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9" r:id="rId5"/>
    <p:sldId id="271" r:id="rId6"/>
    <p:sldId id="268" r:id="rId7"/>
    <p:sldId id="267" r:id="rId8"/>
    <p:sldId id="273" r:id="rId9"/>
    <p:sldId id="272" r:id="rId10"/>
    <p:sldId id="270" r:id="rId1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2" autoAdjust="0"/>
    <p:restoredTop sz="94660"/>
  </p:normalViewPr>
  <p:slideViewPr>
    <p:cSldViewPr>
      <p:cViewPr varScale="1">
        <p:scale>
          <a:sx n="65" d="100"/>
          <a:sy n="65" d="100"/>
        </p:scale>
        <p:origin x="-144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DF356C-3E91-4D4D-A901-113BEDD24EF6}" type="datetimeFigureOut">
              <a:rPr lang="pt-BR"/>
              <a:pPr>
                <a:defRPr/>
              </a:pPr>
              <a:t>16/04/2011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DE22A0-B374-457A-BED6-0F290A710CC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AB335F-8D2F-49BA-953C-5399457AA160}" type="datetimeFigureOut">
              <a:rPr lang="pt-BR"/>
              <a:pPr>
                <a:defRPr/>
              </a:pPr>
              <a:t>16/04/2011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B67340-3667-4F9E-BA73-CB6D356E331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F9ECC3-5F70-48A0-8D7F-42F8594951DE}" type="datetimeFigureOut">
              <a:rPr lang="pt-BR"/>
              <a:pPr>
                <a:defRPr/>
              </a:pPr>
              <a:t>16/04/2011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F9374-DC6A-4150-8C16-33E7F05A8B8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F3CB9F-986D-402F-93B4-6DBF2AD4B29A}" type="datetimeFigureOut">
              <a:rPr lang="pt-BR"/>
              <a:pPr>
                <a:defRPr/>
              </a:pPr>
              <a:t>16/04/2011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F1C4B9-CD5A-4EB4-A2A2-B034924B6AC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8AF554-2929-4191-A5A2-455F9FD92D63}" type="datetimeFigureOut">
              <a:rPr lang="pt-BR"/>
              <a:pPr>
                <a:defRPr/>
              </a:pPr>
              <a:t>16/04/2011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F11B7-9197-42FD-91CD-C8584538C7F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30BE72-D556-4474-A28E-54AE2D95CDF0}" type="datetimeFigureOut">
              <a:rPr lang="pt-BR"/>
              <a:pPr>
                <a:defRPr/>
              </a:pPr>
              <a:t>16/04/2011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E4936-CBAD-4D05-BED0-DA827E7C07E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A8DA8E-8955-42BC-B24B-5E6F8291A62B}" type="datetimeFigureOut">
              <a:rPr lang="pt-BR"/>
              <a:pPr>
                <a:defRPr/>
              </a:pPr>
              <a:t>16/04/2011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8C5426-21C2-4947-85E9-DCBD2AF3B51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51696D-2468-4059-8A2B-1E667E4B774F}" type="datetimeFigureOut">
              <a:rPr lang="pt-BR"/>
              <a:pPr>
                <a:defRPr/>
              </a:pPr>
              <a:t>16/04/2011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2C6BA1-1924-438D-B949-73AB86AA6AD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240FDE-3CE2-44F3-A69F-50494F58D211}" type="datetimeFigureOut">
              <a:rPr lang="pt-BR"/>
              <a:pPr>
                <a:defRPr/>
              </a:pPr>
              <a:t>16/04/2011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88C31-1058-4468-A64F-614263CBD48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819CD3-2FBB-4ECA-BA48-A57C200648EE}" type="datetimeFigureOut">
              <a:rPr lang="pt-BR"/>
              <a:pPr>
                <a:defRPr/>
              </a:pPr>
              <a:t>16/04/2011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7BB6B-25B4-46A3-AE79-3C10E7E6DDB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9F4E34-4634-41A5-83F4-7622A6780497}" type="datetimeFigureOut">
              <a:rPr lang="pt-BR"/>
              <a:pPr>
                <a:defRPr/>
              </a:pPr>
              <a:t>16/04/2011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D312A9-3242-4829-9897-E90809A4D5F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4C5F5F2-F7A4-40D7-BA5E-3339FC83CD58}" type="datetimeFigureOut">
              <a:rPr lang="pt-BR"/>
              <a:pPr>
                <a:defRPr/>
              </a:pPr>
              <a:t>16/04/2011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A227727-988E-4A07-8FC4-DF263C689AE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alpha val="97000"/>
              </a:schemeClr>
            </a:gs>
            <a:gs pos="2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395288" y="188913"/>
            <a:ext cx="107950" cy="60483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4" name="Retângulo 13"/>
          <p:cNvSpPr/>
          <p:nvPr/>
        </p:nvSpPr>
        <p:spPr>
          <a:xfrm rot="16200000">
            <a:off x="4302126" y="-3573463"/>
            <a:ext cx="107950" cy="792162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5" name="Retângulo 14"/>
          <p:cNvSpPr/>
          <p:nvPr/>
        </p:nvSpPr>
        <p:spPr>
          <a:xfrm rot="16200000">
            <a:off x="4590257" y="-4042569"/>
            <a:ext cx="107950" cy="849788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79388" y="188913"/>
            <a:ext cx="107950" cy="64801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467544" y="2780928"/>
            <a:ext cx="8604448" cy="104644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8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Sistema de Catalogação da Biodiversidade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Portal Virtual do Cerrado</a:t>
            </a:r>
            <a:endParaRPr lang="pt-BR" sz="2400" dirty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</p:txBody>
      </p:sp>
      <p:grpSp>
        <p:nvGrpSpPr>
          <p:cNvPr id="2055" name="Grupo 24"/>
          <p:cNvGrpSpPr>
            <a:grpSpLocks/>
          </p:cNvGrpSpPr>
          <p:nvPr/>
        </p:nvGrpSpPr>
        <p:grpSpPr bwMode="auto">
          <a:xfrm>
            <a:off x="-107950" y="-26988"/>
            <a:ext cx="1044575" cy="981076"/>
            <a:chOff x="611560" y="1340768"/>
            <a:chExt cx="1670166" cy="1523874"/>
          </a:xfrm>
        </p:grpSpPr>
        <p:sp>
          <p:nvSpPr>
            <p:cNvPr id="23" name="Elipse 22"/>
            <p:cNvSpPr/>
            <p:nvPr/>
          </p:nvSpPr>
          <p:spPr>
            <a:xfrm>
              <a:off x="756239" y="1412277"/>
              <a:ext cx="1510257" cy="14079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pic>
          <p:nvPicPr>
            <p:cNvPr id="24" name="Imagem 23" descr="Imagem1.png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lum bright="-20000" contrast="10000"/>
            </a:blip>
            <a:stretch>
              <a:fillRect/>
            </a:stretch>
          </p:blipFill>
          <p:spPr>
            <a:xfrm>
              <a:off x="611560" y="1340768"/>
              <a:ext cx="1670166" cy="152387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alpha val="97000"/>
              </a:schemeClr>
            </a:gs>
            <a:gs pos="2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6"/>
          <p:cNvGrpSpPr>
            <a:grpSpLocks/>
          </p:cNvGrpSpPr>
          <p:nvPr/>
        </p:nvGrpSpPr>
        <p:grpSpPr bwMode="auto">
          <a:xfrm>
            <a:off x="1002502" y="1969675"/>
            <a:ext cx="1697290" cy="523221"/>
            <a:chOff x="487611" y="1628798"/>
            <a:chExt cx="2310192" cy="1256376"/>
          </a:xfrm>
        </p:grpSpPr>
        <p:sp>
          <p:nvSpPr>
            <p:cNvPr id="21" name="CaixaDeTexto 20"/>
            <p:cNvSpPr txBox="1"/>
            <p:nvPr/>
          </p:nvSpPr>
          <p:spPr>
            <a:xfrm>
              <a:off x="565555" y="1628800"/>
              <a:ext cx="2232248" cy="125637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2800" b="1" dirty="0" smtClean="0">
                  <a:ln w="900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chemeClr val="bg1">
                      <a:lumMod val="75000"/>
                    </a:schemeClr>
                  </a:solidFill>
                  <a:latin typeface="+mn-lt"/>
                  <a:cs typeface="+mn-cs"/>
                </a:rPr>
                <a:t>Grupo 03</a:t>
              </a:r>
              <a:endParaRPr lang="pt-BR" sz="2800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487611" y="1628798"/>
              <a:ext cx="153959" cy="8832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2800" b="1" dirty="0">
                  <a:ln w="900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chemeClr val="bg1">
                      <a:lumMod val="75000"/>
                    </a:schemeClr>
                  </a:solidFill>
                  <a:latin typeface="+mn-lt"/>
                  <a:cs typeface="+mn-cs"/>
                </a:rPr>
                <a:t>•</a:t>
              </a:r>
              <a:endParaRPr lang="pt-BR" sz="2800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endParaRPr>
            </a:p>
          </p:txBody>
        </p:sp>
      </p:grpSp>
      <p:sp>
        <p:nvSpPr>
          <p:cNvPr id="13" name="Retângulo 12"/>
          <p:cNvSpPr/>
          <p:nvPr/>
        </p:nvSpPr>
        <p:spPr>
          <a:xfrm>
            <a:off x="395288" y="188913"/>
            <a:ext cx="107950" cy="60483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4" name="Retângulo 13"/>
          <p:cNvSpPr/>
          <p:nvPr/>
        </p:nvSpPr>
        <p:spPr>
          <a:xfrm rot="16200000">
            <a:off x="4302126" y="-3573463"/>
            <a:ext cx="107950" cy="792162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5" name="Retângulo 14"/>
          <p:cNvSpPr/>
          <p:nvPr/>
        </p:nvSpPr>
        <p:spPr>
          <a:xfrm rot="16200000">
            <a:off x="4590257" y="-4042569"/>
            <a:ext cx="107950" cy="849788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79388" y="188913"/>
            <a:ext cx="107950" cy="64801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755576" y="530677"/>
            <a:ext cx="8244408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6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Sistema de Catalogação da Biodiversidade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Portal Virtual</a:t>
            </a:r>
            <a:r>
              <a:rPr lang="pt-BR" sz="20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</a:rPr>
              <a:t> da Biodiversidade </a:t>
            </a:r>
            <a:r>
              <a:rPr lang="pt-BR" sz="20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do </a:t>
            </a:r>
            <a:r>
              <a:rPr lang="pt-BR" sz="20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Cerrado</a:t>
            </a:r>
            <a:endParaRPr lang="pt-BR" sz="2000" dirty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</p:txBody>
      </p:sp>
      <p:grpSp>
        <p:nvGrpSpPr>
          <p:cNvPr id="3" name="Grupo 24"/>
          <p:cNvGrpSpPr>
            <a:grpSpLocks/>
          </p:cNvGrpSpPr>
          <p:nvPr/>
        </p:nvGrpSpPr>
        <p:grpSpPr bwMode="auto">
          <a:xfrm>
            <a:off x="-107950" y="-26988"/>
            <a:ext cx="1044575" cy="981076"/>
            <a:chOff x="611560" y="1340768"/>
            <a:chExt cx="1670166" cy="1523874"/>
          </a:xfrm>
        </p:grpSpPr>
        <p:sp>
          <p:nvSpPr>
            <p:cNvPr id="23" name="Elipse 22"/>
            <p:cNvSpPr/>
            <p:nvPr/>
          </p:nvSpPr>
          <p:spPr>
            <a:xfrm>
              <a:off x="756239" y="1412277"/>
              <a:ext cx="1510257" cy="14079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pic>
          <p:nvPicPr>
            <p:cNvPr id="24" name="Imagem 23" descr="Imagem1.png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lum bright="-20000" contrast="10000"/>
            </a:blip>
            <a:stretch>
              <a:fillRect/>
            </a:stretch>
          </p:blipFill>
          <p:spPr>
            <a:xfrm>
              <a:off x="611560" y="1340768"/>
              <a:ext cx="1670166" cy="1523874"/>
            </a:xfrm>
            <a:prstGeom prst="rect">
              <a:avLst/>
            </a:prstGeom>
          </p:spPr>
        </p:pic>
      </p:grpSp>
      <p:sp>
        <p:nvSpPr>
          <p:cNvPr id="25" name="CaixaDeTexto 24"/>
          <p:cNvSpPr txBox="1"/>
          <p:nvPr/>
        </p:nvSpPr>
        <p:spPr>
          <a:xfrm>
            <a:off x="2483768" y="2735049"/>
            <a:ext cx="4248472" cy="206210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66700" indent="-266700" algn="just" fontAlgn="auto"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  <a:defRPr/>
            </a:pP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   </a:t>
            </a:r>
            <a:r>
              <a:rPr lang="pt-BR" sz="2400" b="1" dirty="0" err="1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Cally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 de Souza </a:t>
            </a:r>
            <a:r>
              <a:rPr lang="pt-BR" sz="2400" b="1" dirty="0" err="1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Afiune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;</a:t>
            </a:r>
          </a:p>
          <a:p>
            <a:pPr marL="354013" indent="-265113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800" b="1" dirty="0" smtClean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  <a:p>
            <a:pPr marL="266700" indent="-266700" algn="just" fontAlgn="auto"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  <a:defRPr/>
            </a:pP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  <a:sym typeface="Wingdings" pitchFamily="2" charset="2"/>
              </a:rPr>
              <a:t>   </a:t>
            </a:r>
            <a:r>
              <a:rPr lang="pt-BR" sz="2400" b="1" dirty="0" err="1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  <a:sym typeface="Wingdings" pitchFamily="2" charset="2"/>
              </a:rPr>
              <a:t>Jhony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  <a:sym typeface="Wingdings" pitchFamily="2" charset="2"/>
              </a:rPr>
              <a:t> </a:t>
            </a:r>
            <a:r>
              <a:rPr lang="pt-BR" sz="2400" b="1" dirty="0" err="1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  <a:sym typeface="Wingdings" pitchFamily="2" charset="2"/>
              </a:rPr>
              <a:t>Kenis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  <a:sym typeface="Wingdings" pitchFamily="2" charset="2"/>
              </a:rPr>
              <a:t> Xavier </a:t>
            </a:r>
            <a:r>
              <a:rPr lang="pt-BR" sz="2400" b="1" dirty="0" err="1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  <a:sym typeface="Wingdings" pitchFamily="2" charset="2"/>
              </a:rPr>
              <a:t>Reny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  <a:sym typeface="Wingdings" pitchFamily="2" charset="2"/>
              </a:rPr>
              <a:t>;</a:t>
            </a:r>
            <a:endParaRPr lang="pt-BR" sz="2400" b="1" dirty="0" smtClean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</a:endParaRPr>
          </a:p>
          <a:p>
            <a:pPr marL="354013" indent="-265113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800" b="1" dirty="0" smtClean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</a:endParaRPr>
          </a:p>
          <a:p>
            <a:pPr marL="265113" indent="-265113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800" b="1" dirty="0" smtClean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+mn-lt"/>
              <a:cs typeface="+mn-cs"/>
              <a:sym typeface="Wingdings" pitchFamily="2" charset="2"/>
            </a:endParaRPr>
          </a:p>
          <a:p>
            <a:pPr marL="265113" indent="-265113" algn="just" fontAlgn="auto"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  <a:defRPr/>
            </a:pP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  <a:sym typeface="Wingdings" pitchFamily="2" charset="2"/>
              </a:rPr>
              <a:t>   </a:t>
            </a:r>
            <a:r>
              <a:rPr lang="pt-BR" sz="2400" b="1" dirty="0" err="1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  <a:sym typeface="Wingdings" pitchFamily="2" charset="2"/>
              </a:rPr>
              <a:t>Marttini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  <a:sym typeface="Wingdings" pitchFamily="2" charset="2"/>
              </a:rPr>
              <a:t> Silva e Souza;</a:t>
            </a:r>
          </a:p>
          <a:p>
            <a:pPr marL="265113" indent="-265113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800" b="1" dirty="0" smtClean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+mn-lt"/>
              <a:cs typeface="+mn-cs"/>
              <a:sym typeface="Wingdings" pitchFamily="2" charset="2"/>
            </a:endParaRPr>
          </a:p>
          <a:p>
            <a:pPr marL="265113" indent="-265113" algn="just" fontAlgn="auto"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  <a:defRPr/>
            </a:pP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  <a:sym typeface="Wingdings" pitchFamily="2" charset="2"/>
              </a:rPr>
              <a:t>   </a:t>
            </a:r>
            <a:r>
              <a:rPr lang="pt-BR" sz="2400" b="1" dirty="0" err="1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  <a:sym typeface="Wingdings" pitchFamily="2" charset="2"/>
              </a:rPr>
              <a:t>Waléria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  <a:sym typeface="Wingdings" pitchFamily="2" charset="2"/>
              </a:rPr>
              <a:t> Corrêa de Oliveira.</a:t>
            </a:r>
          </a:p>
        </p:txBody>
      </p:sp>
      <p:pic>
        <p:nvPicPr>
          <p:cNvPr id="17" name="Imagem 16" descr="logo_ueg.png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lum bright="10000" contrast="-10000"/>
          </a:blip>
          <a:stretch>
            <a:fillRect/>
          </a:stretch>
        </p:blipFill>
        <p:spPr>
          <a:xfrm>
            <a:off x="3779912" y="5517232"/>
            <a:ext cx="1772503" cy="11521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alpha val="97000"/>
              </a:schemeClr>
            </a:gs>
            <a:gs pos="2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395288" y="188913"/>
            <a:ext cx="107950" cy="60483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4" name="Retângulo 13"/>
          <p:cNvSpPr/>
          <p:nvPr/>
        </p:nvSpPr>
        <p:spPr>
          <a:xfrm rot="16200000">
            <a:off x="4302126" y="-3573463"/>
            <a:ext cx="107950" cy="792162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5" name="Retângulo 14"/>
          <p:cNvSpPr/>
          <p:nvPr/>
        </p:nvSpPr>
        <p:spPr>
          <a:xfrm rot="16200000">
            <a:off x="4590257" y="-4042569"/>
            <a:ext cx="107950" cy="849788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79388" y="188913"/>
            <a:ext cx="107950" cy="64801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755576" y="530677"/>
            <a:ext cx="8244408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6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Sistema de Catalogação da Biodiversidade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Portal Virtual do Cerrado</a:t>
            </a:r>
            <a:endParaRPr lang="pt-BR" sz="2000" dirty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</p:txBody>
      </p:sp>
      <p:grpSp>
        <p:nvGrpSpPr>
          <p:cNvPr id="3079" name="Grupo 24"/>
          <p:cNvGrpSpPr>
            <a:grpSpLocks/>
          </p:cNvGrpSpPr>
          <p:nvPr/>
        </p:nvGrpSpPr>
        <p:grpSpPr bwMode="auto">
          <a:xfrm>
            <a:off x="-107950" y="-26988"/>
            <a:ext cx="1044575" cy="981076"/>
            <a:chOff x="611560" y="1340768"/>
            <a:chExt cx="1670166" cy="1523874"/>
          </a:xfrm>
        </p:grpSpPr>
        <p:sp>
          <p:nvSpPr>
            <p:cNvPr id="23" name="Elipse 22"/>
            <p:cNvSpPr/>
            <p:nvPr/>
          </p:nvSpPr>
          <p:spPr>
            <a:xfrm>
              <a:off x="756239" y="1412277"/>
              <a:ext cx="1510257" cy="14079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pic>
          <p:nvPicPr>
            <p:cNvPr id="24" name="Imagem 23" descr="Imagem1.png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lum bright="-20000" contrast="10000"/>
            </a:blip>
            <a:stretch>
              <a:fillRect/>
            </a:stretch>
          </p:blipFill>
          <p:spPr>
            <a:xfrm>
              <a:off x="611560" y="1340768"/>
              <a:ext cx="1670166" cy="1523874"/>
            </a:xfrm>
            <a:prstGeom prst="rect">
              <a:avLst/>
            </a:prstGeom>
          </p:spPr>
        </p:pic>
      </p:grpSp>
      <p:sp>
        <p:nvSpPr>
          <p:cNvPr id="18" name="CaixaDeTexto 17"/>
          <p:cNvSpPr txBox="1"/>
          <p:nvPr/>
        </p:nvSpPr>
        <p:spPr>
          <a:xfrm>
            <a:off x="683568" y="2132856"/>
            <a:ext cx="8280920" cy="415498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</a:rPr>
              <a:t>	O Sistema de Catalogação da Biodiversidade foi desenvolvido baseado em um projeto científico do curso de Ciências Biológicas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</a:rPr>
              <a:t>e Sistemas de Informação da </a:t>
            </a:r>
            <a:r>
              <a:rPr lang="pt-BR" sz="24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</a:rPr>
              <a:t>Universidade Estadual de Goiás, o Projeto Virtual da Biodiversidade do Cerrado.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</a:rPr>
              <a:t>	O projeto visa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</a:rPr>
              <a:t>cadastrar as coleções de fanerógamas, criptógamos, fungos, fósseis, insetos e vertebrados mantidos pelos pesquisadores da UEG.</a:t>
            </a:r>
            <a:endParaRPr lang="pt-BR" sz="2400" b="1" dirty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+mn-lt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</a:rPr>
              <a:t>	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</a:rPr>
              <a:t>Generalizar o processo de cadastro nos diversos tipos de banco de dados utilizados no herbário e nos laboratórios de Biologia.</a:t>
            </a:r>
            <a:endParaRPr lang="pt-BR" sz="2400" dirty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  <p:grpSp>
        <p:nvGrpSpPr>
          <p:cNvPr id="3081" name="Grupo 19"/>
          <p:cNvGrpSpPr>
            <a:grpSpLocks/>
          </p:cNvGrpSpPr>
          <p:nvPr/>
        </p:nvGrpSpPr>
        <p:grpSpPr bwMode="auto">
          <a:xfrm>
            <a:off x="539552" y="1628775"/>
            <a:ext cx="3816424" cy="523875"/>
            <a:chOff x="426351" y="1628800"/>
            <a:chExt cx="2273441" cy="523220"/>
          </a:xfrm>
        </p:grpSpPr>
        <p:sp>
          <p:nvSpPr>
            <p:cNvPr id="17" name="CaixaDeTexto 16"/>
            <p:cNvSpPr txBox="1"/>
            <p:nvPr/>
          </p:nvSpPr>
          <p:spPr>
            <a:xfrm>
              <a:off x="467544" y="1628800"/>
              <a:ext cx="2232248" cy="5232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2800" b="1" dirty="0" smtClean="0">
                  <a:ln w="900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chemeClr val="bg1">
                      <a:lumMod val="75000"/>
                    </a:schemeClr>
                  </a:solidFill>
                  <a:latin typeface="+mn-lt"/>
                  <a:cs typeface="+mn-cs"/>
                </a:rPr>
                <a:t>Introdução ao </a:t>
              </a:r>
              <a:r>
                <a:rPr lang="pt-BR" sz="2800" b="1" dirty="0">
                  <a:ln w="900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chemeClr val="bg1">
                      <a:lumMod val="75000"/>
                    </a:schemeClr>
                  </a:solidFill>
                  <a:latin typeface="+mn-lt"/>
                  <a:cs typeface="+mn-cs"/>
                </a:rPr>
                <a:t>Projeto</a:t>
              </a:r>
              <a:endParaRPr lang="pt-BR" sz="2800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426351" y="1628800"/>
              <a:ext cx="18426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2800" b="1" dirty="0">
                  <a:ln w="900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chemeClr val="bg1">
                      <a:lumMod val="75000"/>
                    </a:schemeClr>
                  </a:solidFill>
                  <a:latin typeface="+mn-lt"/>
                  <a:cs typeface="+mn-cs"/>
                </a:rPr>
                <a:t>•</a:t>
              </a:r>
              <a:endParaRPr lang="pt-BR" sz="2800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alpha val="97000"/>
              </a:schemeClr>
            </a:gs>
            <a:gs pos="2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395288" y="188913"/>
            <a:ext cx="107950" cy="60483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4" name="Retângulo 13"/>
          <p:cNvSpPr/>
          <p:nvPr/>
        </p:nvSpPr>
        <p:spPr>
          <a:xfrm rot="16200000">
            <a:off x="4302126" y="-3573463"/>
            <a:ext cx="107950" cy="792162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5" name="Retângulo 14"/>
          <p:cNvSpPr/>
          <p:nvPr/>
        </p:nvSpPr>
        <p:spPr>
          <a:xfrm rot="16200000">
            <a:off x="4590257" y="-4042569"/>
            <a:ext cx="107950" cy="849788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79388" y="188913"/>
            <a:ext cx="107950" cy="64801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grpSp>
        <p:nvGrpSpPr>
          <p:cNvPr id="2" name="Grupo 24"/>
          <p:cNvGrpSpPr>
            <a:grpSpLocks/>
          </p:cNvGrpSpPr>
          <p:nvPr/>
        </p:nvGrpSpPr>
        <p:grpSpPr bwMode="auto">
          <a:xfrm>
            <a:off x="-107950" y="-26988"/>
            <a:ext cx="1044575" cy="981076"/>
            <a:chOff x="611560" y="1340768"/>
            <a:chExt cx="1670166" cy="1523874"/>
          </a:xfrm>
        </p:grpSpPr>
        <p:sp>
          <p:nvSpPr>
            <p:cNvPr id="23" name="Elipse 22"/>
            <p:cNvSpPr/>
            <p:nvPr/>
          </p:nvSpPr>
          <p:spPr>
            <a:xfrm>
              <a:off x="756239" y="1412277"/>
              <a:ext cx="1510257" cy="14079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pic>
          <p:nvPicPr>
            <p:cNvPr id="24" name="Imagem 23" descr="Imagem1.png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lum bright="-20000" contrast="10000"/>
            </a:blip>
            <a:stretch>
              <a:fillRect/>
            </a:stretch>
          </p:blipFill>
          <p:spPr>
            <a:xfrm>
              <a:off x="611560" y="1340768"/>
              <a:ext cx="1670166" cy="1523874"/>
            </a:xfrm>
            <a:prstGeom prst="rect">
              <a:avLst/>
            </a:prstGeom>
          </p:spPr>
        </p:pic>
      </p:grpSp>
      <p:pic>
        <p:nvPicPr>
          <p:cNvPr id="16386" name="Picture 2" descr="D:\Tortoise\portal-virtual\5- Especificação geral de requisitos\Arquivos\caso e uso 1.0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10000" contrast="10000"/>
          </a:blip>
          <a:stretch>
            <a:fillRect/>
          </a:stretch>
        </p:blipFill>
        <p:spPr bwMode="auto">
          <a:xfrm>
            <a:off x="349487" y="404664"/>
            <a:ext cx="8753546" cy="64533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alpha val="97000"/>
              </a:schemeClr>
            </a:gs>
            <a:gs pos="2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395288" y="188913"/>
            <a:ext cx="107950" cy="60483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4" name="Retângulo 13"/>
          <p:cNvSpPr/>
          <p:nvPr/>
        </p:nvSpPr>
        <p:spPr>
          <a:xfrm rot="16200000">
            <a:off x="4302126" y="-3573463"/>
            <a:ext cx="107950" cy="792162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5" name="Retângulo 14"/>
          <p:cNvSpPr/>
          <p:nvPr/>
        </p:nvSpPr>
        <p:spPr>
          <a:xfrm rot="16200000">
            <a:off x="4590257" y="-4042569"/>
            <a:ext cx="107950" cy="849788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79388" y="188913"/>
            <a:ext cx="107950" cy="64801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755576" y="530677"/>
            <a:ext cx="8244408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6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Sistema de Catalogação da Biodiversidade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Portal Virtual</a:t>
            </a:r>
            <a:r>
              <a:rPr lang="pt-BR" sz="20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</a:rPr>
              <a:t> da Biodiversidade </a:t>
            </a:r>
            <a:r>
              <a:rPr lang="pt-BR" sz="20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do </a:t>
            </a:r>
            <a:r>
              <a:rPr lang="pt-BR" sz="20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Cerrado</a:t>
            </a:r>
            <a:endParaRPr lang="pt-BR" sz="2000" dirty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</p:txBody>
      </p:sp>
      <p:grpSp>
        <p:nvGrpSpPr>
          <p:cNvPr id="4103" name="Grupo 24"/>
          <p:cNvGrpSpPr>
            <a:grpSpLocks/>
          </p:cNvGrpSpPr>
          <p:nvPr/>
        </p:nvGrpSpPr>
        <p:grpSpPr bwMode="auto">
          <a:xfrm>
            <a:off x="-107950" y="-26988"/>
            <a:ext cx="1044575" cy="981076"/>
            <a:chOff x="611560" y="1340768"/>
            <a:chExt cx="1670166" cy="1523874"/>
          </a:xfrm>
        </p:grpSpPr>
        <p:sp>
          <p:nvSpPr>
            <p:cNvPr id="23" name="Elipse 22"/>
            <p:cNvSpPr/>
            <p:nvPr/>
          </p:nvSpPr>
          <p:spPr>
            <a:xfrm>
              <a:off x="756239" y="1412277"/>
              <a:ext cx="1510257" cy="14079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pic>
          <p:nvPicPr>
            <p:cNvPr id="24" name="Imagem 23" descr="Imagem1.png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lum bright="-20000" contrast="10000"/>
            </a:blip>
            <a:stretch>
              <a:fillRect/>
            </a:stretch>
          </p:blipFill>
          <p:spPr>
            <a:xfrm>
              <a:off x="611560" y="1340768"/>
              <a:ext cx="1670166" cy="1523874"/>
            </a:xfrm>
            <a:prstGeom prst="rect">
              <a:avLst/>
            </a:prstGeom>
          </p:spPr>
        </p:pic>
      </p:grpSp>
      <p:grpSp>
        <p:nvGrpSpPr>
          <p:cNvPr id="4104" name="Grupo 16"/>
          <p:cNvGrpSpPr>
            <a:grpSpLocks/>
          </p:cNvGrpSpPr>
          <p:nvPr/>
        </p:nvGrpSpPr>
        <p:grpSpPr bwMode="auto">
          <a:xfrm>
            <a:off x="395288" y="1484784"/>
            <a:ext cx="2232025" cy="523875"/>
            <a:chOff x="467544" y="1628800"/>
            <a:chExt cx="2232248" cy="523220"/>
          </a:xfrm>
        </p:grpSpPr>
        <p:sp>
          <p:nvSpPr>
            <p:cNvPr id="18" name="CaixaDeTexto 17"/>
            <p:cNvSpPr txBox="1"/>
            <p:nvPr/>
          </p:nvSpPr>
          <p:spPr>
            <a:xfrm>
              <a:off x="467544" y="1628800"/>
              <a:ext cx="2232248" cy="5232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2800" b="1" dirty="0">
                  <a:ln w="900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chemeClr val="bg1">
                      <a:lumMod val="75000"/>
                    </a:schemeClr>
                  </a:solidFill>
                  <a:latin typeface="+mn-lt"/>
                  <a:cs typeface="+mn-cs"/>
                </a:rPr>
                <a:t>Proposta</a:t>
              </a:r>
              <a:endParaRPr lang="pt-BR" sz="2800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39552" y="1628800"/>
              <a:ext cx="351656" cy="5232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2800" b="1" dirty="0">
                  <a:ln w="900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chemeClr val="bg1">
                      <a:lumMod val="75000"/>
                    </a:schemeClr>
                  </a:solidFill>
                  <a:latin typeface="+mn-lt"/>
                  <a:cs typeface="+mn-cs"/>
                </a:rPr>
                <a:t>•</a:t>
              </a:r>
              <a:endParaRPr lang="pt-BR" sz="2800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endParaRPr>
            </a:p>
          </p:txBody>
        </p:sp>
      </p:grpSp>
      <p:sp>
        <p:nvSpPr>
          <p:cNvPr id="20" name="CaixaDeTexto 19"/>
          <p:cNvSpPr txBox="1"/>
          <p:nvPr/>
        </p:nvSpPr>
        <p:spPr>
          <a:xfrm>
            <a:off x="611560" y="1844824"/>
            <a:ext cx="8280920" cy="538609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66700" indent="-266700" algn="just" fontAlgn="auto"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  <a:defRPr/>
            </a:pP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   Criar um sistema, </a:t>
            </a:r>
            <a:r>
              <a:rPr lang="pt-BR" sz="2400" b="1" i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Desktop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, capaz de alimentar o banco de dados do Portal Virtual do Cerrado e que atenda as </a:t>
            </a:r>
            <a:r>
              <a:rPr lang="pt-BR" sz="24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necessidades encontradas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ao </a:t>
            </a:r>
            <a:r>
              <a:rPr lang="pt-BR" sz="24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se manter e visualizar espécimes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.</a:t>
            </a:r>
          </a:p>
          <a:p>
            <a:pPr marL="354013" indent="-265113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800" b="1" dirty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  <a:p>
            <a:pPr marL="715963" indent="-265113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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Escopo do Projeto</a:t>
            </a:r>
          </a:p>
          <a:p>
            <a:pPr marL="1077913" indent="-265113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+mn-lt"/>
                <a:sym typeface="Wingdings" pitchFamily="2" charset="2"/>
              </a:rPr>
              <a:t></a:t>
            </a:r>
            <a:r>
              <a:rPr lang="pt-BR" b="1" dirty="0" smtClean="0">
                <a:ln w="900" cmpd="sng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+mn-lt"/>
                <a:sym typeface="Wingdings" pitchFamily="2" charset="2"/>
              </a:rPr>
              <a:t>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Manter registros taxonômicos.</a:t>
            </a:r>
          </a:p>
          <a:p>
            <a:pPr marL="1077913" indent="-265113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+mn-lt"/>
                <a:sym typeface="Wingdings" pitchFamily="2" charset="2"/>
              </a:rPr>
              <a:t></a:t>
            </a:r>
            <a:r>
              <a:rPr lang="pt-BR" b="1" dirty="0" smtClean="0">
                <a:ln w="900" cmpd="sng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+mn-lt"/>
                <a:sym typeface="Wingdings" pitchFamily="2" charset="2"/>
              </a:rPr>
              <a:t>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Manter dados de coleta.</a:t>
            </a:r>
          </a:p>
          <a:p>
            <a:pPr marL="1077913" indent="-265113" algn="just" defTabSz="107632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+mn-lt"/>
                <a:sym typeface="Wingdings" pitchFamily="2" charset="2"/>
              </a:rPr>
              <a:t></a:t>
            </a:r>
            <a:r>
              <a:rPr lang="pt-BR" b="1" dirty="0" smtClean="0">
                <a:ln w="900" cmpd="sng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+mn-lt"/>
                <a:sym typeface="Wingdings" pitchFamily="2" charset="2"/>
              </a:rPr>
              <a:t>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Manter dados de geografia.</a:t>
            </a:r>
          </a:p>
          <a:p>
            <a:pPr marL="1077913" indent="-265113" algn="just" defTabSz="107632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+mn-lt"/>
                <a:sym typeface="Wingdings" pitchFamily="2" charset="2"/>
              </a:rPr>
              <a:t></a:t>
            </a:r>
            <a:r>
              <a:rPr lang="pt-BR" b="1" dirty="0" smtClean="0">
                <a:ln w="900" cmpd="sng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+mn-lt"/>
                <a:sym typeface="Wingdings" pitchFamily="2" charset="2"/>
              </a:rPr>
              <a:t>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Manter dados de multimídia.</a:t>
            </a:r>
          </a:p>
          <a:p>
            <a:pPr marL="1077913" indent="-265113" algn="just" defTabSz="107632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+mn-lt"/>
                <a:sym typeface="Wingdings" pitchFamily="2" charset="2"/>
              </a:rPr>
              <a:t></a:t>
            </a:r>
            <a:r>
              <a:rPr lang="pt-BR" b="1" dirty="0" smtClean="0">
                <a:ln w="900" cmpd="sng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+mn-lt"/>
                <a:sym typeface="Wingdings" pitchFamily="2" charset="2"/>
              </a:rPr>
              <a:t>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Manter dados bibliográficos.</a:t>
            </a:r>
          </a:p>
          <a:p>
            <a:pPr marL="1077913" indent="-265113" algn="just" defTabSz="107632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+mn-lt"/>
                <a:sym typeface="Wingdings" pitchFamily="2" charset="2"/>
              </a:rPr>
              <a:t></a:t>
            </a:r>
            <a:r>
              <a:rPr lang="pt-BR" b="1" dirty="0" smtClean="0">
                <a:ln w="900" cmpd="sng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+mn-lt"/>
                <a:sym typeface="Wingdings" pitchFamily="2" charset="2"/>
              </a:rPr>
              <a:t>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Manter dados de endereço físico.</a:t>
            </a:r>
          </a:p>
          <a:p>
            <a:pPr marL="1077913" indent="-265113" algn="just" defTabSz="107632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+mn-lt"/>
                <a:sym typeface="Wingdings" pitchFamily="2" charset="2"/>
              </a:rPr>
              <a:t></a:t>
            </a:r>
            <a:r>
              <a:rPr lang="pt-BR" b="1" dirty="0" smtClean="0">
                <a:ln w="900" cmpd="sng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+mn-lt"/>
                <a:sym typeface="Wingdings" pitchFamily="2" charset="2"/>
              </a:rPr>
              <a:t>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Manter empréstimo de exsicatas.</a:t>
            </a:r>
          </a:p>
          <a:p>
            <a:pPr marL="1077913" indent="-265113" algn="just" defTabSz="107632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+mn-lt"/>
                <a:sym typeface="Wingdings" pitchFamily="2" charset="2"/>
              </a:rPr>
              <a:t></a:t>
            </a:r>
            <a:r>
              <a:rPr lang="pt-BR" b="1" dirty="0" smtClean="0">
                <a:ln w="900" cmpd="sng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+mn-lt"/>
                <a:sym typeface="Wingdings" pitchFamily="2" charset="2"/>
              </a:rPr>
              <a:t>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Manter cadastros de usuários.</a:t>
            </a:r>
          </a:p>
          <a:p>
            <a:pPr marL="1077913" indent="-265113" algn="just" defTabSz="1076325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400" b="1" dirty="0" smtClean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+mn-lt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alpha val="97000"/>
              </a:schemeClr>
            </a:gs>
            <a:gs pos="2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395288" y="188913"/>
            <a:ext cx="107950" cy="60483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4" name="Retângulo 13"/>
          <p:cNvSpPr/>
          <p:nvPr/>
        </p:nvSpPr>
        <p:spPr>
          <a:xfrm rot="16200000">
            <a:off x="4302126" y="-3573463"/>
            <a:ext cx="107950" cy="792162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5" name="Retângulo 14"/>
          <p:cNvSpPr/>
          <p:nvPr/>
        </p:nvSpPr>
        <p:spPr>
          <a:xfrm rot="16200000">
            <a:off x="4590257" y="-4042569"/>
            <a:ext cx="107950" cy="849788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79388" y="188913"/>
            <a:ext cx="107950" cy="64801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755576" y="530677"/>
            <a:ext cx="8244408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6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Sistema de Catalogação da Biodiversidade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Portal Virtual</a:t>
            </a:r>
            <a:r>
              <a:rPr lang="pt-BR" sz="20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</a:rPr>
              <a:t> da Biodiversidade </a:t>
            </a:r>
            <a:r>
              <a:rPr lang="pt-BR" sz="20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do </a:t>
            </a:r>
            <a:r>
              <a:rPr lang="pt-BR" sz="20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Cerrado</a:t>
            </a:r>
            <a:endParaRPr lang="pt-BR" sz="2000" dirty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</p:txBody>
      </p:sp>
      <p:grpSp>
        <p:nvGrpSpPr>
          <p:cNvPr id="2" name="Grupo 24"/>
          <p:cNvGrpSpPr>
            <a:grpSpLocks/>
          </p:cNvGrpSpPr>
          <p:nvPr/>
        </p:nvGrpSpPr>
        <p:grpSpPr bwMode="auto">
          <a:xfrm>
            <a:off x="-107950" y="-26988"/>
            <a:ext cx="1044575" cy="981076"/>
            <a:chOff x="611560" y="1340768"/>
            <a:chExt cx="1670166" cy="1523874"/>
          </a:xfrm>
        </p:grpSpPr>
        <p:sp>
          <p:nvSpPr>
            <p:cNvPr id="23" name="Elipse 22"/>
            <p:cNvSpPr/>
            <p:nvPr/>
          </p:nvSpPr>
          <p:spPr>
            <a:xfrm>
              <a:off x="756239" y="1412277"/>
              <a:ext cx="1510257" cy="14079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pic>
          <p:nvPicPr>
            <p:cNvPr id="24" name="Imagem 23" descr="Imagem1.png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lum bright="-20000" contrast="10000"/>
            </a:blip>
            <a:stretch>
              <a:fillRect/>
            </a:stretch>
          </p:blipFill>
          <p:spPr>
            <a:xfrm>
              <a:off x="611560" y="1340768"/>
              <a:ext cx="1670166" cy="1523874"/>
            </a:xfrm>
            <a:prstGeom prst="rect">
              <a:avLst/>
            </a:prstGeom>
          </p:spPr>
        </p:pic>
      </p:grpSp>
      <p:grpSp>
        <p:nvGrpSpPr>
          <p:cNvPr id="3" name="Grupo 16"/>
          <p:cNvGrpSpPr>
            <a:grpSpLocks/>
          </p:cNvGrpSpPr>
          <p:nvPr/>
        </p:nvGrpSpPr>
        <p:grpSpPr bwMode="auto">
          <a:xfrm>
            <a:off x="395288" y="1628775"/>
            <a:ext cx="2232025" cy="523875"/>
            <a:chOff x="467544" y="1628800"/>
            <a:chExt cx="2232248" cy="523220"/>
          </a:xfrm>
        </p:grpSpPr>
        <p:sp>
          <p:nvSpPr>
            <p:cNvPr id="18" name="CaixaDeTexto 17"/>
            <p:cNvSpPr txBox="1"/>
            <p:nvPr/>
          </p:nvSpPr>
          <p:spPr>
            <a:xfrm>
              <a:off x="467544" y="1628800"/>
              <a:ext cx="2232248" cy="5232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2800" b="1" dirty="0">
                  <a:ln w="900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chemeClr val="bg1">
                      <a:lumMod val="75000"/>
                    </a:schemeClr>
                  </a:solidFill>
                  <a:latin typeface="+mn-lt"/>
                  <a:cs typeface="+mn-cs"/>
                </a:rPr>
                <a:t>Proposta</a:t>
              </a:r>
              <a:endParaRPr lang="pt-BR" sz="2800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39552" y="1628800"/>
              <a:ext cx="351656" cy="5232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2800" b="1" dirty="0">
                  <a:ln w="900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chemeClr val="bg1">
                      <a:lumMod val="75000"/>
                    </a:schemeClr>
                  </a:solidFill>
                  <a:latin typeface="+mn-lt"/>
                  <a:cs typeface="+mn-cs"/>
                </a:rPr>
                <a:t>•</a:t>
              </a:r>
              <a:endParaRPr lang="pt-BR" sz="2800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endParaRPr>
            </a:p>
          </p:txBody>
        </p:sp>
      </p:grpSp>
      <p:sp>
        <p:nvSpPr>
          <p:cNvPr id="20" name="CaixaDeTexto 19"/>
          <p:cNvSpPr txBox="1"/>
          <p:nvPr/>
        </p:nvSpPr>
        <p:spPr>
          <a:xfrm>
            <a:off x="683568" y="2063745"/>
            <a:ext cx="8280920" cy="47705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marL="354013" indent="-265113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800" b="1" dirty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  <a:p>
            <a:pPr marL="715963" indent="-265113" algn="just" fontAlgn="auto">
              <a:spcBef>
                <a:spcPts val="0"/>
              </a:spcBef>
              <a:spcAft>
                <a:spcPts val="0"/>
              </a:spcAft>
              <a:buFont typeface="Wingdings"/>
              <a:buChar char="à"/>
              <a:defRPr/>
            </a:pP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Não-Escopo do Projeto</a:t>
            </a:r>
          </a:p>
          <a:p>
            <a:pPr marL="1077913" indent="-265113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+mn-lt"/>
                <a:sym typeface="Wingdings" pitchFamily="2" charset="2"/>
              </a:rPr>
              <a:t></a:t>
            </a:r>
            <a:r>
              <a:rPr lang="pt-BR" b="1" dirty="0" smtClean="0">
                <a:ln w="900" cmpd="sng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+mn-lt"/>
                <a:sym typeface="Wingdings" pitchFamily="2" charset="2"/>
              </a:rPr>
              <a:t>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Não se responsabiliza com a divulgação dos materiais no Portal Virtual do Cerrado.</a:t>
            </a:r>
          </a:p>
          <a:p>
            <a:pPr marL="1077913" indent="-265113" algn="just" defTabSz="1076325" fontAlgn="auto">
              <a:spcBef>
                <a:spcPts val="0"/>
              </a:spcBef>
              <a:spcAft>
                <a:spcPts val="0"/>
              </a:spcAft>
              <a:buFont typeface="Wingdings"/>
              <a:buChar char="à"/>
              <a:defRPr/>
            </a:pPr>
            <a:endParaRPr lang="pt-BR" sz="800" b="1" dirty="0" smtClean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sym typeface="Wingdings" pitchFamily="2" charset="2"/>
            </a:endParaRPr>
          </a:p>
          <a:p>
            <a:pPr marL="715963" indent="-265113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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</a:rPr>
              <a:t>Premissas do Projeto </a:t>
            </a:r>
          </a:p>
          <a:p>
            <a:pPr marL="1077913" indent="-265113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+mn-lt"/>
                <a:sym typeface="Wingdings" pitchFamily="2" charset="2"/>
              </a:rPr>
              <a:t></a:t>
            </a:r>
            <a:r>
              <a:rPr lang="pt-BR" b="1" dirty="0" smtClean="0">
                <a:ln w="900" cmpd="sng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+mn-lt"/>
                <a:sym typeface="Wingdings" pitchFamily="2" charset="2"/>
              </a:rPr>
              <a:t>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sym typeface="Wingdings" pitchFamily="2" charset="2"/>
              </a:rPr>
              <a:t>Criar um módulo web para cadastros e consultas de espécimes.</a:t>
            </a:r>
          </a:p>
          <a:p>
            <a:pPr marL="715963" indent="-265113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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</a:rPr>
              <a:t>Módulos</a:t>
            </a:r>
          </a:p>
          <a:p>
            <a:pPr marL="1077913" indent="-265113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+mn-lt"/>
                <a:sym typeface="Wingdings" pitchFamily="2" charset="2"/>
              </a:rPr>
              <a:t></a:t>
            </a:r>
            <a:r>
              <a:rPr lang="pt-BR" b="1" dirty="0" smtClean="0">
                <a:ln w="900" cmpd="sng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+mn-lt"/>
                <a:sym typeface="Wingdings" pitchFamily="2" charset="2"/>
              </a:rPr>
              <a:t>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Cadastros básicos.</a:t>
            </a:r>
          </a:p>
          <a:p>
            <a:pPr marL="1077913" indent="-265113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+mn-lt"/>
                <a:sym typeface="Wingdings" pitchFamily="2" charset="2"/>
              </a:rPr>
              <a:t></a:t>
            </a:r>
            <a:r>
              <a:rPr lang="pt-BR" b="1" dirty="0" smtClean="0">
                <a:ln w="900" cmpd="sng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+mn-lt"/>
                <a:sym typeface="Wingdings" pitchFamily="2" charset="2"/>
              </a:rPr>
              <a:t>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Cadastros de espécimes.</a:t>
            </a:r>
            <a:endParaRPr lang="pt-BR" sz="2400" dirty="0" smtClean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+mn-lt"/>
            </a:endParaRPr>
          </a:p>
          <a:p>
            <a:pPr marL="1077913" indent="-265113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+mn-lt"/>
                <a:sym typeface="Wingdings" pitchFamily="2" charset="2"/>
              </a:rPr>
              <a:t></a:t>
            </a:r>
            <a:r>
              <a:rPr lang="pt-BR" b="1" dirty="0" smtClean="0">
                <a:ln w="900" cmpd="sng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+mn-lt"/>
                <a:sym typeface="Wingdings" pitchFamily="2" charset="2"/>
              </a:rPr>
              <a:t>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Gerenciamento dos níveis de acesso dos usuários.</a:t>
            </a:r>
          </a:p>
          <a:p>
            <a:pPr marL="1077913" indent="-265113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+mn-lt"/>
                <a:sym typeface="Wingdings" pitchFamily="2" charset="2"/>
              </a:rPr>
              <a:t></a:t>
            </a:r>
            <a:r>
              <a:rPr lang="pt-BR" b="1" dirty="0" smtClean="0">
                <a:ln w="900" cmpd="sng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+mn-lt"/>
                <a:sym typeface="Wingdings" pitchFamily="2" charset="2"/>
              </a:rPr>
              <a:t>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Controle de doações e empréstimos de exsicatas.</a:t>
            </a:r>
          </a:p>
          <a:p>
            <a:pPr marL="1077913" indent="-265113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+mn-lt"/>
                <a:sym typeface="Wingdings" pitchFamily="2" charset="2"/>
              </a:rPr>
              <a:t></a:t>
            </a:r>
            <a:r>
              <a:rPr lang="pt-BR" b="1" dirty="0" smtClean="0">
                <a:ln w="900" cmpd="sng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+mn-lt"/>
                <a:sym typeface="Wingdings" pitchFamily="2" charset="2"/>
              </a:rPr>
              <a:t> </a:t>
            </a:r>
            <a:r>
              <a:rPr lang="pt-BR" sz="24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sym typeface="Wingdings" pitchFamily="2" charset="2"/>
              </a:rPr>
              <a:t>Relatórios.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alpha val="97000"/>
              </a:schemeClr>
            </a:gs>
            <a:gs pos="2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395288" y="188913"/>
            <a:ext cx="107950" cy="60483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4" name="Retângulo 13"/>
          <p:cNvSpPr/>
          <p:nvPr/>
        </p:nvSpPr>
        <p:spPr>
          <a:xfrm rot="16200000">
            <a:off x="4302126" y="-3573463"/>
            <a:ext cx="107950" cy="792162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5" name="Retângulo 14"/>
          <p:cNvSpPr/>
          <p:nvPr/>
        </p:nvSpPr>
        <p:spPr>
          <a:xfrm rot="16200000">
            <a:off x="4590257" y="-4042569"/>
            <a:ext cx="107950" cy="849788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79388" y="188913"/>
            <a:ext cx="107950" cy="64801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755576" y="530677"/>
            <a:ext cx="8244408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6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Sistema de Catalogação da Biodiversidade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Portal Virtual do Cerrado</a:t>
            </a:r>
            <a:endParaRPr lang="pt-BR" sz="2000" dirty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</p:txBody>
      </p:sp>
      <p:grpSp>
        <p:nvGrpSpPr>
          <p:cNvPr id="2" name="Grupo 24"/>
          <p:cNvGrpSpPr>
            <a:grpSpLocks/>
          </p:cNvGrpSpPr>
          <p:nvPr/>
        </p:nvGrpSpPr>
        <p:grpSpPr bwMode="auto">
          <a:xfrm>
            <a:off x="-107950" y="-26988"/>
            <a:ext cx="1044575" cy="981076"/>
            <a:chOff x="611560" y="1340768"/>
            <a:chExt cx="1670166" cy="1523874"/>
          </a:xfrm>
        </p:grpSpPr>
        <p:sp>
          <p:nvSpPr>
            <p:cNvPr id="23" name="Elipse 22"/>
            <p:cNvSpPr/>
            <p:nvPr/>
          </p:nvSpPr>
          <p:spPr>
            <a:xfrm>
              <a:off x="756239" y="1412277"/>
              <a:ext cx="1510257" cy="14079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pic>
          <p:nvPicPr>
            <p:cNvPr id="24" name="Imagem 23" descr="Imagem1.png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lum bright="-20000" contrast="10000"/>
            </a:blip>
            <a:stretch>
              <a:fillRect/>
            </a:stretch>
          </p:blipFill>
          <p:spPr>
            <a:xfrm>
              <a:off x="611560" y="1340768"/>
              <a:ext cx="1670166" cy="1523874"/>
            </a:xfrm>
            <a:prstGeom prst="rect">
              <a:avLst/>
            </a:prstGeom>
          </p:spPr>
        </p:pic>
      </p:grpSp>
      <p:sp>
        <p:nvSpPr>
          <p:cNvPr id="18" name="CaixaDeTexto 17"/>
          <p:cNvSpPr txBox="1"/>
          <p:nvPr/>
        </p:nvSpPr>
        <p:spPr>
          <a:xfrm>
            <a:off x="611560" y="2867452"/>
            <a:ext cx="835292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8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</a:rPr>
              <a:t>Taxonomia é uma área da Biologia que categoriza os seres vivos através de critérios preestabelecidos, isto é, usa-se </a:t>
            </a:r>
            <a:r>
              <a:rPr lang="pt-BR" sz="2800" b="1" i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</a:rPr>
              <a:t>regras de classificação</a:t>
            </a:r>
            <a:r>
              <a:rPr lang="pt-BR" sz="2800" b="1" dirty="0" smtClean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</a:rPr>
              <a:t> de acordo com a necessidade e com o sistema adotado.</a:t>
            </a:r>
          </a:p>
        </p:txBody>
      </p:sp>
      <p:grpSp>
        <p:nvGrpSpPr>
          <p:cNvPr id="20" name="Grupo 19"/>
          <p:cNvGrpSpPr>
            <a:grpSpLocks/>
          </p:cNvGrpSpPr>
          <p:nvPr/>
        </p:nvGrpSpPr>
        <p:grpSpPr bwMode="auto">
          <a:xfrm>
            <a:off x="467296" y="1772791"/>
            <a:ext cx="2304504" cy="523876"/>
            <a:chOff x="526733" y="1628800"/>
            <a:chExt cx="1894251" cy="523221"/>
          </a:xfrm>
        </p:grpSpPr>
        <p:sp>
          <p:nvSpPr>
            <p:cNvPr id="21" name="CaixaDeTexto 20"/>
            <p:cNvSpPr txBox="1"/>
            <p:nvPr/>
          </p:nvSpPr>
          <p:spPr>
            <a:xfrm>
              <a:off x="526733" y="1628800"/>
              <a:ext cx="189425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2800" b="1" dirty="0" smtClean="0">
                  <a:ln w="900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chemeClr val="bg1">
                      <a:lumMod val="75000"/>
                    </a:schemeClr>
                  </a:solidFill>
                  <a:latin typeface="+mn-lt"/>
                  <a:cs typeface="+mn-cs"/>
                </a:rPr>
                <a:t>Taxonomia</a:t>
              </a:r>
              <a:endParaRPr lang="pt-BR" sz="2800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570007" y="1628801"/>
              <a:ext cx="25287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2800" b="1" dirty="0">
                  <a:ln w="900" cmpd="sng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chemeClr val="bg1">
                      <a:lumMod val="75000"/>
                    </a:schemeClr>
                  </a:solidFill>
                  <a:latin typeface="+mn-lt"/>
                  <a:cs typeface="+mn-cs"/>
                </a:rPr>
                <a:t>•</a:t>
              </a:r>
              <a:endParaRPr lang="pt-BR" sz="2800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alpha val="97000"/>
              </a:schemeClr>
            </a:gs>
            <a:gs pos="2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395288" y="188913"/>
            <a:ext cx="107950" cy="60483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4" name="Retângulo 13"/>
          <p:cNvSpPr/>
          <p:nvPr/>
        </p:nvSpPr>
        <p:spPr>
          <a:xfrm rot="16200000">
            <a:off x="4302126" y="-3573463"/>
            <a:ext cx="107950" cy="792162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5" name="Retângulo 14"/>
          <p:cNvSpPr/>
          <p:nvPr/>
        </p:nvSpPr>
        <p:spPr>
          <a:xfrm rot="16200000">
            <a:off x="4590257" y="-4042569"/>
            <a:ext cx="107950" cy="849788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79388" y="188913"/>
            <a:ext cx="107950" cy="64801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755576" y="530677"/>
            <a:ext cx="8244408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6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Sistema de Catalogação da Biodiversidade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Portal Virtual do Cerrado</a:t>
            </a:r>
            <a:endParaRPr lang="pt-BR" sz="2000" dirty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</p:txBody>
      </p:sp>
      <p:grpSp>
        <p:nvGrpSpPr>
          <p:cNvPr id="2" name="Grupo 24"/>
          <p:cNvGrpSpPr>
            <a:grpSpLocks/>
          </p:cNvGrpSpPr>
          <p:nvPr/>
        </p:nvGrpSpPr>
        <p:grpSpPr bwMode="auto">
          <a:xfrm>
            <a:off x="-107950" y="-26988"/>
            <a:ext cx="1044575" cy="981076"/>
            <a:chOff x="611560" y="1340768"/>
            <a:chExt cx="1670166" cy="1523874"/>
          </a:xfrm>
        </p:grpSpPr>
        <p:sp>
          <p:nvSpPr>
            <p:cNvPr id="23" name="Elipse 22"/>
            <p:cNvSpPr/>
            <p:nvPr/>
          </p:nvSpPr>
          <p:spPr>
            <a:xfrm>
              <a:off x="756239" y="1412277"/>
              <a:ext cx="1510257" cy="14079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pic>
          <p:nvPicPr>
            <p:cNvPr id="24" name="Imagem 23" descr="Imagem1.png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lum bright="-20000" contrast="10000"/>
            </a:blip>
            <a:stretch>
              <a:fillRect/>
            </a:stretch>
          </p:blipFill>
          <p:spPr>
            <a:xfrm>
              <a:off x="611560" y="1340768"/>
              <a:ext cx="1670166" cy="1523874"/>
            </a:xfrm>
            <a:prstGeom prst="rect">
              <a:avLst/>
            </a:prstGeom>
          </p:spPr>
        </p:pic>
      </p:grpSp>
      <p:pic>
        <p:nvPicPr>
          <p:cNvPr id="1027" name="Picture 3" descr="D:\Edna\Pictures\classifseresvivos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CC"/>
              </a:clrFrom>
              <a:clrTo>
                <a:srgbClr val="FFFFCC">
                  <a:alpha val="0"/>
                </a:srgbClr>
              </a:clrTo>
            </a:clrChange>
            <a:lum contrast="20000"/>
          </a:blip>
          <a:stretch>
            <a:fillRect/>
          </a:stretch>
        </p:blipFill>
        <p:spPr bwMode="auto">
          <a:xfrm>
            <a:off x="611560" y="1628800"/>
            <a:ext cx="8280920" cy="513427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alpha val="97000"/>
              </a:schemeClr>
            </a:gs>
            <a:gs pos="2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395288" y="188913"/>
            <a:ext cx="107950" cy="60483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4" name="Retângulo 13"/>
          <p:cNvSpPr/>
          <p:nvPr/>
        </p:nvSpPr>
        <p:spPr>
          <a:xfrm rot="16200000">
            <a:off x="4302126" y="-3573463"/>
            <a:ext cx="107950" cy="792162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5" name="Retângulo 14"/>
          <p:cNvSpPr/>
          <p:nvPr/>
        </p:nvSpPr>
        <p:spPr>
          <a:xfrm rot="16200000">
            <a:off x="4590257" y="-4042569"/>
            <a:ext cx="107950" cy="849788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79388" y="188913"/>
            <a:ext cx="107950" cy="64801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755576" y="530677"/>
            <a:ext cx="8244408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6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Sistema de Catalogação da Biodiversidade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Portal Virtual do Cerrado</a:t>
            </a:r>
            <a:endParaRPr lang="pt-BR" sz="2000" dirty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</p:txBody>
      </p:sp>
      <p:grpSp>
        <p:nvGrpSpPr>
          <p:cNvPr id="2" name="Grupo 24"/>
          <p:cNvGrpSpPr>
            <a:grpSpLocks/>
          </p:cNvGrpSpPr>
          <p:nvPr/>
        </p:nvGrpSpPr>
        <p:grpSpPr bwMode="auto">
          <a:xfrm>
            <a:off x="-107950" y="-26988"/>
            <a:ext cx="1044575" cy="981076"/>
            <a:chOff x="611560" y="1340768"/>
            <a:chExt cx="1670166" cy="1523874"/>
          </a:xfrm>
        </p:grpSpPr>
        <p:sp>
          <p:nvSpPr>
            <p:cNvPr id="23" name="Elipse 22"/>
            <p:cNvSpPr/>
            <p:nvPr/>
          </p:nvSpPr>
          <p:spPr>
            <a:xfrm>
              <a:off x="756239" y="1412277"/>
              <a:ext cx="1510257" cy="14079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pic>
          <p:nvPicPr>
            <p:cNvPr id="24" name="Imagem 23" descr="Imagem1.png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lum bright="-20000" contrast="10000"/>
            </a:blip>
            <a:stretch>
              <a:fillRect/>
            </a:stretch>
          </p:blipFill>
          <p:spPr>
            <a:xfrm>
              <a:off x="611560" y="1340768"/>
              <a:ext cx="1670166" cy="1523874"/>
            </a:xfrm>
            <a:prstGeom prst="rect">
              <a:avLst/>
            </a:prstGeom>
          </p:spPr>
        </p:pic>
      </p:grpSp>
      <p:pic>
        <p:nvPicPr>
          <p:cNvPr id="1027" name="Picture 3" descr="D:\Edna\Pictures\classifseresvivos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39552" y="1772816"/>
            <a:ext cx="8604448" cy="50851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alpha val="97000"/>
              </a:schemeClr>
            </a:gs>
            <a:gs pos="2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395288" y="188913"/>
            <a:ext cx="107950" cy="60483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4" name="Retângulo 13"/>
          <p:cNvSpPr/>
          <p:nvPr/>
        </p:nvSpPr>
        <p:spPr>
          <a:xfrm rot="16200000">
            <a:off x="4302126" y="-3573463"/>
            <a:ext cx="107950" cy="792162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5" name="Retângulo 14"/>
          <p:cNvSpPr/>
          <p:nvPr/>
        </p:nvSpPr>
        <p:spPr>
          <a:xfrm rot="16200000">
            <a:off x="4590257" y="-4042569"/>
            <a:ext cx="107950" cy="849788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79388" y="188913"/>
            <a:ext cx="107950" cy="64801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755576" y="530677"/>
            <a:ext cx="8244408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6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Sistema de Catalogação da Biodiversidade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>
                <a:ln w="900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Portal Virtual do Cerrado</a:t>
            </a:r>
            <a:endParaRPr lang="pt-BR" sz="2000" dirty="0">
              <a:ln w="900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</p:txBody>
      </p:sp>
      <p:grpSp>
        <p:nvGrpSpPr>
          <p:cNvPr id="2" name="Grupo 24"/>
          <p:cNvGrpSpPr>
            <a:grpSpLocks/>
          </p:cNvGrpSpPr>
          <p:nvPr/>
        </p:nvGrpSpPr>
        <p:grpSpPr bwMode="auto">
          <a:xfrm>
            <a:off x="-107950" y="-26988"/>
            <a:ext cx="1044575" cy="981076"/>
            <a:chOff x="611560" y="1340768"/>
            <a:chExt cx="1670166" cy="1523874"/>
          </a:xfrm>
        </p:grpSpPr>
        <p:sp>
          <p:nvSpPr>
            <p:cNvPr id="23" name="Elipse 22"/>
            <p:cNvSpPr/>
            <p:nvPr/>
          </p:nvSpPr>
          <p:spPr>
            <a:xfrm>
              <a:off x="756239" y="1412277"/>
              <a:ext cx="1510257" cy="14079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pic>
          <p:nvPicPr>
            <p:cNvPr id="24" name="Imagem 23" descr="Imagem1.png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lum bright="-20000" contrast="10000"/>
            </a:blip>
            <a:stretch>
              <a:fillRect/>
            </a:stretch>
          </p:blipFill>
          <p:spPr>
            <a:xfrm>
              <a:off x="611560" y="1340768"/>
              <a:ext cx="1670166" cy="1523874"/>
            </a:xfrm>
            <a:prstGeom prst="rect">
              <a:avLst/>
            </a:prstGeom>
          </p:spPr>
        </p:pic>
      </p:grpSp>
      <p:pic>
        <p:nvPicPr>
          <p:cNvPr id="1027" name="Picture 3" descr="D:\Edna\Pictures\classifseresvivos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11560" y="1628800"/>
            <a:ext cx="8352928" cy="513427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1437</TotalTime>
  <Words>307</Words>
  <Application>Microsoft Office PowerPoint</Application>
  <PresentationFormat>Apresentação na tela (4:3)</PresentationFormat>
  <Paragraphs>63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Edna Xavier</dc:creator>
  <cp:lastModifiedBy>Edna Xavier</cp:lastModifiedBy>
  <cp:revision>146</cp:revision>
  <dcterms:created xsi:type="dcterms:W3CDTF">2011-04-12T21:00:36Z</dcterms:created>
  <dcterms:modified xsi:type="dcterms:W3CDTF">2011-04-16T05:39:35Z</dcterms:modified>
</cp:coreProperties>
</file>