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303" r:id="rId8"/>
    <p:sldId id="304" r:id="rId9"/>
    <p:sldId id="305" r:id="rId10"/>
    <p:sldId id="307" r:id="rId11"/>
    <p:sldId id="314" r:id="rId12"/>
    <p:sldId id="313" r:id="rId13"/>
    <p:sldId id="308" r:id="rId14"/>
    <p:sldId id="309" r:id="rId15"/>
    <p:sldId id="310" r:id="rId16"/>
    <p:sldId id="311" r:id="rId17"/>
    <p:sldId id="312" r:id="rId18"/>
    <p:sldId id="29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FF00"/>
    <a:srgbClr val="00CC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459" autoAdjust="0"/>
    <p:restoredTop sz="94660" autoAdjust="0"/>
  </p:normalViewPr>
  <p:slideViewPr>
    <p:cSldViewPr snapToGrid="0">
      <p:cViewPr varScale="1">
        <p:scale>
          <a:sx n="71" d="100"/>
          <a:sy n="71" d="100"/>
        </p:scale>
        <p:origin x="-20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8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EE9-1DD4-43AE-A7BB-7AAF3309221A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17B7-7A66-4207-B2D2-44A65F2F7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05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EE9-1DD4-43AE-A7BB-7AAF3309221A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17B7-7A66-4207-B2D2-44A65F2F7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43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EE9-1DD4-43AE-A7BB-7AAF3309221A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17B7-7A66-4207-B2D2-44A65F2F7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5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EE9-1DD4-43AE-A7BB-7AAF3309221A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17B7-7A66-4207-B2D2-44A65F2F7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9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EE9-1DD4-43AE-A7BB-7AAF3309221A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17B7-7A66-4207-B2D2-44A65F2F7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6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EE9-1DD4-43AE-A7BB-7AAF3309221A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17B7-7A66-4207-B2D2-44A65F2F7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9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EE9-1DD4-43AE-A7BB-7AAF3309221A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17B7-7A66-4207-B2D2-44A65F2F7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16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EE9-1DD4-43AE-A7BB-7AAF3309221A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17B7-7A66-4207-B2D2-44A65F2F7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97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EE9-1DD4-43AE-A7BB-7AAF3309221A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17B7-7A66-4207-B2D2-44A65F2F7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16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EE9-1DD4-43AE-A7BB-7AAF3309221A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17B7-7A66-4207-B2D2-44A65F2F7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59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EE9-1DD4-43AE-A7BB-7AAF3309221A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17B7-7A66-4207-B2D2-44A65F2F7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2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DEE9-1DD4-43AE-A7BB-7AAF3309221A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017B7-7A66-4207-B2D2-44A65F2F7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20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9045" y="2047256"/>
            <a:ext cx="9981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FF3399"/>
                </a:solidFill>
                <a:latin typeface="+mj-lt"/>
              </a:rPr>
              <a:t>使用</a:t>
            </a:r>
            <a:r>
              <a:rPr lang="en-US" altLang="zh-CN" sz="4000" b="1" dirty="0" err="1">
                <a:solidFill>
                  <a:srgbClr val="FF3399"/>
                </a:solidFill>
                <a:latin typeface="+mj-lt"/>
              </a:rPr>
              <a:t>Matlab</a:t>
            </a:r>
            <a:r>
              <a:rPr lang="zh-CN" altLang="en-US" sz="4000" b="1" dirty="0">
                <a:solidFill>
                  <a:srgbClr val="FF3399"/>
                </a:solidFill>
                <a:latin typeface="+mj-lt"/>
              </a:rPr>
              <a:t>工具箱</a:t>
            </a:r>
            <a:r>
              <a:rPr lang="zh-CN" altLang="en-US" sz="4000" b="1" dirty="0" smtClean="0">
                <a:solidFill>
                  <a:srgbClr val="FF3399"/>
                </a:solidFill>
                <a:latin typeface="+mj-lt"/>
              </a:rPr>
              <a:t>调用</a:t>
            </a:r>
            <a:r>
              <a:rPr lang="en-US" altLang="zh-CN" sz="4000" b="1" dirty="0" smtClean="0">
                <a:solidFill>
                  <a:srgbClr val="FF3399"/>
                </a:solidFill>
                <a:latin typeface="+mj-lt"/>
              </a:rPr>
              <a:t>SVM</a:t>
            </a:r>
            <a:r>
              <a:rPr lang="zh-CN" altLang="en-US" sz="4000" b="1" dirty="0">
                <a:solidFill>
                  <a:srgbClr val="FF3399"/>
                </a:solidFill>
                <a:latin typeface="+mj-lt"/>
              </a:rPr>
              <a:t>算法</a:t>
            </a:r>
          </a:p>
        </p:txBody>
      </p:sp>
      <p:sp>
        <p:nvSpPr>
          <p:cNvPr id="3" name="矩形 2"/>
          <p:cNvSpPr/>
          <p:nvPr/>
        </p:nvSpPr>
        <p:spPr>
          <a:xfrm>
            <a:off x="1504000" y="2878016"/>
            <a:ext cx="9213306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39704" y="3862159"/>
            <a:ext cx="364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C000"/>
                </a:solidFill>
              </a:rPr>
              <a:t>介绍人   ：史培</a:t>
            </a:r>
            <a:r>
              <a:rPr lang="zh-CN" altLang="en-US" sz="2400" b="1" dirty="0">
                <a:solidFill>
                  <a:srgbClr val="FFC000"/>
                </a:solidFill>
              </a:rPr>
              <a:t>腾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954245" y="3379868"/>
            <a:ext cx="2884514" cy="1107996"/>
            <a:chOff x="4450978" y="3613530"/>
            <a:chExt cx="2884514" cy="1107996"/>
          </a:xfrm>
        </p:grpSpPr>
        <p:sp>
          <p:nvSpPr>
            <p:cNvPr id="6" name="TextBox 5"/>
            <p:cNvSpPr txBox="1"/>
            <p:nvPr/>
          </p:nvSpPr>
          <p:spPr>
            <a:xfrm>
              <a:off x="4450978" y="3613530"/>
              <a:ext cx="25257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dirty="0" smtClean="0">
                  <a:solidFill>
                    <a:srgbClr val="00B0F0"/>
                  </a:solidFill>
                </a:rPr>
                <a:t>2014</a:t>
              </a:r>
              <a:endParaRPr lang="zh-CN" altLang="en-US" sz="6600" b="1" dirty="0">
                <a:solidFill>
                  <a:srgbClr val="00B0F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39252" y="3813585"/>
              <a:ext cx="9962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B0F0"/>
                  </a:solidFill>
                </a:rPr>
                <a:t>数   据</a:t>
              </a:r>
              <a:endParaRPr lang="en-US" altLang="zh-CN" sz="2000" b="1" dirty="0" smtClean="0">
                <a:solidFill>
                  <a:srgbClr val="00B0F0"/>
                </a:solidFill>
              </a:endParaRPr>
            </a:p>
            <a:p>
              <a:r>
                <a:rPr lang="zh-CN" altLang="en-US" sz="2000" b="1" dirty="0" smtClean="0">
                  <a:solidFill>
                    <a:srgbClr val="00B0F0"/>
                  </a:solidFill>
                </a:rPr>
                <a:t>挖   掘</a:t>
              </a:r>
              <a:endParaRPr lang="zh-CN" alt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7" name="AutoShape 2" descr="http://img4.imgtn.bdimg.com/it/u=702270306,72018068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412" name="Picture 4" descr="C:\Users\Administrator\Desktop\u=702270306,720180688&amp;fm=23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000" y="3127910"/>
            <a:ext cx="1946205" cy="19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548680"/>
            <a:ext cx="3084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3399"/>
                </a:solidFill>
              </a:rPr>
              <a:t>二维非线性可分</a:t>
            </a:r>
            <a:endParaRPr lang="zh-CN" altLang="en-US" sz="2800" b="1" dirty="0">
              <a:solidFill>
                <a:srgbClr val="FF3399"/>
              </a:solidFill>
            </a:endParaRPr>
          </a:p>
        </p:txBody>
      </p:sp>
      <p:pic>
        <p:nvPicPr>
          <p:cNvPr id="8" name="Picture 2" descr="C:\Users\Administrator\Desktop\1-1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t="3232" r="6546"/>
          <a:stretch/>
        </p:blipFill>
        <p:spPr bwMode="auto">
          <a:xfrm>
            <a:off x="618565" y="1474225"/>
            <a:ext cx="450243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Administrator\Desktop\1-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118" y="0"/>
            <a:ext cx="4363106" cy="327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Administrator\Desktop\1-3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118" y="3589344"/>
            <a:ext cx="4363106" cy="327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53" y="5301208"/>
            <a:ext cx="2854119" cy="155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Administrator\Desktop\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06" y="133406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 descr="C:\Users\Administrator\Desktop\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38" y="3441886"/>
            <a:ext cx="4374776" cy="32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5" name="Picture 5" descr="C:\Users\Administrator\Desktop\2.b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" t="4551" r="4844"/>
          <a:stretch/>
        </p:blipFill>
        <p:spPr bwMode="auto">
          <a:xfrm>
            <a:off x="6857938" y="201706"/>
            <a:ext cx="3971489" cy="313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548680"/>
            <a:ext cx="3084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3399"/>
                </a:solidFill>
              </a:rPr>
              <a:t>三维线性可分</a:t>
            </a:r>
            <a:endParaRPr lang="zh-CN" altLang="en-US" sz="2800" b="1" dirty="0">
              <a:solidFill>
                <a:srgbClr val="FF3399"/>
              </a:solidFill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296698"/>
            <a:ext cx="1940683" cy="1561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34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457490" y="1566582"/>
            <a:ext cx="6890508" cy="3778623"/>
            <a:chOff x="1820561" y="1586753"/>
            <a:chExt cx="6890508" cy="377862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74" t="15066" r="13765" b="23580"/>
            <a:stretch/>
          </p:blipFill>
          <p:spPr bwMode="auto">
            <a:xfrm>
              <a:off x="1820561" y="1586753"/>
              <a:ext cx="5378823" cy="3778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椭圆 3"/>
            <p:cNvSpPr/>
            <p:nvPr/>
          </p:nvSpPr>
          <p:spPr>
            <a:xfrm>
              <a:off x="3417349" y="1856045"/>
              <a:ext cx="925211" cy="9295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FFC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66085" y="2129541"/>
              <a:ext cx="1276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</a:rPr>
                <a:t>PART2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20238217">
              <a:off x="4476738" y="1944874"/>
              <a:ext cx="2542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Matlab</a:t>
              </a:r>
              <a:r>
                <a:rPr lang="zh-CN" altLang="en-US" b="1" dirty="0" smtClean="0"/>
                <a:t>工具箱使用演示</a:t>
              </a:r>
              <a:endParaRPr lang="zh-CN" alt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 rot="20238217">
              <a:off x="4539154" y="1987448"/>
              <a:ext cx="4171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65000"/>
                    </a:schemeClr>
                  </a:solidFill>
                </a:rPr>
                <a:t> </a:t>
              </a:r>
              <a:r>
                <a:rPr lang="en-US" altLang="zh-CN" b="1" dirty="0" smtClean="0">
                  <a:solidFill>
                    <a:schemeClr val="bg1">
                      <a:lumMod val="65000"/>
                    </a:schemeClr>
                  </a:solidFill>
                </a:rPr>
                <a:t>Practice</a:t>
              </a:r>
              <a:endParaRPr lang="zh-CN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1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2" t="5398"/>
          <a:stretch/>
        </p:blipFill>
        <p:spPr bwMode="auto">
          <a:xfrm>
            <a:off x="7889438" y="2294035"/>
            <a:ext cx="4302562" cy="2830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28724" y="218565"/>
            <a:ext cx="3974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3399"/>
                </a:solidFill>
                <a:latin typeface="+mn-ea"/>
              </a:rPr>
              <a:t>如何添加</a:t>
            </a:r>
            <a:r>
              <a:rPr lang="en-US" altLang="zh-CN" sz="2800" b="1" dirty="0" err="1">
                <a:solidFill>
                  <a:srgbClr val="FF3399"/>
                </a:solidFill>
                <a:latin typeface="+mn-ea"/>
              </a:rPr>
              <a:t>Matlab</a:t>
            </a:r>
            <a:r>
              <a:rPr lang="zh-CN" altLang="en-US" sz="2800" b="1" dirty="0">
                <a:solidFill>
                  <a:srgbClr val="FF3399"/>
                </a:solidFill>
                <a:latin typeface="+mn-ea"/>
              </a:rPr>
              <a:t>工具箱</a:t>
            </a:r>
            <a:endParaRPr lang="en-US" altLang="zh-CN" sz="2800" b="1" dirty="0">
              <a:solidFill>
                <a:srgbClr val="FF3399"/>
              </a:solidFill>
              <a:latin typeface="+mn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14" b="34520"/>
          <a:stretch/>
        </p:blipFill>
        <p:spPr bwMode="auto">
          <a:xfrm>
            <a:off x="1485073" y="1052736"/>
            <a:ext cx="8453758" cy="50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230" y="692029"/>
            <a:ext cx="8330827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210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45" b="50000"/>
          <a:stretch/>
        </p:blipFill>
        <p:spPr bwMode="auto">
          <a:xfrm>
            <a:off x="1330719" y="188640"/>
            <a:ext cx="7781793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99"/>
          <a:stretch/>
        </p:blipFill>
        <p:spPr bwMode="auto">
          <a:xfrm>
            <a:off x="1330718" y="2996952"/>
            <a:ext cx="6721679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4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0576" y="1473496"/>
            <a:ext cx="57423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b="1" dirty="0">
              <a:latin typeface="+mn-ea"/>
            </a:endParaRP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%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改为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optimiser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文件夹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下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mex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-v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qp.c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pr_loqo.c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qp.mexw32</a:t>
            </a:r>
          </a:p>
          <a:p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%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改为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qp.dll</a:t>
            </a:r>
          </a:p>
          <a:p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%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复制到工具箱文件夹下</a:t>
            </a:r>
          </a:p>
          <a:p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mex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-setup</a:t>
            </a:r>
          </a:p>
        </p:txBody>
      </p:sp>
      <p:sp>
        <p:nvSpPr>
          <p:cNvPr id="3" name="矩形 2"/>
          <p:cNvSpPr/>
          <p:nvPr/>
        </p:nvSpPr>
        <p:spPr>
          <a:xfrm>
            <a:off x="4360257" y="688666"/>
            <a:ext cx="2871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3399"/>
                </a:solidFill>
                <a:latin typeface="+mn-ea"/>
              </a:rPr>
              <a:t>工具箱</a:t>
            </a:r>
            <a:r>
              <a:rPr lang="zh-CN" altLang="en-US" sz="2800" b="1" dirty="0">
                <a:solidFill>
                  <a:srgbClr val="FF3399"/>
                </a:solidFill>
                <a:latin typeface="+mn-ea"/>
              </a:rPr>
              <a:t>添加</a:t>
            </a:r>
            <a:endParaRPr lang="en-US" altLang="zh-CN" sz="2800" b="1" dirty="0">
              <a:solidFill>
                <a:srgbClr val="FF339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262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96788" y="29378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b="1" dirty="0" smtClean="0">
                <a:solidFill>
                  <a:srgbClr val="FF3399"/>
                </a:solidFill>
              </a:rPr>
              <a:t>生成训练集与测试集</a:t>
            </a:r>
            <a:endParaRPr lang="en-US" altLang="zh-CN" sz="2800" b="1" dirty="0" smtClean="0">
              <a:solidFill>
                <a:srgbClr val="FF3399"/>
              </a:solidFill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18564" y="1436782"/>
            <a:ext cx="8229600" cy="45259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 = 50;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x1 =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randn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(2,N);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y1 = ones(1,N);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x2 = 5+x1;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y2 = -ones(1,N);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X1 = [x1,x2];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Y1 = [y1,y2]; 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%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生成训练集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[train, test] =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crossvalind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('holdOut',Y1);</a:t>
            </a:r>
          </a:p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TrainX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=X1(:,train)';</a:t>
            </a:r>
          </a:p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TrainY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=Y1(:,train)';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52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797420" y="1077065"/>
            <a:ext cx="6561731" cy="2388517"/>
            <a:chOff x="3052916" y="929147"/>
            <a:chExt cx="5604388" cy="2035279"/>
          </a:xfrm>
        </p:grpSpPr>
        <p:sp>
          <p:nvSpPr>
            <p:cNvPr id="2" name="矩形 1"/>
            <p:cNvSpPr/>
            <p:nvPr/>
          </p:nvSpPr>
          <p:spPr>
            <a:xfrm>
              <a:off x="3052916" y="929147"/>
              <a:ext cx="5604388" cy="160757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b="1" dirty="0" smtClean="0"/>
            </a:p>
          </p:txBody>
        </p:sp>
        <p:sp>
          <p:nvSpPr>
            <p:cNvPr id="3" name="矩形 2"/>
            <p:cNvSpPr/>
            <p:nvPr/>
          </p:nvSpPr>
          <p:spPr>
            <a:xfrm>
              <a:off x="3052916" y="2536723"/>
              <a:ext cx="1887794" cy="4277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b="1" dirty="0" smtClean="0"/>
            </a:p>
          </p:txBody>
        </p:sp>
        <p:sp>
          <p:nvSpPr>
            <p:cNvPr id="4" name="矩形 3"/>
            <p:cNvSpPr/>
            <p:nvPr/>
          </p:nvSpPr>
          <p:spPr>
            <a:xfrm>
              <a:off x="4881716" y="2536723"/>
              <a:ext cx="1887794" cy="42770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b="1" dirty="0" smtClean="0"/>
            </a:p>
          </p:txBody>
        </p:sp>
        <p:sp>
          <p:nvSpPr>
            <p:cNvPr id="5" name="矩形 4"/>
            <p:cNvSpPr/>
            <p:nvPr/>
          </p:nvSpPr>
          <p:spPr>
            <a:xfrm>
              <a:off x="6769510" y="2536723"/>
              <a:ext cx="1887794" cy="4277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b="1" dirty="0" smtClean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31846" y="4678298"/>
            <a:ext cx="5692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FFC000"/>
                </a:solidFill>
              </a:rPr>
              <a:t>THANKS</a:t>
            </a:r>
            <a:endParaRPr lang="zh-CN" altLang="en-US" sz="4800" b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2523" y="3613499"/>
            <a:ext cx="5692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FF3399"/>
                </a:solidFill>
              </a:rPr>
              <a:t>THE END</a:t>
            </a:r>
            <a:endParaRPr lang="zh-CN" altLang="en-US" sz="4800" b="1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704747" y="529173"/>
            <a:ext cx="3053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FF3399"/>
                </a:solidFill>
              </a:rPr>
              <a:t>CONTENT</a:t>
            </a:r>
            <a:endParaRPr lang="zh-CN" altLang="en-US" sz="4400" b="1" dirty="0">
              <a:solidFill>
                <a:srgbClr val="FF3399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444556" y="2179361"/>
            <a:ext cx="1037492" cy="1090246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1</a:t>
            </a:r>
            <a:endParaRPr lang="zh-CN" altLang="en-US" sz="4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482047" y="2276346"/>
            <a:ext cx="306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FF3399"/>
                </a:solidFill>
              </a:rPr>
              <a:t>Matlab</a:t>
            </a:r>
            <a:r>
              <a:rPr lang="zh-CN" altLang="en-US" sz="2400" b="1" dirty="0" smtClean="0">
                <a:solidFill>
                  <a:srgbClr val="FF3399"/>
                </a:solidFill>
              </a:rPr>
              <a:t>工具箱的</a:t>
            </a:r>
            <a:r>
              <a:rPr lang="zh-CN" altLang="en-US" sz="2400" b="1" dirty="0">
                <a:solidFill>
                  <a:srgbClr val="FF3399"/>
                </a:solidFill>
              </a:rPr>
              <a:t>函数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79037" y="2816338"/>
            <a:ext cx="316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如何使用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Matlab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工具箱中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的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函数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925017" y="2176955"/>
            <a:ext cx="1037492" cy="1090246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2</a:t>
            </a:r>
            <a:endParaRPr lang="zh-CN" altLang="en-US" sz="4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962509" y="2283092"/>
            <a:ext cx="3165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3399"/>
                </a:solidFill>
              </a:rPr>
              <a:t>添加</a:t>
            </a:r>
            <a:r>
              <a:rPr lang="en-US" altLang="zh-CN" sz="2400" b="1" dirty="0" err="1">
                <a:solidFill>
                  <a:srgbClr val="FF3399"/>
                </a:solidFill>
              </a:rPr>
              <a:t>Matlab</a:t>
            </a:r>
            <a:r>
              <a:rPr lang="zh-CN" altLang="en-US" sz="2400" b="1" dirty="0">
                <a:solidFill>
                  <a:srgbClr val="FF3399"/>
                </a:solidFill>
              </a:rPr>
              <a:t>工具箱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54062" y="2793996"/>
            <a:ext cx="3165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如何添加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Matlab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工具箱</a:t>
            </a:r>
          </a:p>
        </p:txBody>
      </p:sp>
      <p:sp>
        <p:nvSpPr>
          <p:cNvPr id="26" name="椭圆 25"/>
          <p:cNvSpPr/>
          <p:nvPr/>
        </p:nvSpPr>
        <p:spPr>
          <a:xfrm>
            <a:off x="1541545" y="4588935"/>
            <a:ext cx="1037492" cy="1090246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3</a:t>
            </a:r>
            <a:endParaRPr lang="zh-CN" altLang="en-US" sz="4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579037" y="4598396"/>
            <a:ext cx="3165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3399"/>
                </a:solidFill>
              </a:rPr>
              <a:t>运行</a:t>
            </a:r>
            <a:r>
              <a:rPr lang="en-US" altLang="zh-CN" sz="2400" b="1" dirty="0" smtClean="0">
                <a:solidFill>
                  <a:srgbClr val="FF3399"/>
                </a:solidFill>
              </a:rPr>
              <a:t>SVM</a:t>
            </a:r>
            <a:r>
              <a:rPr lang="zh-CN" altLang="en-US" sz="2400" b="1" dirty="0" smtClean="0">
                <a:solidFill>
                  <a:srgbClr val="FF3399"/>
                </a:solidFill>
              </a:rPr>
              <a:t>函数</a:t>
            </a:r>
            <a:endParaRPr lang="zh-CN" altLang="en-US" sz="2400" b="1" dirty="0">
              <a:solidFill>
                <a:srgbClr val="FF3399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79037" y="5143970"/>
            <a:ext cx="3165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如何使用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Matlab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工具箱</a:t>
            </a:r>
          </a:p>
        </p:txBody>
      </p:sp>
    </p:spTree>
    <p:extLst>
      <p:ext uri="{BB962C8B-B14F-4D97-AF65-F5344CB8AC3E}">
        <p14:creationId xmlns:p14="http://schemas.microsoft.com/office/powerpoint/2010/main" val="29561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48492" y="1299192"/>
            <a:ext cx="7143030" cy="4612341"/>
            <a:chOff x="783770" y="914398"/>
            <a:chExt cx="7143030" cy="461234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14" b="16792"/>
            <a:stretch/>
          </p:blipFill>
          <p:spPr bwMode="auto">
            <a:xfrm>
              <a:off x="783770" y="914398"/>
              <a:ext cx="6243596" cy="4612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椭圆 3"/>
            <p:cNvSpPr/>
            <p:nvPr/>
          </p:nvSpPr>
          <p:spPr>
            <a:xfrm>
              <a:off x="3925077" y="1600200"/>
              <a:ext cx="925211" cy="9295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FFC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73813" y="1873696"/>
              <a:ext cx="1276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</a:rPr>
                <a:t>PART1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20238217">
              <a:off x="4984466" y="1458197"/>
              <a:ext cx="25424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 smtClean="0">
                  <a:latin typeface="+mj-lt"/>
                </a:rPr>
                <a:t>Matlab</a:t>
              </a:r>
              <a:r>
                <a:rPr lang="zh-CN" altLang="en-US" sz="2400" b="1" dirty="0" smtClean="0">
                  <a:latin typeface="+mj-lt"/>
                </a:rPr>
                <a:t>工具箱函数</a:t>
              </a:r>
              <a:r>
                <a:rPr lang="zh-CN" altLang="en-US" sz="2400" b="1" dirty="0">
                  <a:latin typeface="+mj-lt"/>
                </a:rPr>
                <a:t>介绍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T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20238217">
              <a:off x="5098922" y="2085029"/>
              <a:ext cx="2827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65000"/>
                    </a:schemeClr>
                  </a:solidFill>
                </a:rPr>
                <a:t> </a:t>
              </a:r>
              <a:r>
                <a:rPr lang="en-US" altLang="zh-CN" b="1" dirty="0" smtClean="0">
                  <a:solidFill>
                    <a:schemeClr val="bg1">
                      <a:lumMod val="65000"/>
                    </a:schemeClr>
                  </a:solidFill>
                </a:rPr>
                <a:t>Functions in Toolbox</a:t>
              </a:r>
              <a:endParaRPr lang="zh-CN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812" y="2314205"/>
            <a:ext cx="2676897" cy="507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77488" y="353175"/>
            <a:ext cx="411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3399"/>
                </a:solidFill>
              </a:rPr>
              <a:t>模型求解</a:t>
            </a:r>
          </a:p>
        </p:txBody>
      </p:sp>
      <p:sp>
        <p:nvSpPr>
          <p:cNvPr id="2" name="矩形 1"/>
          <p:cNvSpPr/>
          <p:nvPr/>
        </p:nvSpPr>
        <p:spPr>
          <a:xfrm>
            <a:off x="1059329" y="1310159"/>
            <a:ext cx="685800" cy="32273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055843" y="3512358"/>
            <a:ext cx="689286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15967" y="1286858"/>
            <a:ext cx="2661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最优分类面方程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915967" y="3512358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只需</a:t>
            </a:r>
            <a:r>
              <a:rPr lang="zh-CN" altLang="en-US" sz="2400" b="1" dirty="0" smtClean="0"/>
              <a:t>求得参数</a:t>
            </a:r>
            <a:endParaRPr lang="zh-CN" altLang="en-US" sz="24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707230"/>
              </p:ext>
            </p:extLst>
          </p:nvPr>
        </p:nvGraphicFramePr>
        <p:xfrm>
          <a:off x="3722709" y="2125103"/>
          <a:ext cx="3240087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Equation" r:id="rId3" imgW="1143000" imgH="241200" progId="Equation.DSMT4">
                  <p:embed/>
                </p:oleObj>
              </mc:Choice>
              <mc:Fallback>
                <p:oleObj name="Equation" r:id="rId3" imgW="1143000" imgH="241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709" y="2125103"/>
                        <a:ext cx="3240087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64" y="4095046"/>
            <a:ext cx="5445814" cy="2317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439212"/>
              </p:ext>
            </p:extLst>
          </p:nvPr>
        </p:nvGraphicFramePr>
        <p:xfrm>
          <a:off x="4077130" y="3385358"/>
          <a:ext cx="1115437" cy="623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Equation" r:id="rId6" imgW="431640" imgH="241200" progId="Equation.DSMT4">
                  <p:embed/>
                </p:oleObj>
              </mc:Choice>
              <mc:Fallback>
                <p:oleObj name="Equation" r:id="rId6" imgW="431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77130" y="3385358"/>
                        <a:ext cx="1115437" cy="623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610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0" grpId="0" animBg="1"/>
      <p:bldP spid="5" grpId="0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2736475" y="429850"/>
            <a:ext cx="599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3399"/>
                </a:solidFill>
              </a:rPr>
              <a:t>如何使用</a:t>
            </a:r>
            <a:r>
              <a:rPr lang="en-US" altLang="zh-CN" sz="2800" b="1" dirty="0" err="1">
                <a:solidFill>
                  <a:srgbClr val="FF3399"/>
                </a:solidFill>
              </a:rPr>
              <a:t>Matlab</a:t>
            </a:r>
            <a:r>
              <a:rPr lang="zh-CN" altLang="en-US" sz="2800" b="1" dirty="0">
                <a:solidFill>
                  <a:srgbClr val="FF3399"/>
                </a:solidFill>
              </a:rPr>
              <a:t>工具箱中的函数</a:t>
            </a:r>
          </a:p>
        </p:txBody>
      </p:sp>
      <p:sp>
        <p:nvSpPr>
          <p:cNvPr id="59" name="椭圆 58"/>
          <p:cNvSpPr/>
          <p:nvPr/>
        </p:nvSpPr>
        <p:spPr>
          <a:xfrm>
            <a:off x="1397108" y="1714452"/>
            <a:ext cx="691662" cy="699148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088770" y="1694694"/>
            <a:ext cx="2245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svc.m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84288" y="2101455"/>
            <a:ext cx="3966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</a:t>
            </a:r>
            <a:r>
              <a:rPr lang="en-US" altLang="zh-CN" sz="2000" dirty="0"/>
              <a:t>[</a:t>
            </a:r>
            <a:r>
              <a:rPr lang="en-US" altLang="zh-CN" sz="2000" dirty="0" err="1"/>
              <a:t>nsv</a:t>
            </a:r>
            <a:r>
              <a:rPr lang="en-US" altLang="zh-CN" sz="2000" dirty="0"/>
              <a:t> alpha bias] = svc(</a:t>
            </a:r>
            <a:r>
              <a:rPr lang="en-US" altLang="zh-CN" sz="2000" dirty="0" err="1"/>
              <a:t>X,Y,ker,C</a:t>
            </a:r>
            <a:r>
              <a:rPr lang="en-US" altLang="zh-CN" sz="2000" dirty="0"/>
              <a:t>);</a:t>
            </a:r>
            <a:endParaRPr lang="zh-CN" altLang="en-US" sz="2000" dirty="0"/>
          </a:p>
        </p:txBody>
      </p:sp>
      <p:sp>
        <p:nvSpPr>
          <p:cNvPr id="7" name="椭圆 6"/>
          <p:cNvSpPr/>
          <p:nvPr/>
        </p:nvSpPr>
        <p:spPr>
          <a:xfrm>
            <a:off x="1392623" y="3021952"/>
            <a:ext cx="691664" cy="6991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57392" y="2948697"/>
            <a:ext cx="3160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svcplot.m</a:t>
            </a:r>
            <a:r>
              <a:rPr lang="en-US" altLang="zh-CN" sz="2400" b="1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84286" y="3355458"/>
            <a:ext cx="3966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svcplot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X,Y,ker,alpha,bias</a:t>
            </a:r>
            <a:r>
              <a:rPr lang="en-US" altLang="zh-CN" sz="2000" dirty="0"/>
              <a:t>);</a:t>
            </a:r>
          </a:p>
        </p:txBody>
      </p:sp>
      <p:sp>
        <p:nvSpPr>
          <p:cNvPr id="10" name="椭圆 9"/>
          <p:cNvSpPr/>
          <p:nvPr/>
        </p:nvSpPr>
        <p:spPr>
          <a:xfrm>
            <a:off x="1437447" y="4338226"/>
            <a:ext cx="687182" cy="6991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29111" y="4244097"/>
            <a:ext cx="303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svcoutput.m</a:t>
            </a:r>
            <a:endParaRPr lang="en-US" altLang="zh-CN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29111" y="4625048"/>
            <a:ext cx="4352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svcoutput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X,Y,testX,ker,alpha,bias</a:t>
            </a:r>
            <a:r>
              <a:rPr lang="en-US" altLang="zh-CN" sz="2000" dirty="0"/>
              <a:t>);</a:t>
            </a:r>
          </a:p>
        </p:txBody>
      </p:sp>
      <p:sp>
        <p:nvSpPr>
          <p:cNvPr id="13" name="椭圆 12"/>
          <p:cNvSpPr/>
          <p:nvPr/>
        </p:nvSpPr>
        <p:spPr>
          <a:xfrm>
            <a:off x="1466580" y="5539497"/>
            <a:ext cx="687182" cy="69914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58244" y="5445368"/>
            <a:ext cx="303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svcerror.m</a:t>
            </a:r>
            <a:endParaRPr lang="en-US" altLang="zh-CN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158243" y="5826319"/>
            <a:ext cx="495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svcerror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X,Y,testX,testY,ker,alpha,bias</a:t>
            </a:r>
            <a:r>
              <a:rPr lang="en-US" altLang="zh-CN" sz="2000" dirty="0"/>
              <a:t>);</a:t>
            </a:r>
          </a:p>
        </p:txBody>
      </p:sp>
      <p:sp>
        <p:nvSpPr>
          <p:cNvPr id="3" name="矩形 2"/>
          <p:cNvSpPr/>
          <p:nvPr/>
        </p:nvSpPr>
        <p:spPr>
          <a:xfrm>
            <a:off x="6481481" y="1561065"/>
            <a:ext cx="578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http://www.isis.ecs.soton.ac.uk/resources/svminfo/</a:t>
            </a:r>
            <a:endParaRPr lang="zh-CN" altLang="en-US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492" y="2187140"/>
            <a:ext cx="4196026" cy="285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55836" y="5279691"/>
            <a:ext cx="274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Steve R. Gunn</a:t>
            </a:r>
            <a:r>
              <a:rPr lang="zh-CN" altLang="en-US" b="1" dirty="0" smtClean="0"/>
              <a:t>开发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1676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4252552" y="466090"/>
            <a:ext cx="2822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3399"/>
                </a:solidFill>
              </a:rPr>
              <a:t>函数调用过程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3165" y="148864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输入训练集</a:t>
            </a:r>
            <a:endParaRPr lang="zh-CN" altLang="en-US" sz="2400" b="1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45" y="2295724"/>
            <a:ext cx="499549" cy="81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268" y="2384195"/>
            <a:ext cx="268838" cy="76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81468" y="1928040"/>
            <a:ext cx="1465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TrainX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76968" y="1984086"/>
            <a:ext cx="1504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TrainY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325602" y="1375785"/>
            <a:ext cx="0" cy="55328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86139" y="1542106"/>
            <a:ext cx="3045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3.</a:t>
            </a:r>
            <a:r>
              <a:rPr lang="zh-CN" altLang="en-US" sz="2400" b="1" dirty="0" smtClean="0"/>
              <a:t>计算最优分类面</a:t>
            </a:r>
            <a:endParaRPr lang="zh-CN" altLang="en-US" sz="2400" b="1" dirty="0"/>
          </a:p>
        </p:txBody>
      </p:sp>
      <p:sp>
        <p:nvSpPr>
          <p:cNvPr id="22" name="矩形 21"/>
          <p:cNvSpPr/>
          <p:nvPr/>
        </p:nvSpPr>
        <p:spPr>
          <a:xfrm>
            <a:off x="5664024" y="2295724"/>
            <a:ext cx="6527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nsv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alpha bias] =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svc(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TrainX,TrainY,ker,C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  <a:endParaRPr lang="zh-CN" alt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921255" y="3114512"/>
            <a:ext cx="3045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参数</a:t>
            </a:r>
            <a:endParaRPr lang="zh-CN" alt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48772" y="3730266"/>
            <a:ext cx="439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er</a:t>
            </a:r>
            <a:r>
              <a:rPr lang="zh-CN" altLang="en-US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zh-CN" altLang="en-US" sz="2000" dirty="0" smtClean="0">
                <a:latin typeface="+mn-ea"/>
                <a:cs typeface="Arial Unicode MS" pitchFamily="34" charset="-122"/>
              </a:rPr>
              <a:t>内核函数</a:t>
            </a:r>
            <a:r>
              <a:rPr lang="en-US" altLang="zh-CN" sz="2000" dirty="0">
                <a:latin typeface="+mn-ea"/>
                <a:cs typeface="Arial Unicode MS" pitchFamily="34" charset="-122"/>
              </a:rPr>
              <a:t> </a:t>
            </a:r>
            <a:r>
              <a:rPr lang="en-US" altLang="zh-CN" sz="2000" dirty="0" smtClean="0">
                <a:latin typeface="+mn-ea"/>
                <a:cs typeface="Arial Unicode MS" pitchFamily="34" charset="-122"/>
              </a:rPr>
              <a:t>   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   </a:t>
            </a:r>
            <a:r>
              <a:rPr lang="zh-CN" altLang="en-US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zh-CN" altLang="en-US" sz="2000" dirty="0" smtClean="0">
                <a:latin typeface="+mn-ea"/>
                <a:cs typeface="Arial Unicode MS" pitchFamily="34" charset="-122"/>
              </a:rPr>
              <a:t>默认为</a:t>
            </a:r>
            <a:r>
              <a:rPr lang="en-US" altLang="zh-CN" sz="2000" dirty="0" err="1" smtClean="0">
                <a:latin typeface="+mn-ea"/>
                <a:cs typeface="Arial Unicode MS" pitchFamily="34" charset="-122"/>
              </a:rPr>
              <a:t>Inf</a:t>
            </a:r>
            <a:endParaRPr lang="zh-CN" altLang="en-US" sz="2000" dirty="0">
              <a:latin typeface="+mn-ea"/>
              <a:cs typeface="Arial Unicode MS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66044" y="3066224"/>
            <a:ext cx="113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latin typeface="+mn-ea"/>
                <a:cs typeface="Arial Unicode MS" pitchFamily="34" charset="-122"/>
              </a:rPr>
              <a:t>nsv</a:t>
            </a:r>
            <a:r>
              <a:rPr lang="en-US" altLang="zh-CN" sz="2000" dirty="0" smtClean="0">
                <a:latin typeface="+mn-ea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+mn-ea"/>
                <a:cs typeface="Arial Unicode MS" pitchFamily="34" charset="-122"/>
              </a:rPr>
              <a:t>为</a:t>
            </a:r>
            <a:r>
              <a:rPr lang="zh-CN" altLang="en-US" sz="2400" dirty="0" smtClean="0">
                <a:latin typeface="+mn-ea"/>
                <a:cs typeface="Arial Unicode MS" pitchFamily="34" charset="-122"/>
              </a:rPr>
              <a:t> </a:t>
            </a:r>
            <a:endParaRPr lang="zh-CN" altLang="en-US" sz="2400" dirty="0">
              <a:latin typeface="+mn-ea"/>
              <a:cs typeface="Arial Unicode MS" pitchFamily="34" charset="-122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020502"/>
              </p:ext>
            </p:extLst>
          </p:nvPr>
        </p:nvGraphicFramePr>
        <p:xfrm>
          <a:off x="7230579" y="3241961"/>
          <a:ext cx="288032" cy="285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Equation" r:id="rId5" imgW="152280" imgH="139680" progId="Equation.DSMT4">
                  <p:embed/>
                </p:oleObj>
              </mc:Choice>
              <mc:Fallback>
                <p:oleObj name="Equation" r:id="rId5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0579" y="3241961"/>
                        <a:ext cx="288032" cy="285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7475550" y="3173800"/>
            <a:ext cx="4694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  <a:cs typeface="Arial Unicode MS" pitchFamily="34" charset="-122"/>
              </a:rPr>
              <a:t>中大于</a:t>
            </a:r>
            <a:r>
              <a:rPr lang="en-US" altLang="zh-CN" sz="2000" dirty="0" smtClean="0">
                <a:latin typeface="+mn-ea"/>
                <a:cs typeface="Arial Unicode MS" pitchFamily="34" charset="-122"/>
              </a:rPr>
              <a:t>0</a:t>
            </a:r>
            <a:r>
              <a:rPr lang="zh-CN" altLang="en-US" sz="2000" dirty="0" smtClean="0">
                <a:latin typeface="+mn-ea"/>
                <a:cs typeface="Arial Unicode MS" pitchFamily="34" charset="-122"/>
              </a:rPr>
              <a:t>的个数，即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支持向量个</a:t>
            </a:r>
            <a:r>
              <a:rPr lang="zh-CN" altLang="en-US" sz="2000" dirty="0" smtClean="0">
                <a:latin typeface="+mn-ea"/>
                <a:cs typeface="Arial Unicode MS" pitchFamily="34" charset="-122"/>
              </a:rPr>
              <a:t>数</a:t>
            </a:r>
            <a:endParaRPr lang="zh-CN" altLang="en-US" sz="2000" dirty="0">
              <a:latin typeface="+mn-ea"/>
              <a:cs typeface="Arial Unicode MS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45881" y="3942167"/>
            <a:ext cx="1515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  <a:cs typeface="Arial Unicode MS" pitchFamily="34" charset="-122"/>
              </a:rPr>
              <a:t>alpha</a:t>
            </a:r>
            <a:r>
              <a:rPr lang="en-US" altLang="zh-CN" sz="2000" dirty="0" smtClean="0">
                <a:latin typeface="+mn-ea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+mn-ea"/>
                <a:cs typeface="Arial Unicode MS" pitchFamily="34" charset="-122"/>
              </a:rPr>
              <a:t>为 </a:t>
            </a:r>
            <a:endParaRPr lang="zh-CN" altLang="en-US" sz="2000" dirty="0">
              <a:latin typeface="+mn-ea"/>
              <a:cs typeface="Arial Unicode MS" pitchFamily="34" charset="-122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943486"/>
              </p:ext>
            </p:extLst>
          </p:nvPr>
        </p:nvGraphicFramePr>
        <p:xfrm>
          <a:off x="7516501" y="3998552"/>
          <a:ext cx="28892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Equation" r:id="rId7" imgW="152280" imgH="139680" progId="Equation.DSMT4">
                  <p:embed/>
                </p:oleObj>
              </mc:Choice>
              <mc:Fallback>
                <p:oleObj name="Equation" r:id="rId7" imgW="152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6501" y="3998552"/>
                        <a:ext cx="288925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219551" y="4658154"/>
            <a:ext cx="231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  <a:cs typeface="Arial Unicode MS" pitchFamily="34" charset="-122"/>
              </a:rPr>
              <a:t>bias</a:t>
            </a:r>
            <a:r>
              <a:rPr lang="en-US" altLang="zh-CN" sz="2000" dirty="0" smtClean="0">
                <a:latin typeface="+mn-ea"/>
                <a:cs typeface="Arial Unicode MS" pitchFamily="34" charset="-122"/>
              </a:rPr>
              <a:t>  </a:t>
            </a:r>
            <a:r>
              <a:rPr lang="zh-CN" altLang="en-US" sz="2000" dirty="0" smtClean="0">
                <a:latin typeface="+mn-ea"/>
                <a:cs typeface="Arial Unicode MS" pitchFamily="34" charset="-122"/>
              </a:rPr>
              <a:t>为</a:t>
            </a:r>
            <a:r>
              <a:rPr lang="zh-CN" altLang="en-US" sz="2400" dirty="0" smtClean="0">
                <a:latin typeface="+mn-ea"/>
                <a:cs typeface="Arial Unicode MS" pitchFamily="34" charset="-122"/>
              </a:rPr>
              <a:t>    </a:t>
            </a:r>
            <a:r>
              <a:rPr lang="en-US" altLang="zh-CN" sz="2400" b="1" i="1" dirty="0" smtClean="0">
                <a:latin typeface="+mn-ea"/>
                <a:cs typeface="Arial Unicode MS" pitchFamily="34" charset="-122"/>
              </a:rPr>
              <a:t>b</a:t>
            </a:r>
            <a:r>
              <a:rPr lang="zh-CN" altLang="en-US" sz="2400" b="1" i="1" dirty="0" smtClean="0">
                <a:latin typeface="+mn-ea"/>
                <a:cs typeface="Arial Unicode MS" pitchFamily="34" charset="-122"/>
              </a:rPr>
              <a:t> </a:t>
            </a:r>
            <a:endParaRPr lang="zh-CN" altLang="en-US" sz="2400" b="1" i="1" dirty="0">
              <a:latin typeface="+mn-ea"/>
              <a:cs typeface="Arial Unicode MS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48772" y="1537937"/>
            <a:ext cx="463922" cy="4563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 smtClean="0"/>
          </a:p>
        </p:txBody>
      </p:sp>
      <p:sp>
        <p:nvSpPr>
          <p:cNvPr id="33" name="椭圆 32"/>
          <p:cNvSpPr/>
          <p:nvPr/>
        </p:nvSpPr>
        <p:spPr>
          <a:xfrm>
            <a:off x="266198" y="3114512"/>
            <a:ext cx="463922" cy="4616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 smtClean="0"/>
          </a:p>
        </p:txBody>
      </p:sp>
      <p:sp>
        <p:nvSpPr>
          <p:cNvPr id="34" name="椭圆 33"/>
          <p:cNvSpPr/>
          <p:nvPr/>
        </p:nvSpPr>
        <p:spPr>
          <a:xfrm>
            <a:off x="5433105" y="1532669"/>
            <a:ext cx="450552" cy="46166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 smtClean="0"/>
          </a:p>
        </p:txBody>
      </p:sp>
      <p:sp>
        <p:nvSpPr>
          <p:cNvPr id="2" name="矩形 1"/>
          <p:cNvSpPr/>
          <p:nvPr/>
        </p:nvSpPr>
        <p:spPr>
          <a:xfrm>
            <a:off x="319997" y="4109355"/>
            <a:ext cx="43192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'linear'  </a:t>
            </a:r>
            <a:r>
              <a:rPr lang="en-US" altLang="zh-CN" b="1" dirty="0" smtClean="0"/>
              <a:t>      </a:t>
            </a:r>
            <a:r>
              <a:rPr lang="en-US" altLang="zh-CN" dirty="0" smtClean="0"/>
              <a:t>-</a:t>
            </a:r>
            <a:endParaRPr lang="en-US" altLang="zh-CN" dirty="0"/>
          </a:p>
          <a:p>
            <a:r>
              <a:rPr lang="en-US" altLang="zh-CN" b="1" dirty="0" smtClean="0"/>
              <a:t>'poly</a:t>
            </a:r>
            <a:r>
              <a:rPr lang="en-US" altLang="zh-CN" b="1" dirty="0"/>
              <a:t>'    </a:t>
            </a:r>
            <a:r>
              <a:rPr lang="en-US" altLang="zh-CN" b="1" dirty="0" smtClean="0"/>
              <a:t>      </a:t>
            </a:r>
            <a:r>
              <a:rPr lang="en-US" altLang="zh-CN" dirty="0" smtClean="0"/>
              <a:t>- </a:t>
            </a:r>
            <a:r>
              <a:rPr lang="en-US" altLang="zh-CN" dirty="0"/>
              <a:t>p1 is degree of polynomial</a:t>
            </a:r>
          </a:p>
          <a:p>
            <a:r>
              <a:rPr lang="en-US" altLang="zh-CN" b="1" dirty="0" smtClean="0"/>
              <a:t>'</a:t>
            </a:r>
            <a:r>
              <a:rPr lang="en-US" altLang="zh-CN" b="1" dirty="0" err="1" smtClean="0"/>
              <a:t>rbf</a:t>
            </a:r>
            <a:r>
              <a:rPr lang="en-US" altLang="zh-CN" b="1" dirty="0"/>
              <a:t>'    </a:t>
            </a:r>
            <a:r>
              <a:rPr lang="en-US" altLang="zh-CN" b="1" dirty="0" smtClean="0"/>
              <a:t>        </a:t>
            </a:r>
            <a:r>
              <a:rPr lang="en-US" altLang="zh-CN" dirty="0" smtClean="0"/>
              <a:t>- </a:t>
            </a:r>
            <a:r>
              <a:rPr lang="en-US" altLang="zh-CN" dirty="0"/>
              <a:t>p1 is width of </a:t>
            </a:r>
            <a:r>
              <a:rPr lang="en-US" altLang="zh-CN" dirty="0" err="1"/>
              <a:t>rbfs</a:t>
            </a:r>
            <a:r>
              <a:rPr lang="en-US" altLang="zh-CN" dirty="0"/>
              <a:t> (sigma)</a:t>
            </a:r>
          </a:p>
          <a:p>
            <a:r>
              <a:rPr lang="en-US" altLang="zh-CN" b="1" dirty="0" smtClean="0"/>
              <a:t>'sigmoid</a:t>
            </a:r>
            <a:r>
              <a:rPr lang="en-US" altLang="zh-CN" dirty="0"/>
              <a:t>' </a:t>
            </a:r>
            <a:r>
              <a:rPr lang="en-US" altLang="zh-CN" dirty="0" smtClean="0"/>
              <a:t>  - </a:t>
            </a:r>
            <a:r>
              <a:rPr lang="en-US" altLang="zh-CN" dirty="0"/>
              <a:t>p1 is scale, p2 is offset</a:t>
            </a:r>
          </a:p>
          <a:p>
            <a:r>
              <a:rPr lang="en-US" altLang="zh-CN" b="1" dirty="0" smtClean="0"/>
              <a:t>'spline</a:t>
            </a:r>
            <a:r>
              <a:rPr lang="en-US" altLang="zh-CN" b="1" dirty="0"/>
              <a:t>' </a:t>
            </a:r>
            <a:r>
              <a:rPr lang="en-US" altLang="zh-CN" b="1" dirty="0" smtClean="0"/>
              <a:t>      </a:t>
            </a:r>
            <a:r>
              <a:rPr lang="en-US" altLang="zh-CN" dirty="0" smtClean="0"/>
              <a:t>-</a:t>
            </a:r>
            <a:endParaRPr lang="en-US" altLang="zh-CN" dirty="0"/>
          </a:p>
          <a:p>
            <a:r>
              <a:rPr lang="en-US" altLang="zh-CN" b="1" dirty="0" smtClean="0"/>
              <a:t>'</a:t>
            </a:r>
            <a:r>
              <a:rPr lang="en-US" altLang="zh-CN" b="1" dirty="0" err="1" smtClean="0"/>
              <a:t>bspline</a:t>
            </a:r>
            <a:r>
              <a:rPr lang="en-US" altLang="zh-CN" b="1" dirty="0" smtClean="0"/>
              <a:t>‘    </a:t>
            </a:r>
            <a:r>
              <a:rPr lang="en-US" altLang="zh-CN" dirty="0" smtClean="0"/>
              <a:t>- </a:t>
            </a:r>
            <a:r>
              <a:rPr lang="en-US" altLang="zh-CN" dirty="0"/>
              <a:t>p1 is degree of </a:t>
            </a:r>
            <a:r>
              <a:rPr lang="en-US" altLang="zh-CN" dirty="0" err="1"/>
              <a:t>bspline</a:t>
            </a:r>
            <a:endParaRPr lang="en-US" altLang="zh-CN" dirty="0"/>
          </a:p>
          <a:p>
            <a:r>
              <a:rPr lang="en-US" altLang="zh-CN" b="1" dirty="0" smtClean="0"/>
              <a:t>'</a:t>
            </a:r>
            <a:r>
              <a:rPr lang="en-US" altLang="zh-CN" b="1" dirty="0" err="1" smtClean="0"/>
              <a:t>fourier</a:t>
            </a:r>
            <a:r>
              <a:rPr lang="en-US" altLang="zh-CN" b="1" dirty="0"/>
              <a:t>' </a:t>
            </a:r>
            <a:r>
              <a:rPr lang="en-US" altLang="zh-CN" b="1" dirty="0" smtClean="0"/>
              <a:t>    </a:t>
            </a:r>
            <a:r>
              <a:rPr lang="en-US" altLang="zh-CN" dirty="0" smtClean="0"/>
              <a:t>- </a:t>
            </a:r>
            <a:r>
              <a:rPr lang="en-US" altLang="zh-CN" dirty="0"/>
              <a:t>p1 is degree</a:t>
            </a:r>
          </a:p>
          <a:p>
            <a:r>
              <a:rPr lang="en-US" altLang="zh-CN" b="1" dirty="0" smtClean="0"/>
              <a:t>'</a:t>
            </a:r>
            <a:r>
              <a:rPr lang="en-US" altLang="zh-CN" b="1" dirty="0" err="1" smtClean="0"/>
              <a:t>erfb</a:t>
            </a:r>
            <a:r>
              <a:rPr lang="en-US" altLang="zh-CN" b="1" dirty="0"/>
              <a:t>'   </a:t>
            </a:r>
            <a:r>
              <a:rPr lang="en-US" altLang="zh-CN" b="1" dirty="0" smtClean="0"/>
              <a:t>       </a:t>
            </a:r>
            <a:r>
              <a:rPr lang="en-US" altLang="zh-CN" dirty="0" smtClean="0"/>
              <a:t>- </a:t>
            </a:r>
            <a:r>
              <a:rPr lang="en-US" altLang="zh-CN" dirty="0"/>
              <a:t>p1 is width of </a:t>
            </a:r>
            <a:r>
              <a:rPr lang="en-US" altLang="zh-CN" dirty="0" err="1"/>
              <a:t>rbfs</a:t>
            </a:r>
            <a:r>
              <a:rPr lang="en-US" altLang="zh-CN" dirty="0"/>
              <a:t> (sigma)</a:t>
            </a:r>
          </a:p>
          <a:p>
            <a:r>
              <a:rPr lang="en-US" altLang="zh-CN" b="1" dirty="0" smtClean="0"/>
              <a:t>'</a:t>
            </a:r>
            <a:r>
              <a:rPr lang="en-US" altLang="zh-CN" b="1" dirty="0" err="1" smtClean="0"/>
              <a:t>anova</a:t>
            </a:r>
            <a:r>
              <a:rPr lang="en-US" altLang="zh-CN" b="1" dirty="0"/>
              <a:t>'   </a:t>
            </a:r>
            <a:r>
              <a:rPr lang="en-US" altLang="zh-CN" b="1" dirty="0" smtClean="0"/>
              <a:t>   </a:t>
            </a:r>
            <a:r>
              <a:rPr lang="en-US" altLang="zh-CN" dirty="0" smtClean="0"/>
              <a:t>- </a:t>
            </a:r>
            <a:r>
              <a:rPr lang="en-US" altLang="zh-CN" dirty="0"/>
              <a:t>p1 is max order of terms</a:t>
            </a:r>
          </a:p>
        </p:txBody>
      </p:sp>
    </p:spTree>
    <p:extLst>
      <p:ext uri="{BB962C8B-B14F-4D97-AF65-F5344CB8AC3E}">
        <p14:creationId xmlns:p14="http://schemas.microsoft.com/office/powerpoint/2010/main" val="291836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4277552" y="482423"/>
            <a:ext cx="2822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3399"/>
                </a:solidFill>
              </a:rPr>
              <a:t>函数调用过程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3041" y="1643135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</a:t>
            </a:r>
            <a:r>
              <a:rPr lang="en-US" altLang="zh-CN" sz="2400" b="1" dirty="0" smtClean="0"/>
              <a:t>.</a:t>
            </a:r>
            <a:r>
              <a:rPr lang="zh-CN" altLang="en-US" sz="2400" b="1" dirty="0" smtClean="0"/>
              <a:t>画出分类图</a:t>
            </a:r>
            <a:endParaRPr lang="zh-CN" altLang="en-US" sz="2400" b="1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5285614" y="1728923"/>
            <a:ext cx="0" cy="531921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61770" y="1707288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6.</a:t>
            </a:r>
            <a:r>
              <a:rPr lang="zh-CN" altLang="en-US" sz="2400" b="1" dirty="0" smtClean="0"/>
              <a:t>统计测试数据分类错误的个数</a:t>
            </a:r>
            <a:endParaRPr lang="zh-CN" altLang="en-US" sz="2400" b="1" dirty="0"/>
          </a:p>
        </p:txBody>
      </p:sp>
      <p:sp>
        <p:nvSpPr>
          <p:cNvPr id="34" name="矩形 33"/>
          <p:cNvSpPr/>
          <p:nvPr/>
        </p:nvSpPr>
        <p:spPr>
          <a:xfrm>
            <a:off x="748807" y="2578332"/>
            <a:ext cx="5138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svcplot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TrainX,TrainY,ker,alpha,bias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2662" y="3252580"/>
            <a:ext cx="3761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输入样本与求得的参数</a:t>
            </a:r>
            <a:endParaRPr lang="en-US" altLang="zh-CN" sz="2000" dirty="0" smtClean="0"/>
          </a:p>
          <a:p>
            <a:r>
              <a:rPr lang="zh-CN" altLang="en-US" sz="2000" dirty="0" smtClean="0"/>
              <a:t>即可画出分类图</a:t>
            </a:r>
            <a:endParaRPr lang="zh-CN" alt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762662" y="4261752"/>
            <a:ext cx="378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5.</a:t>
            </a:r>
            <a:r>
              <a:rPr lang="zh-CN" altLang="en-US" sz="2400" b="1" dirty="0" smtClean="0"/>
              <a:t>对</a:t>
            </a:r>
            <a:r>
              <a:rPr lang="zh-CN" altLang="en-US" sz="2400" b="1" dirty="0"/>
              <a:t>测试</a:t>
            </a:r>
            <a:r>
              <a:rPr lang="zh-CN" altLang="en-US" sz="2400" b="1" dirty="0" smtClean="0"/>
              <a:t>数据计算分类</a:t>
            </a:r>
            <a:endParaRPr lang="zh-CN" altLang="en-US" sz="2400" b="1" dirty="0"/>
          </a:p>
        </p:txBody>
      </p:sp>
      <p:sp>
        <p:nvSpPr>
          <p:cNvPr id="37" name="矩形 36"/>
          <p:cNvSpPr/>
          <p:nvPr/>
        </p:nvSpPr>
        <p:spPr>
          <a:xfrm>
            <a:off x="762662" y="5126957"/>
            <a:ext cx="53693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Predicted=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svcoutput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TrainX,TrainY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</a:p>
          <a:p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TestX,ker,alpha,bias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</p:txBody>
      </p:sp>
      <p:sp>
        <p:nvSpPr>
          <p:cNvPr id="38" name="矩形 37"/>
          <p:cNvSpPr/>
          <p:nvPr/>
        </p:nvSpPr>
        <p:spPr>
          <a:xfrm>
            <a:off x="6603425" y="2932235"/>
            <a:ext cx="6117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svcerror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TrainX,TrainY,TestX,TestY,ker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</a:p>
          <a:p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alpha,bias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  <a:endParaRPr lang="zh-CN" altLang="en-US" sz="2000" dirty="0"/>
          </a:p>
        </p:txBody>
      </p:sp>
      <p:sp>
        <p:nvSpPr>
          <p:cNvPr id="39" name="椭圆 38"/>
          <p:cNvSpPr/>
          <p:nvPr/>
        </p:nvSpPr>
        <p:spPr>
          <a:xfrm>
            <a:off x="234917" y="1587715"/>
            <a:ext cx="513890" cy="52581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 smtClean="0"/>
          </a:p>
        </p:txBody>
      </p:sp>
      <p:sp>
        <p:nvSpPr>
          <p:cNvPr id="40" name="椭圆 39"/>
          <p:cNvSpPr/>
          <p:nvPr/>
        </p:nvSpPr>
        <p:spPr>
          <a:xfrm>
            <a:off x="5520935" y="1656034"/>
            <a:ext cx="505791" cy="49906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 smtClean="0"/>
          </a:p>
        </p:txBody>
      </p:sp>
      <p:sp>
        <p:nvSpPr>
          <p:cNvPr id="41" name="椭圆 40"/>
          <p:cNvSpPr/>
          <p:nvPr/>
        </p:nvSpPr>
        <p:spPr>
          <a:xfrm>
            <a:off x="234917" y="4227919"/>
            <a:ext cx="513890" cy="53804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825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Administrator\Desktop\线性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6" y="363067"/>
            <a:ext cx="8444754" cy="633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Administrator\Desktop\散点图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0" t="3279" r="6480"/>
          <a:stretch/>
        </p:blipFill>
        <p:spPr bwMode="auto">
          <a:xfrm>
            <a:off x="8875059" y="4233606"/>
            <a:ext cx="3033091" cy="246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085204" y="1138443"/>
            <a:ext cx="2822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3399"/>
                </a:solidFill>
              </a:rPr>
              <a:t>最后结果形式</a:t>
            </a:r>
            <a:endParaRPr lang="zh-CN" altLang="en-US" sz="2800" b="1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7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1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2177" r="8028" b="2177"/>
          <a:stretch/>
        </p:blipFill>
        <p:spPr bwMode="auto">
          <a:xfrm>
            <a:off x="239983" y="1408267"/>
            <a:ext cx="4675706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Administrator\Desktop\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606" y="119273"/>
            <a:ext cx="4310946" cy="323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Administrator\Desktop\3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606" y="3601372"/>
            <a:ext cx="4342171" cy="325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3000" y="548680"/>
            <a:ext cx="3084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3399"/>
                </a:solidFill>
              </a:rPr>
              <a:t>二维线性可分</a:t>
            </a:r>
            <a:endParaRPr lang="zh-CN" altLang="en-US" sz="2800" b="1" dirty="0">
              <a:solidFill>
                <a:srgbClr val="FF3399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296698"/>
            <a:ext cx="1940683" cy="1561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3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sz="2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495</Words>
  <Application>Microsoft Office PowerPoint</Application>
  <PresentationFormat>自定义</PresentationFormat>
  <Paragraphs>100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Bob</dc:creator>
  <cp:lastModifiedBy>Administrator</cp:lastModifiedBy>
  <cp:revision>174</cp:revision>
  <dcterms:created xsi:type="dcterms:W3CDTF">2014-04-17T11:00:45Z</dcterms:created>
  <dcterms:modified xsi:type="dcterms:W3CDTF">2014-11-10T10:54:20Z</dcterms:modified>
</cp:coreProperties>
</file>