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B9F6CF-7E9F-412D-A9B7-EC5D43CE66BF}" type="doc">
      <dgm:prSet loTypeId="urn:microsoft.com/office/officeart/2005/8/layout/process1" loCatId="process" qsTypeId="urn:microsoft.com/office/officeart/2005/8/quickstyle/simple1" qsCatId="simple" csTypeId="urn:microsoft.com/office/officeart/2005/8/colors/accent1_2" csCatId="accent1" phldr="1"/>
      <dgm:spPr/>
    </dgm:pt>
    <dgm:pt modelId="{B100F864-6F60-42A8-AD79-BE99A6751F30}">
      <dgm:prSet phldrT="[Text]"/>
      <dgm:spPr/>
      <dgm:t>
        <a:bodyPr/>
        <a:lstStyle/>
        <a:p>
          <a:r>
            <a:rPr lang="en-US" dirty="0" smtClean="0"/>
            <a:t>Image Procurement</a:t>
          </a:r>
          <a:endParaRPr lang="en-US" dirty="0"/>
        </a:p>
      </dgm:t>
    </dgm:pt>
    <dgm:pt modelId="{B99A2361-AE11-4EF0-8EFE-9BD9936B3E58}" type="parTrans" cxnId="{963BAABD-EE6E-404B-9A64-92865A7DD85C}">
      <dgm:prSet/>
      <dgm:spPr/>
      <dgm:t>
        <a:bodyPr/>
        <a:lstStyle/>
        <a:p>
          <a:endParaRPr lang="en-US"/>
        </a:p>
      </dgm:t>
    </dgm:pt>
    <dgm:pt modelId="{6D3A2B2E-7052-4900-B139-02BF181E0266}" type="sibTrans" cxnId="{963BAABD-EE6E-404B-9A64-92865A7DD85C}">
      <dgm:prSet/>
      <dgm:spPr/>
      <dgm:t>
        <a:bodyPr/>
        <a:lstStyle/>
        <a:p>
          <a:endParaRPr lang="en-US"/>
        </a:p>
      </dgm:t>
    </dgm:pt>
    <dgm:pt modelId="{97241F61-51DF-4840-AC50-BECFEB5AC435}">
      <dgm:prSet phldrT="[Text]"/>
      <dgm:spPr/>
      <dgm:t>
        <a:bodyPr/>
        <a:lstStyle/>
        <a:p>
          <a:r>
            <a:rPr lang="en-US" dirty="0" smtClean="0"/>
            <a:t>Preprocessing </a:t>
          </a:r>
          <a:r>
            <a:rPr lang="en-US" dirty="0" smtClean="0"/>
            <a:t>(Enhancement, Dilation</a:t>
          </a:r>
          <a:r>
            <a:rPr lang="en-US" dirty="0" smtClean="0"/>
            <a:t>, Erosion, </a:t>
          </a:r>
          <a:r>
            <a:rPr lang="en-US" dirty="0" err="1" smtClean="0"/>
            <a:t>Thresholding</a:t>
          </a:r>
          <a:r>
            <a:rPr lang="en-US" dirty="0" smtClean="0"/>
            <a:t>)</a:t>
          </a:r>
          <a:endParaRPr lang="en-US" dirty="0"/>
        </a:p>
      </dgm:t>
    </dgm:pt>
    <dgm:pt modelId="{B4DBFB04-82C5-42BF-9A90-0AB3383601CF}" type="parTrans" cxnId="{0C8F84FB-B82B-4B89-9451-D0985F2FA723}">
      <dgm:prSet/>
      <dgm:spPr/>
      <dgm:t>
        <a:bodyPr/>
        <a:lstStyle/>
        <a:p>
          <a:endParaRPr lang="en-US"/>
        </a:p>
      </dgm:t>
    </dgm:pt>
    <dgm:pt modelId="{4F70605F-B472-41DE-97BE-1F8475F4C512}" type="sibTrans" cxnId="{0C8F84FB-B82B-4B89-9451-D0985F2FA723}">
      <dgm:prSet/>
      <dgm:spPr/>
      <dgm:t>
        <a:bodyPr/>
        <a:lstStyle/>
        <a:p>
          <a:endParaRPr lang="en-US"/>
        </a:p>
      </dgm:t>
    </dgm:pt>
    <dgm:pt modelId="{BBA099BD-3824-45D9-9BA4-8D11D837F52F}">
      <dgm:prSet phldrT="[Text]"/>
      <dgm:spPr/>
      <dgm:t>
        <a:bodyPr/>
        <a:lstStyle/>
        <a:p>
          <a:r>
            <a:rPr lang="en-US" dirty="0" smtClean="0"/>
            <a:t>Detecting the region of interest (using </a:t>
          </a:r>
          <a:r>
            <a:rPr lang="en-US" dirty="0" err="1" smtClean="0"/>
            <a:t>YCbCr</a:t>
          </a:r>
          <a:r>
            <a:rPr lang="en-US" dirty="0" smtClean="0"/>
            <a:t> Color Space and Blob </a:t>
          </a:r>
          <a:r>
            <a:rPr lang="en-US" dirty="0" smtClean="0"/>
            <a:t>Detection)</a:t>
          </a:r>
          <a:endParaRPr lang="en-US" dirty="0"/>
        </a:p>
      </dgm:t>
    </dgm:pt>
    <dgm:pt modelId="{A767DE79-C4AD-4E4C-825F-C5EF254AF359}" type="parTrans" cxnId="{D28B27A6-7EA0-4FE3-8F78-EF0CDD189ECD}">
      <dgm:prSet/>
      <dgm:spPr/>
      <dgm:t>
        <a:bodyPr/>
        <a:lstStyle/>
        <a:p>
          <a:endParaRPr lang="en-US"/>
        </a:p>
      </dgm:t>
    </dgm:pt>
    <dgm:pt modelId="{144DCA54-2FBC-4425-A55F-6CE7A09263D7}" type="sibTrans" cxnId="{D28B27A6-7EA0-4FE3-8F78-EF0CDD189ECD}">
      <dgm:prSet/>
      <dgm:spPr/>
      <dgm:t>
        <a:bodyPr/>
        <a:lstStyle/>
        <a:p>
          <a:endParaRPr lang="en-US"/>
        </a:p>
      </dgm:t>
    </dgm:pt>
    <dgm:pt modelId="{F81C21F3-92D0-4B56-A99E-3EF210D402E0}" type="pres">
      <dgm:prSet presAssocID="{28B9F6CF-7E9F-412D-A9B7-EC5D43CE66BF}" presName="Name0" presStyleCnt="0">
        <dgm:presLayoutVars>
          <dgm:dir/>
          <dgm:resizeHandles val="exact"/>
        </dgm:presLayoutVars>
      </dgm:prSet>
      <dgm:spPr/>
    </dgm:pt>
    <dgm:pt modelId="{8EED4B16-AD77-49E8-9E72-A6C0D3DF0B47}" type="pres">
      <dgm:prSet presAssocID="{B100F864-6F60-42A8-AD79-BE99A6751F30}" presName="node" presStyleLbl="node1" presStyleIdx="0" presStyleCnt="3">
        <dgm:presLayoutVars>
          <dgm:bulletEnabled val="1"/>
        </dgm:presLayoutVars>
      </dgm:prSet>
      <dgm:spPr/>
    </dgm:pt>
    <dgm:pt modelId="{03A25210-FEE9-4E28-A742-F61080A1AAF1}" type="pres">
      <dgm:prSet presAssocID="{6D3A2B2E-7052-4900-B139-02BF181E0266}" presName="sibTrans" presStyleLbl="sibTrans2D1" presStyleIdx="0" presStyleCnt="2"/>
      <dgm:spPr/>
    </dgm:pt>
    <dgm:pt modelId="{0A64A244-1F76-4E7F-952B-8DD112F2F821}" type="pres">
      <dgm:prSet presAssocID="{6D3A2B2E-7052-4900-B139-02BF181E0266}" presName="connectorText" presStyleLbl="sibTrans2D1" presStyleIdx="0" presStyleCnt="2"/>
      <dgm:spPr/>
    </dgm:pt>
    <dgm:pt modelId="{DDF071AF-B53A-4B4D-BD0C-1374E3461368}" type="pres">
      <dgm:prSet presAssocID="{97241F61-51DF-4840-AC50-BECFEB5AC435}" presName="node" presStyleLbl="node1" presStyleIdx="1" presStyleCnt="3">
        <dgm:presLayoutVars>
          <dgm:bulletEnabled val="1"/>
        </dgm:presLayoutVars>
      </dgm:prSet>
      <dgm:spPr/>
      <dgm:t>
        <a:bodyPr/>
        <a:lstStyle/>
        <a:p>
          <a:endParaRPr lang="en-US"/>
        </a:p>
      </dgm:t>
    </dgm:pt>
    <dgm:pt modelId="{27378097-C702-4D0A-8309-94E4DF2DB996}" type="pres">
      <dgm:prSet presAssocID="{4F70605F-B472-41DE-97BE-1F8475F4C512}" presName="sibTrans" presStyleLbl="sibTrans2D1" presStyleIdx="1" presStyleCnt="2"/>
      <dgm:spPr/>
    </dgm:pt>
    <dgm:pt modelId="{DD8C015A-53FD-48FB-8CD4-ADC9B8F529B8}" type="pres">
      <dgm:prSet presAssocID="{4F70605F-B472-41DE-97BE-1F8475F4C512}" presName="connectorText" presStyleLbl="sibTrans2D1" presStyleIdx="1" presStyleCnt="2"/>
      <dgm:spPr/>
    </dgm:pt>
    <dgm:pt modelId="{CD77CD2B-72A6-4AFD-8C08-04B80A29C240}" type="pres">
      <dgm:prSet presAssocID="{BBA099BD-3824-45D9-9BA4-8D11D837F52F}" presName="node" presStyleLbl="node1" presStyleIdx="2" presStyleCnt="3">
        <dgm:presLayoutVars>
          <dgm:bulletEnabled val="1"/>
        </dgm:presLayoutVars>
      </dgm:prSet>
      <dgm:spPr/>
      <dgm:t>
        <a:bodyPr/>
        <a:lstStyle/>
        <a:p>
          <a:endParaRPr lang="en-US"/>
        </a:p>
      </dgm:t>
    </dgm:pt>
  </dgm:ptLst>
  <dgm:cxnLst>
    <dgm:cxn modelId="{C313397A-A5C1-4841-8976-71469DA7C8AF}" type="presOf" srcId="{BBA099BD-3824-45D9-9BA4-8D11D837F52F}" destId="{CD77CD2B-72A6-4AFD-8C08-04B80A29C240}" srcOrd="0" destOrd="0" presId="urn:microsoft.com/office/officeart/2005/8/layout/process1"/>
    <dgm:cxn modelId="{0C8F84FB-B82B-4B89-9451-D0985F2FA723}" srcId="{28B9F6CF-7E9F-412D-A9B7-EC5D43CE66BF}" destId="{97241F61-51DF-4840-AC50-BECFEB5AC435}" srcOrd="1" destOrd="0" parTransId="{B4DBFB04-82C5-42BF-9A90-0AB3383601CF}" sibTransId="{4F70605F-B472-41DE-97BE-1F8475F4C512}"/>
    <dgm:cxn modelId="{F95E46A7-BBD1-440B-B4A4-4B203B505158}" type="presOf" srcId="{B100F864-6F60-42A8-AD79-BE99A6751F30}" destId="{8EED4B16-AD77-49E8-9E72-A6C0D3DF0B47}" srcOrd="0" destOrd="0" presId="urn:microsoft.com/office/officeart/2005/8/layout/process1"/>
    <dgm:cxn modelId="{38470979-0462-462D-8604-AC9174E337F3}" type="presOf" srcId="{4F70605F-B472-41DE-97BE-1F8475F4C512}" destId="{27378097-C702-4D0A-8309-94E4DF2DB996}" srcOrd="0" destOrd="0" presId="urn:microsoft.com/office/officeart/2005/8/layout/process1"/>
    <dgm:cxn modelId="{963BAABD-EE6E-404B-9A64-92865A7DD85C}" srcId="{28B9F6CF-7E9F-412D-A9B7-EC5D43CE66BF}" destId="{B100F864-6F60-42A8-AD79-BE99A6751F30}" srcOrd="0" destOrd="0" parTransId="{B99A2361-AE11-4EF0-8EFE-9BD9936B3E58}" sibTransId="{6D3A2B2E-7052-4900-B139-02BF181E0266}"/>
    <dgm:cxn modelId="{BDE5EE1B-5E8B-4FA0-B4F0-4A2B7F69818E}" type="presOf" srcId="{6D3A2B2E-7052-4900-B139-02BF181E0266}" destId="{0A64A244-1F76-4E7F-952B-8DD112F2F821}" srcOrd="1" destOrd="0" presId="urn:microsoft.com/office/officeart/2005/8/layout/process1"/>
    <dgm:cxn modelId="{D28B27A6-7EA0-4FE3-8F78-EF0CDD189ECD}" srcId="{28B9F6CF-7E9F-412D-A9B7-EC5D43CE66BF}" destId="{BBA099BD-3824-45D9-9BA4-8D11D837F52F}" srcOrd="2" destOrd="0" parTransId="{A767DE79-C4AD-4E4C-825F-C5EF254AF359}" sibTransId="{144DCA54-2FBC-4425-A55F-6CE7A09263D7}"/>
    <dgm:cxn modelId="{0FD57AA6-634D-4F78-98DA-059413264857}" type="presOf" srcId="{6D3A2B2E-7052-4900-B139-02BF181E0266}" destId="{03A25210-FEE9-4E28-A742-F61080A1AAF1}" srcOrd="0" destOrd="0" presId="urn:microsoft.com/office/officeart/2005/8/layout/process1"/>
    <dgm:cxn modelId="{6BA74FDB-2378-42E6-977D-0B59A0C2A886}" type="presOf" srcId="{4F70605F-B472-41DE-97BE-1F8475F4C512}" destId="{DD8C015A-53FD-48FB-8CD4-ADC9B8F529B8}" srcOrd="1" destOrd="0" presId="urn:microsoft.com/office/officeart/2005/8/layout/process1"/>
    <dgm:cxn modelId="{CD84BE09-C946-416B-AFD1-4C305DA1B985}" type="presOf" srcId="{28B9F6CF-7E9F-412D-A9B7-EC5D43CE66BF}" destId="{F81C21F3-92D0-4B56-A99E-3EF210D402E0}" srcOrd="0" destOrd="0" presId="urn:microsoft.com/office/officeart/2005/8/layout/process1"/>
    <dgm:cxn modelId="{B11AC5D5-ADCB-4EA0-AD3F-56B3A5A067AA}" type="presOf" srcId="{97241F61-51DF-4840-AC50-BECFEB5AC435}" destId="{DDF071AF-B53A-4B4D-BD0C-1374E3461368}" srcOrd="0" destOrd="0" presId="urn:microsoft.com/office/officeart/2005/8/layout/process1"/>
    <dgm:cxn modelId="{BFE0A31E-2FCD-4B60-95F1-9122C5BB7DEA}" type="presParOf" srcId="{F81C21F3-92D0-4B56-A99E-3EF210D402E0}" destId="{8EED4B16-AD77-49E8-9E72-A6C0D3DF0B47}" srcOrd="0" destOrd="0" presId="urn:microsoft.com/office/officeart/2005/8/layout/process1"/>
    <dgm:cxn modelId="{451D8146-9602-4F3E-A54C-3F37F829010F}" type="presParOf" srcId="{F81C21F3-92D0-4B56-A99E-3EF210D402E0}" destId="{03A25210-FEE9-4E28-A742-F61080A1AAF1}" srcOrd="1" destOrd="0" presId="urn:microsoft.com/office/officeart/2005/8/layout/process1"/>
    <dgm:cxn modelId="{C9A40D3F-EA7F-4D20-AD8B-95C80CBC3CD9}" type="presParOf" srcId="{03A25210-FEE9-4E28-A742-F61080A1AAF1}" destId="{0A64A244-1F76-4E7F-952B-8DD112F2F821}" srcOrd="0" destOrd="0" presId="urn:microsoft.com/office/officeart/2005/8/layout/process1"/>
    <dgm:cxn modelId="{65B70360-33E7-44F3-A6FD-93E342985F49}" type="presParOf" srcId="{F81C21F3-92D0-4B56-A99E-3EF210D402E0}" destId="{DDF071AF-B53A-4B4D-BD0C-1374E3461368}" srcOrd="2" destOrd="0" presId="urn:microsoft.com/office/officeart/2005/8/layout/process1"/>
    <dgm:cxn modelId="{B61D6D08-EF5B-4614-B05E-82C99AD03D9E}" type="presParOf" srcId="{F81C21F3-92D0-4B56-A99E-3EF210D402E0}" destId="{27378097-C702-4D0A-8309-94E4DF2DB996}" srcOrd="3" destOrd="0" presId="urn:microsoft.com/office/officeart/2005/8/layout/process1"/>
    <dgm:cxn modelId="{20ED4BD2-3AD9-426B-922A-E9CE492113D8}" type="presParOf" srcId="{27378097-C702-4D0A-8309-94E4DF2DB996}" destId="{DD8C015A-53FD-48FB-8CD4-ADC9B8F529B8}" srcOrd="0" destOrd="0" presId="urn:microsoft.com/office/officeart/2005/8/layout/process1"/>
    <dgm:cxn modelId="{D578A5D2-9182-43D3-8F25-862C7F49049E}" type="presParOf" srcId="{F81C21F3-92D0-4B56-A99E-3EF210D402E0}" destId="{CD77CD2B-72A6-4AFD-8C08-04B80A29C240}"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4C5418-8740-4D4C-8FBB-105F1D56E983}" type="doc">
      <dgm:prSet loTypeId="urn:microsoft.com/office/officeart/2005/8/layout/process1" loCatId="process" qsTypeId="urn:microsoft.com/office/officeart/2005/8/quickstyle/simple1" qsCatId="simple" csTypeId="urn:microsoft.com/office/officeart/2005/8/colors/accent1_2" csCatId="accent1" phldr="1"/>
      <dgm:spPr/>
    </dgm:pt>
    <dgm:pt modelId="{6666B99C-E417-43F7-84BD-90C51DC188A3}">
      <dgm:prSet phldrT="[Text]"/>
      <dgm:spPr/>
      <dgm:t>
        <a:bodyPr/>
        <a:lstStyle/>
        <a:p>
          <a:r>
            <a:rPr lang="en-US" dirty="0" smtClean="0"/>
            <a:t>Extraction of features from this blob</a:t>
          </a:r>
          <a:endParaRPr lang="en-US" dirty="0"/>
        </a:p>
      </dgm:t>
    </dgm:pt>
    <dgm:pt modelId="{E4DBD8C7-AFA5-410F-9121-79341BCF3C4F}" type="parTrans" cxnId="{7FB822A3-13F2-4CD0-97FF-C05C531F3690}">
      <dgm:prSet/>
      <dgm:spPr/>
      <dgm:t>
        <a:bodyPr/>
        <a:lstStyle/>
        <a:p>
          <a:endParaRPr lang="en-US"/>
        </a:p>
      </dgm:t>
    </dgm:pt>
    <dgm:pt modelId="{C8743479-19FE-407B-9940-2046B88331F9}" type="sibTrans" cxnId="{7FB822A3-13F2-4CD0-97FF-C05C531F3690}">
      <dgm:prSet/>
      <dgm:spPr/>
      <dgm:t>
        <a:bodyPr/>
        <a:lstStyle/>
        <a:p>
          <a:endParaRPr lang="en-US"/>
        </a:p>
      </dgm:t>
    </dgm:pt>
    <dgm:pt modelId="{DCCBA727-37BF-4020-B5AC-0457A540FADB}">
      <dgm:prSet phldrT="[Text]"/>
      <dgm:spPr/>
      <dgm:t>
        <a:bodyPr/>
        <a:lstStyle/>
        <a:p>
          <a:r>
            <a:rPr lang="en-US" dirty="0" smtClean="0"/>
            <a:t>Submitting these features to a neural network for classification</a:t>
          </a:r>
          <a:endParaRPr lang="en-US" dirty="0"/>
        </a:p>
      </dgm:t>
    </dgm:pt>
    <dgm:pt modelId="{D65A2FB4-27E5-4A7D-93AC-E850CFBCCA91}" type="parTrans" cxnId="{59956B17-0D19-490D-86C0-6651B198A17A}">
      <dgm:prSet/>
      <dgm:spPr/>
      <dgm:t>
        <a:bodyPr/>
        <a:lstStyle/>
        <a:p>
          <a:endParaRPr lang="en-US"/>
        </a:p>
      </dgm:t>
    </dgm:pt>
    <dgm:pt modelId="{51BDDED2-369A-4BEA-A2BE-CB54A3225F0A}" type="sibTrans" cxnId="{59956B17-0D19-490D-86C0-6651B198A17A}">
      <dgm:prSet/>
      <dgm:spPr/>
      <dgm:t>
        <a:bodyPr/>
        <a:lstStyle/>
        <a:p>
          <a:endParaRPr lang="en-US"/>
        </a:p>
      </dgm:t>
    </dgm:pt>
    <dgm:pt modelId="{A5C34145-D884-46C2-94AB-246537B8CED7}" type="pres">
      <dgm:prSet presAssocID="{D64C5418-8740-4D4C-8FBB-105F1D56E983}" presName="Name0" presStyleCnt="0">
        <dgm:presLayoutVars>
          <dgm:dir val="rev"/>
          <dgm:resizeHandles val="exact"/>
        </dgm:presLayoutVars>
      </dgm:prSet>
      <dgm:spPr/>
    </dgm:pt>
    <dgm:pt modelId="{E819B932-1488-4569-9185-32BD8CBB3E52}" type="pres">
      <dgm:prSet presAssocID="{6666B99C-E417-43F7-84BD-90C51DC188A3}" presName="node" presStyleLbl="node1" presStyleIdx="0" presStyleCnt="2">
        <dgm:presLayoutVars>
          <dgm:bulletEnabled val="1"/>
        </dgm:presLayoutVars>
      </dgm:prSet>
      <dgm:spPr/>
    </dgm:pt>
    <dgm:pt modelId="{3EC39C31-7247-495D-A417-5EE0619DC400}" type="pres">
      <dgm:prSet presAssocID="{C8743479-19FE-407B-9940-2046B88331F9}" presName="sibTrans" presStyleLbl="sibTrans2D1" presStyleIdx="0" presStyleCnt="1"/>
      <dgm:spPr/>
    </dgm:pt>
    <dgm:pt modelId="{95584B8A-E5A4-4B8E-B8DA-BAC698927E98}" type="pres">
      <dgm:prSet presAssocID="{C8743479-19FE-407B-9940-2046B88331F9}" presName="connectorText" presStyleLbl="sibTrans2D1" presStyleIdx="0" presStyleCnt="1"/>
      <dgm:spPr/>
    </dgm:pt>
    <dgm:pt modelId="{67F40DA5-2A8B-4727-A461-2D03986629AD}" type="pres">
      <dgm:prSet presAssocID="{DCCBA727-37BF-4020-B5AC-0457A540FADB}" presName="node" presStyleLbl="node1" presStyleIdx="1" presStyleCnt="2">
        <dgm:presLayoutVars>
          <dgm:bulletEnabled val="1"/>
        </dgm:presLayoutVars>
      </dgm:prSet>
      <dgm:spPr/>
      <dgm:t>
        <a:bodyPr/>
        <a:lstStyle/>
        <a:p>
          <a:endParaRPr lang="en-US"/>
        </a:p>
      </dgm:t>
    </dgm:pt>
  </dgm:ptLst>
  <dgm:cxnLst>
    <dgm:cxn modelId="{D5838597-2BCC-4D18-A9C0-A78567132A11}" type="presOf" srcId="{C8743479-19FE-407B-9940-2046B88331F9}" destId="{95584B8A-E5A4-4B8E-B8DA-BAC698927E98}" srcOrd="1" destOrd="0" presId="urn:microsoft.com/office/officeart/2005/8/layout/process1"/>
    <dgm:cxn modelId="{24CAF0B0-EEF9-4C42-9AA1-FFB11FB08F8D}" type="presOf" srcId="{D64C5418-8740-4D4C-8FBB-105F1D56E983}" destId="{A5C34145-D884-46C2-94AB-246537B8CED7}" srcOrd="0" destOrd="0" presId="urn:microsoft.com/office/officeart/2005/8/layout/process1"/>
    <dgm:cxn modelId="{7FB822A3-13F2-4CD0-97FF-C05C531F3690}" srcId="{D64C5418-8740-4D4C-8FBB-105F1D56E983}" destId="{6666B99C-E417-43F7-84BD-90C51DC188A3}" srcOrd="0" destOrd="0" parTransId="{E4DBD8C7-AFA5-410F-9121-79341BCF3C4F}" sibTransId="{C8743479-19FE-407B-9940-2046B88331F9}"/>
    <dgm:cxn modelId="{AB1903B1-7BE7-4690-B08E-E16013AF8374}" type="presOf" srcId="{C8743479-19FE-407B-9940-2046B88331F9}" destId="{3EC39C31-7247-495D-A417-5EE0619DC400}" srcOrd="0" destOrd="0" presId="urn:microsoft.com/office/officeart/2005/8/layout/process1"/>
    <dgm:cxn modelId="{3E389762-C67E-410B-8FFB-BEF76CCAB5C7}" type="presOf" srcId="{DCCBA727-37BF-4020-B5AC-0457A540FADB}" destId="{67F40DA5-2A8B-4727-A461-2D03986629AD}" srcOrd="0" destOrd="0" presId="urn:microsoft.com/office/officeart/2005/8/layout/process1"/>
    <dgm:cxn modelId="{90A582D2-C0B0-46F2-ADC4-D316173214DA}" type="presOf" srcId="{6666B99C-E417-43F7-84BD-90C51DC188A3}" destId="{E819B932-1488-4569-9185-32BD8CBB3E52}" srcOrd="0" destOrd="0" presId="urn:microsoft.com/office/officeart/2005/8/layout/process1"/>
    <dgm:cxn modelId="{59956B17-0D19-490D-86C0-6651B198A17A}" srcId="{D64C5418-8740-4D4C-8FBB-105F1D56E983}" destId="{DCCBA727-37BF-4020-B5AC-0457A540FADB}" srcOrd="1" destOrd="0" parTransId="{D65A2FB4-27E5-4A7D-93AC-E850CFBCCA91}" sibTransId="{51BDDED2-369A-4BEA-A2BE-CB54A3225F0A}"/>
    <dgm:cxn modelId="{6CBDA572-ADF1-41B8-A78C-40DB7049B3E8}" type="presParOf" srcId="{A5C34145-D884-46C2-94AB-246537B8CED7}" destId="{E819B932-1488-4569-9185-32BD8CBB3E52}" srcOrd="0" destOrd="0" presId="urn:microsoft.com/office/officeart/2005/8/layout/process1"/>
    <dgm:cxn modelId="{62A5F04F-4B64-438B-B2DE-AF8C7647A6DB}" type="presParOf" srcId="{A5C34145-D884-46C2-94AB-246537B8CED7}" destId="{3EC39C31-7247-495D-A417-5EE0619DC400}" srcOrd="1" destOrd="0" presId="urn:microsoft.com/office/officeart/2005/8/layout/process1"/>
    <dgm:cxn modelId="{FE495474-6A35-4A11-A450-DCC68D94D07E}" type="presParOf" srcId="{3EC39C31-7247-495D-A417-5EE0619DC400}" destId="{95584B8A-E5A4-4B8E-B8DA-BAC698927E98}" srcOrd="0" destOrd="0" presId="urn:microsoft.com/office/officeart/2005/8/layout/process1"/>
    <dgm:cxn modelId="{4040BE72-1883-4ED1-B713-C49CD072DEDB}" type="presParOf" srcId="{A5C34145-D884-46C2-94AB-246537B8CED7}" destId="{67F40DA5-2A8B-4727-A461-2D03986629AD}" srcOrd="2" destOrd="0" presId="urn:microsoft.com/office/officeart/2005/8/layout/process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ED4B16-AD77-49E8-9E72-A6C0D3DF0B47}">
      <dsp:nvSpPr>
        <dsp:cNvPr id="0" name=""/>
        <dsp:cNvSpPr/>
      </dsp:nvSpPr>
      <dsp:spPr>
        <a:xfrm>
          <a:off x="8036" y="79474"/>
          <a:ext cx="2402085" cy="1441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Image Procurement</a:t>
          </a:r>
          <a:endParaRPr lang="en-US" sz="2000" kern="1200" dirty="0"/>
        </a:p>
      </dsp:txBody>
      <dsp:txXfrm>
        <a:off x="8036" y="79474"/>
        <a:ext cx="2402085" cy="1441251"/>
      </dsp:txXfrm>
    </dsp:sp>
    <dsp:sp modelId="{03A25210-FEE9-4E28-A742-F61080A1AAF1}">
      <dsp:nvSpPr>
        <dsp:cNvPr id="0" name=""/>
        <dsp:cNvSpPr/>
      </dsp:nvSpPr>
      <dsp:spPr>
        <a:xfrm>
          <a:off x="2650331" y="502241"/>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650331" y="502241"/>
        <a:ext cx="509242" cy="595717"/>
      </dsp:txXfrm>
    </dsp:sp>
    <dsp:sp modelId="{DDF071AF-B53A-4B4D-BD0C-1374E3461368}">
      <dsp:nvSpPr>
        <dsp:cNvPr id="0" name=""/>
        <dsp:cNvSpPr/>
      </dsp:nvSpPr>
      <dsp:spPr>
        <a:xfrm>
          <a:off x="3370957" y="79474"/>
          <a:ext cx="2402085" cy="1441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Preprocessing </a:t>
          </a:r>
          <a:r>
            <a:rPr lang="en-US" sz="2000" kern="1200" dirty="0" smtClean="0"/>
            <a:t>(Enhancement, Dilation</a:t>
          </a:r>
          <a:r>
            <a:rPr lang="en-US" sz="2000" kern="1200" dirty="0" smtClean="0"/>
            <a:t>, Erosion, </a:t>
          </a:r>
          <a:r>
            <a:rPr lang="en-US" sz="2000" kern="1200" dirty="0" err="1" smtClean="0"/>
            <a:t>Thresholding</a:t>
          </a:r>
          <a:r>
            <a:rPr lang="en-US" sz="2000" kern="1200" dirty="0" smtClean="0"/>
            <a:t>)</a:t>
          </a:r>
          <a:endParaRPr lang="en-US" sz="2000" kern="1200" dirty="0"/>
        </a:p>
      </dsp:txBody>
      <dsp:txXfrm>
        <a:off x="3370957" y="79474"/>
        <a:ext cx="2402085" cy="1441251"/>
      </dsp:txXfrm>
    </dsp:sp>
    <dsp:sp modelId="{27378097-C702-4D0A-8309-94E4DF2DB996}">
      <dsp:nvSpPr>
        <dsp:cNvPr id="0" name=""/>
        <dsp:cNvSpPr/>
      </dsp:nvSpPr>
      <dsp:spPr>
        <a:xfrm>
          <a:off x="6013251" y="502241"/>
          <a:ext cx="509242" cy="5957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013251" y="502241"/>
        <a:ext cx="509242" cy="595717"/>
      </dsp:txXfrm>
    </dsp:sp>
    <dsp:sp modelId="{CD77CD2B-72A6-4AFD-8C08-04B80A29C240}">
      <dsp:nvSpPr>
        <dsp:cNvPr id="0" name=""/>
        <dsp:cNvSpPr/>
      </dsp:nvSpPr>
      <dsp:spPr>
        <a:xfrm>
          <a:off x="6733877" y="79474"/>
          <a:ext cx="2402085" cy="14412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Detecting the region of interest (using </a:t>
          </a:r>
          <a:r>
            <a:rPr lang="en-US" sz="2000" kern="1200" dirty="0" err="1" smtClean="0"/>
            <a:t>YCbCr</a:t>
          </a:r>
          <a:r>
            <a:rPr lang="en-US" sz="2000" kern="1200" dirty="0" smtClean="0"/>
            <a:t> Color Space and Blob </a:t>
          </a:r>
          <a:r>
            <a:rPr lang="en-US" sz="2000" kern="1200" dirty="0" smtClean="0"/>
            <a:t>Detection)</a:t>
          </a:r>
          <a:endParaRPr lang="en-US" sz="2000" kern="1200" dirty="0"/>
        </a:p>
      </dsp:txBody>
      <dsp:txXfrm>
        <a:off x="6733877" y="79474"/>
        <a:ext cx="2402085" cy="144125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19B932-1488-4569-9185-32BD8CBB3E52}">
      <dsp:nvSpPr>
        <dsp:cNvPr id="0" name=""/>
        <dsp:cNvSpPr/>
      </dsp:nvSpPr>
      <dsp:spPr>
        <a:xfrm>
          <a:off x="3555801" y="266997"/>
          <a:ext cx="2539007" cy="1523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Extraction of features from this blob</a:t>
          </a:r>
          <a:endParaRPr lang="en-US" sz="2200" kern="1200" dirty="0"/>
        </a:p>
      </dsp:txBody>
      <dsp:txXfrm>
        <a:off x="3555801" y="266997"/>
        <a:ext cx="2539007" cy="1523404"/>
      </dsp:txXfrm>
    </dsp:sp>
    <dsp:sp modelId="{3EC39C31-7247-495D-A417-5EE0619DC400}">
      <dsp:nvSpPr>
        <dsp:cNvPr id="0" name=""/>
        <dsp:cNvSpPr/>
      </dsp:nvSpPr>
      <dsp:spPr>
        <a:xfrm rot="10800000">
          <a:off x="2763631" y="713863"/>
          <a:ext cx="538269" cy="6296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2763631" y="713863"/>
        <a:ext cx="538269" cy="629673"/>
      </dsp:txXfrm>
    </dsp:sp>
    <dsp:sp modelId="{67F40DA5-2A8B-4727-A461-2D03986629AD}">
      <dsp:nvSpPr>
        <dsp:cNvPr id="0" name=""/>
        <dsp:cNvSpPr/>
      </dsp:nvSpPr>
      <dsp:spPr>
        <a:xfrm>
          <a:off x="1190" y="266997"/>
          <a:ext cx="2539007" cy="1523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Submitting these features to a neural network for classification</a:t>
          </a:r>
          <a:endParaRPr lang="en-US" sz="2200" kern="1200" dirty="0"/>
        </a:p>
      </dsp:txBody>
      <dsp:txXfrm>
        <a:off x="1190" y="266997"/>
        <a:ext cx="2539007" cy="15234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37D275-9CE1-4DCC-B0F8-A73DC69CC99E}" type="datetimeFigureOut">
              <a:rPr lang="en-US" smtClean="0"/>
              <a:t>16-Jun-14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38603-4FCA-407E-9622-35CE540FB9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7D275-9CE1-4DCC-B0F8-A73DC69CC99E}" type="datetimeFigureOut">
              <a:rPr lang="en-US" smtClean="0"/>
              <a:t>16-Jun-14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38603-4FCA-407E-9622-35CE540FB9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7D275-9CE1-4DCC-B0F8-A73DC69CC99E}" type="datetimeFigureOut">
              <a:rPr lang="en-US" smtClean="0"/>
              <a:t>16-Jun-14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38603-4FCA-407E-9622-35CE540FB9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7D275-9CE1-4DCC-B0F8-A73DC69CC99E}" type="datetimeFigureOut">
              <a:rPr lang="en-US" smtClean="0"/>
              <a:t>16-Jun-14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38603-4FCA-407E-9622-35CE540FB9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37D275-9CE1-4DCC-B0F8-A73DC69CC99E}" type="datetimeFigureOut">
              <a:rPr lang="en-US" smtClean="0"/>
              <a:t>16-Jun-14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38603-4FCA-407E-9622-35CE540FB9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37D275-9CE1-4DCC-B0F8-A73DC69CC99E}" type="datetimeFigureOut">
              <a:rPr lang="en-US" smtClean="0"/>
              <a:t>16-Jun-14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38603-4FCA-407E-9622-35CE540FB9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37D275-9CE1-4DCC-B0F8-A73DC69CC99E}" type="datetimeFigureOut">
              <a:rPr lang="en-US" smtClean="0"/>
              <a:t>16-Jun-14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38603-4FCA-407E-9622-35CE540FB9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37D275-9CE1-4DCC-B0F8-A73DC69CC99E}" type="datetimeFigureOut">
              <a:rPr lang="en-US" smtClean="0"/>
              <a:t>16-Jun-14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38603-4FCA-407E-9622-35CE540FB9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7D275-9CE1-4DCC-B0F8-A73DC69CC99E}" type="datetimeFigureOut">
              <a:rPr lang="en-US" smtClean="0"/>
              <a:t>16-Jun-14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38603-4FCA-407E-9622-35CE540FB9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37D275-9CE1-4DCC-B0F8-A73DC69CC99E}" type="datetimeFigureOut">
              <a:rPr lang="en-US" smtClean="0"/>
              <a:t>16-Jun-14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38603-4FCA-407E-9622-35CE540FB9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37D275-9CE1-4DCC-B0F8-A73DC69CC99E}" type="datetimeFigureOut">
              <a:rPr lang="en-US" smtClean="0"/>
              <a:t>16-Jun-14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38603-4FCA-407E-9622-35CE540FB99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7D275-9CE1-4DCC-B0F8-A73DC69CC99E}" type="datetimeFigureOut">
              <a:rPr lang="en-US" smtClean="0"/>
              <a:t>16-Jun-14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38603-4FCA-407E-9622-35CE540FB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Indian Traffic Sign Recognition</a:t>
            </a:r>
            <a:endParaRPr lang="en-US" dirty="0"/>
          </a:p>
        </p:txBody>
      </p:sp>
      <p:sp>
        <p:nvSpPr>
          <p:cNvPr id="3" name="Subtitle 2"/>
          <p:cNvSpPr>
            <a:spLocks noGrp="1"/>
          </p:cNvSpPr>
          <p:nvPr>
            <p:ph type="subTitle" idx="1"/>
          </p:nvPr>
        </p:nvSpPr>
        <p:spPr>
          <a:xfrm>
            <a:off x="1371600" y="3810000"/>
            <a:ext cx="6477000" cy="2057400"/>
          </a:xfrm>
        </p:spPr>
        <p:txBody>
          <a:bodyPr>
            <a:noAutofit/>
          </a:bodyPr>
          <a:lstStyle/>
          <a:p>
            <a:r>
              <a:rPr lang="en-US" sz="2600" b="1" dirty="0" err="1" smtClean="0">
                <a:solidFill>
                  <a:schemeClr val="tx1"/>
                </a:solidFill>
              </a:rPr>
              <a:t>Arun</a:t>
            </a:r>
            <a:r>
              <a:rPr lang="en-US" sz="2600" b="1" dirty="0" smtClean="0">
                <a:solidFill>
                  <a:schemeClr val="tx1"/>
                </a:solidFill>
              </a:rPr>
              <a:t> </a:t>
            </a:r>
            <a:r>
              <a:rPr lang="en-US" sz="2600" b="1" dirty="0" err="1" smtClean="0">
                <a:solidFill>
                  <a:schemeClr val="tx1"/>
                </a:solidFill>
              </a:rPr>
              <a:t>Nandewal</a:t>
            </a:r>
            <a:r>
              <a:rPr lang="en-US" sz="2600" dirty="0" smtClean="0">
                <a:solidFill>
                  <a:schemeClr val="tx1"/>
                </a:solidFill>
              </a:rPr>
              <a:t>, 2</a:t>
            </a:r>
            <a:r>
              <a:rPr lang="en-US" sz="2600" baseline="30000" dirty="0" smtClean="0">
                <a:solidFill>
                  <a:schemeClr val="tx1"/>
                </a:solidFill>
              </a:rPr>
              <a:t>nd</a:t>
            </a:r>
            <a:r>
              <a:rPr lang="en-US" sz="2600" dirty="0" smtClean="0">
                <a:solidFill>
                  <a:schemeClr val="tx1"/>
                </a:solidFill>
              </a:rPr>
              <a:t> Year, </a:t>
            </a:r>
          </a:p>
          <a:p>
            <a:r>
              <a:rPr lang="en-US" sz="2600" dirty="0" err="1" smtClean="0">
                <a:solidFill>
                  <a:schemeClr val="tx1"/>
                </a:solidFill>
              </a:rPr>
              <a:t>B.Tech</a:t>
            </a:r>
            <a:r>
              <a:rPr lang="en-US" sz="2600" dirty="0" smtClean="0">
                <a:solidFill>
                  <a:schemeClr val="tx1"/>
                </a:solidFill>
              </a:rPr>
              <a:t> (CSE), NIT </a:t>
            </a:r>
            <a:r>
              <a:rPr lang="en-US" sz="2600" dirty="0" err="1" smtClean="0">
                <a:solidFill>
                  <a:schemeClr val="tx1"/>
                </a:solidFill>
              </a:rPr>
              <a:t>Surathkal</a:t>
            </a:r>
            <a:endParaRPr lang="en-US" sz="2600" dirty="0" smtClean="0">
              <a:solidFill>
                <a:schemeClr val="tx1"/>
              </a:solidFill>
            </a:endParaRPr>
          </a:p>
          <a:p>
            <a:r>
              <a:rPr lang="en-US" sz="2600" b="1" dirty="0" smtClean="0">
                <a:solidFill>
                  <a:schemeClr val="tx1"/>
                </a:solidFill>
              </a:rPr>
              <a:t>K Siddharth Kannan</a:t>
            </a:r>
            <a:r>
              <a:rPr lang="en-US" sz="2600" dirty="0" smtClean="0">
                <a:solidFill>
                  <a:schemeClr val="tx1"/>
                </a:solidFill>
              </a:rPr>
              <a:t>, 1</a:t>
            </a:r>
            <a:r>
              <a:rPr lang="en-US" sz="2600" baseline="30000" dirty="0" smtClean="0">
                <a:solidFill>
                  <a:schemeClr val="tx1"/>
                </a:solidFill>
              </a:rPr>
              <a:t>st</a:t>
            </a:r>
            <a:r>
              <a:rPr lang="en-US" sz="2600" dirty="0" smtClean="0">
                <a:solidFill>
                  <a:schemeClr val="tx1"/>
                </a:solidFill>
              </a:rPr>
              <a:t> Year, </a:t>
            </a:r>
          </a:p>
          <a:p>
            <a:r>
              <a:rPr lang="en-US" sz="2600" dirty="0" smtClean="0">
                <a:solidFill>
                  <a:schemeClr val="tx1"/>
                </a:solidFill>
              </a:rPr>
              <a:t>Dual Degree (Biotechnology), IIT Kharagpur.</a:t>
            </a:r>
            <a:endParaRPr lang="en-US" sz="26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Signs</a:t>
            </a:r>
            <a:endParaRPr lang="en-US" dirty="0"/>
          </a:p>
        </p:txBody>
      </p:sp>
      <p:sp>
        <p:nvSpPr>
          <p:cNvPr id="3" name="Content Placeholder 2"/>
          <p:cNvSpPr>
            <a:spLocks noGrp="1"/>
          </p:cNvSpPr>
          <p:nvPr>
            <p:ph idx="1"/>
          </p:nvPr>
        </p:nvSpPr>
        <p:spPr/>
        <p:txBody>
          <a:bodyPr/>
          <a:lstStyle/>
          <a:p>
            <a:r>
              <a:rPr lang="en-US" dirty="0" smtClean="0"/>
              <a:t>Warning signs are Triangles with RED border, WHITE background and BLACK text/image.</a:t>
            </a:r>
            <a:endParaRPr lang="en-US" dirty="0"/>
          </a:p>
        </p:txBody>
      </p:sp>
      <p:pic>
        <p:nvPicPr>
          <p:cNvPr id="4" name="Picture 3" descr="__004.gif"/>
          <p:cNvPicPr>
            <a:picLocks noChangeAspect="1"/>
          </p:cNvPicPr>
          <p:nvPr/>
        </p:nvPicPr>
        <p:blipFill>
          <a:blip r:embed="rId2" cstate="print"/>
          <a:stretch>
            <a:fillRect/>
          </a:stretch>
        </p:blipFill>
        <p:spPr>
          <a:xfrm>
            <a:off x="990600" y="3048000"/>
            <a:ext cx="2490788" cy="2225104"/>
          </a:xfrm>
          <a:prstGeom prst="rect">
            <a:avLst/>
          </a:prstGeom>
        </p:spPr>
      </p:pic>
      <p:pic>
        <p:nvPicPr>
          <p:cNvPr id="5" name="Picture 4" descr="__012.gif"/>
          <p:cNvPicPr>
            <a:picLocks noChangeAspect="1"/>
          </p:cNvPicPr>
          <p:nvPr/>
        </p:nvPicPr>
        <p:blipFill>
          <a:blip r:embed="rId3" cstate="print"/>
          <a:stretch>
            <a:fillRect/>
          </a:stretch>
        </p:blipFill>
        <p:spPr>
          <a:xfrm>
            <a:off x="5943600" y="3048000"/>
            <a:ext cx="2414588" cy="2157032"/>
          </a:xfrm>
          <a:prstGeom prst="rect">
            <a:avLst/>
          </a:prstGeom>
        </p:spPr>
      </p:pic>
      <p:sp>
        <p:nvSpPr>
          <p:cNvPr id="6" name="TextBox 5"/>
          <p:cNvSpPr txBox="1"/>
          <p:nvPr/>
        </p:nvSpPr>
        <p:spPr>
          <a:xfrm>
            <a:off x="4876800" y="6488668"/>
            <a:ext cx="4267200" cy="369332"/>
          </a:xfrm>
          <a:prstGeom prst="rect">
            <a:avLst/>
          </a:prstGeom>
          <a:noFill/>
        </p:spPr>
        <p:txBody>
          <a:bodyPr wrap="square" rtlCol="0">
            <a:spAutoFit/>
          </a:bodyPr>
          <a:lstStyle/>
          <a:p>
            <a:r>
              <a:rPr lang="en-US" dirty="0" smtClean="0"/>
              <a:t>Image Courtesy: Delhi Traffic Police Website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Regulatory Signs</a:t>
            </a:r>
            <a:endParaRPr lang="en-US" dirty="0"/>
          </a:p>
        </p:txBody>
      </p:sp>
      <p:sp>
        <p:nvSpPr>
          <p:cNvPr id="3" name="Content Placeholder 2"/>
          <p:cNvSpPr>
            <a:spLocks noGrp="1"/>
          </p:cNvSpPr>
          <p:nvPr>
            <p:ph idx="1"/>
          </p:nvPr>
        </p:nvSpPr>
        <p:spPr/>
        <p:txBody>
          <a:bodyPr/>
          <a:lstStyle/>
          <a:p>
            <a:r>
              <a:rPr lang="en-US" dirty="0" smtClean="0"/>
              <a:t>Regulatory Signs are BLUE circles with a WHITE arrow within.</a:t>
            </a:r>
            <a:endParaRPr lang="en-US" dirty="0"/>
          </a:p>
        </p:txBody>
      </p:sp>
      <p:pic>
        <p:nvPicPr>
          <p:cNvPr id="4" name="Picture 3" descr="__002.gif"/>
          <p:cNvPicPr>
            <a:picLocks noChangeAspect="1"/>
          </p:cNvPicPr>
          <p:nvPr/>
        </p:nvPicPr>
        <p:blipFill>
          <a:blip r:embed="rId2" cstate="print"/>
          <a:stretch>
            <a:fillRect/>
          </a:stretch>
        </p:blipFill>
        <p:spPr>
          <a:xfrm>
            <a:off x="990600" y="3048000"/>
            <a:ext cx="2590800" cy="2590800"/>
          </a:xfrm>
          <a:prstGeom prst="rect">
            <a:avLst/>
          </a:prstGeom>
        </p:spPr>
      </p:pic>
      <p:pic>
        <p:nvPicPr>
          <p:cNvPr id="5" name="Picture 4" descr="__014.gif"/>
          <p:cNvPicPr>
            <a:picLocks noChangeAspect="1"/>
          </p:cNvPicPr>
          <p:nvPr/>
        </p:nvPicPr>
        <p:blipFill>
          <a:blip r:embed="rId3" cstate="print"/>
          <a:stretch>
            <a:fillRect/>
          </a:stretch>
        </p:blipFill>
        <p:spPr>
          <a:xfrm>
            <a:off x="5334000" y="3048000"/>
            <a:ext cx="2667000" cy="2667000"/>
          </a:xfrm>
          <a:prstGeom prst="rect">
            <a:avLst/>
          </a:prstGeom>
        </p:spPr>
      </p:pic>
      <p:sp>
        <p:nvSpPr>
          <p:cNvPr id="6" name="TextBox 5"/>
          <p:cNvSpPr txBox="1"/>
          <p:nvPr/>
        </p:nvSpPr>
        <p:spPr>
          <a:xfrm>
            <a:off x="3962400" y="6488668"/>
            <a:ext cx="5181600" cy="369332"/>
          </a:xfrm>
          <a:prstGeom prst="rect">
            <a:avLst/>
          </a:prstGeom>
          <a:noFill/>
        </p:spPr>
        <p:txBody>
          <a:bodyPr wrap="square" rtlCol="0">
            <a:spAutoFit/>
          </a:bodyPr>
          <a:lstStyle/>
          <a:p>
            <a:r>
              <a:rPr lang="en-US" dirty="0" smtClean="0"/>
              <a:t>Image Courtesy: Chandigarh Traffic Police Website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Region of Interest</a:t>
            </a:r>
            <a:endParaRPr lang="en-US" dirty="0"/>
          </a:p>
        </p:txBody>
      </p:sp>
      <p:sp>
        <p:nvSpPr>
          <p:cNvPr id="3" name="Content Placeholder 2"/>
          <p:cNvSpPr>
            <a:spLocks noGrp="1"/>
          </p:cNvSpPr>
          <p:nvPr>
            <p:ph idx="1"/>
          </p:nvPr>
        </p:nvSpPr>
        <p:spPr/>
        <p:txBody>
          <a:bodyPr/>
          <a:lstStyle/>
          <a:p>
            <a:r>
              <a:rPr lang="en-US" dirty="0" smtClean="0"/>
              <a:t>Once the image is in the </a:t>
            </a:r>
            <a:r>
              <a:rPr lang="en-US" dirty="0" err="1" smtClean="0"/>
              <a:t>YCbCr</a:t>
            </a:r>
            <a:r>
              <a:rPr lang="en-US" dirty="0" smtClean="0"/>
              <a:t> color space, and we have the red and the blue components, we start blob detection.</a:t>
            </a:r>
          </a:p>
          <a:p>
            <a:r>
              <a:rPr lang="en-US" dirty="0" smtClean="0"/>
              <a:t>During the process of blob detection, parts of the image that are connected and satisfy a particular criteria (minimum area, minimum pixel value etc) are extracted.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Region of Interest</a:t>
            </a:r>
            <a:endParaRPr lang="en-US" dirty="0"/>
          </a:p>
        </p:txBody>
      </p:sp>
      <p:sp>
        <p:nvSpPr>
          <p:cNvPr id="3" name="Content Placeholder 2"/>
          <p:cNvSpPr>
            <a:spLocks noGrp="1"/>
          </p:cNvSpPr>
          <p:nvPr>
            <p:ph idx="1"/>
          </p:nvPr>
        </p:nvSpPr>
        <p:spPr/>
        <p:txBody>
          <a:bodyPr/>
          <a:lstStyle/>
          <a:p>
            <a:r>
              <a:rPr lang="en-US" dirty="0" smtClean="0"/>
              <a:t>We find the bounding rectangle of this region and then extract this region from the main image (input from the camera), and when we see this image, then we see that what we actually have is the traffic sign without any of the details around it.</a:t>
            </a:r>
          </a:p>
          <a:p>
            <a:r>
              <a:rPr lang="en-US" dirty="0" smtClean="0"/>
              <a:t>This part of the original image is the output of step 3.</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Feature Extraction</a:t>
            </a:r>
            <a:endParaRPr lang="en-US" dirty="0"/>
          </a:p>
        </p:txBody>
      </p:sp>
      <p:sp>
        <p:nvSpPr>
          <p:cNvPr id="3" name="Content Placeholder 2"/>
          <p:cNvSpPr>
            <a:spLocks noGrp="1"/>
          </p:cNvSpPr>
          <p:nvPr>
            <p:ph idx="1"/>
          </p:nvPr>
        </p:nvSpPr>
        <p:spPr/>
        <p:txBody>
          <a:bodyPr/>
          <a:lstStyle/>
          <a:p>
            <a:r>
              <a:rPr lang="en-US" dirty="0" smtClean="0"/>
              <a:t>We take the extracted blob as the input image for this step.</a:t>
            </a:r>
          </a:p>
          <a:p>
            <a:r>
              <a:rPr lang="en-US" dirty="0" smtClean="0"/>
              <a:t>Changing the threshold value of the blob and the minimum area of all the blobs that we want to extract, we apply the blob detection operation on the output of the previous </a:t>
            </a:r>
            <a:r>
              <a:rPr lang="en-US" smtClean="0"/>
              <a:t>step.</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lgn="ctr">
              <a:buNone/>
            </a:pPr>
            <a:r>
              <a:rPr lang="en-US" dirty="0" smtClean="0"/>
              <a:t>Detect the traffic signs on both sides of the road, recognize and classify them. Then, give useful information to the driver regarding the meaning of the sign and the traffic rules to be followed.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followed</a:t>
            </a:r>
            <a:endParaRPr lang="en-US" dirty="0"/>
          </a:p>
        </p:txBody>
      </p:sp>
      <p:graphicFrame>
        <p:nvGraphicFramePr>
          <p:cNvPr id="4" name="Content Placeholder 3"/>
          <p:cNvGraphicFramePr>
            <a:graphicFrameLocks noGrp="1"/>
          </p:cNvGraphicFramePr>
          <p:nvPr>
            <p:ph idx="1"/>
          </p:nvPr>
        </p:nvGraphicFramePr>
        <p:xfrm>
          <a:off x="0" y="1600200"/>
          <a:ext cx="91440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2895600" y="4191000"/>
          <a:ext cx="6096000" cy="2057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Down Arrow 12"/>
          <p:cNvSpPr/>
          <p:nvPr/>
        </p:nvSpPr>
        <p:spPr>
          <a:xfrm>
            <a:off x="7696200" y="3276600"/>
            <a:ext cx="685800" cy="1066800"/>
          </a:xfrm>
          <a:prstGeom prst="down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err="1" smtClean="0"/>
              <a:t>Matlab</a:t>
            </a:r>
            <a:r>
              <a:rPr lang="en-US" dirty="0" smtClean="0"/>
              <a:t>: As programming Environment</a:t>
            </a:r>
          </a:p>
          <a:p>
            <a:r>
              <a:rPr lang="en-US" dirty="0" smtClean="0"/>
              <a:t>Image Processing Toolbox (</a:t>
            </a:r>
            <a:r>
              <a:rPr lang="en-US" dirty="0" err="1" smtClean="0"/>
              <a:t>Matlab</a:t>
            </a:r>
            <a:r>
              <a:rPr lang="en-US" dirty="0" smtClean="0"/>
              <a:t>)</a:t>
            </a:r>
          </a:p>
          <a:p>
            <a:r>
              <a:rPr lang="en-US" dirty="0" smtClean="0"/>
              <a:t>Neural Network Toolbox (</a:t>
            </a:r>
            <a:r>
              <a:rPr lang="en-US" dirty="0" err="1" smtClean="0"/>
              <a:t>Matlab</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Procurement</a:t>
            </a:r>
            <a:endParaRPr lang="en-US" dirty="0"/>
          </a:p>
        </p:txBody>
      </p:sp>
      <p:sp>
        <p:nvSpPr>
          <p:cNvPr id="3" name="Content Placeholder 2"/>
          <p:cNvSpPr>
            <a:spLocks noGrp="1"/>
          </p:cNvSpPr>
          <p:nvPr>
            <p:ph idx="1"/>
          </p:nvPr>
        </p:nvSpPr>
        <p:spPr/>
        <p:txBody>
          <a:bodyPr/>
          <a:lstStyle/>
          <a:p>
            <a:r>
              <a:rPr lang="en-US" dirty="0" smtClean="0"/>
              <a:t>Images may be procured from a </a:t>
            </a:r>
            <a:r>
              <a:rPr lang="en-US" dirty="0" err="1" smtClean="0"/>
              <a:t>continously</a:t>
            </a:r>
            <a:r>
              <a:rPr lang="en-US" dirty="0" smtClean="0"/>
              <a:t> running camera fixed on the top of the vehicle.</a:t>
            </a:r>
          </a:p>
          <a:p>
            <a:r>
              <a:rPr lang="en-US" dirty="0" smtClean="0"/>
              <a:t>For testing purposes, a database of images was downloaded from the internet.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Pre-processing</a:t>
            </a:r>
            <a:endParaRPr lang="en-US" dirty="0"/>
          </a:p>
        </p:txBody>
      </p:sp>
      <p:sp>
        <p:nvSpPr>
          <p:cNvPr id="3" name="Content Placeholder 2"/>
          <p:cNvSpPr>
            <a:spLocks noGrp="1"/>
          </p:cNvSpPr>
          <p:nvPr>
            <p:ph idx="1"/>
          </p:nvPr>
        </p:nvSpPr>
        <p:spPr/>
        <p:txBody>
          <a:bodyPr/>
          <a:lstStyle/>
          <a:p>
            <a:r>
              <a:rPr lang="en-US" dirty="0" smtClean="0"/>
              <a:t>Dilation: It is the morphological operation which // TO DO</a:t>
            </a:r>
          </a:p>
          <a:p>
            <a:r>
              <a:rPr lang="en-US" dirty="0" smtClean="0"/>
              <a:t>Erosion: It is the morphological operation which // TO DO</a:t>
            </a:r>
          </a:p>
          <a:p>
            <a:r>
              <a:rPr lang="en-US" dirty="0" smtClean="0"/>
              <a:t>Enhancement using the Lucy-Richardson Filter.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Detecting the region of interest</a:t>
            </a:r>
            <a:endParaRPr lang="en-US" dirty="0"/>
          </a:p>
        </p:txBody>
      </p:sp>
      <p:sp>
        <p:nvSpPr>
          <p:cNvPr id="3" name="Content Placeholder 2"/>
          <p:cNvSpPr>
            <a:spLocks noGrp="1"/>
          </p:cNvSpPr>
          <p:nvPr>
            <p:ph idx="1"/>
          </p:nvPr>
        </p:nvSpPr>
        <p:spPr/>
        <p:txBody>
          <a:bodyPr/>
          <a:lstStyle/>
          <a:p>
            <a:r>
              <a:rPr lang="en-US" dirty="0" smtClean="0"/>
              <a:t>We convert the image into the </a:t>
            </a:r>
            <a:r>
              <a:rPr lang="en-US" dirty="0" err="1" smtClean="0"/>
              <a:t>YCbCr</a:t>
            </a:r>
            <a:r>
              <a:rPr lang="en-US" dirty="0" smtClean="0"/>
              <a:t> color space, which we will be using for color segmentation.</a:t>
            </a:r>
          </a:p>
          <a:p>
            <a:r>
              <a:rPr lang="en-US" dirty="0" smtClean="0"/>
              <a:t>Once the image is in the </a:t>
            </a:r>
            <a:r>
              <a:rPr lang="en-US" dirty="0" err="1" smtClean="0"/>
              <a:t>YCbCr</a:t>
            </a:r>
            <a:r>
              <a:rPr lang="en-US" dirty="0" smtClean="0"/>
              <a:t> color space, the red and the blue components of the image are extracted and stored in two different matrices.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Road Signs</a:t>
            </a:r>
            <a:endParaRPr lang="en-US" dirty="0"/>
          </a:p>
        </p:txBody>
      </p:sp>
      <p:sp>
        <p:nvSpPr>
          <p:cNvPr id="3" name="Content Placeholder 2"/>
          <p:cNvSpPr>
            <a:spLocks noGrp="1"/>
          </p:cNvSpPr>
          <p:nvPr>
            <p:ph idx="1"/>
          </p:nvPr>
        </p:nvSpPr>
        <p:spPr/>
        <p:txBody>
          <a:bodyPr/>
          <a:lstStyle/>
          <a:p>
            <a:r>
              <a:rPr lang="en-US" dirty="0" smtClean="0"/>
              <a:t>There are 4 types of road signs</a:t>
            </a:r>
          </a:p>
          <a:p>
            <a:pPr lvl="1"/>
            <a:r>
              <a:rPr lang="en-US" dirty="0" smtClean="0"/>
              <a:t>Compulsory/Prohibitory</a:t>
            </a:r>
          </a:p>
          <a:p>
            <a:pPr lvl="1"/>
            <a:r>
              <a:rPr lang="en-US" dirty="0" smtClean="0"/>
              <a:t>Warning</a:t>
            </a:r>
          </a:p>
          <a:p>
            <a:pPr lvl="1"/>
            <a:r>
              <a:rPr lang="en-US" dirty="0" smtClean="0"/>
              <a:t>Regulatory</a:t>
            </a:r>
          </a:p>
          <a:p>
            <a:pPr lvl="1"/>
            <a:r>
              <a:rPr lang="en-US" dirty="0" smtClean="0"/>
              <a:t>Informatory (Out of the scope of this project)</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Compulsory Signs</a:t>
            </a:r>
            <a:endParaRPr lang="en-US" dirty="0"/>
          </a:p>
        </p:txBody>
      </p:sp>
      <p:sp>
        <p:nvSpPr>
          <p:cNvPr id="3" name="Content Placeholder 2"/>
          <p:cNvSpPr>
            <a:spLocks noGrp="1"/>
          </p:cNvSpPr>
          <p:nvPr>
            <p:ph idx="1"/>
          </p:nvPr>
        </p:nvSpPr>
        <p:spPr/>
        <p:txBody>
          <a:bodyPr/>
          <a:lstStyle/>
          <a:p>
            <a:r>
              <a:rPr lang="en-US" dirty="0" smtClean="0"/>
              <a:t>Compulsory signs are circles with RED border, WHITE background, and BLACK text/image.</a:t>
            </a:r>
          </a:p>
          <a:p>
            <a:endParaRPr lang="en-US" dirty="0"/>
          </a:p>
        </p:txBody>
      </p:sp>
      <p:pic>
        <p:nvPicPr>
          <p:cNvPr id="6" name="Picture 5" descr="__022.gif"/>
          <p:cNvPicPr>
            <a:picLocks noChangeAspect="1"/>
          </p:cNvPicPr>
          <p:nvPr/>
        </p:nvPicPr>
        <p:blipFill>
          <a:blip r:embed="rId2" cstate="print"/>
          <a:stretch>
            <a:fillRect/>
          </a:stretch>
        </p:blipFill>
        <p:spPr>
          <a:xfrm>
            <a:off x="685800" y="3048000"/>
            <a:ext cx="2262188" cy="2262188"/>
          </a:xfrm>
          <a:prstGeom prst="rect">
            <a:avLst/>
          </a:prstGeom>
        </p:spPr>
      </p:pic>
      <p:pic>
        <p:nvPicPr>
          <p:cNvPr id="7" name="Picture 6" descr="__015.gif"/>
          <p:cNvPicPr>
            <a:picLocks noChangeAspect="1"/>
          </p:cNvPicPr>
          <p:nvPr/>
        </p:nvPicPr>
        <p:blipFill>
          <a:blip r:embed="rId3" cstate="print"/>
          <a:stretch>
            <a:fillRect/>
          </a:stretch>
        </p:blipFill>
        <p:spPr>
          <a:xfrm>
            <a:off x="6477000" y="3124200"/>
            <a:ext cx="2185988" cy="2185988"/>
          </a:xfrm>
          <a:prstGeom prst="rect">
            <a:avLst/>
          </a:prstGeom>
        </p:spPr>
      </p:pic>
      <p:sp>
        <p:nvSpPr>
          <p:cNvPr id="8" name="TextBox 7"/>
          <p:cNvSpPr txBox="1"/>
          <p:nvPr/>
        </p:nvSpPr>
        <p:spPr>
          <a:xfrm>
            <a:off x="4876800" y="6488668"/>
            <a:ext cx="4267200" cy="369332"/>
          </a:xfrm>
          <a:prstGeom prst="rect">
            <a:avLst/>
          </a:prstGeom>
          <a:noFill/>
        </p:spPr>
        <p:txBody>
          <a:bodyPr wrap="square" rtlCol="0">
            <a:spAutoFit/>
          </a:bodyPr>
          <a:lstStyle/>
          <a:p>
            <a:r>
              <a:rPr lang="en-US" dirty="0" smtClean="0"/>
              <a:t>Image Courtesy: Delhi Traffic Police Website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530</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Indian Traffic Sign Recognition</vt:lpstr>
      <vt:lpstr>Problem Statement</vt:lpstr>
      <vt:lpstr>Procedure followed</vt:lpstr>
      <vt:lpstr>Tools Used</vt:lpstr>
      <vt:lpstr>Step 1: Procurement</vt:lpstr>
      <vt:lpstr>Step 2: Pre-processing</vt:lpstr>
      <vt:lpstr>Step 3: Detecting the region of interest</vt:lpstr>
      <vt:lpstr>More About Road Signs</vt:lpstr>
      <vt:lpstr>Compulsory Signs</vt:lpstr>
      <vt:lpstr>Warning Signs</vt:lpstr>
      <vt:lpstr>Regulatory Signs</vt:lpstr>
      <vt:lpstr>Step 3: Region of Interest</vt:lpstr>
      <vt:lpstr>Step 3: Region of Interest</vt:lpstr>
      <vt:lpstr>Step 4: Feature Extraction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Traffic Sign Recognition</dc:title>
  <dc:creator>Siddharth</dc:creator>
  <cp:lastModifiedBy>Siddharth</cp:lastModifiedBy>
  <cp:revision>16</cp:revision>
  <dcterms:created xsi:type="dcterms:W3CDTF">2014-06-16T09:18:38Z</dcterms:created>
  <dcterms:modified xsi:type="dcterms:W3CDTF">2014-06-16T10:28:11Z</dcterms:modified>
</cp:coreProperties>
</file>