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diagrams/layout2.xml" ContentType="application/vnd.openxmlformats-officedocument.drawingml.diagramLayout+xml"/>
  <Override PartName="/ppt/notesSlides/notesSlide6.xml" ContentType="application/vnd.openxmlformats-officedocument.presentationml.notesSlide+xml"/>
  <Override PartName="/ppt/diagrams/data3.xml" ContentType="application/vnd.openxmlformats-officedocument.drawingml.diagramData+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0" r:id="rId15"/>
    <p:sldId id="281" r:id="rId16"/>
    <p:sldId id="269" r:id="rId17"/>
    <p:sldId id="270" r:id="rId18"/>
    <p:sldId id="271" r:id="rId19"/>
    <p:sldId id="272" r:id="rId20"/>
    <p:sldId id="277" r:id="rId21"/>
    <p:sldId id="273" r:id="rId22"/>
    <p:sldId id="274" r:id="rId23"/>
    <p:sldId id="276" r:id="rId24"/>
    <p:sldId id="278" r:id="rId25"/>
    <p:sldId id="279" r:id="rId26"/>
    <p:sldId id="282" r:id="rId27"/>
    <p:sldId id="283" r:id="rId28"/>
    <p:sldId id="284" r:id="rId29"/>
    <p:sldId id="28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2477EC-21D5-45B2-A85B-E55DB41B6CAC}" type="doc">
      <dgm:prSet loTypeId="urn:microsoft.com/office/officeart/2005/8/layout/equation1" loCatId="process" qsTypeId="urn:microsoft.com/office/officeart/2005/8/quickstyle/simple1" qsCatId="simple" csTypeId="urn:microsoft.com/office/officeart/2005/8/colors/accent1_2" csCatId="accent1" phldr="1"/>
      <dgm:spPr/>
    </dgm:pt>
    <dgm:pt modelId="{E11A2FB1-E55F-4A65-8A61-9C56517D767A}">
      <dgm:prSet phldrT="[Text]"/>
      <dgm:spPr/>
      <dgm:t>
        <a:bodyPr/>
        <a:lstStyle/>
        <a:p>
          <a:r>
            <a:rPr lang="en-US" dirty="0" smtClean="0"/>
            <a:t>No. of features per image</a:t>
          </a:r>
          <a:endParaRPr lang="en-US" dirty="0"/>
        </a:p>
      </dgm:t>
    </dgm:pt>
    <dgm:pt modelId="{AFADF174-6AEE-484C-A600-4AB991B35C5C}" type="parTrans" cxnId="{FBE1EAB9-0FA2-4BF8-95A4-098DC02955D2}">
      <dgm:prSet/>
      <dgm:spPr/>
      <dgm:t>
        <a:bodyPr/>
        <a:lstStyle/>
        <a:p>
          <a:endParaRPr lang="en-US"/>
        </a:p>
      </dgm:t>
    </dgm:pt>
    <dgm:pt modelId="{9413C71E-AC16-41E3-919A-3E920F8C3716}" type="sibTrans" cxnId="{FBE1EAB9-0FA2-4BF8-95A4-098DC02955D2}">
      <dgm:prSet/>
      <dgm:spPr/>
      <dgm:t>
        <a:bodyPr/>
        <a:lstStyle/>
        <a:p>
          <a:endParaRPr lang="en-US"/>
        </a:p>
      </dgm:t>
    </dgm:pt>
    <dgm:pt modelId="{E1F1428E-7E86-4AA4-B6A0-0AE32A4B8613}">
      <dgm:prSet phldrT="[Text]"/>
      <dgm:spPr/>
      <dgm:t>
        <a:bodyPr/>
        <a:lstStyle/>
        <a:p>
          <a:r>
            <a:rPr lang="en-US" dirty="0" smtClean="0"/>
            <a:t>No. of images used</a:t>
          </a:r>
          <a:endParaRPr lang="en-US" dirty="0"/>
        </a:p>
      </dgm:t>
    </dgm:pt>
    <dgm:pt modelId="{5675FC62-987F-4ACC-BB8D-3A1E6B123DF3}" type="parTrans" cxnId="{90E6067B-6C16-4751-BEAB-13ED19FE0A87}">
      <dgm:prSet/>
      <dgm:spPr/>
      <dgm:t>
        <a:bodyPr/>
        <a:lstStyle/>
        <a:p>
          <a:endParaRPr lang="en-US"/>
        </a:p>
      </dgm:t>
    </dgm:pt>
    <dgm:pt modelId="{981272AD-6A4D-4D81-A508-D9446B7F0710}" type="sibTrans" cxnId="{90E6067B-6C16-4751-BEAB-13ED19FE0A87}">
      <dgm:prSet/>
      <dgm:spPr/>
      <dgm:t>
        <a:bodyPr/>
        <a:lstStyle/>
        <a:p>
          <a:endParaRPr lang="en-US"/>
        </a:p>
      </dgm:t>
    </dgm:pt>
    <dgm:pt modelId="{F84274E6-D771-4CFE-80AA-1BBB764DB51A}" type="pres">
      <dgm:prSet presAssocID="{C12477EC-21D5-45B2-A85B-E55DB41B6CAC}" presName="linearFlow" presStyleCnt="0">
        <dgm:presLayoutVars>
          <dgm:dir/>
          <dgm:resizeHandles val="exact"/>
        </dgm:presLayoutVars>
      </dgm:prSet>
      <dgm:spPr/>
    </dgm:pt>
    <dgm:pt modelId="{89748EC7-5BB8-4A0F-A959-ACCB457B09FC}" type="pres">
      <dgm:prSet presAssocID="{E11A2FB1-E55F-4A65-8A61-9C56517D767A}" presName="node" presStyleLbl="node1" presStyleIdx="0" presStyleCnt="2">
        <dgm:presLayoutVars>
          <dgm:bulletEnabled val="1"/>
        </dgm:presLayoutVars>
      </dgm:prSet>
      <dgm:spPr/>
      <dgm:t>
        <a:bodyPr/>
        <a:lstStyle/>
        <a:p>
          <a:endParaRPr lang="en-US"/>
        </a:p>
      </dgm:t>
    </dgm:pt>
    <dgm:pt modelId="{90006479-08CC-47B7-A87F-86364A62AB42}" type="pres">
      <dgm:prSet presAssocID="{9413C71E-AC16-41E3-919A-3E920F8C3716}" presName="spacerL" presStyleCnt="0"/>
      <dgm:spPr/>
    </dgm:pt>
    <dgm:pt modelId="{F17D9B5E-2A0F-44C5-AB27-FD9117EEC2AB}" type="pres">
      <dgm:prSet presAssocID="{9413C71E-AC16-41E3-919A-3E920F8C3716}" presName="sibTrans" presStyleLbl="sibTrans2D1" presStyleIdx="0" presStyleCnt="1"/>
      <dgm:spPr>
        <a:prstGeom prst="mathMultiply">
          <a:avLst/>
        </a:prstGeom>
      </dgm:spPr>
      <dgm:t>
        <a:bodyPr/>
        <a:lstStyle/>
        <a:p>
          <a:endParaRPr lang="en-US"/>
        </a:p>
      </dgm:t>
    </dgm:pt>
    <dgm:pt modelId="{B38BE5E9-CE30-4B6F-BE3A-34F190C2BB50}" type="pres">
      <dgm:prSet presAssocID="{9413C71E-AC16-41E3-919A-3E920F8C3716}" presName="spacerR" presStyleCnt="0"/>
      <dgm:spPr/>
    </dgm:pt>
    <dgm:pt modelId="{771037F9-1C32-4D36-B047-2113443E551B}" type="pres">
      <dgm:prSet presAssocID="{E1F1428E-7E86-4AA4-B6A0-0AE32A4B8613}" presName="node" presStyleLbl="node1" presStyleIdx="1" presStyleCnt="2">
        <dgm:presLayoutVars>
          <dgm:bulletEnabled val="1"/>
        </dgm:presLayoutVars>
      </dgm:prSet>
      <dgm:spPr/>
      <dgm:t>
        <a:bodyPr/>
        <a:lstStyle/>
        <a:p>
          <a:endParaRPr lang="en-US"/>
        </a:p>
      </dgm:t>
    </dgm:pt>
  </dgm:ptLst>
  <dgm:cxnLst>
    <dgm:cxn modelId="{90E6067B-6C16-4751-BEAB-13ED19FE0A87}" srcId="{C12477EC-21D5-45B2-A85B-E55DB41B6CAC}" destId="{E1F1428E-7E86-4AA4-B6A0-0AE32A4B8613}" srcOrd="1" destOrd="0" parTransId="{5675FC62-987F-4ACC-BB8D-3A1E6B123DF3}" sibTransId="{981272AD-6A4D-4D81-A508-D9446B7F0710}"/>
    <dgm:cxn modelId="{FBE1EAB9-0FA2-4BF8-95A4-098DC02955D2}" srcId="{C12477EC-21D5-45B2-A85B-E55DB41B6CAC}" destId="{E11A2FB1-E55F-4A65-8A61-9C56517D767A}" srcOrd="0" destOrd="0" parTransId="{AFADF174-6AEE-484C-A600-4AB991B35C5C}" sibTransId="{9413C71E-AC16-41E3-919A-3E920F8C3716}"/>
    <dgm:cxn modelId="{9EBDE577-80DA-459E-8837-81969211F8BC}" type="presOf" srcId="{C12477EC-21D5-45B2-A85B-E55DB41B6CAC}" destId="{F84274E6-D771-4CFE-80AA-1BBB764DB51A}" srcOrd="0" destOrd="0" presId="urn:microsoft.com/office/officeart/2005/8/layout/equation1"/>
    <dgm:cxn modelId="{08AABF99-C6FC-45EA-9D9E-4A5FC18CD97D}" type="presOf" srcId="{9413C71E-AC16-41E3-919A-3E920F8C3716}" destId="{F17D9B5E-2A0F-44C5-AB27-FD9117EEC2AB}" srcOrd="0" destOrd="0" presId="urn:microsoft.com/office/officeart/2005/8/layout/equation1"/>
    <dgm:cxn modelId="{6EC4996D-801C-4238-97BA-93ECC2D860EA}" type="presOf" srcId="{E1F1428E-7E86-4AA4-B6A0-0AE32A4B8613}" destId="{771037F9-1C32-4D36-B047-2113443E551B}" srcOrd="0" destOrd="0" presId="urn:microsoft.com/office/officeart/2005/8/layout/equation1"/>
    <dgm:cxn modelId="{E27F4A17-9FBC-4C04-BBB3-1CEE6DA68B6E}" type="presOf" srcId="{E11A2FB1-E55F-4A65-8A61-9C56517D767A}" destId="{89748EC7-5BB8-4A0F-A959-ACCB457B09FC}" srcOrd="0" destOrd="0" presId="urn:microsoft.com/office/officeart/2005/8/layout/equation1"/>
    <dgm:cxn modelId="{71A218CA-D168-4789-B8C4-B527979BA70D}" type="presParOf" srcId="{F84274E6-D771-4CFE-80AA-1BBB764DB51A}" destId="{89748EC7-5BB8-4A0F-A959-ACCB457B09FC}" srcOrd="0" destOrd="0" presId="urn:microsoft.com/office/officeart/2005/8/layout/equation1"/>
    <dgm:cxn modelId="{62A99BFC-D978-49A5-A13B-6185EAEAA377}" type="presParOf" srcId="{F84274E6-D771-4CFE-80AA-1BBB764DB51A}" destId="{90006479-08CC-47B7-A87F-86364A62AB42}" srcOrd="1" destOrd="0" presId="urn:microsoft.com/office/officeart/2005/8/layout/equation1"/>
    <dgm:cxn modelId="{42D9B1A0-874B-4B94-A136-78AC8D040C96}" type="presParOf" srcId="{F84274E6-D771-4CFE-80AA-1BBB764DB51A}" destId="{F17D9B5E-2A0F-44C5-AB27-FD9117EEC2AB}" srcOrd="2" destOrd="0" presId="urn:microsoft.com/office/officeart/2005/8/layout/equation1"/>
    <dgm:cxn modelId="{E0EC60B6-BCE6-48D2-8547-DBBA54DF971F}" type="presParOf" srcId="{F84274E6-D771-4CFE-80AA-1BBB764DB51A}" destId="{B38BE5E9-CE30-4B6F-BE3A-34F190C2BB50}" srcOrd="3" destOrd="0" presId="urn:microsoft.com/office/officeart/2005/8/layout/equation1"/>
    <dgm:cxn modelId="{F6231BE8-EBF5-4A7C-B114-A97E94A986D2}" type="presParOf" srcId="{F84274E6-D771-4CFE-80AA-1BBB764DB51A}" destId="{771037F9-1C32-4D36-B047-2113443E551B}" srcOrd="4" destOrd="0" presId="urn:microsoft.com/office/officeart/2005/8/layout/equatio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2477EC-21D5-45B2-A85B-E55DB41B6CAC}" type="doc">
      <dgm:prSet loTypeId="urn:microsoft.com/office/officeart/2005/8/layout/equation1" loCatId="process" qsTypeId="urn:microsoft.com/office/officeart/2005/8/quickstyle/simple1" qsCatId="simple" csTypeId="urn:microsoft.com/office/officeart/2005/8/colors/accent1_2" csCatId="accent1" phldr="1"/>
      <dgm:spPr/>
    </dgm:pt>
    <dgm:pt modelId="{E11A2FB1-E55F-4A65-8A61-9C56517D767A}">
      <dgm:prSet phldrT="[Text]"/>
      <dgm:spPr/>
      <dgm:t>
        <a:bodyPr/>
        <a:lstStyle/>
        <a:p>
          <a:r>
            <a:rPr lang="en-US" dirty="0" smtClean="0"/>
            <a:t>No. of classes of images</a:t>
          </a:r>
          <a:endParaRPr lang="en-US" dirty="0"/>
        </a:p>
      </dgm:t>
    </dgm:pt>
    <dgm:pt modelId="{AFADF174-6AEE-484C-A600-4AB991B35C5C}" type="parTrans" cxnId="{FBE1EAB9-0FA2-4BF8-95A4-098DC02955D2}">
      <dgm:prSet/>
      <dgm:spPr/>
      <dgm:t>
        <a:bodyPr/>
        <a:lstStyle/>
        <a:p>
          <a:endParaRPr lang="en-US"/>
        </a:p>
      </dgm:t>
    </dgm:pt>
    <dgm:pt modelId="{9413C71E-AC16-41E3-919A-3E920F8C3716}" type="sibTrans" cxnId="{FBE1EAB9-0FA2-4BF8-95A4-098DC02955D2}">
      <dgm:prSet/>
      <dgm:spPr/>
      <dgm:t>
        <a:bodyPr/>
        <a:lstStyle/>
        <a:p>
          <a:endParaRPr lang="en-US"/>
        </a:p>
      </dgm:t>
    </dgm:pt>
    <dgm:pt modelId="{E1F1428E-7E86-4AA4-B6A0-0AE32A4B8613}">
      <dgm:prSet phldrT="[Text]"/>
      <dgm:spPr/>
      <dgm:t>
        <a:bodyPr/>
        <a:lstStyle/>
        <a:p>
          <a:r>
            <a:rPr lang="en-US" dirty="0" smtClean="0"/>
            <a:t>No. of images</a:t>
          </a:r>
          <a:endParaRPr lang="en-US" dirty="0"/>
        </a:p>
      </dgm:t>
    </dgm:pt>
    <dgm:pt modelId="{5675FC62-987F-4ACC-BB8D-3A1E6B123DF3}" type="parTrans" cxnId="{90E6067B-6C16-4751-BEAB-13ED19FE0A87}">
      <dgm:prSet/>
      <dgm:spPr/>
      <dgm:t>
        <a:bodyPr/>
        <a:lstStyle/>
        <a:p>
          <a:endParaRPr lang="en-US"/>
        </a:p>
      </dgm:t>
    </dgm:pt>
    <dgm:pt modelId="{981272AD-6A4D-4D81-A508-D9446B7F0710}" type="sibTrans" cxnId="{90E6067B-6C16-4751-BEAB-13ED19FE0A87}">
      <dgm:prSet/>
      <dgm:spPr/>
      <dgm:t>
        <a:bodyPr/>
        <a:lstStyle/>
        <a:p>
          <a:endParaRPr lang="en-US"/>
        </a:p>
      </dgm:t>
    </dgm:pt>
    <dgm:pt modelId="{F84274E6-D771-4CFE-80AA-1BBB764DB51A}" type="pres">
      <dgm:prSet presAssocID="{C12477EC-21D5-45B2-A85B-E55DB41B6CAC}" presName="linearFlow" presStyleCnt="0">
        <dgm:presLayoutVars>
          <dgm:dir/>
          <dgm:resizeHandles val="exact"/>
        </dgm:presLayoutVars>
      </dgm:prSet>
      <dgm:spPr/>
    </dgm:pt>
    <dgm:pt modelId="{89748EC7-5BB8-4A0F-A959-ACCB457B09FC}" type="pres">
      <dgm:prSet presAssocID="{E11A2FB1-E55F-4A65-8A61-9C56517D767A}" presName="node" presStyleLbl="node1" presStyleIdx="0" presStyleCnt="2">
        <dgm:presLayoutVars>
          <dgm:bulletEnabled val="1"/>
        </dgm:presLayoutVars>
      </dgm:prSet>
      <dgm:spPr/>
      <dgm:t>
        <a:bodyPr/>
        <a:lstStyle/>
        <a:p>
          <a:endParaRPr lang="en-US"/>
        </a:p>
      </dgm:t>
    </dgm:pt>
    <dgm:pt modelId="{90006479-08CC-47B7-A87F-86364A62AB42}" type="pres">
      <dgm:prSet presAssocID="{9413C71E-AC16-41E3-919A-3E920F8C3716}" presName="spacerL" presStyleCnt="0"/>
      <dgm:spPr/>
    </dgm:pt>
    <dgm:pt modelId="{F17D9B5E-2A0F-44C5-AB27-FD9117EEC2AB}" type="pres">
      <dgm:prSet presAssocID="{9413C71E-AC16-41E3-919A-3E920F8C3716}" presName="sibTrans" presStyleLbl="sibTrans2D1" presStyleIdx="0" presStyleCnt="1"/>
      <dgm:spPr>
        <a:prstGeom prst="mathMultiply">
          <a:avLst/>
        </a:prstGeom>
      </dgm:spPr>
      <dgm:t>
        <a:bodyPr/>
        <a:lstStyle/>
        <a:p>
          <a:endParaRPr lang="en-US"/>
        </a:p>
      </dgm:t>
    </dgm:pt>
    <dgm:pt modelId="{B38BE5E9-CE30-4B6F-BE3A-34F190C2BB50}" type="pres">
      <dgm:prSet presAssocID="{9413C71E-AC16-41E3-919A-3E920F8C3716}" presName="spacerR" presStyleCnt="0"/>
      <dgm:spPr/>
    </dgm:pt>
    <dgm:pt modelId="{771037F9-1C32-4D36-B047-2113443E551B}" type="pres">
      <dgm:prSet presAssocID="{E1F1428E-7E86-4AA4-B6A0-0AE32A4B8613}" presName="node" presStyleLbl="node1" presStyleIdx="1" presStyleCnt="2">
        <dgm:presLayoutVars>
          <dgm:bulletEnabled val="1"/>
        </dgm:presLayoutVars>
      </dgm:prSet>
      <dgm:spPr/>
      <dgm:t>
        <a:bodyPr/>
        <a:lstStyle/>
        <a:p>
          <a:endParaRPr lang="en-US"/>
        </a:p>
      </dgm:t>
    </dgm:pt>
  </dgm:ptLst>
  <dgm:cxnLst>
    <dgm:cxn modelId="{90E6067B-6C16-4751-BEAB-13ED19FE0A87}" srcId="{C12477EC-21D5-45B2-A85B-E55DB41B6CAC}" destId="{E1F1428E-7E86-4AA4-B6A0-0AE32A4B8613}" srcOrd="1" destOrd="0" parTransId="{5675FC62-987F-4ACC-BB8D-3A1E6B123DF3}" sibTransId="{981272AD-6A4D-4D81-A508-D9446B7F0710}"/>
    <dgm:cxn modelId="{FBE1EAB9-0FA2-4BF8-95A4-098DC02955D2}" srcId="{C12477EC-21D5-45B2-A85B-E55DB41B6CAC}" destId="{E11A2FB1-E55F-4A65-8A61-9C56517D767A}" srcOrd="0" destOrd="0" parTransId="{AFADF174-6AEE-484C-A600-4AB991B35C5C}" sibTransId="{9413C71E-AC16-41E3-919A-3E920F8C3716}"/>
    <dgm:cxn modelId="{498F8848-E2FF-4DD6-B73D-E776F848AB66}" type="presOf" srcId="{E1F1428E-7E86-4AA4-B6A0-0AE32A4B8613}" destId="{771037F9-1C32-4D36-B047-2113443E551B}" srcOrd="0" destOrd="0" presId="urn:microsoft.com/office/officeart/2005/8/layout/equation1"/>
    <dgm:cxn modelId="{B75A8A69-12ED-4A1E-BDF2-D7060E93EF6B}" type="presOf" srcId="{9413C71E-AC16-41E3-919A-3E920F8C3716}" destId="{F17D9B5E-2A0F-44C5-AB27-FD9117EEC2AB}" srcOrd="0" destOrd="0" presId="urn:microsoft.com/office/officeart/2005/8/layout/equation1"/>
    <dgm:cxn modelId="{BD200006-A73F-4345-8EAF-0CAEFC279014}" type="presOf" srcId="{C12477EC-21D5-45B2-A85B-E55DB41B6CAC}" destId="{F84274E6-D771-4CFE-80AA-1BBB764DB51A}" srcOrd="0" destOrd="0" presId="urn:microsoft.com/office/officeart/2005/8/layout/equation1"/>
    <dgm:cxn modelId="{2D85ACF2-383A-4FA2-A566-5695EFE9A49F}" type="presOf" srcId="{E11A2FB1-E55F-4A65-8A61-9C56517D767A}" destId="{89748EC7-5BB8-4A0F-A959-ACCB457B09FC}" srcOrd="0" destOrd="0" presId="urn:microsoft.com/office/officeart/2005/8/layout/equation1"/>
    <dgm:cxn modelId="{183036EA-F714-409B-A79B-C7C13BD5AE7C}" type="presParOf" srcId="{F84274E6-D771-4CFE-80AA-1BBB764DB51A}" destId="{89748EC7-5BB8-4A0F-A959-ACCB457B09FC}" srcOrd="0" destOrd="0" presId="urn:microsoft.com/office/officeart/2005/8/layout/equation1"/>
    <dgm:cxn modelId="{B22C0D3D-54C0-4348-BD32-521F65FE7AA0}" type="presParOf" srcId="{F84274E6-D771-4CFE-80AA-1BBB764DB51A}" destId="{90006479-08CC-47B7-A87F-86364A62AB42}" srcOrd="1" destOrd="0" presId="urn:microsoft.com/office/officeart/2005/8/layout/equation1"/>
    <dgm:cxn modelId="{BF51FB31-4AE2-44B3-BCA6-62C34B3F7DBE}" type="presParOf" srcId="{F84274E6-D771-4CFE-80AA-1BBB764DB51A}" destId="{F17D9B5E-2A0F-44C5-AB27-FD9117EEC2AB}" srcOrd="2" destOrd="0" presId="urn:microsoft.com/office/officeart/2005/8/layout/equation1"/>
    <dgm:cxn modelId="{2D56554C-2CDF-4C08-B1C5-77981DBD8D8D}" type="presParOf" srcId="{F84274E6-D771-4CFE-80AA-1BBB764DB51A}" destId="{B38BE5E9-CE30-4B6F-BE3A-34F190C2BB50}" srcOrd="3" destOrd="0" presId="urn:microsoft.com/office/officeart/2005/8/layout/equation1"/>
    <dgm:cxn modelId="{4AFB2572-1BFC-41BE-AFC8-760FF7643DF2}" type="presParOf" srcId="{F84274E6-D771-4CFE-80AA-1BBB764DB51A}" destId="{771037F9-1C32-4D36-B047-2113443E551B}" srcOrd="4" destOrd="0" presId="urn:microsoft.com/office/officeart/2005/8/layout/equatio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2477EC-21D5-45B2-A85B-E55DB41B6CAC}" type="doc">
      <dgm:prSet loTypeId="urn:microsoft.com/office/officeart/2005/8/layout/equation1" loCatId="process" qsTypeId="urn:microsoft.com/office/officeart/2005/8/quickstyle/simple1" qsCatId="simple" csTypeId="urn:microsoft.com/office/officeart/2005/8/colors/accent1_2" csCatId="accent1" phldr="1"/>
      <dgm:spPr/>
    </dgm:pt>
    <dgm:pt modelId="{E11A2FB1-E55F-4A65-8A61-9C56517D767A}">
      <dgm:prSet phldrT="[Text]"/>
      <dgm:spPr/>
      <dgm:t>
        <a:bodyPr/>
        <a:lstStyle/>
        <a:p>
          <a:r>
            <a:rPr lang="en-US" dirty="0" smtClean="0"/>
            <a:t>1</a:t>
          </a:r>
          <a:endParaRPr lang="en-US" dirty="0"/>
        </a:p>
      </dgm:t>
    </dgm:pt>
    <dgm:pt modelId="{AFADF174-6AEE-484C-A600-4AB991B35C5C}" type="parTrans" cxnId="{FBE1EAB9-0FA2-4BF8-95A4-098DC02955D2}">
      <dgm:prSet/>
      <dgm:spPr/>
      <dgm:t>
        <a:bodyPr/>
        <a:lstStyle/>
        <a:p>
          <a:endParaRPr lang="en-US"/>
        </a:p>
      </dgm:t>
    </dgm:pt>
    <dgm:pt modelId="{9413C71E-AC16-41E3-919A-3E920F8C3716}" type="sibTrans" cxnId="{FBE1EAB9-0FA2-4BF8-95A4-098DC02955D2}">
      <dgm:prSet/>
      <dgm:spPr/>
      <dgm:t>
        <a:bodyPr/>
        <a:lstStyle/>
        <a:p>
          <a:endParaRPr lang="en-US"/>
        </a:p>
      </dgm:t>
    </dgm:pt>
    <dgm:pt modelId="{E1F1428E-7E86-4AA4-B6A0-0AE32A4B8613}">
      <dgm:prSet phldrT="[Text]"/>
      <dgm:spPr/>
      <dgm:t>
        <a:bodyPr/>
        <a:lstStyle/>
        <a:p>
          <a:r>
            <a:rPr lang="en-US" dirty="0" smtClean="0"/>
            <a:t>No. of classes of images</a:t>
          </a:r>
          <a:endParaRPr lang="en-US" dirty="0"/>
        </a:p>
      </dgm:t>
    </dgm:pt>
    <dgm:pt modelId="{5675FC62-987F-4ACC-BB8D-3A1E6B123DF3}" type="parTrans" cxnId="{90E6067B-6C16-4751-BEAB-13ED19FE0A87}">
      <dgm:prSet/>
      <dgm:spPr/>
      <dgm:t>
        <a:bodyPr/>
        <a:lstStyle/>
        <a:p>
          <a:endParaRPr lang="en-US"/>
        </a:p>
      </dgm:t>
    </dgm:pt>
    <dgm:pt modelId="{981272AD-6A4D-4D81-A508-D9446B7F0710}" type="sibTrans" cxnId="{90E6067B-6C16-4751-BEAB-13ED19FE0A87}">
      <dgm:prSet/>
      <dgm:spPr/>
      <dgm:t>
        <a:bodyPr/>
        <a:lstStyle/>
        <a:p>
          <a:endParaRPr lang="en-US"/>
        </a:p>
      </dgm:t>
    </dgm:pt>
    <dgm:pt modelId="{F84274E6-D771-4CFE-80AA-1BBB764DB51A}" type="pres">
      <dgm:prSet presAssocID="{C12477EC-21D5-45B2-A85B-E55DB41B6CAC}" presName="linearFlow" presStyleCnt="0">
        <dgm:presLayoutVars>
          <dgm:dir/>
          <dgm:resizeHandles val="exact"/>
        </dgm:presLayoutVars>
      </dgm:prSet>
      <dgm:spPr/>
    </dgm:pt>
    <dgm:pt modelId="{89748EC7-5BB8-4A0F-A959-ACCB457B09FC}" type="pres">
      <dgm:prSet presAssocID="{E11A2FB1-E55F-4A65-8A61-9C56517D767A}" presName="node" presStyleLbl="node1" presStyleIdx="0" presStyleCnt="2">
        <dgm:presLayoutVars>
          <dgm:bulletEnabled val="1"/>
        </dgm:presLayoutVars>
      </dgm:prSet>
      <dgm:spPr/>
      <dgm:t>
        <a:bodyPr/>
        <a:lstStyle/>
        <a:p>
          <a:endParaRPr lang="en-US"/>
        </a:p>
      </dgm:t>
    </dgm:pt>
    <dgm:pt modelId="{90006479-08CC-47B7-A87F-86364A62AB42}" type="pres">
      <dgm:prSet presAssocID="{9413C71E-AC16-41E3-919A-3E920F8C3716}" presName="spacerL" presStyleCnt="0"/>
      <dgm:spPr/>
    </dgm:pt>
    <dgm:pt modelId="{F17D9B5E-2A0F-44C5-AB27-FD9117EEC2AB}" type="pres">
      <dgm:prSet presAssocID="{9413C71E-AC16-41E3-919A-3E920F8C3716}" presName="sibTrans" presStyleLbl="sibTrans2D1" presStyleIdx="0" presStyleCnt="1"/>
      <dgm:spPr>
        <a:prstGeom prst="mathMultiply">
          <a:avLst/>
        </a:prstGeom>
      </dgm:spPr>
      <dgm:t>
        <a:bodyPr/>
        <a:lstStyle/>
        <a:p>
          <a:endParaRPr lang="en-US"/>
        </a:p>
      </dgm:t>
    </dgm:pt>
    <dgm:pt modelId="{B38BE5E9-CE30-4B6F-BE3A-34F190C2BB50}" type="pres">
      <dgm:prSet presAssocID="{9413C71E-AC16-41E3-919A-3E920F8C3716}" presName="spacerR" presStyleCnt="0"/>
      <dgm:spPr/>
    </dgm:pt>
    <dgm:pt modelId="{771037F9-1C32-4D36-B047-2113443E551B}" type="pres">
      <dgm:prSet presAssocID="{E1F1428E-7E86-4AA4-B6A0-0AE32A4B8613}" presName="node" presStyleLbl="node1" presStyleIdx="1" presStyleCnt="2">
        <dgm:presLayoutVars>
          <dgm:bulletEnabled val="1"/>
        </dgm:presLayoutVars>
      </dgm:prSet>
      <dgm:spPr/>
      <dgm:t>
        <a:bodyPr/>
        <a:lstStyle/>
        <a:p>
          <a:endParaRPr lang="en-US"/>
        </a:p>
      </dgm:t>
    </dgm:pt>
  </dgm:ptLst>
  <dgm:cxnLst>
    <dgm:cxn modelId="{CEE982BB-2B13-46CD-B0C0-B8AA95BF0AB7}" type="presOf" srcId="{9413C71E-AC16-41E3-919A-3E920F8C3716}" destId="{F17D9B5E-2A0F-44C5-AB27-FD9117EEC2AB}" srcOrd="0" destOrd="0" presId="urn:microsoft.com/office/officeart/2005/8/layout/equation1"/>
    <dgm:cxn modelId="{90E6067B-6C16-4751-BEAB-13ED19FE0A87}" srcId="{C12477EC-21D5-45B2-A85B-E55DB41B6CAC}" destId="{E1F1428E-7E86-4AA4-B6A0-0AE32A4B8613}" srcOrd="1" destOrd="0" parTransId="{5675FC62-987F-4ACC-BB8D-3A1E6B123DF3}" sibTransId="{981272AD-6A4D-4D81-A508-D9446B7F0710}"/>
    <dgm:cxn modelId="{FBE1EAB9-0FA2-4BF8-95A4-098DC02955D2}" srcId="{C12477EC-21D5-45B2-A85B-E55DB41B6CAC}" destId="{E11A2FB1-E55F-4A65-8A61-9C56517D767A}" srcOrd="0" destOrd="0" parTransId="{AFADF174-6AEE-484C-A600-4AB991B35C5C}" sibTransId="{9413C71E-AC16-41E3-919A-3E920F8C3716}"/>
    <dgm:cxn modelId="{9A8D1EF1-D70E-4C06-BDDE-DF33A5ED09F4}" type="presOf" srcId="{E1F1428E-7E86-4AA4-B6A0-0AE32A4B8613}" destId="{771037F9-1C32-4D36-B047-2113443E551B}" srcOrd="0" destOrd="0" presId="urn:microsoft.com/office/officeart/2005/8/layout/equation1"/>
    <dgm:cxn modelId="{EF3ED628-2607-4A3B-A631-2D6C0E037C1B}" type="presOf" srcId="{E11A2FB1-E55F-4A65-8A61-9C56517D767A}" destId="{89748EC7-5BB8-4A0F-A959-ACCB457B09FC}" srcOrd="0" destOrd="0" presId="urn:microsoft.com/office/officeart/2005/8/layout/equation1"/>
    <dgm:cxn modelId="{E683EF7A-900A-41CD-ABE3-A8F230245A3B}" type="presOf" srcId="{C12477EC-21D5-45B2-A85B-E55DB41B6CAC}" destId="{F84274E6-D771-4CFE-80AA-1BBB764DB51A}" srcOrd="0" destOrd="0" presId="urn:microsoft.com/office/officeart/2005/8/layout/equation1"/>
    <dgm:cxn modelId="{D6383F29-0CAA-41DD-8CAD-207A9BFBDBB4}" type="presParOf" srcId="{F84274E6-D771-4CFE-80AA-1BBB764DB51A}" destId="{89748EC7-5BB8-4A0F-A959-ACCB457B09FC}" srcOrd="0" destOrd="0" presId="urn:microsoft.com/office/officeart/2005/8/layout/equation1"/>
    <dgm:cxn modelId="{B63478BA-2567-425B-B0C0-9A959B608075}" type="presParOf" srcId="{F84274E6-D771-4CFE-80AA-1BBB764DB51A}" destId="{90006479-08CC-47B7-A87F-86364A62AB42}" srcOrd="1" destOrd="0" presId="urn:microsoft.com/office/officeart/2005/8/layout/equation1"/>
    <dgm:cxn modelId="{5C5D8775-B598-4714-95E7-7C2415B9C23D}" type="presParOf" srcId="{F84274E6-D771-4CFE-80AA-1BBB764DB51A}" destId="{F17D9B5E-2A0F-44C5-AB27-FD9117EEC2AB}" srcOrd="2" destOrd="0" presId="urn:microsoft.com/office/officeart/2005/8/layout/equation1"/>
    <dgm:cxn modelId="{66890056-DE86-4341-9462-3F4F3515D7E0}" type="presParOf" srcId="{F84274E6-D771-4CFE-80AA-1BBB764DB51A}" destId="{B38BE5E9-CE30-4B6F-BE3A-34F190C2BB50}" srcOrd="3" destOrd="0" presId="urn:microsoft.com/office/officeart/2005/8/layout/equation1"/>
    <dgm:cxn modelId="{FC0B1B0B-EACB-4371-908C-B5BF062A11C2}" type="presParOf" srcId="{F84274E6-D771-4CFE-80AA-1BBB764DB51A}" destId="{771037F9-1C32-4D36-B047-2113443E551B}" srcOrd="4" destOrd="0" presId="urn:microsoft.com/office/officeart/2005/8/layout/equatio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9748EC7-5BB8-4A0F-A959-ACCB457B09FC}">
      <dsp:nvSpPr>
        <dsp:cNvPr id="0" name=""/>
        <dsp:cNvSpPr/>
      </dsp:nvSpPr>
      <dsp:spPr>
        <a:xfrm>
          <a:off x="3228" y="921742"/>
          <a:ext cx="2220515" cy="22205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No. of features per image</a:t>
          </a:r>
          <a:endParaRPr lang="en-US" sz="2800" kern="1200" dirty="0"/>
        </a:p>
      </dsp:txBody>
      <dsp:txXfrm>
        <a:off x="3228" y="921742"/>
        <a:ext cx="2220515" cy="2220515"/>
      </dsp:txXfrm>
    </dsp:sp>
    <dsp:sp modelId="{F17D9B5E-2A0F-44C5-AB27-FD9117EEC2AB}">
      <dsp:nvSpPr>
        <dsp:cNvPr id="0" name=""/>
        <dsp:cNvSpPr/>
      </dsp:nvSpPr>
      <dsp:spPr>
        <a:xfrm>
          <a:off x="2404050" y="1388050"/>
          <a:ext cx="1287899" cy="1287899"/>
        </a:xfrm>
        <a:prstGeom prst="mathMultiply">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2404050" y="1388050"/>
        <a:ext cx="1287899" cy="1287899"/>
      </dsp:txXfrm>
    </dsp:sp>
    <dsp:sp modelId="{771037F9-1C32-4D36-B047-2113443E551B}">
      <dsp:nvSpPr>
        <dsp:cNvPr id="0" name=""/>
        <dsp:cNvSpPr/>
      </dsp:nvSpPr>
      <dsp:spPr>
        <a:xfrm>
          <a:off x="3872255" y="921742"/>
          <a:ext cx="2220515" cy="22205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No. of images used</a:t>
          </a:r>
          <a:endParaRPr lang="en-US" sz="2800" kern="1200" dirty="0"/>
        </a:p>
      </dsp:txBody>
      <dsp:txXfrm>
        <a:off x="3872255" y="921742"/>
        <a:ext cx="2220515" cy="222051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9748EC7-5BB8-4A0F-A959-ACCB457B09FC}">
      <dsp:nvSpPr>
        <dsp:cNvPr id="0" name=""/>
        <dsp:cNvSpPr/>
      </dsp:nvSpPr>
      <dsp:spPr>
        <a:xfrm>
          <a:off x="3228" y="32742"/>
          <a:ext cx="2220515" cy="22205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dirty="0" smtClean="0"/>
            <a:t>No. of classes of images</a:t>
          </a:r>
          <a:endParaRPr lang="en-US" sz="3000" kern="1200" dirty="0"/>
        </a:p>
      </dsp:txBody>
      <dsp:txXfrm>
        <a:off x="3228" y="32742"/>
        <a:ext cx="2220515" cy="2220515"/>
      </dsp:txXfrm>
    </dsp:sp>
    <dsp:sp modelId="{F17D9B5E-2A0F-44C5-AB27-FD9117EEC2AB}">
      <dsp:nvSpPr>
        <dsp:cNvPr id="0" name=""/>
        <dsp:cNvSpPr/>
      </dsp:nvSpPr>
      <dsp:spPr>
        <a:xfrm>
          <a:off x="2404050" y="499050"/>
          <a:ext cx="1287899" cy="1287899"/>
        </a:xfrm>
        <a:prstGeom prst="mathMultiply">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2404050" y="499050"/>
        <a:ext cx="1287899" cy="1287899"/>
      </dsp:txXfrm>
    </dsp:sp>
    <dsp:sp modelId="{771037F9-1C32-4D36-B047-2113443E551B}">
      <dsp:nvSpPr>
        <dsp:cNvPr id="0" name=""/>
        <dsp:cNvSpPr/>
      </dsp:nvSpPr>
      <dsp:spPr>
        <a:xfrm>
          <a:off x="3872255" y="32742"/>
          <a:ext cx="2220515" cy="22205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dirty="0" smtClean="0"/>
            <a:t>No. of images</a:t>
          </a:r>
          <a:endParaRPr lang="en-US" sz="3000" kern="1200" dirty="0"/>
        </a:p>
      </dsp:txBody>
      <dsp:txXfrm>
        <a:off x="3872255" y="32742"/>
        <a:ext cx="2220515" cy="2220515"/>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9748EC7-5BB8-4A0F-A959-ACCB457B09FC}">
      <dsp:nvSpPr>
        <dsp:cNvPr id="0" name=""/>
        <dsp:cNvSpPr/>
      </dsp:nvSpPr>
      <dsp:spPr>
        <a:xfrm>
          <a:off x="3228" y="32742"/>
          <a:ext cx="2220515" cy="22205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dirty="0" smtClean="0"/>
            <a:t>1</a:t>
          </a:r>
          <a:endParaRPr lang="en-US" sz="3000" kern="1200" dirty="0"/>
        </a:p>
      </dsp:txBody>
      <dsp:txXfrm>
        <a:off x="3228" y="32742"/>
        <a:ext cx="2220515" cy="2220515"/>
      </dsp:txXfrm>
    </dsp:sp>
    <dsp:sp modelId="{F17D9B5E-2A0F-44C5-AB27-FD9117EEC2AB}">
      <dsp:nvSpPr>
        <dsp:cNvPr id="0" name=""/>
        <dsp:cNvSpPr/>
      </dsp:nvSpPr>
      <dsp:spPr>
        <a:xfrm>
          <a:off x="2404050" y="499050"/>
          <a:ext cx="1287899" cy="1287899"/>
        </a:xfrm>
        <a:prstGeom prst="mathMultiply">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2404050" y="499050"/>
        <a:ext cx="1287899" cy="1287899"/>
      </dsp:txXfrm>
    </dsp:sp>
    <dsp:sp modelId="{771037F9-1C32-4D36-B047-2113443E551B}">
      <dsp:nvSpPr>
        <dsp:cNvPr id="0" name=""/>
        <dsp:cNvSpPr/>
      </dsp:nvSpPr>
      <dsp:spPr>
        <a:xfrm>
          <a:off x="3872255" y="32742"/>
          <a:ext cx="2220515" cy="22205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dirty="0" smtClean="0"/>
            <a:t>No. of classes of images</a:t>
          </a:r>
          <a:endParaRPr lang="en-US" sz="3000" kern="1200" dirty="0"/>
        </a:p>
      </dsp:txBody>
      <dsp:txXfrm>
        <a:off x="3872255" y="32742"/>
        <a:ext cx="2220515" cy="2220515"/>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64CFDD-B40B-4247-9307-EA47CA882A58}" type="datetimeFigureOut">
              <a:rPr lang="en-US" smtClean="0"/>
              <a:pPr/>
              <a:t>18-Jun-14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FB0A46-06F6-4B28-987D-2411C59F7B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Find out what the output matrix of the neural networ</a:t>
            </a:r>
            <a:r>
              <a:rPr lang="en-US" baseline="0" dirty="0" smtClean="0"/>
              <a:t>k in </a:t>
            </a:r>
            <a:r>
              <a:rPr lang="en-US" baseline="0" dirty="0" err="1" smtClean="0"/>
              <a:t>matlab</a:t>
            </a:r>
            <a:r>
              <a:rPr lang="en-US" baseline="0" dirty="0" smtClean="0"/>
              <a:t> means. And then update slide 21 and this slide.</a:t>
            </a:r>
            <a:endParaRPr lang="en-US" dirty="0"/>
          </a:p>
        </p:txBody>
      </p:sp>
      <p:sp>
        <p:nvSpPr>
          <p:cNvPr id="4" name="Slide Number Placeholder 3"/>
          <p:cNvSpPr>
            <a:spLocks noGrp="1"/>
          </p:cNvSpPr>
          <p:nvPr>
            <p:ph type="sldNum" sz="quarter" idx="10"/>
          </p:nvPr>
        </p:nvSpPr>
        <p:spPr/>
        <p:txBody>
          <a:bodyPr/>
          <a:lstStyle/>
          <a:p>
            <a:fld id="{47FB0A46-06F6-4B28-987D-2411C59F7BFC}" type="slidenum">
              <a:rPr lang="en-US" smtClean="0"/>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FB0A46-06F6-4B28-987D-2411C59F7BFC}" type="slidenum">
              <a:rPr lang="en-US" smtClean="0"/>
              <a:pPr/>
              <a:t>24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Find out the definitions of dilation</a:t>
            </a:r>
            <a:r>
              <a:rPr lang="en-US" baseline="0" dirty="0" smtClean="0"/>
              <a:t> and erosion and update here</a:t>
            </a:r>
            <a:endParaRPr lang="en-US" dirty="0"/>
          </a:p>
        </p:txBody>
      </p:sp>
      <p:sp>
        <p:nvSpPr>
          <p:cNvPr id="4" name="Slide Number Placeholder 3"/>
          <p:cNvSpPr>
            <a:spLocks noGrp="1"/>
          </p:cNvSpPr>
          <p:nvPr>
            <p:ph type="sldNum" sz="quarter" idx="10"/>
          </p:nvPr>
        </p:nvSpPr>
        <p:spPr/>
        <p:txBody>
          <a:bodyPr/>
          <a:lstStyle/>
          <a:p>
            <a:fld id="{47FB0A46-06F6-4B28-987D-2411C59F7BF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a:p>
        </p:txBody>
      </p:sp>
      <p:sp>
        <p:nvSpPr>
          <p:cNvPr id="6" name="Slide Number Placeholder 5"/>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a:p>
        </p:txBody>
      </p:sp>
      <p:sp>
        <p:nvSpPr>
          <p:cNvPr id="6" name="Slide Number Placeholder 5"/>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a:p>
        </p:txBody>
      </p:sp>
      <p:sp>
        <p:nvSpPr>
          <p:cNvPr id="6" name="Slide Number Placeholder 5"/>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18th June, 2014</a:t>
            </a:r>
            <a:endParaRPr lang="en-US" dirty="0"/>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dirty="0"/>
          </a:p>
        </p:txBody>
      </p:sp>
      <p:sp>
        <p:nvSpPr>
          <p:cNvPr id="6" name="Slide Number Placeholder 5"/>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a:p>
        </p:txBody>
      </p:sp>
      <p:sp>
        <p:nvSpPr>
          <p:cNvPr id="6" name="Slide Number Placeholder 5"/>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18th June, 2014</a:t>
            </a:r>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
        <p:nvSpPr>
          <p:cNvPr id="7" name="Slide Number Placeholder 6"/>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18th June, 2014</a:t>
            </a:r>
            <a:endParaRPr lang="en-US"/>
          </a:p>
        </p:txBody>
      </p:sp>
      <p:sp>
        <p:nvSpPr>
          <p:cNvPr id="8" name="Footer Placeholder 7"/>
          <p:cNvSpPr>
            <a:spLocks noGrp="1"/>
          </p:cNvSpPr>
          <p:nvPr>
            <p:ph type="ftr" sz="quarter" idx="11"/>
          </p:nvPr>
        </p:nvSpPr>
        <p:spPr/>
        <p:txBody>
          <a:bodyPr/>
          <a:lstStyle/>
          <a:p>
            <a:r>
              <a:rPr lang="en-US" smtClean="0"/>
              <a:t>Image Processing Interns, IIITDM, Kancheepuram</a:t>
            </a:r>
            <a:endParaRPr lang="en-US"/>
          </a:p>
        </p:txBody>
      </p:sp>
      <p:sp>
        <p:nvSpPr>
          <p:cNvPr id="9" name="Slide Number Placeholder 8"/>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18th June, 2014</a:t>
            </a:r>
            <a:endParaRPr lang="en-US"/>
          </a:p>
        </p:txBody>
      </p:sp>
      <p:sp>
        <p:nvSpPr>
          <p:cNvPr id="4" name="Footer Placeholder 3"/>
          <p:cNvSpPr>
            <a:spLocks noGrp="1"/>
          </p:cNvSpPr>
          <p:nvPr>
            <p:ph type="ftr" sz="quarter" idx="11"/>
          </p:nvPr>
        </p:nvSpPr>
        <p:spPr/>
        <p:txBody>
          <a:bodyPr/>
          <a:lstStyle/>
          <a:p>
            <a:r>
              <a:rPr lang="en-US" smtClean="0"/>
              <a:t>Image Processing Interns, IIITDM, Kancheepuram</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18th June, 2014</a:t>
            </a:r>
            <a:endParaRPr lang="en-US"/>
          </a:p>
        </p:txBody>
      </p:sp>
      <p:sp>
        <p:nvSpPr>
          <p:cNvPr id="3" name="Footer Placeholder 2"/>
          <p:cNvSpPr>
            <a:spLocks noGrp="1"/>
          </p:cNvSpPr>
          <p:nvPr>
            <p:ph type="ftr" sz="quarter" idx="11"/>
          </p:nvPr>
        </p:nvSpPr>
        <p:spPr/>
        <p:txBody>
          <a:bodyPr/>
          <a:lstStyle/>
          <a:p>
            <a:r>
              <a:rPr lang="en-US" smtClean="0"/>
              <a:t>Image Processing Interns, IIITDM, Kancheepuram</a:t>
            </a:r>
            <a:endParaRPr lang="en-US"/>
          </a:p>
        </p:txBody>
      </p:sp>
      <p:sp>
        <p:nvSpPr>
          <p:cNvPr id="4" name="Slide Number Placeholder 3"/>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18th June, 2014</a:t>
            </a:r>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
        <p:nvSpPr>
          <p:cNvPr id="7" name="Slide Number Placeholder 6"/>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18th June, 2014</a:t>
            </a:r>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
        <p:nvSpPr>
          <p:cNvPr id="7" name="Slide Number Placeholder 6"/>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18th June, 2014</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Image Processing Interns, IIITDM, Kancheepuram</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249746-A831-457C-AC59-C43D077DC69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Shape 1"/>
          <p:cNvSpPr txBox="1">
            <a:spLocks noChangeArrowheads="1"/>
          </p:cNvSpPr>
          <p:nvPr/>
        </p:nvSpPr>
        <p:spPr bwMode="auto">
          <a:xfrm>
            <a:off x="685800" y="2130425"/>
            <a:ext cx="7772400" cy="1470025"/>
          </a:xfrm>
          <a:prstGeom prst="rect">
            <a:avLst/>
          </a:prstGeom>
          <a:noFill/>
          <a:ln w="9525">
            <a:noFill/>
            <a:miter lim="800000"/>
            <a:headEnd/>
            <a:tailEnd/>
          </a:ln>
        </p:spPr>
        <p:txBody>
          <a:bodyPr anchor="ctr"/>
          <a:lstStyle/>
          <a:p>
            <a:pPr algn="ctr"/>
            <a:r>
              <a:rPr lang="en-US" sz="4400" dirty="0">
                <a:solidFill>
                  <a:srgbClr val="000000"/>
                </a:solidFill>
                <a:latin typeface="Calibri" pitchFamily="34" charset="0"/>
              </a:rPr>
              <a:t>Indian Traffic Sign Recognition</a:t>
            </a:r>
            <a:endParaRPr lang="en-US" dirty="0"/>
          </a:p>
        </p:txBody>
      </p:sp>
      <p:sp>
        <p:nvSpPr>
          <p:cNvPr id="27651" name="TextShape 2"/>
          <p:cNvSpPr txBox="1">
            <a:spLocks noChangeArrowheads="1"/>
          </p:cNvSpPr>
          <p:nvPr/>
        </p:nvSpPr>
        <p:spPr bwMode="auto">
          <a:xfrm>
            <a:off x="1371600" y="3810000"/>
            <a:ext cx="6477000" cy="2057400"/>
          </a:xfrm>
          <a:prstGeom prst="rect">
            <a:avLst/>
          </a:prstGeom>
          <a:noFill/>
          <a:ln w="9525">
            <a:noFill/>
            <a:miter lim="800000"/>
            <a:headEnd/>
            <a:tailEnd/>
          </a:ln>
        </p:spPr>
        <p:txBody>
          <a:bodyPr/>
          <a:lstStyle/>
          <a:p>
            <a:pPr algn="ctr"/>
            <a:r>
              <a:rPr lang="en-US" sz="2600" b="1">
                <a:solidFill>
                  <a:srgbClr val="000000"/>
                </a:solidFill>
                <a:latin typeface="Calibri" pitchFamily="34" charset="0"/>
              </a:rPr>
              <a:t>Arun Nandewal</a:t>
            </a:r>
            <a:r>
              <a:rPr lang="en-US" sz="2600">
                <a:solidFill>
                  <a:srgbClr val="000000"/>
                </a:solidFill>
                <a:latin typeface="Calibri" pitchFamily="34" charset="0"/>
              </a:rPr>
              <a:t>, 2nd Year, </a:t>
            </a:r>
            <a:endParaRPr lang="en-US"/>
          </a:p>
          <a:p>
            <a:pPr algn="ctr"/>
            <a:r>
              <a:rPr lang="en-US" sz="2600">
                <a:solidFill>
                  <a:srgbClr val="000000"/>
                </a:solidFill>
                <a:latin typeface="Calibri" pitchFamily="34" charset="0"/>
              </a:rPr>
              <a:t>B.Tech (CSE), NIT Surathkal</a:t>
            </a:r>
            <a:endParaRPr lang="en-US"/>
          </a:p>
          <a:p>
            <a:pPr algn="ctr"/>
            <a:r>
              <a:rPr lang="en-US" sz="2600" b="1">
                <a:solidFill>
                  <a:srgbClr val="000000"/>
                </a:solidFill>
                <a:latin typeface="Calibri" pitchFamily="34" charset="0"/>
              </a:rPr>
              <a:t>K Siddharth Kannan</a:t>
            </a:r>
            <a:r>
              <a:rPr lang="en-US" sz="2600">
                <a:solidFill>
                  <a:srgbClr val="000000"/>
                </a:solidFill>
                <a:latin typeface="Calibri" pitchFamily="34" charset="0"/>
              </a:rPr>
              <a:t>, 1st Year, </a:t>
            </a:r>
            <a:endParaRPr lang="en-US"/>
          </a:p>
          <a:p>
            <a:pPr algn="ctr"/>
            <a:r>
              <a:rPr lang="en-US" sz="2600">
                <a:solidFill>
                  <a:srgbClr val="000000"/>
                </a:solidFill>
                <a:latin typeface="Calibri" pitchFamily="34" charset="0"/>
              </a:rPr>
              <a:t>Dual Degree (Biotechnology), IIT Kharagpur.</a:t>
            </a:r>
            <a:endParaRPr lang="en-US"/>
          </a:p>
        </p:txBody>
      </p:sp>
      <p:sp>
        <p:nvSpPr>
          <p:cNvPr id="4" name="Date Placeholder 3"/>
          <p:cNvSpPr>
            <a:spLocks noGrp="1"/>
          </p:cNvSpPr>
          <p:nvPr>
            <p:ph type="dt" sz="half" idx="10"/>
          </p:nvPr>
        </p:nvSpPr>
        <p:spPr/>
        <p:txBody>
          <a:bodyPr/>
          <a:lstStyle/>
          <a:p>
            <a:r>
              <a:rPr lang="en-US" smtClean="0"/>
              <a:t>18th June, 2014</a:t>
            </a:r>
            <a:endParaRPr lang="en-US" dirty="0"/>
          </a:p>
        </p:txBody>
      </p:sp>
      <p:sp>
        <p:nvSpPr>
          <p:cNvPr id="5" name="Slide Number Placeholder 4"/>
          <p:cNvSpPr>
            <a:spLocks noGrp="1"/>
          </p:cNvSpPr>
          <p:nvPr>
            <p:ph type="sldNum" sz="quarter" idx="12"/>
          </p:nvPr>
        </p:nvSpPr>
        <p:spPr/>
        <p:txBody>
          <a:bodyPr/>
          <a:lstStyle/>
          <a:p>
            <a:fld id="{AB249746-A831-457C-AC59-C43D077DC69E}" type="slidenum">
              <a:rPr lang="en-US" smtClean="0"/>
              <a:pPr/>
              <a:t>1</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Warning Signs</a:t>
            </a:r>
            <a:endParaRPr lang="en-US"/>
          </a:p>
        </p:txBody>
      </p:sp>
      <p:sp>
        <p:nvSpPr>
          <p:cNvPr id="36867"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a:solidFill>
                  <a:srgbClr val="000000"/>
                </a:solidFill>
                <a:latin typeface="Calibri" pitchFamily="34" charset="0"/>
              </a:rPr>
              <a:t>Warning signs are Triangles with RED border, WHITE background and BLACK text/image.</a:t>
            </a:r>
            <a:endParaRPr lang="en-US"/>
          </a:p>
        </p:txBody>
      </p:sp>
      <p:pic>
        <p:nvPicPr>
          <p:cNvPr id="36868" name="Picture 3"/>
          <p:cNvPicPr>
            <a:picLocks noChangeAspect="1" noChangeArrowheads="1"/>
          </p:cNvPicPr>
          <p:nvPr/>
        </p:nvPicPr>
        <p:blipFill>
          <a:blip r:embed="rId3" cstate="print"/>
          <a:srcRect/>
          <a:stretch>
            <a:fillRect/>
          </a:stretch>
        </p:blipFill>
        <p:spPr bwMode="auto">
          <a:xfrm>
            <a:off x="990600" y="3048000"/>
            <a:ext cx="2490788" cy="2225675"/>
          </a:xfrm>
          <a:prstGeom prst="rect">
            <a:avLst/>
          </a:prstGeom>
          <a:noFill/>
          <a:ln w="9525">
            <a:noFill/>
            <a:miter lim="800000"/>
            <a:headEnd/>
            <a:tailEnd/>
          </a:ln>
        </p:spPr>
      </p:pic>
      <p:pic>
        <p:nvPicPr>
          <p:cNvPr id="36869" name="Picture 4"/>
          <p:cNvPicPr>
            <a:picLocks noChangeAspect="1" noChangeArrowheads="1"/>
          </p:cNvPicPr>
          <p:nvPr/>
        </p:nvPicPr>
        <p:blipFill>
          <a:blip r:embed="rId4" cstate="print"/>
          <a:srcRect/>
          <a:stretch>
            <a:fillRect/>
          </a:stretch>
        </p:blipFill>
        <p:spPr bwMode="auto">
          <a:xfrm>
            <a:off x="5943600" y="3048000"/>
            <a:ext cx="2414588" cy="2157413"/>
          </a:xfrm>
          <a:prstGeom prst="rect">
            <a:avLst/>
          </a:prstGeom>
          <a:noFill/>
          <a:ln w="9525">
            <a:noFill/>
            <a:miter lim="800000"/>
            <a:headEnd/>
            <a:tailEnd/>
          </a:ln>
        </p:spPr>
      </p:pic>
      <p:sp>
        <p:nvSpPr>
          <p:cNvPr id="36870" name="CustomShape 3"/>
          <p:cNvSpPr>
            <a:spLocks noChangeArrowheads="1"/>
          </p:cNvSpPr>
          <p:nvPr/>
        </p:nvSpPr>
        <p:spPr bwMode="auto">
          <a:xfrm>
            <a:off x="4876800" y="5943600"/>
            <a:ext cx="4267200" cy="365125"/>
          </a:xfrm>
          <a:prstGeom prst="rect">
            <a:avLst/>
          </a:prstGeom>
          <a:noFill/>
          <a:ln w="9525">
            <a:noFill/>
            <a:miter lim="800000"/>
            <a:headEnd/>
            <a:tailEnd/>
          </a:ln>
        </p:spPr>
        <p:txBody>
          <a:bodyPr lIns="90000" tIns="45000" rIns="90000" bIns="45000"/>
          <a:lstStyle/>
          <a:p>
            <a:r>
              <a:rPr lang="en-US" dirty="0">
                <a:solidFill>
                  <a:srgbClr val="000000"/>
                </a:solidFill>
                <a:latin typeface="Calibri" pitchFamily="34" charset="0"/>
              </a:rPr>
              <a:t>Image Courtesy: Delhi Traffic Police Website</a:t>
            </a:r>
            <a:endParaRPr lang="en-US" dirty="0"/>
          </a:p>
        </p:txBody>
      </p:sp>
      <p:sp>
        <p:nvSpPr>
          <p:cNvPr id="7" name="Date Placeholder 6"/>
          <p:cNvSpPr>
            <a:spLocks noGrp="1"/>
          </p:cNvSpPr>
          <p:nvPr>
            <p:ph type="dt" sz="half" idx="10"/>
          </p:nvPr>
        </p:nvSpPr>
        <p:spPr/>
        <p:txBody>
          <a:bodyPr/>
          <a:lstStyle/>
          <a:p>
            <a:r>
              <a:rPr lang="en-US" smtClean="0"/>
              <a:t>18th June, 2014</a:t>
            </a:r>
            <a:endParaRPr lang="en-US"/>
          </a:p>
        </p:txBody>
      </p:sp>
      <p:sp>
        <p:nvSpPr>
          <p:cNvPr id="8" name="Slide Number Placeholder 7"/>
          <p:cNvSpPr>
            <a:spLocks noGrp="1"/>
          </p:cNvSpPr>
          <p:nvPr>
            <p:ph type="sldNum" sz="quarter" idx="12"/>
          </p:nvPr>
        </p:nvSpPr>
        <p:spPr/>
        <p:txBody>
          <a:bodyPr/>
          <a:lstStyle/>
          <a:p>
            <a:fld id="{AB249746-A831-457C-AC59-C43D077DC69E}" type="slidenum">
              <a:rPr lang="en-US" smtClean="0"/>
              <a:pPr/>
              <a:t>10</a:t>
            </a:fld>
            <a:endParaRPr lang="en-US" dirty="0"/>
          </a:p>
        </p:txBody>
      </p:sp>
      <p:sp>
        <p:nvSpPr>
          <p:cNvPr id="9" name="Footer Placeholder 8"/>
          <p:cNvSpPr>
            <a:spLocks noGrp="1"/>
          </p:cNvSpPr>
          <p:nvPr>
            <p:ph type="ftr" sz="quarter" idx="11"/>
          </p:nvPr>
        </p:nvSpPr>
        <p:spPr/>
        <p:txBody>
          <a:bodyPr/>
          <a:lstStyle/>
          <a:p>
            <a:r>
              <a:rPr lang="en-US" smtClean="0"/>
              <a:t>Image Processing Interns, IIITDM, Kancheepuram</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Regulatory Signs</a:t>
            </a:r>
            <a:endParaRPr lang="en-US"/>
          </a:p>
        </p:txBody>
      </p:sp>
      <p:sp>
        <p:nvSpPr>
          <p:cNvPr id="37891"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a:solidFill>
                  <a:srgbClr val="000000"/>
                </a:solidFill>
                <a:latin typeface="Calibri" pitchFamily="34" charset="0"/>
              </a:rPr>
              <a:t>Regulatory Signs are BLUE circles with a WHITE arrow within.</a:t>
            </a:r>
            <a:endParaRPr lang="en-US"/>
          </a:p>
        </p:txBody>
      </p:sp>
      <p:pic>
        <p:nvPicPr>
          <p:cNvPr id="37892" name="Picture 3"/>
          <p:cNvPicPr>
            <a:picLocks noChangeAspect="1" noChangeArrowheads="1"/>
          </p:cNvPicPr>
          <p:nvPr/>
        </p:nvPicPr>
        <p:blipFill>
          <a:blip r:embed="rId3" cstate="print"/>
          <a:srcRect/>
          <a:stretch>
            <a:fillRect/>
          </a:stretch>
        </p:blipFill>
        <p:spPr bwMode="auto">
          <a:xfrm>
            <a:off x="990600" y="3048000"/>
            <a:ext cx="2590800" cy="2590800"/>
          </a:xfrm>
          <a:prstGeom prst="rect">
            <a:avLst/>
          </a:prstGeom>
          <a:noFill/>
          <a:ln w="9525">
            <a:noFill/>
            <a:miter lim="800000"/>
            <a:headEnd/>
            <a:tailEnd/>
          </a:ln>
        </p:spPr>
      </p:pic>
      <p:pic>
        <p:nvPicPr>
          <p:cNvPr id="37893" name="Picture 4"/>
          <p:cNvPicPr>
            <a:picLocks noChangeAspect="1" noChangeArrowheads="1"/>
          </p:cNvPicPr>
          <p:nvPr/>
        </p:nvPicPr>
        <p:blipFill>
          <a:blip r:embed="rId4" cstate="print"/>
          <a:srcRect/>
          <a:stretch>
            <a:fillRect/>
          </a:stretch>
        </p:blipFill>
        <p:spPr bwMode="auto">
          <a:xfrm>
            <a:off x="5334000" y="3048000"/>
            <a:ext cx="2667000" cy="2667000"/>
          </a:xfrm>
          <a:prstGeom prst="rect">
            <a:avLst/>
          </a:prstGeom>
          <a:noFill/>
          <a:ln w="9525">
            <a:noFill/>
            <a:miter lim="800000"/>
            <a:headEnd/>
            <a:tailEnd/>
          </a:ln>
        </p:spPr>
      </p:pic>
      <p:sp>
        <p:nvSpPr>
          <p:cNvPr id="37894" name="CustomShape 3"/>
          <p:cNvSpPr>
            <a:spLocks noChangeArrowheads="1"/>
          </p:cNvSpPr>
          <p:nvPr/>
        </p:nvSpPr>
        <p:spPr bwMode="auto">
          <a:xfrm>
            <a:off x="4267200" y="5943600"/>
            <a:ext cx="4876800" cy="365125"/>
          </a:xfrm>
          <a:prstGeom prst="rect">
            <a:avLst/>
          </a:prstGeom>
          <a:noFill/>
          <a:ln w="9525">
            <a:noFill/>
            <a:miter lim="800000"/>
            <a:headEnd/>
            <a:tailEnd/>
          </a:ln>
        </p:spPr>
        <p:txBody>
          <a:bodyPr lIns="90000" tIns="45000" rIns="90000" bIns="45000"/>
          <a:lstStyle/>
          <a:p>
            <a:r>
              <a:rPr lang="en-US" dirty="0">
                <a:solidFill>
                  <a:srgbClr val="000000"/>
                </a:solidFill>
                <a:latin typeface="Calibri" pitchFamily="34" charset="0"/>
              </a:rPr>
              <a:t>Image Courtesy: Chandigarh Traffic Police Website</a:t>
            </a:r>
            <a:endParaRPr lang="en-US" dirty="0"/>
          </a:p>
        </p:txBody>
      </p:sp>
      <p:sp>
        <p:nvSpPr>
          <p:cNvPr id="7" name="Date Placeholder 6"/>
          <p:cNvSpPr>
            <a:spLocks noGrp="1"/>
          </p:cNvSpPr>
          <p:nvPr>
            <p:ph type="dt" sz="half" idx="10"/>
          </p:nvPr>
        </p:nvSpPr>
        <p:spPr/>
        <p:txBody>
          <a:bodyPr/>
          <a:lstStyle/>
          <a:p>
            <a:r>
              <a:rPr lang="en-US" smtClean="0"/>
              <a:t>18th June, 2014</a:t>
            </a:r>
            <a:endParaRPr lang="en-US"/>
          </a:p>
        </p:txBody>
      </p:sp>
      <p:sp>
        <p:nvSpPr>
          <p:cNvPr id="8" name="Slide Number Placeholder 7"/>
          <p:cNvSpPr>
            <a:spLocks noGrp="1"/>
          </p:cNvSpPr>
          <p:nvPr>
            <p:ph type="sldNum" sz="quarter" idx="12"/>
          </p:nvPr>
        </p:nvSpPr>
        <p:spPr/>
        <p:txBody>
          <a:bodyPr/>
          <a:lstStyle/>
          <a:p>
            <a:fld id="{AB249746-A831-457C-AC59-C43D077DC69E}" type="slidenum">
              <a:rPr lang="en-US" smtClean="0"/>
              <a:pPr/>
              <a:t>11</a:t>
            </a:fld>
            <a:endParaRPr lang="en-US" dirty="0"/>
          </a:p>
        </p:txBody>
      </p:sp>
      <p:sp>
        <p:nvSpPr>
          <p:cNvPr id="9" name="Footer Placeholder 8"/>
          <p:cNvSpPr>
            <a:spLocks noGrp="1"/>
          </p:cNvSpPr>
          <p:nvPr>
            <p:ph type="ftr" sz="quarter" idx="11"/>
          </p:nvPr>
        </p:nvSpPr>
        <p:spPr/>
        <p:txBody>
          <a:bodyPr/>
          <a:lstStyle/>
          <a:p>
            <a:r>
              <a:rPr lang="en-US" smtClean="0"/>
              <a:t>Image Processing Interns, IIITDM, Kancheepuram</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Step 3: Region of Interest</a:t>
            </a:r>
            <a:endParaRPr lang="en-US"/>
          </a:p>
        </p:txBody>
      </p:sp>
      <p:sp>
        <p:nvSpPr>
          <p:cNvPr id="38915"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dirty="0" smtClean="0">
                <a:solidFill>
                  <a:srgbClr val="000000"/>
                </a:solidFill>
                <a:latin typeface="Calibri" pitchFamily="34" charset="0"/>
              </a:rPr>
              <a:t> Once </a:t>
            </a:r>
            <a:r>
              <a:rPr lang="en-US" sz="3200" dirty="0">
                <a:solidFill>
                  <a:srgbClr val="000000"/>
                </a:solidFill>
                <a:latin typeface="Calibri" pitchFamily="34" charset="0"/>
              </a:rPr>
              <a:t>the image is in the </a:t>
            </a:r>
            <a:r>
              <a:rPr lang="en-US" sz="3200" dirty="0" err="1">
                <a:solidFill>
                  <a:srgbClr val="000000"/>
                </a:solidFill>
                <a:latin typeface="Calibri" pitchFamily="34" charset="0"/>
              </a:rPr>
              <a:t>YCbCr</a:t>
            </a:r>
            <a:r>
              <a:rPr lang="en-US" sz="3200" dirty="0">
                <a:solidFill>
                  <a:srgbClr val="000000"/>
                </a:solidFill>
                <a:latin typeface="Calibri" pitchFamily="34" charset="0"/>
              </a:rPr>
              <a:t> color space, and we have the red and the blue components, we start blob detection.</a:t>
            </a:r>
            <a:endParaRPr lang="en-US" dirty="0"/>
          </a:p>
          <a:p>
            <a:pPr>
              <a:buFont typeface="Arial" pitchFamily="34" charset="0"/>
              <a:buChar char="•"/>
            </a:pPr>
            <a:r>
              <a:rPr lang="en-US" sz="3200" dirty="0" smtClean="0">
                <a:solidFill>
                  <a:srgbClr val="000000"/>
                </a:solidFill>
                <a:latin typeface="Calibri" pitchFamily="34" charset="0"/>
              </a:rPr>
              <a:t> During </a:t>
            </a:r>
            <a:r>
              <a:rPr lang="en-US" sz="3200" dirty="0">
                <a:solidFill>
                  <a:srgbClr val="000000"/>
                </a:solidFill>
                <a:latin typeface="Calibri" pitchFamily="34" charset="0"/>
              </a:rPr>
              <a:t>the process of blob detection, parts of the image that are connected and satisfy a particular criteria (minimum area, minimum pixel value etc) are extracted.</a:t>
            </a:r>
            <a:endParaRPr lang="en-US" dirty="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12</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Step 3: Region of Interest</a:t>
            </a:r>
            <a:endParaRPr lang="en-US"/>
          </a:p>
        </p:txBody>
      </p:sp>
      <p:sp>
        <p:nvSpPr>
          <p:cNvPr id="39939"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dirty="0" smtClean="0">
                <a:solidFill>
                  <a:srgbClr val="000000"/>
                </a:solidFill>
                <a:latin typeface="Calibri" pitchFamily="34" charset="0"/>
              </a:rPr>
              <a:t> We </a:t>
            </a:r>
            <a:r>
              <a:rPr lang="en-US" sz="3200" dirty="0">
                <a:solidFill>
                  <a:srgbClr val="000000"/>
                </a:solidFill>
                <a:latin typeface="Calibri" pitchFamily="34" charset="0"/>
              </a:rPr>
              <a:t>find the bounding rectangle of this region and then extract this region from the main image (input from the camera), and when we see this image, then we see that what we actually have is the traffic sign without any of </a:t>
            </a:r>
            <a:r>
              <a:rPr lang="en-US" sz="3200">
                <a:solidFill>
                  <a:srgbClr val="000000"/>
                </a:solidFill>
                <a:latin typeface="Calibri" pitchFamily="34" charset="0"/>
              </a:rPr>
              <a:t>the </a:t>
            </a:r>
            <a:r>
              <a:rPr lang="en-US" sz="3200" smtClean="0">
                <a:solidFill>
                  <a:srgbClr val="000000"/>
                </a:solidFill>
                <a:latin typeface="Calibri" pitchFamily="34" charset="0"/>
              </a:rPr>
              <a:t>noise around </a:t>
            </a:r>
            <a:r>
              <a:rPr lang="en-US" sz="3200" dirty="0">
                <a:solidFill>
                  <a:srgbClr val="000000"/>
                </a:solidFill>
                <a:latin typeface="Calibri" pitchFamily="34" charset="0"/>
              </a:rPr>
              <a:t>it.</a:t>
            </a:r>
            <a:endParaRPr lang="en-US" dirty="0"/>
          </a:p>
          <a:p>
            <a:pPr>
              <a:buFont typeface="Arial" pitchFamily="34" charset="0"/>
              <a:buChar char="•"/>
            </a:pPr>
            <a:r>
              <a:rPr lang="en-US" sz="3200" dirty="0" smtClean="0">
                <a:solidFill>
                  <a:srgbClr val="000000"/>
                </a:solidFill>
                <a:latin typeface="Calibri" pitchFamily="34" charset="0"/>
              </a:rPr>
              <a:t> This </a:t>
            </a:r>
            <a:r>
              <a:rPr lang="en-US" sz="3200" dirty="0">
                <a:solidFill>
                  <a:srgbClr val="000000"/>
                </a:solidFill>
                <a:latin typeface="Calibri" pitchFamily="34" charset="0"/>
              </a:rPr>
              <a:t>part of the original image is the output of step 3.</a:t>
            </a:r>
            <a:endParaRPr lang="en-US" dirty="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Step 3: Region of Interest</a:t>
            </a:r>
            <a:endParaRPr lang="en-US" dirty="0"/>
          </a:p>
        </p:txBody>
      </p:sp>
      <p:sp>
        <p:nvSpPr>
          <p:cNvPr id="6" name="Content Placeholder 5"/>
          <p:cNvSpPr>
            <a:spLocks noGrp="1"/>
          </p:cNvSpPr>
          <p:nvPr>
            <p:ph idx="1"/>
          </p:nvPr>
        </p:nvSpPr>
        <p:spPr/>
        <p:txBody>
          <a:bodyPr/>
          <a:lstStyle/>
          <a:p>
            <a:r>
              <a:rPr lang="en-US" dirty="0" smtClean="0"/>
              <a:t>Once we have the region of interest, we can proceed in two directions to find the shape.</a:t>
            </a:r>
            <a:endParaRPr lang="en-US" dirty="0"/>
          </a:p>
        </p:txBody>
      </p:sp>
      <p:sp>
        <p:nvSpPr>
          <p:cNvPr id="2" name="Date Placeholder 1"/>
          <p:cNvSpPr>
            <a:spLocks noGrp="1"/>
          </p:cNvSpPr>
          <p:nvPr>
            <p:ph type="dt" sz="half" idx="10"/>
          </p:nvPr>
        </p:nvSpPr>
        <p:spPr/>
        <p:txBody>
          <a:bodyPr/>
          <a:lstStyle/>
          <a:p>
            <a:r>
              <a:rPr lang="en-US" smtClean="0"/>
              <a:t>18th June, 2014</a:t>
            </a:r>
            <a:endParaRPr lang="en-US"/>
          </a:p>
        </p:txBody>
      </p:sp>
      <p:sp>
        <p:nvSpPr>
          <p:cNvPr id="3" name="Footer Placeholder 2"/>
          <p:cNvSpPr>
            <a:spLocks noGrp="1"/>
          </p:cNvSpPr>
          <p:nvPr>
            <p:ph type="ftr" sz="quarter" idx="11"/>
          </p:nvPr>
        </p:nvSpPr>
        <p:spPr/>
        <p:txBody>
          <a:bodyPr/>
          <a:lstStyle/>
          <a:p>
            <a:r>
              <a:rPr lang="en-US" smtClean="0"/>
              <a:t>Image Processing Interns, IIITDM, Kancheepuram</a:t>
            </a:r>
            <a:endParaRPr lang="en-US"/>
          </a:p>
        </p:txBody>
      </p:sp>
      <p:sp>
        <p:nvSpPr>
          <p:cNvPr id="4" name="Slide Number Placeholder 3"/>
          <p:cNvSpPr>
            <a:spLocks noGrp="1"/>
          </p:cNvSpPr>
          <p:nvPr>
            <p:ph type="sldNum" sz="quarter" idx="12"/>
          </p:nvPr>
        </p:nvSpPr>
        <p:spPr/>
        <p:txBody>
          <a:bodyPr/>
          <a:lstStyle/>
          <a:p>
            <a:fld id="{AB249746-A831-457C-AC59-C43D077DC69E}" type="slidenum">
              <a:rPr lang="en-US" smtClean="0"/>
              <a:pPr/>
              <a:t>14</a:t>
            </a:fld>
            <a:endParaRPr lang="en-US"/>
          </a:p>
        </p:txBody>
      </p:sp>
      <p:sp>
        <p:nvSpPr>
          <p:cNvPr id="7" name="Oval 6"/>
          <p:cNvSpPr/>
          <p:nvPr/>
        </p:nvSpPr>
        <p:spPr>
          <a:xfrm>
            <a:off x="990600" y="2971800"/>
            <a:ext cx="3276600" cy="2895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 correlation and some stored images of triangles and circles and find the shape, by getting which shape has the maximum correlation coefficient</a:t>
            </a:r>
            <a:endParaRPr lang="en-US" dirty="0"/>
          </a:p>
        </p:txBody>
      </p:sp>
      <p:sp>
        <p:nvSpPr>
          <p:cNvPr id="9" name="Oval 8"/>
          <p:cNvSpPr/>
          <p:nvPr/>
        </p:nvSpPr>
        <p:spPr>
          <a:xfrm>
            <a:off x="4419600" y="2971800"/>
            <a:ext cx="3276600" cy="2895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Train a neural network using images of triangles and circles and all the road signs, and then use this neural network to classify the extracted blob in one of the shapes.</a:t>
            </a:r>
            <a:endParaRPr lang="en-US" sz="1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Further classification</a:t>
            </a:r>
            <a:endParaRPr lang="en-US" dirty="0"/>
          </a:p>
        </p:txBody>
      </p:sp>
      <p:sp>
        <p:nvSpPr>
          <p:cNvPr id="8" name="Content Placeholder 7"/>
          <p:cNvSpPr>
            <a:spLocks noGrp="1"/>
          </p:cNvSpPr>
          <p:nvPr>
            <p:ph idx="1"/>
          </p:nvPr>
        </p:nvSpPr>
        <p:spPr/>
        <p:txBody>
          <a:bodyPr/>
          <a:lstStyle/>
          <a:p>
            <a:r>
              <a:rPr lang="en-US" dirty="0" smtClean="0"/>
              <a:t>Once we have found the region of interest in the input image and found the shape of the image, then we will immediately get the class of the image (compulsory, warning, etc);</a:t>
            </a:r>
          </a:p>
          <a:p>
            <a:r>
              <a:rPr lang="en-US" dirty="0" smtClean="0"/>
              <a:t>Now, in the further steps, we go for further classification into the exact sign that the image represents (“road narrows”, “speed limit”, etc)</a:t>
            </a:r>
            <a:endParaRPr lang="en-US" dirty="0"/>
          </a:p>
        </p:txBody>
      </p:sp>
      <p:sp>
        <p:nvSpPr>
          <p:cNvPr id="4" name="Date Placeholder 3"/>
          <p:cNvSpPr>
            <a:spLocks noGrp="1"/>
          </p:cNvSpPr>
          <p:nvPr>
            <p:ph type="dt" sz="half" idx="10"/>
          </p:nvPr>
        </p:nvSpPr>
        <p:spPr/>
        <p:txBody>
          <a:bodyPr/>
          <a:lstStyle/>
          <a:p>
            <a:r>
              <a:rPr lang="en-US" smtClean="0"/>
              <a:t>18th June, 2014</a:t>
            </a:r>
            <a:endParaRPr lang="en-US" dirty="0"/>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dirty="0"/>
          </a:p>
        </p:txBody>
      </p:sp>
      <p:sp>
        <p:nvSpPr>
          <p:cNvPr id="6" name="Slide Number Placeholder 5"/>
          <p:cNvSpPr>
            <a:spLocks noGrp="1"/>
          </p:cNvSpPr>
          <p:nvPr>
            <p:ph type="sldNum" sz="quarter" idx="12"/>
          </p:nvPr>
        </p:nvSpPr>
        <p:spPr/>
        <p:txBody>
          <a:bodyPr/>
          <a:lstStyle/>
          <a:p>
            <a:fld id="{AB249746-A831-457C-AC59-C43D077DC69E}"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Step 4: Feature Extraction</a:t>
            </a:r>
            <a:endParaRPr lang="en-US"/>
          </a:p>
        </p:txBody>
      </p:sp>
      <p:sp>
        <p:nvSpPr>
          <p:cNvPr id="40963"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dirty="0" smtClean="0">
                <a:solidFill>
                  <a:srgbClr val="000000"/>
                </a:solidFill>
                <a:latin typeface="Calibri" pitchFamily="34" charset="0"/>
              </a:rPr>
              <a:t> We </a:t>
            </a:r>
            <a:r>
              <a:rPr lang="en-US" sz="3200" dirty="0">
                <a:solidFill>
                  <a:srgbClr val="000000"/>
                </a:solidFill>
                <a:latin typeface="Calibri" pitchFamily="34" charset="0"/>
              </a:rPr>
              <a:t>take the extracted blob as the input image for this step.</a:t>
            </a:r>
            <a:endParaRPr lang="en-US" dirty="0"/>
          </a:p>
          <a:p>
            <a:pPr>
              <a:buFont typeface="Arial" pitchFamily="34" charset="0"/>
              <a:buChar char="•"/>
            </a:pPr>
            <a:r>
              <a:rPr lang="en-US" sz="3200" dirty="0" smtClean="0">
                <a:solidFill>
                  <a:srgbClr val="000000"/>
                </a:solidFill>
                <a:latin typeface="Calibri" pitchFamily="34" charset="0"/>
              </a:rPr>
              <a:t> Changing </a:t>
            </a:r>
            <a:r>
              <a:rPr lang="en-US" sz="3200" dirty="0">
                <a:solidFill>
                  <a:srgbClr val="000000"/>
                </a:solidFill>
                <a:latin typeface="Calibri" pitchFamily="34" charset="0"/>
              </a:rPr>
              <a:t>the threshold value of the blob and the minimum area of all the blobs that we want to extract, we apply the blob detection operation on the output of the previous step.</a:t>
            </a:r>
            <a:endParaRPr lang="en-US" dirty="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16</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dirty="0">
                <a:solidFill>
                  <a:srgbClr val="000000"/>
                </a:solidFill>
                <a:latin typeface="Calibri" pitchFamily="34" charset="0"/>
              </a:rPr>
              <a:t>Step 4: Feature Extraction</a:t>
            </a:r>
            <a:endParaRPr lang="en-US" dirty="0"/>
          </a:p>
        </p:txBody>
      </p:sp>
      <p:sp>
        <p:nvSpPr>
          <p:cNvPr id="41987"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dirty="0">
                <a:solidFill>
                  <a:srgbClr val="000000"/>
                </a:solidFill>
                <a:latin typeface="Calibri" pitchFamily="34" charset="0"/>
              </a:rPr>
              <a:t> Once we have the blob, we resize it to a 25x25 image using the inbuilt </a:t>
            </a:r>
            <a:r>
              <a:rPr lang="en-US" sz="3200" dirty="0" err="1">
                <a:solidFill>
                  <a:srgbClr val="000000"/>
                </a:solidFill>
                <a:latin typeface="Calibri" pitchFamily="34" charset="0"/>
              </a:rPr>
              <a:t>imresize</a:t>
            </a:r>
            <a:r>
              <a:rPr lang="en-US" sz="3200" dirty="0">
                <a:solidFill>
                  <a:srgbClr val="000000"/>
                </a:solidFill>
                <a:latin typeface="Calibri" pitchFamily="34" charset="0"/>
              </a:rPr>
              <a:t> function.</a:t>
            </a:r>
            <a:endParaRPr lang="en-US" dirty="0"/>
          </a:p>
          <a:p>
            <a:pPr>
              <a:buFont typeface="Arial" pitchFamily="34" charset="0"/>
              <a:buChar char="•"/>
            </a:pPr>
            <a:r>
              <a:rPr lang="en-US" sz="3200" dirty="0">
                <a:solidFill>
                  <a:srgbClr val="000000"/>
                </a:solidFill>
                <a:latin typeface="Calibri" pitchFamily="34" charset="0"/>
              </a:rPr>
              <a:t> After this we take 5x5 </a:t>
            </a:r>
            <a:r>
              <a:rPr lang="en-US" sz="3200" dirty="0" err="1">
                <a:solidFill>
                  <a:srgbClr val="000000"/>
                </a:solidFill>
                <a:latin typeface="Calibri" pitchFamily="34" charset="0"/>
              </a:rPr>
              <a:t>submatrices</a:t>
            </a:r>
            <a:r>
              <a:rPr lang="en-US" sz="3200" dirty="0">
                <a:solidFill>
                  <a:srgbClr val="000000"/>
                </a:solidFill>
                <a:latin typeface="Calibri" pitchFamily="34" charset="0"/>
              </a:rPr>
              <a:t> within this 25x25 image and take the mean of all the pixel values in this </a:t>
            </a:r>
            <a:r>
              <a:rPr lang="en-US" sz="3200" dirty="0" err="1">
                <a:solidFill>
                  <a:srgbClr val="000000"/>
                </a:solidFill>
                <a:latin typeface="Calibri" pitchFamily="34" charset="0"/>
              </a:rPr>
              <a:t>submatrix</a:t>
            </a:r>
            <a:r>
              <a:rPr lang="en-US" sz="3200" dirty="0">
                <a:solidFill>
                  <a:srgbClr val="000000"/>
                </a:solidFill>
                <a:latin typeface="Calibri" pitchFamily="34" charset="0"/>
              </a:rPr>
              <a:t>. This is one of the features that we will submit to the neural network. </a:t>
            </a:r>
          </a:p>
          <a:p>
            <a:pPr>
              <a:buFont typeface="Arial" pitchFamily="34" charset="0"/>
              <a:buChar char="•"/>
            </a:pPr>
            <a:r>
              <a:rPr lang="en-US" sz="3200" dirty="0">
                <a:solidFill>
                  <a:srgbClr val="000000"/>
                </a:solidFill>
                <a:latin typeface="Calibri" pitchFamily="34" charset="0"/>
              </a:rPr>
              <a:t> Using this technique we get 25 features, as a column vector, for each image.</a:t>
            </a:r>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17</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 Neural Network</a:t>
            </a:r>
            <a:endParaRPr lang="en-US" dirty="0"/>
          </a:p>
        </p:txBody>
      </p:sp>
      <p:sp>
        <p:nvSpPr>
          <p:cNvPr id="3" name="Content Placeholder 2"/>
          <p:cNvSpPr>
            <a:spLocks noGrp="1"/>
          </p:cNvSpPr>
          <p:nvPr>
            <p:ph idx="1"/>
          </p:nvPr>
        </p:nvSpPr>
        <p:spPr/>
        <p:txBody>
          <a:bodyPr/>
          <a:lstStyle/>
          <a:p>
            <a:r>
              <a:rPr lang="en-US" dirty="0" smtClean="0"/>
              <a:t>Now, we have a column vector containing of 25 features of the image that we are considering.</a:t>
            </a:r>
          </a:p>
          <a:p>
            <a:r>
              <a:rPr lang="en-US" dirty="0" smtClean="0"/>
              <a:t>We have already trained the neural network with images that fit our description, by extracting similar features from them and then, using the `</a:t>
            </a:r>
            <a:r>
              <a:rPr lang="en-US" dirty="0" err="1" smtClean="0"/>
              <a:t>nntool</a:t>
            </a:r>
            <a:r>
              <a:rPr lang="en-US" dirty="0" smtClean="0"/>
              <a:t>` Tool from </a:t>
            </a:r>
            <a:r>
              <a:rPr lang="en-US" dirty="0" err="1" smtClean="0"/>
              <a:t>Matlab</a:t>
            </a:r>
            <a:r>
              <a:rPr lang="en-US" dirty="0" smtClean="0"/>
              <a:t> (R2009)</a:t>
            </a:r>
            <a:endParaRPr lang="en-US" dirty="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18</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More about the Neural Network being used</a:t>
            </a:r>
            <a:endParaRPr lang="en-US" dirty="0"/>
          </a:p>
        </p:txBody>
      </p:sp>
      <p:sp>
        <p:nvSpPr>
          <p:cNvPr id="3" name="Content Placeholder 2"/>
          <p:cNvSpPr>
            <a:spLocks noGrp="1"/>
          </p:cNvSpPr>
          <p:nvPr>
            <p:ph idx="1"/>
          </p:nvPr>
        </p:nvSpPr>
        <p:spPr/>
        <p:txBody>
          <a:bodyPr>
            <a:normAutofit lnSpcReduction="10000"/>
          </a:bodyPr>
          <a:lstStyle/>
          <a:p>
            <a:r>
              <a:rPr lang="en-US" dirty="0" smtClean="0"/>
              <a:t>We are using a feed-forward </a:t>
            </a:r>
            <a:r>
              <a:rPr lang="en-US" dirty="0" smtClean="0"/>
              <a:t>back propagation </a:t>
            </a:r>
            <a:r>
              <a:rPr lang="en-US" dirty="0" smtClean="0"/>
              <a:t>neural network with two hidden layers.</a:t>
            </a:r>
          </a:p>
          <a:p>
            <a:r>
              <a:rPr lang="en-US" dirty="0" smtClean="0"/>
              <a:t>Tentatively, we have three classes of input images. This can be easily changed. From here onwards, we will assume that we have three classes of images.</a:t>
            </a:r>
          </a:p>
          <a:p>
            <a:r>
              <a:rPr lang="en-US" dirty="0" smtClean="0"/>
              <a:t>We will be using three matrices throughout: the </a:t>
            </a:r>
            <a:r>
              <a:rPr lang="en-US" b="1" dirty="0" smtClean="0"/>
              <a:t>input</a:t>
            </a:r>
            <a:r>
              <a:rPr lang="en-US" dirty="0" smtClean="0"/>
              <a:t> matrix, the </a:t>
            </a:r>
            <a:r>
              <a:rPr lang="en-US" b="1" dirty="0" smtClean="0"/>
              <a:t>target</a:t>
            </a:r>
            <a:r>
              <a:rPr lang="en-US" dirty="0" smtClean="0"/>
              <a:t> matrix and the </a:t>
            </a:r>
            <a:r>
              <a:rPr lang="en-US" b="1" dirty="0" smtClean="0"/>
              <a:t>output</a:t>
            </a:r>
            <a:r>
              <a:rPr lang="en-US" dirty="0" smtClean="0"/>
              <a:t> matrix</a:t>
            </a:r>
          </a:p>
          <a:p>
            <a:endParaRPr lang="en-US" dirty="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19</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Problem Statement</a:t>
            </a:r>
            <a:endParaRPr lang="en-US"/>
          </a:p>
        </p:txBody>
      </p:sp>
      <p:sp>
        <p:nvSpPr>
          <p:cNvPr id="28675"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lgn="ctr"/>
            <a:r>
              <a:rPr lang="en-US" sz="3200">
                <a:solidFill>
                  <a:srgbClr val="000000"/>
                </a:solidFill>
                <a:latin typeface="Calibri" pitchFamily="34" charset="0"/>
              </a:rPr>
              <a:t>Detect the traffic signs on both sides of the road, recognize and classify them. Then, give useful information to the driver regarding the meaning of the sign and the traffic rules to be followed.</a:t>
            </a:r>
            <a:endParaRPr lang="en-US"/>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2</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Matrices used in the neural network</a:t>
            </a:r>
            <a:endParaRPr lang="en-US" dirty="0"/>
          </a:p>
        </p:txBody>
      </p:sp>
      <p:sp>
        <p:nvSpPr>
          <p:cNvPr id="3" name="Content Placeholder 2"/>
          <p:cNvSpPr>
            <a:spLocks noGrp="1"/>
          </p:cNvSpPr>
          <p:nvPr>
            <p:ph idx="1"/>
          </p:nvPr>
        </p:nvSpPr>
        <p:spPr/>
        <p:txBody>
          <a:bodyPr>
            <a:normAutofit/>
          </a:bodyPr>
          <a:lstStyle/>
          <a:p>
            <a:r>
              <a:rPr lang="en-US" b="1" dirty="0"/>
              <a:t>i</a:t>
            </a:r>
            <a:r>
              <a:rPr lang="en-US" b="1" dirty="0" smtClean="0"/>
              <a:t>nput</a:t>
            </a:r>
            <a:r>
              <a:rPr lang="en-US" dirty="0" smtClean="0"/>
              <a:t> matrix: This is the matrix that has the features of the dataset of images used for training the neural network.</a:t>
            </a:r>
          </a:p>
          <a:p>
            <a:r>
              <a:rPr lang="en-US" b="1" dirty="0" smtClean="0"/>
              <a:t>target</a:t>
            </a:r>
            <a:r>
              <a:rPr lang="en-US" dirty="0" smtClean="0"/>
              <a:t> matrix: This is the matrix that is used for telling the neural network to which class each of the image belongs to.</a:t>
            </a:r>
          </a:p>
          <a:p>
            <a:r>
              <a:rPr lang="en-US" b="1" dirty="0" smtClean="0"/>
              <a:t>output</a:t>
            </a:r>
            <a:r>
              <a:rPr lang="en-US" dirty="0" smtClean="0"/>
              <a:t> matrix: This is a row vector that // TO DO</a:t>
            </a:r>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20</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input matrix</a:t>
            </a:r>
            <a:endParaRPr lang="en-US" dirty="0"/>
          </a:p>
        </p:txBody>
      </p:sp>
      <p:sp>
        <p:nvSpPr>
          <p:cNvPr id="3" name="Content Placeholder 2"/>
          <p:cNvSpPr>
            <a:spLocks noGrp="1"/>
          </p:cNvSpPr>
          <p:nvPr>
            <p:ph idx="1"/>
          </p:nvPr>
        </p:nvSpPr>
        <p:spPr/>
        <p:txBody>
          <a:bodyPr/>
          <a:lstStyle/>
          <a:p>
            <a:r>
              <a:rPr lang="en-US" dirty="0" smtClean="0"/>
              <a:t>The input matrix for the neural network has the dimensions:</a:t>
            </a:r>
          </a:p>
          <a:p>
            <a:endParaRPr lang="en-US" dirty="0"/>
          </a:p>
        </p:txBody>
      </p:sp>
      <p:graphicFrame>
        <p:nvGraphicFramePr>
          <p:cNvPr id="4" name="Diagram 3"/>
          <p:cNvGraphicFramePr/>
          <p:nvPr/>
        </p:nvGraphicFramePr>
        <p:xfrm>
          <a:off x="1600200" y="22098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e Placeholder 4"/>
          <p:cNvSpPr>
            <a:spLocks noGrp="1"/>
          </p:cNvSpPr>
          <p:nvPr>
            <p:ph type="dt" sz="half" idx="10"/>
          </p:nvPr>
        </p:nvSpPr>
        <p:spPr/>
        <p:txBody>
          <a:bodyPr/>
          <a:lstStyle/>
          <a:p>
            <a:r>
              <a:rPr lang="en-US" smtClean="0"/>
              <a:t>18th June, 2014</a:t>
            </a:r>
            <a:endParaRPr lang="en-US"/>
          </a:p>
        </p:txBody>
      </p:sp>
      <p:sp>
        <p:nvSpPr>
          <p:cNvPr id="6" name="Slide Number Placeholder 5"/>
          <p:cNvSpPr>
            <a:spLocks noGrp="1"/>
          </p:cNvSpPr>
          <p:nvPr>
            <p:ph type="sldNum" sz="quarter" idx="12"/>
          </p:nvPr>
        </p:nvSpPr>
        <p:spPr/>
        <p:txBody>
          <a:bodyPr/>
          <a:lstStyle/>
          <a:p>
            <a:fld id="{AB249746-A831-457C-AC59-C43D077DC69E}" type="slidenum">
              <a:rPr lang="en-US" smtClean="0"/>
              <a:pPr/>
              <a:t>21</a:t>
            </a:fld>
            <a:endParaRPr lang="en-US"/>
          </a:p>
        </p:txBody>
      </p:sp>
      <p:sp>
        <p:nvSpPr>
          <p:cNvPr id="7" name="Footer Placeholder 6"/>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target matrix</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target matrix has the dimensions:</a:t>
            </a:r>
          </a:p>
          <a:p>
            <a:endParaRPr lang="en-US" dirty="0" smtClean="0"/>
          </a:p>
          <a:p>
            <a:endParaRPr lang="en-US" dirty="0" smtClean="0"/>
          </a:p>
          <a:p>
            <a:endParaRPr lang="en-US" dirty="0"/>
          </a:p>
          <a:p>
            <a:endParaRPr lang="en-US" dirty="0" smtClean="0"/>
          </a:p>
          <a:p>
            <a:endParaRPr lang="en-US" dirty="0" smtClean="0"/>
          </a:p>
          <a:p>
            <a:endParaRPr lang="en-US" dirty="0"/>
          </a:p>
          <a:p>
            <a:r>
              <a:rPr lang="en-US" dirty="0" smtClean="0"/>
              <a:t>The target matrix is such that, if the value in the </a:t>
            </a:r>
            <a:r>
              <a:rPr lang="en-US" dirty="0" err="1" smtClean="0"/>
              <a:t>ith</a:t>
            </a:r>
            <a:r>
              <a:rPr lang="en-US" dirty="0" smtClean="0"/>
              <a:t> column is 1 for the </a:t>
            </a:r>
            <a:r>
              <a:rPr lang="en-US" dirty="0" err="1" smtClean="0"/>
              <a:t>jth</a:t>
            </a:r>
            <a:r>
              <a:rPr lang="en-US" dirty="0" smtClean="0"/>
              <a:t> row, then the </a:t>
            </a:r>
            <a:r>
              <a:rPr lang="en-US" dirty="0" err="1" smtClean="0"/>
              <a:t>ith</a:t>
            </a:r>
            <a:r>
              <a:rPr lang="en-US" dirty="0" smtClean="0"/>
              <a:t> image in the final dataset belongs to the </a:t>
            </a:r>
            <a:r>
              <a:rPr lang="en-US" dirty="0" err="1" smtClean="0"/>
              <a:t>jth</a:t>
            </a:r>
            <a:r>
              <a:rPr lang="en-US" dirty="0" smtClean="0"/>
              <a:t> class.</a:t>
            </a:r>
            <a:endParaRPr lang="en-US" dirty="0"/>
          </a:p>
        </p:txBody>
      </p:sp>
      <p:graphicFrame>
        <p:nvGraphicFramePr>
          <p:cNvPr id="4" name="Diagram 3"/>
          <p:cNvGraphicFramePr/>
          <p:nvPr/>
        </p:nvGraphicFramePr>
        <p:xfrm>
          <a:off x="1524000" y="2438400"/>
          <a:ext cx="6096000" cy="228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e Placeholder 4"/>
          <p:cNvSpPr>
            <a:spLocks noGrp="1"/>
          </p:cNvSpPr>
          <p:nvPr>
            <p:ph type="dt" sz="half" idx="10"/>
          </p:nvPr>
        </p:nvSpPr>
        <p:spPr/>
        <p:txBody>
          <a:bodyPr/>
          <a:lstStyle/>
          <a:p>
            <a:r>
              <a:rPr lang="en-US" smtClean="0"/>
              <a:t>18th June, 2014</a:t>
            </a:r>
            <a:endParaRPr lang="en-US"/>
          </a:p>
        </p:txBody>
      </p:sp>
      <p:sp>
        <p:nvSpPr>
          <p:cNvPr id="6" name="Slide Number Placeholder 5"/>
          <p:cNvSpPr>
            <a:spLocks noGrp="1"/>
          </p:cNvSpPr>
          <p:nvPr>
            <p:ph type="sldNum" sz="quarter" idx="12"/>
          </p:nvPr>
        </p:nvSpPr>
        <p:spPr/>
        <p:txBody>
          <a:bodyPr/>
          <a:lstStyle/>
          <a:p>
            <a:fld id="{AB249746-A831-457C-AC59-C43D077DC69E}" type="slidenum">
              <a:rPr lang="en-US" smtClean="0"/>
              <a:pPr/>
              <a:t>22</a:t>
            </a:fld>
            <a:endParaRPr lang="en-US"/>
          </a:p>
        </p:txBody>
      </p:sp>
      <p:sp>
        <p:nvSpPr>
          <p:cNvPr id="7" name="Footer Placeholder 6"/>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target matrix</a:t>
            </a:r>
            <a:endParaRPr lang="en-US" dirty="0"/>
          </a:p>
        </p:txBody>
      </p:sp>
      <p:sp>
        <p:nvSpPr>
          <p:cNvPr id="3" name="Content Placeholder 2"/>
          <p:cNvSpPr>
            <a:spLocks noGrp="1"/>
          </p:cNvSpPr>
          <p:nvPr>
            <p:ph idx="1"/>
          </p:nvPr>
        </p:nvSpPr>
        <p:spPr/>
        <p:txBody>
          <a:bodyPr>
            <a:normAutofit/>
          </a:bodyPr>
          <a:lstStyle/>
          <a:p>
            <a:r>
              <a:rPr lang="en-US" dirty="0" smtClean="0"/>
              <a:t>Let the target matrix be:</a:t>
            </a:r>
            <a:endParaRPr lang="en-US" dirty="0"/>
          </a:p>
          <a:p>
            <a:pPr>
              <a:buNone/>
            </a:pPr>
            <a:r>
              <a:rPr lang="en-US" dirty="0" smtClean="0"/>
              <a:t>target = 1 1 0 1 0 0</a:t>
            </a:r>
          </a:p>
          <a:p>
            <a:pPr>
              <a:buNone/>
            </a:pPr>
            <a:r>
              <a:rPr lang="en-US" dirty="0" smtClean="0"/>
              <a:t>(2x6)      0 0 1 0 1 1</a:t>
            </a:r>
          </a:p>
          <a:p>
            <a:pPr>
              <a:buNone/>
            </a:pPr>
            <a:r>
              <a:rPr lang="en-US" dirty="0" smtClean="0"/>
              <a:t>	This matrix signifies that the first, second and fourth image belong to the first class. Whereas the third, fifth and sixth images belong to the second class.	</a:t>
            </a:r>
          </a:p>
        </p:txBody>
      </p:sp>
      <p:sp>
        <p:nvSpPr>
          <p:cNvPr id="5" name="Date Placeholder 4"/>
          <p:cNvSpPr>
            <a:spLocks noGrp="1"/>
          </p:cNvSpPr>
          <p:nvPr>
            <p:ph type="dt" sz="half" idx="10"/>
          </p:nvPr>
        </p:nvSpPr>
        <p:spPr/>
        <p:txBody>
          <a:bodyPr/>
          <a:lstStyle/>
          <a:p>
            <a:r>
              <a:rPr lang="en-US" smtClean="0"/>
              <a:t>18th June, 2014</a:t>
            </a:r>
            <a:endParaRPr lang="en-US"/>
          </a:p>
        </p:txBody>
      </p:sp>
      <p:sp>
        <p:nvSpPr>
          <p:cNvPr id="6" name="Slide Number Placeholder 5"/>
          <p:cNvSpPr>
            <a:spLocks noGrp="1"/>
          </p:cNvSpPr>
          <p:nvPr>
            <p:ph type="sldNum" sz="quarter" idx="12"/>
          </p:nvPr>
        </p:nvSpPr>
        <p:spPr/>
        <p:txBody>
          <a:bodyPr/>
          <a:lstStyle/>
          <a:p>
            <a:fld id="{AB249746-A831-457C-AC59-C43D077DC69E}" type="slidenum">
              <a:rPr lang="en-US" smtClean="0"/>
              <a:pPr/>
              <a:t>23</a:t>
            </a:fld>
            <a:endParaRPr lang="en-US"/>
          </a:p>
        </p:txBody>
      </p:sp>
      <p:sp>
        <p:nvSpPr>
          <p:cNvPr id="7" name="Footer Placeholder 6"/>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 output matrix</a:t>
            </a:r>
            <a:endParaRPr lang="en-US" dirty="0"/>
          </a:p>
        </p:txBody>
      </p:sp>
      <p:sp>
        <p:nvSpPr>
          <p:cNvPr id="3" name="Content Placeholder 2"/>
          <p:cNvSpPr>
            <a:spLocks noGrp="1"/>
          </p:cNvSpPr>
          <p:nvPr>
            <p:ph idx="1"/>
          </p:nvPr>
        </p:nvSpPr>
        <p:spPr/>
        <p:txBody>
          <a:bodyPr>
            <a:normAutofit/>
          </a:bodyPr>
          <a:lstStyle/>
          <a:p>
            <a:r>
              <a:rPr lang="en-US" dirty="0" smtClean="0"/>
              <a:t>The output matrix has the dimensions:</a:t>
            </a:r>
          </a:p>
          <a:p>
            <a:endParaRPr lang="en-US" dirty="0" smtClean="0"/>
          </a:p>
          <a:p>
            <a:endParaRPr lang="en-US" dirty="0" smtClean="0"/>
          </a:p>
          <a:p>
            <a:endParaRPr lang="en-US" dirty="0"/>
          </a:p>
          <a:p>
            <a:endParaRPr lang="en-US" dirty="0" smtClean="0"/>
          </a:p>
          <a:p>
            <a:endParaRPr lang="en-US" dirty="0"/>
          </a:p>
          <a:p>
            <a:r>
              <a:rPr lang="en-US" dirty="0" smtClean="0"/>
              <a:t>The output matrix is // TO DO</a:t>
            </a:r>
            <a:endParaRPr lang="en-US" dirty="0"/>
          </a:p>
        </p:txBody>
      </p:sp>
      <p:graphicFrame>
        <p:nvGraphicFramePr>
          <p:cNvPr id="4" name="Diagram 3"/>
          <p:cNvGraphicFramePr/>
          <p:nvPr/>
        </p:nvGraphicFramePr>
        <p:xfrm>
          <a:off x="1524000" y="2438400"/>
          <a:ext cx="6096000" cy="228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e Placeholder 4"/>
          <p:cNvSpPr>
            <a:spLocks noGrp="1"/>
          </p:cNvSpPr>
          <p:nvPr>
            <p:ph type="dt" sz="half" idx="10"/>
          </p:nvPr>
        </p:nvSpPr>
        <p:spPr/>
        <p:txBody>
          <a:bodyPr/>
          <a:lstStyle/>
          <a:p>
            <a:r>
              <a:rPr lang="en-US" smtClean="0"/>
              <a:t>18th June, 2014</a:t>
            </a:r>
            <a:endParaRPr lang="en-US"/>
          </a:p>
        </p:txBody>
      </p:sp>
      <p:sp>
        <p:nvSpPr>
          <p:cNvPr id="6" name="Slide Number Placeholder 5"/>
          <p:cNvSpPr>
            <a:spLocks noGrp="1"/>
          </p:cNvSpPr>
          <p:nvPr>
            <p:ph type="sldNum" sz="quarter" idx="12"/>
          </p:nvPr>
        </p:nvSpPr>
        <p:spPr/>
        <p:txBody>
          <a:bodyPr/>
          <a:lstStyle/>
          <a:p>
            <a:fld id="{AB249746-A831-457C-AC59-C43D077DC69E}" type="slidenum">
              <a:rPr lang="en-US" smtClean="0"/>
              <a:pPr/>
              <a:t>24</a:t>
            </a:fld>
            <a:endParaRPr lang="en-US"/>
          </a:p>
        </p:txBody>
      </p:sp>
      <p:sp>
        <p:nvSpPr>
          <p:cNvPr id="7" name="Footer Placeholder 6"/>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 Neural Network</a:t>
            </a:r>
            <a:endParaRPr lang="en-US" dirty="0"/>
          </a:p>
        </p:txBody>
      </p:sp>
      <p:sp>
        <p:nvSpPr>
          <p:cNvPr id="3" name="Content Placeholder 2"/>
          <p:cNvSpPr>
            <a:spLocks noGrp="1"/>
          </p:cNvSpPr>
          <p:nvPr>
            <p:ph idx="1"/>
          </p:nvPr>
        </p:nvSpPr>
        <p:spPr/>
        <p:txBody>
          <a:bodyPr/>
          <a:lstStyle/>
          <a:p>
            <a:r>
              <a:rPr lang="en-US" dirty="0" smtClean="0"/>
              <a:t>Depending on the output of the neural network, we can classify the image.</a:t>
            </a:r>
          </a:p>
          <a:p>
            <a:r>
              <a:rPr lang="en-US" dirty="0" smtClean="0"/>
              <a:t>We </a:t>
            </a:r>
            <a:r>
              <a:rPr lang="en-US" dirty="0" smtClean="0"/>
              <a:t>will have the exact meaning of the road sign too (“two way”, “road narrows”, etc)</a:t>
            </a:r>
            <a:endParaRPr lang="en-US" dirty="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a:p>
        </p:txBody>
      </p:sp>
      <p:sp>
        <p:nvSpPr>
          <p:cNvPr id="6" name="Slide Number Placeholder 5"/>
          <p:cNvSpPr>
            <a:spLocks noGrp="1"/>
          </p:cNvSpPr>
          <p:nvPr>
            <p:ph type="sldNum" sz="quarter" idx="12"/>
          </p:nvPr>
        </p:nvSpPr>
        <p:spPr/>
        <p:txBody>
          <a:bodyPr/>
          <a:lstStyle/>
          <a:p>
            <a:fld id="{AB249746-A831-457C-AC59-C43D077DC69E}"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Limitations</a:t>
            </a:r>
            <a:endParaRPr lang="en-US" dirty="0"/>
          </a:p>
        </p:txBody>
      </p:sp>
      <p:sp>
        <p:nvSpPr>
          <p:cNvPr id="4" name="Date Placeholder 3"/>
          <p:cNvSpPr>
            <a:spLocks noGrp="1"/>
          </p:cNvSpPr>
          <p:nvPr>
            <p:ph type="dt" sz="half" idx="10"/>
          </p:nvPr>
        </p:nvSpPr>
        <p:spPr/>
        <p:txBody>
          <a:bodyPr/>
          <a:lstStyle/>
          <a:p>
            <a:r>
              <a:rPr lang="en-US" smtClean="0"/>
              <a:t>18th June, 2014</a:t>
            </a:r>
            <a:endParaRPr lang="en-US" dirty="0"/>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dirty="0"/>
          </a:p>
        </p:txBody>
      </p:sp>
      <p:sp>
        <p:nvSpPr>
          <p:cNvPr id="6" name="Slide Number Placeholder 5"/>
          <p:cNvSpPr>
            <a:spLocks noGrp="1"/>
          </p:cNvSpPr>
          <p:nvPr>
            <p:ph type="sldNum" sz="quarter" idx="12"/>
          </p:nvPr>
        </p:nvSpPr>
        <p:spPr/>
        <p:txBody>
          <a:bodyPr/>
          <a:lstStyle/>
          <a:p>
            <a:fld id="{AB249746-A831-457C-AC59-C43D077DC69E}" type="slidenum">
              <a:rPr lang="en-US" smtClean="0"/>
              <a:pPr/>
              <a:t>26</a:t>
            </a:fld>
            <a:endParaRPr lang="en-US"/>
          </a:p>
        </p:txBody>
      </p:sp>
      <p:grpSp>
        <p:nvGrpSpPr>
          <p:cNvPr id="12" name="Group 11"/>
          <p:cNvGrpSpPr/>
          <p:nvPr/>
        </p:nvGrpSpPr>
        <p:grpSpPr>
          <a:xfrm>
            <a:off x="0" y="3352800"/>
            <a:ext cx="2819400" cy="2667000"/>
            <a:chOff x="0" y="3200400"/>
            <a:chExt cx="2819400" cy="2667000"/>
          </a:xfrm>
        </p:grpSpPr>
        <p:sp>
          <p:nvSpPr>
            <p:cNvPr id="8" name="Oval 7"/>
            <p:cNvSpPr/>
            <p:nvPr/>
          </p:nvSpPr>
          <p:spPr>
            <a:xfrm>
              <a:off x="0" y="3200400"/>
              <a:ext cx="2819400" cy="2667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Traffic signs with obstruction</a:t>
              </a:r>
            </a:p>
            <a:p>
              <a:pPr algn="ctr"/>
              <a:endParaRPr lang="en-US" dirty="0"/>
            </a:p>
          </p:txBody>
        </p:sp>
        <p:pic>
          <p:nvPicPr>
            <p:cNvPr id="9" name="Picture 8" descr="cross6.jpg"/>
            <p:cNvPicPr>
              <a:picLocks noChangeAspect="1"/>
            </p:cNvPicPr>
            <p:nvPr/>
          </p:nvPicPr>
          <p:blipFill>
            <a:blip r:embed="rId2" cstate="print"/>
            <a:stretch>
              <a:fillRect/>
            </a:stretch>
          </p:blipFill>
          <p:spPr>
            <a:xfrm>
              <a:off x="990600" y="4724400"/>
              <a:ext cx="838200" cy="838200"/>
            </a:xfrm>
            <a:prstGeom prst="rect">
              <a:avLst/>
            </a:prstGeom>
          </p:spPr>
        </p:pic>
      </p:grpSp>
      <p:grpSp>
        <p:nvGrpSpPr>
          <p:cNvPr id="14" name="Group 13"/>
          <p:cNvGrpSpPr/>
          <p:nvPr/>
        </p:nvGrpSpPr>
        <p:grpSpPr>
          <a:xfrm>
            <a:off x="3276600" y="1143000"/>
            <a:ext cx="2819400" cy="2667000"/>
            <a:chOff x="6324600" y="685800"/>
            <a:chExt cx="2819400" cy="2667000"/>
          </a:xfrm>
        </p:grpSpPr>
        <p:sp>
          <p:nvSpPr>
            <p:cNvPr id="10" name="Oval 9"/>
            <p:cNvSpPr/>
            <p:nvPr/>
          </p:nvSpPr>
          <p:spPr>
            <a:xfrm>
              <a:off x="6324600" y="685800"/>
              <a:ext cx="2819400" cy="2667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Traffic signs with two independent components</a:t>
              </a:r>
              <a:endParaRPr lang="en-US" dirty="0"/>
            </a:p>
          </p:txBody>
        </p:sp>
        <p:pic>
          <p:nvPicPr>
            <p:cNvPr id="11" name="Picture 10" descr="narrow_bridge.jpg"/>
            <p:cNvPicPr>
              <a:picLocks noChangeAspect="1"/>
            </p:cNvPicPr>
            <p:nvPr/>
          </p:nvPicPr>
          <p:blipFill>
            <a:blip r:embed="rId3" cstate="print"/>
            <a:stretch>
              <a:fillRect/>
            </a:stretch>
          </p:blipFill>
          <p:spPr>
            <a:xfrm>
              <a:off x="7391400" y="2514600"/>
              <a:ext cx="635000" cy="546100"/>
            </a:xfrm>
            <a:prstGeom prst="rect">
              <a:avLst/>
            </a:prstGeom>
          </p:spPr>
        </p:pic>
      </p:grpSp>
      <p:sp>
        <p:nvSpPr>
          <p:cNvPr id="16" name="Oval 15"/>
          <p:cNvSpPr/>
          <p:nvPr/>
        </p:nvSpPr>
        <p:spPr>
          <a:xfrm>
            <a:off x="6324600" y="3429000"/>
            <a:ext cx="2819400" cy="2667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Low neural network output coefficients (0.05, 0.12 etc)</a:t>
            </a:r>
          </a:p>
          <a:p>
            <a:pPr algn="ctr"/>
            <a:r>
              <a:rPr lang="en-US" sz="4000" dirty="0" smtClean="0"/>
              <a:t>Feature Set</a:t>
            </a:r>
            <a:endParaRPr lang="en-US" sz="4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1. Signs with Separate Components</a:t>
            </a:r>
            <a:endParaRPr lang="en-US" dirty="0"/>
          </a:p>
        </p:txBody>
      </p:sp>
      <p:sp>
        <p:nvSpPr>
          <p:cNvPr id="7" name="Content Placeholder 6"/>
          <p:cNvSpPr>
            <a:spLocks noGrp="1"/>
          </p:cNvSpPr>
          <p:nvPr>
            <p:ph idx="1"/>
          </p:nvPr>
        </p:nvSpPr>
        <p:spPr>
          <a:xfrm>
            <a:off x="457200" y="1600201"/>
            <a:ext cx="8229600" cy="2819399"/>
          </a:xfrm>
        </p:spPr>
        <p:txBody>
          <a:bodyPr>
            <a:normAutofit fontScale="85000" lnSpcReduction="10000"/>
          </a:bodyPr>
          <a:lstStyle/>
          <a:p>
            <a:r>
              <a:rPr lang="en-US" dirty="0" smtClean="0"/>
              <a:t>When we do the “blob” detection for such images we get two separate blobs with the two components.</a:t>
            </a:r>
          </a:p>
          <a:p>
            <a:r>
              <a:rPr lang="en-US" dirty="0" smtClean="0"/>
              <a:t>Concatenating these two arrows is not an option as then we would lose the spacing between the arrows. And as the neural network is trained with features from an image where the spacing is different, correct classification is not consistent.</a:t>
            </a:r>
            <a:endParaRPr lang="en-US" dirty="0"/>
          </a:p>
        </p:txBody>
      </p:sp>
      <p:sp>
        <p:nvSpPr>
          <p:cNvPr id="3" name="Date Placeholder 2"/>
          <p:cNvSpPr>
            <a:spLocks noGrp="1"/>
          </p:cNvSpPr>
          <p:nvPr>
            <p:ph type="dt" sz="half" idx="10"/>
          </p:nvPr>
        </p:nvSpPr>
        <p:spPr/>
        <p:txBody>
          <a:bodyPr/>
          <a:lstStyle/>
          <a:p>
            <a:r>
              <a:rPr lang="en-US" smtClean="0"/>
              <a:t>18th June, 2014</a:t>
            </a:r>
            <a:endParaRPr lang="en-US"/>
          </a:p>
        </p:txBody>
      </p:sp>
      <p:sp>
        <p:nvSpPr>
          <p:cNvPr id="4" name="Footer Placeholder 3"/>
          <p:cNvSpPr>
            <a:spLocks noGrp="1"/>
          </p:cNvSpPr>
          <p:nvPr>
            <p:ph type="ftr" sz="quarter" idx="11"/>
          </p:nvPr>
        </p:nvSpPr>
        <p:spPr/>
        <p:txBody>
          <a:bodyPr/>
          <a:lstStyle/>
          <a:p>
            <a:r>
              <a:rPr lang="en-US" smtClean="0"/>
              <a:t>Image Processing Interns, IIITDM, Kancheepuram</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27</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0" y="4459271"/>
            <a:ext cx="2362200" cy="2398729"/>
          </a:xfrm>
          <a:prstGeom prst="rect">
            <a:avLst/>
          </a:prstGeom>
          <a:noFill/>
          <a:ln w="9525">
            <a:noFill/>
            <a:miter lim="800000"/>
            <a:headEnd/>
            <a:tailEnd/>
          </a:ln>
          <a:effectLst/>
        </p:spPr>
      </p:pic>
      <p:pic>
        <p:nvPicPr>
          <p:cNvPr id="9" name="Picture Placeholder 7" descr="Figure 4"/>
          <p:cNvPicPr>
            <a:picLocks noChangeAspect="1"/>
          </p:cNvPicPr>
          <p:nvPr/>
        </p:nvPicPr>
        <p:blipFill>
          <a:blip r:embed="rId3" cstate="print"/>
          <a:srcRect/>
          <a:stretch>
            <a:fillRect/>
          </a:stretch>
        </p:blipFill>
        <p:spPr>
          <a:xfrm>
            <a:off x="3775335" y="4419600"/>
            <a:ext cx="5368665" cy="24384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1. Further complications</a:t>
            </a:r>
            <a:endParaRPr lang="en-US" dirty="0"/>
          </a:p>
        </p:txBody>
      </p:sp>
      <p:sp>
        <p:nvSpPr>
          <p:cNvPr id="8" name="Content Placeholder 7"/>
          <p:cNvSpPr>
            <a:spLocks noGrp="1"/>
          </p:cNvSpPr>
          <p:nvPr>
            <p:ph idx="1"/>
          </p:nvPr>
        </p:nvSpPr>
        <p:spPr>
          <a:xfrm>
            <a:off x="457200" y="1600201"/>
            <a:ext cx="8229600" cy="1066800"/>
          </a:xfrm>
        </p:spPr>
        <p:txBody>
          <a:bodyPr>
            <a:normAutofit/>
          </a:bodyPr>
          <a:lstStyle/>
          <a:p>
            <a:r>
              <a:rPr lang="en-US" sz="2800" dirty="0" smtClean="0"/>
              <a:t>This problem is even more prominent in the following case.</a:t>
            </a:r>
            <a:endParaRPr lang="en-US" sz="2800" dirty="0"/>
          </a:p>
        </p:txBody>
      </p:sp>
      <p:sp>
        <p:nvSpPr>
          <p:cNvPr id="4" name="Date Placeholder 3"/>
          <p:cNvSpPr>
            <a:spLocks noGrp="1"/>
          </p:cNvSpPr>
          <p:nvPr>
            <p:ph type="dt" sz="half" idx="10"/>
          </p:nvPr>
        </p:nvSpPr>
        <p:spPr/>
        <p:txBody>
          <a:bodyPr/>
          <a:lstStyle/>
          <a:p>
            <a:r>
              <a:rPr lang="en-US" smtClean="0"/>
              <a:t>18th June, 2014</a:t>
            </a:r>
            <a:endParaRPr lang="en-US" dirty="0"/>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dirty="0"/>
          </a:p>
        </p:txBody>
      </p:sp>
      <p:sp>
        <p:nvSpPr>
          <p:cNvPr id="6" name="Slide Number Placeholder 5"/>
          <p:cNvSpPr>
            <a:spLocks noGrp="1"/>
          </p:cNvSpPr>
          <p:nvPr>
            <p:ph type="sldNum" sz="quarter" idx="12"/>
          </p:nvPr>
        </p:nvSpPr>
        <p:spPr/>
        <p:txBody>
          <a:bodyPr/>
          <a:lstStyle/>
          <a:p>
            <a:fld id="{AB249746-A831-457C-AC59-C43D077DC69E}" type="slidenum">
              <a:rPr lang="en-US" smtClean="0"/>
              <a:pPr/>
              <a:t>28</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7124700" y="2057400"/>
            <a:ext cx="2019300" cy="18288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0" y="4051219"/>
            <a:ext cx="9144000" cy="28067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Content Placeholder 7"/>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smtClean="0"/>
              <a:t>18th June, 2014</a:t>
            </a:r>
            <a:endParaRPr lang="en-US" dirty="0"/>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dirty="0"/>
          </a:p>
        </p:txBody>
      </p:sp>
      <p:sp>
        <p:nvSpPr>
          <p:cNvPr id="6" name="Slide Number Placeholder 5"/>
          <p:cNvSpPr>
            <a:spLocks noGrp="1"/>
          </p:cNvSpPr>
          <p:nvPr>
            <p:ph type="sldNum" sz="quarter" idx="12"/>
          </p:nvPr>
        </p:nvSpPr>
        <p:spPr/>
        <p:txBody>
          <a:bodyPr/>
          <a:lstStyle/>
          <a:p>
            <a:fld id="{AB249746-A831-457C-AC59-C43D077DC69E}"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ustomShape 1"/>
          <p:cNvSpPr>
            <a:spLocks noChangeArrowheads="1"/>
          </p:cNvSpPr>
          <p:nvPr/>
        </p:nvSpPr>
        <p:spPr bwMode="auto">
          <a:xfrm>
            <a:off x="7938" y="1679575"/>
            <a:ext cx="2401887" cy="1441450"/>
          </a:xfrm>
          <a:prstGeom prst="roundRect">
            <a:avLst>
              <a:gd name="adj" fmla="val 10000"/>
            </a:avLst>
          </a:prstGeom>
          <a:solidFill>
            <a:srgbClr val="4F81BD"/>
          </a:solidFill>
          <a:ln w="25560">
            <a:solidFill>
              <a:srgbClr val="FFFFFF"/>
            </a:solidFill>
            <a:round/>
            <a:headEnd/>
            <a:tailEnd/>
          </a:ln>
        </p:spPr>
        <p:txBody>
          <a:bodyPr lIns="76320" tIns="76320" rIns="76320" bIns="76320" anchor="ctr"/>
          <a:lstStyle/>
          <a:p>
            <a:pPr algn="ctr">
              <a:lnSpc>
                <a:spcPct val="90000"/>
              </a:lnSpc>
            </a:pPr>
            <a:r>
              <a:rPr lang="en-US" sz="2000">
                <a:solidFill>
                  <a:srgbClr val="FFFFFF"/>
                </a:solidFill>
                <a:latin typeface="Calibri" pitchFamily="34" charset="0"/>
              </a:rPr>
              <a:t>Image Procurement</a:t>
            </a:r>
            <a:endParaRPr lang="en-US"/>
          </a:p>
        </p:txBody>
      </p:sp>
      <p:sp>
        <p:nvSpPr>
          <p:cNvPr id="29699" name="CustomShape 2"/>
          <p:cNvSpPr>
            <a:spLocks noChangeArrowheads="1"/>
          </p:cNvSpPr>
          <p:nvPr/>
        </p:nvSpPr>
        <p:spPr bwMode="auto">
          <a:xfrm>
            <a:off x="2649538" y="2101850"/>
            <a:ext cx="509587" cy="595313"/>
          </a:xfrm>
          <a:prstGeom prst="rightArrow">
            <a:avLst>
              <a:gd name="adj1" fmla="val 60000"/>
              <a:gd name="adj2" fmla="val 50000"/>
            </a:avLst>
          </a:prstGeom>
          <a:solidFill>
            <a:srgbClr val="B2C0DA"/>
          </a:solidFill>
          <a:ln w="9525">
            <a:noFill/>
            <a:miter lim="800000"/>
            <a:headEnd/>
            <a:tailEnd/>
          </a:ln>
        </p:spPr>
        <p:txBody>
          <a:bodyPr/>
          <a:lstStyle/>
          <a:p>
            <a:endParaRPr lang="en-US"/>
          </a:p>
        </p:txBody>
      </p:sp>
      <p:sp>
        <p:nvSpPr>
          <p:cNvPr id="29700" name="CustomShape 3"/>
          <p:cNvSpPr>
            <a:spLocks noChangeArrowheads="1"/>
          </p:cNvSpPr>
          <p:nvPr/>
        </p:nvSpPr>
        <p:spPr bwMode="auto">
          <a:xfrm>
            <a:off x="3370263" y="1679575"/>
            <a:ext cx="2401887" cy="1441450"/>
          </a:xfrm>
          <a:prstGeom prst="roundRect">
            <a:avLst>
              <a:gd name="adj" fmla="val 10000"/>
            </a:avLst>
          </a:prstGeom>
          <a:solidFill>
            <a:srgbClr val="4F81BD"/>
          </a:solidFill>
          <a:ln w="25560">
            <a:solidFill>
              <a:srgbClr val="FFFFFF"/>
            </a:solidFill>
            <a:round/>
            <a:headEnd/>
            <a:tailEnd/>
          </a:ln>
        </p:spPr>
        <p:txBody>
          <a:bodyPr lIns="76320" tIns="76320" rIns="76320" bIns="76320" anchor="ctr"/>
          <a:lstStyle/>
          <a:p>
            <a:pPr algn="ctr">
              <a:lnSpc>
                <a:spcPct val="90000"/>
              </a:lnSpc>
            </a:pPr>
            <a:r>
              <a:rPr lang="en-US" sz="2000">
                <a:solidFill>
                  <a:srgbClr val="FFFFFF"/>
                </a:solidFill>
                <a:latin typeface="Calibri" pitchFamily="34" charset="0"/>
              </a:rPr>
              <a:t>Preprocessing (Enhancement, Dilation, Erosion, Thresholding)</a:t>
            </a:r>
            <a:endParaRPr lang="en-US"/>
          </a:p>
        </p:txBody>
      </p:sp>
      <p:sp>
        <p:nvSpPr>
          <p:cNvPr id="29701" name="CustomShape 4"/>
          <p:cNvSpPr>
            <a:spLocks noChangeArrowheads="1"/>
          </p:cNvSpPr>
          <p:nvPr/>
        </p:nvSpPr>
        <p:spPr bwMode="auto">
          <a:xfrm>
            <a:off x="6013450" y="2101850"/>
            <a:ext cx="508000" cy="595313"/>
          </a:xfrm>
          <a:prstGeom prst="rightArrow">
            <a:avLst>
              <a:gd name="adj1" fmla="val 60000"/>
              <a:gd name="adj2" fmla="val 50000"/>
            </a:avLst>
          </a:prstGeom>
          <a:solidFill>
            <a:srgbClr val="B2C0DA"/>
          </a:solidFill>
          <a:ln w="9525">
            <a:noFill/>
            <a:miter lim="800000"/>
            <a:headEnd/>
            <a:tailEnd/>
          </a:ln>
        </p:spPr>
        <p:txBody>
          <a:bodyPr/>
          <a:lstStyle/>
          <a:p>
            <a:endParaRPr lang="en-US"/>
          </a:p>
        </p:txBody>
      </p:sp>
      <p:sp>
        <p:nvSpPr>
          <p:cNvPr id="29702" name="CustomShape 5"/>
          <p:cNvSpPr>
            <a:spLocks noChangeArrowheads="1"/>
          </p:cNvSpPr>
          <p:nvPr/>
        </p:nvSpPr>
        <p:spPr bwMode="auto">
          <a:xfrm>
            <a:off x="6734175" y="1679575"/>
            <a:ext cx="2401888" cy="1441450"/>
          </a:xfrm>
          <a:prstGeom prst="roundRect">
            <a:avLst>
              <a:gd name="adj" fmla="val 10000"/>
            </a:avLst>
          </a:prstGeom>
          <a:solidFill>
            <a:srgbClr val="4F81BD"/>
          </a:solidFill>
          <a:ln w="25560">
            <a:solidFill>
              <a:srgbClr val="FFFFFF"/>
            </a:solidFill>
            <a:round/>
            <a:headEnd/>
            <a:tailEnd/>
          </a:ln>
        </p:spPr>
        <p:txBody>
          <a:bodyPr lIns="76320" tIns="76320" rIns="76320" bIns="76320" anchor="ctr"/>
          <a:lstStyle/>
          <a:p>
            <a:pPr algn="ctr">
              <a:lnSpc>
                <a:spcPct val="90000"/>
              </a:lnSpc>
            </a:pPr>
            <a:r>
              <a:rPr lang="en-US" sz="2000">
                <a:solidFill>
                  <a:srgbClr val="FFFFFF"/>
                </a:solidFill>
                <a:latin typeface="Calibri" pitchFamily="34" charset="0"/>
              </a:rPr>
              <a:t>Detecting the region of interest (using YCbCr Color Space and Blob Detection)</a:t>
            </a:r>
            <a:endParaRPr lang="en-US"/>
          </a:p>
        </p:txBody>
      </p:sp>
      <p:sp>
        <p:nvSpPr>
          <p:cNvPr id="29703" name="CustomShape 6"/>
          <p:cNvSpPr>
            <a:spLocks noChangeArrowheads="1"/>
          </p:cNvSpPr>
          <p:nvPr/>
        </p:nvSpPr>
        <p:spPr bwMode="auto">
          <a:xfrm>
            <a:off x="6451600" y="4457700"/>
            <a:ext cx="2538413" cy="1524000"/>
          </a:xfrm>
          <a:prstGeom prst="roundRect">
            <a:avLst>
              <a:gd name="adj" fmla="val 10000"/>
            </a:avLst>
          </a:prstGeom>
          <a:solidFill>
            <a:srgbClr val="4F81BD"/>
          </a:solidFill>
          <a:ln w="25560">
            <a:solidFill>
              <a:srgbClr val="FFFFFF"/>
            </a:solidFill>
            <a:round/>
            <a:headEnd/>
            <a:tailEnd/>
          </a:ln>
        </p:spPr>
        <p:txBody>
          <a:bodyPr lIns="83880" tIns="83880" rIns="83880" bIns="83880" anchor="ctr"/>
          <a:lstStyle/>
          <a:p>
            <a:pPr algn="ctr">
              <a:lnSpc>
                <a:spcPct val="90000"/>
              </a:lnSpc>
            </a:pPr>
            <a:r>
              <a:rPr lang="en-US" sz="2200">
                <a:solidFill>
                  <a:srgbClr val="FFFFFF"/>
                </a:solidFill>
                <a:latin typeface="Calibri" pitchFamily="34" charset="0"/>
              </a:rPr>
              <a:t>Extraction of features from this blob</a:t>
            </a:r>
            <a:endParaRPr lang="en-US"/>
          </a:p>
        </p:txBody>
      </p:sp>
      <p:sp>
        <p:nvSpPr>
          <p:cNvPr id="29704" name="CustomShape 7"/>
          <p:cNvSpPr>
            <a:spLocks noChangeArrowheads="1"/>
          </p:cNvSpPr>
          <p:nvPr/>
        </p:nvSpPr>
        <p:spPr bwMode="auto">
          <a:xfrm rot="10800000">
            <a:off x="5659438" y="4905375"/>
            <a:ext cx="538162" cy="628650"/>
          </a:xfrm>
          <a:prstGeom prst="rightArrow">
            <a:avLst>
              <a:gd name="adj1" fmla="val 60000"/>
              <a:gd name="adj2" fmla="val 50000"/>
            </a:avLst>
          </a:prstGeom>
          <a:solidFill>
            <a:srgbClr val="B2C0DA"/>
          </a:solidFill>
          <a:ln w="9525">
            <a:noFill/>
            <a:miter lim="800000"/>
            <a:headEnd/>
            <a:tailEnd/>
          </a:ln>
        </p:spPr>
        <p:txBody>
          <a:bodyPr/>
          <a:lstStyle/>
          <a:p>
            <a:endParaRPr lang="en-US"/>
          </a:p>
        </p:txBody>
      </p:sp>
      <p:sp>
        <p:nvSpPr>
          <p:cNvPr id="29705" name="CustomShape 8"/>
          <p:cNvSpPr>
            <a:spLocks noChangeArrowheads="1"/>
          </p:cNvSpPr>
          <p:nvPr/>
        </p:nvSpPr>
        <p:spPr bwMode="auto">
          <a:xfrm>
            <a:off x="2897188" y="4457700"/>
            <a:ext cx="2538412" cy="1524000"/>
          </a:xfrm>
          <a:prstGeom prst="roundRect">
            <a:avLst>
              <a:gd name="adj" fmla="val 10000"/>
            </a:avLst>
          </a:prstGeom>
          <a:solidFill>
            <a:srgbClr val="4F81BD"/>
          </a:solidFill>
          <a:ln w="25560">
            <a:solidFill>
              <a:srgbClr val="FFFFFF"/>
            </a:solidFill>
            <a:round/>
            <a:headEnd/>
            <a:tailEnd/>
          </a:ln>
        </p:spPr>
        <p:txBody>
          <a:bodyPr lIns="83880" tIns="83880" rIns="83880" bIns="83880" anchor="ctr"/>
          <a:lstStyle/>
          <a:p>
            <a:pPr algn="ctr">
              <a:lnSpc>
                <a:spcPct val="90000"/>
              </a:lnSpc>
            </a:pPr>
            <a:r>
              <a:rPr lang="en-US" sz="2200">
                <a:solidFill>
                  <a:srgbClr val="FFFFFF"/>
                </a:solidFill>
                <a:latin typeface="Calibri" pitchFamily="34" charset="0"/>
              </a:rPr>
              <a:t>Submitting these features to a neural network for classification</a:t>
            </a:r>
            <a:endParaRPr lang="en-US"/>
          </a:p>
        </p:txBody>
      </p:sp>
      <p:sp>
        <p:nvSpPr>
          <p:cNvPr id="29706" name="TextShape 9"/>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Procedure followed</a:t>
            </a:r>
            <a:endParaRPr lang="en-US"/>
          </a:p>
        </p:txBody>
      </p:sp>
      <p:sp>
        <p:nvSpPr>
          <p:cNvPr id="29707" name="CustomShape 10"/>
          <p:cNvSpPr>
            <a:spLocks noChangeArrowheads="1"/>
          </p:cNvSpPr>
          <p:nvPr/>
        </p:nvSpPr>
        <p:spPr bwMode="auto">
          <a:xfrm>
            <a:off x="7696200" y="3276600"/>
            <a:ext cx="685800" cy="1066800"/>
          </a:xfrm>
          <a:prstGeom prst="downArrow">
            <a:avLst>
              <a:gd name="adj1" fmla="val 50000"/>
              <a:gd name="adj2" fmla="val 49994"/>
            </a:avLst>
          </a:prstGeom>
          <a:solidFill>
            <a:srgbClr val="95B3D7"/>
          </a:solidFill>
          <a:ln w="25560">
            <a:solidFill>
              <a:srgbClr val="DCE6F2"/>
            </a:solidFill>
            <a:round/>
            <a:headEnd/>
            <a:tailEnd/>
          </a:ln>
        </p:spPr>
        <p:txBody>
          <a:bodyPr/>
          <a:lstStyle/>
          <a:p>
            <a:endParaRPr lang="en-US"/>
          </a:p>
        </p:txBody>
      </p:sp>
      <p:sp>
        <p:nvSpPr>
          <p:cNvPr id="12" name="Date Placeholder 11"/>
          <p:cNvSpPr>
            <a:spLocks noGrp="1"/>
          </p:cNvSpPr>
          <p:nvPr>
            <p:ph type="dt" sz="half" idx="10"/>
          </p:nvPr>
        </p:nvSpPr>
        <p:spPr/>
        <p:txBody>
          <a:bodyPr/>
          <a:lstStyle/>
          <a:p>
            <a:r>
              <a:rPr lang="en-US" smtClean="0"/>
              <a:t>18th June, 2014</a:t>
            </a:r>
            <a:endParaRPr lang="en-US"/>
          </a:p>
        </p:txBody>
      </p:sp>
      <p:sp>
        <p:nvSpPr>
          <p:cNvPr id="13" name="Slide Number Placeholder 12"/>
          <p:cNvSpPr>
            <a:spLocks noGrp="1"/>
          </p:cNvSpPr>
          <p:nvPr>
            <p:ph type="sldNum" sz="quarter" idx="12"/>
          </p:nvPr>
        </p:nvSpPr>
        <p:spPr/>
        <p:txBody>
          <a:bodyPr/>
          <a:lstStyle/>
          <a:p>
            <a:fld id="{AB249746-A831-457C-AC59-C43D077DC69E}" type="slidenum">
              <a:rPr lang="en-US" smtClean="0"/>
              <a:pPr/>
              <a:t>3</a:t>
            </a:fld>
            <a:endParaRPr lang="en-US"/>
          </a:p>
        </p:txBody>
      </p:sp>
      <p:sp>
        <p:nvSpPr>
          <p:cNvPr id="14" name="Footer Placeholder 13"/>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Tools Used</a:t>
            </a:r>
            <a:endParaRPr lang="en-US"/>
          </a:p>
        </p:txBody>
      </p:sp>
      <p:sp>
        <p:nvSpPr>
          <p:cNvPr id="30723"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dirty="0" smtClean="0">
                <a:solidFill>
                  <a:srgbClr val="000000"/>
                </a:solidFill>
                <a:latin typeface="Calibri" pitchFamily="34" charset="0"/>
              </a:rPr>
              <a:t> </a:t>
            </a:r>
            <a:r>
              <a:rPr lang="en-US" sz="3200" dirty="0" err="1" smtClean="0">
                <a:solidFill>
                  <a:srgbClr val="000000"/>
                </a:solidFill>
                <a:latin typeface="Calibri" pitchFamily="34" charset="0"/>
              </a:rPr>
              <a:t>Matlab</a:t>
            </a:r>
            <a:r>
              <a:rPr lang="en-US" sz="3200" dirty="0">
                <a:solidFill>
                  <a:srgbClr val="000000"/>
                </a:solidFill>
                <a:latin typeface="Calibri" pitchFamily="34" charset="0"/>
              </a:rPr>
              <a:t>: As programming Environment</a:t>
            </a:r>
            <a:endParaRPr lang="en-US" dirty="0"/>
          </a:p>
          <a:p>
            <a:pPr>
              <a:buFont typeface="Arial" pitchFamily="34" charset="0"/>
              <a:buChar char="•"/>
            </a:pPr>
            <a:r>
              <a:rPr lang="en-US" sz="3200" dirty="0" smtClean="0">
                <a:solidFill>
                  <a:srgbClr val="000000"/>
                </a:solidFill>
                <a:latin typeface="Calibri" pitchFamily="34" charset="0"/>
              </a:rPr>
              <a:t> Image </a:t>
            </a:r>
            <a:r>
              <a:rPr lang="en-US" sz="3200" dirty="0">
                <a:solidFill>
                  <a:srgbClr val="000000"/>
                </a:solidFill>
                <a:latin typeface="Calibri" pitchFamily="34" charset="0"/>
              </a:rPr>
              <a:t>Processing Toolbox (</a:t>
            </a:r>
            <a:r>
              <a:rPr lang="en-US" sz="3200" dirty="0" err="1">
                <a:solidFill>
                  <a:srgbClr val="000000"/>
                </a:solidFill>
                <a:latin typeface="Calibri" pitchFamily="34" charset="0"/>
              </a:rPr>
              <a:t>Matlab</a:t>
            </a:r>
            <a:r>
              <a:rPr lang="en-US" sz="3200" dirty="0">
                <a:solidFill>
                  <a:srgbClr val="000000"/>
                </a:solidFill>
                <a:latin typeface="Calibri" pitchFamily="34" charset="0"/>
              </a:rPr>
              <a:t>)</a:t>
            </a:r>
            <a:endParaRPr lang="en-US" dirty="0"/>
          </a:p>
          <a:p>
            <a:pPr>
              <a:buFont typeface="Arial" pitchFamily="34" charset="0"/>
              <a:buChar char="•"/>
            </a:pPr>
            <a:r>
              <a:rPr lang="en-US" sz="3200" dirty="0" smtClean="0">
                <a:solidFill>
                  <a:srgbClr val="000000"/>
                </a:solidFill>
                <a:latin typeface="Calibri" pitchFamily="34" charset="0"/>
              </a:rPr>
              <a:t> Neural </a:t>
            </a:r>
            <a:r>
              <a:rPr lang="en-US" sz="3200" dirty="0">
                <a:solidFill>
                  <a:srgbClr val="000000"/>
                </a:solidFill>
                <a:latin typeface="Calibri" pitchFamily="34" charset="0"/>
              </a:rPr>
              <a:t>Network Toolbox (</a:t>
            </a:r>
            <a:r>
              <a:rPr lang="en-US" sz="3200" dirty="0" err="1">
                <a:solidFill>
                  <a:srgbClr val="000000"/>
                </a:solidFill>
                <a:latin typeface="Calibri" pitchFamily="34" charset="0"/>
              </a:rPr>
              <a:t>Matlab</a:t>
            </a:r>
            <a:r>
              <a:rPr lang="en-US" sz="3200" dirty="0">
                <a:solidFill>
                  <a:srgbClr val="000000"/>
                </a:solidFill>
                <a:latin typeface="Calibri" pitchFamily="34" charset="0"/>
              </a:rPr>
              <a:t>)</a:t>
            </a:r>
            <a:endParaRPr lang="en-US" dirty="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4</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Step 1: Procurement</a:t>
            </a:r>
            <a:endParaRPr lang="en-US"/>
          </a:p>
        </p:txBody>
      </p:sp>
      <p:sp>
        <p:nvSpPr>
          <p:cNvPr id="31747"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dirty="0" smtClean="0">
                <a:solidFill>
                  <a:srgbClr val="000000"/>
                </a:solidFill>
                <a:latin typeface="Calibri" pitchFamily="34" charset="0"/>
              </a:rPr>
              <a:t> Images </a:t>
            </a:r>
            <a:r>
              <a:rPr lang="en-US" sz="3200" dirty="0">
                <a:solidFill>
                  <a:srgbClr val="000000"/>
                </a:solidFill>
                <a:latin typeface="Calibri" pitchFamily="34" charset="0"/>
              </a:rPr>
              <a:t>may be procured from a </a:t>
            </a:r>
            <a:r>
              <a:rPr lang="en-US" sz="3200" dirty="0" err="1">
                <a:solidFill>
                  <a:srgbClr val="000000"/>
                </a:solidFill>
                <a:latin typeface="Calibri" pitchFamily="34" charset="0"/>
              </a:rPr>
              <a:t>continously</a:t>
            </a:r>
            <a:r>
              <a:rPr lang="en-US" sz="3200" dirty="0">
                <a:solidFill>
                  <a:srgbClr val="000000"/>
                </a:solidFill>
                <a:latin typeface="Calibri" pitchFamily="34" charset="0"/>
              </a:rPr>
              <a:t> running camera fixed on the top of the vehicle.</a:t>
            </a:r>
            <a:endParaRPr lang="en-US" dirty="0"/>
          </a:p>
          <a:p>
            <a:pPr>
              <a:buFont typeface="Arial" pitchFamily="34" charset="0"/>
              <a:buChar char="•"/>
            </a:pPr>
            <a:r>
              <a:rPr lang="en-US" sz="3200" dirty="0" smtClean="0">
                <a:solidFill>
                  <a:srgbClr val="000000"/>
                </a:solidFill>
                <a:latin typeface="Calibri" pitchFamily="34" charset="0"/>
              </a:rPr>
              <a:t> For </a:t>
            </a:r>
            <a:r>
              <a:rPr lang="en-US" sz="3200" dirty="0">
                <a:solidFill>
                  <a:srgbClr val="000000"/>
                </a:solidFill>
                <a:latin typeface="Calibri" pitchFamily="34" charset="0"/>
              </a:rPr>
              <a:t>testing purposes, a database of images was downloaded from the internet.</a:t>
            </a:r>
            <a:endParaRPr lang="en-US" dirty="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Step 2: Pre-processing</a:t>
            </a:r>
            <a:endParaRPr lang="en-US"/>
          </a:p>
        </p:txBody>
      </p:sp>
      <p:sp>
        <p:nvSpPr>
          <p:cNvPr id="32771"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dirty="0" smtClean="0">
                <a:solidFill>
                  <a:srgbClr val="000000"/>
                </a:solidFill>
                <a:latin typeface="Calibri" pitchFamily="34" charset="0"/>
              </a:rPr>
              <a:t> Dilation</a:t>
            </a:r>
            <a:r>
              <a:rPr lang="en-US" sz="3200" dirty="0">
                <a:solidFill>
                  <a:srgbClr val="000000"/>
                </a:solidFill>
                <a:latin typeface="Calibri" pitchFamily="34" charset="0"/>
              </a:rPr>
              <a:t>: It is the morphological operation which // TO DO</a:t>
            </a:r>
            <a:endParaRPr lang="en-US" dirty="0"/>
          </a:p>
          <a:p>
            <a:pPr>
              <a:buFont typeface="Arial" pitchFamily="34" charset="0"/>
              <a:buChar char="•"/>
            </a:pPr>
            <a:r>
              <a:rPr lang="en-US" sz="3200" dirty="0" smtClean="0">
                <a:solidFill>
                  <a:srgbClr val="000000"/>
                </a:solidFill>
                <a:latin typeface="Calibri" pitchFamily="34" charset="0"/>
              </a:rPr>
              <a:t> Erosion</a:t>
            </a:r>
            <a:r>
              <a:rPr lang="en-US" sz="3200" dirty="0">
                <a:solidFill>
                  <a:srgbClr val="000000"/>
                </a:solidFill>
                <a:latin typeface="Calibri" pitchFamily="34" charset="0"/>
              </a:rPr>
              <a:t>: It is the morphological operation which // TO DO</a:t>
            </a:r>
            <a:endParaRPr lang="en-US" dirty="0"/>
          </a:p>
          <a:p>
            <a:pPr>
              <a:buFont typeface="Arial" pitchFamily="34" charset="0"/>
              <a:buChar char="•"/>
            </a:pPr>
            <a:r>
              <a:rPr lang="en-US" sz="3200" dirty="0" smtClean="0">
                <a:solidFill>
                  <a:srgbClr val="000000"/>
                </a:solidFill>
                <a:latin typeface="Calibri" pitchFamily="34" charset="0"/>
              </a:rPr>
              <a:t> Enhancement </a:t>
            </a:r>
            <a:r>
              <a:rPr lang="en-US" sz="3200" dirty="0">
                <a:solidFill>
                  <a:srgbClr val="000000"/>
                </a:solidFill>
                <a:latin typeface="Calibri" pitchFamily="34" charset="0"/>
              </a:rPr>
              <a:t>using the Lucy-Richardson Filter.</a:t>
            </a:r>
            <a:endParaRPr lang="en-US" dirty="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6</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Step 3: Detecting the region of interest</a:t>
            </a:r>
            <a:endParaRPr lang="en-US"/>
          </a:p>
        </p:txBody>
      </p:sp>
      <p:sp>
        <p:nvSpPr>
          <p:cNvPr id="33795"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dirty="0" smtClean="0">
                <a:solidFill>
                  <a:srgbClr val="000000"/>
                </a:solidFill>
                <a:latin typeface="Calibri" pitchFamily="34" charset="0"/>
              </a:rPr>
              <a:t> We </a:t>
            </a:r>
            <a:r>
              <a:rPr lang="en-US" sz="3200" dirty="0">
                <a:solidFill>
                  <a:srgbClr val="000000"/>
                </a:solidFill>
                <a:latin typeface="Calibri" pitchFamily="34" charset="0"/>
              </a:rPr>
              <a:t>convert the image into the </a:t>
            </a:r>
            <a:r>
              <a:rPr lang="en-US" sz="3200" dirty="0" err="1">
                <a:solidFill>
                  <a:srgbClr val="000000"/>
                </a:solidFill>
                <a:latin typeface="Calibri" pitchFamily="34" charset="0"/>
              </a:rPr>
              <a:t>YCbCr</a:t>
            </a:r>
            <a:r>
              <a:rPr lang="en-US" sz="3200" dirty="0">
                <a:solidFill>
                  <a:srgbClr val="000000"/>
                </a:solidFill>
                <a:latin typeface="Calibri" pitchFamily="34" charset="0"/>
              </a:rPr>
              <a:t> color space, which we will be using for color segmentation.</a:t>
            </a:r>
            <a:endParaRPr lang="en-US" dirty="0"/>
          </a:p>
          <a:p>
            <a:pPr>
              <a:buFont typeface="Arial" pitchFamily="34" charset="0"/>
              <a:buChar char="•"/>
            </a:pPr>
            <a:r>
              <a:rPr lang="en-US" sz="3200" dirty="0" smtClean="0">
                <a:solidFill>
                  <a:srgbClr val="000000"/>
                </a:solidFill>
                <a:latin typeface="Calibri" pitchFamily="34" charset="0"/>
              </a:rPr>
              <a:t> Once </a:t>
            </a:r>
            <a:r>
              <a:rPr lang="en-US" sz="3200" dirty="0">
                <a:solidFill>
                  <a:srgbClr val="000000"/>
                </a:solidFill>
                <a:latin typeface="Calibri" pitchFamily="34" charset="0"/>
              </a:rPr>
              <a:t>the image is in the </a:t>
            </a:r>
            <a:r>
              <a:rPr lang="en-US" sz="3200" dirty="0" err="1">
                <a:solidFill>
                  <a:srgbClr val="000000"/>
                </a:solidFill>
                <a:latin typeface="Calibri" pitchFamily="34" charset="0"/>
              </a:rPr>
              <a:t>YCbCr</a:t>
            </a:r>
            <a:r>
              <a:rPr lang="en-US" sz="3200" dirty="0">
                <a:solidFill>
                  <a:srgbClr val="000000"/>
                </a:solidFill>
                <a:latin typeface="Calibri" pitchFamily="34" charset="0"/>
              </a:rPr>
              <a:t> color space, the red and the blue components of the image are extracted and stored in two different matrices.</a:t>
            </a:r>
            <a:endParaRPr lang="en-US" dirty="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7</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More About Road Signs</a:t>
            </a:r>
            <a:endParaRPr lang="en-US"/>
          </a:p>
        </p:txBody>
      </p:sp>
      <p:sp>
        <p:nvSpPr>
          <p:cNvPr id="34819"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dirty="0" smtClean="0">
                <a:solidFill>
                  <a:srgbClr val="000000"/>
                </a:solidFill>
                <a:latin typeface="Calibri" pitchFamily="34" charset="0"/>
              </a:rPr>
              <a:t> There </a:t>
            </a:r>
            <a:r>
              <a:rPr lang="en-US" sz="3200" dirty="0">
                <a:solidFill>
                  <a:srgbClr val="000000"/>
                </a:solidFill>
                <a:latin typeface="Calibri" pitchFamily="34" charset="0"/>
              </a:rPr>
              <a:t>are 4 types of road </a:t>
            </a:r>
            <a:r>
              <a:rPr lang="en-US" sz="3200" dirty="0" smtClean="0">
                <a:solidFill>
                  <a:srgbClr val="000000"/>
                </a:solidFill>
                <a:latin typeface="Calibri" pitchFamily="34" charset="0"/>
              </a:rPr>
              <a:t>signs</a:t>
            </a:r>
          </a:p>
          <a:p>
            <a:pPr marL="1028700" lvl="1" indent="-571500">
              <a:buSzPct val="25000"/>
            </a:pPr>
            <a:r>
              <a:rPr lang="en-US" sz="2800" dirty="0" smtClean="0">
                <a:solidFill>
                  <a:srgbClr val="000000"/>
                </a:solidFill>
                <a:latin typeface="Calibri" pitchFamily="34" charset="0"/>
              </a:rPr>
              <a:t>- Compulsory/Prohibitory</a:t>
            </a:r>
            <a:endParaRPr lang="en-US" dirty="0" smtClean="0"/>
          </a:p>
          <a:p>
            <a:pPr lvl="1">
              <a:buSzPct val="25000"/>
            </a:pPr>
            <a:r>
              <a:rPr lang="en-US" sz="2800" dirty="0" smtClean="0">
                <a:solidFill>
                  <a:srgbClr val="000000"/>
                </a:solidFill>
                <a:latin typeface="Calibri" pitchFamily="34" charset="0"/>
              </a:rPr>
              <a:t>- Warning</a:t>
            </a:r>
            <a:endParaRPr lang="en-US" dirty="0"/>
          </a:p>
          <a:p>
            <a:pPr lvl="1">
              <a:buSzPct val="25000"/>
            </a:pPr>
            <a:r>
              <a:rPr lang="en-US" sz="2800" dirty="0" smtClean="0">
                <a:solidFill>
                  <a:srgbClr val="000000"/>
                </a:solidFill>
                <a:latin typeface="Calibri" pitchFamily="34" charset="0"/>
              </a:rPr>
              <a:t>- Regulatory</a:t>
            </a:r>
            <a:endParaRPr lang="en-US" dirty="0"/>
          </a:p>
          <a:p>
            <a:pPr lvl="1">
              <a:buSzPct val="25000"/>
            </a:pPr>
            <a:r>
              <a:rPr lang="en-US" sz="2800" dirty="0" smtClean="0">
                <a:solidFill>
                  <a:srgbClr val="000000"/>
                </a:solidFill>
                <a:latin typeface="Calibri" pitchFamily="34" charset="0"/>
              </a:rPr>
              <a:t>- Informatory </a:t>
            </a:r>
            <a:r>
              <a:rPr lang="en-US" sz="2800" dirty="0">
                <a:solidFill>
                  <a:srgbClr val="000000"/>
                </a:solidFill>
                <a:latin typeface="Calibri" pitchFamily="34" charset="0"/>
              </a:rPr>
              <a:t>(Out of the scope of this project)</a:t>
            </a:r>
            <a:endParaRPr lang="en-US" dirty="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8</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Compulsory Signs</a:t>
            </a:r>
            <a:endParaRPr lang="en-US"/>
          </a:p>
        </p:txBody>
      </p:sp>
      <p:sp>
        <p:nvSpPr>
          <p:cNvPr id="35843"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a:solidFill>
                  <a:srgbClr val="000000"/>
                </a:solidFill>
                <a:latin typeface="Calibri" pitchFamily="34" charset="0"/>
              </a:rPr>
              <a:t>Compulsory signs are circles with RED border, WHITE background, and BLACK text/image.</a:t>
            </a:r>
            <a:endParaRPr lang="en-US"/>
          </a:p>
          <a:p>
            <a:endParaRPr lang="en-US"/>
          </a:p>
        </p:txBody>
      </p:sp>
      <p:pic>
        <p:nvPicPr>
          <p:cNvPr id="35844" name="Picture 5"/>
          <p:cNvPicPr>
            <a:picLocks noChangeAspect="1" noChangeArrowheads="1"/>
          </p:cNvPicPr>
          <p:nvPr/>
        </p:nvPicPr>
        <p:blipFill>
          <a:blip r:embed="rId3" cstate="print"/>
          <a:srcRect/>
          <a:stretch>
            <a:fillRect/>
          </a:stretch>
        </p:blipFill>
        <p:spPr bwMode="auto">
          <a:xfrm>
            <a:off x="685800" y="3048000"/>
            <a:ext cx="2262188" cy="2262188"/>
          </a:xfrm>
          <a:prstGeom prst="rect">
            <a:avLst/>
          </a:prstGeom>
          <a:noFill/>
          <a:ln w="9525">
            <a:noFill/>
            <a:miter lim="800000"/>
            <a:headEnd/>
            <a:tailEnd/>
          </a:ln>
        </p:spPr>
      </p:pic>
      <p:pic>
        <p:nvPicPr>
          <p:cNvPr id="35845" name="Picture 6"/>
          <p:cNvPicPr>
            <a:picLocks noChangeAspect="1" noChangeArrowheads="1"/>
          </p:cNvPicPr>
          <p:nvPr/>
        </p:nvPicPr>
        <p:blipFill>
          <a:blip r:embed="rId4" cstate="print"/>
          <a:srcRect/>
          <a:stretch>
            <a:fillRect/>
          </a:stretch>
        </p:blipFill>
        <p:spPr bwMode="auto">
          <a:xfrm>
            <a:off x="6477000" y="3124200"/>
            <a:ext cx="2185988" cy="2185988"/>
          </a:xfrm>
          <a:prstGeom prst="rect">
            <a:avLst/>
          </a:prstGeom>
          <a:noFill/>
          <a:ln w="9525">
            <a:noFill/>
            <a:miter lim="800000"/>
            <a:headEnd/>
            <a:tailEnd/>
          </a:ln>
        </p:spPr>
      </p:pic>
      <p:sp>
        <p:nvSpPr>
          <p:cNvPr id="35846" name="CustomShape 3"/>
          <p:cNvSpPr>
            <a:spLocks noChangeArrowheads="1"/>
          </p:cNvSpPr>
          <p:nvPr/>
        </p:nvSpPr>
        <p:spPr bwMode="auto">
          <a:xfrm>
            <a:off x="4876800" y="5867400"/>
            <a:ext cx="4267200" cy="365125"/>
          </a:xfrm>
          <a:prstGeom prst="rect">
            <a:avLst/>
          </a:prstGeom>
          <a:noFill/>
          <a:ln w="9525">
            <a:noFill/>
            <a:miter lim="800000"/>
            <a:headEnd/>
            <a:tailEnd/>
          </a:ln>
        </p:spPr>
        <p:txBody>
          <a:bodyPr lIns="90000" tIns="45000" rIns="90000" bIns="45000"/>
          <a:lstStyle/>
          <a:p>
            <a:r>
              <a:rPr lang="en-US" dirty="0">
                <a:solidFill>
                  <a:srgbClr val="000000"/>
                </a:solidFill>
                <a:latin typeface="Calibri" pitchFamily="34" charset="0"/>
              </a:rPr>
              <a:t>Image Courtesy: Delhi Traffic Police Website</a:t>
            </a:r>
            <a:endParaRPr lang="en-US" dirty="0"/>
          </a:p>
        </p:txBody>
      </p:sp>
      <p:sp>
        <p:nvSpPr>
          <p:cNvPr id="7" name="Date Placeholder 6"/>
          <p:cNvSpPr>
            <a:spLocks noGrp="1"/>
          </p:cNvSpPr>
          <p:nvPr>
            <p:ph type="dt" sz="half" idx="10"/>
          </p:nvPr>
        </p:nvSpPr>
        <p:spPr/>
        <p:txBody>
          <a:bodyPr/>
          <a:lstStyle/>
          <a:p>
            <a:r>
              <a:rPr lang="en-US" smtClean="0"/>
              <a:t>18th June, 2014</a:t>
            </a:r>
            <a:endParaRPr lang="en-US"/>
          </a:p>
        </p:txBody>
      </p:sp>
      <p:sp>
        <p:nvSpPr>
          <p:cNvPr id="8" name="Slide Number Placeholder 7"/>
          <p:cNvSpPr>
            <a:spLocks noGrp="1"/>
          </p:cNvSpPr>
          <p:nvPr>
            <p:ph type="sldNum" sz="quarter" idx="12"/>
          </p:nvPr>
        </p:nvSpPr>
        <p:spPr/>
        <p:txBody>
          <a:bodyPr/>
          <a:lstStyle/>
          <a:p>
            <a:fld id="{AB249746-A831-457C-AC59-C43D077DC69E}" type="slidenum">
              <a:rPr lang="en-US" smtClean="0"/>
              <a:pPr/>
              <a:t>9</a:t>
            </a:fld>
            <a:endParaRPr lang="en-US" dirty="0"/>
          </a:p>
        </p:txBody>
      </p:sp>
      <p:sp>
        <p:nvSpPr>
          <p:cNvPr id="9" name="Footer Placeholder 8"/>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1667</Words>
  <Application>Microsoft Office PowerPoint</Application>
  <PresentationFormat>On-screen Show (4:3)</PresentationFormat>
  <Paragraphs>227</Paragraphs>
  <Slides>29</Slides>
  <Notes>22</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Step 3: Region of Interest</vt:lpstr>
      <vt:lpstr>Further classification</vt:lpstr>
      <vt:lpstr>Slide 16</vt:lpstr>
      <vt:lpstr>Slide 17</vt:lpstr>
      <vt:lpstr>Step 5: Neural Network</vt:lpstr>
      <vt:lpstr>More about the Neural Network being used</vt:lpstr>
      <vt:lpstr>Matrices used in the neural network</vt:lpstr>
      <vt:lpstr>1. input matrix</vt:lpstr>
      <vt:lpstr>2. target matrix</vt:lpstr>
      <vt:lpstr>2. target matrix</vt:lpstr>
      <vt:lpstr>3. output matrix</vt:lpstr>
      <vt:lpstr>Step 5: Neural Network</vt:lpstr>
      <vt:lpstr>Limitations</vt:lpstr>
      <vt:lpstr>1. Signs with Separate Components</vt:lpstr>
      <vt:lpstr>1. Further complications</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Siddharth</dc:creator>
  <cp:lastModifiedBy>Siddharth</cp:lastModifiedBy>
  <cp:revision>86</cp:revision>
  <dcterms:created xsi:type="dcterms:W3CDTF">2014-06-17T08:31:32Z</dcterms:created>
  <dcterms:modified xsi:type="dcterms:W3CDTF">2014-06-18T05:49:17Z</dcterms:modified>
</cp:coreProperties>
</file>