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27" name="PlaceHolder 2"/>
          <p:cNvSpPr>
            <a:spLocks noGrp="1"/>
          </p:cNvSpPr>
          <p:nvPr>
            <p:ph type="body"/>
          </p:nvPr>
        </p:nvSpPr>
        <p:spPr>
          <a:xfrm>
            <a:off x="457200" y="1600200"/>
            <a:ext cx="8229240" cy="2158200"/>
          </a:xfrm>
          <a:prstGeom prst="rect">
            <a:avLst/>
          </a:prstGeom>
        </p:spPr>
        <p:txBody>
          <a:bodyPr wrap="none" lIns="0" tIns="0" rIns="0" bIns="0"/>
          <a:lstStyle/>
          <a:p>
            <a:endParaRPr/>
          </a:p>
        </p:txBody>
      </p:sp>
      <p:sp>
        <p:nvSpPr>
          <p:cNvPr id="28" name="PlaceHolder 3"/>
          <p:cNvSpPr>
            <a:spLocks noGrp="1"/>
          </p:cNvSpPr>
          <p:nvPr>
            <p:ph type="body"/>
          </p:nvPr>
        </p:nvSpPr>
        <p:spPr>
          <a:xfrm>
            <a:off x="457200" y="3963600"/>
            <a:ext cx="8229240" cy="215820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30"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31"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32"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
        <p:nvSpPr>
          <p:cNvPr id="33" name="PlaceHolder 5"/>
          <p:cNvSpPr>
            <a:spLocks noGrp="1"/>
          </p:cNvSpPr>
          <p:nvPr>
            <p:ph type="body"/>
          </p:nvPr>
        </p:nvSpPr>
        <p:spPr>
          <a:xfrm>
            <a:off x="457200" y="3963600"/>
            <a:ext cx="4015440" cy="215820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35"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36"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pic>
        <p:nvPicPr>
          <p:cNvPr id="37" name="Picture 36"/>
          <p:cNvPicPr/>
          <p:nvPr/>
        </p:nvPicPr>
        <p:blipFill>
          <a:blip r:embed="rId2" cstate="print"/>
          <a:stretch>
            <a:fillRect/>
          </a:stretch>
        </p:blipFill>
        <p:spPr>
          <a:xfrm>
            <a:off x="5328720" y="3963240"/>
            <a:ext cx="2704680" cy="2158200"/>
          </a:xfrm>
          <a:prstGeom prst="rect">
            <a:avLst/>
          </a:prstGeom>
        </p:spPr>
      </p:pic>
      <p:pic>
        <p:nvPicPr>
          <p:cNvPr id="38" name="Picture 37"/>
          <p:cNvPicPr/>
          <p:nvPr/>
        </p:nvPicPr>
        <p:blipFill>
          <a:blip r:embed="rId2" cstate="print"/>
          <a:stretch>
            <a:fillRect/>
          </a:stretch>
        </p:blipFill>
        <p:spPr>
          <a:xfrm>
            <a:off x="1112400" y="3963240"/>
            <a:ext cx="2704680" cy="21582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45" name="PlaceHolder 2"/>
          <p:cNvSpPr>
            <a:spLocks noGrp="1"/>
          </p:cNvSpPr>
          <p:nvPr>
            <p:ph type="subTitle"/>
          </p:nvPr>
        </p:nvSpPr>
        <p:spPr>
          <a:xfrm>
            <a:off x="457200" y="1600200"/>
            <a:ext cx="8229240" cy="452592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47" name="PlaceHolder 2"/>
          <p:cNvSpPr>
            <a:spLocks noGrp="1"/>
          </p:cNvSpPr>
          <p:nvPr>
            <p:ph type="body"/>
          </p:nvPr>
        </p:nvSpPr>
        <p:spPr>
          <a:xfrm>
            <a:off x="457200" y="1600200"/>
            <a:ext cx="8229240" cy="452556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49"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50" name="PlaceHolder 3"/>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85108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54"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55" name="PlaceHolder 3"/>
          <p:cNvSpPr>
            <a:spLocks noGrp="1"/>
          </p:cNvSpPr>
          <p:nvPr>
            <p:ph type="body"/>
          </p:nvPr>
        </p:nvSpPr>
        <p:spPr>
          <a:xfrm>
            <a:off x="457200" y="3963600"/>
            <a:ext cx="4015440" cy="2158200"/>
          </a:xfrm>
          <a:prstGeom prst="rect">
            <a:avLst/>
          </a:prstGeom>
        </p:spPr>
        <p:txBody>
          <a:bodyPr wrap="none" lIns="0" tIns="0" rIns="0" bIns="0"/>
          <a:lstStyle/>
          <a:p>
            <a:endParaRPr/>
          </a:p>
        </p:txBody>
      </p:sp>
      <p:sp>
        <p:nvSpPr>
          <p:cNvPr id="56" name="PlaceHolder 4"/>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 name="PlaceHolder 2"/>
          <p:cNvSpPr>
            <a:spLocks noGrp="1"/>
          </p:cNvSpPr>
          <p:nvPr>
            <p:ph type="subTitle"/>
          </p:nvPr>
        </p:nvSpPr>
        <p:spPr>
          <a:xfrm>
            <a:off x="457200" y="1600200"/>
            <a:ext cx="8229240" cy="452592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58"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59"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60"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2"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63"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64" name="PlaceHolder 4"/>
          <p:cNvSpPr>
            <a:spLocks noGrp="1"/>
          </p:cNvSpPr>
          <p:nvPr>
            <p:ph type="body"/>
          </p:nvPr>
        </p:nvSpPr>
        <p:spPr>
          <a:xfrm>
            <a:off x="457200" y="3963600"/>
            <a:ext cx="8228520" cy="215820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6" name="PlaceHolder 2"/>
          <p:cNvSpPr>
            <a:spLocks noGrp="1"/>
          </p:cNvSpPr>
          <p:nvPr>
            <p:ph type="body"/>
          </p:nvPr>
        </p:nvSpPr>
        <p:spPr>
          <a:xfrm>
            <a:off x="457200" y="1600200"/>
            <a:ext cx="8229240" cy="2158200"/>
          </a:xfrm>
          <a:prstGeom prst="rect">
            <a:avLst/>
          </a:prstGeom>
        </p:spPr>
        <p:txBody>
          <a:bodyPr wrap="none" lIns="0" tIns="0" rIns="0" bIns="0"/>
          <a:lstStyle/>
          <a:p>
            <a:endParaRPr/>
          </a:p>
        </p:txBody>
      </p:sp>
      <p:sp>
        <p:nvSpPr>
          <p:cNvPr id="67" name="PlaceHolder 3"/>
          <p:cNvSpPr>
            <a:spLocks noGrp="1"/>
          </p:cNvSpPr>
          <p:nvPr>
            <p:ph type="body"/>
          </p:nvPr>
        </p:nvSpPr>
        <p:spPr>
          <a:xfrm>
            <a:off x="457200" y="3963600"/>
            <a:ext cx="8229240" cy="215820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9"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70"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71"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
        <p:nvSpPr>
          <p:cNvPr id="72" name="PlaceHolder 5"/>
          <p:cNvSpPr>
            <a:spLocks noGrp="1"/>
          </p:cNvSpPr>
          <p:nvPr>
            <p:ph type="body"/>
          </p:nvPr>
        </p:nvSpPr>
        <p:spPr>
          <a:xfrm>
            <a:off x="457200" y="3963600"/>
            <a:ext cx="4015440" cy="215820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74"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75"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pic>
        <p:nvPicPr>
          <p:cNvPr id="76" name="Picture 75"/>
          <p:cNvPicPr/>
          <p:nvPr/>
        </p:nvPicPr>
        <p:blipFill>
          <a:blip r:embed="rId2" cstate="print"/>
          <a:stretch>
            <a:fillRect/>
          </a:stretch>
        </p:blipFill>
        <p:spPr>
          <a:xfrm>
            <a:off x="5328720" y="3963240"/>
            <a:ext cx="2704680" cy="2158200"/>
          </a:xfrm>
          <a:prstGeom prst="rect">
            <a:avLst/>
          </a:prstGeom>
        </p:spPr>
      </p:pic>
      <p:pic>
        <p:nvPicPr>
          <p:cNvPr id="77" name="Picture 76"/>
          <p:cNvPicPr/>
          <p:nvPr/>
        </p:nvPicPr>
        <p:blipFill>
          <a:blip r:embed="rId2" cstate="print"/>
          <a:stretch>
            <a:fillRect/>
          </a:stretch>
        </p:blipFill>
        <p:spPr>
          <a:xfrm>
            <a:off x="1112400" y="3963240"/>
            <a:ext cx="2704680" cy="2158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8" name="PlaceHolder 2"/>
          <p:cNvSpPr>
            <a:spLocks noGrp="1"/>
          </p:cNvSpPr>
          <p:nvPr>
            <p:ph type="body"/>
          </p:nvPr>
        </p:nvSpPr>
        <p:spPr>
          <a:xfrm>
            <a:off x="457200" y="1600200"/>
            <a:ext cx="8229240" cy="452556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0"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11" name="PlaceHolder 3"/>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85108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5"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6" name="PlaceHolder 3"/>
          <p:cNvSpPr>
            <a:spLocks noGrp="1"/>
          </p:cNvSpPr>
          <p:nvPr>
            <p:ph type="body"/>
          </p:nvPr>
        </p:nvSpPr>
        <p:spPr>
          <a:xfrm>
            <a:off x="457200" y="3963600"/>
            <a:ext cx="4015440" cy="2158200"/>
          </a:xfrm>
          <a:prstGeom prst="rect">
            <a:avLst/>
          </a:prstGeom>
        </p:spPr>
        <p:txBody>
          <a:bodyPr wrap="none" lIns="0" tIns="0" rIns="0" bIns="0"/>
          <a:lstStyle/>
          <a:p>
            <a:endParaRPr/>
          </a:p>
        </p:txBody>
      </p:sp>
      <p:sp>
        <p:nvSpPr>
          <p:cNvPr id="17" name="PlaceHolder 4"/>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9"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20"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21"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23"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24"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25" name="PlaceHolder 4"/>
          <p:cNvSpPr>
            <a:spLocks noGrp="1"/>
          </p:cNvSpPr>
          <p:nvPr>
            <p:ph type="body"/>
          </p:nvPr>
        </p:nvSpPr>
        <p:spPr>
          <a:xfrm>
            <a:off x="457200" y="3963600"/>
            <a:ext cx="8228520" cy="215820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r>
              <a:rPr lang="en-US" sz="1200">
                <a:solidFill>
                  <a:srgbClr val="8B8B8B"/>
                </a:solidFill>
                <a:latin typeface="Calibri"/>
              </a:rPr>
              <a:t>6/17/14</a:t>
            </a:r>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6B5E311F-D305-46C0-A9B2-8EBF5CC2571F}" type="slidenum">
              <a:rPr lang="en-US" sz="1200">
                <a:solidFill>
                  <a:srgbClr val="8B8B8B"/>
                </a:solidFill>
                <a:latin typeface="Calibri"/>
              </a:rPr>
              <a:pPr algn="r">
                <a:lnSpc>
                  <a:spcPct val="100000"/>
                </a:lnSpc>
              </a:pPr>
              <a:t>‹#›</a:t>
            </a:fld>
            <a:endParaRPr/>
          </a:p>
        </p:txBody>
      </p:sp>
      <p:sp>
        <p:nvSpPr>
          <p:cNvPr id="4" name="PlaceHolder 5"/>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40" name="PlaceHolder 2"/>
          <p:cNvSpPr>
            <a:spLocks noGrp="1"/>
          </p:cNvSpPr>
          <p:nvPr>
            <p:ph type="body"/>
          </p:nvPr>
        </p:nvSpPr>
        <p:spPr>
          <a:xfrm>
            <a:off x="457200" y="1600200"/>
            <a:ext cx="8229240" cy="4525560"/>
          </a:xfrm>
          <a:prstGeom prst="rect">
            <a:avLst/>
          </a:prstGeom>
        </p:spPr>
        <p:txBody>
          <a:bodyPr/>
          <a:lstStyle/>
          <a:p>
            <a:pPr>
              <a:buSzPct val="25000"/>
              <a:buFont typeface="StarSymbol"/>
              <a:buChar char=""/>
            </a:pPr>
            <a:r>
              <a:rPr lang="en-US" sz="3200">
                <a:solidFill>
                  <a:srgbClr val="000000"/>
                </a:solidFill>
                <a:latin typeface="Calibri"/>
              </a:rPr>
              <a:t>Click to edit the outline text format</a:t>
            </a:r>
            <a:endParaRPr/>
          </a:p>
          <a:p>
            <a:pPr lvl="1">
              <a:buSzPct val="25000"/>
              <a:buFont typeface="StarSymbol"/>
              <a:buChar char=""/>
            </a:pPr>
            <a:r>
              <a:rPr lang="en-US" sz="3200">
                <a:solidFill>
                  <a:srgbClr val="000000"/>
                </a:solidFill>
                <a:latin typeface="Calibri"/>
              </a:rPr>
              <a:t>Second Outline Level</a:t>
            </a:r>
            <a:endParaRPr/>
          </a:p>
          <a:p>
            <a:pPr lvl="2">
              <a:buSzPct val="25000"/>
              <a:buFont typeface="StarSymbol"/>
              <a:buChar char=""/>
            </a:pPr>
            <a:r>
              <a:rPr lang="en-US" sz="3200">
                <a:solidFill>
                  <a:srgbClr val="000000"/>
                </a:solidFill>
                <a:latin typeface="Calibri"/>
              </a:rPr>
              <a:t>Third Outline Level</a:t>
            </a:r>
            <a:endParaRPr/>
          </a:p>
          <a:p>
            <a:pPr lvl="3">
              <a:buSzPct val="25000"/>
              <a:buFont typeface="StarSymbol"/>
              <a:buChar char=""/>
            </a:pPr>
            <a:r>
              <a:rPr lang="en-US" sz="3200">
                <a:solidFill>
                  <a:srgbClr val="000000"/>
                </a:solidFill>
                <a:latin typeface="Calibri"/>
              </a:rPr>
              <a:t>Fourth Outline Level</a:t>
            </a:r>
            <a:endParaRPr/>
          </a:p>
          <a:p>
            <a:pPr lvl="4">
              <a:buSzPct val="25000"/>
              <a:buFont typeface="StarSymbol"/>
              <a:buChar char=""/>
            </a:pPr>
            <a:r>
              <a:rPr lang="en-US" sz="3200">
                <a:solidFill>
                  <a:srgbClr val="000000"/>
                </a:solidFill>
                <a:latin typeface="Calibri"/>
              </a:rPr>
              <a:t>Fifth Outline Level</a:t>
            </a:r>
            <a:endParaRPr/>
          </a:p>
          <a:p>
            <a:pPr lvl="5">
              <a:buSzPct val="25000"/>
              <a:buFont typeface="StarSymbol"/>
              <a:buChar char=""/>
            </a:pPr>
            <a:r>
              <a:rPr lang="en-US" sz="3200">
                <a:solidFill>
                  <a:srgbClr val="000000"/>
                </a:solidFill>
                <a:latin typeface="Calibri"/>
              </a:rPr>
              <a:t>Sixth Outline Level</a:t>
            </a:r>
            <a:endParaRPr/>
          </a:p>
          <a:p>
            <a:pPr>
              <a:lnSpc>
                <a:spcPct val="100000"/>
              </a:lnSpc>
              <a:buFont typeface="Arial"/>
              <a:buChar char="•"/>
            </a:pPr>
            <a:r>
              <a:rPr lang="en-US" sz="3200">
                <a:solidFill>
                  <a:srgbClr val="000000"/>
                </a:solidFill>
                <a:latin typeface="Calibri"/>
              </a:rPr>
              <a:t>Seventh Outline LevelClick to edit Master text styles</a:t>
            </a:r>
            <a:endParaRPr/>
          </a:p>
          <a:p>
            <a:pPr lvl="1">
              <a:lnSpc>
                <a:spcPct val="100000"/>
              </a:lnSpc>
              <a:buSzPct val="25000"/>
              <a:buFont typeface="StarSymbol"/>
              <a:buChar char=""/>
            </a:pPr>
            <a:r>
              <a:rPr lang="en-US" sz="2800">
                <a:solidFill>
                  <a:srgbClr val="000000"/>
                </a:solidFill>
                <a:latin typeface="Calibri"/>
              </a:rPr>
              <a:t>Second level</a:t>
            </a:r>
            <a:endParaRPr/>
          </a:p>
          <a:p>
            <a:pPr lvl="2">
              <a:lnSpc>
                <a:spcPct val="100000"/>
              </a:lnSpc>
              <a:buSzPct val="25000"/>
              <a:buFont typeface="StarSymbol"/>
              <a:buChar char=""/>
            </a:pPr>
            <a:r>
              <a:rPr lang="en-US" sz="2400">
                <a:solidFill>
                  <a:srgbClr val="000000"/>
                </a:solidFill>
                <a:latin typeface="Calibri"/>
              </a:rPr>
              <a:t>Third level</a:t>
            </a:r>
            <a:endParaRPr/>
          </a:p>
          <a:p>
            <a:pPr lvl="3">
              <a:lnSpc>
                <a:spcPct val="100000"/>
              </a:lnSpc>
              <a:buSzPct val="25000"/>
              <a:buFont typeface="StarSymbol"/>
              <a:buChar char=""/>
            </a:pPr>
            <a:r>
              <a:rPr lang="en-US" sz="2000">
                <a:solidFill>
                  <a:srgbClr val="000000"/>
                </a:solidFill>
                <a:latin typeface="Calibri"/>
              </a:rPr>
              <a:t>Fourth level</a:t>
            </a:r>
            <a:endParaRPr/>
          </a:p>
          <a:p>
            <a:pPr lvl="4">
              <a:lnSpc>
                <a:spcPct val="100000"/>
              </a:lnSpc>
              <a:buSzPct val="25000"/>
              <a:buFont typeface="StarSymbol"/>
              <a:buChar char=""/>
            </a:pPr>
            <a:r>
              <a:rPr lang="en-US" sz="2000">
                <a:solidFill>
                  <a:srgbClr val="000000"/>
                </a:solidFill>
                <a:latin typeface="Calibri"/>
              </a:rPr>
              <a:t>Fifth level</a:t>
            </a:r>
            <a:endParaRPr/>
          </a:p>
        </p:txBody>
      </p:sp>
      <p:sp>
        <p:nvSpPr>
          <p:cNvPr id="41"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US" sz="1200">
                <a:solidFill>
                  <a:srgbClr val="8B8B8B"/>
                </a:solidFill>
                <a:latin typeface="Calibri"/>
              </a:rPr>
              <a:t>6/17/14</a:t>
            </a:r>
            <a:endParaRPr/>
          </a:p>
        </p:txBody>
      </p:sp>
      <p:sp>
        <p:nvSpPr>
          <p:cNvPr id="42" name="PlaceHolder 4"/>
          <p:cNvSpPr>
            <a:spLocks noGrp="1"/>
          </p:cNvSpPr>
          <p:nvPr>
            <p:ph type="ftr"/>
          </p:nvPr>
        </p:nvSpPr>
        <p:spPr>
          <a:xfrm>
            <a:off x="3124080" y="6356520"/>
            <a:ext cx="2895120" cy="364680"/>
          </a:xfrm>
          <a:prstGeom prst="rect">
            <a:avLst/>
          </a:prstGeom>
        </p:spPr>
        <p:txBody>
          <a:bodyPr anchor="ctr"/>
          <a:lstStyle/>
          <a:p>
            <a:endParaRPr/>
          </a:p>
        </p:txBody>
      </p:sp>
      <p:sp>
        <p:nvSpPr>
          <p:cNvPr id="43"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03A1E667-969B-4D75-AB0D-E87BC0DDC7AE}" type="slidenum">
              <a:rPr lang="en-US" sz="1200">
                <a:solidFill>
                  <a:srgbClr val="8B8B8B"/>
                </a:solidFill>
                <a:latin typeface="Calibri"/>
              </a:rPr>
              <a:pPr algn="r">
                <a:lnSpc>
                  <a:spcPct val="100000"/>
                </a:lnSpc>
              </a:p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685800" y="2130480"/>
            <a:ext cx="7772040" cy="1469520"/>
          </a:xfrm>
          <a:prstGeom prst="rect">
            <a:avLst/>
          </a:prstGeom>
        </p:spPr>
        <p:txBody>
          <a:bodyPr anchor="ctr"/>
          <a:lstStyle/>
          <a:p>
            <a:pPr algn="ctr">
              <a:lnSpc>
                <a:spcPct val="100000"/>
              </a:lnSpc>
            </a:pPr>
            <a:r>
              <a:rPr lang="en-US" sz="4400">
                <a:solidFill>
                  <a:srgbClr val="000000"/>
                </a:solidFill>
                <a:latin typeface="Calibri"/>
              </a:rPr>
              <a:t>Indian Traffic Sign Recognition</a:t>
            </a:r>
            <a:endParaRPr/>
          </a:p>
        </p:txBody>
      </p:sp>
      <p:sp>
        <p:nvSpPr>
          <p:cNvPr id="79" name="TextShape 2"/>
          <p:cNvSpPr txBox="1"/>
          <p:nvPr/>
        </p:nvSpPr>
        <p:spPr>
          <a:xfrm>
            <a:off x="1371600" y="3809880"/>
            <a:ext cx="6476760" cy="2057040"/>
          </a:xfrm>
          <a:prstGeom prst="rect">
            <a:avLst/>
          </a:prstGeom>
        </p:spPr>
        <p:txBody>
          <a:bodyPr/>
          <a:lstStyle/>
          <a:p>
            <a:pPr algn="ctr">
              <a:lnSpc>
                <a:spcPct val="100000"/>
              </a:lnSpc>
            </a:pPr>
            <a:r>
              <a:rPr lang="en-US" sz="2600" b="1">
                <a:solidFill>
                  <a:srgbClr val="000000"/>
                </a:solidFill>
                <a:latin typeface="Calibri"/>
              </a:rPr>
              <a:t>Arun Nandewal</a:t>
            </a:r>
            <a:r>
              <a:rPr lang="en-US" sz="2600">
                <a:solidFill>
                  <a:srgbClr val="000000"/>
                </a:solidFill>
                <a:latin typeface="Calibri"/>
              </a:rPr>
              <a:t>, 2nd Year, </a:t>
            </a:r>
            <a:endParaRPr/>
          </a:p>
          <a:p>
            <a:pPr algn="ctr">
              <a:lnSpc>
                <a:spcPct val="100000"/>
              </a:lnSpc>
            </a:pPr>
            <a:r>
              <a:rPr lang="en-US" sz="2600">
                <a:solidFill>
                  <a:srgbClr val="000000"/>
                </a:solidFill>
                <a:latin typeface="Calibri"/>
              </a:rPr>
              <a:t>B.Tech (CSE), NIT Surathkal</a:t>
            </a:r>
            <a:endParaRPr/>
          </a:p>
          <a:p>
            <a:pPr algn="ctr">
              <a:lnSpc>
                <a:spcPct val="100000"/>
              </a:lnSpc>
            </a:pPr>
            <a:r>
              <a:rPr lang="en-US" sz="2600" b="1">
                <a:solidFill>
                  <a:srgbClr val="000000"/>
                </a:solidFill>
                <a:latin typeface="Calibri"/>
              </a:rPr>
              <a:t>K Siddharth Kannan</a:t>
            </a:r>
            <a:r>
              <a:rPr lang="en-US" sz="2600">
                <a:solidFill>
                  <a:srgbClr val="000000"/>
                </a:solidFill>
                <a:latin typeface="Calibri"/>
              </a:rPr>
              <a:t>, 1st Year, </a:t>
            </a:r>
            <a:endParaRPr/>
          </a:p>
          <a:p>
            <a:pPr algn="ctr">
              <a:lnSpc>
                <a:spcPct val="100000"/>
              </a:lnSpc>
            </a:pPr>
            <a:r>
              <a:rPr lang="en-US" sz="2600">
                <a:solidFill>
                  <a:srgbClr val="000000"/>
                </a:solidFill>
                <a:latin typeface="Calibri"/>
              </a:rPr>
              <a:t>Dual Degree (Biotechnology), IIT Kharagpur.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Warning Signs</a:t>
            </a:r>
            <a:endParaRPr/>
          </a:p>
        </p:txBody>
      </p:sp>
      <p:sp>
        <p:nvSpPr>
          <p:cNvPr id="108"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Warning signs are Triangles with RED border, WHITE background and BLACK text/image.</a:t>
            </a:r>
            <a:endParaRPr/>
          </a:p>
        </p:txBody>
      </p:sp>
      <p:pic>
        <p:nvPicPr>
          <p:cNvPr id="109" name="Picture 3"/>
          <p:cNvPicPr/>
          <p:nvPr/>
        </p:nvPicPr>
        <p:blipFill>
          <a:blip r:embed="rId2" cstate="print"/>
          <a:stretch>
            <a:fillRect/>
          </a:stretch>
        </p:blipFill>
        <p:spPr>
          <a:xfrm>
            <a:off x="990720" y="3048120"/>
            <a:ext cx="2490480" cy="2224800"/>
          </a:xfrm>
          <a:prstGeom prst="rect">
            <a:avLst/>
          </a:prstGeom>
        </p:spPr>
      </p:pic>
      <p:pic>
        <p:nvPicPr>
          <p:cNvPr id="110" name="Picture 4"/>
          <p:cNvPicPr/>
          <p:nvPr/>
        </p:nvPicPr>
        <p:blipFill>
          <a:blip r:embed="rId3" cstate="print"/>
          <a:stretch>
            <a:fillRect/>
          </a:stretch>
        </p:blipFill>
        <p:spPr>
          <a:xfrm>
            <a:off x="5943600" y="3048120"/>
            <a:ext cx="2414160" cy="2156760"/>
          </a:xfrm>
          <a:prstGeom prst="rect">
            <a:avLst/>
          </a:prstGeom>
        </p:spPr>
      </p:pic>
      <p:sp>
        <p:nvSpPr>
          <p:cNvPr id="111" name="CustomShape 3"/>
          <p:cNvSpPr/>
          <p:nvPr/>
        </p:nvSpPr>
        <p:spPr>
          <a:xfrm>
            <a:off x="4876920" y="6488640"/>
            <a:ext cx="4266720" cy="364680"/>
          </a:xfrm>
          <a:prstGeom prst="rect">
            <a:avLst/>
          </a:prstGeom>
          <a:noFill/>
        </p:spPr>
        <p:txBody>
          <a:bodyPr lIns="90000" tIns="45000" rIns="90000" bIns="45000"/>
          <a:lstStyle/>
          <a:p>
            <a:pPr>
              <a:lnSpc>
                <a:spcPct val="100000"/>
              </a:lnSpc>
            </a:pPr>
            <a:r>
              <a:rPr lang="en-US">
                <a:solidFill>
                  <a:srgbClr val="000000"/>
                </a:solidFill>
                <a:latin typeface="Calibri"/>
              </a:rPr>
              <a:t>Image Courtesy: Delhi Traffic Police Website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Regulatory Signs</a:t>
            </a:r>
            <a:endParaRPr/>
          </a:p>
        </p:txBody>
      </p:sp>
      <p:sp>
        <p:nvSpPr>
          <p:cNvPr id="113"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Regulatory Signs are BLUE circles with a WHITE arrow within.</a:t>
            </a:r>
            <a:endParaRPr/>
          </a:p>
        </p:txBody>
      </p:sp>
      <p:pic>
        <p:nvPicPr>
          <p:cNvPr id="114" name="Picture 3"/>
          <p:cNvPicPr/>
          <p:nvPr/>
        </p:nvPicPr>
        <p:blipFill>
          <a:blip r:embed="rId2" cstate="print"/>
          <a:stretch>
            <a:fillRect/>
          </a:stretch>
        </p:blipFill>
        <p:spPr>
          <a:xfrm>
            <a:off x="990720" y="3048120"/>
            <a:ext cx="2590560" cy="2590560"/>
          </a:xfrm>
          <a:prstGeom prst="rect">
            <a:avLst/>
          </a:prstGeom>
        </p:spPr>
      </p:pic>
      <p:pic>
        <p:nvPicPr>
          <p:cNvPr id="115" name="Picture 4"/>
          <p:cNvPicPr/>
          <p:nvPr/>
        </p:nvPicPr>
        <p:blipFill>
          <a:blip r:embed="rId3" cstate="print"/>
          <a:stretch>
            <a:fillRect/>
          </a:stretch>
        </p:blipFill>
        <p:spPr>
          <a:xfrm>
            <a:off x="5334120" y="3048120"/>
            <a:ext cx="2666520" cy="2666520"/>
          </a:xfrm>
          <a:prstGeom prst="rect">
            <a:avLst/>
          </a:prstGeom>
        </p:spPr>
      </p:pic>
      <p:sp>
        <p:nvSpPr>
          <p:cNvPr id="116" name="CustomShape 3"/>
          <p:cNvSpPr/>
          <p:nvPr/>
        </p:nvSpPr>
        <p:spPr>
          <a:xfrm>
            <a:off x="3962520" y="6488640"/>
            <a:ext cx="5181120" cy="364680"/>
          </a:xfrm>
          <a:prstGeom prst="rect">
            <a:avLst/>
          </a:prstGeom>
          <a:noFill/>
        </p:spPr>
        <p:txBody>
          <a:bodyPr lIns="90000" tIns="45000" rIns="90000" bIns="45000"/>
          <a:lstStyle/>
          <a:p>
            <a:pPr>
              <a:lnSpc>
                <a:spcPct val="100000"/>
              </a:lnSpc>
            </a:pPr>
            <a:r>
              <a:rPr lang="en-US">
                <a:solidFill>
                  <a:srgbClr val="000000"/>
                </a:solidFill>
                <a:latin typeface="Calibri"/>
              </a:rPr>
              <a:t>Image Courtesy: Chandigarh Traffic Police Website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Step 3: Region of Interest</a:t>
            </a:r>
            <a:endParaRPr/>
          </a:p>
        </p:txBody>
      </p:sp>
      <p:sp>
        <p:nvSpPr>
          <p:cNvPr id="118"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Once the image is in the YCbCr color space, and we have the red and the blue components, we start blob detection.</a:t>
            </a:r>
            <a:endParaRPr/>
          </a:p>
          <a:p>
            <a:pPr>
              <a:lnSpc>
                <a:spcPct val="100000"/>
              </a:lnSpc>
              <a:buFont typeface="Arial"/>
              <a:buChar char="•"/>
            </a:pPr>
            <a:r>
              <a:rPr lang="en-US" sz="3200">
                <a:solidFill>
                  <a:srgbClr val="000000"/>
                </a:solidFill>
                <a:latin typeface="Calibri"/>
              </a:rPr>
              <a:t>During the process of blob detection, parts of the image that are connected and satisfy a particular criteria (minimum area, minimum pixel value etc) are extracted.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Step 3: Region of Interest</a:t>
            </a:r>
            <a:endParaRPr/>
          </a:p>
        </p:txBody>
      </p:sp>
      <p:sp>
        <p:nvSpPr>
          <p:cNvPr id="120"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We find the bounding rectangle of this region and then extract this region from the main image (input from the camera), and when we see this image, then we see that what we actually have is the traffic sign without any of the details around it.</a:t>
            </a:r>
            <a:endParaRPr/>
          </a:p>
          <a:p>
            <a:pPr>
              <a:lnSpc>
                <a:spcPct val="100000"/>
              </a:lnSpc>
              <a:buFont typeface="Arial"/>
              <a:buChar char="•"/>
            </a:pPr>
            <a:r>
              <a:rPr lang="en-US" sz="3200">
                <a:solidFill>
                  <a:srgbClr val="000000"/>
                </a:solidFill>
                <a:latin typeface="Calibri"/>
              </a:rPr>
              <a:t>This part of the original image is the output of step 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000000"/>
                </a:solidFill>
                <a:latin typeface="Calibri"/>
              </a:rPr>
              <a:t>Step 4: Feature Extraction</a:t>
            </a:r>
            <a:endParaRPr dirty="0"/>
          </a:p>
        </p:txBody>
      </p:sp>
      <p:sp>
        <p:nvSpPr>
          <p:cNvPr id="122"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dirty="0">
                <a:solidFill>
                  <a:srgbClr val="000000"/>
                </a:solidFill>
                <a:latin typeface="Calibri"/>
              </a:rPr>
              <a:t>We take the extracted blob as the input image for this step.</a:t>
            </a:r>
            <a:endParaRPr dirty="0"/>
          </a:p>
          <a:p>
            <a:pPr>
              <a:lnSpc>
                <a:spcPct val="100000"/>
              </a:lnSpc>
              <a:buFont typeface="Arial"/>
              <a:buChar char="•"/>
            </a:pPr>
            <a:r>
              <a:rPr lang="en-US" sz="3200" dirty="0">
                <a:solidFill>
                  <a:srgbClr val="000000"/>
                </a:solidFill>
                <a:latin typeface="Calibri"/>
              </a:rPr>
              <a:t>Changing the threshold value of the blob and the minimum area of all the blobs that we want to extract, we apply the blob detection operation on the output of the previous step.</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Problem Statement</a:t>
            </a:r>
            <a:endParaRPr/>
          </a:p>
        </p:txBody>
      </p:sp>
      <p:sp>
        <p:nvSpPr>
          <p:cNvPr id="81" name="TextShape 2"/>
          <p:cNvSpPr txBox="1"/>
          <p:nvPr/>
        </p:nvSpPr>
        <p:spPr>
          <a:xfrm>
            <a:off x="457200" y="1600200"/>
            <a:ext cx="8229240" cy="4525560"/>
          </a:xfrm>
          <a:prstGeom prst="rect">
            <a:avLst/>
          </a:prstGeom>
        </p:spPr>
        <p:txBody>
          <a:bodyPr/>
          <a:lstStyle/>
          <a:p>
            <a:pPr algn="ctr">
              <a:lnSpc>
                <a:spcPct val="100000"/>
              </a:lnSpc>
            </a:pPr>
            <a:r>
              <a:rPr lang="en-US" sz="3200">
                <a:solidFill>
                  <a:srgbClr val="000000"/>
                </a:solidFill>
                <a:latin typeface="Calibri"/>
              </a:rPr>
              <a:t>Detect the traffic signs on both sides of the road, recognize and classify them. Then, give useful information to the driver regarding the meaning of the sign and the traffic rules to be followed.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920" y="1679760"/>
            <a:ext cx="2401560" cy="1440720"/>
          </a:xfrm>
          <a:prstGeom prst="roundRect">
            <a:avLst>
              <a:gd name="adj" fmla="val 10000"/>
            </a:avLst>
          </a:prstGeom>
          <a:solidFill>
            <a:srgbClr val="4F81BD"/>
          </a:solidFill>
          <a:ln w="25560">
            <a:solidFill>
              <a:srgbClr val="FFFFFF"/>
            </a:solidFill>
            <a:round/>
          </a:ln>
        </p:spPr>
        <p:txBody>
          <a:bodyPr lIns="76320" tIns="76320" rIns="76320" bIns="76320" anchor="ctr"/>
          <a:lstStyle/>
          <a:p>
            <a:pPr algn="ctr">
              <a:lnSpc>
                <a:spcPct val="90000"/>
              </a:lnSpc>
            </a:pPr>
            <a:r>
              <a:rPr lang="en-US" sz="2000">
                <a:solidFill>
                  <a:srgbClr val="FFFFFF"/>
                </a:solidFill>
                <a:latin typeface="Calibri"/>
              </a:rPr>
              <a:t>Image Procurement</a:t>
            </a:r>
            <a:endParaRPr/>
          </a:p>
        </p:txBody>
      </p:sp>
      <p:sp>
        <p:nvSpPr>
          <p:cNvPr id="83" name="CustomShape 2"/>
          <p:cNvSpPr/>
          <p:nvPr/>
        </p:nvSpPr>
        <p:spPr>
          <a:xfrm>
            <a:off x="2650320" y="2102400"/>
            <a:ext cx="509040" cy="595440"/>
          </a:xfrm>
          <a:prstGeom prst="rightArrow">
            <a:avLst>
              <a:gd name="adj1" fmla="val 60000"/>
              <a:gd name="adj2" fmla="val 50000"/>
            </a:avLst>
          </a:prstGeom>
          <a:solidFill>
            <a:srgbClr val="B2C0DA"/>
          </a:solidFill>
        </p:spPr>
      </p:sp>
      <p:sp>
        <p:nvSpPr>
          <p:cNvPr id="84" name="CustomShape 3"/>
          <p:cNvSpPr/>
          <p:nvPr/>
        </p:nvSpPr>
        <p:spPr>
          <a:xfrm>
            <a:off x="3371040" y="1679760"/>
            <a:ext cx="2401560" cy="1440720"/>
          </a:xfrm>
          <a:prstGeom prst="roundRect">
            <a:avLst>
              <a:gd name="adj" fmla="val 10000"/>
            </a:avLst>
          </a:prstGeom>
          <a:solidFill>
            <a:srgbClr val="4F81BD"/>
          </a:solidFill>
          <a:ln w="25560">
            <a:solidFill>
              <a:srgbClr val="FFFFFF"/>
            </a:solidFill>
            <a:round/>
          </a:ln>
        </p:spPr>
        <p:txBody>
          <a:bodyPr lIns="76320" tIns="76320" rIns="76320" bIns="76320" anchor="ctr"/>
          <a:lstStyle/>
          <a:p>
            <a:pPr algn="ctr">
              <a:lnSpc>
                <a:spcPct val="90000"/>
              </a:lnSpc>
            </a:pPr>
            <a:r>
              <a:rPr lang="en-US" sz="2000">
                <a:solidFill>
                  <a:srgbClr val="FFFFFF"/>
                </a:solidFill>
                <a:latin typeface="Calibri"/>
              </a:rPr>
              <a:t>Preprocessing (Enhancement, Dilation, Erosion, Thresholding)</a:t>
            </a:r>
            <a:endParaRPr/>
          </a:p>
        </p:txBody>
      </p:sp>
      <p:sp>
        <p:nvSpPr>
          <p:cNvPr id="85" name="CustomShape 4"/>
          <p:cNvSpPr/>
          <p:nvPr/>
        </p:nvSpPr>
        <p:spPr>
          <a:xfrm>
            <a:off x="6013080" y="2102400"/>
            <a:ext cx="509040" cy="595440"/>
          </a:xfrm>
          <a:prstGeom prst="rightArrow">
            <a:avLst>
              <a:gd name="adj1" fmla="val 60000"/>
              <a:gd name="adj2" fmla="val 50000"/>
            </a:avLst>
          </a:prstGeom>
          <a:solidFill>
            <a:srgbClr val="B2C0DA"/>
          </a:solidFill>
        </p:spPr>
      </p:sp>
      <p:sp>
        <p:nvSpPr>
          <p:cNvPr id="86" name="CustomShape 5"/>
          <p:cNvSpPr/>
          <p:nvPr/>
        </p:nvSpPr>
        <p:spPr>
          <a:xfrm>
            <a:off x="6733800" y="1679760"/>
            <a:ext cx="2401560" cy="1440720"/>
          </a:xfrm>
          <a:prstGeom prst="roundRect">
            <a:avLst>
              <a:gd name="adj" fmla="val 10000"/>
            </a:avLst>
          </a:prstGeom>
          <a:solidFill>
            <a:srgbClr val="4F81BD"/>
          </a:solidFill>
          <a:ln w="25560">
            <a:solidFill>
              <a:srgbClr val="FFFFFF"/>
            </a:solidFill>
            <a:round/>
          </a:ln>
        </p:spPr>
        <p:txBody>
          <a:bodyPr lIns="76320" tIns="76320" rIns="76320" bIns="76320" anchor="ctr"/>
          <a:lstStyle/>
          <a:p>
            <a:pPr algn="ctr">
              <a:lnSpc>
                <a:spcPct val="90000"/>
              </a:lnSpc>
            </a:pPr>
            <a:r>
              <a:rPr lang="en-US" sz="2000">
                <a:solidFill>
                  <a:srgbClr val="FFFFFF"/>
                </a:solidFill>
                <a:latin typeface="Calibri"/>
              </a:rPr>
              <a:t>Detecting the region of interest (using YCbCr Color Space and Blob Detection)</a:t>
            </a:r>
            <a:endParaRPr/>
          </a:p>
        </p:txBody>
      </p:sp>
      <p:sp>
        <p:nvSpPr>
          <p:cNvPr id="87" name="CustomShape 6"/>
          <p:cNvSpPr/>
          <p:nvPr/>
        </p:nvSpPr>
        <p:spPr>
          <a:xfrm>
            <a:off x="6451560" y="4457880"/>
            <a:ext cx="2538720" cy="1523160"/>
          </a:xfrm>
          <a:prstGeom prst="roundRect">
            <a:avLst>
              <a:gd name="adj" fmla="val 10000"/>
            </a:avLst>
          </a:prstGeom>
          <a:solidFill>
            <a:srgbClr val="4F81BD"/>
          </a:solidFill>
          <a:ln w="25560">
            <a:solidFill>
              <a:srgbClr val="FFFFFF"/>
            </a:solidFill>
            <a:round/>
          </a:ln>
        </p:spPr>
        <p:txBody>
          <a:bodyPr lIns="83880" tIns="83880" rIns="83880" bIns="83880" anchor="ctr"/>
          <a:lstStyle/>
          <a:p>
            <a:pPr algn="ctr">
              <a:lnSpc>
                <a:spcPct val="90000"/>
              </a:lnSpc>
            </a:pPr>
            <a:r>
              <a:rPr lang="en-US" sz="2200">
                <a:solidFill>
                  <a:srgbClr val="FFFFFF"/>
                </a:solidFill>
                <a:latin typeface="Calibri"/>
              </a:rPr>
              <a:t>Extraction of features from this blob</a:t>
            </a:r>
            <a:endParaRPr/>
          </a:p>
        </p:txBody>
      </p:sp>
      <p:sp>
        <p:nvSpPr>
          <p:cNvPr id="88" name="CustomShape 7"/>
          <p:cNvSpPr/>
          <p:nvPr/>
        </p:nvSpPr>
        <p:spPr>
          <a:xfrm rot="10800000">
            <a:off x="5659560" y="4905360"/>
            <a:ext cx="537840" cy="629280"/>
          </a:xfrm>
          <a:prstGeom prst="rightArrow">
            <a:avLst>
              <a:gd name="adj1" fmla="val 60000"/>
              <a:gd name="adj2" fmla="val 50000"/>
            </a:avLst>
          </a:prstGeom>
          <a:solidFill>
            <a:srgbClr val="B2C0DA"/>
          </a:solidFill>
        </p:spPr>
      </p:sp>
      <p:sp>
        <p:nvSpPr>
          <p:cNvPr id="89" name="CustomShape 8"/>
          <p:cNvSpPr/>
          <p:nvPr/>
        </p:nvSpPr>
        <p:spPr>
          <a:xfrm>
            <a:off x="2896920" y="4457880"/>
            <a:ext cx="2538720" cy="1523160"/>
          </a:xfrm>
          <a:prstGeom prst="roundRect">
            <a:avLst>
              <a:gd name="adj" fmla="val 10000"/>
            </a:avLst>
          </a:prstGeom>
          <a:solidFill>
            <a:srgbClr val="4F81BD"/>
          </a:solidFill>
          <a:ln w="25560">
            <a:solidFill>
              <a:srgbClr val="FFFFFF"/>
            </a:solidFill>
            <a:round/>
          </a:ln>
        </p:spPr>
        <p:txBody>
          <a:bodyPr lIns="83880" tIns="83880" rIns="83880" bIns="83880" anchor="ctr"/>
          <a:lstStyle/>
          <a:p>
            <a:pPr algn="ctr">
              <a:lnSpc>
                <a:spcPct val="90000"/>
              </a:lnSpc>
            </a:pPr>
            <a:r>
              <a:rPr lang="en-US" sz="2200">
                <a:solidFill>
                  <a:srgbClr val="FFFFFF"/>
                </a:solidFill>
                <a:latin typeface="Calibri"/>
              </a:rPr>
              <a:t>Submitting these features to a neural network for classification</a:t>
            </a:r>
            <a:endParaRPr/>
          </a:p>
        </p:txBody>
      </p:sp>
      <p:sp>
        <p:nvSpPr>
          <p:cNvPr id="90" name="TextShape 9"/>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Procedure followed</a:t>
            </a:r>
            <a:endParaRPr/>
          </a:p>
        </p:txBody>
      </p:sp>
      <p:sp>
        <p:nvSpPr>
          <p:cNvPr id="91" name="CustomShape 10"/>
          <p:cNvSpPr/>
          <p:nvPr/>
        </p:nvSpPr>
        <p:spPr>
          <a:xfrm>
            <a:off x="7696080" y="3276720"/>
            <a:ext cx="685440" cy="1066320"/>
          </a:xfrm>
          <a:prstGeom prst="downArrow">
            <a:avLst>
              <a:gd name="adj1" fmla="val 50000"/>
              <a:gd name="adj2" fmla="val 50000"/>
            </a:avLst>
          </a:prstGeom>
          <a:solidFill>
            <a:srgbClr val="95B3D7"/>
          </a:solidFill>
          <a:ln w="25560">
            <a:solidFill>
              <a:srgbClr val="DCE6F2"/>
            </a:solidFill>
            <a:round/>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Tools Used</a:t>
            </a:r>
            <a:endParaRPr/>
          </a:p>
        </p:txBody>
      </p:sp>
      <p:sp>
        <p:nvSpPr>
          <p:cNvPr id="93"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Matlab: As programming Environment</a:t>
            </a:r>
            <a:endParaRPr/>
          </a:p>
          <a:p>
            <a:pPr>
              <a:lnSpc>
                <a:spcPct val="100000"/>
              </a:lnSpc>
              <a:buFont typeface="Arial"/>
              <a:buChar char="•"/>
            </a:pPr>
            <a:r>
              <a:rPr lang="en-US" sz="3200">
                <a:solidFill>
                  <a:srgbClr val="000000"/>
                </a:solidFill>
                <a:latin typeface="Calibri"/>
              </a:rPr>
              <a:t>Image Processing Toolbox (Matlab)</a:t>
            </a:r>
            <a:endParaRPr/>
          </a:p>
          <a:p>
            <a:pPr>
              <a:lnSpc>
                <a:spcPct val="100000"/>
              </a:lnSpc>
              <a:buFont typeface="Arial"/>
              <a:buChar char="•"/>
            </a:pPr>
            <a:r>
              <a:rPr lang="en-US" sz="3200">
                <a:solidFill>
                  <a:srgbClr val="000000"/>
                </a:solidFill>
                <a:latin typeface="Calibri"/>
              </a:rPr>
              <a:t>Neural Network Toolbox (Matlab)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Step 1: Procurement</a:t>
            </a:r>
            <a:endParaRPr/>
          </a:p>
        </p:txBody>
      </p:sp>
      <p:sp>
        <p:nvSpPr>
          <p:cNvPr id="95"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Images may be procured from a continously running camera fixed on the top of the vehicle.</a:t>
            </a:r>
            <a:endParaRPr/>
          </a:p>
          <a:p>
            <a:pPr>
              <a:lnSpc>
                <a:spcPct val="100000"/>
              </a:lnSpc>
              <a:buFont typeface="Arial"/>
              <a:buChar char="•"/>
            </a:pPr>
            <a:r>
              <a:rPr lang="en-US" sz="3200">
                <a:solidFill>
                  <a:srgbClr val="000000"/>
                </a:solidFill>
                <a:latin typeface="Calibri"/>
              </a:rPr>
              <a:t>For testing purposes, a database of images was downloaded from the internet.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Step 2: Pre-processing</a:t>
            </a:r>
            <a:endParaRPr/>
          </a:p>
        </p:txBody>
      </p:sp>
      <p:sp>
        <p:nvSpPr>
          <p:cNvPr id="97"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Dilation: It is the morphological operation which // TO DO</a:t>
            </a:r>
            <a:endParaRPr/>
          </a:p>
          <a:p>
            <a:pPr>
              <a:lnSpc>
                <a:spcPct val="100000"/>
              </a:lnSpc>
              <a:buFont typeface="Arial"/>
              <a:buChar char="•"/>
            </a:pPr>
            <a:r>
              <a:rPr lang="en-US" sz="3200">
                <a:solidFill>
                  <a:srgbClr val="000000"/>
                </a:solidFill>
                <a:latin typeface="Calibri"/>
              </a:rPr>
              <a:t>Erosion: It is the morphological operation which // TO DO</a:t>
            </a:r>
            <a:endParaRPr/>
          </a:p>
          <a:p>
            <a:pPr>
              <a:lnSpc>
                <a:spcPct val="100000"/>
              </a:lnSpc>
              <a:buFont typeface="Arial"/>
              <a:buChar char="•"/>
            </a:pPr>
            <a:r>
              <a:rPr lang="en-US" sz="3200">
                <a:solidFill>
                  <a:srgbClr val="000000"/>
                </a:solidFill>
                <a:latin typeface="Calibri"/>
              </a:rPr>
              <a:t>Enhancement using the Lucy-Richardson Filter.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Step 3: Detecting the region of interest</a:t>
            </a:r>
            <a:endParaRPr/>
          </a:p>
        </p:txBody>
      </p:sp>
      <p:sp>
        <p:nvSpPr>
          <p:cNvPr id="99"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We convert the image into the YCbCr color space, which we will be using for color segmentation.</a:t>
            </a:r>
            <a:endParaRPr/>
          </a:p>
          <a:p>
            <a:pPr>
              <a:lnSpc>
                <a:spcPct val="100000"/>
              </a:lnSpc>
              <a:buFont typeface="Arial"/>
              <a:buChar char="•"/>
            </a:pPr>
            <a:r>
              <a:rPr lang="en-US" sz="3200">
                <a:solidFill>
                  <a:srgbClr val="000000"/>
                </a:solidFill>
                <a:latin typeface="Calibri"/>
              </a:rPr>
              <a:t>Once the image is in the YCbCr color space, the red and the blue components of the image are extracted and stored in two different matrices.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More About Road Signs</a:t>
            </a:r>
            <a:endParaRPr/>
          </a:p>
        </p:txBody>
      </p:sp>
      <p:sp>
        <p:nvSpPr>
          <p:cNvPr id="101"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There are 4 types of road signs</a:t>
            </a:r>
            <a:endParaRPr/>
          </a:p>
          <a:p>
            <a:pPr lvl="1">
              <a:lnSpc>
                <a:spcPct val="100000"/>
              </a:lnSpc>
              <a:buSzPct val="25000"/>
              <a:buFont typeface="StarSymbol"/>
              <a:buChar char=""/>
            </a:pPr>
            <a:r>
              <a:rPr lang="en-US" sz="2800">
                <a:solidFill>
                  <a:srgbClr val="000000"/>
                </a:solidFill>
                <a:latin typeface="Calibri"/>
              </a:rPr>
              <a:t>Compulsory/Prohibitory</a:t>
            </a:r>
            <a:endParaRPr/>
          </a:p>
          <a:p>
            <a:pPr lvl="1">
              <a:lnSpc>
                <a:spcPct val="100000"/>
              </a:lnSpc>
              <a:buSzPct val="25000"/>
              <a:buFont typeface="StarSymbol"/>
              <a:buChar char=""/>
            </a:pPr>
            <a:r>
              <a:rPr lang="en-US" sz="2800">
                <a:solidFill>
                  <a:srgbClr val="000000"/>
                </a:solidFill>
                <a:latin typeface="Calibri"/>
              </a:rPr>
              <a:t>Warning</a:t>
            </a:r>
            <a:endParaRPr/>
          </a:p>
          <a:p>
            <a:pPr lvl="1">
              <a:lnSpc>
                <a:spcPct val="100000"/>
              </a:lnSpc>
              <a:buSzPct val="25000"/>
              <a:buFont typeface="StarSymbol"/>
              <a:buChar char=""/>
            </a:pPr>
            <a:r>
              <a:rPr lang="en-US" sz="2800">
                <a:solidFill>
                  <a:srgbClr val="000000"/>
                </a:solidFill>
                <a:latin typeface="Calibri"/>
              </a:rPr>
              <a:t>Regulatory</a:t>
            </a:r>
            <a:endParaRPr/>
          </a:p>
          <a:p>
            <a:pPr lvl="1">
              <a:lnSpc>
                <a:spcPct val="100000"/>
              </a:lnSpc>
              <a:buSzPct val="25000"/>
              <a:buFont typeface="StarSymbol"/>
              <a:buChar char=""/>
            </a:pPr>
            <a:r>
              <a:rPr lang="en-US" sz="2800">
                <a:solidFill>
                  <a:srgbClr val="000000"/>
                </a:solidFill>
                <a:latin typeface="Calibri"/>
              </a:rPr>
              <a:t>Informatory (Out of the scope of this project)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Compulsory Signs</a:t>
            </a:r>
            <a:endParaRPr/>
          </a:p>
        </p:txBody>
      </p:sp>
      <p:sp>
        <p:nvSpPr>
          <p:cNvPr id="103"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Compulsory signs are circles with RED border, WHITE background, and BLACK text/image.</a:t>
            </a:r>
            <a:endParaRPr/>
          </a:p>
          <a:p>
            <a:pPr>
              <a:lnSpc>
                <a:spcPct val="100000"/>
              </a:lnSpc>
            </a:pPr>
            <a:endParaRPr/>
          </a:p>
        </p:txBody>
      </p:sp>
      <p:pic>
        <p:nvPicPr>
          <p:cNvPr id="104" name="Picture 5"/>
          <p:cNvPicPr/>
          <p:nvPr/>
        </p:nvPicPr>
        <p:blipFill>
          <a:blip r:embed="rId2" cstate="print"/>
          <a:stretch>
            <a:fillRect/>
          </a:stretch>
        </p:blipFill>
        <p:spPr>
          <a:xfrm>
            <a:off x="685800" y="3048120"/>
            <a:ext cx="2261880" cy="2261880"/>
          </a:xfrm>
          <a:prstGeom prst="rect">
            <a:avLst/>
          </a:prstGeom>
        </p:spPr>
      </p:pic>
      <p:pic>
        <p:nvPicPr>
          <p:cNvPr id="105" name="Picture 6"/>
          <p:cNvPicPr/>
          <p:nvPr/>
        </p:nvPicPr>
        <p:blipFill>
          <a:blip r:embed="rId3" cstate="print"/>
          <a:stretch>
            <a:fillRect/>
          </a:stretch>
        </p:blipFill>
        <p:spPr>
          <a:xfrm>
            <a:off x="6477120" y="3124080"/>
            <a:ext cx="2185560" cy="2185560"/>
          </a:xfrm>
          <a:prstGeom prst="rect">
            <a:avLst/>
          </a:prstGeom>
        </p:spPr>
      </p:pic>
      <p:sp>
        <p:nvSpPr>
          <p:cNvPr id="106" name="CustomShape 3"/>
          <p:cNvSpPr/>
          <p:nvPr/>
        </p:nvSpPr>
        <p:spPr>
          <a:xfrm>
            <a:off x="4876920" y="6488640"/>
            <a:ext cx="4266720" cy="364680"/>
          </a:xfrm>
          <a:prstGeom prst="rect">
            <a:avLst/>
          </a:prstGeom>
          <a:noFill/>
        </p:spPr>
        <p:txBody>
          <a:bodyPr lIns="90000" tIns="45000" rIns="90000" bIns="45000"/>
          <a:lstStyle/>
          <a:p>
            <a:pPr>
              <a:lnSpc>
                <a:spcPct val="100000"/>
              </a:lnSpc>
            </a:pPr>
            <a:r>
              <a:rPr lang="en-US">
                <a:solidFill>
                  <a:srgbClr val="000000"/>
                </a:solidFill>
                <a:latin typeface="Calibri"/>
              </a:rPr>
              <a:t>Image Courtesy: Delhi Traffic Police Website</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530</Words>
  <Application>Microsoft Office PowerPoint</Application>
  <PresentationFormat>On-screen Show (4:3)</PresentationFormat>
  <Paragraphs>51</Paragraphs>
  <Slides>14</Slides>
  <Notes>0</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Siddharth</cp:lastModifiedBy>
  <cp:revision>2</cp:revision>
  <dcterms:modified xsi:type="dcterms:W3CDTF">2014-06-17T08:17:10Z</dcterms:modified>
</cp:coreProperties>
</file>