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88" r:id="rId9"/>
    <p:sldId id="263" r:id="rId10"/>
    <p:sldId id="264" r:id="rId11"/>
    <p:sldId id="265" r:id="rId12"/>
    <p:sldId id="266" r:id="rId13"/>
    <p:sldId id="267" r:id="rId14"/>
    <p:sldId id="268" r:id="rId15"/>
    <p:sldId id="289" r:id="rId16"/>
    <p:sldId id="290" r:id="rId17"/>
    <p:sldId id="286" r:id="rId18"/>
    <p:sldId id="280" r:id="rId19"/>
    <p:sldId id="281" r:id="rId20"/>
    <p:sldId id="269" r:id="rId21"/>
    <p:sldId id="270" r:id="rId22"/>
    <p:sldId id="271" r:id="rId23"/>
    <p:sldId id="272" r:id="rId24"/>
    <p:sldId id="277" r:id="rId25"/>
    <p:sldId id="273" r:id="rId26"/>
    <p:sldId id="274" r:id="rId27"/>
    <p:sldId id="276" r:id="rId28"/>
    <p:sldId id="278" r:id="rId29"/>
    <p:sldId id="279" r:id="rId30"/>
    <p:sldId id="282" r:id="rId31"/>
    <p:sldId id="283" r:id="rId32"/>
    <p:sldId id="284" r:id="rId33"/>
    <p:sldId id="285" r:id="rId34"/>
    <p:sldId id="287" r:id="rId35"/>
    <p:sldId id="291"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features per image</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 used</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EBDE577-80DA-459E-8837-81969211F8BC}" type="presOf" srcId="{C12477EC-21D5-45B2-A85B-E55DB41B6CAC}" destId="{F84274E6-D771-4CFE-80AA-1BBB764DB51A}" srcOrd="0" destOrd="0" presId="urn:microsoft.com/office/officeart/2005/8/layout/equation1"/>
    <dgm:cxn modelId="{08AABF99-C6FC-45EA-9D9E-4A5FC18CD97D}" type="presOf" srcId="{9413C71E-AC16-41E3-919A-3E920F8C3716}" destId="{F17D9B5E-2A0F-44C5-AB27-FD9117EEC2AB}" srcOrd="0" destOrd="0" presId="urn:microsoft.com/office/officeart/2005/8/layout/equation1"/>
    <dgm:cxn modelId="{6EC4996D-801C-4238-97BA-93ECC2D860EA}" type="presOf" srcId="{E1F1428E-7E86-4AA4-B6A0-0AE32A4B8613}" destId="{771037F9-1C32-4D36-B047-2113443E551B}" srcOrd="0" destOrd="0" presId="urn:microsoft.com/office/officeart/2005/8/layout/equation1"/>
    <dgm:cxn modelId="{E27F4A17-9FBC-4C04-BBB3-1CEE6DA68B6E}" type="presOf" srcId="{E11A2FB1-E55F-4A65-8A61-9C56517D767A}" destId="{89748EC7-5BB8-4A0F-A959-ACCB457B09FC}" srcOrd="0" destOrd="0" presId="urn:microsoft.com/office/officeart/2005/8/layout/equation1"/>
    <dgm:cxn modelId="{71A218CA-D168-4789-B8C4-B527979BA70D}" type="presParOf" srcId="{F84274E6-D771-4CFE-80AA-1BBB764DB51A}" destId="{89748EC7-5BB8-4A0F-A959-ACCB457B09FC}" srcOrd="0" destOrd="0" presId="urn:microsoft.com/office/officeart/2005/8/layout/equation1"/>
    <dgm:cxn modelId="{62A99BFC-D978-49A5-A13B-6185EAEAA377}" type="presParOf" srcId="{F84274E6-D771-4CFE-80AA-1BBB764DB51A}" destId="{90006479-08CC-47B7-A87F-86364A62AB42}" srcOrd="1" destOrd="0" presId="urn:microsoft.com/office/officeart/2005/8/layout/equation1"/>
    <dgm:cxn modelId="{42D9B1A0-874B-4B94-A136-78AC8D040C96}" type="presParOf" srcId="{F84274E6-D771-4CFE-80AA-1BBB764DB51A}" destId="{F17D9B5E-2A0F-44C5-AB27-FD9117EEC2AB}" srcOrd="2" destOrd="0" presId="urn:microsoft.com/office/officeart/2005/8/layout/equation1"/>
    <dgm:cxn modelId="{E0EC60B6-BCE6-48D2-8547-DBBA54DF971F}" type="presParOf" srcId="{F84274E6-D771-4CFE-80AA-1BBB764DB51A}" destId="{B38BE5E9-CE30-4B6F-BE3A-34F190C2BB50}" srcOrd="3" destOrd="0" presId="urn:microsoft.com/office/officeart/2005/8/layout/equation1"/>
    <dgm:cxn modelId="{F6231BE8-EBF5-4A7C-B114-A97E94A986D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classes of images</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498F8848-E2FF-4DD6-B73D-E776F848AB66}" type="presOf" srcId="{E1F1428E-7E86-4AA4-B6A0-0AE32A4B8613}" destId="{771037F9-1C32-4D36-B047-2113443E551B}" srcOrd="0" destOrd="0" presId="urn:microsoft.com/office/officeart/2005/8/layout/equation1"/>
    <dgm:cxn modelId="{B75A8A69-12ED-4A1E-BDF2-D7060E93EF6B}" type="presOf" srcId="{9413C71E-AC16-41E3-919A-3E920F8C3716}" destId="{F17D9B5E-2A0F-44C5-AB27-FD9117EEC2AB}" srcOrd="0" destOrd="0" presId="urn:microsoft.com/office/officeart/2005/8/layout/equation1"/>
    <dgm:cxn modelId="{BD200006-A73F-4345-8EAF-0CAEFC279014}" type="presOf" srcId="{C12477EC-21D5-45B2-A85B-E55DB41B6CAC}" destId="{F84274E6-D771-4CFE-80AA-1BBB764DB51A}" srcOrd="0" destOrd="0" presId="urn:microsoft.com/office/officeart/2005/8/layout/equation1"/>
    <dgm:cxn modelId="{2D85ACF2-383A-4FA2-A566-5695EFE9A49F}" type="presOf" srcId="{E11A2FB1-E55F-4A65-8A61-9C56517D767A}" destId="{89748EC7-5BB8-4A0F-A959-ACCB457B09FC}" srcOrd="0" destOrd="0" presId="urn:microsoft.com/office/officeart/2005/8/layout/equation1"/>
    <dgm:cxn modelId="{183036EA-F714-409B-A79B-C7C13BD5AE7C}" type="presParOf" srcId="{F84274E6-D771-4CFE-80AA-1BBB764DB51A}" destId="{89748EC7-5BB8-4A0F-A959-ACCB457B09FC}" srcOrd="0" destOrd="0" presId="urn:microsoft.com/office/officeart/2005/8/layout/equation1"/>
    <dgm:cxn modelId="{B22C0D3D-54C0-4348-BD32-521F65FE7AA0}" type="presParOf" srcId="{F84274E6-D771-4CFE-80AA-1BBB764DB51A}" destId="{90006479-08CC-47B7-A87F-86364A62AB42}" srcOrd="1" destOrd="0" presId="urn:microsoft.com/office/officeart/2005/8/layout/equation1"/>
    <dgm:cxn modelId="{BF51FB31-4AE2-44B3-BCA6-62C34B3F7DBE}" type="presParOf" srcId="{F84274E6-D771-4CFE-80AA-1BBB764DB51A}" destId="{F17D9B5E-2A0F-44C5-AB27-FD9117EEC2AB}" srcOrd="2" destOrd="0" presId="urn:microsoft.com/office/officeart/2005/8/layout/equation1"/>
    <dgm:cxn modelId="{2D56554C-2CDF-4C08-B1C5-77981DBD8D8D}" type="presParOf" srcId="{F84274E6-D771-4CFE-80AA-1BBB764DB51A}" destId="{B38BE5E9-CE30-4B6F-BE3A-34F190C2BB50}" srcOrd="3" destOrd="0" presId="urn:microsoft.com/office/officeart/2005/8/layout/equation1"/>
    <dgm:cxn modelId="{4AFB2572-1BFC-41BE-AFC8-760FF7643DF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1</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classes of images</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CEE982BB-2B13-46CD-B0C0-B8AA95BF0AB7}" type="presOf" srcId="{9413C71E-AC16-41E3-919A-3E920F8C3716}" destId="{F17D9B5E-2A0F-44C5-AB27-FD9117EEC2AB}" srcOrd="0" destOrd="0" presId="urn:microsoft.com/office/officeart/2005/8/layout/equation1"/>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A8D1EF1-D70E-4C06-BDDE-DF33A5ED09F4}" type="presOf" srcId="{E1F1428E-7E86-4AA4-B6A0-0AE32A4B8613}" destId="{771037F9-1C32-4D36-B047-2113443E551B}" srcOrd="0" destOrd="0" presId="urn:microsoft.com/office/officeart/2005/8/layout/equation1"/>
    <dgm:cxn modelId="{EF3ED628-2607-4A3B-A631-2D6C0E037C1B}" type="presOf" srcId="{E11A2FB1-E55F-4A65-8A61-9C56517D767A}" destId="{89748EC7-5BB8-4A0F-A959-ACCB457B09FC}" srcOrd="0" destOrd="0" presId="urn:microsoft.com/office/officeart/2005/8/layout/equation1"/>
    <dgm:cxn modelId="{E683EF7A-900A-41CD-ABE3-A8F230245A3B}" type="presOf" srcId="{C12477EC-21D5-45B2-A85B-E55DB41B6CAC}" destId="{F84274E6-D771-4CFE-80AA-1BBB764DB51A}" srcOrd="0" destOrd="0" presId="urn:microsoft.com/office/officeart/2005/8/layout/equation1"/>
    <dgm:cxn modelId="{D6383F29-0CAA-41DD-8CAD-207A9BFBDBB4}" type="presParOf" srcId="{F84274E6-D771-4CFE-80AA-1BBB764DB51A}" destId="{89748EC7-5BB8-4A0F-A959-ACCB457B09FC}" srcOrd="0" destOrd="0" presId="urn:microsoft.com/office/officeart/2005/8/layout/equation1"/>
    <dgm:cxn modelId="{B63478BA-2567-425B-B0C0-9A959B608075}" type="presParOf" srcId="{F84274E6-D771-4CFE-80AA-1BBB764DB51A}" destId="{90006479-08CC-47B7-A87F-86364A62AB42}" srcOrd="1" destOrd="0" presId="urn:microsoft.com/office/officeart/2005/8/layout/equation1"/>
    <dgm:cxn modelId="{5C5D8775-B598-4714-95E7-7C2415B9C23D}" type="presParOf" srcId="{F84274E6-D771-4CFE-80AA-1BBB764DB51A}" destId="{F17D9B5E-2A0F-44C5-AB27-FD9117EEC2AB}" srcOrd="2" destOrd="0" presId="urn:microsoft.com/office/officeart/2005/8/layout/equation1"/>
    <dgm:cxn modelId="{66890056-DE86-4341-9462-3F4F3515D7E0}" type="presParOf" srcId="{F84274E6-D771-4CFE-80AA-1BBB764DB51A}" destId="{B38BE5E9-CE30-4B6F-BE3A-34F190C2BB50}" srcOrd="3" destOrd="0" presId="urn:microsoft.com/office/officeart/2005/8/layout/equation1"/>
    <dgm:cxn modelId="{FC0B1B0B-EACB-4371-908C-B5BF062A11C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features per image</a:t>
          </a:r>
          <a:endParaRPr lang="en-US" sz="2800" kern="1200" dirty="0"/>
        </a:p>
      </dsp:txBody>
      <dsp:txXfrm>
        <a:off x="3228" y="921742"/>
        <a:ext cx="2220515" cy="2220515"/>
      </dsp:txXfrm>
    </dsp:sp>
    <dsp:sp modelId="{F17D9B5E-2A0F-44C5-AB27-FD9117EEC2AB}">
      <dsp:nvSpPr>
        <dsp:cNvPr id="0" name=""/>
        <dsp:cNvSpPr/>
      </dsp:nvSpPr>
      <dsp:spPr>
        <a:xfrm>
          <a:off x="2404050" y="1388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4050" y="1388050"/>
        <a:ext cx="1287899" cy="1287899"/>
      </dsp:txXfrm>
    </dsp:sp>
    <dsp:sp modelId="{771037F9-1C32-4D36-B047-2113443E551B}">
      <dsp:nvSpPr>
        <dsp:cNvPr id="0" name=""/>
        <dsp:cNvSpPr/>
      </dsp:nvSpPr>
      <dsp:spPr>
        <a:xfrm>
          <a:off x="3872255"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images used</a:t>
          </a:r>
          <a:endParaRPr lang="en-US" sz="2800" kern="1200" dirty="0"/>
        </a:p>
      </dsp:txBody>
      <dsp:txXfrm>
        <a:off x="3872255" y="921742"/>
        <a:ext cx="2220515" cy="22205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images</a:t>
          </a:r>
          <a:endParaRPr lang="en-US" sz="3000" kern="1200" dirty="0"/>
        </a:p>
      </dsp:txBody>
      <dsp:txXfrm>
        <a:off x="3872255" y="32742"/>
        <a:ext cx="2220515" cy="222051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872255" y="32742"/>
        <a:ext cx="2220515" cy="222051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4CFDD-B40B-4247-9307-EA47CA882A58}" type="datetimeFigureOut">
              <a:rPr lang="en-US" smtClean="0"/>
              <a:pPr/>
              <a:t>18-Jun-14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B0A46-06F6-4B28-987D-2411C59F7B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what the output matrix of the neural networ</a:t>
            </a:r>
            <a:r>
              <a:rPr lang="en-US" baseline="0" dirty="0" smtClean="0"/>
              <a:t>k in </a:t>
            </a:r>
            <a:r>
              <a:rPr lang="en-US" baseline="0" dirty="0" err="1" smtClean="0"/>
              <a:t>matlab</a:t>
            </a:r>
            <a:r>
              <a:rPr lang="en-US" baseline="0" dirty="0" smtClean="0"/>
              <a:t> means. And then update slide 21 and this slide.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the definitions of dilation</a:t>
            </a:r>
            <a:r>
              <a:rPr lang="en-US" baseline="0" dirty="0" smtClean="0"/>
              <a:t> and erosion and update here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Footer Placeholder 7"/>
          <p:cNvSpPr>
            <a:spLocks noGrp="1"/>
          </p:cNvSpPr>
          <p:nvPr>
            <p:ph type="ftr" sz="quarter" idx="11"/>
          </p:nvPr>
        </p:nvSpPr>
        <p:spPr/>
        <p:txBody>
          <a:bodyPr/>
          <a:lstStyle/>
          <a:p>
            <a:r>
              <a:rPr lang="en-US" smtClean="0"/>
              <a:t>Image Processing Interns, IIITDM, Kancheepuram</a:t>
            </a:r>
            <a:endParaRPr lang="en-US"/>
          </a:p>
        </p:txBody>
      </p:sp>
      <p:sp>
        <p:nvSpPr>
          <p:cNvPr id="9" name="Slide Number Placeholder 8"/>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18th June, 2014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Image Processing Interns, IIITDM, Kancheepuram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49746-A831-457C-AC59-C43D077DC6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Shape 1"/>
          <p:cNvSpPr txBox="1">
            <a:spLocks noChangeArrowheads="1"/>
          </p:cNvSpPr>
          <p:nvPr/>
        </p:nvSpPr>
        <p:spPr bwMode="auto">
          <a:xfrm>
            <a:off x="685800" y="2130425"/>
            <a:ext cx="7772400" cy="1470025"/>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Indian Traffic Sign Recognition</a:t>
            </a:r>
            <a:endParaRPr lang="en-US" dirty="0"/>
          </a:p>
        </p:txBody>
      </p:sp>
      <p:sp>
        <p:nvSpPr>
          <p:cNvPr id="27651" name="TextShape 2"/>
          <p:cNvSpPr txBox="1">
            <a:spLocks noChangeArrowheads="1"/>
          </p:cNvSpPr>
          <p:nvPr/>
        </p:nvSpPr>
        <p:spPr bwMode="auto">
          <a:xfrm>
            <a:off x="1371600" y="3810000"/>
            <a:ext cx="6477000" cy="2057400"/>
          </a:xfrm>
          <a:prstGeom prst="rect">
            <a:avLst/>
          </a:prstGeom>
          <a:noFill/>
          <a:ln w="9525">
            <a:noFill/>
            <a:miter lim="800000"/>
            <a:headEnd/>
            <a:tailEnd/>
          </a:ln>
        </p:spPr>
        <p:txBody>
          <a:bodyPr/>
          <a:lstStyle/>
          <a:p>
            <a:pPr algn="ctr"/>
            <a:r>
              <a:rPr lang="en-US" sz="2600" b="1">
                <a:solidFill>
                  <a:srgbClr val="000000"/>
                </a:solidFill>
                <a:latin typeface="Calibri" pitchFamily="34" charset="0"/>
              </a:rPr>
              <a:t>Arun Nandewal</a:t>
            </a:r>
            <a:r>
              <a:rPr lang="en-US" sz="2600">
                <a:solidFill>
                  <a:srgbClr val="000000"/>
                </a:solidFill>
                <a:latin typeface="Calibri" pitchFamily="34" charset="0"/>
              </a:rPr>
              <a:t>, 2nd Year, </a:t>
            </a:r>
            <a:endParaRPr lang="en-US"/>
          </a:p>
          <a:p>
            <a:pPr algn="ctr"/>
            <a:r>
              <a:rPr lang="en-US" sz="2600">
                <a:solidFill>
                  <a:srgbClr val="000000"/>
                </a:solidFill>
                <a:latin typeface="Calibri" pitchFamily="34" charset="0"/>
              </a:rPr>
              <a:t>B.Tech (CSE), NIT Surathkal</a:t>
            </a:r>
            <a:endParaRPr lang="en-US"/>
          </a:p>
          <a:p>
            <a:pPr algn="ctr"/>
            <a:r>
              <a:rPr lang="en-US" sz="2600" b="1">
                <a:solidFill>
                  <a:srgbClr val="000000"/>
                </a:solidFill>
                <a:latin typeface="Calibri" pitchFamily="34" charset="0"/>
              </a:rPr>
              <a:t>K Siddharth Kannan</a:t>
            </a:r>
            <a:r>
              <a:rPr lang="en-US" sz="2600">
                <a:solidFill>
                  <a:srgbClr val="000000"/>
                </a:solidFill>
                <a:latin typeface="Calibri" pitchFamily="34" charset="0"/>
              </a:rPr>
              <a:t>, 1st Year, </a:t>
            </a:r>
            <a:endParaRPr lang="en-US"/>
          </a:p>
          <a:p>
            <a:pPr algn="ctr"/>
            <a:r>
              <a:rPr lang="en-US" sz="2600">
                <a:solidFill>
                  <a:srgbClr val="000000"/>
                </a:solidFill>
                <a:latin typeface="Calibri" pitchFamily="34" charset="0"/>
              </a:rPr>
              <a:t>Dual Degree (Biotechnology), IIT Kharagpur.</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Slide Number Placeholder 4"/>
          <p:cNvSpPr>
            <a:spLocks noGrp="1"/>
          </p:cNvSpPr>
          <p:nvPr>
            <p:ph type="sldNum" sz="quarter" idx="12"/>
          </p:nvPr>
        </p:nvSpPr>
        <p:spPr/>
        <p:txBody>
          <a:bodyPr/>
          <a:lstStyle/>
          <a:p>
            <a:fld id="{AB249746-A831-457C-AC59-C43D077DC69E}"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Compulsory Signs</a:t>
            </a:r>
            <a:endParaRPr lang="en-US"/>
          </a:p>
        </p:txBody>
      </p:sp>
      <p:sp>
        <p:nvSpPr>
          <p:cNvPr id="3584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Compulsory signs are circles with RED border, WHITE background, and BLACK text/image.</a:t>
            </a:r>
            <a:endParaRPr lang="en-US"/>
          </a:p>
          <a:p>
            <a:endParaRPr lang="en-US"/>
          </a:p>
        </p:txBody>
      </p:sp>
      <p:pic>
        <p:nvPicPr>
          <p:cNvPr id="35844" name="Picture 5"/>
          <p:cNvPicPr>
            <a:picLocks noChangeAspect="1" noChangeArrowheads="1"/>
          </p:cNvPicPr>
          <p:nvPr/>
        </p:nvPicPr>
        <p:blipFill>
          <a:blip r:embed="rId3" cstate="print"/>
          <a:srcRect/>
          <a:stretch>
            <a:fillRect/>
          </a:stretch>
        </p:blipFill>
        <p:spPr bwMode="auto">
          <a:xfrm>
            <a:off x="685800" y="3048000"/>
            <a:ext cx="2262188" cy="2262188"/>
          </a:xfrm>
          <a:prstGeom prst="rect">
            <a:avLst/>
          </a:prstGeom>
          <a:noFill/>
          <a:ln w="9525">
            <a:noFill/>
            <a:miter lim="800000"/>
            <a:headEnd/>
            <a:tailEnd/>
          </a:ln>
        </p:spPr>
      </p:pic>
      <p:pic>
        <p:nvPicPr>
          <p:cNvPr id="35845" name="Picture 6"/>
          <p:cNvPicPr>
            <a:picLocks noChangeAspect="1" noChangeArrowheads="1"/>
          </p:cNvPicPr>
          <p:nvPr/>
        </p:nvPicPr>
        <p:blipFill>
          <a:blip r:embed="rId4" cstate="print"/>
          <a:srcRect/>
          <a:stretch>
            <a:fillRect/>
          </a:stretch>
        </p:blipFill>
        <p:spPr bwMode="auto">
          <a:xfrm>
            <a:off x="6477000" y="3124200"/>
            <a:ext cx="2185988" cy="2185988"/>
          </a:xfrm>
          <a:prstGeom prst="rect">
            <a:avLst/>
          </a:prstGeom>
          <a:noFill/>
          <a:ln w="9525">
            <a:noFill/>
            <a:miter lim="800000"/>
            <a:headEnd/>
            <a:tailEnd/>
          </a:ln>
        </p:spPr>
      </p:pic>
      <p:sp>
        <p:nvSpPr>
          <p:cNvPr id="35846" name="CustomShape 3"/>
          <p:cNvSpPr>
            <a:spLocks noChangeArrowheads="1"/>
          </p:cNvSpPr>
          <p:nvPr/>
        </p:nvSpPr>
        <p:spPr bwMode="auto">
          <a:xfrm>
            <a:off x="4876800" y="58674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10</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Warning Signs</a:t>
            </a:r>
            <a:endParaRPr lang="en-US"/>
          </a:p>
        </p:txBody>
      </p:sp>
      <p:sp>
        <p:nvSpPr>
          <p:cNvPr id="3686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Warning signs are Triangles with RED border, WHITE background and BLACK text/image.</a:t>
            </a:r>
            <a:endParaRPr lang="en-US"/>
          </a:p>
        </p:txBody>
      </p:sp>
      <p:pic>
        <p:nvPicPr>
          <p:cNvPr id="36868" name="Picture 3"/>
          <p:cNvPicPr>
            <a:picLocks noChangeAspect="1" noChangeArrowheads="1"/>
          </p:cNvPicPr>
          <p:nvPr/>
        </p:nvPicPr>
        <p:blipFill>
          <a:blip r:embed="rId3" cstate="print"/>
          <a:srcRect/>
          <a:stretch>
            <a:fillRect/>
          </a:stretch>
        </p:blipFill>
        <p:spPr bwMode="auto">
          <a:xfrm>
            <a:off x="990600" y="3048000"/>
            <a:ext cx="2490788" cy="2225675"/>
          </a:xfrm>
          <a:prstGeom prst="rect">
            <a:avLst/>
          </a:prstGeom>
          <a:noFill/>
          <a:ln w="9525">
            <a:noFill/>
            <a:miter lim="800000"/>
            <a:headEnd/>
            <a:tailEnd/>
          </a:ln>
        </p:spPr>
      </p:pic>
      <p:pic>
        <p:nvPicPr>
          <p:cNvPr id="36869" name="Picture 4"/>
          <p:cNvPicPr>
            <a:picLocks noChangeAspect="1" noChangeArrowheads="1"/>
          </p:cNvPicPr>
          <p:nvPr/>
        </p:nvPicPr>
        <p:blipFill>
          <a:blip r:embed="rId4" cstate="print"/>
          <a:srcRect/>
          <a:stretch>
            <a:fillRect/>
          </a:stretch>
        </p:blipFill>
        <p:spPr bwMode="auto">
          <a:xfrm>
            <a:off x="5943600" y="3048000"/>
            <a:ext cx="2414588" cy="2157413"/>
          </a:xfrm>
          <a:prstGeom prst="rect">
            <a:avLst/>
          </a:prstGeom>
          <a:noFill/>
          <a:ln w="9525">
            <a:noFill/>
            <a:miter lim="800000"/>
            <a:headEnd/>
            <a:tailEnd/>
          </a:ln>
        </p:spPr>
      </p:pic>
      <p:sp>
        <p:nvSpPr>
          <p:cNvPr id="36870" name="CustomShape 3"/>
          <p:cNvSpPr>
            <a:spLocks noChangeArrowheads="1"/>
          </p:cNvSpPr>
          <p:nvPr/>
        </p:nvSpPr>
        <p:spPr bwMode="auto">
          <a:xfrm>
            <a:off x="4876800" y="59436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11</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Regulatory Signs</a:t>
            </a:r>
            <a:endParaRPr lang="en-US"/>
          </a:p>
        </p:txBody>
      </p:sp>
      <p:sp>
        <p:nvSpPr>
          <p:cNvPr id="3789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Regulatory Signs are BLUE circles with a WHITE arrow within.</a:t>
            </a:r>
            <a:endParaRPr lang="en-US"/>
          </a:p>
        </p:txBody>
      </p:sp>
      <p:pic>
        <p:nvPicPr>
          <p:cNvPr id="37892" name="Picture 3"/>
          <p:cNvPicPr>
            <a:picLocks noChangeAspect="1" noChangeArrowheads="1"/>
          </p:cNvPicPr>
          <p:nvPr/>
        </p:nvPicPr>
        <p:blipFill>
          <a:blip r:embed="rId3" cstate="print"/>
          <a:srcRect/>
          <a:stretch>
            <a:fillRect/>
          </a:stretch>
        </p:blipFill>
        <p:spPr bwMode="auto">
          <a:xfrm>
            <a:off x="990600" y="3048000"/>
            <a:ext cx="2590800" cy="2590800"/>
          </a:xfrm>
          <a:prstGeom prst="rect">
            <a:avLst/>
          </a:prstGeom>
          <a:noFill/>
          <a:ln w="9525">
            <a:noFill/>
            <a:miter lim="800000"/>
            <a:headEnd/>
            <a:tailEnd/>
          </a:ln>
        </p:spPr>
      </p:pic>
      <p:pic>
        <p:nvPicPr>
          <p:cNvPr id="37893" name="Picture 4"/>
          <p:cNvPicPr>
            <a:picLocks noChangeAspect="1" noChangeArrowheads="1"/>
          </p:cNvPicPr>
          <p:nvPr/>
        </p:nvPicPr>
        <p:blipFill>
          <a:blip r:embed="rId4" cstate="print"/>
          <a:srcRect/>
          <a:stretch>
            <a:fillRect/>
          </a:stretch>
        </p:blipFill>
        <p:spPr bwMode="auto">
          <a:xfrm>
            <a:off x="5334000" y="3048000"/>
            <a:ext cx="2667000" cy="2667000"/>
          </a:xfrm>
          <a:prstGeom prst="rect">
            <a:avLst/>
          </a:prstGeom>
          <a:noFill/>
          <a:ln w="9525">
            <a:noFill/>
            <a:miter lim="800000"/>
            <a:headEnd/>
            <a:tailEnd/>
          </a:ln>
        </p:spPr>
      </p:pic>
      <p:sp>
        <p:nvSpPr>
          <p:cNvPr id="37894" name="CustomShape 3"/>
          <p:cNvSpPr>
            <a:spLocks noChangeArrowheads="1"/>
          </p:cNvSpPr>
          <p:nvPr/>
        </p:nvSpPr>
        <p:spPr bwMode="auto">
          <a:xfrm>
            <a:off x="4267200" y="5943600"/>
            <a:ext cx="48768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Chandigarh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12</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891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and we have the red and the blue components, we start blob detection.</a:t>
            </a:r>
            <a:endParaRPr lang="en-US" dirty="0"/>
          </a:p>
          <a:p>
            <a:pPr>
              <a:buFont typeface="Arial" pitchFamily="34" charset="0"/>
              <a:buChar char="•"/>
            </a:pPr>
            <a:r>
              <a:rPr lang="en-US" sz="3200" dirty="0" smtClean="0">
                <a:solidFill>
                  <a:srgbClr val="000000"/>
                </a:solidFill>
                <a:latin typeface="Calibri" pitchFamily="34" charset="0"/>
              </a:rPr>
              <a:t> During </a:t>
            </a:r>
            <a:r>
              <a:rPr lang="en-US" sz="3200" dirty="0">
                <a:solidFill>
                  <a:srgbClr val="000000"/>
                </a:solidFill>
                <a:latin typeface="Calibri" pitchFamily="34" charset="0"/>
              </a:rPr>
              <a:t>the process of blob detection, parts of the image that are connected and satisfy a particular criteria (minimum area, minimum pixel value etc) are extracted.</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993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find the bounding rectangle of this region and then extract this region from the main image (input from the </a:t>
            </a:r>
            <a:r>
              <a:rPr lang="en-US" sz="3200" dirty="0" smtClean="0">
                <a:solidFill>
                  <a:srgbClr val="000000"/>
                </a:solidFill>
                <a:latin typeface="Calibri" pitchFamily="34" charset="0"/>
              </a:rPr>
              <a:t>camera)</a:t>
            </a:r>
          </a:p>
          <a:p>
            <a:pPr>
              <a:buFont typeface="Arial" pitchFamily="34" charset="0"/>
              <a:buChar char="•"/>
            </a:pPr>
            <a:r>
              <a:rPr lang="en-US" sz="3200" dirty="0" smtClean="0">
                <a:solidFill>
                  <a:srgbClr val="000000"/>
                </a:solidFill>
                <a:latin typeface="Calibri" pitchFamily="34" charset="0"/>
              </a:rPr>
              <a:t> We find  that </a:t>
            </a:r>
            <a:r>
              <a:rPr lang="en-US" sz="3200" dirty="0">
                <a:solidFill>
                  <a:srgbClr val="000000"/>
                </a:solidFill>
                <a:latin typeface="Calibri" pitchFamily="34" charset="0"/>
              </a:rPr>
              <a:t>this image, </a:t>
            </a:r>
            <a:r>
              <a:rPr lang="en-US" sz="3200" dirty="0" smtClean="0">
                <a:solidFill>
                  <a:srgbClr val="000000"/>
                </a:solidFill>
                <a:latin typeface="Calibri" pitchFamily="34" charset="0"/>
              </a:rPr>
              <a:t>has the traffic sign without any of the noise around it. (backgrounds, cars etc).</a:t>
            </a:r>
            <a:endParaRPr lang="en-US" dirty="0"/>
          </a:p>
          <a:p>
            <a:pPr>
              <a:buFont typeface="Arial" pitchFamily="34" charset="0"/>
              <a:buChar char="•"/>
            </a:pPr>
            <a:r>
              <a:rPr lang="en-US" sz="3200" dirty="0" smtClean="0">
                <a:solidFill>
                  <a:srgbClr val="000000"/>
                </a:solidFill>
                <a:latin typeface="Calibri" pitchFamily="34" charset="0"/>
              </a:rPr>
              <a:t> This </a:t>
            </a:r>
            <a:r>
              <a:rPr lang="en-US" sz="3200" dirty="0">
                <a:solidFill>
                  <a:srgbClr val="000000"/>
                </a:solidFill>
                <a:latin typeface="Calibri" pitchFamily="34" charset="0"/>
              </a:rPr>
              <a:t>part of the original image is the output of step 3.</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6400800" y="4495800"/>
            <a:ext cx="2505075" cy="2152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 y="1"/>
            <a:ext cx="5029200" cy="3799390"/>
          </a:xfrm>
          <a:prstGeom prst="rect">
            <a:avLst/>
          </a:prstGeom>
          <a:noFill/>
          <a:ln w="9525">
            <a:noFill/>
            <a:miter lim="800000"/>
            <a:headEnd/>
            <a:tailEnd/>
          </a:ln>
          <a:effectLst/>
        </p:spPr>
      </p:pic>
      <p:sp>
        <p:nvSpPr>
          <p:cNvPr id="7" name="Right Arrow 6"/>
          <p:cNvSpPr/>
          <p:nvPr/>
        </p:nvSpPr>
        <p:spPr>
          <a:xfrm rot="1740436">
            <a:off x="4890754" y="3924371"/>
            <a:ext cx="14064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67400" y="990600"/>
            <a:ext cx="2667000" cy="243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is the blob that is extracted up to now. As seen below, the truck, building etc, have been removed and we have the image that is ready to be submitted to the neural network</a:t>
            </a:r>
            <a:endParaRPr lang="en-US" sz="1400" dirty="0"/>
          </a:p>
        </p:txBody>
      </p:sp>
      <p:sp>
        <p:nvSpPr>
          <p:cNvPr id="10" name="Down Arrow 9"/>
          <p:cNvSpPr/>
          <p:nvPr/>
        </p:nvSpPr>
        <p:spPr>
          <a:xfrm>
            <a:off x="7086600" y="35814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Another example</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 y="1066801"/>
            <a:ext cx="4733994"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953250" y="4343400"/>
            <a:ext cx="2190750" cy="1924050"/>
          </a:xfrm>
          <a:prstGeom prst="rect">
            <a:avLst/>
          </a:prstGeom>
          <a:noFill/>
          <a:ln w="9525">
            <a:noFill/>
            <a:miter lim="800000"/>
            <a:headEnd/>
            <a:tailEnd/>
          </a:ln>
          <a:effectLst/>
        </p:spPr>
      </p:pic>
      <p:sp>
        <p:nvSpPr>
          <p:cNvPr id="10" name="Right Arrow 9"/>
          <p:cNvSpPr/>
          <p:nvPr/>
        </p:nvSpPr>
        <p:spPr>
          <a:xfrm rot="1438906">
            <a:off x="5080727" y="4505371"/>
            <a:ext cx="1676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Until now…</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Take the input image</a:t>
            </a:r>
          </a:p>
          <a:p>
            <a:r>
              <a:rPr lang="en-US" dirty="0" smtClean="0"/>
              <a:t>Transfer it to the </a:t>
            </a:r>
            <a:r>
              <a:rPr lang="en-US" dirty="0" err="1" smtClean="0"/>
              <a:t>YCbCr</a:t>
            </a:r>
            <a:r>
              <a:rPr lang="en-US" dirty="0" smtClean="0"/>
              <a:t> color space</a:t>
            </a:r>
          </a:p>
          <a:p>
            <a:r>
              <a:rPr lang="en-US" dirty="0" smtClean="0"/>
              <a:t>Apply blob detection on the red and blue components</a:t>
            </a:r>
          </a:p>
          <a:p>
            <a:r>
              <a:rPr lang="en-US" dirty="0" smtClean="0"/>
              <a:t>Using this component, we find the “bounding box” of the blob that contains the traffic sign.</a:t>
            </a:r>
          </a:p>
          <a:p>
            <a:r>
              <a:rPr lang="en-US" dirty="0" smtClean="0"/>
              <a:t>Now using this bounding box, find a rectangle from the main image.</a:t>
            </a:r>
          </a:p>
          <a:p>
            <a:r>
              <a:rPr lang="en-US" dirty="0" smtClean="0"/>
              <a:t>We have segmented the traffic sign from an image which had noise (background, cars etc)</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Moving on...</a:t>
            </a:r>
            <a:endParaRPr lang="en-US" dirty="0"/>
          </a:p>
        </p:txBody>
      </p:sp>
      <p:sp>
        <p:nvSpPr>
          <p:cNvPr id="6" name="Content Placeholder 5"/>
          <p:cNvSpPr>
            <a:spLocks noGrp="1"/>
          </p:cNvSpPr>
          <p:nvPr>
            <p:ph idx="1"/>
          </p:nvPr>
        </p:nvSpPr>
        <p:spPr/>
        <p:txBody>
          <a:bodyPr/>
          <a:lstStyle/>
          <a:p>
            <a:r>
              <a:rPr lang="en-US" dirty="0" smtClean="0"/>
              <a:t>Once we have the region of interest, we can proceed in two directions to find the shape.</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18</a:t>
            </a:fld>
            <a:endParaRPr lang="en-US"/>
          </a:p>
        </p:txBody>
      </p:sp>
      <p:sp>
        <p:nvSpPr>
          <p:cNvPr id="7" name="Oval 6"/>
          <p:cNvSpPr/>
          <p:nvPr/>
        </p:nvSpPr>
        <p:spPr>
          <a:xfrm>
            <a:off x="990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correlation and some stored images of triangles and circles and find the shape, by getting which shape has the maximum correlation coefficient</a:t>
            </a:r>
            <a:endParaRPr lang="en-US" dirty="0"/>
          </a:p>
        </p:txBody>
      </p:sp>
      <p:sp>
        <p:nvSpPr>
          <p:cNvPr id="9" name="Oval 8"/>
          <p:cNvSpPr/>
          <p:nvPr/>
        </p:nvSpPr>
        <p:spPr>
          <a:xfrm>
            <a:off x="4419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Train a neural network using images of triangles and circles and all the road signs, and then use this neural network to classify the extracted blob in one of the shapes.</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classification</a:t>
            </a:r>
            <a:endParaRPr lang="en-US" dirty="0"/>
          </a:p>
        </p:txBody>
      </p:sp>
      <p:sp>
        <p:nvSpPr>
          <p:cNvPr id="8" name="Content Placeholder 7"/>
          <p:cNvSpPr>
            <a:spLocks noGrp="1"/>
          </p:cNvSpPr>
          <p:nvPr>
            <p:ph idx="1"/>
          </p:nvPr>
        </p:nvSpPr>
        <p:spPr/>
        <p:txBody>
          <a:bodyPr/>
          <a:lstStyle/>
          <a:p>
            <a:r>
              <a:rPr lang="en-US" dirty="0" smtClean="0"/>
              <a:t>Once we have found the region of interest in the input image and found the shape of the image, then we will immediately get the class of the image (compulsory, warning, etc);</a:t>
            </a:r>
          </a:p>
          <a:p>
            <a:r>
              <a:rPr lang="en-US" dirty="0" smtClean="0"/>
              <a:t>Now, in the further steps, we go for further classification into the exact sign that the image represents (“road narrows”, “speed limit”,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Problem Statement</a:t>
            </a:r>
            <a:endParaRPr lang="en-US"/>
          </a:p>
        </p:txBody>
      </p:sp>
      <p:sp>
        <p:nvSpPr>
          <p:cNvPr id="2867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lgn="ctr"/>
            <a:r>
              <a:rPr lang="en-US" sz="3200">
                <a:solidFill>
                  <a:srgbClr val="000000"/>
                </a:solidFill>
                <a:latin typeface="Calibri" pitchFamily="34" charset="0"/>
              </a:rPr>
              <a:t>Detect the traffic signs on both sides of the road, recognize and classify them. Then, give useful information to the driver regarding the meaning of the sign and the traffic rules to be followed.</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4: Feature Extraction</a:t>
            </a:r>
            <a:endParaRPr lang="en-US"/>
          </a:p>
        </p:txBody>
      </p:sp>
      <p:sp>
        <p:nvSpPr>
          <p:cNvPr id="4096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take the extracted blob as the input image for this step.</a:t>
            </a:r>
            <a:endParaRPr lang="en-US" dirty="0"/>
          </a:p>
          <a:p>
            <a:pPr>
              <a:buFont typeface="Arial" pitchFamily="34" charset="0"/>
              <a:buChar char="•"/>
            </a:pPr>
            <a:r>
              <a:rPr lang="en-US" sz="3200" dirty="0" smtClean="0">
                <a:solidFill>
                  <a:srgbClr val="000000"/>
                </a:solidFill>
                <a:latin typeface="Calibri" pitchFamily="34" charset="0"/>
              </a:rPr>
              <a:t> Changing </a:t>
            </a:r>
            <a:r>
              <a:rPr lang="en-US" sz="3200" dirty="0">
                <a:solidFill>
                  <a:srgbClr val="000000"/>
                </a:solidFill>
                <a:latin typeface="Calibri" pitchFamily="34" charset="0"/>
              </a:rPr>
              <a:t>the threshold value of the blob and the minimum area of all the blobs that we want to extract, we apply the blob detection operation on the output of the previous step.</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Step 4: Feature Extraction</a:t>
            </a:r>
            <a:endParaRPr lang="en-US" dirty="0"/>
          </a:p>
        </p:txBody>
      </p:sp>
      <p:sp>
        <p:nvSpPr>
          <p:cNvPr id="4198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a:solidFill>
                  <a:srgbClr val="000000"/>
                </a:solidFill>
                <a:latin typeface="Calibri" pitchFamily="34" charset="0"/>
              </a:rPr>
              <a:t> Once we have the blob, we resize it to a 25x25 image using the inbuilt </a:t>
            </a:r>
            <a:r>
              <a:rPr lang="en-US" sz="3200" dirty="0" smtClean="0">
                <a:solidFill>
                  <a:srgbClr val="000000"/>
                </a:solidFill>
                <a:latin typeface="Calibri" pitchFamily="34" charset="0"/>
              </a:rPr>
              <a:t>`</a:t>
            </a:r>
            <a:r>
              <a:rPr lang="en-US" sz="3200" dirty="0" err="1" smtClean="0">
                <a:solidFill>
                  <a:srgbClr val="000000"/>
                </a:solidFill>
                <a:latin typeface="Calibri" pitchFamily="34" charset="0"/>
              </a:rPr>
              <a:t>imresize</a:t>
            </a:r>
            <a:r>
              <a:rPr lang="en-US" sz="3200" dirty="0" smtClean="0">
                <a:solidFill>
                  <a:srgbClr val="000000"/>
                </a:solidFill>
                <a:latin typeface="Calibri" pitchFamily="34" charset="0"/>
              </a:rPr>
              <a:t>` </a:t>
            </a:r>
            <a:r>
              <a:rPr lang="en-US" sz="3200" dirty="0">
                <a:solidFill>
                  <a:srgbClr val="000000"/>
                </a:solidFill>
                <a:latin typeface="Calibri" pitchFamily="34" charset="0"/>
              </a:rPr>
              <a:t>function.</a:t>
            </a:r>
            <a:endParaRPr lang="en-US" dirty="0"/>
          </a:p>
          <a:p>
            <a:pPr>
              <a:buFont typeface="Arial" pitchFamily="34" charset="0"/>
              <a:buChar char="•"/>
            </a:pPr>
            <a:r>
              <a:rPr lang="en-US" sz="3200" dirty="0">
                <a:solidFill>
                  <a:srgbClr val="000000"/>
                </a:solidFill>
                <a:latin typeface="Calibri" pitchFamily="34" charset="0"/>
              </a:rPr>
              <a:t> After this we take 5x5 </a:t>
            </a:r>
            <a:r>
              <a:rPr lang="en-US" sz="3200" dirty="0" err="1">
                <a:solidFill>
                  <a:srgbClr val="000000"/>
                </a:solidFill>
                <a:latin typeface="Calibri" pitchFamily="34" charset="0"/>
              </a:rPr>
              <a:t>submatrices</a:t>
            </a:r>
            <a:r>
              <a:rPr lang="en-US" sz="3200" dirty="0">
                <a:solidFill>
                  <a:srgbClr val="000000"/>
                </a:solidFill>
                <a:latin typeface="Calibri" pitchFamily="34" charset="0"/>
              </a:rPr>
              <a:t> within this 25x25 image and take the mean of all the pixel values in this </a:t>
            </a:r>
            <a:r>
              <a:rPr lang="en-US" sz="3200" dirty="0" err="1">
                <a:solidFill>
                  <a:srgbClr val="000000"/>
                </a:solidFill>
                <a:latin typeface="Calibri" pitchFamily="34" charset="0"/>
              </a:rPr>
              <a:t>submatrix</a:t>
            </a:r>
            <a:r>
              <a:rPr lang="en-US" sz="3200" dirty="0">
                <a:solidFill>
                  <a:srgbClr val="000000"/>
                </a:solidFill>
                <a:latin typeface="Calibri" pitchFamily="34" charset="0"/>
              </a:rPr>
              <a:t>. This is one of the features that we will submit to the neural network. </a:t>
            </a:r>
          </a:p>
          <a:p>
            <a:pPr>
              <a:buFont typeface="Arial" pitchFamily="34" charset="0"/>
              <a:buChar char="•"/>
            </a:pPr>
            <a:r>
              <a:rPr lang="en-US" sz="3200" dirty="0">
                <a:solidFill>
                  <a:srgbClr val="000000"/>
                </a:solidFill>
                <a:latin typeface="Calibri" pitchFamily="34" charset="0"/>
              </a:rPr>
              <a:t> Using this technique we get 25 features, as a column vector, for each image.</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Now, we have a column vector containing of 25 features of the image that we are considering.</a:t>
            </a:r>
          </a:p>
          <a:p>
            <a:r>
              <a:rPr lang="en-US" dirty="0" smtClean="0"/>
              <a:t>We have already trained the neural network with images that fit our description, by extracting similar features from them and then, using the `</a:t>
            </a:r>
            <a:r>
              <a:rPr lang="en-US" dirty="0" err="1" smtClean="0"/>
              <a:t>nntool</a:t>
            </a:r>
            <a:r>
              <a:rPr lang="en-US" dirty="0" smtClean="0"/>
              <a:t>` Tool from </a:t>
            </a:r>
            <a:r>
              <a:rPr lang="en-US" dirty="0" err="1" smtClean="0"/>
              <a:t>Matlab</a:t>
            </a:r>
            <a:r>
              <a:rPr lang="en-US" dirty="0" smtClean="0"/>
              <a:t> (R2009)</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about the Neural Network being used</a:t>
            </a:r>
            <a:endParaRPr lang="en-US" dirty="0"/>
          </a:p>
        </p:txBody>
      </p:sp>
      <p:sp>
        <p:nvSpPr>
          <p:cNvPr id="3" name="Content Placeholder 2"/>
          <p:cNvSpPr>
            <a:spLocks noGrp="1"/>
          </p:cNvSpPr>
          <p:nvPr>
            <p:ph idx="1"/>
          </p:nvPr>
        </p:nvSpPr>
        <p:spPr/>
        <p:txBody>
          <a:bodyPr>
            <a:normAutofit fontScale="92500"/>
          </a:bodyPr>
          <a:lstStyle/>
          <a:p>
            <a:r>
              <a:rPr lang="en-US" dirty="0" smtClean="0"/>
              <a:t>We are using a </a:t>
            </a:r>
            <a:r>
              <a:rPr lang="en-US" b="1" dirty="0" smtClean="0"/>
              <a:t>feed-forward back propagation</a:t>
            </a:r>
            <a:r>
              <a:rPr lang="en-US" dirty="0" smtClean="0"/>
              <a:t> neural network with </a:t>
            </a:r>
            <a:r>
              <a:rPr lang="en-US" b="1" dirty="0" smtClean="0"/>
              <a:t>two hidden layers</a:t>
            </a:r>
            <a:r>
              <a:rPr lang="en-US" dirty="0" smtClean="0"/>
              <a:t>.</a:t>
            </a:r>
          </a:p>
          <a:p>
            <a:r>
              <a:rPr lang="en-US" dirty="0" smtClean="0"/>
              <a:t>Tentatively, we have three classes of input images. This can be easily changed. From here onwards, we will assume that we have three classes of images.</a:t>
            </a:r>
          </a:p>
          <a:p>
            <a:r>
              <a:rPr lang="en-US" dirty="0" smtClean="0"/>
              <a:t>We will be using three matrices throughout: the </a:t>
            </a:r>
            <a:r>
              <a:rPr lang="en-US" b="1" dirty="0" smtClean="0"/>
              <a:t>input</a:t>
            </a:r>
            <a:r>
              <a:rPr lang="en-US" dirty="0" smtClean="0"/>
              <a:t> matrix, the </a:t>
            </a:r>
            <a:r>
              <a:rPr lang="en-US" b="1" dirty="0" smtClean="0"/>
              <a:t>target</a:t>
            </a:r>
            <a:r>
              <a:rPr lang="en-US" dirty="0" smtClean="0"/>
              <a:t> matrix and the </a:t>
            </a:r>
            <a:r>
              <a:rPr lang="en-US" b="1" dirty="0" smtClean="0"/>
              <a:t>output</a:t>
            </a:r>
            <a:r>
              <a:rPr lang="en-US" dirty="0" smtClean="0"/>
              <a:t> matrix</a:t>
            </a:r>
          </a:p>
          <a:p>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Matrices used in the neural network</a:t>
            </a:r>
            <a:endParaRPr lang="en-US" dirty="0"/>
          </a:p>
        </p:txBody>
      </p:sp>
      <p:sp>
        <p:nvSpPr>
          <p:cNvPr id="3" name="Content Placeholder 2"/>
          <p:cNvSpPr>
            <a:spLocks noGrp="1"/>
          </p:cNvSpPr>
          <p:nvPr>
            <p:ph idx="1"/>
          </p:nvPr>
        </p:nvSpPr>
        <p:spPr/>
        <p:txBody>
          <a:bodyPr>
            <a:normAutofit/>
          </a:bodyPr>
          <a:lstStyle/>
          <a:p>
            <a:r>
              <a:rPr lang="en-US" b="1" dirty="0"/>
              <a:t>i</a:t>
            </a:r>
            <a:r>
              <a:rPr lang="en-US" b="1" dirty="0" smtClean="0"/>
              <a:t>nput</a:t>
            </a:r>
            <a:r>
              <a:rPr lang="en-US" dirty="0" smtClean="0"/>
              <a:t> matrix: This is the matrix that has the features of the dataset of images used for training the neural network.</a:t>
            </a:r>
          </a:p>
          <a:p>
            <a:r>
              <a:rPr lang="en-US" b="1" dirty="0" smtClean="0"/>
              <a:t>target</a:t>
            </a:r>
            <a:r>
              <a:rPr lang="en-US" dirty="0" smtClean="0"/>
              <a:t> matrix: This is the matrix that is used for telling the neural network to which class each of the image belongs to.</a:t>
            </a:r>
          </a:p>
          <a:p>
            <a:r>
              <a:rPr lang="en-US" b="1" dirty="0" smtClean="0"/>
              <a:t>output</a:t>
            </a:r>
            <a:r>
              <a:rPr lang="en-US" dirty="0" smtClean="0"/>
              <a:t> matrix: This is a row vector that // TO DO</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input matrix</a:t>
            </a:r>
            <a:endParaRPr lang="en-US" dirty="0"/>
          </a:p>
        </p:txBody>
      </p:sp>
      <p:sp>
        <p:nvSpPr>
          <p:cNvPr id="3" name="Content Placeholder 2"/>
          <p:cNvSpPr>
            <a:spLocks noGrp="1"/>
          </p:cNvSpPr>
          <p:nvPr>
            <p:ph idx="1"/>
          </p:nvPr>
        </p:nvSpPr>
        <p:spPr/>
        <p:txBody>
          <a:bodyPr/>
          <a:lstStyle/>
          <a:p>
            <a:r>
              <a:rPr lang="en-US" dirty="0" smtClean="0"/>
              <a:t>The input matrix for the neural network has the dimensions:</a:t>
            </a:r>
          </a:p>
          <a:p>
            <a:endParaRPr lang="en-US" dirty="0"/>
          </a:p>
        </p:txBody>
      </p:sp>
      <p:graphicFrame>
        <p:nvGraphicFramePr>
          <p:cNvPr id="4" name="Diagram 3"/>
          <p:cNvGraphicFramePr/>
          <p:nvPr/>
        </p:nvGraphicFramePr>
        <p:xfrm>
          <a:off x="16002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target matrix has the dimensions:</a:t>
            </a:r>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The target matrix is such that, if the value in the </a:t>
            </a:r>
            <a:r>
              <a:rPr lang="en-US" dirty="0" err="1" smtClean="0"/>
              <a:t>ith</a:t>
            </a:r>
            <a:r>
              <a:rPr lang="en-US" dirty="0" smtClean="0"/>
              <a:t> column is 1 for the </a:t>
            </a:r>
            <a:r>
              <a:rPr lang="en-US" dirty="0" err="1" smtClean="0"/>
              <a:t>jth</a:t>
            </a:r>
            <a:r>
              <a:rPr lang="en-US" dirty="0" smtClean="0"/>
              <a:t> row, then the </a:t>
            </a:r>
            <a:r>
              <a:rPr lang="en-US" dirty="0" err="1" smtClean="0"/>
              <a:t>ith</a:t>
            </a:r>
            <a:r>
              <a:rPr lang="en-US" dirty="0" smtClean="0"/>
              <a:t> image in the final dataset belongs to the </a:t>
            </a:r>
            <a:r>
              <a:rPr lang="en-US" dirty="0" err="1" smtClean="0"/>
              <a:t>jth</a:t>
            </a:r>
            <a:r>
              <a:rPr lang="en-US" dirty="0" smtClean="0"/>
              <a:t> class.</a:t>
            </a:r>
            <a:endParaRPr lang="en-US" dirty="0"/>
          </a:p>
        </p:txBody>
      </p:sp>
      <p:graphicFrame>
        <p:nvGraphicFramePr>
          <p:cNvPr id="4" name="Diagram 3"/>
          <p:cNvGraphicFramePr/>
          <p:nvPr/>
        </p:nvGraphicFramePr>
        <p:xfrm>
          <a:off x="1524000" y="24384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a:bodyPr>
          <a:lstStyle/>
          <a:p>
            <a:r>
              <a:rPr lang="en-US" dirty="0" smtClean="0"/>
              <a:t>Let the target matrix be:</a:t>
            </a:r>
            <a:endParaRPr lang="en-US" dirty="0"/>
          </a:p>
          <a:p>
            <a:pPr>
              <a:buNone/>
            </a:pPr>
            <a:r>
              <a:rPr lang="en-US" dirty="0" smtClean="0"/>
              <a:t>target = 1 1 0 1 0 0</a:t>
            </a:r>
          </a:p>
          <a:p>
            <a:pPr>
              <a:buNone/>
            </a:pPr>
            <a:r>
              <a:rPr lang="en-US" dirty="0" smtClean="0"/>
              <a:t>(2x6)      0 0 1 0 1 1</a:t>
            </a:r>
          </a:p>
          <a:p>
            <a:pPr>
              <a:buNone/>
            </a:pPr>
            <a:r>
              <a:rPr lang="en-US" dirty="0" smtClean="0"/>
              <a:t>	This matrix signifies that the first, second and fourth image belong to the first class. Whereas the third, fifth and sixth images belong to the second class.	</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output matrix</a:t>
            </a:r>
            <a:endParaRPr lang="en-US" dirty="0"/>
          </a:p>
        </p:txBody>
      </p:sp>
      <p:sp>
        <p:nvSpPr>
          <p:cNvPr id="3" name="Content Placeholder 2"/>
          <p:cNvSpPr>
            <a:spLocks noGrp="1"/>
          </p:cNvSpPr>
          <p:nvPr>
            <p:ph idx="1"/>
          </p:nvPr>
        </p:nvSpPr>
        <p:spPr/>
        <p:txBody>
          <a:bodyPr>
            <a:normAutofit/>
          </a:bodyPr>
          <a:lstStyle/>
          <a:p>
            <a:r>
              <a:rPr lang="en-US" dirty="0" smtClean="0"/>
              <a:t>The output matrix has the dimensions:</a:t>
            </a:r>
          </a:p>
          <a:p>
            <a:endParaRPr lang="en-US" dirty="0" smtClean="0"/>
          </a:p>
          <a:p>
            <a:endParaRPr lang="en-US" dirty="0" smtClean="0"/>
          </a:p>
          <a:p>
            <a:endParaRPr lang="en-US" dirty="0"/>
          </a:p>
          <a:p>
            <a:endParaRPr lang="en-US" dirty="0" smtClean="0"/>
          </a:p>
          <a:p>
            <a:endParaRPr lang="en-US" dirty="0"/>
          </a:p>
          <a:p>
            <a:r>
              <a:rPr lang="en-US" dirty="0" smtClean="0"/>
              <a:t>The output matrix is // TO DO</a:t>
            </a:r>
            <a:endParaRPr lang="en-US" dirty="0"/>
          </a:p>
        </p:txBody>
      </p:sp>
      <p:graphicFrame>
        <p:nvGraphicFramePr>
          <p:cNvPr id="4" name="Diagram 3"/>
          <p:cNvGraphicFramePr/>
          <p:nvPr/>
        </p:nvGraphicFramePr>
        <p:xfrm>
          <a:off x="1524000" y="24384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Depending on the output of the neural network, we can classify the image.</a:t>
            </a:r>
          </a:p>
          <a:p>
            <a:r>
              <a:rPr lang="en-US" dirty="0" smtClean="0"/>
              <a:t>We will have the exact meaning of the road sign too (“two way”, “road narrows”,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ustomShape 1"/>
          <p:cNvSpPr>
            <a:spLocks noChangeArrowheads="1"/>
          </p:cNvSpPr>
          <p:nvPr/>
        </p:nvSpPr>
        <p:spPr bwMode="auto">
          <a:xfrm>
            <a:off x="7938"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Image Procurement</a:t>
            </a:r>
            <a:endParaRPr lang="en-US"/>
          </a:p>
        </p:txBody>
      </p:sp>
      <p:sp>
        <p:nvSpPr>
          <p:cNvPr id="29699" name="CustomShape 2"/>
          <p:cNvSpPr>
            <a:spLocks noChangeArrowheads="1"/>
          </p:cNvSpPr>
          <p:nvPr/>
        </p:nvSpPr>
        <p:spPr bwMode="auto">
          <a:xfrm>
            <a:off x="2649538" y="2101850"/>
            <a:ext cx="509587"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0" name="CustomShape 3"/>
          <p:cNvSpPr>
            <a:spLocks noChangeArrowheads="1"/>
          </p:cNvSpPr>
          <p:nvPr/>
        </p:nvSpPr>
        <p:spPr bwMode="auto">
          <a:xfrm>
            <a:off x="3370263"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Preprocessing (Enhancement, Dilation, Erosion, Thresholding)</a:t>
            </a:r>
            <a:endParaRPr lang="en-US"/>
          </a:p>
        </p:txBody>
      </p:sp>
      <p:sp>
        <p:nvSpPr>
          <p:cNvPr id="29701" name="CustomShape 4"/>
          <p:cNvSpPr>
            <a:spLocks noChangeArrowheads="1"/>
          </p:cNvSpPr>
          <p:nvPr/>
        </p:nvSpPr>
        <p:spPr bwMode="auto">
          <a:xfrm>
            <a:off x="6013450" y="2101850"/>
            <a:ext cx="508000"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2" name="CustomShape 5"/>
          <p:cNvSpPr>
            <a:spLocks noChangeArrowheads="1"/>
          </p:cNvSpPr>
          <p:nvPr/>
        </p:nvSpPr>
        <p:spPr bwMode="auto">
          <a:xfrm>
            <a:off x="6734175" y="1679575"/>
            <a:ext cx="2401888"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Detecting the region of interest (using YCbCr Color Space and Blob Detection)</a:t>
            </a:r>
            <a:endParaRPr lang="en-US"/>
          </a:p>
        </p:txBody>
      </p:sp>
      <p:sp>
        <p:nvSpPr>
          <p:cNvPr id="29703" name="CustomShape 6"/>
          <p:cNvSpPr>
            <a:spLocks noChangeArrowheads="1"/>
          </p:cNvSpPr>
          <p:nvPr/>
        </p:nvSpPr>
        <p:spPr bwMode="auto">
          <a:xfrm>
            <a:off x="6451600" y="4457700"/>
            <a:ext cx="2538413"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Extraction of features from this blob</a:t>
            </a:r>
            <a:endParaRPr lang="en-US"/>
          </a:p>
        </p:txBody>
      </p:sp>
      <p:sp>
        <p:nvSpPr>
          <p:cNvPr id="29704" name="CustomShape 7"/>
          <p:cNvSpPr>
            <a:spLocks noChangeArrowheads="1"/>
          </p:cNvSpPr>
          <p:nvPr/>
        </p:nvSpPr>
        <p:spPr bwMode="auto">
          <a:xfrm rot="10800000">
            <a:off x="5659438" y="4905375"/>
            <a:ext cx="538162" cy="628650"/>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5" name="CustomShape 8"/>
          <p:cNvSpPr>
            <a:spLocks noChangeArrowheads="1"/>
          </p:cNvSpPr>
          <p:nvPr/>
        </p:nvSpPr>
        <p:spPr bwMode="auto">
          <a:xfrm>
            <a:off x="2897188" y="4457700"/>
            <a:ext cx="2538412"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Submitting these features to a neural network for classification</a:t>
            </a:r>
            <a:endParaRPr lang="en-US"/>
          </a:p>
        </p:txBody>
      </p:sp>
      <p:sp>
        <p:nvSpPr>
          <p:cNvPr id="29706" name="TextShape 9"/>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Procedure followed</a:t>
            </a:r>
            <a:endParaRPr lang="en-US"/>
          </a:p>
        </p:txBody>
      </p:sp>
      <p:sp>
        <p:nvSpPr>
          <p:cNvPr id="29707" name="CustomShape 10"/>
          <p:cNvSpPr>
            <a:spLocks noChangeArrowheads="1"/>
          </p:cNvSpPr>
          <p:nvPr/>
        </p:nvSpPr>
        <p:spPr bwMode="auto">
          <a:xfrm>
            <a:off x="7696200" y="3276600"/>
            <a:ext cx="685800" cy="1066800"/>
          </a:xfrm>
          <a:prstGeom prst="downArrow">
            <a:avLst>
              <a:gd name="adj1" fmla="val 50000"/>
              <a:gd name="adj2" fmla="val 49994"/>
            </a:avLst>
          </a:prstGeom>
          <a:solidFill>
            <a:srgbClr val="95B3D7"/>
          </a:solidFill>
          <a:ln w="25560">
            <a:solidFill>
              <a:srgbClr val="DCE6F2"/>
            </a:solidFill>
            <a:round/>
            <a:headEnd/>
            <a:tailEnd/>
          </a:ln>
        </p:spPr>
        <p:txBody>
          <a:bodyPr/>
          <a:lstStyle/>
          <a:p>
            <a:endParaRPr lang="en-US"/>
          </a:p>
        </p:txBody>
      </p:sp>
      <p:sp>
        <p:nvSpPr>
          <p:cNvPr id="12" name="Date Placeholder 11"/>
          <p:cNvSpPr>
            <a:spLocks noGrp="1"/>
          </p:cNvSpPr>
          <p:nvPr>
            <p:ph type="dt" sz="half" idx="10"/>
          </p:nvPr>
        </p:nvSpPr>
        <p:spPr/>
        <p:txBody>
          <a:bodyPr/>
          <a:lstStyle/>
          <a:p>
            <a:r>
              <a:rPr lang="en-US" smtClean="0"/>
              <a:t>18th June, 2014</a:t>
            </a:r>
            <a:endParaRPr lang="en-US"/>
          </a:p>
        </p:txBody>
      </p:sp>
      <p:sp>
        <p:nvSpPr>
          <p:cNvPr id="13" name="Slide Number Placeholder 12"/>
          <p:cNvSpPr>
            <a:spLocks noGrp="1"/>
          </p:cNvSpPr>
          <p:nvPr>
            <p:ph type="sldNum" sz="quarter" idx="12"/>
          </p:nvPr>
        </p:nvSpPr>
        <p:spPr/>
        <p:txBody>
          <a:bodyPr/>
          <a:lstStyle/>
          <a:p>
            <a:fld id="{AB249746-A831-457C-AC59-C43D077DC69E}" type="slidenum">
              <a:rPr lang="en-US" smtClean="0"/>
              <a:pPr/>
              <a:t>3</a:t>
            </a:fld>
            <a:endParaRPr lang="en-US"/>
          </a:p>
        </p:txBody>
      </p:sp>
      <p:sp>
        <p:nvSpPr>
          <p:cNvPr id="14" name="Footer Placeholder 13"/>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Limitations</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30</a:t>
            </a:fld>
            <a:endParaRPr lang="en-US"/>
          </a:p>
        </p:txBody>
      </p:sp>
      <p:grpSp>
        <p:nvGrpSpPr>
          <p:cNvPr id="12" name="Group 11"/>
          <p:cNvGrpSpPr/>
          <p:nvPr/>
        </p:nvGrpSpPr>
        <p:grpSpPr>
          <a:xfrm>
            <a:off x="6324600" y="381000"/>
            <a:ext cx="2819400" cy="2667000"/>
            <a:chOff x="0" y="3200400"/>
            <a:chExt cx="2819400" cy="2667000"/>
          </a:xfrm>
        </p:grpSpPr>
        <p:sp>
          <p:nvSpPr>
            <p:cNvPr id="8" name="Oval 7"/>
            <p:cNvSpPr/>
            <p:nvPr/>
          </p:nvSpPr>
          <p:spPr>
            <a:xfrm>
              <a:off x="0" y="32004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signs with obstruction</a:t>
              </a:r>
            </a:p>
            <a:p>
              <a:pPr algn="ctr"/>
              <a:endParaRPr lang="en-US" dirty="0"/>
            </a:p>
          </p:txBody>
        </p:sp>
        <p:pic>
          <p:nvPicPr>
            <p:cNvPr id="9" name="Picture 8" descr="cross6.jpg"/>
            <p:cNvPicPr>
              <a:picLocks noChangeAspect="1"/>
            </p:cNvPicPr>
            <p:nvPr/>
          </p:nvPicPr>
          <p:blipFill>
            <a:blip r:embed="rId2" cstate="print"/>
            <a:stretch>
              <a:fillRect/>
            </a:stretch>
          </p:blipFill>
          <p:spPr>
            <a:xfrm>
              <a:off x="990600" y="4724400"/>
              <a:ext cx="838200" cy="838200"/>
            </a:xfrm>
            <a:prstGeom prst="rect">
              <a:avLst/>
            </a:prstGeom>
          </p:spPr>
        </p:pic>
      </p:grpSp>
      <p:grpSp>
        <p:nvGrpSpPr>
          <p:cNvPr id="14" name="Group 13"/>
          <p:cNvGrpSpPr/>
          <p:nvPr/>
        </p:nvGrpSpPr>
        <p:grpSpPr>
          <a:xfrm>
            <a:off x="0" y="457200"/>
            <a:ext cx="2819400" cy="2667000"/>
            <a:chOff x="6324600" y="685800"/>
            <a:chExt cx="2819400" cy="2667000"/>
          </a:xfrm>
        </p:grpSpPr>
        <p:sp>
          <p:nvSpPr>
            <p:cNvPr id="10" name="Oval 9"/>
            <p:cNvSpPr/>
            <p:nvPr/>
          </p:nvSpPr>
          <p:spPr>
            <a:xfrm>
              <a:off x="6324600" y="6858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signs with two independent components</a:t>
              </a:r>
              <a:endParaRPr lang="en-US" dirty="0"/>
            </a:p>
          </p:txBody>
        </p:sp>
        <p:pic>
          <p:nvPicPr>
            <p:cNvPr id="11" name="Picture 10" descr="narrow_bridge.jpg"/>
            <p:cNvPicPr>
              <a:picLocks noChangeAspect="1"/>
            </p:cNvPicPr>
            <p:nvPr/>
          </p:nvPicPr>
          <p:blipFill>
            <a:blip r:embed="rId3" cstate="print"/>
            <a:stretch>
              <a:fillRect/>
            </a:stretch>
          </p:blipFill>
          <p:spPr>
            <a:xfrm>
              <a:off x="7391400" y="2514600"/>
              <a:ext cx="635000" cy="546100"/>
            </a:xfrm>
            <a:prstGeom prst="rect">
              <a:avLst/>
            </a:prstGeom>
          </p:spPr>
        </p:pic>
      </p:grpSp>
      <p:sp>
        <p:nvSpPr>
          <p:cNvPr id="16" name="Oval 15"/>
          <p:cNvSpPr/>
          <p:nvPr/>
        </p:nvSpPr>
        <p:spPr>
          <a:xfrm>
            <a:off x="6324600" y="34290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neural network output coefficients (0.05, 0.12 etc)</a:t>
            </a:r>
          </a:p>
          <a:p>
            <a:pPr algn="ctr"/>
            <a:r>
              <a:rPr lang="en-US" sz="4000" dirty="0" smtClean="0"/>
              <a:t>Feature Set</a:t>
            </a:r>
            <a:endParaRPr lang="en-US" sz="4000" dirty="0"/>
          </a:p>
        </p:txBody>
      </p:sp>
      <p:sp>
        <p:nvSpPr>
          <p:cNvPr id="15" name="Oval 14"/>
          <p:cNvSpPr/>
          <p:nvPr/>
        </p:nvSpPr>
        <p:spPr>
          <a:xfrm>
            <a:off x="0" y="36576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Selection of red or blue component as the required component</a:t>
            </a:r>
            <a:endParaRPr lang="en-US" dirty="0"/>
          </a:p>
        </p:txBody>
      </p:sp>
      <p:sp>
        <p:nvSpPr>
          <p:cNvPr id="17" name="Oval 16"/>
          <p:cNvSpPr/>
          <p:nvPr/>
        </p:nvSpPr>
        <p:spPr>
          <a:xfrm>
            <a:off x="3276600" y="20574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Problems faced when dealing with real-world images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 Signs with Separate Components</a:t>
            </a:r>
            <a:endParaRPr lang="en-US" dirty="0"/>
          </a:p>
        </p:txBody>
      </p:sp>
      <p:sp>
        <p:nvSpPr>
          <p:cNvPr id="7" name="Content Placeholder 6"/>
          <p:cNvSpPr>
            <a:spLocks noGrp="1"/>
          </p:cNvSpPr>
          <p:nvPr>
            <p:ph idx="1"/>
          </p:nvPr>
        </p:nvSpPr>
        <p:spPr>
          <a:xfrm>
            <a:off x="457200" y="1600201"/>
            <a:ext cx="8229600" cy="2819399"/>
          </a:xfrm>
        </p:spPr>
        <p:txBody>
          <a:bodyPr>
            <a:normAutofit fontScale="85000" lnSpcReduction="10000"/>
          </a:bodyPr>
          <a:lstStyle/>
          <a:p>
            <a:r>
              <a:rPr lang="en-US" dirty="0" smtClean="0"/>
              <a:t>When we do the “blob” detection for such images we get two separate blobs with the two components.</a:t>
            </a:r>
          </a:p>
          <a:p>
            <a:r>
              <a:rPr lang="en-US" dirty="0" smtClean="0"/>
              <a:t>Concatenating these two arrows is not an option as then we would lose the spacing between the arrows. And as the neural network is trained with features from an image where the spacing is different, correct classification is not consistent.</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0" y="4459271"/>
            <a:ext cx="2362200" cy="2398729"/>
          </a:xfrm>
          <a:prstGeom prst="rect">
            <a:avLst/>
          </a:prstGeom>
          <a:noFill/>
          <a:ln w="9525">
            <a:noFill/>
            <a:miter lim="800000"/>
            <a:headEnd/>
            <a:tailEnd/>
          </a:ln>
          <a:effectLst/>
        </p:spPr>
      </p:pic>
      <p:pic>
        <p:nvPicPr>
          <p:cNvPr id="9" name="Picture Placeholder 7" descr="Figure 4"/>
          <p:cNvPicPr>
            <a:picLocks noChangeAspect="1"/>
          </p:cNvPicPr>
          <p:nvPr/>
        </p:nvPicPr>
        <p:blipFill>
          <a:blip r:embed="rId3" cstate="print"/>
          <a:srcRect/>
          <a:stretch>
            <a:fillRect/>
          </a:stretch>
        </p:blipFill>
        <p:spPr>
          <a:xfrm>
            <a:off x="3775335" y="4419600"/>
            <a:ext cx="5368665" cy="24384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Further complications</a:t>
            </a:r>
            <a:endParaRPr lang="en-US" dirty="0"/>
          </a:p>
        </p:txBody>
      </p:sp>
      <p:sp>
        <p:nvSpPr>
          <p:cNvPr id="8" name="Content Placeholder 7"/>
          <p:cNvSpPr>
            <a:spLocks noGrp="1"/>
          </p:cNvSpPr>
          <p:nvPr>
            <p:ph idx="1"/>
          </p:nvPr>
        </p:nvSpPr>
        <p:spPr>
          <a:xfrm>
            <a:off x="457200" y="1600201"/>
            <a:ext cx="8229600" cy="1066800"/>
          </a:xfrm>
        </p:spPr>
        <p:txBody>
          <a:bodyPr>
            <a:normAutofit/>
          </a:bodyPr>
          <a:lstStyle/>
          <a:p>
            <a:r>
              <a:rPr lang="en-US" sz="2800" dirty="0" smtClean="0"/>
              <a:t>This problem is even more prominent in the following case.</a:t>
            </a:r>
            <a:endParaRPr lang="en-US" sz="2800"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124700" y="2057400"/>
            <a:ext cx="2019300" cy="1828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0" y="4051219"/>
            <a:ext cx="9144000" cy="28067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 Obstruction</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Prohibitory signs always have a red circle with a red line cutting across the circle.</a:t>
            </a:r>
          </a:p>
          <a:p>
            <a:r>
              <a:rPr lang="en-US" dirty="0" smtClean="0"/>
              <a:t>Due to this phenomenon, we get two separate blobs at step 4. And we are unable to find how to fill out the empty space between the two blobs.</a:t>
            </a:r>
          </a:p>
          <a:p>
            <a:r>
              <a:rPr lang="en-US" dirty="0" smtClean="0"/>
              <a:t>Tried: Filling it with a block of black pixels. But this results in us losing the shape of the object behind the obstructing line. Due to this, the neural network does not give desirable results (coefficients as low as 0.04, 0.02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 Obstruction: Proposed Solution</a:t>
            </a:r>
            <a:endParaRPr lang="en-US" dirty="0"/>
          </a:p>
        </p:txBody>
      </p:sp>
      <p:sp>
        <p:nvSpPr>
          <p:cNvPr id="8" name="Content Placeholder 7"/>
          <p:cNvSpPr>
            <a:spLocks noGrp="1"/>
          </p:cNvSpPr>
          <p:nvPr>
            <p:ph idx="1"/>
          </p:nvPr>
        </p:nvSpPr>
        <p:spPr/>
        <p:txBody>
          <a:bodyPr/>
          <a:lstStyle/>
          <a:p>
            <a:r>
              <a:rPr lang="en-US" dirty="0" smtClean="0"/>
              <a:t>Instead of trying to find what is there behind the line, we train the neural network to </a:t>
            </a:r>
            <a:r>
              <a:rPr lang="en-US" dirty="0" err="1" smtClean="0"/>
              <a:t>recognise</a:t>
            </a:r>
            <a:r>
              <a:rPr lang="en-US" dirty="0" smtClean="0"/>
              <a:t> the features on the two sides of the line.</a:t>
            </a:r>
          </a:p>
          <a:p>
            <a:r>
              <a:rPr lang="en-US" dirty="0" smtClean="0"/>
              <a:t>And when we get the input image, we extract the same features from the image and then, give these as input to the neural network.</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3. Regarding the component that has the data that we need</a:t>
            </a:r>
            <a:endParaRPr lang="en-US" dirty="0"/>
          </a:p>
        </p:txBody>
      </p:sp>
      <p:sp>
        <p:nvSpPr>
          <p:cNvPr id="8" name="Content Placeholder 7"/>
          <p:cNvSpPr>
            <a:spLocks noGrp="1"/>
          </p:cNvSpPr>
          <p:nvPr>
            <p:ph idx="1"/>
          </p:nvPr>
        </p:nvSpPr>
        <p:spPr/>
        <p:txBody>
          <a:bodyPr/>
          <a:lstStyle/>
          <a:p>
            <a:r>
              <a:rPr lang="en-US" dirty="0" smtClean="0"/>
              <a:t>Once we extract the blobs from both the red and the blue components, we will notice that one of the two components will give us the blob that we are looking for.</a:t>
            </a:r>
          </a:p>
          <a:p>
            <a:r>
              <a:rPr lang="en-US" dirty="0" smtClean="0"/>
              <a:t>But we are unable to select this component on the basis of the blobs that are detected.</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36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0" y="228600"/>
            <a:ext cx="4733994"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953250" y="3352800"/>
            <a:ext cx="2190750" cy="1924050"/>
          </a:xfrm>
          <a:prstGeom prst="rect">
            <a:avLst/>
          </a:prstGeom>
          <a:noFill/>
          <a:ln w="9525">
            <a:noFill/>
            <a:miter lim="800000"/>
            <a:headEnd/>
            <a:tailEnd/>
          </a:ln>
          <a:effectLst/>
        </p:spPr>
      </p:pic>
      <p:sp>
        <p:nvSpPr>
          <p:cNvPr id="10" name="Right Arrow 9"/>
          <p:cNvSpPr/>
          <p:nvPr/>
        </p:nvSpPr>
        <p:spPr>
          <a:xfrm rot="1438906">
            <a:off x="5004526" y="2676571"/>
            <a:ext cx="1676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4200" y="1905000"/>
            <a:ext cx="2209800" cy="923330"/>
          </a:xfrm>
          <a:prstGeom prst="rect">
            <a:avLst/>
          </a:prstGeom>
          <a:noFill/>
        </p:spPr>
        <p:txBody>
          <a:bodyPr wrap="square" rtlCol="0">
            <a:spAutoFit/>
          </a:bodyPr>
          <a:lstStyle/>
          <a:p>
            <a:r>
              <a:rPr lang="en-US" dirty="0" smtClean="0"/>
              <a:t>Detected using the </a:t>
            </a:r>
            <a:r>
              <a:rPr lang="en-US" b="1" dirty="0" smtClean="0"/>
              <a:t>blue</a:t>
            </a:r>
            <a:r>
              <a:rPr lang="en-US" dirty="0" smtClean="0"/>
              <a:t> component of the original image.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Whereas…</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37</a:t>
            </a:fld>
            <a:endParaRPr lang="en-US"/>
          </a:p>
        </p:txBody>
      </p:sp>
      <p:pic>
        <p:nvPicPr>
          <p:cNvPr id="4098" name="Picture 2"/>
          <p:cNvPicPr>
            <a:picLocks noChangeAspect="1" noChangeArrowheads="1"/>
          </p:cNvPicPr>
          <p:nvPr/>
        </p:nvPicPr>
        <p:blipFill>
          <a:blip r:embed="rId2" cstate="print"/>
          <a:srcRect b="19705"/>
          <a:stretch>
            <a:fillRect/>
          </a:stretch>
        </p:blipFill>
        <p:spPr bwMode="auto">
          <a:xfrm>
            <a:off x="6858000" y="5105400"/>
            <a:ext cx="2286000" cy="15525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0" y="1447800"/>
            <a:ext cx="5372100" cy="3724275"/>
          </a:xfrm>
          <a:prstGeom prst="rect">
            <a:avLst/>
          </a:prstGeom>
          <a:noFill/>
          <a:ln w="9525">
            <a:noFill/>
            <a:miter lim="800000"/>
            <a:headEnd/>
            <a:tailEnd/>
          </a:ln>
          <a:effectLst/>
        </p:spPr>
      </p:pic>
      <p:sp>
        <p:nvSpPr>
          <p:cNvPr id="8" name="Right Arrow 7"/>
          <p:cNvSpPr/>
          <p:nvPr/>
        </p:nvSpPr>
        <p:spPr>
          <a:xfrm rot="2057591">
            <a:off x="5407536" y="4595441"/>
            <a:ext cx="1376748"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29400" y="3657600"/>
            <a:ext cx="2209800" cy="923330"/>
          </a:xfrm>
          <a:prstGeom prst="rect">
            <a:avLst/>
          </a:prstGeom>
          <a:noFill/>
        </p:spPr>
        <p:txBody>
          <a:bodyPr wrap="square" rtlCol="0">
            <a:spAutoFit/>
          </a:bodyPr>
          <a:lstStyle/>
          <a:p>
            <a:r>
              <a:rPr lang="en-US" dirty="0" smtClean="0"/>
              <a:t>Detected using the </a:t>
            </a:r>
            <a:r>
              <a:rPr lang="en-US" b="1" dirty="0" smtClean="0"/>
              <a:t>red</a:t>
            </a:r>
            <a:r>
              <a:rPr lang="en-US" dirty="0" smtClean="0"/>
              <a:t> component of the original image.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 Output Vector of Neural Network</a:t>
            </a:r>
            <a:endParaRPr lang="en-US" dirty="0"/>
          </a:p>
        </p:txBody>
      </p:sp>
      <p:sp>
        <p:nvSpPr>
          <p:cNvPr id="7" name="Content Placeholder 6"/>
          <p:cNvSpPr>
            <a:spLocks noGrp="1"/>
          </p:cNvSpPr>
          <p:nvPr>
            <p:ph idx="1"/>
          </p:nvPr>
        </p:nvSpPr>
        <p:spPr/>
        <p:txBody>
          <a:bodyPr>
            <a:normAutofit lnSpcReduction="10000"/>
          </a:bodyPr>
          <a:lstStyle/>
          <a:p>
            <a:r>
              <a:rPr lang="en-US" dirty="0" smtClean="0"/>
              <a:t>Values in the output vector are doubles from 0 to 1.</a:t>
            </a:r>
          </a:p>
          <a:p>
            <a:r>
              <a:rPr lang="en-US" dirty="0" smtClean="0"/>
              <a:t>The closer the value is to 1, the higher is the match obtained by the neural network.</a:t>
            </a:r>
          </a:p>
          <a:p>
            <a:r>
              <a:rPr lang="en-US" dirty="0" smtClean="0"/>
              <a:t>Sometimes, these values are as low as 0.043 for a correct match.</a:t>
            </a:r>
          </a:p>
          <a:p>
            <a:r>
              <a:rPr lang="en-US" dirty="0" smtClean="0"/>
              <a:t>Due to this, we are </a:t>
            </a:r>
            <a:r>
              <a:rPr lang="en-US" b="1" dirty="0" smtClean="0"/>
              <a:t>unable</a:t>
            </a:r>
            <a:r>
              <a:rPr lang="en-US" dirty="0" smtClean="0"/>
              <a:t> to give a hard </a:t>
            </a:r>
            <a:r>
              <a:rPr lang="en-US" b="1" dirty="0" smtClean="0"/>
              <a:t>threshold</a:t>
            </a:r>
            <a:r>
              <a:rPr lang="en-US" dirty="0" smtClean="0"/>
              <a:t> </a:t>
            </a:r>
            <a:r>
              <a:rPr lang="en-US" b="1" dirty="0" smtClean="0"/>
              <a:t>below</a:t>
            </a:r>
            <a:r>
              <a:rPr lang="en-US" dirty="0" smtClean="0"/>
              <a:t> which we may classify all values as a “</a:t>
            </a:r>
            <a:r>
              <a:rPr lang="en-US" b="1" dirty="0" smtClean="0"/>
              <a:t>wrong</a:t>
            </a:r>
            <a:r>
              <a:rPr lang="en-US" dirty="0" smtClean="0"/>
              <a:t>” match.</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68362"/>
          </a:xfrm>
        </p:spPr>
        <p:txBody>
          <a:bodyPr>
            <a:normAutofit fontScale="90000"/>
          </a:bodyPr>
          <a:lstStyle/>
          <a:p>
            <a:r>
              <a:rPr lang="en-US" dirty="0" smtClean="0"/>
              <a:t>5. Inconsistency with real world images</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39</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0" y="1371601"/>
            <a:ext cx="5181600" cy="3895262"/>
          </a:xfrm>
          <a:prstGeom prst="rect">
            <a:avLst/>
          </a:prstGeom>
          <a:noFill/>
          <a:ln w="9525">
            <a:noFill/>
            <a:miter lim="800000"/>
            <a:headEnd/>
            <a:tailEnd/>
          </a:ln>
          <a:effectLst/>
        </p:spPr>
      </p:pic>
      <p:sp>
        <p:nvSpPr>
          <p:cNvPr id="10" name="Oval 9"/>
          <p:cNvSpPr/>
          <p:nvPr/>
        </p:nvSpPr>
        <p:spPr>
          <a:xfrm>
            <a:off x="6096000" y="1981200"/>
            <a:ext cx="281940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this image, as the border of the traffic sign is pretty close to the orange truck, the sign is not detected at all, at the region of interest step.</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Tools Used</a:t>
            </a:r>
            <a:endParaRPr lang="en-US"/>
          </a:p>
        </p:txBody>
      </p:sp>
      <p:sp>
        <p:nvSpPr>
          <p:cNvPr id="3072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a:t>
            </a:r>
            <a:r>
              <a:rPr lang="en-US" sz="3200" dirty="0" err="1" smtClean="0">
                <a:solidFill>
                  <a:srgbClr val="000000"/>
                </a:solidFill>
                <a:latin typeface="Calibri" pitchFamily="34" charset="0"/>
              </a:rPr>
              <a:t>Matlab</a:t>
            </a:r>
            <a:r>
              <a:rPr lang="en-US" sz="3200" dirty="0">
                <a:solidFill>
                  <a:srgbClr val="000000"/>
                </a:solidFill>
                <a:latin typeface="Calibri" pitchFamily="34" charset="0"/>
              </a:rPr>
              <a:t>: As programming Environment</a:t>
            </a:r>
            <a:endParaRPr lang="en-US" dirty="0"/>
          </a:p>
          <a:p>
            <a:pPr>
              <a:buFont typeface="Arial" pitchFamily="34" charset="0"/>
              <a:buChar char="•"/>
            </a:pPr>
            <a:r>
              <a:rPr lang="en-US" sz="3200" dirty="0" smtClean="0">
                <a:solidFill>
                  <a:srgbClr val="000000"/>
                </a:solidFill>
                <a:latin typeface="Calibri" pitchFamily="34" charset="0"/>
              </a:rPr>
              <a:t> Image </a:t>
            </a:r>
            <a:r>
              <a:rPr lang="en-US" sz="3200" dirty="0">
                <a:solidFill>
                  <a:srgbClr val="000000"/>
                </a:solidFill>
                <a:latin typeface="Calibri" pitchFamily="34" charset="0"/>
              </a:rPr>
              <a:t>Processing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a:p>
            <a:pPr>
              <a:buFont typeface="Arial" pitchFamily="34" charset="0"/>
              <a:buChar char="•"/>
            </a:pPr>
            <a:r>
              <a:rPr lang="en-US" sz="3200" dirty="0" smtClean="0">
                <a:solidFill>
                  <a:srgbClr val="000000"/>
                </a:solidFill>
                <a:latin typeface="Calibri" pitchFamily="34" charset="0"/>
              </a:rPr>
              <a:t> Neural </a:t>
            </a:r>
            <a:r>
              <a:rPr lang="en-US" sz="3200" dirty="0">
                <a:solidFill>
                  <a:srgbClr val="000000"/>
                </a:solidFill>
                <a:latin typeface="Calibri" pitchFamily="34" charset="0"/>
              </a:rPr>
              <a:t>Network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40</a:t>
            </a:fld>
            <a:endParaRPr lang="en-US"/>
          </a:p>
        </p:txBody>
      </p:sp>
      <p:sp>
        <p:nvSpPr>
          <p:cNvPr id="8" name="Title 7"/>
          <p:cNvSpPr>
            <a:spLocks noGrp="1"/>
          </p:cNvSpPr>
          <p:nvPr>
            <p:ph type="title"/>
          </p:nvPr>
        </p:nvSpPr>
        <p:spPr>
          <a:xfrm>
            <a:off x="0" y="228600"/>
            <a:ext cx="9144000" cy="563562"/>
          </a:xfrm>
        </p:spPr>
        <p:txBody>
          <a:bodyPr>
            <a:normAutofit fontScale="90000"/>
          </a:bodyPr>
          <a:lstStyle/>
          <a:p>
            <a:r>
              <a:rPr lang="en-US" dirty="0" smtClean="0"/>
              <a:t>Problems with </a:t>
            </a:r>
            <a:r>
              <a:rPr lang="en-US" dirty="0" err="1" smtClean="0"/>
              <a:t>thresholding</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28600" y="1066800"/>
            <a:ext cx="3276600" cy="2470420"/>
          </a:xfrm>
          <a:prstGeom prst="rect">
            <a:avLst/>
          </a:prstGeom>
          <a:noFill/>
          <a:ln w="9525">
            <a:noFill/>
            <a:miter lim="800000"/>
            <a:headEnd/>
            <a:tailEnd/>
          </a:ln>
          <a:effectLst/>
        </p:spPr>
      </p:pic>
      <p:sp>
        <p:nvSpPr>
          <p:cNvPr id="10" name="TextBox 9"/>
          <p:cNvSpPr txBox="1"/>
          <p:nvPr/>
        </p:nvSpPr>
        <p:spPr>
          <a:xfrm>
            <a:off x="6248400" y="1295400"/>
            <a:ext cx="2667000" cy="1477328"/>
          </a:xfrm>
          <a:prstGeom prst="rect">
            <a:avLst/>
          </a:prstGeom>
          <a:noFill/>
        </p:spPr>
        <p:txBody>
          <a:bodyPr wrap="square" rtlCol="0">
            <a:spAutoFit/>
          </a:bodyPr>
          <a:lstStyle/>
          <a:p>
            <a:r>
              <a:rPr lang="en-US" dirty="0" smtClean="0"/>
              <a:t>Although the circle is </a:t>
            </a:r>
          </a:p>
          <a:p>
            <a:r>
              <a:rPr lang="en-US" dirty="0" smtClean="0"/>
              <a:t>visible to us, </a:t>
            </a:r>
          </a:p>
          <a:p>
            <a:r>
              <a:rPr lang="en-US" dirty="0" smtClean="0"/>
              <a:t>the threshold is too </a:t>
            </a:r>
          </a:p>
          <a:p>
            <a:r>
              <a:rPr lang="en-US" dirty="0" smtClean="0"/>
              <a:t>low too partition the image properly.</a:t>
            </a:r>
            <a:endParaRPr lang="en-US" dirty="0"/>
          </a:p>
        </p:txBody>
      </p:sp>
      <p:sp>
        <p:nvSpPr>
          <p:cNvPr id="12" name="Right Arrow 11"/>
          <p:cNvSpPr/>
          <p:nvPr/>
        </p:nvSpPr>
        <p:spPr>
          <a:xfrm rot="1747633">
            <a:off x="3581400" y="3657600"/>
            <a:ext cx="18288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4724400"/>
            <a:ext cx="3733800" cy="1200329"/>
          </a:xfrm>
          <a:prstGeom prst="rect">
            <a:avLst/>
          </a:prstGeom>
          <a:noFill/>
        </p:spPr>
        <p:txBody>
          <a:bodyPr wrap="square" rtlCol="0">
            <a:spAutoFit/>
          </a:bodyPr>
          <a:lstStyle/>
          <a:p>
            <a:r>
              <a:rPr lang="en-US" dirty="0" smtClean="0"/>
              <a:t>After </a:t>
            </a:r>
            <a:r>
              <a:rPr lang="en-US" dirty="0" err="1" smtClean="0"/>
              <a:t>thresholding</a:t>
            </a:r>
            <a:r>
              <a:rPr lang="en-US" dirty="0" smtClean="0"/>
              <a:t> and conversion to binary image, using Otsu </a:t>
            </a:r>
            <a:r>
              <a:rPr lang="en-US" dirty="0" err="1" smtClean="0"/>
              <a:t>thresholding</a:t>
            </a:r>
            <a:r>
              <a:rPr lang="en-US" dirty="0" smtClean="0"/>
              <a:t>, the circle is completely lost, Due to the white part next </a:t>
            </a:r>
            <a:r>
              <a:rPr lang="en-US" smtClean="0"/>
              <a:t>to it.</a:t>
            </a:r>
            <a:endParaRPr lang="en-US" dirty="0"/>
          </a:p>
        </p:txBody>
      </p:sp>
      <p:pic>
        <p:nvPicPr>
          <p:cNvPr id="6148" name="Picture 4"/>
          <p:cNvPicPr>
            <a:picLocks noChangeAspect="1" noChangeArrowheads="1"/>
          </p:cNvPicPr>
          <p:nvPr/>
        </p:nvPicPr>
        <p:blipFill>
          <a:blip r:embed="rId3" cstate="print"/>
          <a:srcRect/>
          <a:stretch>
            <a:fillRect/>
          </a:stretch>
        </p:blipFill>
        <p:spPr bwMode="auto">
          <a:xfrm>
            <a:off x="5410200" y="3930779"/>
            <a:ext cx="3557588" cy="2698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1: Procurement</a:t>
            </a:r>
            <a:endParaRPr lang="en-US"/>
          </a:p>
        </p:txBody>
      </p:sp>
      <p:sp>
        <p:nvSpPr>
          <p:cNvPr id="3174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Images </a:t>
            </a:r>
            <a:r>
              <a:rPr lang="en-US" sz="3200" dirty="0">
                <a:solidFill>
                  <a:srgbClr val="000000"/>
                </a:solidFill>
                <a:latin typeface="Calibri" pitchFamily="34" charset="0"/>
              </a:rPr>
              <a:t>may be procured from a </a:t>
            </a:r>
            <a:r>
              <a:rPr lang="en-US" sz="3200" dirty="0" smtClean="0">
                <a:solidFill>
                  <a:srgbClr val="000000"/>
                </a:solidFill>
                <a:latin typeface="Calibri" pitchFamily="34" charset="0"/>
              </a:rPr>
              <a:t>continuously </a:t>
            </a:r>
            <a:r>
              <a:rPr lang="en-US" sz="3200" dirty="0">
                <a:solidFill>
                  <a:srgbClr val="000000"/>
                </a:solidFill>
                <a:latin typeface="Calibri" pitchFamily="34" charset="0"/>
              </a:rPr>
              <a:t>running camera fixed on the top of the vehicle.</a:t>
            </a:r>
            <a:endParaRPr lang="en-US" dirty="0"/>
          </a:p>
          <a:p>
            <a:pPr>
              <a:buFont typeface="Arial" pitchFamily="34" charset="0"/>
              <a:buChar char="•"/>
            </a:pPr>
            <a:r>
              <a:rPr lang="en-US" sz="3200" dirty="0" smtClean="0">
                <a:solidFill>
                  <a:srgbClr val="000000"/>
                </a:solidFill>
                <a:latin typeface="Calibri" pitchFamily="34" charset="0"/>
              </a:rPr>
              <a:t> For </a:t>
            </a:r>
            <a:r>
              <a:rPr lang="en-US" sz="3200" dirty="0">
                <a:solidFill>
                  <a:srgbClr val="000000"/>
                </a:solidFill>
                <a:latin typeface="Calibri" pitchFamily="34" charset="0"/>
              </a:rPr>
              <a:t>testing purposes, a database of images was downloaded from the internet.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2: Pre-processing</a:t>
            </a:r>
            <a:endParaRPr lang="en-US"/>
          </a:p>
        </p:txBody>
      </p:sp>
      <p:sp>
        <p:nvSpPr>
          <p:cNvPr id="3277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2800" dirty="0" smtClean="0">
                <a:solidFill>
                  <a:srgbClr val="000000"/>
                </a:solidFill>
                <a:latin typeface="Calibri" pitchFamily="34" charset="0"/>
              </a:rPr>
              <a:t> Dilation</a:t>
            </a:r>
            <a:r>
              <a:rPr lang="en-US" sz="2800" dirty="0">
                <a:solidFill>
                  <a:srgbClr val="000000"/>
                </a:solidFill>
                <a:latin typeface="Calibri" pitchFamily="34" charset="0"/>
              </a:rPr>
              <a:t>: It is the morphological operation </a:t>
            </a:r>
            <a:r>
              <a:rPr lang="en-US" sz="2800" dirty="0" smtClean="0">
                <a:solidFill>
                  <a:srgbClr val="000000"/>
                </a:solidFill>
                <a:latin typeface="Calibri" pitchFamily="34" charset="0"/>
              </a:rPr>
              <a:t>which probes the image using a structuring element and expands the shapes that are contained in the image </a:t>
            </a:r>
            <a:endParaRPr lang="en-US" sz="2800" dirty="0"/>
          </a:p>
          <a:p>
            <a:pPr>
              <a:buFont typeface="Arial" pitchFamily="34" charset="0"/>
              <a:buChar char="•"/>
            </a:pPr>
            <a:r>
              <a:rPr lang="en-US" sz="2800" dirty="0" smtClean="0">
                <a:solidFill>
                  <a:srgbClr val="000000"/>
                </a:solidFill>
                <a:latin typeface="Calibri" pitchFamily="34" charset="0"/>
              </a:rPr>
              <a:t> Erosion</a:t>
            </a:r>
            <a:r>
              <a:rPr lang="en-US" sz="2800" dirty="0">
                <a:solidFill>
                  <a:srgbClr val="000000"/>
                </a:solidFill>
                <a:latin typeface="Calibri" pitchFamily="34" charset="0"/>
              </a:rPr>
              <a:t>: It is the morphological operation </a:t>
            </a:r>
            <a:r>
              <a:rPr lang="en-US" sz="2800" dirty="0" smtClean="0">
                <a:solidFill>
                  <a:srgbClr val="000000"/>
                </a:solidFill>
                <a:latin typeface="Calibri" pitchFamily="34" charset="0"/>
              </a:rPr>
              <a:t>which probes the image using a structuring element and reduces the edges of the shapes that are contained in the image.</a:t>
            </a:r>
            <a:endParaRPr lang="en-US" sz="2800" dirty="0"/>
          </a:p>
          <a:p>
            <a:pPr>
              <a:buFont typeface="Arial" pitchFamily="34" charset="0"/>
              <a:buChar char="•"/>
            </a:pPr>
            <a:r>
              <a:rPr lang="en-US" sz="2800" dirty="0" smtClean="0">
                <a:solidFill>
                  <a:srgbClr val="000000"/>
                </a:solidFill>
                <a:latin typeface="Calibri" pitchFamily="34" charset="0"/>
              </a:rPr>
              <a:t> Enhancement </a:t>
            </a:r>
            <a:r>
              <a:rPr lang="en-US" sz="2800" dirty="0">
                <a:solidFill>
                  <a:srgbClr val="000000"/>
                </a:solidFill>
                <a:latin typeface="Calibri" pitchFamily="34" charset="0"/>
              </a:rPr>
              <a:t>using </a:t>
            </a:r>
            <a:r>
              <a:rPr lang="en-US" sz="2800" dirty="0" smtClean="0">
                <a:solidFill>
                  <a:srgbClr val="000000"/>
                </a:solidFill>
                <a:latin typeface="Calibri" pitchFamily="34" charset="0"/>
              </a:rPr>
              <a:t>non-linear </a:t>
            </a:r>
            <a:r>
              <a:rPr lang="en-US" sz="2800" dirty="0" smtClean="0">
                <a:solidFill>
                  <a:srgbClr val="000000"/>
                </a:solidFill>
                <a:latin typeface="Calibri" pitchFamily="34" charset="0"/>
              </a:rPr>
              <a:t>Lucy-Richardson </a:t>
            </a:r>
            <a:r>
              <a:rPr lang="en-US" sz="2800" dirty="0">
                <a:solidFill>
                  <a:srgbClr val="000000"/>
                </a:solidFill>
                <a:latin typeface="Calibri" pitchFamily="34" charset="0"/>
              </a:rPr>
              <a:t>Filter</a:t>
            </a:r>
            <a:r>
              <a:rPr lang="en-US" sz="2800" dirty="0" smtClean="0">
                <a:solidFill>
                  <a:srgbClr val="000000"/>
                </a:solidFill>
                <a:latin typeface="Calibri" pitchFamily="34" charset="0"/>
              </a:rPr>
              <a:t>.(Not yet implemented)</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Detecting the region of interest</a:t>
            </a:r>
            <a:endParaRPr lang="en-US"/>
          </a:p>
        </p:txBody>
      </p:sp>
      <p:sp>
        <p:nvSpPr>
          <p:cNvPr id="3379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convert the image into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which we will be using for color segmentation.</a:t>
            </a:r>
            <a:endParaRPr lang="en-US" dirty="0"/>
          </a:p>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the red and the blue components of the image are extracted and stored in two different matrices.</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93663" y="647700"/>
            <a:ext cx="8955087"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More About Road Signs</a:t>
            </a:r>
            <a:endParaRPr lang="en-US"/>
          </a:p>
        </p:txBody>
      </p:sp>
      <p:sp>
        <p:nvSpPr>
          <p:cNvPr id="3481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There </a:t>
            </a:r>
            <a:r>
              <a:rPr lang="en-US" sz="3200" dirty="0">
                <a:solidFill>
                  <a:srgbClr val="000000"/>
                </a:solidFill>
                <a:latin typeface="Calibri" pitchFamily="34" charset="0"/>
              </a:rPr>
              <a:t>are 4 types of road </a:t>
            </a:r>
            <a:r>
              <a:rPr lang="en-US" sz="3200" dirty="0" smtClean="0">
                <a:solidFill>
                  <a:srgbClr val="000000"/>
                </a:solidFill>
                <a:latin typeface="Calibri" pitchFamily="34" charset="0"/>
              </a:rPr>
              <a:t>signs</a:t>
            </a:r>
          </a:p>
          <a:p>
            <a:pPr marL="1028700" lvl="1" indent="-571500">
              <a:buSzPct val="25000"/>
            </a:pPr>
            <a:r>
              <a:rPr lang="en-US" sz="2800" dirty="0" smtClean="0">
                <a:solidFill>
                  <a:srgbClr val="000000"/>
                </a:solidFill>
                <a:latin typeface="Calibri" pitchFamily="34" charset="0"/>
              </a:rPr>
              <a:t>- Compulsory/Prohibitory</a:t>
            </a:r>
            <a:endParaRPr lang="en-US" dirty="0" smtClean="0"/>
          </a:p>
          <a:p>
            <a:pPr lvl="1">
              <a:buSzPct val="25000"/>
            </a:pPr>
            <a:r>
              <a:rPr lang="en-US" sz="2800" dirty="0" smtClean="0">
                <a:solidFill>
                  <a:srgbClr val="000000"/>
                </a:solidFill>
                <a:latin typeface="Calibri" pitchFamily="34" charset="0"/>
              </a:rPr>
              <a:t>- Warning</a:t>
            </a:r>
            <a:endParaRPr lang="en-US" dirty="0"/>
          </a:p>
          <a:p>
            <a:pPr lvl="1">
              <a:buSzPct val="25000"/>
            </a:pPr>
            <a:r>
              <a:rPr lang="en-US" sz="2800" dirty="0" smtClean="0">
                <a:solidFill>
                  <a:srgbClr val="000000"/>
                </a:solidFill>
                <a:latin typeface="Calibri" pitchFamily="34" charset="0"/>
              </a:rPr>
              <a:t>- Regulatory</a:t>
            </a:r>
            <a:endParaRPr lang="en-US" dirty="0"/>
          </a:p>
          <a:p>
            <a:pPr lvl="1">
              <a:buSzPct val="25000"/>
            </a:pPr>
            <a:r>
              <a:rPr lang="en-US" sz="2800" dirty="0" smtClean="0">
                <a:solidFill>
                  <a:srgbClr val="000000"/>
                </a:solidFill>
                <a:latin typeface="Calibri" pitchFamily="34" charset="0"/>
              </a:rPr>
              <a:t>- Informatory </a:t>
            </a:r>
            <a:r>
              <a:rPr lang="en-US" sz="2800" dirty="0">
                <a:solidFill>
                  <a:srgbClr val="000000"/>
                </a:solidFill>
                <a:latin typeface="Calibri" pitchFamily="34" charset="0"/>
              </a:rPr>
              <a:t>(Out of the scope of this project)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2382</Words>
  <Application>Microsoft Office PowerPoint</Application>
  <PresentationFormat>On-screen Show (4:3)</PresentationFormat>
  <Paragraphs>298</Paragraphs>
  <Slides>40</Slides>
  <Notes>22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Another example</vt:lpstr>
      <vt:lpstr>Until now…</vt:lpstr>
      <vt:lpstr>Moving on...</vt:lpstr>
      <vt:lpstr>Further classification</vt:lpstr>
      <vt:lpstr>Slide 20</vt:lpstr>
      <vt:lpstr>Slide 21</vt:lpstr>
      <vt:lpstr>Step 5: Neural Network</vt:lpstr>
      <vt:lpstr>More about the Neural Network being used</vt:lpstr>
      <vt:lpstr>Matrices used in the neural network</vt:lpstr>
      <vt:lpstr>1. input matrix</vt:lpstr>
      <vt:lpstr>2. target matrix</vt:lpstr>
      <vt:lpstr>2. target matrix</vt:lpstr>
      <vt:lpstr>3. output matrix</vt:lpstr>
      <vt:lpstr>Step 5: Neural Network</vt:lpstr>
      <vt:lpstr>Limitations</vt:lpstr>
      <vt:lpstr>1. Signs with Separate Components</vt:lpstr>
      <vt:lpstr>1. Further complications</vt:lpstr>
      <vt:lpstr>2. Obstruction</vt:lpstr>
      <vt:lpstr>2. Obstruction: Proposed Solution</vt:lpstr>
      <vt:lpstr>3. Regarding the component that has the data that we need</vt:lpstr>
      <vt:lpstr>Slide 36</vt:lpstr>
      <vt:lpstr>Whereas…</vt:lpstr>
      <vt:lpstr>4. Output Vector of Neural Network</vt:lpstr>
      <vt:lpstr>5. Inconsistency with real world images</vt:lpstr>
      <vt:lpstr>Problems with thresholding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Siddharth</dc:creator>
  <cp:lastModifiedBy>Siddharth</cp:lastModifiedBy>
  <cp:revision>181</cp:revision>
  <dcterms:created xsi:type="dcterms:W3CDTF">2014-06-17T08:31:32Z</dcterms:created>
  <dcterms:modified xsi:type="dcterms:W3CDTF">2014-06-18T09:40:30Z</dcterms:modified>
</cp:coreProperties>
</file>