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76741D-2ED2-447C-A084-061C7AB88F06}">
  <a:tblStyle styleId="{6C76741D-2ED2-447C-A084-061C7AB88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verage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aed1ef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aed1ef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aed1ef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aed1ef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aed1ef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aed1ef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b64ed9f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b64ed9f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a24ae3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a24ae3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a24ae3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a24ae3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e3342e2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e3342e2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a24ae3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a24ae3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24ae32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24ae32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a24ae3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a24ae3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e3342e2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e3342e2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a24ae3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3a24ae3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a24ae32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a24ae32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a24ae3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a24ae3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24ae3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24ae3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aed1ef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aed1ef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a24ae3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a24ae3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e3342e27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0e3342e27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3a24ae3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3a24ae3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0e3342e27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0e3342e27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aed1ef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aed1ef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e3342e27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e3342e27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e3342e27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e3342e27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e3342e27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e3342e27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a24ae3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a24ae3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aed1ef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aed1ef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b64ed9f6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b64ed9f6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Relationship Id="rId4" Type="http://schemas.openxmlformats.org/officeDocument/2006/relationships/image" Target="../media/image17.gif"/><Relationship Id="rId5" Type="http://schemas.openxmlformats.org/officeDocument/2006/relationships/image" Target="../media/image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defuncart" TargetMode="External"/><Relationship Id="rId10" Type="http://schemas.openxmlformats.org/officeDocument/2006/relationships/image" Target="../media/image9.png"/><Relationship Id="rId13" Type="http://schemas.openxmlformats.org/officeDocument/2006/relationships/image" Target="../media/image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www.linkedin.com/in/jamesjleahy/" TargetMode="External"/><Relationship Id="rId14" Type="http://schemas.openxmlformats.org/officeDocument/2006/relationships/hyperlink" Target="http://defuncart.com/games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4.png"/><Relationship Id="rId7" Type="http://schemas.openxmlformats.org/officeDocument/2006/relationships/hyperlink" Target="https://github.com/defuncart" TargetMode="External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funcart/Talk-Unity-Tools-Programming" TargetMode="External"/><Relationship Id="rId4" Type="http://schemas.openxmlformats.org/officeDocument/2006/relationships/hyperlink" Target="https://github.com/defuncart/Talk-Unity-Tools-Programming" TargetMode="External"/><Relationship Id="rId5" Type="http://schemas.openxmlformats.org/officeDocument/2006/relationships/hyperlink" Target="https://github.com/defuncart/Talk-Unity-Tools-Programming" TargetMode="External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Unity Tools 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Improving Your Workflow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Pimp the Inspector : Attributes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[Header]</a:t>
            </a:r>
            <a:r>
              <a:rPr b="1" lang="en-GB"/>
              <a:t> </a:t>
            </a:r>
            <a:r>
              <a:rPr lang="en-GB"/>
              <a:t>adds a header above fields in the Inspector.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[Space]</a:t>
            </a:r>
            <a:r>
              <a:rPr b="1" lang="en-GB"/>
              <a:t> </a:t>
            </a:r>
            <a:r>
              <a:rPr lang="en-GB"/>
              <a:t>adds a space between fields in the Inspector.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[Tooltip]</a:t>
            </a:r>
            <a:r>
              <a:rPr b="1" lang="en-GB"/>
              <a:t> </a:t>
            </a:r>
            <a:r>
              <a:rPr lang="en-GB"/>
              <a:t>adds a tooltip for a field. This is visible when the mouse hovers over the field in the inspector.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5" y="2659451"/>
            <a:ext cx="4566850" cy="20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225" y="2857825"/>
            <a:ext cx="33147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Pimp the Inspector : Custom Inspectors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299" cy="79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2900"/>
            <a:ext cx="4260299" cy="268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052" y="3245763"/>
            <a:ext cx="3833025" cy="10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001025" y="1152475"/>
            <a:ext cx="38331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 writing a script extending from </a:t>
            </a:r>
            <a:r>
              <a:rPr lang="en-GB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Editor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and overriding the callback </a:t>
            </a:r>
            <a:r>
              <a:rPr lang="en-GB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OnInspectorGUI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we have complete control over the inspector's layout.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Pimp the Inspector : Custom Inspectors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1" name="Google Shape;151;p24"/>
          <p:cNvSpPr txBox="1"/>
          <p:nvPr/>
        </p:nvSpPr>
        <p:spPr>
          <a:xfrm>
            <a:off x="5331575" y="3195225"/>
            <a:ext cx="2000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 enum used to display relevant settings for a game mode.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20975" y="2122925"/>
            <a:ext cx="3314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boolean used to display additional settings.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5" y="1334500"/>
            <a:ext cx="33147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325" y="3195225"/>
            <a:ext cx="33147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1284725"/>
            <a:ext cx="33147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517600" y="2122925"/>
            <a:ext cx="33147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fold-out group of seldom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used settings.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Pimp the Inspector : Custom Inspectors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22315" l="0" r="0" t="15402"/>
          <a:stretch/>
        </p:blipFill>
        <p:spPr>
          <a:xfrm>
            <a:off x="5093625" y="1152475"/>
            <a:ext cx="2901250" cy="29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921375" y="3749575"/>
            <a:ext cx="28338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Drawing a sprite property inside the inspector.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300" y="1152475"/>
            <a:ext cx="2833950" cy="25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5279900" y="4132075"/>
            <a:ext cx="2528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Visualizing a 2d array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Asset Import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Asset Import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43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By group selecting files, settings for multiple files of the same type can be simultaneously updated.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However, this is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repetitive,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error-prone,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e</a:t>
            </a:r>
            <a:r>
              <a:rPr lang="en-GB" sz="2000"/>
              <a:t>asy to forget.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Wouldn’t it be great to be able to automate import settings?</a:t>
            </a:r>
            <a:endParaRPr sz="2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342" y="445025"/>
            <a:ext cx="3949957" cy="41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Asset Import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accent5"/>
                </a:solidFill>
              </a:rPr>
              <a:t>AssetPostprocessor</a:t>
            </a:r>
            <a:r>
              <a:rPr lang="en-GB" sz="2000"/>
              <a:t> is an Editor class which allows access to the import pipeline and the ability to run scripts before or after importing assets.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Thus i</a:t>
            </a:r>
            <a:r>
              <a:rPr lang="en-GB" sz="2000"/>
              <a:t>mport settings can be specified in code and run on all assets of a certain type (i.e. audio) or those in a specific folder (i.e. Assets/Sprites/UI).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 </a:t>
            </a:r>
            <a:r>
              <a:rPr lang="en-GB"/>
              <a:t>Asset Import : Audio Preprocess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600" y="1152475"/>
            <a:ext cx="548052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 </a:t>
            </a:r>
            <a:r>
              <a:rPr lang="en-GB"/>
              <a:t>Asset Import : Sprite Postprocess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600" y="1152475"/>
            <a:ext cx="69229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Custom Windows and Custom Menus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488400" y="3185025"/>
            <a:ext cx="21672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James Leahy</a:t>
            </a:r>
            <a:br>
              <a:rPr lang="en-GB"/>
            </a:br>
            <a:r>
              <a:rPr i="1" lang="en-GB"/>
              <a:t>2D Mobile</a:t>
            </a:r>
            <a:br>
              <a:rPr i="1" lang="en-GB"/>
            </a:br>
            <a:r>
              <a:rPr i="1" lang="en-GB"/>
              <a:t>Game Developer</a:t>
            </a:r>
            <a:endParaRPr i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350" y="1017725"/>
            <a:ext cx="2167300" cy="21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226" y="445026"/>
            <a:ext cx="1154076" cy="11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8225" y="3407650"/>
            <a:ext cx="1154076" cy="115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8225" y="1926337"/>
            <a:ext cx="1154075" cy="11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000" y="13251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0000" y="24658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66100" y="13251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43000" y="1902025"/>
            <a:ext cx="1298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@</a:t>
            </a:r>
            <a:r>
              <a:rPr lang="en-GB" sz="18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defuncart</a:t>
            </a:r>
            <a:endParaRPr sz="1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000" y="3669852"/>
            <a:ext cx="572700" cy="57267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80650" y="4331925"/>
            <a:ext cx="2343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  <a:hlinkClick r:id="rId14"/>
              </a:rPr>
              <a:t>defuncart.com/games/</a:t>
            </a:r>
            <a:endParaRPr sz="1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80650" y="3051900"/>
            <a:ext cx="1804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Average"/>
                <a:ea typeface="Average"/>
                <a:cs typeface="Average"/>
                <a:sym typeface="Average"/>
              </a:rPr>
              <a:t>in/jamesjleahy/</a:t>
            </a:r>
            <a:endParaRPr sz="1800">
              <a:solidFill>
                <a:schemeClr val="accen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Unity Editor is a collection of windows.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5" y="1624250"/>
            <a:ext cx="5233825" cy="18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.1 Custom Windows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849" y="1624238"/>
            <a:ext cx="2476447" cy="21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5636" y="2414325"/>
            <a:ext cx="1843914" cy="21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1550" y="3070425"/>
            <a:ext cx="3343949" cy="14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.1 Custom Windows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</a:t>
            </a:r>
            <a:r>
              <a:rPr lang="en-GB"/>
              <a:t>ustom windows can easily be created by extending a new script from </a:t>
            </a:r>
            <a:r>
              <a:rPr lang="en-GB">
                <a:solidFill>
                  <a:schemeClr val="accent5"/>
                </a:solidFill>
              </a:rPr>
              <a:t>EditorWindow</a:t>
            </a:r>
            <a:r>
              <a:rPr lang="en-GB"/>
              <a:t> and implementing </a:t>
            </a:r>
            <a:r>
              <a:rPr lang="en-GB">
                <a:solidFill>
                  <a:schemeClr val="accent5"/>
                </a:solidFill>
              </a:rPr>
              <a:t>OnGUI</a:t>
            </a:r>
            <a:r>
              <a:rPr lang="en-GB"/>
              <a:t>.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0" y="1950350"/>
            <a:ext cx="5750801" cy="26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100" y="2211375"/>
            <a:ext cx="2724150" cy="2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.1 Custom Windows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38" y="1524988"/>
            <a:ext cx="23336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850" y="1405775"/>
            <a:ext cx="3012425" cy="22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491550" y="3277025"/>
            <a:ext cx="3141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A window which renders a Pseudolocalization for a target language. 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972763" y="3732925"/>
            <a:ext cx="3852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A window which updates compression settings for all sprites. 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.2.1 Custom Menus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50" y="3835450"/>
            <a:ext cx="60769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97" y="1152474"/>
            <a:ext cx="3117400" cy="2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320575" y="1154075"/>
            <a:ext cx="36831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Unity Editor offers the addition of custom menus which look and behave like built-in menus.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.2.2 Custom Menus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544" r="544" t="0"/>
          <a:stretch/>
        </p:blipFill>
        <p:spPr>
          <a:xfrm>
            <a:off x="1533525" y="3792700"/>
            <a:ext cx="60769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00" y="1017725"/>
            <a:ext cx="4853599" cy="24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320575" y="1154075"/>
            <a:ext cx="3390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menu items can be assigned optional hotkey combinations (i.e. shortcuts) to automatically launch them.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.2.3 Custom Menus</a:t>
            </a:r>
            <a:endParaRPr/>
          </a:p>
        </p:txBody>
      </p:sp>
      <p:graphicFrame>
        <p:nvGraphicFramePr>
          <p:cNvPr id="255" name="Google Shape;255;p37"/>
          <p:cNvGraphicFramePr/>
          <p:nvPr/>
        </p:nvGraphicFramePr>
        <p:xfrm>
          <a:off x="4051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{6C76741D-2ED2-447C-A084-061C7AB88F06}</a:tableStyleId>
              </a:tblPr>
              <a:tblGrid>
                <a:gridCol w="1430700"/>
                <a:gridCol w="3350350"/>
              </a:tblGrid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Shortcut</a:t>
                      </a:r>
                      <a:endParaRPr b="1" sz="1200">
                        <a:solidFill>
                          <a:schemeClr val="accent5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Action</a:t>
                      </a:r>
                      <a:endParaRPr b="1" sz="1200">
                        <a:solidFill>
                          <a:schemeClr val="accent5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C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Copy Transform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V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Paste Transform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UP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Move sibling up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DOWN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Move sibling down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L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Lock Inspector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 + K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Toggle Inspector Debug Mode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SHIFT + F4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Close Current Editor Window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SHIFT + ALT + C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Clear Console</a:t>
                      </a:r>
                      <a:endParaRPr sz="12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7"/>
          <p:cNvSpPr txBox="1"/>
          <p:nvPr/>
        </p:nvSpPr>
        <p:spPr>
          <a:xfrm>
            <a:off x="314200" y="1154375"/>
            <a:ext cx="352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hotkey combinations can be very useful to trigger functionality that would generally only be possible via mouse interactions.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Much, Much More!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Gizmos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ScriptableObjects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PropertyDrawer, DecoratorDrawer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Editor Dialogs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ContextMenu, ContextMenuItem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GUIStyle, GUISkin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Asset Store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Well</a:t>
            </a:r>
            <a:r>
              <a:rPr lang="en-GB"/>
              <a:t> laid-out inspectors are easier to understand and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 import settings.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hotkey combinations instead of mouse clicking.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few minutes saved per person per day adds up to a very large number for a team over a project’s lifetime. </a:t>
            </a:r>
            <a:r>
              <a:rPr lang="en-GB">
                <a:solidFill>
                  <a:schemeClr val="accent5"/>
                </a:solidFill>
              </a:rPr>
              <a:t>Time saved = Money saved.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Listen to your team’s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Dziękuję!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This Talk?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general introduction on coding Editor Tools for Unity.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short discussion on how such tools have helped improved our workflow.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1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This Talk For?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2929975"/>
            <a:ext cx="85206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Anyone using Unity!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Developers: code samples are of an intermediate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Non-Developers: learn how developers can help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4468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code samples shown throughout this talk are available to download and use freely under an MIT licence.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github.com/defuncart/</a:t>
            </a:r>
            <a:br>
              <a:rPr lang="en-GB" sz="2400">
                <a:uFill>
                  <a:noFill/>
                </a:uFill>
                <a:hlinkClick r:id="rId4"/>
              </a:rPr>
            </a:br>
            <a:r>
              <a:rPr lang="en-GB" sz="2400" u="sng">
                <a:solidFill>
                  <a:schemeClr val="hlink"/>
                </a:solidFill>
                <a:hlinkClick r:id="rId5"/>
              </a:rPr>
              <a:t>Talk-Unity-Tools-Programming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4800" y="1152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Unity </a:t>
            </a:r>
            <a:r>
              <a:rPr lang="en-GB">
                <a:solidFill>
                  <a:schemeClr val="accent5"/>
                </a:solidFill>
              </a:rPr>
              <a:t>Tools</a:t>
            </a:r>
            <a:r>
              <a:rPr lang="en-GB"/>
              <a:t> Programming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>
                <a:solidFill>
                  <a:schemeClr val="accent5"/>
                </a:solidFill>
              </a:rPr>
              <a:t>tool</a:t>
            </a:r>
            <a:r>
              <a:rPr lang="en-GB"/>
              <a:t> is something which aids the team in creating the game, it is not a part of the final product.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Artist 				→ 		Pixel Art Editor.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Game Designer			→		Level Editor.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Sound Designer			→		Optimize music compression level.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Automated build system.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Localization database import.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Reskin the UI for a Holiday event.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Inspector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Inspector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3861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986375" y="1152475"/>
            <a:ext cx="36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Inspector window displays detailed information about a component or an asset.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When there are numerous properties, 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inspector can seem cluttered.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Often the person interacting with the inspector isn’t the script author.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Well laid-out inspectors are </a:t>
            </a:r>
            <a:r>
              <a:rPr lang="en-GB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easier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to understand and use.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Pimp the Inspector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Pimp the Inspector : Attributes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[Range]</a:t>
            </a:r>
            <a:r>
              <a:rPr b="1" lang="en-GB"/>
              <a:t> </a:t>
            </a:r>
            <a:r>
              <a:rPr lang="en-GB"/>
              <a:t>constrains a float or an int to a certain range.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[SerializeField]</a:t>
            </a:r>
            <a:r>
              <a:rPr b="1" lang="en-GB"/>
              <a:t> </a:t>
            </a:r>
            <a:r>
              <a:rPr lang="en-GB"/>
              <a:t>exposes a private property in the Inspector.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accent5"/>
                </a:solidFill>
              </a:rPr>
              <a:t>[HideInInspector]</a:t>
            </a:r>
            <a:r>
              <a:rPr b="1" lang="en-GB"/>
              <a:t> </a:t>
            </a:r>
            <a:r>
              <a:rPr lang="en-GB"/>
              <a:t>hides a serialized property in the Inspector.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46" y="2633725"/>
            <a:ext cx="4165425" cy="1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950" y="3038663"/>
            <a:ext cx="33147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