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9" r:id="rId3"/>
    <p:sldId id="258" r:id="rId4"/>
    <p:sldId id="260" r:id="rId5"/>
    <p:sldId id="261" r:id="rId6"/>
    <p:sldId id="262" r:id="rId7"/>
    <p:sldId id="257"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651" autoAdjust="0"/>
  </p:normalViewPr>
  <p:slideViewPr>
    <p:cSldViewPr snapToGrid="0">
      <p:cViewPr varScale="1">
        <p:scale>
          <a:sx n="66" d="100"/>
          <a:sy n="66" d="100"/>
        </p:scale>
        <p:origin x="90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96C9C1-33CF-4EFC-9302-C874EC70E753}" type="datetimeFigureOut">
              <a:rPr lang="en-US" smtClean="0"/>
              <a:t>12/11/2020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4362F8-0DF5-4C78-A210-B3EEE843F8F7}" type="slidenum">
              <a:rPr lang="en-US" smtClean="0"/>
              <a:t>‹#›</a:t>
            </a:fld>
            <a:endParaRPr lang="en-US"/>
          </a:p>
        </p:txBody>
      </p:sp>
    </p:spTree>
    <p:extLst>
      <p:ext uri="{BB962C8B-B14F-4D97-AF65-F5344CB8AC3E}">
        <p14:creationId xmlns:p14="http://schemas.microsoft.com/office/powerpoint/2010/main" val="2262524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imform.com/why-use-react/" TargetMode="External"/><Relationship Id="rId7" Type="http://schemas.openxmlformats.org/officeDocument/2006/relationships/hyperlink" Target="https://www.monterail.com/blog/vue-vs-react-2020"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technostacks.com/blog/react-vs-angular/" TargetMode="External"/><Relationship Id="rId5" Type="http://schemas.openxmlformats.org/officeDocument/2006/relationships/hyperlink" Target="https://stories.jotform.com/7-reasons-why-you-should-use-react-ad420c634247" TargetMode="External"/><Relationship Id="rId4" Type="http://schemas.openxmlformats.org/officeDocument/2006/relationships/hyperlink" Target="https://gist.github.com/tkrotoff/b1caa4c3a185629299ec234d2314e19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Semibold" panose="020B0702040204020203" pitchFamily="34" charset="0"/>
                <a:cs typeface="Segoe UI Semibold" panose="020B0702040204020203" pitchFamily="34" charset="0"/>
              </a:rPr>
              <a:t>We’ve built a Music Information Search Utility tool, which allows anyone to search and find information about their favorite artist or look up information about an album. </a:t>
            </a:r>
          </a:p>
          <a:p>
            <a:pPr marL="0" indent="0">
              <a:buNone/>
            </a:pPr>
            <a:r>
              <a:rPr lang="en-US" dirty="0">
                <a:latin typeface="Segoe UI Semibold" panose="020B0702040204020203" pitchFamily="34" charset="0"/>
                <a:cs typeface="Segoe UI Semibold" panose="020B0702040204020203" pitchFamily="34" charset="0"/>
              </a:rPr>
              <a:t>We also store history of what he/she looked at locally. We thought this was an epic idea and set out to explore for the fun sake as well. </a:t>
            </a:r>
          </a:p>
          <a:p>
            <a:endParaRPr lang="en-US" dirty="0">
              <a:latin typeface="Segoe UI Semibold" panose="020B0702040204020203" pitchFamily="34" charset="0"/>
              <a:cs typeface="Segoe UI Semibold" panose="020B0702040204020203" pitchFamily="34" charset="0"/>
            </a:endParaRPr>
          </a:p>
        </p:txBody>
      </p:sp>
      <p:sp>
        <p:nvSpPr>
          <p:cNvPr id="4" name="Slide Number Placeholder 3"/>
          <p:cNvSpPr>
            <a:spLocks noGrp="1"/>
          </p:cNvSpPr>
          <p:nvPr>
            <p:ph type="sldNum" sz="quarter" idx="5"/>
          </p:nvPr>
        </p:nvSpPr>
        <p:spPr/>
        <p:txBody>
          <a:bodyPr/>
          <a:lstStyle/>
          <a:p>
            <a:fld id="{9D4362F8-0DF5-4C78-A210-B3EEE843F8F7}" type="slidenum">
              <a:rPr lang="en-US" smtClean="0"/>
              <a:t>2</a:t>
            </a:fld>
            <a:endParaRPr lang="en-US"/>
          </a:p>
        </p:txBody>
      </p:sp>
    </p:spTree>
    <p:extLst>
      <p:ext uri="{BB962C8B-B14F-4D97-AF65-F5344CB8AC3E}">
        <p14:creationId xmlns:p14="http://schemas.microsoft.com/office/powerpoint/2010/main" val="2341079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Semibold" panose="020B0702040204020203" pitchFamily="34" charset="0"/>
                <a:cs typeface="Segoe UI Semibold" panose="020B0702040204020203" pitchFamily="34" charset="0"/>
              </a:rPr>
              <a:t>One of </a:t>
            </a:r>
            <a:r>
              <a:rPr lang="en-US" noProof="0" dirty="0">
                <a:latin typeface="Segoe UI Semibold" panose="020B0702040204020203" pitchFamily="34" charset="0"/>
                <a:cs typeface="Segoe UI Semibold" panose="020B0702040204020203" pitchFamily="34" charset="0"/>
              </a:rPr>
              <a:t>React’s</a:t>
            </a:r>
            <a:r>
              <a:rPr lang="en-US" dirty="0">
                <a:latin typeface="Segoe UI Semibold" panose="020B0702040204020203" pitchFamily="34" charset="0"/>
                <a:cs typeface="Segoe UI Semibold" panose="020B0702040204020203" pitchFamily="34" charset="0"/>
              </a:rPr>
              <a:t> core strengths lies in building web applications with pages that act independently from each other, for example, a component displaying time can do this in its own state without being affected by changes in another component on the same page </a:t>
            </a:r>
            <a:r>
              <a:rPr lang="en-US" b="1" dirty="0">
                <a:latin typeface="Segoe UI Semibold" panose="020B0702040204020203" pitchFamily="34" charset="0"/>
                <a:cs typeface="Segoe UI Semibold" panose="020B0702040204020203" pitchFamily="34" charset="0"/>
              </a:rPr>
              <a:t>[1]</a:t>
            </a:r>
            <a:r>
              <a:rPr lang="en-US" dirty="0">
                <a:latin typeface="Segoe UI Semibold" panose="020B0702040204020203" pitchFamily="34" charset="0"/>
                <a:cs typeface="Segoe UI Semibold" panose="020B0702040204020203" pitchFamily="34" charset="0"/>
              </a:rPr>
              <a:t>.</a:t>
            </a:r>
          </a:p>
          <a:p>
            <a:endParaRPr lang="en-US" dirty="0">
              <a:latin typeface="Segoe UI Semibold" panose="020B0702040204020203" pitchFamily="34" charset="0"/>
              <a:cs typeface="Segoe UI Semibold" panose="020B0702040204020203" pitchFamily="34" charset="0"/>
            </a:endParaRPr>
          </a:p>
          <a:p>
            <a:r>
              <a:rPr lang="en-US" dirty="0">
                <a:latin typeface="Segoe UI Semibold" panose="020B0702040204020203" pitchFamily="34" charset="0"/>
                <a:cs typeface="Segoe UI Semibold" panose="020B0702040204020203" pitchFamily="34" charset="0"/>
              </a:rPr>
              <a:t>The first reason we decided React over Angular, is because we liked how easy it is to quickly get started and code, there is a huge community and React is also a lot more popular compared to Angular </a:t>
            </a:r>
            <a:r>
              <a:rPr lang="en-US" b="1" dirty="0">
                <a:latin typeface="Segoe UI Semibold" panose="020B0702040204020203" pitchFamily="34" charset="0"/>
                <a:cs typeface="Segoe UI Semibold" panose="020B0702040204020203" pitchFamily="34" charset="0"/>
              </a:rPr>
              <a:t>[2]</a:t>
            </a:r>
            <a:r>
              <a:rPr lang="en-US" dirty="0">
                <a:latin typeface="Segoe UI Semibold" panose="020B0702040204020203" pitchFamily="34" charset="0"/>
                <a:cs typeface="Segoe UI Semibold" panose="020B0702040204020203" pitchFamily="34" charset="0"/>
              </a:rPr>
              <a:t>. On a technical note </a:t>
            </a:r>
            <a:r>
              <a:rPr lang="en-US" b="1" dirty="0">
                <a:latin typeface="Segoe UI Semibold" panose="020B0702040204020203" pitchFamily="34" charset="0"/>
                <a:cs typeface="Segoe UI Semibold" panose="020B0702040204020203" pitchFamily="34" charset="0"/>
              </a:rPr>
              <a:t>[3]</a:t>
            </a:r>
            <a:r>
              <a:rPr lang="en-US" dirty="0">
                <a:latin typeface="Segoe UI Semibold" panose="020B0702040204020203" pitchFamily="34" charset="0"/>
                <a:cs typeface="Segoe UI Semibold" panose="020B0702040204020203" pitchFamily="34" charset="0"/>
              </a:rPr>
              <a:t>: “one of the powerful sides of React is that it provides a good abstraction which means that it does not expose any complex internals to the user.” In addition, since none of us had good previous experience with TypeScript we felt it would require extra time to pick up and fully learn. Furthermore, Angular has a steep learning curve and is not well-documented </a:t>
            </a:r>
            <a:r>
              <a:rPr lang="en-US" b="1" dirty="0">
                <a:latin typeface="Segoe UI Semibold" panose="020B0702040204020203" pitchFamily="34" charset="0"/>
                <a:cs typeface="Segoe UI Semibold" panose="020B0702040204020203" pitchFamily="34" charset="0"/>
              </a:rPr>
              <a:t>[4]</a:t>
            </a:r>
            <a:r>
              <a:rPr lang="en-US" dirty="0">
                <a:latin typeface="Segoe UI Semibold" panose="020B0702040204020203" pitchFamily="34" charset="0"/>
                <a:cs typeface="Segoe UI Semibold" panose="020B0702040204020203" pitchFamily="34" charset="0"/>
              </a:rPr>
              <a:t>.</a:t>
            </a:r>
          </a:p>
          <a:p>
            <a:endParaRPr lang="en-US" dirty="0">
              <a:latin typeface="Segoe UI Semibold" panose="020B0702040204020203" pitchFamily="34" charset="0"/>
              <a:cs typeface="Segoe UI Semibold" panose="020B0702040204020203" pitchFamily="34" charset="0"/>
            </a:endParaRPr>
          </a:p>
          <a:p>
            <a:r>
              <a:rPr lang="en-US" dirty="0">
                <a:latin typeface="Segoe UI Semibold" panose="020B0702040204020203" pitchFamily="34" charset="0"/>
                <a:cs typeface="Segoe UI Semibold" panose="020B0702040204020203" pitchFamily="34" charset="0"/>
              </a:rPr>
              <a:t>When it came to Vue.js, we knew that both Vue.js and Reactjs are two of the biggest and most popular front-end frameworks out there. However, they both as always come with differences. Virtual DOM is something both frameworks implement, which allows you to refresh parts of the page, or single components without reloading the whole page </a:t>
            </a:r>
            <a:r>
              <a:rPr lang="en-US" b="1" dirty="0">
                <a:latin typeface="Segoe UI Semibold" panose="020B0702040204020203" pitchFamily="34" charset="0"/>
                <a:cs typeface="Segoe UI Semibold" panose="020B0702040204020203" pitchFamily="34" charset="0"/>
              </a:rPr>
              <a:t>[5]</a:t>
            </a:r>
            <a:r>
              <a:rPr lang="en-US" dirty="0">
                <a:latin typeface="Segoe UI Semibold" panose="020B0702040204020203" pitchFamily="34" charset="0"/>
                <a:cs typeface="Segoe UI Semibold" panose="020B0702040204020203" pitchFamily="34" charset="0"/>
              </a:rPr>
              <a:t>. Component-based development which allows code reuse and improves productivity, and speed is provided by both </a:t>
            </a:r>
            <a:r>
              <a:rPr lang="en-US" b="1" dirty="0">
                <a:latin typeface="Segoe UI Semibold" panose="020B0702040204020203" pitchFamily="34" charset="0"/>
                <a:cs typeface="Segoe UI Semibold" panose="020B0702040204020203" pitchFamily="34" charset="0"/>
              </a:rPr>
              <a:t>[5]</a:t>
            </a:r>
            <a:r>
              <a:rPr lang="en-US" dirty="0">
                <a:latin typeface="Segoe UI Semibold" panose="020B0702040204020203" pitchFamily="34" charset="0"/>
                <a:cs typeface="Segoe UI Semibold" panose="020B0702040204020203" pitchFamily="34" charset="0"/>
              </a:rPr>
              <a:t>. Syntax differs a bit. But Reactjs at the time of decision had and still probably has more widespread usage.</a:t>
            </a:r>
          </a:p>
          <a:p>
            <a:endParaRPr lang="en-US" dirty="0">
              <a:latin typeface="Segoe UI Semibold" panose="020B0702040204020203" pitchFamily="34" charset="0"/>
              <a:cs typeface="Segoe UI Semibold" panose="020B0702040204020203" pitchFamily="34" charset="0"/>
            </a:endParaRPr>
          </a:p>
          <a:p>
            <a:r>
              <a:rPr lang="en-US" dirty="0">
                <a:latin typeface="Segoe UI Semibold" panose="020B0702040204020203" pitchFamily="34" charset="0"/>
                <a:cs typeface="Segoe UI Semibold" panose="020B0702040204020203" pitchFamily="34" charset="0"/>
              </a:rPr>
              <a:t>The last reason we decided to go with React is because of light previous experience with this framework, we decided to explore it deeper and build something cool.</a:t>
            </a:r>
          </a:p>
          <a:p>
            <a:endParaRPr lang="en-US" dirty="0">
              <a:latin typeface="Segoe UI Semibold" panose="020B0702040204020203" pitchFamily="34" charset="0"/>
              <a:cs typeface="Segoe UI Semibold" panose="020B0702040204020203" pitchFamily="34" charset="0"/>
            </a:endParaRPr>
          </a:p>
          <a:p>
            <a:r>
              <a:rPr lang="en-US" dirty="0">
                <a:latin typeface="Segoe UI Semibold" panose="020B0702040204020203" pitchFamily="34" charset="0"/>
                <a:cs typeface="Segoe UI Semibold" panose="020B0702040204020203" pitchFamily="34" charset="0"/>
              </a:rPr>
              <a:t>[1] </a:t>
            </a:r>
            <a:r>
              <a:rPr lang="en-US" dirty="0">
                <a:latin typeface="Segoe UI Semibold" panose="020B0702040204020203" pitchFamily="34" charset="0"/>
                <a:cs typeface="Segoe UI Semibold" panose="020B0702040204020203" pitchFamily="34" charset="0"/>
                <a:hlinkClick r:id="rId3"/>
              </a:rPr>
              <a:t>https://www.simform.com/why-use-react/</a:t>
            </a:r>
            <a:endParaRPr lang="en-US" dirty="0">
              <a:latin typeface="Segoe UI Semibold" panose="020B0702040204020203" pitchFamily="34" charset="0"/>
              <a:cs typeface="Segoe UI Semibold" panose="020B0702040204020203" pitchFamily="34" charset="0"/>
            </a:endParaRPr>
          </a:p>
          <a:p>
            <a:r>
              <a:rPr lang="en-US" dirty="0">
                <a:latin typeface="Segoe UI Semibold" panose="020B0702040204020203" pitchFamily="34" charset="0"/>
                <a:cs typeface="Segoe UI Semibold" panose="020B0702040204020203" pitchFamily="34" charset="0"/>
              </a:rPr>
              <a:t>[2] </a:t>
            </a:r>
            <a:r>
              <a:rPr lang="en-US" dirty="0">
                <a:latin typeface="Segoe UI Semibold" panose="020B0702040204020203" pitchFamily="34" charset="0"/>
                <a:cs typeface="Segoe UI Semibold" panose="020B0702040204020203" pitchFamily="34" charset="0"/>
                <a:hlinkClick r:id="rId4"/>
              </a:rPr>
              <a:t>https://gist.github.com/tkrotoff/b1caa4c3a185629299ec234d2314e190</a:t>
            </a:r>
            <a:endParaRPr lang="en-US" dirty="0">
              <a:latin typeface="Segoe UI Semibold" panose="020B0702040204020203" pitchFamily="34" charset="0"/>
              <a:cs typeface="Segoe UI Semibold" panose="020B0702040204020203" pitchFamily="34" charset="0"/>
            </a:endParaRPr>
          </a:p>
          <a:p>
            <a:r>
              <a:rPr lang="en-US" dirty="0">
                <a:latin typeface="Segoe UI Semibold" panose="020B0702040204020203" pitchFamily="34" charset="0"/>
                <a:cs typeface="Segoe UI Semibold" panose="020B0702040204020203" pitchFamily="34" charset="0"/>
              </a:rPr>
              <a:t>[3] </a:t>
            </a:r>
            <a:r>
              <a:rPr lang="en-US" dirty="0">
                <a:latin typeface="Segoe UI Semibold" panose="020B0702040204020203" pitchFamily="34" charset="0"/>
                <a:cs typeface="Segoe UI Semibold" panose="020B0702040204020203" pitchFamily="34" charset="0"/>
                <a:hlinkClick r:id="rId5"/>
              </a:rPr>
              <a:t>https://stories.jotform.com/7-reasons-why-you-should-use-react-ad420c634247</a:t>
            </a:r>
            <a:endParaRPr lang="en-US" dirty="0">
              <a:latin typeface="Segoe UI Semibold" panose="020B0702040204020203" pitchFamily="34" charset="0"/>
              <a:cs typeface="Segoe UI Semibold" panose="020B0702040204020203" pitchFamily="34" charset="0"/>
            </a:endParaRPr>
          </a:p>
          <a:p>
            <a:r>
              <a:rPr lang="en-US" dirty="0">
                <a:latin typeface="Segoe UI Semibold" panose="020B0702040204020203" pitchFamily="34" charset="0"/>
                <a:cs typeface="Segoe UI Semibold" panose="020B0702040204020203" pitchFamily="34" charset="0"/>
              </a:rPr>
              <a:t>[4] </a:t>
            </a:r>
            <a:r>
              <a:rPr lang="en-US" dirty="0">
                <a:latin typeface="Segoe UI Semibold" panose="020B0702040204020203" pitchFamily="34" charset="0"/>
                <a:cs typeface="Segoe UI Semibold" panose="020B0702040204020203" pitchFamily="34" charset="0"/>
                <a:hlinkClick r:id="rId6"/>
              </a:rPr>
              <a:t>https://technostacks.com/blog/react-vs-angular/</a:t>
            </a:r>
            <a:endParaRPr lang="en-US" dirty="0">
              <a:latin typeface="Segoe UI Semibold" panose="020B0702040204020203" pitchFamily="34" charset="0"/>
              <a:cs typeface="Segoe UI Semibold" panose="020B0702040204020203" pitchFamily="34" charset="0"/>
            </a:endParaRPr>
          </a:p>
          <a:p>
            <a:r>
              <a:rPr lang="en-US" dirty="0">
                <a:latin typeface="Segoe UI Semibold" panose="020B0702040204020203" pitchFamily="34" charset="0"/>
                <a:cs typeface="Segoe UI Semibold" panose="020B0702040204020203" pitchFamily="34" charset="0"/>
              </a:rPr>
              <a:t>[5] </a:t>
            </a:r>
            <a:r>
              <a:rPr lang="en-US" dirty="0">
                <a:latin typeface="Segoe UI Semibold" panose="020B0702040204020203" pitchFamily="34" charset="0"/>
                <a:cs typeface="Segoe UI Semibold" panose="020B0702040204020203" pitchFamily="34" charset="0"/>
                <a:hlinkClick r:id="rId7"/>
              </a:rPr>
              <a:t>https://www.monterail.com/blog/vue-vs-react-2020</a:t>
            </a:r>
            <a:endParaRPr lang="en-US" dirty="0">
              <a:latin typeface="Segoe UI Semibold" panose="020B0702040204020203" pitchFamily="34" charset="0"/>
              <a:cs typeface="Segoe UI Semibold" panose="020B0702040204020203" pitchFamily="34" charset="0"/>
            </a:endParaRPr>
          </a:p>
          <a:p>
            <a:endParaRPr lang="en-US" dirty="0">
              <a:latin typeface="Segoe UI Semibold" panose="020B0702040204020203" pitchFamily="34" charset="0"/>
              <a:cs typeface="Segoe UI Semibold" panose="020B0702040204020203" pitchFamily="34" charset="0"/>
            </a:endParaRPr>
          </a:p>
          <a:p>
            <a:endParaRPr lang="en-US" dirty="0">
              <a:latin typeface="Segoe UI Semibold" panose="020B0702040204020203" pitchFamily="34" charset="0"/>
              <a:cs typeface="Segoe UI Semibold" panose="020B0702040204020203" pitchFamily="34" charset="0"/>
            </a:endParaRPr>
          </a:p>
          <a:p>
            <a:endParaRPr lang="en-US" dirty="0">
              <a:latin typeface="Segoe UI Semibold" panose="020B0702040204020203" pitchFamily="34" charset="0"/>
              <a:cs typeface="Segoe UI Semibold" panose="020B0702040204020203" pitchFamily="34" charset="0"/>
            </a:endParaRPr>
          </a:p>
        </p:txBody>
      </p:sp>
      <p:sp>
        <p:nvSpPr>
          <p:cNvPr id="4" name="Slide Number Placeholder 3"/>
          <p:cNvSpPr>
            <a:spLocks noGrp="1"/>
          </p:cNvSpPr>
          <p:nvPr>
            <p:ph type="sldNum" sz="quarter" idx="5"/>
          </p:nvPr>
        </p:nvSpPr>
        <p:spPr/>
        <p:txBody>
          <a:bodyPr/>
          <a:lstStyle/>
          <a:p>
            <a:fld id="{9D4362F8-0DF5-4C78-A210-B3EEE843F8F7}" type="slidenum">
              <a:rPr lang="en-US" smtClean="0"/>
              <a:t>3</a:t>
            </a:fld>
            <a:endParaRPr lang="en-US"/>
          </a:p>
        </p:txBody>
      </p:sp>
    </p:spTree>
    <p:extLst>
      <p:ext uri="{BB962C8B-B14F-4D97-AF65-F5344CB8AC3E}">
        <p14:creationId xmlns:p14="http://schemas.microsoft.com/office/powerpoint/2010/main" val="3804740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latin typeface="Segoe UI Semibold" panose="020B0702040204020203" pitchFamily="34" charset="0"/>
                <a:cs typeface="Segoe UI Semibold" panose="020B0702040204020203" pitchFamily="34" charset="0"/>
              </a:rPr>
              <a:t>Bootstrap which is a popular CSS Framework was out of the list quickly, because it’s simply ugly and wouldn’t fit here. </a:t>
            </a:r>
          </a:p>
          <a:p>
            <a:r>
              <a:rPr lang="en-US" noProof="0" dirty="0">
                <a:latin typeface="Segoe UI Semibold" panose="020B0702040204020203" pitchFamily="34" charset="0"/>
                <a:cs typeface="Segoe UI Semibold" panose="020B0702040204020203" pitchFamily="34" charset="0"/>
              </a:rPr>
              <a:t>The other candidates were too messy and wouldn’t fit here. We abandoned all these options because: (1) </a:t>
            </a:r>
            <a:r>
              <a:rPr lang="en-US" dirty="0">
                <a:latin typeface="Segoe UI Semibold" panose="020B0702040204020203" pitchFamily="34" charset="0"/>
                <a:cs typeface="Segoe UI Semibold" panose="020B0702040204020203" pitchFamily="34" charset="0"/>
              </a:rPr>
              <a:t>wanted more </a:t>
            </a:r>
          </a:p>
          <a:p>
            <a:r>
              <a:rPr lang="en-US" dirty="0">
                <a:latin typeface="Segoe UI Semibold" panose="020B0702040204020203" pitchFamily="34" charset="0"/>
                <a:cs typeface="Segoe UI Semibold" panose="020B0702040204020203" pitchFamily="34" charset="0"/>
              </a:rPr>
              <a:t>control over our user interface and (2) wanted to do something better than what exists out there.</a:t>
            </a:r>
            <a:endParaRPr lang="en-US" noProof="0" dirty="0">
              <a:latin typeface="Segoe UI Semibold" panose="020B0702040204020203" pitchFamily="34" charset="0"/>
              <a:cs typeface="Segoe UI Semibold" panose="020B0702040204020203" pitchFamily="34" charset="0"/>
            </a:endParaRPr>
          </a:p>
          <a:p>
            <a:endParaRPr lang="en-US" noProof="0" dirty="0">
              <a:latin typeface="Segoe UI Semibold" panose="020B0702040204020203" pitchFamily="34" charset="0"/>
              <a:cs typeface="Segoe UI Semibold" panose="020B0702040204020203" pitchFamily="34" charset="0"/>
            </a:endParaRPr>
          </a:p>
          <a:p>
            <a:r>
              <a:rPr lang="en-US" noProof="0" dirty="0">
                <a:latin typeface="Segoe UI Semibold" panose="020B0702040204020203" pitchFamily="34" charset="0"/>
                <a:cs typeface="Segoe UI Semibold" panose="020B0702040204020203" pitchFamily="34" charset="0"/>
              </a:rPr>
              <a:t>Source: https://geekflare.com/best-css-frameworks/</a:t>
            </a:r>
          </a:p>
        </p:txBody>
      </p:sp>
      <p:sp>
        <p:nvSpPr>
          <p:cNvPr id="4" name="Slide Number Placeholder 3"/>
          <p:cNvSpPr>
            <a:spLocks noGrp="1"/>
          </p:cNvSpPr>
          <p:nvPr>
            <p:ph type="sldNum" sz="quarter" idx="5"/>
          </p:nvPr>
        </p:nvSpPr>
        <p:spPr/>
        <p:txBody>
          <a:bodyPr/>
          <a:lstStyle/>
          <a:p>
            <a:fld id="{9D4362F8-0DF5-4C78-A210-B3EEE843F8F7}" type="slidenum">
              <a:rPr lang="en-US" smtClean="0"/>
              <a:t>4</a:t>
            </a:fld>
            <a:endParaRPr lang="en-US"/>
          </a:p>
        </p:txBody>
      </p:sp>
    </p:spTree>
    <p:extLst>
      <p:ext uri="{BB962C8B-B14F-4D97-AF65-F5344CB8AC3E}">
        <p14:creationId xmlns:p14="http://schemas.microsoft.com/office/powerpoint/2010/main" val="1697819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latin typeface="Segoe UI Semibold" panose="020B0702040204020203" pitchFamily="34" charset="0"/>
              <a:cs typeface="Segoe UI Semibold" panose="020B0702040204020203" pitchFamily="34" charset="0"/>
            </a:endParaRPr>
          </a:p>
        </p:txBody>
      </p:sp>
      <p:sp>
        <p:nvSpPr>
          <p:cNvPr id="4" name="Slide Number Placeholder 3"/>
          <p:cNvSpPr>
            <a:spLocks noGrp="1"/>
          </p:cNvSpPr>
          <p:nvPr>
            <p:ph type="sldNum" sz="quarter" idx="5"/>
          </p:nvPr>
        </p:nvSpPr>
        <p:spPr/>
        <p:txBody>
          <a:bodyPr/>
          <a:lstStyle/>
          <a:p>
            <a:fld id="{9D4362F8-0DF5-4C78-A210-B3EEE843F8F7}" type="slidenum">
              <a:rPr lang="en-US" smtClean="0"/>
              <a:t>5</a:t>
            </a:fld>
            <a:endParaRPr lang="en-US"/>
          </a:p>
        </p:txBody>
      </p:sp>
    </p:spTree>
    <p:extLst>
      <p:ext uri="{BB962C8B-B14F-4D97-AF65-F5344CB8AC3E}">
        <p14:creationId xmlns:p14="http://schemas.microsoft.com/office/powerpoint/2010/main" val="2998102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4362F8-0DF5-4C78-A210-B3EEE843F8F7}" type="slidenum">
              <a:rPr lang="en-US" smtClean="0"/>
              <a:t>6</a:t>
            </a:fld>
            <a:endParaRPr lang="en-US"/>
          </a:p>
        </p:txBody>
      </p:sp>
    </p:spTree>
    <p:extLst>
      <p:ext uri="{BB962C8B-B14F-4D97-AF65-F5344CB8AC3E}">
        <p14:creationId xmlns:p14="http://schemas.microsoft.com/office/powerpoint/2010/main" val="49252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latin typeface="Segoe UI" panose="020B0502040204020203" pitchFamily="34" charset="0"/>
                <a:cs typeface="Segoe UI" panose="020B0502040204020203" pitchFamily="34" charset="0"/>
              </a:rPr>
              <a:t>But when we </a:t>
            </a:r>
            <a:r>
              <a:rPr lang="en-US" noProof="0" dirty="0">
                <a:latin typeface="Segoe UI" panose="020B0502040204020203" pitchFamily="34" charset="0"/>
                <a:cs typeface="Segoe UI" panose="020B0502040204020203" pitchFamily="34" charset="0"/>
              </a:rPr>
              <a:t>downsized</a:t>
            </a:r>
            <a:r>
              <a:rPr lang="sv-SE" dirty="0">
                <a:latin typeface="Segoe UI" panose="020B0502040204020203" pitchFamily="34" charset="0"/>
                <a:cs typeface="Segoe UI" panose="020B0502040204020203" pitchFamily="34" charset="0"/>
              </a:rPr>
              <a:t> the team and </a:t>
            </a:r>
            <a:r>
              <a:rPr lang="en-US" noProof="0" dirty="0">
                <a:latin typeface="Segoe UI" panose="020B0502040204020203" pitchFamily="34" charset="0"/>
                <a:cs typeface="Segoe UI" panose="020B0502040204020203" pitchFamily="34" charset="0"/>
              </a:rPr>
              <a:t>were</a:t>
            </a:r>
            <a:r>
              <a:rPr lang="sv-SE" dirty="0">
                <a:latin typeface="Segoe UI" panose="020B0502040204020203" pitchFamily="34" charset="0"/>
                <a:cs typeface="Segoe UI" panose="020B0502040204020203" pitchFamily="34" charset="0"/>
              </a:rPr>
              <a:t> </a:t>
            </a:r>
            <a:r>
              <a:rPr lang="en-US" noProof="0" dirty="0">
                <a:latin typeface="Segoe UI" panose="020B0502040204020203" pitchFamily="34" charset="0"/>
                <a:cs typeface="Segoe UI" panose="020B0502040204020203" pitchFamily="34" charset="0"/>
              </a:rPr>
              <a:t>left two </a:t>
            </a:r>
            <a:r>
              <a:rPr lang="sv-SE" dirty="0">
                <a:latin typeface="Segoe UI" panose="020B0502040204020203" pitchFamily="34" charset="0"/>
                <a:cs typeface="Segoe UI" panose="020B0502040204020203" pitchFamily="34" charset="0"/>
              </a:rPr>
              <a:t>developers. We then </a:t>
            </a:r>
            <a:r>
              <a:rPr lang="en-US" noProof="0" dirty="0">
                <a:latin typeface="Segoe UI" panose="020B0502040204020203" pitchFamily="34" charset="0"/>
                <a:cs typeface="Segoe UI" panose="020B0502040204020203" pitchFamily="34" charset="0"/>
              </a:rPr>
              <a:t>quickly realized </a:t>
            </a:r>
            <a:r>
              <a:rPr lang="sv-SE" dirty="0">
                <a:latin typeface="Segoe UI" panose="020B0502040204020203" pitchFamily="34" charset="0"/>
                <a:cs typeface="Segoe UI" panose="020B0502040204020203" pitchFamily="34" charset="0"/>
              </a:rPr>
              <a:t>we </a:t>
            </a:r>
            <a:r>
              <a:rPr lang="en-US" noProof="0" dirty="0">
                <a:latin typeface="Segoe UI" panose="020B0502040204020203" pitchFamily="34" charset="0"/>
                <a:cs typeface="Segoe UI" panose="020B0502040204020203" pitchFamily="34" charset="0"/>
              </a:rPr>
              <a:t>needed</a:t>
            </a:r>
            <a:r>
              <a:rPr lang="sv-SE" dirty="0">
                <a:latin typeface="Segoe UI" panose="020B0502040204020203" pitchFamily="34" charset="0"/>
                <a:cs typeface="Segoe UI" panose="020B0502040204020203" pitchFamily="34" charset="0"/>
              </a:rPr>
              <a:t> </a:t>
            </a:r>
            <a:r>
              <a:rPr lang="en-US" noProof="0" dirty="0">
                <a:latin typeface="Segoe UI" panose="020B0502040204020203" pitchFamily="34" charset="0"/>
                <a:cs typeface="Segoe UI" panose="020B0502040204020203" pitchFamily="34" charset="0"/>
              </a:rPr>
              <a:t>something</a:t>
            </a:r>
            <a:r>
              <a:rPr lang="sv-SE" dirty="0">
                <a:latin typeface="Segoe UI" panose="020B0502040204020203" pitchFamily="34" charset="0"/>
                <a:cs typeface="Segoe UI" panose="020B0502040204020203" pitchFamily="34" charset="0"/>
              </a:rPr>
              <a:t> different. We then set out to build a </a:t>
            </a:r>
            <a:r>
              <a:rPr lang="en-US" noProof="0" dirty="0">
                <a:latin typeface="Segoe UI" panose="020B0502040204020203" pitchFamily="34" charset="0"/>
                <a:cs typeface="Segoe UI" panose="020B0502040204020203" pitchFamily="34" charset="0"/>
              </a:rPr>
              <a:t>music player</a:t>
            </a:r>
            <a:r>
              <a:rPr lang="sv-SE" dirty="0">
                <a:latin typeface="Segoe UI" panose="020B0502040204020203" pitchFamily="34" charset="0"/>
                <a:cs typeface="Segoe UI" panose="020B0502040204020203"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latin typeface="Segoe UI" panose="020B0502040204020203" pitchFamily="34" charset="0"/>
                <a:cs typeface="Segoe UI" panose="020B0502040204020203" pitchFamily="34" charset="0"/>
              </a:rPr>
              <a:t>For the </a:t>
            </a:r>
            <a:r>
              <a:rPr lang="en-US" noProof="0" dirty="0">
                <a:latin typeface="Segoe UI" panose="020B0502040204020203" pitchFamily="34" charset="0"/>
                <a:cs typeface="Segoe UI" panose="020B0502040204020203" pitchFamily="34" charset="0"/>
              </a:rPr>
              <a:t>music</a:t>
            </a:r>
            <a:r>
              <a:rPr lang="sv-SE" dirty="0">
                <a:latin typeface="Segoe UI" panose="020B0502040204020203" pitchFamily="34" charset="0"/>
                <a:cs typeface="Segoe UI" panose="020B0502040204020203" pitchFamily="34" charset="0"/>
              </a:rPr>
              <a:t> </a:t>
            </a:r>
            <a:r>
              <a:rPr lang="en-US" noProof="0" dirty="0">
                <a:latin typeface="Segoe UI" panose="020B0502040204020203" pitchFamily="34" charset="0"/>
                <a:cs typeface="Segoe UI" panose="020B0502040204020203" pitchFamily="34" charset="0"/>
              </a:rPr>
              <a:t>player</a:t>
            </a:r>
            <a:r>
              <a:rPr lang="sv-SE" dirty="0">
                <a:latin typeface="Segoe UI" panose="020B0502040204020203" pitchFamily="34" charset="0"/>
                <a:cs typeface="Segoe UI" panose="020B0502040204020203" pitchFamily="34" charset="0"/>
              </a:rPr>
              <a:t> we </a:t>
            </a:r>
            <a:r>
              <a:rPr lang="en-US" noProof="0" dirty="0">
                <a:latin typeface="Segoe UI" panose="020B0502040204020203" pitchFamily="34" charset="0"/>
                <a:cs typeface="Segoe UI" panose="020B0502040204020203" pitchFamily="34" charset="0"/>
              </a:rPr>
              <a:t>wanted</a:t>
            </a:r>
            <a:r>
              <a:rPr lang="sv-SE" dirty="0">
                <a:latin typeface="Segoe UI" panose="020B0502040204020203" pitchFamily="34" charset="0"/>
                <a:cs typeface="Segoe UI" panose="020B0502040204020203" pitchFamily="34" charset="0"/>
              </a:rPr>
              <a:t> to extend the UI of default HTML Audio API by </a:t>
            </a:r>
            <a:r>
              <a:rPr lang="en-US" noProof="0" dirty="0">
                <a:latin typeface="Segoe UI" panose="020B0502040204020203" pitchFamily="34" charset="0"/>
                <a:cs typeface="Segoe UI" panose="020B0502040204020203" pitchFamily="34" charset="0"/>
              </a:rPr>
              <a:t>tapping</a:t>
            </a:r>
            <a:r>
              <a:rPr lang="sv-SE" dirty="0">
                <a:latin typeface="Segoe UI" panose="020B0502040204020203" pitchFamily="34" charset="0"/>
                <a:cs typeface="Segoe UI" panose="020B0502040204020203" pitchFamily="34" charset="0"/>
              </a:rPr>
              <a:t> </a:t>
            </a:r>
            <a:r>
              <a:rPr lang="en-US" noProof="0" dirty="0">
                <a:latin typeface="Segoe UI" panose="020B0502040204020203" pitchFamily="34" charset="0"/>
                <a:cs typeface="Segoe UI" panose="020B0502040204020203" pitchFamily="34" charset="0"/>
              </a:rPr>
              <a:t>into</a:t>
            </a:r>
            <a:r>
              <a:rPr lang="sv-SE" dirty="0">
                <a:latin typeface="Segoe UI" panose="020B0502040204020203" pitchFamily="34" charset="0"/>
                <a:cs typeface="Segoe UI" panose="020B0502040204020203" pitchFamily="34" charset="0"/>
              </a:rPr>
              <a:t> it and </a:t>
            </a:r>
            <a:r>
              <a:rPr lang="en-US" noProof="0" dirty="0">
                <a:latin typeface="Segoe UI" panose="020B0502040204020203" pitchFamily="34" charset="0"/>
                <a:cs typeface="Segoe UI" panose="020B0502040204020203" pitchFamily="34" charset="0"/>
              </a:rPr>
              <a:t>utilizing</a:t>
            </a:r>
            <a:r>
              <a:rPr lang="sv-SE" dirty="0">
                <a:latin typeface="Segoe UI" panose="020B0502040204020203" pitchFamily="34" charset="0"/>
                <a:cs typeface="Segoe UI" panose="020B0502040204020203" pitchFamily="34" charset="0"/>
              </a:rPr>
              <a:t> its full </a:t>
            </a:r>
            <a:r>
              <a:rPr lang="en-US" noProof="0" dirty="0">
                <a:latin typeface="Segoe UI" panose="020B0502040204020203" pitchFamily="34" charset="0"/>
                <a:cs typeface="Segoe UI" panose="020B0502040204020203" pitchFamily="34" charset="0"/>
              </a:rPr>
              <a:t>capabilities</a:t>
            </a:r>
            <a:r>
              <a:rPr lang="sv-SE" dirty="0">
                <a:latin typeface="Segoe UI" panose="020B0502040204020203" pitchFamily="34" charset="0"/>
                <a:cs typeface="Segoe UI" panose="020B0502040204020203" pitchFamily="34" charset="0"/>
              </a:rPr>
              <a:t>. This </a:t>
            </a:r>
            <a:r>
              <a:rPr lang="en-US" noProof="0" dirty="0">
                <a:latin typeface="Segoe UI" panose="020B0502040204020203" pitchFamily="34" charset="0"/>
                <a:cs typeface="Segoe UI" panose="020B0502040204020203" pitchFamily="34" charset="0"/>
              </a:rPr>
              <a:t>required</a:t>
            </a:r>
            <a:r>
              <a:rPr lang="sv-SE" dirty="0">
                <a:latin typeface="Segoe UI" panose="020B0502040204020203" pitchFamily="34" charset="0"/>
                <a:cs typeface="Segoe UI" panose="020B0502040204020203" pitchFamily="34" charset="0"/>
              </a:rPr>
              <a:t> </a:t>
            </a:r>
            <a:r>
              <a:rPr lang="en-US" noProof="0" dirty="0">
                <a:latin typeface="Segoe UI" panose="020B0502040204020203" pitchFamily="34" charset="0"/>
                <a:cs typeface="Segoe UI" panose="020B0502040204020203" pitchFamily="34" charset="0"/>
              </a:rPr>
              <a:t>us</a:t>
            </a:r>
            <a:r>
              <a:rPr lang="sv-SE" dirty="0">
                <a:latin typeface="Segoe UI" panose="020B0502040204020203" pitchFamily="34" charset="0"/>
                <a:cs typeface="Segoe UI" panose="020B0502040204020203" pitchFamily="34" charset="0"/>
              </a:rPr>
              <a:t> to write a </a:t>
            </a:r>
            <a:r>
              <a:rPr lang="en-US" noProof="0" dirty="0">
                <a:latin typeface="Segoe UI" panose="020B0502040204020203" pitchFamily="34" charset="0"/>
                <a:cs typeface="Segoe UI" panose="020B0502040204020203" pitchFamily="34" charset="0"/>
              </a:rPr>
              <a:t>completely</a:t>
            </a:r>
            <a:r>
              <a:rPr lang="sv-SE" dirty="0">
                <a:latin typeface="Segoe UI" panose="020B0502040204020203" pitchFamily="34" charset="0"/>
                <a:cs typeface="Segoe UI" panose="020B0502040204020203" pitchFamily="34" charset="0"/>
              </a:rPr>
              <a:t> </a:t>
            </a:r>
            <a:r>
              <a:rPr lang="en-US" noProof="0" dirty="0">
                <a:latin typeface="Segoe UI" panose="020B0502040204020203" pitchFamily="34" charset="0"/>
                <a:cs typeface="Segoe UI" panose="020B0502040204020203" pitchFamily="34" charset="0"/>
              </a:rPr>
              <a:t>custom</a:t>
            </a:r>
            <a:r>
              <a:rPr lang="sv-SE" dirty="0">
                <a:latin typeface="Segoe UI" panose="020B0502040204020203" pitchFamily="34" charset="0"/>
                <a:cs typeface="Segoe UI" panose="020B0502040204020203" pitchFamily="34" charset="0"/>
              </a:rPr>
              <a:t> Player.js with an </a:t>
            </a:r>
            <a:r>
              <a:rPr lang="en-US" noProof="0" dirty="0">
                <a:latin typeface="Segoe UI" panose="020B0502040204020203" pitchFamily="34" charset="0"/>
                <a:cs typeface="Segoe UI" panose="020B0502040204020203" pitchFamily="34" charset="0"/>
              </a:rPr>
              <a:t>object</a:t>
            </a:r>
            <a:r>
              <a:rPr lang="sv-SE" dirty="0">
                <a:latin typeface="Segoe UI" panose="020B0502040204020203" pitchFamily="34" charset="0"/>
                <a:cs typeface="Segoe UI" panose="020B0502040204020203" pitchFamily="34" charset="0"/>
              </a:rPr>
              <a:t> of Autio() </a:t>
            </a:r>
            <a:r>
              <a:rPr lang="en-US" noProof="0" dirty="0">
                <a:latin typeface="Segoe UI" panose="020B0502040204020203" pitchFamily="34" charset="0"/>
                <a:cs typeface="Segoe UI" panose="020B0502040204020203" pitchFamily="34" charset="0"/>
              </a:rPr>
              <a:t>initialized</a:t>
            </a:r>
            <a:r>
              <a:rPr lang="sv-SE" dirty="0">
                <a:latin typeface="Segoe UI" panose="020B0502040204020203" pitchFamily="34" charset="0"/>
                <a:cs typeface="Segoe UI" panose="020B0502040204020203" pitchFamily="34" charset="0"/>
              </a:rPr>
              <a:t>. </a:t>
            </a:r>
            <a:r>
              <a:rPr lang="en-US" noProof="0" dirty="0">
                <a:latin typeface="Segoe UI" panose="020B0502040204020203" pitchFamily="34" charset="0"/>
                <a:cs typeface="Segoe UI" panose="020B0502040204020203" pitchFamily="34" charset="0"/>
              </a:rPr>
              <a:t>However, as we progressed, we were hunted by the fact that we were doing multiple other things in parallel with this, which in layman’s terms means we had to split the time some how hence more time constraints and minimal stress.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latin typeface="Segoe UI" panose="020B0502040204020203" pitchFamily="34" charset="0"/>
                <a:cs typeface="Segoe UI" panose="020B0502040204020203" pitchFamily="34" charset="0"/>
              </a:rPr>
              <a:t>With more occupation as days passed, Fisnik</a:t>
            </a:r>
            <a:r>
              <a:rPr lang="sv-SE" noProof="0" dirty="0">
                <a:latin typeface="Segoe UI" panose="020B0502040204020203" pitchFamily="34" charset="0"/>
                <a:cs typeface="Segoe UI" panose="020B0502040204020203" pitchFamily="34" charset="0"/>
              </a:rPr>
              <a:t> </a:t>
            </a:r>
            <a:r>
              <a:rPr lang="en-US" noProof="0" dirty="0">
                <a:latin typeface="Segoe UI" panose="020B0502040204020203" pitchFamily="34" charset="0"/>
                <a:cs typeface="Segoe UI" panose="020B0502040204020203" pitchFamily="34" charset="0"/>
              </a:rPr>
              <a:t>decided</a:t>
            </a:r>
            <a:r>
              <a:rPr lang="sv-SE" noProof="0" dirty="0">
                <a:latin typeface="Segoe UI" panose="020B0502040204020203" pitchFamily="34" charset="0"/>
                <a:cs typeface="Segoe UI" panose="020B0502040204020203" pitchFamily="34" charset="0"/>
              </a:rPr>
              <a:t> to abandon this initial idea </a:t>
            </a:r>
            <a:r>
              <a:rPr lang="en-US" noProof="0" dirty="0">
                <a:latin typeface="Segoe UI" panose="020B0502040204020203" pitchFamily="34" charset="0"/>
                <a:cs typeface="Segoe UI" panose="020B0502040204020203" pitchFamily="34" charset="0"/>
              </a:rPr>
              <a:t>about</a:t>
            </a:r>
            <a:r>
              <a:rPr lang="sv-SE" noProof="0" dirty="0">
                <a:latin typeface="Segoe UI" panose="020B0502040204020203" pitchFamily="34" charset="0"/>
                <a:cs typeface="Segoe UI" panose="020B0502040204020203" pitchFamily="34" charset="0"/>
              </a:rPr>
              <a:t> building a Player.js which </a:t>
            </a:r>
            <a:r>
              <a:rPr lang="en-US" noProof="0" dirty="0">
                <a:latin typeface="Segoe UI" panose="020B0502040204020203" pitchFamily="34" charset="0"/>
                <a:cs typeface="Segoe UI" panose="020B0502040204020203" pitchFamily="34" charset="0"/>
              </a:rPr>
              <a:t>he</a:t>
            </a:r>
            <a:r>
              <a:rPr lang="sv-SE" noProof="0" dirty="0">
                <a:latin typeface="Segoe UI" panose="020B0502040204020203" pitchFamily="34" charset="0"/>
                <a:cs typeface="Segoe UI" panose="020B0502040204020203" pitchFamily="34" charset="0"/>
              </a:rPr>
              <a:t> </a:t>
            </a:r>
            <a:r>
              <a:rPr lang="en-US" noProof="0" dirty="0">
                <a:latin typeface="Segoe UI" panose="020B0502040204020203" pitchFamily="34" charset="0"/>
                <a:cs typeface="Segoe UI" panose="020B0502040204020203" pitchFamily="34" charset="0"/>
              </a:rPr>
              <a:t>started</a:t>
            </a:r>
            <a:r>
              <a:rPr lang="sv-SE" noProof="0" dirty="0">
                <a:latin typeface="Segoe UI" panose="020B0502040204020203" pitchFamily="34" charset="0"/>
                <a:cs typeface="Segoe UI" panose="020B0502040204020203" pitchFamily="34" charset="0"/>
              </a:rPr>
              <a:t> to write and </a:t>
            </a:r>
            <a:r>
              <a:rPr lang="en-US" noProof="0" dirty="0">
                <a:latin typeface="Segoe UI" panose="020B0502040204020203" pitchFamily="34" charset="0"/>
                <a:cs typeface="Segoe UI" panose="020B0502040204020203" pitchFamily="34" charset="0"/>
              </a:rPr>
              <a:t>implemented</a:t>
            </a:r>
            <a:r>
              <a:rPr lang="sv-SE" noProof="0" dirty="0">
                <a:latin typeface="Segoe UI" panose="020B0502040204020203" pitchFamily="34" charset="0"/>
                <a:cs typeface="Segoe UI" panose="020B0502040204020203" pitchFamily="34" charset="0"/>
              </a:rPr>
              <a:t> </a:t>
            </a:r>
            <a:r>
              <a:rPr lang="en-US" noProof="0" dirty="0">
                <a:latin typeface="Segoe UI" panose="020B0502040204020203" pitchFamily="34" charset="0"/>
                <a:cs typeface="Segoe UI" panose="020B0502040204020203" pitchFamily="34" charset="0"/>
              </a:rPr>
              <a:t>well</a:t>
            </a:r>
            <a:r>
              <a:rPr lang="sv-SE" noProof="0" dirty="0">
                <a:latin typeface="Segoe UI" panose="020B0502040204020203" pitchFamily="34" charset="0"/>
                <a:cs typeface="Segoe UI" panose="020B0502040204020203" pitchFamily="34" charset="0"/>
              </a:rPr>
              <a:t>. </a:t>
            </a:r>
            <a:r>
              <a:rPr lang="en-US" noProof="0" dirty="0">
                <a:latin typeface="Segoe UI" panose="020B0502040204020203" pitchFamily="34" charset="0"/>
                <a:cs typeface="Segoe UI" panose="020B0502040204020203" pitchFamily="34" charset="0"/>
              </a:rPr>
              <a:t>However</a:t>
            </a:r>
            <a:r>
              <a:rPr lang="sv-SE" noProof="0" dirty="0">
                <a:latin typeface="Segoe UI" panose="020B0502040204020203" pitchFamily="34" charset="0"/>
                <a:cs typeface="Segoe UI" panose="020B0502040204020203" pitchFamily="34" charset="0"/>
              </a:rPr>
              <a:t>, with a lot more work and </a:t>
            </a:r>
            <a:r>
              <a:rPr lang="en-US" noProof="0" dirty="0">
                <a:latin typeface="Segoe UI" panose="020B0502040204020203" pitchFamily="34" charset="0"/>
                <a:cs typeface="Segoe UI" panose="020B0502040204020203" pitchFamily="34" charset="0"/>
              </a:rPr>
              <a:t>occupation</a:t>
            </a:r>
            <a:r>
              <a:rPr lang="sv-SE" noProof="0" dirty="0">
                <a:latin typeface="Segoe UI" panose="020B0502040204020203" pitchFamily="34" charset="0"/>
                <a:cs typeface="Segoe UI" panose="020B0502040204020203" pitchFamily="34" charset="0"/>
              </a:rPr>
              <a:t> </a:t>
            </a:r>
            <a:r>
              <a:rPr lang="en-US" noProof="0" dirty="0">
                <a:latin typeface="Segoe UI" panose="020B0502040204020203" pitchFamily="34" charset="0"/>
                <a:cs typeface="Segoe UI" panose="020B0502040204020203" pitchFamily="34" charset="0"/>
              </a:rPr>
              <a:t>elsewhere</a:t>
            </a:r>
            <a:r>
              <a:rPr lang="sv-SE" noProof="0" dirty="0">
                <a:latin typeface="Segoe UI" panose="020B0502040204020203" pitchFamily="34" charset="0"/>
                <a:cs typeface="Segoe UI" panose="020B0502040204020203" pitchFamily="34" charset="0"/>
              </a:rPr>
              <a:t>, the </a:t>
            </a:r>
            <a:r>
              <a:rPr lang="en-US" noProof="0" dirty="0">
                <a:latin typeface="Segoe UI" panose="020B0502040204020203" pitchFamily="34" charset="0"/>
                <a:cs typeface="Segoe UI" panose="020B0502040204020203" pitchFamily="34" charset="0"/>
              </a:rPr>
              <a:t>decision</a:t>
            </a:r>
            <a:r>
              <a:rPr lang="sv-SE" noProof="0" dirty="0">
                <a:latin typeface="Segoe UI" panose="020B0502040204020203" pitchFamily="34" charset="0"/>
                <a:cs typeface="Segoe UI" panose="020B0502040204020203" pitchFamily="34" charset="0"/>
              </a:rPr>
              <a:t> </a:t>
            </a:r>
            <a:r>
              <a:rPr lang="en-US" noProof="0" dirty="0">
                <a:latin typeface="Segoe UI" panose="020B0502040204020203" pitchFamily="34" charset="0"/>
                <a:cs typeface="Segoe UI" panose="020B0502040204020203" pitchFamily="34" charset="0"/>
              </a:rPr>
              <a:t>was</a:t>
            </a:r>
            <a:r>
              <a:rPr lang="sv-SE" noProof="0" dirty="0">
                <a:latin typeface="Segoe UI" panose="020B0502040204020203" pitchFamily="34" charset="0"/>
                <a:cs typeface="Segoe UI" panose="020B0502040204020203" pitchFamily="34" charset="0"/>
              </a:rPr>
              <a:t> taken a </a:t>
            </a:r>
            <a:r>
              <a:rPr lang="en-US" noProof="0" dirty="0">
                <a:latin typeface="Segoe UI" panose="020B0502040204020203" pitchFamily="34" charset="0"/>
                <a:cs typeface="Segoe UI" panose="020B0502040204020203" pitchFamily="34" charset="0"/>
              </a:rPr>
              <a:t>Saturday</a:t>
            </a:r>
            <a:r>
              <a:rPr lang="sv-SE" noProof="0" dirty="0">
                <a:latin typeface="Segoe UI" panose="020B0502040204020203" pitchFamily="34" charset="0"/>
                <a:cs typeface="Segoe UI" panose="020B0502040204020203" pitchFamily="34" charset="0"/>
              </a:rPr>
              <a:t> to pivot and pivot </a:t>
            </a:r>
            <a:r>
              <a:rPr lang="en-US" noProof="0" dirty="0">
                <a:latin typeface="Segoe UI" panose="020B0502040204020203" pitchFamily="34" charset="0"/>
                <a:cs typeface="Segoe UI" panose="020B0502040204020203" pitchFamily="34" charset="0"/>
              </a:rPr>
              <a:t>quickly</a:t>
            </a:r>
            <a:r>
              <a:rPr lang="sv-SE" noProof="0" dirty="0">
                <a:latin typeface="Segoe UI" panose="020B0502040204020203" pitchFamily="34" charset="0"/>
                <a:cs typeface="Segoe UI" panose="020B0502040204020203" pitchFamily="34" charset="0"/>
              </a:rPr>
              <a:t>. After the decision </a:t>
            </a:r>
            <a:r>
              <a:rPr lang="en-US" noProof="0" dirty="0">
                <a:latin typeface="Segoe UI" panose="020B0502040204020203" pitchFamily="34" charset="0"/>
                <a:cs typeface="Segoe UI" panose="020B0502040204020203" pitchFamily="34" charset="0"/>
              </a:rPr>
              <a:t>was</a:t>
            </a:r>
            <a:r>
              <a:rPr lang="sv-SE" noProof="0" dirty="0">
                <a:latin typeface="Segoe UI" panose="020B0502040204020203" pitchFamily="34" charset="0"/>
                <a:cs typeface="Segoe UI" panose="020B0502040204020203" pitchFamily="34" charset="0"/>
              </a:rPr>
              <a:t> in </a:t>
            </a:r>
            <a:r>
              <a:rPr lang="en-US" noProof="0" dirty="0">
                <a:latin typeface="Segoe UI" panose="020B0502040204020203" pitchFamily="34" charset="0"/>
                <a:cs typeface="Segoe UI" panose="020B0502040204020203" pitchFamily="34" charset="0"/>
              </a:rPr>
              <a:t>place</a:t>
            </a:r>
            <a:r>
              <a:rPr lang="sv-SE" noProof="0" dirty="0">
                <a:latin typeface="Segoe UI" panose="020B0502040204020203" pitchFamily="34" charset="0"/>
                <a:cs typeface="Segoe UI" panose="020B0502040204020203" pitchFamily="34" charset="0"/>
              </a:rPr>
              <a:t>, a </a:t>
            </a:r>
            <a:r>
              <a:rPr lang="en-US" noProof="0" dirty="0">
                <a:latin typeface="Segoe UI" panose="020B0502040204020203" pitchFamily="34" charset="0"/>
                <a:cs typeface="Segoe UI" panose="020B0502040204020203" pitchFamily="34" charset="0"/>
              </a:rPr>
              <a:t>few</a:t>
            </a:r>
            <a:r>
              <a:rPr lang="sv-SE" noProof="0" dirty="0">
                <a:latin typeface="Segoe UI" panose="020B0502040204020203" pitchFamily="34" charset="0"/>
                <a:cs typeface="Segoe UI" panose="020B0502040204020203" pitchFamily="34" charset="0"/>
              </a:rPr>
              <a:t> </a:t>
            </a:r>
            <a:r>
              <a:rPr lang="en-US" noProof="0" dirty="0">
                <a:latin typeface="Segoe UI" panose="020B0502040204020203" pitchFamily="34" charset="0"/>
                <a:cs typeface="Segoe UI" panose="020B0502040204020203" pitchFamily="34" charset="0"/>
              </a:rPr>
              <a:t>days</a:t>
            </a:r>
            <a:r>
              <a:rPr lang="sv-SE" noProof="0" dirty="0">
                <a:latin typeface="Segoe UI" panose="020B0502040204020203" pitchFamily="34" charset="0"/>
                <a:cs typeface="Segoe UI" panose="020B0502040204020203" pitchFamily="34" charset="0"/>
              </a:rPr>
              <a:t> </a:t>
            </a:r>
            <a:r>
              <a:rPr lang="en-US" noProof="0" dirty="0">
                <a:latin typeface="Segoe UI" panose="020B0502040204020203" pitchFamily="34" charset="0"/>
                <a:cs typeface="Segoe UI" panose="020B0502040204020203" pitchFamily="34" charset="0"/>
              </a:rPr>
              <a:t>passed,</a:t>
            </a:r>
            <a:r>
              <a:rPr lang="sv-SE" noProof="0" dirty="0">
                <a:latin typeface="Segoe UI" panose="020B0502040204020203" pitchFamily="34" charset="0"/>
                <a:cs typeface="Segoe UI" panose="020B0502040204020203" pitchFamily="34" charset="0"/>
              </a:rPr>
              <a:t> and we </a:t>
            </a:r>
            <a:r>
              <a:rPr lang="en-US" noProof="0" dirty="0">
                <a:latin typeface="Segoe UI" panose="020B0502040204020203" pitchFamily="34" charset="0"/>
                <a:cs typeface="Segoe UI" panose="020B0502040204020203" pitchFamily="34" charset="0"/>
              </a:rPr>
              <a:t>had</a:t>
            </a:r>
            <a:r>
              <a:rPr lang="sv-SE" noProof="0" dirty="0">
                <a:latin typeface="Segoe UI" panose="020B0502040204020203" pitchFamily="34" charset="0"/>
                <a:cs typeface="Segoe UI" panose="020B0502040204020203" pitchFamily="34" charset="0"/>
              </a:rPr>
              <a:t> a </a:t>
            </a:r>
            <a:r>
              <a:rPr lang="en-US" noProof="0" dirty="0">
                <a:latin typeface="Segoe UI" panose="020B0502040204020203" pitchFamily="34" charset="0"/>
                <a:cs typeface="Segoe UI" panose="020B0502040204020203" pitchFamily="34" charset="0"/>
              </a:rPr>
              <a:t>completely</a:t>
            </a:r>
            <a:r>
              <a:rPr lang="sv-SE" noProof="0" dirty="0">
                <a:latin typeface="Segoe UI" panose="020B0502040204020203" pitchFamily="34" charset="0"/>
                <a:cs typeface="Segoe UI" panose="020B0502040204020203" pitchFamily="34" charset="0"/>
              </a:rPr>
              <a:t> new design and mission. </a:t>
            </a:r>
            <a:endParaRPr lang="en-US" dirty="0">
              <a:latin typeface="Segoe UI" panose="020B0502040204020203" pitchFamily="34" charset="0"/>
              <a:cs typeface="Segoe UI" panose="020B0502040204020203" pitchFamily="34" charset="0"/>
            </a:endParaRPr>
          </a:p>
          <a:p>
            <a:endParaRPr lang="en-US" noProof="0" dirty="0"/>
          </a:p>
          <a:p>
            <a:r>
              <a:rPr lang="en-US" noProof="0" dirty="0"/>
              <a:t>Finding good APIs wasn’t a BIG challenge, except for the lyrics API. Nevertheless, it was an interesting experience, and it became a bit experimental with Reactjs. </a:t>
            </a:r>
          </a:p>
          <a:p>
            <a:endParaRPr lang="en-US" noProof="0" dirty="0"/>
          </a:p>
          <a:p>
            <a:r>
              <a:rPr lang="en-US" noProof="0" dirty="0"/>
              <a:t>**Time constraint and good ideas were the two culprits in the process of developing this utility. </a:t>
            </a:r>
          </a:p>
        </p:txBody>
      </p:sp>
      <p:sp>
        <p:nvSpPr>
          <p:cNvPr id="4" name="Slide Number Placeholder 3"/>
          <p:cNvSpPr>
            <a:spLocks noGrp="1"/>
          </p:cNvSpPr>
          <p:nvPr>
            <p:ph type="sldNum" sz="quarter" idx="5"/>
          </p:nvPr>
        </p:nvSpPr>
        <p:spPr/>
        <p:txBody>
          <a:bodyPr/>
          <a:lstStyle/>
          <a:p>
            <a:fld id="{9D4362F8-0DF5-4C78-A210-B3EEE843F8F7}" type="slidenum">
              <a:rPr lang="en-US" smtClean="0"/>
              <a:t>7</a:t>
            </a:fld>
            <a:endParaRPr lang="en-US"/>
          </a:p>
        </p:txBody>
      </p:sp>
    </p:spTree>
    <p:extLst>
      <p:ext uri="{BB962C8B-B14F-4D97-AF65-F5344CB8AC3E}">
        <p14:creationId xmlns:p14="http://schemas.microsoft.com/office/powerpoint/2010/main" val="3025448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E100-EAEC-4767-AA25-F1B6043A5E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815686-657A-414B-9355-5B7374D85C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05BBB0-5ED4-425C-8E21-3146D96F863F}"/>
              </a:ext>
            </a:extLst>
          </p:cNvPr>
          <p:cNvSpPr>
            <a:spLocks noGrp="1"/>
          </p:cNvSpPr>
          <p:nvPr>
            <p:ph type="dt" sz="half" idx="10"/>
          </p:nvPr>
        </p:nvSpPr>
        <p:spPr/>
        <p:txBody>
          <a:bodyPr/>
          <a:lstStyle/>
          <a:p>
            <a:fld id="{5E2BDA07-95C5-48AA-9F1B-8853157BB01A}" type="datetimeFigureOut">
              <a:rPr lang="en-US" smtClean="0"/>
              <a:t>12/11/2020</a:t>
            </a:fld>
            <a:endParaRPr lang="en-US"/>
          </a:p>
        </p:txBody>
      </p:sp>
      <p:sp>
        <p:nvSpPr>
          <p:cNvPr id="5" name="Footer Placeholder 4">
            <a:extLst>
              <a:ext uri="{FF2B5EF4-FFF2-40B4-BE49-F238E27FC236}">
                <a16:creationId xmlns:a16="http://schemas.microsoft.com/office/drawing/2014/main" id="{C9AAFC87-1838-4334-9921-1FACD95924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4C7F0-E681-4ECA-9F95-4A3082A6ECCB}"/>
              </a:ext>
            </a:extLst>
          </p:cNvPr>
          <p:cNvSpPr>
            <a:spLocks noGrp="1"/>
          </p:cNvSpPr>
          <p:nvPr>
            <p:ph type="sldNum" sz="quarter" idx="12"/>
          </p:nvPr>
        </p:nvSpPr>
        <p:spPr/>
        <p:txBody>
          <a:bodyPr/>
          <a:lstStyle/>
          <a:p>
            <a:fld id="{7B1E24A1-2F57-46B7-8837-C53EAD1D5B6F}" type="slidenum">
              <a:rPr lang="en-US" smtClean="0"/>
              <a:t>‹#›</a:t>
            </a:fld>
            <a:endParaRPr lang="en-US"/>
          </a:p>
        </p:txBody>
      </p:sp>
    </p:spTree>
    <p:extLst>
      <p:ext uri="{BB962C8B-B14F-4D97-AF65-F5344CB8AC3E}">
        <p14:creationId xmlns:p14="http://schemas.microsoft.com/office/powerpoint/2010/main" val="3539598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B355-E93D-4A2B-AA80-DE46CBA91A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F3B58F-22FD-40FA-9ACF-7C0A55CC6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6E44C-AD90-4144-9764-8928CC62ACAC}"/>
              </a:ext>
            </a:extLst>
          </p:cNvPr>
          <p:cNvSpPr>
            <a:spLocks noGrp="1"/>
          </p:cNvSpPr>
          <p:nvPr>
            <p:ph type="dt" sz="half" idx="10"/>
          </p:nvPr>
        </p:nvSpPr>
        <p:spPr/>
        <p:txBody>
          <a:bodyPr/>
          <a:lstStyle/>
          <a:p>
            <a:fld id="{5E2BDA07-95C5-48AA-9F1B-8853157BB01A}" type="datetimeFigureOut">
              <a:rPr lang="en-US" smtClean="0"/>
              <a:t>12/11/2020</a:t>
            </a:fld>
            <a:endParaRPr lang="en-US"/>
          </a:p>
        </p:txBody>
      </p:sp>
      <p:sp>
        <p:nvSpPr>
          <p:cNvPr id="5" name="Footer Placeholder 4">
            <a:extLst>
              <a:ext uri="{FF2B5EF4-FFF2-40B4-BE49-F238E27FC236}">
                <a16:creationId xmlns:a16="http://schemas.microsoft.com/office/drawing/2014/main" id="{070C8D06-B66F-4F87-9509-B698146C6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D8D8A6-D0CD-4506-B99D-4BF0F0C4460F}"/>
              </a:ext>
            </a:extLst>
          </p:cNvPr>
          <p:cNvSpPr>
            <a:spLocks noGrp="1"/>
          </p:cNvSpPr>
          <p:nvPr>
            <p:ph type="sldNum" sz="quarter" idx="12"/>
          </p:nvPr>
        </p:nvSpPr>
        <p:spPr/>
        <p:txBody>
          <a:bodyPr/>
          <a:lstStyle/>
          <a:p>
            <a:fld id="{7B1E24A1-2F57-46B7-8837-C53EAD1D5B6F}" type="slidenum">
              <a:rPr lang="en-US" smtClean="0"/>
              <a:t>‹#›</a:t>
            </a:fld>
            <a:endParaRPr lang="en-US"/>
          </a:p>
        </p:txBody>
      </p:sp>
    </p:spTree>
    <p:extLst>
      <p:ext uri="{BB962C8B-B14F-4D97-AF65-F5344CB8AC3E}">
        <p14:creationId xmlns:p14="http://schemas.microsoft.com/office/powerpoint/2010/main" val="1039081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565FC7-7617-4515-B16F-573018B97B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E48981-BEE3-40FF-AE83-51CB4A07B3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B33E38-A8C1-41F0-9B1F-CD488395A7EF}"/>
              </a:ext>
            </a:extLst>
          </p:cNvPr>
          <p:cNvSpPr>
            <a:spLocks noGrp="1"/>
          </p:cNvSpPr>
          <p:nvPr>
            <p:ph type="dt" sz="half" idx="10"/>
          </p:nvPr>
        </p:nvSpPr>
        <p:spPr/>
        <p:txBody>
          <a:bodyPr/>
          <a:lstStyle/>
          <a:p>
            <a:fld id="{5E2BDA07-95C5-48AA-9F1B-8853157BB01A}" type="datetimeFigureOut">
              <a:rPr lang="en-US" smtClean="0"/>
              <a:t>12/11/2020</a:t>
            </a:fld>
            <a:endParaRPr lang="en-US"/>
          </a:p>
        </p:txBody>
      </p:sp>
      <p:sp>
        <p:nvSpPr>
          <p:cNvPr id="5" name="Footer Placeholder 4">
            <a:extLst>
              <a:ext uri="{FF2B5EF4-FFF2-40B4-BE49-F238E27FC236}">
                <a16:creationId xmlns:a16="http://schemas.microsoft.com/office/drawing/2014/main" id="{E0FC307E-FF59-44EB-A79F-5E49B49B9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3D194F-1317-4745-B8FB-E8AF869923F3}"/>
              </a:ext>
            </a:extLst>
          </p:cNvPr>
          <p:cNvSpPr>
            <a:spLocks noGrp="1"/>
          </p:cNvSpPr>
          <p:nvPr>
            <p:ph type="sldNum" sz="quarter" idx="12"/>
          </p:nvPr>
        </p:nvSpPr>
        <p:spPr/>
        <p:txBody>
          <a:bodyPr/>
          <a:lstStyle/>
          <a:p>
            <a:fld id="{7B1E24A1-2F57-46B7-8837-C53EAD1D5B6F}" type="slidenum">
              <a:rPr lang="en-US" smtClean="0"/>
              <a:t>‹#›</a:t>
            </a:fld>
            <a:endParaRPr lang="en-US"/>
          </a:p>
        </p:txBody>
      </p:sp>
    </p:spTree>
    <p:extLst>
      <p:ext uri="{BB962C8B-B14F-4D97-AF65-F5344CB8AC3E}">
        <p14:creationId xmlns:p14="http://schemas.microsoft.com/office/powerpoint/2010/main" val="857268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79FA3-494D-415C-9377-EB418BB087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61859D-4753-4039-B2E4-246AD0A03C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F78BD5-46E2-4F7B-9662-94435D773853}"/>
              </a:ext>
            </a:extLst>
          </p:cNvPr>
          <p:cNvSpPr>
            <a:spLocks noGrp="1"/>
          </p:cNvSpPr>
          <p:nvPr>
            <p:ph type="dt" sz="half" idx="10"/>
          </p:nvPr>
        </p:nvSpPr>
        <p:spPr/>
        <p:txBody>
          <a:bodyPr/>
          <a:lstStyle/>
          <a:p>
            <a:fld id="{5E2BDA07-95C5-48AA-9F1B-8853157BB01A}" type="datetimeFigureOut">
              <a:rPr lang="en-US" smtClean="0"/>
              <a:t>12/11/2020</a:t>
            </a:fld>
            <a:endParaRPr lang="en-US"/>
          </a:p>
        </p:txBody>
      </p:sp>
      <p:sp>
        <p:nvSpPr>
          <p:cNvPr id="5" name="Footer Placeholder 4">
            <a:extLst>
              <a:ext uri="{FF2B5EF4-FFF2-40B4-BE49-F238E27FC236}">
                <a16:creationId xmlns:a16="http://schemas.microsoft.com/office/drawing/2014/main" id="{0DAE8935-A844-468C-A96C-9534A64544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F2683D-3F01-452A-A445-EAB83DF3D26D}"/>
              </a:ext>
            </a:extLst>
          </p:cNvPr>
          <p:cNvSpPr>
            <a:spLocks noGrp="1"/>
          </p:cNvSpPr>
          <p:nvPr>
            <p:ph type="sldNum" sz="quarter" idx="12"/>
          </p:nvPr>
        </p:nvSpPr>
        <p:spPr/>
        <p:txBody>
          <a:bodyPr/>
          <a:lstStyle/>
          <a:p>
            <a:fld id="{7B1E24A1-2F57-46B7-8837-C53EAD1D5B6F}" type="slidenum">
              <a:rPr lang="en-US" smtClean="0"/>
              <a:t>‹#›</a:t>
            </a:fld>
            <a:endParaRPr lang="en-US"/>
          </a:p>
        </p:txBody>
      </p:sp>
    </p:spTree>
    <p:extLst>
      <p:ext uri="{BB962C8B-B14F-4D97-AF65-F5344CB8AC3E}">
        <p14:creationId xmlns:p14="http://schemas.microsoft.com/office/powerpoint/2010/main" val="2023962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C5491-D1C4-4385-83E3-9758343437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A9D587-D353-45B0-9E4F-C1B565D5DA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18635C-4191-4619-8668-C5535F2ECDE1}"/>
              </a:ext>
            </a:extLst>
          </p:cNvPr>
          <p:cNvSpPr>
            <a:spLocks noGrp="1"/>
          </p:cNvSpPr>
          <p:nvPr>
            <p:ph type="dt" sz="half" idx="10"/>
          </p:nvPr>
        </p:nvSpPr>
        <p:spPr/>
        <p:txBody>
          <a:bodyPr/>
          <a:lstStyle/>
          <a:p>
            <a:fld id="{5E2BDA07-95C5-48AA-9F1B-8853157BB01A}" type="datetimeFigureOut">
              <a:rPr lang="en-US" smtClean="0"/>
              <a:t>12/11/2020</a:t>
            </a:fld>
            <a:endParaRPr lang="en-US"/>
          </a:p>
        </p:txBody>
      </p:sp>
      <p:sp>
        <p:nvSpPr>
          <p:cNvPr id="5" name="Footer Placeholder 4">
            <a:extLst>
              <a:ext uri="{FF2B5EF4-FFF2-40B4-BE49-F238E27FC236}">
                <a16:creationId xmlns:a16="http://schemas.microsoft.com/office/drawing/2014/main" id="{1F5964D2-49D3-409F-981C-95F1BC44E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428AE7-F43A-4562-9364-0E267D08161F}"/>
              </a:ext>
            </a:extLst>
          </p:cNvPr>
          <p:cNvSpPr>
            <a:spLocks noGrp="1"/>
          </p:cNvSpPr>
          <p:nvPr>
            <p:ph type="sldNum" sz="quarter" idx="12"/>
          </p:nvPr>
        </p:nvSpPr>
        <p:spPr/>
        <p:txBody>
          <a:bodyPr/>
          <a:lstStyle/>
          <a:p>
            <a:fld id="{7B1E24A1-2F57-46B7-8837-C53EAD1D5B6F}" type="slidenum">
              <a:rPr lang="en-US" smtClean="0"/>
              <a:t>‹#›</a:t>
            </a:fld>
            <a:endParaRPr lang="en-US"/>
          </a:p>
        </p:txBody>
      </p:sp>
    </p:spTree>
    <p:extLst>
      <p:ext uri="{BB962C8B-B14F-4D97-AF65-F5344CB8AC3E}">
        <p14:creationId xmlns:p14="http://schemas.microsoft.com/office/powerpoint/2010/main" val="2326733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D253F-9B25-4150-A630-4D5EADA07D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BA802B-9E02-4632-B6F8-FD66A6EC44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C0FD19-3E9E-4668-9987-C4CB7734CF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66733E-AF6C-467B-933A-7F69A33D30AE}"/>
              </a:ext>
            </a:extLst>
          </p:cNvPr>
          <p:cNvSpPr>
            <a:spLocks noGrp="1"/>
          </p:cNvSpPr>
          <p:nvPr>
            <p:ph type="dt" sz="half" idx="10"/>
          </p:nvPr>
        </p:nvSpPr>
        <p:spPr/>
        <p:txBody>
          <a:bodyPr/>
          <a:lstStyle/>
          <a:p>
            <a:fld id="{5E2BDA07-95C5-48AA-9F1B-8853157BB01A}" type="datetimeFigureOut">
              <a:rPr lang="en-US" smtClean="0"/>
              <a:t>12/11/2020</a:t>
            </a:fld>
            <a:endParaRPr lang="en-US"/>
          </a:p>
        </p:txBody>
      </p:sp>
      <p:sp>
        <p:nvSpPr>
          <p:cNvPr id="6" name="Footer Placeholder 5">
            <a:extLst>
              <a:ext uri="{FF2B5EF4-FFF2-40B4-BE49-F238E27FC236}">
                <a16:creationId xmlns:a16="http://schemas.microsoft.com/office/drawing/2014/main" id="{50E1DE29-46D7-438A-B144-EEBED661A0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E17FF4-0928-440D-A8EA-DC5832FD2A4A}"/>
              </a:ext>
            </a:extLst>
          </p:cNvPr>
          <p:cNvSpPr>
            <a:spLocks noGrp="1"/>
          </p:cNvSpPr>
          <p:nvPr>
            <p:ph type="sldNum" sz="quarter" idx="12"/>
          </p:nvPr>
        </p:nvSpPr>
        <p:spPr/>
        <p:txBody>
          <a:bodyPr/>
          <a:lstStyle/>
          <a:p>
            <a:fld id="{7B1E24A1-2F57-46B7-8837-C53EAD1D5B6F}" type="slidenum">
              <a:rPr lang="en-US" smtClean="0"/>
              <a:t>‹#›</a:t>
            </a:fld>
            <a:endParaRPr lang="en-US"/>
          </a:p>
        </p:txBody>
      </p:sp>
    </p:spTree>
    <p:extLst>
      <p:ext uri="{BB962C8B-B14F-4D97-AF65-F5344CB8AC3E}">
        <p14:creationId xmlns:p14="http://schemas.microsoft.com/office/powerpoint/2010/main" val="1598407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04167-AC96-40AA-8F1C-42A7DF1C7E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8E4091-B1EA-42DF-B7C9-B92914BF74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54E83B-C0D3-40FE-B133-7715597128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2EF354-2BD5-45DE-8002-8449C0CC7B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15BCBE-2A48-434E-9A97-71275283CB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D3FF72-64CD-4EF9-AF1E-B74EAAE934BD}"/>
              </a:ext>
            </a:extLst>
          </p:cNvPr>
          <p:cNvSpPr>
            <a:spLocks noGrp="1"/>
          </p:cNvSpPr>
          <p:nvPr>
            <p:ph type="dt" sz="half" idx="10"/>
          </p:nvPr>
        </p:nvSpPr>
        <p:spPr/>
        <p:txBody>
          <a:bodyPr/>
          <a:lstStyle/>
          <a:p>
            <a:fld id="{5E2BDA07-95C5-48AA-9F1B-8853157BB01A}" type="datetimeFigureOut">
              <a:rPr lang="en-US" smtClean="0"/>
              <a:t>12/11/2020</a:t>
            </a:fld>
            <a:endParaRPr lang="en-US"/>
          </a:p>
        </p:txBody>
      </p:sp>
      <p:sp>
        <p:nvSpPr>
          <p:cNvPr id="8" name="Footer Placeholder 7">
            <a:extLst>
              <a:ext uri="{FF2B5EF4-FFF2-40B4-BE49-F238E27FC236}">
                <a16:creationId xmlns:a16="http://schemas.microsoft.com/office/drawing/2014/main" id="{41B4601F-E607-40C9-B724-F2417E865B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BD361E-A4F4-4731-8A7C-0AC85FF110DB}"/>
              </a:ext>
            </a:extLst>
          </p:cNvPr>
          <p:cNvSpPr>
            <a:spLocks noGrp="1"/>
          </p:cNvSpPr>
          <p:nvPr>
            <p:ph type="sldNum" sz="quarter" idx="12"/>
          </p:nvPr>
        </p:nvSpPr>
        <p:spPr/>
        <p:txBody>
          <a:bodyPr/>
          <a:lstStyle/>
          <a:p>
            <a:fld id="{7B1E24A1-2F57-46B7-8837-C53EAD1D5B6F}" type="slidenum">
              <a:rPr lang="en-US" smtClean="0"/>
              <a:t>‹#›</a:t>
            </a:fld>
            <a:endParaRPr lang="en-US"/>
          </a:p>
        </p:txBody>
      </p:sp>
    </p:spTree>
    <p:extLst>
      <p:ext uri="{BB962C8B-B14F-4D97-AF65-F5344CB8AC3E}">
        <p14:creationId xmlns:p14="http://schemas.microsoft.com/office/powerpoint/2010/main" val="117499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0429C-9099-4BD5-9E79-DE422E2EA6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D6B05A-6303-4430-B3AC-4E66A0819C97}"/>
              </a:ext>
            </a:extLst>
          </p:cNvPr>
          <p:cNvSpPr>
            <a:spLocks noGrp="1"/>
          </p:cNvSpPr>
          <p:nvPr>
            <p:ph type="dt" sz="half" idx="10"/>
          </p:nvPr>
        </p:nvSpPr>
        <p:spPr/>
        <p:txBody>
          <a:bodyPr/>
          <a:lstStyle/>
          <a:p>
            <a:fld id="{5E2BDA07-95C5-48AA-9F1B-8853157BB01A}" type="datetimeFigureOut">
              <a:rPr lang="en-US" smtClean="0"/>
              <a:t>12/11/2020</a:t>
            </a:fld>
            <a:endParaRPr lang="en-US"/>
          </a:p>
        </p:txBody>
      </p:sp>
      <p:sp>
        <p:nvSpPr>
          <p:cNvPr id="4" name="Footer Placeholder 3">
            <a:extLst>
              <a:ext uri="{FF2B5EF4-FFF2-40B4-BE49-F238E27FC236}">
                <a16:creationId xmlns:a16="http://schemas.microsoft.com/office/drawing/2014/main" id="{9D78D3BD-9868-4DA2-BAA2-568CA3D583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86CB77-4474-4589-8EDE-F269C2FABB8F}"/>
              </a:ext>
            </a:extLst>
          </p:cNvPr>
          <p:cNvSpPr>
            <a:spLocks noGrp="1"/>
          </p:cNvSpPr>
          <p:nvPr>
            <p:ph type="sldNum" sz="quarter" idx="12"/>
          </p:nvPr>
        </p:nvSpPr>
        <p:spPr/>
        <p:txBody>
          <a:bodyPr/>
          <a:lstStyle/>
          <a:p>
            <a:fld id="{7B1E24A1-2F57-46B7-8837-C53EAD1D5B6F}" type="slidenum">
              <a:rPr lang="en-US" smtClean="0"/>
              <a:t>‹#›</a:t>
            </a:fld>
            <a:endParaRPr lang="en-US"/>
          </a:p>
        </p:txBody>
      </p:sp>
    </p:spTree>
    <p:extLst>
      <p:ext uri="{BB962C8B-B14F-4D97-AF65-F5344CB8AC3E}">
        <p14:creationId xmlns:p14="http://schemas.microsoft.com/office/powerpoint/2010/main" val="308896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C586FA-063D-4D7C-BDAE-679F9860E278}"/>
              </a:ext>
            </a:extLst>
          </p:cNvPr>
          <p:cNvSpPr>
            <a:spLocks noGrp="1"/>
          </p:cNvSpPr>
          <p:nvPr>
            <p:ph type="dt" sz="half" idx="10"/>
          </p:nvPr>
        </p:nvSpPr>
        <p:spPr/>
        <p:txBody>
          <a:bodyPr/>
          <a:lstStyle/>
          <a:p>
            <a:fld id="{5E2BDA07-95C5-48AA-9F1B-8853157BB01A}" type="datetimeFigureOut">
              <a:rPr lang="en-US" smtClean="0"/>
              <a:t>12/11/2020</a:t>
            </a:fld>
            <a:endParaRPr lang="en-US"/>
          </a:p>
        </p:txBody>
      </p:sp>
      <p:sp>
        <p:nvSpPr>
          <p:cNvPr id="3" name="Footer Placeholder 2">
            <a:extLst>
              <a:ext uri="{FF2B5EF4-FFF2-40B4-BE49-F238E27FC236}">
                <a16:creationId xmlns:a16="http://schemas.microsoft.com/office/drawing/2014/main" id="{CBD1BE7F-4DB0-4C03-A5B2-D8CAA6CAC8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36810D-47B5-4426-96DE-73297250C0BF}"/>
              </a:ext>
            </a:extLst>
          </p:cNvPr>
          <p:cNvSpPr>
            <a:spLocks noGrp="1"/>
          </p:cNvSpPr>
          <p:nvPr>
            <p:ph type="sldNum" sz="quarter" idx="12"/>
          </p:nvPr>
        </p:nvSpPr>
        <p:spPr/>
        <p:txBody>
          <a:bodyPr/>
          <a:lstStyle/>
          <a:p>
            <a:fld id="{7B1E24A1-2F57-46B7-8837-C53EAD1D5B6F}" type="slidenum">
              <a:rPr lang="en-US" smtClean="0"/>
              <a:t>‹#›</a:t>
            </a:fld>
            <a:endParaRPr lang="en-US"/>
          </a:p>
        </p:txBody>
      </p:sp>
    </p:spTree>
    <p:extLst>
      <p:ext uri="{BB962C8B-B14F-4D97-AF65-F5344CB8AC3E}">
        <p14:creationId xmlns:p14="http://schemas.microsoft.com/office/powerpoint/2010/main" val="3912184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F33F9-EC37-4A69-AD23-7DB68EA8AC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42412F-BE74-40BA-B4AD-77BC7D490F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E5EA8F-9AE2-45F9-A26A-27EF46AB93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2805BA-FC56-4890-8C8B-7AFD2766E3D5}"/>
              </a:ext>
            </a:extLst>
          </p:cNvPr>
          <p:cNvSpPr>
            <a:spLocks noGrp="1"/>
          </p:cNvSpPr>
          <p:nvPr>
            <p:ph type="dt" sz="half" idx="10"/>
          </p:nvPr>
        </p:nvSpPr>
        <p:spPr/>
        <p:txBody>
          <a:bodyPr/>
          <a:lstStyle/>
          <a:p>
            <a:fld id="{5E2BDA07-95C5-48AA-9F1B-8853157BB01A}" type="datetimeFigureOut">
              <a:rPr lang="en-US" smtClean="0"/>
              <a:t>12/11/2020</a:t>
            </a:fld>
            <a:endParaRPr lang="en-US"/>
          </a:p>
        </p:txBody>
      </p:sp>
      <p:sp>
        <p:nvSpPr>
          <p:cNvPr id="6" name="Footer Placeholder 5">
            <a:extLst>
              <a:ext uri="{FF2B5EF4-FFF2-40B4-BE49-F238E27FC236}">
                <a16:creationId xmlns:a16="http://schemas.microsoft.com/office/drawing/2014/main" id="{24F4ACFD-309D-4C20-A819-CC81B828B4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3B0533-D2D5-415B-BCBB-4C647D317C4F}"/>
              </a:ext>
            </a:extLst>
          </p:cNvPr>
          <p:cNvSpPr>
            <a:spLocks noGrp="1"/>
          </p:cNvSpPr>
          <p:nvPr>
            <p:ph type="sldNum" sz="quarter" idx="12"/>
          </p:nvPr>
        </p:nvSpPr>
        <p:spPr/>
        <p:txBody>
          <a:bodyPr/>
          <a:lstStyle/>
          <a:p>
            <a:fld id="{7B1E24A1-2F57-46B7-8837-C53EAD1D5B6F}" type="slidenum">
              <a:rPr lang="en-US" smtClean="0"/>
              <a:t>‹#›</a:t>
            </a:fld>
            <a:endParaRPr lang="en-US"/>
          </a:p>
        </p:txBody>
      </p:sp>
    </p:spTree>
    <p:extLst>
      <p:ext uri="{BB962C8B-B14F-4D97-AF65-F5344CB8AC3E}">
        <p14:creationId xmlns:p14="http://schemas.microsoft.com/office/powerpoint/2010/main" val="2074936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83CB-254C-4DEF-AFB9-5316DD6A34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E8DCBD-2D9A-4BF1-8C07-0D575B4764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F3A842-4C6A-4260-ADA3-09DE2F723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7F1D8D-AF6E-401E-91FC-51818030E1AF}"/>
              </a:ext>
            </a:extLst>
          </p:cNvPr>
          <p:cNvSpPr>
            <a:spLocks noGrp="1"/>
          </p:cNvSpPr>
          <p:nvPr>
            <p:ph type="dt" sz="half" idx="10"/>
          </p:nvPr>
        </p:nvSpPr>
        <p:spPr/>
        <p:txBody>
          <a:bodyPr/>
          <a:lstStyle/>
          <a:p>
            <a:fld id="{5E2BDA07-95C5-48AA-9F1B-8853157BB01A}" type="datetimeFigureOut">
              <a:rPr lang="en-US" smtClean="0"/>
              <a:t>12/11/2020</a:t>
            </a:fld>
            <a:endParaRPr lang="en-US"/>
          </a:p>
        </p:txBody>
      </p:sp>
      <p:sp>
        <p:nvSpPr>
          <p:cNvPr id="6" name="Footer Placeholder 5">
            <a:extLst>
              <a:ext uri="{FF2B5EF4-FFF2-40B4-BE49-F238E27FC236}">
                <a16:creationId xmlns:a16="http://schemas.microsoft.com/office/drawing/2014/main" id="{A4B057B8-B15D-4B7D-907F-777397278E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BD0F62-0254-4AD4-9E2B-166043D01078}"/>
              </a:ext>
            </a:extLst>
          </p:cNvPr>
          <p:cNvSpPr>
            <a:spLocks noGrp="1"/>
          </p:cNvSpPr>
          <p:nvPr>
            <p:ph type="sldNum" sz="quarter" idx="12"/>
          </p:nvPr>
        </p:nvSpPr>
        <p:spPr/>
        <p:txBody>
          <a:bodyPr/>
          <a:lstStyle/>
          <a:p>
            <a:fld id="{7B1E24A1-2F57-46B7-8837-C53EAD1D5B6F}" type="slidenum">
              <a:rPr lang="en-US" smtClean="0"/>
              <a:t>‹#›</a:t>
            </a:fld>
            <a:endParaRPr lang="en-US"/>
          </a:p>
        </p:txBody>
      </p:sp>
    </p:spTree>
    <p:extLst>
      <p:ext uri="{BB962C8B-B14F-4D97-AF65-F5344CB8AC3E}">
        <p14:creationId xmlns:p14="http://schemas.microsoft.com/office/powerpoint/2010/main" val="4151541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8AB949-E9AC-4C3D-B2B2-7F321D8A00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577A33-6647-47ED-9320-DF47FD55A8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84F466-BC84-4936-BEB9-060D2741E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BDA07-95C5-48AA-9F1B-8853157BB01A}" type="datetimeFigureOut">
              <a:rPr lang="en-US" smtClean="0"/>
              <a:t>12/11/2020</a:t>
            </a:fld>
            <a:endParaRPr lang="en-US"/>
          </a:p>
        </p:txBody>
      </p:sp>
      <p:sp>
        <p:nvSpPr>
          <p:cNvPr id="5" name="Footer Placeholder 4">
            <a:extLst>
              <a:ext uri="{FF2B5EF4-FFF2-40B4-BE49-F238E27FC236}">
                <a16:creationId xmlns:a16="http://schemas.microsoft.com/office/drawing/2014/main" id="{97E8BE42-9DA5-47D6-913E-0E60F9475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432C4E-2459-4BB4-8F34-C26EEC7271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1E24A1-2F57-46B7-8837-C53EAD1D5B6F}" type="slidenum">
              <a:rPr lang="en-US" smtClean="0"/>
              <a:t>‹#›</a:t>
            </a:fld>
            <a:endParaRPr lang="en-US"/>
          </a:p>
        </p:txBody>
      </p:sp>
    </p:spTree>
    <p:extLst>
      <p:ext uri="{BB962C8B-B14F-4D97-AF65-F5344CB8AC3E}">
        <p14:creationId xmlns:p14="http://schemas.microsoft.com/office/powerpoint/2010/main" val="1303822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3F4F-5637-4ABC-9237-7E7567448163}"/>
              </a:ext>
            </a:extLst>
          </p:cNvPr>
          <p:cNvSpPr>
            <a:spLocks noGrp="1"/>
          </p:cNvSpPr>
          <p:nvPr>
            <p:ph type="ctrTitle"/>
          </p:nvPr>
        </p:nvSpPr>
        <p:spPr>
          <a:xfrm>
            <a:off x="1417982" y="679174"/>
            <a:ext cx="9144000" cy="1842052"/>
          </a:xfrm>
        </p:spPr>
        <p:txBody>
          <a:bodyPr/>
          <a:lstStyle/>
          <a:p>
            <a:r>
              <a:rPr lang="sv-SE" dirty="0">
                <a:latin typeface="Segoe UI Black" panose="020B0A02040204020203" pitchFamily="34" charset="0"/>
                <a:ea typeface="Segoe UI Black" panose="020B0A02040204020203" pitchFamily="34" charset="0"/>
                <a:cs typeface="Segoe UI" panose="020B0502040204020203" pitchFamily="34" charset="0"/>
              </a:rPr>
              <a:t>Music Information Search Utility</a:t>
            </a:r>
            <a:endParaRPr lang="en-US" dirty="0">
              <a:latin typeface="Segoe UI Black" panose="020B0A02040204020203" pitchFamily="34" charset="0"/>
              <a:ea typeface="Segoe UI Black" panose="020B0A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09790830-FBB6-42B6-ADB6-1B260E3DA85D}"/>
              </a:ext>
            </a:extLst>
          </p:cNvPr>
          <p:cNvSpPr>
            <a:spLocks noGrp="1"/>
          </p:cNvSpPr>
          <p:nvPr>
            <p:ph type="subTitle" idx="1"/>
          </p:nvPr>
        </p:nvSpPr>
        <p:spPr>
          <a:xfrm>
            <a:off x="1524000" y="4168568"/>
            <a:ext cx="9144000" cy="955190"/>
          </a:xfrm>
        </p:spPr>
        <p:txBody>
          <a:bodyPr>
            <a:normAutofit/>
          </a:bodyPr>
          <a:lstStyle/>
          <a:p>
            <a:r>
              <a:rPr lang="en-US" dirty="0"/>
              <a:t>Fisnik [[nerd]]</a:t>
            </a:r>
          </a:p>
          <a:p>
            <a:r>
              <a:rPr lang="en-US" dirty="0"/>
              <a:t>Jerry [[coder/mathematician]]</a:t>
            </a:r>
          </a:p>
        </p:txBody>
      </p:sp>
      <p:sp>
        <p:nvSpPr>
          <p:cNvPr id="4" name="Subtitle 2">
            <a:extLst>
              <a:ext uri="{FF2B5EF4-FFF2-40B4-BE49-F238E27FC236}">
                <a16:creationId xmlns:a16="http://schemas.microsoft.com/office/drawing/2014/main" id="{8524A779-B265-48B3-80BD-A9022B30A2A8}"/>
              </a:ext>
            </a:extLst>
          </p:cNvPr>
          <p:cNvSpPr txBox="1">
            <a:spLocks/>
          </p:cNvSpPr>
          <p:nvPr/>
        </p:nvSpPr>
        <p:spPr>
          <a:xfrm>
            <a:off x="3054625" y="2867302"/>
            <a:ext cx="5870714" cy="734736"/>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i="1" dirty="0"/>
              <a:t>Instantly search for artists, albums, songs, and tracks + lyrics</a:t>
            </a:r>
          </a:p>
        </p:txBody>
      </p:sp>
    </p:spTree>
    <p:extLst>
      <p:ext uri="{BB962C8B-B14F-4D97-AF65-F5344CB8AC3E}">
        <p14:creationId xmlns:p14="http://schemas.microsoft.com/office/powerpoint/2010/main" val="3484182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7C20-7472-426D-8925-1AAA790389EC}"/>
              </a:ext>
            </a:extLst>
          </p:cNvPr>
          <p:cNvSpPr>
            <a:spLocks noGrp="1"/>
          </p:cNvSpPr>
          <p:nvPr>
            <p:ph type="title"/>
          </p:nvPr>
        </p:nvSpPr>
        <p:spPr/>
        <p:txBody>
          <a:bodyPr/>
          <a:lstStyle/>
          <a:p>
            <a:r>
              <a:rPr lang="en-US" sz="4400" dirty="0">
                <a:latin typeface="Segoe UI Black" panose="020B0A02040204020203" pitchFamily="34" charset="0"/>
                <a:ea typeface="Segoe UI Black" panose="020B0A02040204020203" pitchFamily="34" charset="0"/>
              </a:rPr>
              <a:t>What’s this all about?</a:t>
            </a:r>
            <a:endParaRPr lang="en-US" dirty="0"/>
          </a:p>
        </p:txBody>
      </p:sp>
      <p:sp>
        <p:nvSpPr>
          <p:cNvPr id="3" name="Content Placeholder 2">
            <a:extLst>
              <a:ext uri="{FF2B5EF4-FFF2-40B4-BE49-F238E27FC236}">
                <a16:creationId xmlns:a16="http://schemas.microsoft.com/office/drawing/2014/main" id="{CFA39D59-0376-4D82-AD89-99573DBE9786}"/>
              </a:ext>
            </a:extLst>
          </p:cNvPr>
          <p:cNvSpPr>
            <a:spLocks noGrp="1"/>
          </p:cNvSpPr>
          <p:nvPr>
            <p:ph idx="1"/>
          </p:nvPr>
        </p:nvSpPr>
        <p:spPr>
          <a:xfrm>
            <a:off x="838200" y="1825625"/>
            <a:ext cx="10515600" cy="3032125"/>
          </a:xfrm>
        </p:spPr>
        <p:txBody>
          <a:bodyPr>
            <a:normAutofit/>
          </a:bodyPr>
          <a:lstStyle/>
          <a:p>
            <a:pPr marL="0" indent="0">
              <a:buNone/>
            </a:pPr>
            <a:r>
              <a:rPr lang="en-US" sz="3200" dirty="0">
                <a:latin typeface="Segoe UI" panose="020B0502040204020203" pitchFamily="34" charset="0"/>
                <a:cs typeface="Segoe UI" panose="020B0502040204020203" pitchFamily="34" charset="0"/>
              </a:rPr>
              <a:t>We’ve built a </a:t>
            </a:r>
            <a:r>
              <a:rPr lang="en-US" sz="3200" dirty="0">
                <a:latin typeface="Segoe UI Semibold" panose="020B0702040204020203" pitchFamily="34" charset="0"/>
                <a:cs typeface="Segoe UI Semibold" panose="020B0702040204020203" pitchFamily="34" charset="0"/>
              </a:rPr>
              <a:t>music information search utility tool</a:t>
            </a:r>
            <a:r>
              <a:rPr lang="en-US" sz="3200" dirty="0">
                <a:latin typeface="Segoe UI" panose="020B0502040204020203" pitchFamily="34" charset="0"/>
                <a:cs typeface="Segoe UI" panose="020B0502040204020203" pitchFamily="34" charset="0"/>
              </a:rPr>
              <a:t>.</a:t>
            </a:r>
          </a:p>
          <a:p>
            <a:pPr marL="0" indent="0">
              <a:buNone/>
            </a:pPr>
            <a:endParaRPr lang="en-US" sz="3200" dirty="0">
              <a:latin typeface="Segoe UI" panose="020B0502040204020203" pitchFamily="34" charset="0"/>
              <a:cs typeface="Segoe UI" panose="020B0502040204020203" pitchFamily="34" charset="0"/>
            </a:endParaRPr>
          </a:p>
          <a:p>
            <a:pPr marL="0" indent="0">
              <a:buNone/>
            </a:pPr>
            <a:r>
              <a:rPr lang="en-US" sz="3200" b="1" dirty="0">
                <a:latin typeface="Segoe UI" panose="020B0502040204020203" pitchFamily="34" charset="0"/>
                <a:cs typeface="Segoe UI" panose="020B0502040204020203" pitchFamily="34" charset="0"/>
              </a:rPr>
              <a:t>Why?</a:t>
            </a:r>
          </a:p>
          <a:p>
            <a:pPr marL="0" indent="0">
              <a:buNone/>
            </a:pPr>
            <a:r>
              <a:rPr lang="en-US" sz="3200" dirty="0">
                <a:latin typeface="Segoe UI" panose="020B0502040204020203" pitchFamily="34" charset="0"/>
                <a:cs typeface="Segoe UI" panose="020B0502040204020203" pitchFamily="34" charset="0"/>
              </a:rPr>
              <a:t>We simply felt we wanted to build something cool and still useful. </a:t>
            </a:r>
          </a:p>
        </p:txBody>
      </p:sp>
    </p:spTree>
    <p:extLst>
      <p:ext uri="{BB962C8B-B14F-4D97-AF65-F5344CB8AC3E}">
        <p14:creationId xmlns:p14="http://schemas.microsoft.com/office/powerpoint/2010/main" val="3838631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BA15E-9B41-46B1-809C-B709C4838B1B}"/>
              </a:ext>
            </a:extLst>
          </p:cNvPr>
          <p:cNvSpPr>
            <a:spLocks noGrp="1"/>
          </p:cNvSpPr>
          <p:nvPr>
            <p:ph type="title"/>
          </p:nvPr>
        </p:nvSpPr>
        <p:spPr>
          <a:xfrm>
            <a:off x="838200" y="365125"/>
            <a:ext cx="10515600" cy="1025525"/>
          </a:xfrm>
        </p:spPr>
        <p:txBody>
          <a:bodyPr>
            <a:normAutofit fontScale="90000"/>
          </a:bodyPr>
          <a:lstStyle/>
          <a:p>
            <a:r>
              <a:rPr lang="sv-SE" sz="3100" dirty="0">
                <a:latin typeface="Segoe UI Black" panose="020B0A02040204020203" pitchFamily="34" charset="0"/>
                <a:ea typeface="Segoe UI Black" panose="020B0A02040204020203" pitchFamily="34" charset="0"/>
                <a:cs typeface="Segoe UI Semibold" panose="020B0702040204020203" pitchFamily="34" charset="0"/>
              </a:rPr>
              <a:t>Stack</a:t>
            </a:r>
            <a:br>
              <a:rPr lang="sv-SE" dirty="0">
                <a:latin typeface="Segoe UI Black" panose="020B0A02040204020203" pitchFamily="34" charset="0"/>
                <a:ea typeface="Segoe UI Black" panose="020B0A02040204020203" pitchFamily="34" charset="0"/>
                <a:cs typeface="Segoe UI Semibold" panose="020B0702040204020203" pitchFamily="34" charset="0"/>
              </a:rPr>
            </a:br>
            <a:r>
              <a:rPr lang="sv-SE" dirty="0">
                <a:latin typeface="Segoe UI Black" panose="020B0A02040204020203" pitchFamily="34" charset="0"/>
                <a:ea typeface="Segoe UI Black" panose="020B0A02040204020203" pitchFamily="34" charset="0"/>
                <a:cs typeface="Segoe UI Semibold" panose="020B0702040204020203" pitchFamily="34" charset="0"/>
              </a:rPr>
              <a:t>Technical Decisions – Part 1</a:t>
            </a:r>
            <a:endParaRPr lang="en-US" dirty="0">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00B43D96-194A-495E-AD68-9DD127C9DD05}"/>
              </a:ext>
            </a:extLst>
          </p:cNvPr>
          <p:cNvSpPr>
            <a:spLocks noGrp="1"/>
          </p:cNvSpPr>
          <p:nvPr>
            <p:ph idx="1"/>
          </p:nvPr>
        </p:nvSpPr>
        <p:spPr>
          <a:xfrm>
            <a:off x="628650" y="1390650"/>
            <a:ext cx="10725150" cy="4351338"/>
          </a:xfrm>
        </p:spPr>
        <p:txBody>
          <a:bodyPr/>
          <a:lstStyle/>
          <a:p>
            <a:pPr marL="0" indent="0">
              <a:buNone/>
            </a:pPr>
            <a:endParaRPr lang="sv-SE" dirty="0"/>
          </a:p>
          <a:p>
            <a:pPr marL="0" indent="0">
              <a:buNone/>
            </a:pPr>
            <a:r>
              <a:rPr lang="en-US" dirty="0">
                <a:latin typeface="Segoe UI Semibold" panose="020B0702040204020203" pitchFamily="34" charset="0"/>
                <a:cs typeface="Segoe UI Semibold" panose="020B0702040204020203" pitchFamily="34" charset="0"/>
              </a:rPr>
              <a:t>Reactjs</a:t>
            </a:r>
            <a:r>
              <a:rPr lang="en-US" dirty="0">
                <a:latin typeface="Segoe UI" panose="020B0502040204020203" pitchFamily="34" charset="0"/>
                <a:cs typeface="Segoe UI" panose="020B0502040204020203" pitchFamily="34" charset="0"/>
              </a:rPr>
              <a:t> was chosen as the core framework of this project due to the simplicity, clean, and single-page nature of this web application.</a:t>
            </a: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Why this decision? In almost 2021 ? </a:t>
            </a:r>
            <a:r>
              <a:rPr lang="en-US" dirty="0">
                <a:latin typeface="Segoe UI Semibold" panose="020B0702040204020203" pitchFamily="34" charset="0"/>
                <a:cs typeface="Segoe UI Semibold" panose="020B0702040204020203" pitchFamily="34" charset="0"/>
              </a:rPr>
              <a:t>As we outline in the section “technical decisions” on Github …</a:t>
            </a:r>
          </a:p>
        </p:txBody>
      </p:sp>
    </p:spTree>
    <p:extLst>
      <p:ext uri="{BB962C8B-B14F-4D97-AF65-F5344CB8AC3E}">
        <p14:creationId xmlns:p14="http://schemas.microsoft.com/office/powerpoint/2010/main" val="4212032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BA15E-9B41-46B1-809C-B709C4838B1B}"/>
              </a:ext>
            </a:extLst>
          </p:cNvPr>
          <p:cNvSpPr>
            <a:spLocks noGrp="1"/>
          </p:cNvSpPr>
          <p:nvPr>
            <p:ph type="title"/>
          </p:nvPr>
        </p:nvSpPr>
        <p:spPr>
          <a:xfrm>
            <a:off x="838200" y="365125"/>
            <a:ext cx="10515600" cy="1025525"/>
          </a:xfrm>
        </p:spPr>
        <p:txBody>
          <a:bodyPr>
            <a:normAutofit fontScale="90000"/>
          </a:bodyPr>
          <a:lstStyle/>
          <a:p>
            <a:r>
              <a:rPr lang="sv-SE" sz="3100" dirty="0">
                <a:latin typeface="Segoe UI Black" panose="020B0A02040204020203" pitchFamily="34" charset="0"/>
                <a:ea typeface="Segoe UI Black" panose="020B0A02040204020203" pitchFamily="34" charset="0"/>
                <a:cs typeface="Segoe UI Semibold" panose="020B0702040204020203" pitchFamily="34" charset="0"/>
              </a:rPr>
              <a:t>Stack</a:t>
            </a:r>
            <a:br>
              <a:rPr lang="sv-SE" dirty="0">
                <a:latin typeface="Segoe UI Black" panose="020B0A02040204020203" pitchFamily="34" charset="0"/>
                <a:ea typeface="Segoe UI Black" panose="020B0A02040204020203" pitchFamily="34" charset="0"/>
                <a:cs typeface="Segoe UI Semibold" panose="020B0702040204020203" pitchFamily="34" charset="0"/>
              </a:rPr>
            </a:br>
            <a:r>
              <a:rPr lang="sv-SE" dirty="0">
                <a:latin typeface="Segoe UI Black" panose="020B0A02040204020203" pitchFamily="34" charset="0"/>
                <a:ea typeface="Segoe UI Black" panose="020B0A02040204020203" pitchFamily="34" charset="0"/>
                <a:cs typeface="Segoe UI Semibold" panose="020B0702040204020203" pitchFamily="34" charset="0"/>
              </a:rPr>
              <a:t>Technical Decisions – Part 2</a:t>
            </a:r>
            <a:endParaRPr lang="en-US" dirty="0">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00B43D96-194A-495E-AD68-9DD127C9DD05}"/>
              </a:ext>
            </a:extLst>
          </p:cNvPr>
          <p:cNvSpPr>
            <a:spLocks noGrp="1"/>
          </p:cNvSpPr>
          <p:nvPr>
            <p:ph idx="1"/>
          </p:nvPr>
        </p:nvSpPr>
        <p:spPr>
          <a:xfrm>
            <a:off x="628650" y="1390650"/>
            <a:ext cx="10725150" cy="4351338"/>
          </a:xfrm>
        </p:spPr>
        <p:txBody>
          <a:bodyPr/>
          <a:lstStyle/>
          <a:p>
            <a:pPr marL="0" indent="0">
              <a:buNone/>
            </a:pPr>
            <a:endParaRPr lang="sv-SE" dirty="0"/>
          </a:p>
          <a:p>
            <a:pPr marL="0" indent="0">
              <a:buNone/>
            </a:pPr>
            <a:r>
              <a:rPr lang="en-US" dirty="0">
                <a:latin typeface="Segoe UI Light" panose="020B0502040204020203" pitchFamily="34" charset="0"/>
                <a:cs typeface="Segoe UI Light" panose="020B0502040204020203" pitchFamily="34" charset="0"/>
              </a:rPr>
              <a:t>We decided to make our own </a:t>
            </a:r>
            <a:r>
              <a:rPr lang="en-US" dirty="0">
                <a:latin typeface="Segoe UI Semibold" panose="020B0702040204020203" pitchFamily="34" charset="0"/>
                <a:cs typeface="Segoe UI Semibold" panose="020B0702040204020203" pitchFamily="34" charset="0"/>
              </a:rPr>
              <a:t>components</a:t>
            </a:r>
            <a:r>
              <a:rPr lang="en-US" dirty="0">
                <a:latin typeface="Segoe UI Light" panose="020B0502040204020203" pitchFamily="34" charset="0"/>
                <a:cs typeface="Segoe UI Light" panose="020B0502040204020203" pitchFamily="34" charset="0"/>
              </a:rPr>
              <a:t> and our own </a:t>
            </a:r>
            <a:r>
              <a:rPr lang="en-US" dirty="0">
                <a:latin typeface="Segoe UI Semibold" panose="020B0702040204020203" pitchFamily="34" charset="0"/>
                <a:cs typeface="Segoe UI Semibold" panose="020B0702040204020203" pitchFamily="34" charset="0"/>
              </a:rPr>
              <a:t>CSS</a:t>
            </a:r>
            <a:r>
              <a:rPr lang="en-US" dirty="0">
                <a:latin typeface="Segoe UI Light" panose="020B0502040204020203" pitchFamily="34" charset="0"/>
                <a:cs typeface="Segoe UI Light" panose="020B0502040204020203" pitchFamily="34" charset="0"/>
              </a:rPr>
              <a:t>.</a:t>
            </a: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dirty="0">
                <a:latin typeface="Segoe UI Semibold" panose="020B0702040204020203" pitchFamily="34" charset="0"/>
                <a:cs typeface="Segoe UI Semibold" panose="020B0702040204020203" pitchFamily="34" charset="0"/>
              </a:rPr>
              <a:t>Why did we abandon some of the popular CSS Frameworks out there?</a:t>
            </a:r>
          </a:p>
        </p:txBody>
      </p:sp>
    </p:spTree>
    <p:extLst>
      <p:ext uri="{BB962C8B-B14F-4D97-AF65-F5344CB8AC3E}">
        <p14:creationId xmlns:p14="http://schemas.microsoft.com/office/powerpoint/2010/main" val="2454919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BA15E-9B41-46B1-809C-B709C4838B1B}"/>
              </a:ext>
            </a:extLst>
          </p:cNvPr>
          <p:cNvSpPr>
            <a:spLocks noGrp="1"/>
          </p:cNvSpPr>
          <p:nvPr>
            <p:ph type="title"/>
          </p:nvPr>
        </p:nvSpPr>
        <p:spPr>
          <a:xfrm>
            <a:off x="838200" y="365125"/>
            <a:ext cx="10515600" cy="1025525"/>
          </a:xfrm>
        </p:spPr>
        <p:txBody>
          <a:bodyPr>
            <a:normAutofit fontScale="90000"/>
          </a:bodyPr>
          <a:lstStyle/>
          <a:p>
            <a:r>
              <a:rPr lang="sv-SE" sz="3100" dirty="0">
                <a:latin typeface="Segoe UI Black" panose="020B0A02040204020203" pitchFamily="34" charset="0"/>
                <a:ea typeface="Segoe UI Black" panose="020B0A02040204020203" pitchFamily="34" charset="0"/>
                <a:cs typeface="Segoe UI Semibold" panose="020B0702040204020203" pitchFamily="34" charset="0"/>
              </a:rPr>
              <a:t>Stack</a:t>
            </a:r>
            <a:br>
              <a:rPr lang="sv-SE" dirty="0">
                <a:latin typeface="Segoe UI Black" panose="020B0A02040204020203" pitchFamily="34" charset="0"/>
                <a:ea typeface="Segoe UI Black" panose="020B0A02040204020203" pitchFamily="34" charset="0"/>
                <a:cs typeface="Segoe UI Semibold" panose="020B0702040204020203" pitchFamily="34" charset="0"/>
              </a:rPr>
            </a:br>
            <a:r>
              <a:rPr lang="sv-SE" dirty="0">
                <a:latin typeface="Segoe UI Black" panose="020B0A02040204020203" pitchFamily="34" charset="0"/>
                <a:ea typeface="Segoe UI Black" panose="020B0A02040204020203" pitchFamily="34" charset="0"/>
                <a:cs typeface="Segoe UI Semibold" panose="020B0702040204020203" pitchFamily="34" charset="0"/>
              </a:rPr>
              <a:t>Technical Decisions – Part 3</a:t>
            </a:r>
            <a:endParaRPr lang="en-US" dirty="0">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00B43D96-194A-495E-AD68-9DD127C9DD05}"/>
              </a:ext>
            </a:extLst>
          </p:cNvPr>
          <p:cNvSpPr>
            <a:spLocks noGrp="1"/>
          </p:cNvSpPr>
          <p:nvPr>
            <p:ph idx="1"/>
          </p:nvPr>
        </p:nvSpPr>
        <p:spPr>
          <a:xfrm>
            <a:off x="628650" y="1390650"/>
            <a:ext cx="10725150" cy="4662678"/>
          </a:xfrm>
        </p:spPr>
        <p:txBody>
          <a:bodyPr/>
          <a:lstStyle/>
          <a:p>
            <a:pPr marL="0" indent="0">
              <a:buNone/>
            </a:pPr>
            <a:br>
              <a:rPr lang="en-US" dirty="0"/>
            </a:br>
            <a:r>
              <a:rPr lang="en-US" dirty="0"/>
              <a:t>We picked the third-party web APIs that would suite what we were building, very straight forward. Used third-party web APIs are listed </a:t>
            </a:r>
          </a:p>
          <a:p>
            <a:pPr marL="0" indent="0">
              <a:buNone/>
            </a:pPr>
            <a:r>
              <a:rPr lang="en-US" dirty="0"/>
              <a:t>here:</a:t>
            </a:r>
          </a:p>
          <a:p>
            <a:r>
              <a:rPr lang="en-US" dirty="0"/>
              <a:t>Spotify Web API (Core Driver)</a:t>
            </a:r>
          </a:p>
          <a:p>
            <a:r>
              <a:rPr lang="en-US" dirty="0"/>
              <a:t>Napster Web API</a:t>
            </a:r>
          </a:p>
          <a:p>
            <a:r>
              <a:rPr lang="en-US" dirty="0"/>
              <a:t>Wikipedia Web API (for additional details about artists e.g., bio summary)</a:t>
            </a:r>
          </a:p>
          <a:p>
            <a:r>
              <a:rPr lang="en-US" dirty="0"/>
              <a:t>APISEEDS Lyrics API</a:t>
            </a:r>
          </a:p>
        </p:txBody>
      </p:sp>
    </p:spTree>
    <p:extLst>
      <p:ext uri="{BB962C8B-B14F-4D97-AF65-F5344CB8AC3E}">
        <p14:creationId xmlns:p14="http://schemas.microsoft.com/office/powerpoint/2010/main" val="2251050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862BB2-9C6B-4D93-9831-E0F074997B00}"/>
              </a:ext>
            </a:extLst>
          </p:cNvPr>
          <p:cNvSpPr>
            <a:spLocks noGrp="1"/>
          </p:cNvSpPr>
          <p:nvPr>
            <p:ph type="title"/>
          </p:nvPr>
        </p:nvSpPr>
        <p:spPr>
          <a:xfrm>
            <a:off x="482917" y="717804"/>
            <a:ext cx="2608655" cy="5257799"/>
          </a:xfrm>
        </p:spPr>
        <p:txBody>
          <a:bodyPr vert="horz" lIns="91440" tIns="45720" rIns="91440" bIns="45720" rtlCol="0" anchor="ctr">
            <a:normAutofit/>
          </a:bodyPr>
          <a:lstStyle/>
          <a:p>
            <a:r>
              <a:rPr lang="en-US" sz="3600" dirty="0">
                <a:solidFill>
                  <a:srgbClr val="2C2C2C"/>
                </a:solidFill>
                <a:latin typeface="Segoe UI Light" panose="020B0502040204020203" pitchFamily="34" charset="0"/>
                <a:cs typeface="Segoe UI Light" panose="020B0502040204020203" pitchFamily="34" charset="0"/>
              </a:rPr>
              <a:t>The Music Search Utility</a:t>
            </a:r>
          </a:p>
        </p:txBody>
      </p:sp>
      <p:sp>
        <p:nvSpPr>
          <p:cNvPr id="27"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8B44FCE7-28EE-4684-B699-ABE123E3AE7D}"/>
              </a:ext>
            </a:extLst>
          </p:cNvPr>
          <p:cNvPicPr>
            <a:picLocks noChangeAspect="1"/>
          </p:cNvPicPr>
          <p:nvPr/>
        </p:nvPicPr>
        <p:blipFill>
          <a:blip r:embed="rId3"/>
          <a:stretch>
            <a:fillRect/>
          </a:stretch>
        </p:blipFill>
        <p:spPr>
          <a:xfrm>
            <a:off x="2786743" y="484632"/>
            <a:ext cx="9184863" cy="6022805"/>
          </a:xfrm>
          <a:prstGeom prst="rect">
            <a:avLst/>
          </a:prstGeom>
        </p:spPr>
      </p:pic>
    </p:spTree>
    <p:extLst>
      <p:ext uri="{BB962C8B-B14F-4D97-AF65-F5344CB8AC3E}">
        <p14:creationId xmlns:p14="http://schemas.microsoft.com/office/powerpoint/2010/main" val="3416864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F727-8923-467F-B238-82789409B19F}"/>
              </a:ext>
            </a:extLst>
          </p:cNvPr>
          <p:cNvSpPr>
            <a:spLocks noGrp="1"/>
          </p:cNvSpPr>
          <p:nvPr>
            <p:ph type="title"/>
          </p:nvPr>
        </p:nvSpPr>
        <p:spPr/>
        <p:txBody>
          <a:bodyPr>
            <a:normAutofit/>
          </a:bodyPr>
          <a:lstStyle/>
          <a:p>
            <a:r>
              <a:rPr lang="en-US" sz="4800" dirty="0">
                <a:latin typeface="Segoe UI Black" panose="020B0A02040204020203" pitchFamily="34" charset="0"/>
                <a:ea typeface="Segoe UI Black" panose="020B0A02040204020203" pitchFamily="34" charset="0"/>
              </a:rPr>
              <a:t>Challenges</a:t>
            </a:r>
          </a:p>
        </p:txBody>
      </p:sp>
      <p:sp>
        <p:nvSpPr>
          <p:cNvPr id="3" name="Content Placeholder 2">
            <a:extLst>
              <a:ext uri="{FF2B5EF4-FFF2-40B4-BE49-F238E27FC236}">
                <a16:creationId xmlns:a16="http://schemas.microsoft.com/office/drawing/2014/main" id="{FB4950FB-B45F-4EC0-BECF-0D97F5235E1D}"/>
              </a:ext>
            </a:extLst>
          </p:cNvPr>
          <p:cNvSpPr>
            <a:spLocks noGrp="1"/>
          </p:cNvSpPr>
          <p:nvPr>
            <p:ph idx="1"/>
          </p:nvPr>
        </p:nvSpPr>
        <p:spPr/>
        <p:txBody>
          <a:bodyPr/>
          <a:lstStyle/>
          <a:p>
            <a:r>
              <a:rPr lang="en-US" dirty="0"/>
              <a:t>We’ve first set out to build a news bookmarking site with a few pages. </a:t>
            </a:r>
          </a:p>
          <a:p>
            <a:r>
              <a:rPr lang="en-US" dirty="0"/>
              <a:t>But, later due to time constraints and manpower, we quickly decided to abandon that initial idea. It simply wasn’t hype enough! </a:t>
            </a:r>
          </a:p>
          <a:p>
            <a:r>
              <a:rPr lang="en-US" dirty="0"/>
              <a:t>Web Music Player App [got started, but abandoned] </a:t>
            </a:r>
          </a:p>
          <a:p>
            <a:r>
              <a:rPr lang="en-US" dirty="0"/>
              <a:t>Music Search Utility, we were hooked and found this cool and re-routed everything, complete pivot!</a:t>
            </a:r>
          </a:p>
          <a:p>
            <a:endParaRPr lang="en-US" dirty="0"/>
          </a:p>
        </p:txBody>
      </p:sp>
    </p:spTree>
    <p:extLst>
      <p:ext uri="{BB962C8B-B14F-4D97-AF65-F5344CB8AC3E}">
        <p14:creationId xmlns:p14="http://schemas.microsoft.com/office/powerpoint/2010/main" val="2392440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7E9F9-5FB2-4906-B557-5B09CC55BAD0}"/>
              </a:ext>
            </a:extLst>
          </p:cNvPr>
          <p:cNvSpPr>
            <a:spLocks noGrp="1"/>
          </p:cNvSpPr>
          <p:nvPr>
            <p:ph type="title"/>
          </p:nvPr>
        </p:nvSpPr>
        <p:spPr>
          <a:xfrm>
            <a:off x="7422411" y="2984548"/>
            <a:ext cx="4087306" cy="888903"/>
          </a:xfrm>
        </p:spPr>
        <p:txBody>
          <a:bodyPr vert="horz" lIns="91440" tIns="45720" rIns="91440" bIns="45720" rtlCol="0" anchor="b">
            <a:normAutofit/>
          </a:bodyPr>
          <a:lstStyle/>
          <a:p>
            <a:r>
              <a:rPr lang="en-US" sz="5400" dirty="0">
                <a:latin typeface="Segoe UI Light" panose="020B0502040204020203" pitchFamily="34" charset="0"/>
                <a:ea typeface="Segoe UI Black" panose="020B0A02040204020203" pitchFamily="34" charset="0"/>
                <a:cs typeface="Segoe UI Light" panose="020B0502040204020203" pitchFamily="34" charset="0"/>
              </a:rPr>
              <a:t>Thank You</a:t>
            </a:r>
          </a:p>
        </p:txBody>
      </p:sp>
      <p:sp>
        <p:nvSpPr>
          <p:cNvPr id="34" name="Freeform: Shape 33">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9666823B-F767-4BB5-92FA-F1EF6361E663}"/>
              </a:ext>
            </a:extLst>
          </p:cNvPr>
          <p:cNvPicPr>
            <a:picLocks noGrp="1" noChangeAspect="1"/>
          </p:cNvPicPr>
          <p:nvPr>
            <p:ph idx="1"/>
          </p:nvPr>
        </p:nvPicPr>
        <p:blipFill rotWithShape="1">
          <a:blip r:embed="rId2"/>
          <a:srcRect r="5000" b="3"/>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68325165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1040</Words>
  <Application>Microsoft Office PowerPoint</Application>
  <PresentationFormat>Widescreen</PresentationFormat>
  <Paragraphs>68</Paragraphs>
  <Slides>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Segoe UI</vt:lpstr>
      <vt:lpstr>Segoe UI Black</vt:lpstr>
      <vt:lpstr>Segoe UI Light</vt:lpstr>
      <vt:lpstr>Segoe UI Semibold</vt:lpstr>
      <vt:lpstr>Office Theme</vt:lpstr>
      <vt:lpstr>Music Information Search Utility</vt:lpstr>
      <vt:lpstr>What’s this all about?</vt:lpstr>
      <vt:lpstr>Stack Technical Decisions – Part 1</vt:lpstr>
      <vt:lpstr>Stack Technical Decisions – Part 2</vt:lpstr>
      <vt:lpstr>Stack Technical Decisions – Part 3</vt:lpstr>
      <vt:lpstr>The Music Search Utility</vt:lpstr>
      <vt:lpstr>Challenges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Information Search Utility</dc:title>
  <dc:creator>Fisnik Hasani</dc:creator>
  <cp:lastModifiedBy>Fisnik Hasani</cp:lastModifiedBy>
  <cp:revision>4</cp:revision>
  <dcterms:created xsi:type="dcterms:W3CDTF">2020-12-11T13:26:46Z</dcterms:created>
  <dcterms:modified xsi:type="dcterms:W3CDTF">2020-12-11T15:03:58Z</dcterms:modified>
</cp:coreProperties>
</file>