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36576000" cy="27432000"/>
  <p:notesSz cx="7315200" cy="9601200"/>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Optima Black" charset="0"/>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Optima Black"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Optima Black"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Optima Black"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Optima Black" charset="0"/>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Optima Black" charset="0"/>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Optima Black" charset="0"/>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Optima Black" charset="0"/>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Optima Black" charset="0"/>
        <a:ea typeface="+mn-ea"/>
        <a:cs typeface="+mn-cs"/>
      </a:defRPr>
    </a:lvl9pPr>
  </p:defaultTextStyle>
  <p:extLst>
    <p:ext uri="{EFAFB233-063F-42B5-8137-9DF3F51BA10A}">
      <p15:sldGuideLst xmlns:p15="http://schemas.microsoft.com/office/powerpoint/2012/main">
        <p15:guide id="1" orient="horz" pos="480">
          <p15:clr>
            <a:srgbClr val="A4A3A4"/>
          </p15:clr>
        </p15:guide>
        <p15:guide id="2" orient="horz" pos="16800">
          <p15:clr>
            <a:srgbClr val="A4A3A4"/>
          </p15:clr>
        </p15:guide>
        <p15:guide id="3" pos="14811">
          <p15:clr>
            <a:srgbClr val="A4A3A4"/>
          </p15:clr>
        </p15:guide>
        <p15:guide id="4" pos="8229">
          <p15:clr>
            <a:srgbClr val="A4A3A4"/>
          </p15:clr>
        </p15:guide>
        <p15:guide id="5" pos="20160">
          <p15:clr>
            <a:srgbClr val="A4A3A4"/>
          </p15:clr>
        </p15:guide>
        <p15:guide id="6" pos="14400">
          <p15:clr>
            <a:srgbClr val="A4A3A4"/>
          </p15:clr>
        </p15:guide>
        <p15:guide id="7" pos="2880">
          <p15:clr>
            <a:srgbClr val="A4A3A4"/>
          </p15:clr>
        </p15:guide>
        <p15:guide id="8"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6A3D"/>
    <a:srgbClr val="000066"/>
    <a:srgbClr val="336600"/>
    <a:srgbClr val="003300"/>
    <a:srgbClr val="006600"/>
    <a:srgbClr val="969696"/>
    <a:srgbClr val="008000"/>
    <a:srgbClr val="FF3300"/>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398"/>
    <p:restoredTop sz="99635"/>
  </p:normalViewPr>
  <p:slideViewPr>
    <p:cSldViewPr showGuides="1">
      <p:cViewPr varScale="1">
        <p:scale>
          <a:sx n="43" d="100"/>
          <a:sy n="43" d="100"/>
        </p:scale>
        <p:origin x="5010" y="96"/>
      </p:cViewPr>
      <p:guideLst>
        <p:guide orient="horz" pos="480"/>
        <p:guide orient="horz" pos="16800"/>
        <p:guide pos="14811"/>
        <p:guide pos="8229"/>
        <p:guide pos="20160"/>
        <p:guide pos="14400"/>
        <p:guide pos="2880"/>
        <p:guide pos="86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4572000" y="4489452"/>
            <a:ext cx="27432000" cy="9550400"/>
          </a:xfrm>
        </p:spPr>
        <p:txBody>
          <a:bodyPr anchor="b"/>
          <a:lstStyle>
            <a:lvl1pPr algn="ctr">
              <a:defRPr sz="18000"/>
            </a:lvl1pPr>
          </a:lstStyle>
          <a:p>
            <a:r>
              <a:rPr lang="zh-CN" altLang="en-US"/>
              <a:t>单击此处编辑母版标题样式</a:t>
            </a:r>
          </a:p>
        </p:txBody>
      </p:sp>
      <p:sp>
        <p:nvSpPr>
          <p:cNvPr id="3" name="副标题 2"/>
          <p:cNvSpPr>
            <a:spLocks noGrp="1"/>
          </p:cNvSpPr>
          <p:nvPr>
            <p:ph type="subTitle" idx="1"/>
          </p:nvPr>
        </p:nvSpPr>
        <p:spPr>
          <a:xfrm>
            <a:off x="4572000" y="14408152"/>
            <a:ext cx="27432000" cy="6623048"/>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defTabSz="3100705"/>
            <a:endParaRPr lang="en-US">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defTabSz="3100705"/>
            <a:endParaRPr lang="en-US">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defTabSz="3100705"/>
            <a:fld id="{9A0DB2DC-4C9A-4742-B13C-FB6460FD3503}" type="slidenum">
              <a:rPr lang="en-US">
                <a:latin typeface="Times New Roman" panose="02020603050405020304" pitchFamily="18" charset="0"/>
              </a:rPr>
              <a:t>‹#›</a:t>
            </a:fld>
            <a:endParaRPr lang="en-US">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defTabSz="3100705"/>
            <a:endParaRPr lang="en-US">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defTabSz="3100705"/>
            <a:endParaRPr lang="en-US">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defTabSz="3100705"/>
            <a:fld id="{9A0DB2DC-4C9A-4742-B13C-FB6460FD3503}" type="slidenum">
              <a:rPr lang="en-US">
                <a:latin typeface="Times New Roman" panose="02020603050405020304" pitchFamily="18" charset="0"/>
              </a:rPr>
              <a:t>‹#›</a:t>
            </a:fld>
            <a:endParaRPr lang="en-US">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26060400" y="2438400"/>
            <a:ext cx="7772400" cy="21945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743200" y="2438400"/>
            <a:ext cx="22866626" cy="21945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defTabSz="3100705"/>
            <a:endParaRPr lang="en-US">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defTabSz="3100705"/>
            <a:endParaRPr lang="en-US">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defTabSz="3100705"/>
            <a:fld id="{9A0DB2DC-4C9A-4742-B13C-FB6460FD3503}" type="slidenum">
              <a:rPr lang="en-US">
                <a:latin typeface="Times New Roman" panose="02020603050405020304" pitchFamily="18" charset="0"/>
              </a:rPr>
              <a:t>‹#›</a:t>
            </a:fld>
            <a:endParaRPr lang="en-US">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defTabSz="3100705"/>
            <a:endParaRPr lang="en-US">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defTabSz="3100705"/>
            <a:endParaRPr lang="en-US">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defTabSz="3100705"/>
            <a:fld id="{9A0DB2DC-4C9A-4742-B13C-FB6460FD3503}" type="slidenum">
              <a:rPr lang="en-US">
                <a:latin typeface="Times New Roman" panose="02020603050405020304" pitchFamily="18" charset="0"/>
              </a:rPr>
              <a:t>‹#›</a:t>
            </a:fld>
            <a:endParaRPr lang="en-US">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2495550" y="6838952"/>
            <a:ext cx="31546800" cy="11410948"/>
          </a:xfrm>
        </p:spPr>
        <p:txBody>
          <a:bodyPr anchor="b"/>
          <a:lstStyle>
            <a:lvl1pPr>
              <a:defRPr sz="18000"/>
            </a:lvl1pPr>
          </a:lstStyle>
          <a:p>
            <a:r>
              <a:rPr lang="zh-CN" altLang="en-US"/>
              <a:t>单击此处编辑母版标题样式</a:t>
            </a:r>
          </a:p>
        </p:txBody>
      </p:sp>
      <p:sp>
        <p:nvSpPr>
          <p:cNvPr id="3" name="文本占位符 2"/>
          <p:cNvSpPr>
            <a:spLocks noGrp="1"/>
          </p:cNvSpPr>
          <p:nvPr>
            <p:ph type="body" idx="1"/>
          </p:nvPr>
        </p:nvSpPr>
        <p:spPr>
          <a:xfrm>
            <a:off x="2495550" y="18357852"/>
            <a:ext cx="31546800" cy="6000748"/>
          </a:xfrm>
        </p:spPr>
        <p:txBody>
          <a:bodyPr/>
          <a:lstStyle>
            <a:lvl1pPr marL="0" indent="0">
              <a:buNone/>
              <a:defRPr sz="7200">
                <a:solidFill>
                  <a:schemeClr val="tx1">
                    <a:tint val="75000"/>
                  </a:schemeClr>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defTabSz="3100705"/>
            <a:endParaRPr lang="en-US">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defTabSz="3100705"/>
            <a:endParaRPr lang="en-US">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defTabSz="3100705"/>
            <a:fld id="{9A0DB2DC-4C9A-4742-B13C-FB6460FD3503}" type="slidenum">
              <a:rPr lang="en-US">
                <a:latin typeface="Times New Roman" panose="02020603050405020304" pitchFamily="18" charset="0"/>
              </a:rPr>
              <a:t>‹#›</a:t>
            </a:fld>
            <a:endParaRPr lang="en-US">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743200" y="7926388"/>
            <a:ext cx="15233904" cy="164576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18598896" y="7926388"/>
            <a:ext cx="15233904" cy="164576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defTabSz="3100705"/>
            <a:endParaRPr lang="en-US">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defTabSz="3100705"/>
            <a:endParaRPr lang="en-US">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defTabSz="3100705"/>
            <a:fld id="{9A0DB2DC-4C9A-4742-B13C-FB6460FD3503}" type="slidenum">
              <a:rPr lang="en-US">
                <a:latin typeface="Times New Roman" panose="02020603050405020304" pitchFamily="18" charset="0"/>
              </a:rPr>
              <a:t>‹#›</a:t>
            </a:fld>
            <a:endParaRPr lang="en-US">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519364" y="1460500"/>
            <a:ext cx="31546800" cy="5302252"/>
          </a:xfrm>
        </p:spPr>
        <p:txBody>
          <a:bodyPr/>
          <a:lstStyle/>
          <a:p>
            <a:r>
              <a:rPr lang="zh-CN" altLang="en-US"/>
              <a:t>单击此处编辑母版标题样式</a:t>
            </a:r>
          </a:p>
        </p:txBody>
      </p:sp>
      <p:sp>
        <p:nvSpPr>
          <p:cNvPr id="3" name="文本占位符 2"/>
          <p:cNvSpPr>
            <a:spLocks noGrp="1"/>
          </p:cNvSpPr>
          <p:nvPr>
            <p:ph type="body" idx="1"/>
          </p:nvPr>
        </p:nvSpPr>
        <p:spPr>
          <a:xfrm>
            <a:off x="3560322" y="7113752"/>
            <a:ext cx="14620722" cy="3295648"/>
          </a:xfrm>
        </p:spPr>
        <p:txBody>
          <a:bodyPr anchor="ctr" anchorCtr="0"/>
          <a:lstStyle>
            <a:lvl1pPr marL="0" indent="0">
              <a:buNone/>
              <a:defRPr sz="8400"/>
            </a:lvl1pPr>
            <a:lvl2pPr marL="1371600" indent="0">
              <a:buNone/>
              <a:defRPr sz="7200"/>
            </a:lvl2pPr>
            <a:lvl3pPr marL="2743200" indent="0">
              <a:buNone/>
              <a:defRPr sz="6000"/>
            </a:lvl3pPr>
            <a:lvl4pPr marL="4114800" indent="0">
              <a:buNone/>
              <a:defRPr sz="5400"/>
            </a:lvl4pPr>
            <a:lvl5pPr marL="5486400" indent="0">
              <a:buNone/>
              <a:defRPr sz="5400"/>
            </a:lvl5pPr>
            <a:lvl6pPr marL="6858000" indent="0">
              <a:buNone/>
              <a:defRPr sz="5400"/>
            </a:lvl6pPr>
            <a:lvl7pPr marL="8229600" indent="0">
              <a:buNone/>
              <a:defRPr sz="5400"/>
            </a:lvl7pPr>
            <a:lvl8pPr marL="9601200" indent="0">
              <a:buNone/>
              <a:defRPr sz="5400"/>
            </a:lvl8pPr>
            <a:lvl9pPr marL="10972800" indent="0">
              <a:buNone/>
              <a:defRPr sz="5400"/>
            </a:lvl9pPr>
          </a:lstStyle>
          <a:p>
            <a:pPr lvl="0"/>
            <a:r>
              <a:rPr lang="zh-CN" altLang="en-US"/>
              <a:t>单击此处编辑母版文本样式</a:t>
            </a:r>
          </a:p>
        </p:txBody>
      </p:sp>
      <p:sp>
        <p:nvSpPr>
          <p:cNvPr id="4" name="内容占位符 3"/>
          <p:cNvSpPr>
            <a:spLocks noGrp="1"/>
          </p:cNvSpPr>
          <p:nvPr>
            <p:ph sz="half" idx="2"/>
          </p:nvPr>
        </p:nvSpPr>
        <p:spPr>
          <a:xfrm>
            <a:off x="3560322" y="10661516"/>
            <a:ext cx="14620722" cy="1409713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18770814" y="7113752"/>
            <a:ext cx="14692728" cy="3295648"/>
          </a:xfrm>
        </p:spPr>
        <p:txBody>
          <a:bodyPr anchor="ctr" anchorCtr="0"/>
          <a:lstStyle>
            <a:lvl1pPr marL="0" indent="0">
              <a:buNone/>
              <a:defRPr sz="8400"/>
            </a:lvl1pPr>
            <a:lvl2pPr marL="1371600" indent="0">
              <a:buNone/>
              <a:defRPr sz="7200"/>
            </a:lvl2pPr>
            <a:lvl3pPr marL="2743200" indent="0">
              <a:buNone/>
              <a:defRPr sz="6000"/>
            </a:lvl3pPr>
            <a:lvl4pPr marL="4114800" indent="0">
              <a:buNone/>
              <a:defRPr sz="5400"/>
            </a:lvl4pPr>
            <a:lvl5pPr marL="5486400" indent="0">
              <a:buNone/>
              <a:defRPr sz="5400"/>
            </a:lvl5pPr>
            <a:lvl6pPr marL="6858000" indent="0">
              <a:buNone/>
              <a:defRPr sz="5400"/>
            </a:lvl6pPr>
            <a:lvl7pPr marL="8229600" indent="0">
              <a:buNone/>
              <a:defRPr sz="5400"/>
            </a:lvl7pPr>
            <a:lvl8pPr marL="9601200" indent="0">
              <a:buNone/>
              <a:defRPr sz="5400"/>
            </a:lvl8pPr>
            <a:lvl9pPr marL="10972800" indent="0">
              <a:buNone/>
              <a:defRPr sz="5400"/>
            </a:lvl9pPr>
          </a:lstStyle>
          <a:p>
            <a:pPr lvl="0"/>
            <a:r>
              <a:rPr lang="zh-CN" altLang="en-US"/>
              <a:t>单击此处编辑母版文本样式</a:t>
            </a:r>
          </a:p>
        </p:txBody>
      </p:sp>
      <p:sp>
        <p:nvSpPr>
          <p:cNvPr id="6" name="内容占位符 5"/>
          <p:cNvSpPr>
            <a:spLocks noGrp="1"/>
          </p:cNvSpPr>
          <p:nvPr>
            <p:ph sz="quarter" idx="4"/>
          </p:nvPr>
        </p:nvSpPr>
        <p:spPr>
          <a:xfrm>
            <a:off x="18770814" y="10661516"/>
            <a:ext cx="14692728" cy="1409713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defTabSz="3100705"/>
            <a:endParaRPr lang="en-US">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defTabSz="3100705"/>
            <a:endParaRPr lang="en-US">
              <a:latin typeface="Times New Roman" panose="02020603050405020304" pitchFamily="18" charset="0"/>
            </a:endParaRPr>
          </a:p>
        </p:txBody>
      </p:sp>
      <p:sp>
        <p:nvSpPr>
          <p:cNvPr id="9" name="灯片编号占位符 8"/>
          <p:cNvSpPr>
            <a:spLocks noGrp="1"/>
          </p:cNvSpPr>
          <p:nvPr>
            <p:ph type="sldNum" sz="quarter" idx="12"/>
          </p:nvPr>
        </p:nvSpPr>
        <p:spPr/>
        <p:txBody>
          <a:bodyPr/>
          <a:lstStyle/>
          <a:p>
            <a:pPr lvl="0" defTabSz="3100705"/>
            <a:fld id="{9A0DB2DC-4C9A-4742-B13C-FB6460FD3503}" type="slidenum">
              <a:rPr lang="en-US">
                <a:latin typeface="Times New Roman" panose="02020603050405020304" pitchFamily="18" charset="0"/>
              </a:rPr>
              <a:t>‹#›</a:t>
            </a:fld>
            <a:endParaRPr lang="en-US">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defTabSz="3100705"/>
            <a:endParaRPr lang="en-US">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defTabSz="3100705"/>
            <a:endParaRPr lang="en-US">
              <a:latin typeface="Times New Roman" panose="02020603050405020304" pitchFamily="18" charset="0"/>
            </a:endParaRPr>
          </a:p>
        </p:txBody>
      </p:sp>
      <p:sp>
        <p:nvSpPr>
          <p:cNvPr id="5" name="灯片编号占位符 4"/>
          <p:cNvSpPr>
            <a:spLocks noGrp="1"/>
          </p:cNvSpPr>
          <p:nvPr>
            <p:ph type="sldNum" sz="quarter" idx="12"/>
          </p:nvPr>
        </p:nvSpPr>
        <p:spPr/>
        <p:txBody>
          <a:bodyPr/>
          <a:lstStyle/>
          <a:p>
            <a:pPr lvl="0" defTabSz="3100705"/>
            <a:fld id="{9A0DB2DC-4C9A-4742-B13C-FB6460FD3503}" type="slidenum">
              <a:rPr lang="en-US">
                <a:latin typeface="Times New Roman" panose="02020603050405020304" pitchFamily="18" charset="0"/>
              </a:rPr>
              <a:t>‹#›</a:t>
            </a:fld>
            <a:endParaRPr lang="en-US">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defTabSz="3100705"/>
            <a:endParaRPr lang="en-US">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defTabSz="3100705"/>
            <a:endParaRPr lang="en-US">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pPr lvl="0" defTabSz="3100705"/>
            <a:fld id="{9A0DB2DC-4C9A-4742-B13C-FB6460FD3503}" type="slidenum">
              <a:rPr lang="en-US">
                <a:latin typeface="Times New Roman" panose="02020603050405020304" pitchFamily="18" charset="0"/>
              </a:rPr>
              <a:t>‹#›</a:t>
            </a:fld>
            <a:endParaRPr lang="en-US">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19364" y="1828800"/>
            <a:ext cx="11796711" cy="6400800"/>
          </a:xfrm>
        </p:spPr>
        <p:txBody>
          <a:bodyPr anchor="b"/>
          <a:lstStyle>
            <a:lvl1pPr>
              <a:defRPr sz="9600"/>
            </a:lvl1pPr>
          </a:lstStyle>
          <a:p>
            <a:r>
              <a:rPr lang="zh-CN" altLang="en-US"/>
              <a:t>单击此处编辑母版标题样式</a:t>
            </a:r>
          </a:p>
        </p:txBody>
      </p:sp>
      <p:sp>
        <p:nvSpPr>
          <p:cNvPr id="3" name="内容占位符 2"/>
          <p:cNvSpPr>
            <a:spLocks noGrp="1"/>
          </p:cNvSpPr>
          <p:nvPr>
            <p:ph idx="1"/>
          </p:nvPr>
        </p:nvSpPr>
        <p:spPr>
          <a:xfrm>
            <a:off x="15549564" y="3949700"/>
            <a:ext cx="18516600" cy="19494500"/>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2519364" y="8229600"/>
            <a:ext cx="11796711" cy="15246352"/>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defTabSz="3100705"/>
            <a:endParaRPr lang="en-US">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defTabSz="3100705"/>
            <a:endParaRPr lang="en-US">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defTabSz="3100705"/>
            <a:fld id="{9A0DB2DC-4C9A-4742-B13C-FB6460FD3503}" type="slidenum">
              <a:rPr lang="en-US">
                <a:latin typeface="Times New Roman" panose="02020603050405020304" pitchFamily="18" charset="0"/>
              </a:rPr>
              <a:t>‹#›</a:t>
            </a:fld>
            <a:endParaRPr lang="en-US">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19364" y="1828800"/>
            <a:ext cx="12496047" cy="6400800"/>
          </a:xfrm>
        </p:spPr>
        <p:txBody>
          <a:bodyPr anchor="b"/>
          <a:lstStyle>
            <a:lvl1pPr>
              <a:defRPr sz="9600"/>
            </a:lvl1pPr>
          </a:lstStyle>
          <a:p>
            <a:r>
              <a:rPr lang="zh-CN" altLang="en-US"/>
              <a:t>单击此处编辑母版标题样式</a:t>
            </a:r>
          </a:p>
        </p:txBody>
      </p:sp>
      <p:sp>
        <p:nvSpPr>
          <p:cNvPr id="3" name="图片占位符 2"/>
          <p:cNvSpPr>
            <a:spLocks noGrp="1"/>
          </p:cNvSpPr>
          <p:nvPr>
            <p:ph type="pic" idx="1"/>
          </p:nvPr>
        </p:nvSpPr>
        <p:spPr>
          <a:xfrm>
            <a:off x="15549564" y="1828804"/>
            <a:ext cx="18516600" cy="21615400"/>
          </a:xfrm>
        </p:spPr>
        <p:txBody>
          <a:bodyPr/>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endParaRPr lang="zh-CN" altLang="en-US"/>
          </a:p>
        </p:txBody>
      </p:sp>
      <p:sp>
        <p:nvSpPr>
          <p:cNvPr id="4" name="文本占位符 3"/>
          <p:cNvSpPr>
            <a:spLocks noGrp="1"/>
          </p:cNvSpPr>
          <p:nvPr>
            <p:ph type="body" sz="half" idx="2"/>
          </p:nvPr>
        </p:nvSpPr>
        <p:spPr>
          <a:xfrm>
            <a:off x="2519364" y="8229600"/>
            <a:ext cx="12496047" cy="15246352"/>
          </a:xfrm>
        </p:spPr>
        <p:txBody>
          <a:bodyPr/>
          <a:lstStyle>
            <a:lvl1pPr marL="0" indent="0">
              <a:buNone/>
              <a:defRPr sz="6000"/>
            </a:lvl1pPr>
            <a:lvl2pPr marL="1371600" indent="0">
              <a:buNone/>
              <a:defRPr sz="5400"/>
            </a:lvl2pPr>
            <a:lvl3pPr marL="2743200" indent="0">
              <a:buNone/>
              <a:defRPr sz="4800"/>
            </a:lvl3pPr>
            <a:lvl4pPr marL="4114800" indent="0">
              <a:buNone/>
              <a:defRPr sz="4200"/>
            </a:lvl4pPr>
            <a:lvl5pPr marL="5486400" indent="0">
              <a:buNone/>
              <a:defRPr sz="4200"/>
            </a:lvl5pPr>
            <a:lvl6pPr marL="6858000" indent="0">
              <a:buNone/>
              <a:defRPr sz="4200"/>
            </a:lvl6pPr>
            <a:lvl7pPr marL="8229600" indent="0">
              <a:buNone/>
              <a:defRPr sz="4200"/>
            </a:lvl7pPr>
            <a:lvl8pPr marL="9601200" indent="0">
              <a:buNone/>
              <a:defRPr sz="4200"/>
            </a:lvl8pPr>
            <a:lvl9pPr marL="10972800" indent="0">
              <a:buNone/>
              <a:defRPr sz="4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defTabSz="3100705"/>
            <a:endParaRPr lang="en-US">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defTabSz="3100705"/>
            <a:endParaRPr lang="en-US">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defTabSz="3100705"/>
            <a:fld id="{9A0DB2DC-4C9A-4742-B13C-FB6460FD3503}" type="slidenum">
              <a:rPr lang="en-US">
                <a:latin typeface="Times New Roman" panose="02020603050405020304" pitchFamily="18" charset="0"/>
              </a:rPr>
              <a:t>‹#›</a:t>
            </a:fld>
            <a:endParaRPr lang="en-US">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2743200" y="2438400"/>
            <a:ext cx="31089600" cy="4572000"/>
          </a:xfrm>
          <a:prstGeom prst="rect">
            <a:avLst/>
          </a:prstGeom>
          <a:noFill/>
          <a:ln w="9525">
            <a:noFill/>
          </a:ln>
        </p:spPr>
        <p:txBody>
          <a:bodyPr lIns="310069" tIns="155035" rIns="310069" bIns="155035" anchor="ctr" anchorCtr="0"/>
          <a:lstStyle/>
          <a:p>
            <a:pPr lvl="0"/>
            <a:r>
              <a:rPr lang="en-US" altLang="zh-CN" dirty="0"/>
              <a:t>Click to edit Master title style</a:t>
            </a:r>
          </a:p>
        </p:txBody>
      </p:sp>
      <p:sp>
        <p:nvSpPr>
          <p:cNvPr id="1027" name="文本占位符 1026"/>
          <p:cNvSpPr>
            <a:spLocks noGrp="1"/>
          </p:cNvSpPr>
          <p:nvPr>
            <p:ph type="body" idx="1"/>
          </p:nvPr>
        </p:nvSpPr>
        <p:spPr>
          <a:xfrm>
            <a:off x="2743200" y="7926388"/>
            <a:ext cx="31089600" cy="16457612"/>
          </a:xfrm>
          <a:prstGeom prst="rect">
            <a:avLst/>
          </a:prstGeom>
          <a:noFill/>
          <a:ln w="9525">
            <a:noFill/>
          </a:ln>
        </p:spPr>
        <p:txBody>
          <a:bodyPr lIns="310069" tIns="155035" rIns="310069" bIns="155035"/>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日期占位符 1027"/>
          <p:cNvSpPr>
            <a:spLocks noGrp="1"/>
          </p:cNvSpPr>
          <p:nvPr>
            <p:ph type="dt" sz="half" idx="2"/>
          </p:nvPr>
        </p:nvSpPr>
        <p:spPr>
          <a:xfrm>
            <a:off x="2743200" y="24993600"/>
            <a:ext cx="7620000" cy="1828800"/>
          </a:xfrm>
          <a:prstGeom prst="rect">
            <a:avLst/>
          </a:prstGeom>
          <a:noFill/>
          <a:ln w="9525">
            <a:noFill/>
          </a:ln>
        </p:spPr>
        <p:txBody>
          <a:bodyPr lIns="310069" tIns="155035" rIns="310069" bIns="155035"/>
          <a:lstStyle>
            <a:lvl1pPr>
              <a:defRPr sz="4700"/>
            </a:lvl1pPr>
          </a:lstStyle>
          <a:p>
            <a:pPr lvl="0" defTabSz="3100705"/>
            <a:endParaRPr lang="en-US">
              <a:latin typeface="Times New Roman" panose="02020603050405020304" pitchFamily="18" charset="0"/>
            </a:endParaRPr>
          </a:p>
        </p:txBody>
      </p:sp>
      <p:sp>
        <p:nvSpPr>
          <p:cNvPr id="1029" name="页脚占位符 1028"/>
          <p:cNvSpPr>
            <a:spLocks noGrp="1"/>
          </p:cNvSpPr>
          <p:nvPr>
            <p:ph type="ftr" sz="quarter" idx="3"/>
          </p:nvPr>
        </p:nvSpPr>
        <p:spPr>
          <a:xfrm>
            <a:off x="12496800" y="24993600"/>
            <a:ext cx="11582400" cy="1828800"/>
          </a:xfrm>
          <a:prstGeom prst="rect">
            <a:avLst/>
          </a:prstGeom>
          <a:noFill/>
          <a:ln w="9525">
            <a:noFill/>
          </a:ln>
        </p:spPr>
        <p:txBody>
          <a:bodyPr lIns="310069" tIns="155035" rIns="310069" bIns="155035"/>
          <a:lstStyle>
            <a:lvl1pPr algn="ctr">
              <a:defRPr sz="4700"/>
            </a:lvl1pPr>
          </a:lstStyle>
          <a:p>
            <a:pPr lvl="0" defTabSz="3100705"/>
            <a:endParaRPr lang="en-US">
              <a:latin typeface="Times New Roman" panose="02020603050405020304" pitchFamily="18" charset="0"/>
            </a:endParaRPr>
          </a:p>
        </p:txBody>
      </p:sp>
      <p:sp>
        <p:nvSpPr>
          <p:cNvPr id="1030" name="灯片编号占位符 1029"/>
          <p:cNvSpPr>
            <a:spLocks noGrp="1"/>
          </p:cNvSpPr>
          <p:nvPr>
            <p:ph type="sldNum" sz="quarter" idx="4"/>
          </p:nvPr>
        </p:nvSpPr>
        <p:spPr>
          <a:xfrm>
            <a:off x="26212800" y="24993600"/>
            <a:ext cx="7620000" cy="1828800"/>
          </a:xfrm>
          <a:prstGeom prst="rect">
            <a:avLst/>
          </a:prstGeom>
          <a:noFill/>
          <a:ln w="9525">
            <a:noFill/>
          </a:ln>
        </p:spPr>
        <p:txBody>
          <a:bodyPr lIns="310069" tIns="155035" rIns="310069" bIns="155035"/>
          <a:lstStyle>
            <a:lvl1pPr algn="r">
              <a:defRPr sz="4700"/>
            </a:lvl1pPr>
          </a:lstStyle>
          <a:p>
            <a:pPr lvl="0" defTabSz="3100705"/>
            <a:fld id="{9A0DB2DC-4C9A-4742-B13C-FB6460FD3503}" type="slidenum">
              <a:rPr lang="en-US">
                <a:latin typeface="Times New Roman" panose="02020603050405020304" pitchFamily="18" charset="0"/>
              </a:rPr>
              <a:t>‹#›</a:t>
            </a:fld>
            <a:endParaRPr lang="en-US">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3100705" rtl="0" eaLnBrk="1" fontAlgn="base" latinLnBrk="0" hangingPunct="1">
        <a:lnSpc>
          <a:spcPct val="100000"/>
        </a:lnSpc>
        <a:spcBef>
          <a:spcPct val="0"/>
        </a:spcBef>
        <a:spcAft>
          <a:spcPct val="0"/>
        </a:spcAft>
        <a:buNone/>
        <a:defRPr sz="14900" b="0" i="0" u="none" kern="1200" baseline="0">
          <a:solidFill>
            <a:schemeClr val="tx2"/>
          </a:solidFill>
          <a:latin typeface="+mj-lt"/>
          <a:ea typeface="+mj-ea"/>
          <a:cs typeface="+mj-cs"/>
        </a:defRPr>
      </a:lvl1pPr>
    </p:titleStyle>
    <p:bodyStyle>
      <a:lvl1pPr marL="1163955" lvl="0" indent="-1163955" algn="l" defTabSz="3100705" rtl="0" eaLnBrk="1" fontAlgn="base" latinLnBrk="0" hangingPunct="1">
        <a:lnSpc>
          <a:spcPct val="100000"/>
        </a:lnSpc>
        <a:spcBef>
          <a:spcPct val="20000"/>
        </a:spcBef>
        <a:spcAft>
          <a:spcPct val="0"/>
        </a:spcAft>
        <a:buChar char="•"/>
        <a:defRPr sz="10900" b="0" i="0" u="none" kern="1200" baseline="0">
          <a:solidFill>
            <a:schemeClr val="tx1"/>
          </a:solidFill>
          <a:latin typeface="+mn-lt"/>
          <a:ea typeface="+mn-ea"/>
          <a:cs typeface="+mn-cs"/>
        </a:defRPr>
      </a:lvl1pPr>
      <a:lvl2pPr marL="2519680" lvl="1" indent="-968375" algn="l" defTabSz="3100705" rtl="0" eaLnBrk="1" fontAlgn="base" latinLnBrk="0" hangingPunct="1">
        <a:lnSpc>
          <a:spcPct val="100000"/>
        </a:lnSpc>
        <a:spcBef>
          <a:spcPct val="20000"/>
        </a:spcBef>
        <a:spcAft>
          <a:spcPct val="0"/>
        </a:spcAft>
        <a:buChar char="–"/>
        <a:defRPr sz="9500" b="0" i="0" u="none" kern="1200" baseline="0">
          <a:solidFill>
            <a:schemeClr val="tx1"/>
          </a:solidFill>
          <a:latin typeface="+mn-lt"/>
          <a:ea typeface="+mn-ea"/>
          <a:cs typeface="+mn-cs"/>
        </a:defRPr>
      </a:lvl2pPr>
      <a:lvl3pPr marL="3875405" lvl="2" indent="-774700" algn="l" defTabSz="3100705" rtl="0" eaLnBrk="1" fontAlgn="base" latinLnBrk="0" hangingPunct="1">
        <a:lnSpc>
          <a:spcPct val="100000"/>
        </a:lnSpc>
        <a:spcBef>
          <a:spcPct val="20000"/>
        </a:spcBef>
        <a:spcAft>
          <a:spcPct val="0"/>
        </a:spcAft>
        <a:buChar char="•"/>
        <a:defRPr sz="8100" b="0" i="0" u="none" kern="1200" baseline="0">
          <a:solidFill>
            <a:schemeClr val="tx1"/>
          </a:solidFill>
          <a:latin typeface="+mn-lt"/>
          <a:ea typeface="+mn-ea"/>
          <a:cs typeface="+mn-cs"/>
        </a:defRPr>
      </a:lvl3pPr>
      <a:lvl4pPr marL="5426075" lvl="3" indent="-774700" algn="l" defTabSz="3100705" rtl="0" eaLnBrk="1" fontAlgn="base" latinLnBrk="0" hangingPunct="1">
        <a:lnSpc>
          <a:spcPct val="100000"/>
        </a:lnSpc>
        <a:spcBef>
          <a:spcPct val="20000"/>
        </a:spcBef>
        <a:spcAft>
          <a:spcPct val="0"/>
        </a:spcAft>
        <a:buChar char="–"/>
        <a:defRPr sz="6800" b="0" i="0" u="none" kern="1200" baseline="0">
          <a:solidFill>
            <a:schemeClr val="tx1"/>
          </a:solidFill>
          <a:latin typeface="+mn-lt"/>
          <a:ea typeface="+mn-ea"/>
          <a:cs typeface="+mn-cs"/>
        </a:defRPr>
      </a:lvl4pPr>
      <a:lvl5pPr marL="6975475" lvl="4" indent="-772795" algn="l" defTabSz="3100705" rtl="0" eaLnBrk="1" fontAlgn="base" latinLnBrk="0" hangingPunct="1">
        <a:lnSpc>
          <a:spcPct val="100000"/>
        </a:lnSpc>
        <a:spcBef>
          <a:spcPct val="20000"/>
        </a:spcBef>
        <a:spcAft>
          <a:spcPct val="0"/>
        </a:spcAft>
        <a:buChar char="»"/>
        <a:defRPr sz="6800" b="0" i="0" u="none" kern="1200" baseline="0">
          <a:solidFill>
            <a:schemeClr val="tx1"/>
          </a:solidFill>
          <a:latin typeface="+mn-lt"/>
          <a:ea typeface="+mn-ea"/>
          <a:cs typeface="+mn-cs"/>
        </a:defRPr>
      </a:lvl5pPr>
      <a:lvl6pPr marL="2514600" lvl="5" indent="-228600" algn="l" defTabSz="3100705" rtl="0" eaLnBrk="1" fontAlgn="base" latinLnBrk="0" hangingPunct="1">
        <a:lnSpc>
          <a:spcPct val="100000"/>
        </a:lnSpc>
        <a:spcBef>
          <a:spcPct val="20000"/>
        </a:spcBef>
        <a:spcAft>
          <a:spcPct val="0"/>
        </a:spcAft>
        <a:buChar char="»"/>
        <a:defRPr sz="6800" b="0" i="0" u="none" kern="1200" baseline="0">
          <a:solidFill>
            <a:schemeClr val="tx1"/>
          </a:solidFill>
          <a:latin typeface="+mn-lt"/>
          <a:ea typeface="+mn-ea"/>
          <a:cs typeface="+mn-cs"/>
        </a:defRPr>
      </a:lvl6pPr>
      <a:lvl7pPr marL="2971800" lvl="6" indent="-228600" algn="l" defTabSz="3100705" rtl="0" eaLnBrk="1" fontAlgn="base" latinLnBrk="0" hangingPunct="1">
        <a:lnSpc>
          <a:spcPct val="100000"/>
        </a:lnSpc>
        <a:spcBef>
          <a:spcPct val="20000"/>
        </a:spcBef>
        <a:spcAft>
          <a:spcPct val="0"/>
        </a:spcAft>
        <a:buChar char="»"/>
        <a:defRPr sz="6800" b="0" i="0" u="none" kern="1200" baseline="0">
          <a:solidFill>
            <a:schemeClr val="tx1"/>
          </a:solidFill>
          <a:latin typeface="+mn-lt"/>
          <a:ea typeface="+mn-ea"/>
          <a:cs typeface="+mn-cs"/>
        </a:defRPr>
      </a:lvl7pPr>
      <a:lvl8pPr marL="3429000" lvl="7" indent="-228600" algn="l" defTabSz="3100705" rtl="0" eaLnBrk="1" fontAlgn="base" latinLnBrk="0" hangingPunct="1">
        <a:lnSpc>
          <a:spcPct val="100000"/>
        </a:lnSpc>
        <a:spcBef>
          <a:spcPct val="20000"/>
        </a:spcBef>
        <a:spcAft>
          <a:spcPct val="0"/>
        </a:spcAft>
        <a:buChar char="»"/>
        <a:defRPr sz="6800" b="0" i="0" u="none" kern="1200" baseline="0">
          <a:solidFill>
            <a:schemeClr val="tx1"/>
          </a:solidFill>
          <a:latin typeface="+mn-lt"/>
          <a:ea typeface="+mn-ea"/>
          <a:cs typeface="+mn-cs"/>
        </a:defRPr>
      </a:lvl8pPr>
      <a:lvl9pPr marL="3886200" lvl="8" indent="-228600" algn="l" defTabSz="3100705" rtl="0" eaLnBrk="1" fontAlgn="base" latinLnBrk="0" hangingPunct="1">
        <a:lnSpc>
          <a:spcPct val="100000"/>
        </a:lnSpc>
        <a:spcBef>
          <a:spcPct val="20000"/>
        </a:spcBef>
        <a:spcAft>
          <a:spcPct val="0"/>
        </a:spcAft>
        <a:buChar char="»"/>
        <a:defRPr sz="68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Optima Black"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Optima Black"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Optima Black"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Optima Black" charset="0"/>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Optima Black" charset="0"/>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Optima Black" charset="0"/>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Optima Black" charset="0"/>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Optima Black" charset="0"/>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wmf"/><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oleObject" Target="../embeddings/oleObject1.bin"/><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文本框 31">
            <a:extLst>
              <a:ext uri="{FF2B5EF4-FFF2-40B4-BE49-F238E27FC236}">
                <a16:creationId xmlns:a16="http://schemas.microsoft.com/office/drawing/2014/main" id="{796EC9BB-4272-6031-76FC-29B5F7154DCF}"/>
              </a:ext>
            </a:extLst>
          </p:cNvPr>
          <p:cNvSpPr txBox="1"/>
          <p:nvPr/>
        </p:nvSpPr>
        <p:spPr>
          <a:xfrm>
            <a:off x="24382413" y="9483614"/>
            <a:ext cx="11268075" cy="1642444"/>
          </a:xfrm>
          <a:prstGeom prst="rect">
            <a:avLst/>
          </a:prstGeom>
          <a:noFill/>
          <a:ln w="12700">
            <a:noFill/>
          </a:ln>
        </p:spPr>
        <p:txBody>
          <a:bodyPr lIns="69568" tIns="69568" rIns="69568" bIns="69568">
            <a:spAutoFit/>
          </a:bodyPr>
          <a:lstStyle/>
          <a:p>
            <a:pPr algn="just" defTabSz="695325">
              <a:spcBef>
                <a:spcPct val="50000"/>
              </a:spcBef>
              <a:tabLst>
                <a:tab pos="386080" algn="l"/>
              </a:tabLst>
            </a:pPr>
            <a:r>
              <a:rPr lang="en-US" altLang="zh-CN" b="1" dirty="0">
                <a:solidFill>
                  <a:srgbClr val="CC6600"/>
                </a:solidFill>
                <a:latin typeface="Optima Black" charset="0"/>
                <a:ea typeface="宋体" panose="02010600030101010101" pitchFamily="2" charset="-122"/>
              </a:rPr>
              <a:t>2.3 Postprocessing</a:t>
            </a:r>
          </a:p>
          <a:p>
            <a:pPr algn="just" defTabSz="695325">
              <a:spcBef>
                <a:spcPct val="20000"/>
              </a:spcBef>
              <a:tabLst>
                <a:tab pos="386080" algn="l"/>
              </a:tabLst>
            </a:pPr>
            <a:r>
              <a:rPr lang="en-US" altLang="zh-CN" sz="2300" dirty="0">
                <a:solidFill>
                  <a:srgbClr val="003300"/>
                </a:solidFill>
                <a:latin typeface="Palatino" pitchFamily="18" charset="0"/>
                <a:ea typeface="宋体" panose="02010600030101010101" pitchFamily="2" charset="-122"/>
              </a:rPr>
              <a:t>As exemplified in Fig. 5, filter the redundant boxes with NMS (the confidence score of boxes has been reassigned) and the leftover will carry the fused decision (i.e. the classification result). </a:t>
            </a:r>
          </a:p>
        </p:txBody>
      </p:sp>
      <p:sp>
        <p:nvSpPr>
          <p:cNvPr id="19" name="文本框 18">
            <a:extLst>
              <a:ext uri="{FF2B5EF4-FFF2-40B4-BE49-F238E27FC236}">
                <a16:creationId xmlns:a16="http://schemas.microsoft.com/office/drawing/2014/main" id="{9EE47D52-DC95-9064-1A08-58737E8235C6}"/>
              </a:ext>
            </a:extLst>
          </p:cNvPr>
          <p:cNvSpPr txBox="1"/>
          <p:nvPr/>
        </p:nvSpPr>
        <p:spPr>
          <a:xfrm>
            <a:off x="12725400" y="6373702"/>
            <a:ext cx="6421438" cy="639634"/>
          </a:xfrm>
          <a:prstGeom prst="rect">
            <a:avLst/>
          </a:prstGeom>
          <a:noFill/>
          <a:ln w="9525">
            <a:noFill/>
          </a:ln>
        </p:spPr>
        <p:txBody>
          <a:bodyPr lIns="69568" tIns="34784" rIns="69568" bIns="34784">
            <a:spAutoFit/>
          </a:bodyPr>
          <a:lstStyle/>
          <a:p>
            <a:pPr defTabSz="695325">
              <a:spcBef>
                <a:spcPct val="50000"/>
              </a:spcBef>
            </a:pPr>
            <a:r>
              <a:rPr lang="en-US" altLang="zh-CN" sz="3700" b="1" dirty="0">
                <a:solidFill>
                  <a:srgbClr val="0099FF"/>
                </a:solidFill>
                <a:latin typeface="Optima Medium" charset="0"/>
                <a:ea typeface="宋体" panose="02010600030101010101" pitchFamily="2" charset="-122"/>
              </a:rPr>
              <a:t>2. The Proposed Model</a:t>
            </a:r>
          </a:p>
        </p:txBody>
      </p:sp>
      <p:sp>
        <p:nvSpPr>
          <p:cNvPr id="2" name="矩形 1"/>
          <p:cNvSpPr/>
          <p:nvPr/>
        </p:nvSpPr>
        <p:spPr>
          <a:xfrm>
            <a:off x="0" y="0"/>
            <a:ext cx="36576000" cy="4419600"/>
          </a:xfrm>
          <a:prstGeom prst="rect">
            <a:avLst/>
          </a:prstGeom>
          <a:solidFill>
            <a:srgbClr val="3F6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5" name="文本框 2054"/>
          <p:cNvSpPr txBox="1"/>
          <p:nvPr/>
        </p:nvSpPr>
        <p:spPr>
          <a:xfrm>
            <a:off x="1033463" y="4573588"/>
            <a:ext cx="34617025" cy="1771711"/>
          </a:xfrm>
          <a:prstGeom prst="rect">
            <a:avLst/>
          </a:prstGeom>
          <a:noFill/>
          <a:ln w="12700">
            <a:noFill/>
          </a:ln>
        </p:spPr>
        <p:txBody>
          <a:bodyPr lIns="69568" tIns="69568" rIns="69568" bIns="69568">
            <a:spAutoFit/>
          </a:bodyPr>
          <a:lstStyle/>
          <a:p>
            <a:pPr algn="just" defTabSz="695325">
              <a:tabLst>
                <a:tab pos="381000" algn="l"/>
              </a:tabLst>
            </a:pPr>
            <a:r>
              <a:rPr lang="en-US" altLang="zh-CN" sz="3700" b="1" dirty="0">
                <a:solidFill>
                  <a:srgbClr val="0099FF"/>
                </a:solidFill>
                <a:latin typeface="Optima Medium" charset="0"/>
                <a:ea typeface="宋体" panose="02010600030101010101" pitchFamily="2" charset="-122"/>
              </a:rPr>
              <a:t>Abstract: </a:t>
            </a:r>
            <a:r>
              <a:rPr lang="en-US" altLang="zh-CN" sz="2300" dirty="0">
                <a:solidFill>
                  <a:srgbClr val="003300"/>
                </a:solidFill>
                <a:latin typeface="Palatino" pitchFamily="18" charset="0"/>
                <a:ea typeface="宋体" panose="02010600030101010101" pitchFamily="2" charset="-122"/>
              </a:rPr>
              <a:t>Current state-of-the-art (SOTA) intensity and depth modal-based railway surface defect inspection systems face the dilemma between a false alarm and miss detection. To overcome this challenge, a bimodal detection scheme using both feature-level fusion and (evidence theory-based) decision-level fusion is designed. Moreover, an improved evidential fusion algorithm is proposed, which adopts a three-branched evidential weight structure and introduces the Transferable Belief Model to the improved decision functions, achieving outstanding performance on effectiveness and robustness analysis. Both theoretical justifications and experimental results validate the efficiency of the hybrid fusion-based detection scheme in solving rail surface defect problems.</a:t>
            </a:r>
          </a:p>
          <a:p>
            <a:pPr algn="just" defTabSz="695325">
              <a:tabLst>
                <a:tab pos="381000" algn="l"/>
              </a:tabLst>
            </a:pPr>
            <a:r>
              <a:rPr lang="en-US" altLang="zh-CN" b="1" dirty="0">
                <a:latin typeface="Palatino" pitchFamily="18" charset="0"/>
                <a:ea typeface="宋体" panose="02010600030101010101" pitchFamily="2" charset="-122"/>
              </a:rPr>
              <a:t>DOI</a:t>
            </a:r>
            <a:r>
              <a:rPr lang="en-US" altLang="zh-CN" sz="2300" dirty="0">
                <a:solidFill>
                  <a:srgbClr val="003300"/>
                </a:solidFill>
                <a:latin typeface="Palatino" pitchFamily="18" charset="0"/>
                <a:ea typeface="宋体" panose="02010600030101010101" pitchFamily="2" charset="-122"/>
              </a:rPr>
              <a:t>: 10.1109/TIM.2023.3253895</a:t>
            </a:r>
          </a:p>
        </p:txBody>
      </p:sp>
      <p:sp>
        <p:nvSpPr>
          <p:cNvPr id="2062" name="文本框 2061"/>
          <p:cNvSpPr txBox="1"/>
          <p:nvPr/>
        </p:nvSpPr>
        <p:spPr>
          <a:xfrm>
            <a:off x="5269230" y="0"/>
            <a:ext cx="30327600" cy="4387811"/>
          </a:xfrm>
          <a:prstGeom prst="rect">
            <a:avLst/>
          </a:prstGeom>
          <a:noFill/>
          <a:ln w="12700">
            <a:noFill/>
          </a:ln>
        </p:spPr>
        <p:txBody>
          <a:bodyPr lIns="69568" tIns="69568" rIns="69568" bIns="69568">
            <a:spAutoFit/>
          </a:bodyPr>
          <a:lstStyle/>
          <a:p>
            <a:pPr algn="ctr" defTabSz="695325">
              <a:spcBef>
                <a:spcPct val="50000"/>
              </a:spcBef>
            </a:pPr>
            <a:r>
              <a:rPr lang="en-US" altLang="zh-CN" sz="8100" dirty="0">
                <a:solidFill>
                  <a:schemeClr val="bg1"/>
                </a:solidFill>
                <a:latin typeface="Optima Black" charset="0"/>
                <a:ea typeface="宋体" panose="02010600030101010101" pitchFamily="2" charset="-122"/>
              </a:rPr>
              <a:t>Rail Surface Defect Detection Through Bimodal </a:t>
            </a:r>
            <a:r>
              <a:rPr lang="en-US" altLang="zh-CN" sz="8100" dirty="0" err="1">
                <a:solidFill>
                  <a:schemeClr val="bg1"/>
                </a:solidFill>
                <a:latin typeface="Optima Black" charset="0"/>
                <a:ea typeface="宋体" panose="02010600030101010101" pitchFamily="2" charset="-122"/>
              </a:rPr>
              <a:t>RSDINet</a:t>
            </a:r>
            <a:r>
              <a:rPr lang="en-US" altLang="zh-CN" sz="8100" dirty="0">
                <a:solidFill>
                  <a:schemeClr val="bg1"/>
                </a:solidFill>
                <a:latin typeface="Optima Black" charset="0"/>
                <a:ea typeface="宋体" panose="02010600030101010101" pitchFamily="2" charset="-122"/>
              </a:rPr>
              <a:t> and Three-Branched Evidential Fusion</a:t>
            </a:r>
          </a:p>
          <a:p>
            <a:pPr algn="ctr" defTabSz="695325">
              <a:spcBef>
                <a:spcPct val="50000"/>
              </a:spcBef>
            </a:pPr>
            <a:r>
              <a:rPr lang="en-US" altLang="zh-CN" sz="4400" dirty="0" err="1">
                <a:solidFill>
                  <a:schemeClr val="bg1"/>
                </a:solidFill>
                <a:latin typeface="Optima Medium" charset="0"/>
                <a:ea typeface="宋体" panose="02010600030101010101" pitchFamily="2" charset="-122"/>
              </a:rPr>
              <a:t>Jiaxu</a:t>
            </a:r>
            <a:r>
              <a:rPr lang="en-US" altLang="zh-CN" sz="4400" dirty="0">
                <a:solidFill>
                  <a:schemeClr val="bg1"/>
                </a:solidFill>
                <a:latin typeface="Optima Medium" charset="0"/>
                <a:ea typeface="宋体" panose="02010600030101010101" pitchFamily="2" charset="-122"/>
              </a:rPr>
              <a:t> Zhang*, </a:t>
            </a:r>
            <a:r>
              <a:rPr lang="en-US" altLang="zh-CN" sz="4400" dirty="0" err="1">
                <a:solidFill>
                  <a:schemeClr val="bg1"/>
                </a:solidFill>
                <a:latin typeface="Optima Medium" charset="0"/>
                <a:ea typeface="宋体" panose="02010600030101010101" pitchFamily="2" charset="-122"/>
              </a:rPr>
              <a:t>Jiong</a:t>
            </a:r>
            <a:r>
              <a:rPr lang="en-US" altLang="zh-CN" sz="4400" dirty="0">
                <a:solidFill>
                  <a:schemeClr val="bg1"/>
                </a:solidFill>
                <a:latin typeface="Optima Medium" charset="0"/>
                <a:ea typeface="宋体" panose="02010600030101010101" pitchFamily="2" charset="-122"/>
              </a:rPr>
              <a:t> Zhang</a:t>
            </a:r>
            <a:r>
              <a:rPr lang="en-US" altLang="zh-CN" sz="4400" baseline="30000" dirty="0">
                <a:solidFill>
                  <a:schemeClr val="bg1"/>
                </a:solidFill>
                <a:latin typeface="Optima Medium" charset="0"/>
                <a:ea typeface="宋体" panose="02010600030101010101" pitchFamily="2" charset="-122"/>
              </a:rPr>
              <a:t>†</a:t>
            </a:r>
            <a:r>
              <a:rPr lang="en-US" altLang="zh-CN" sz="4400" dirty="0">
                <a:solidFill>
                  <a:schemeClr val="bg1"/>
                </a:solidFill>
                <a:latin typeface="Optima Medium" charset="0"/>
                <a:ea typeface="宋体" panose="02010600030101010101" pitchFamily="2" charset="-122"/>
              </a:rPr>
              <a:t>, </a:t>
            </a:r>
            <a:r>
              <a:rPr lang="en-US" altLang="zh-CN" sz="4400" dirty="0" err="1">
                <a:solidFill>
                  <a:schemeClr val="bg1"/>
                </a:solidFill>
                <a:latin typeface="Optima Medium" charset="0"/>
                <a:ea typeface="宋体" panose="02010600030101010101" pitchFamily="2" charset="-122"/>
              </a:rPr>
              <a:t>Jiejun</a:t>
            </a:r>
            <a:r>
              <a:rPr lang="en-US" altLang="zh-CN" sz="4400" dirty="0">
                <a:solidFill>
                  <a:schemeClr val="bg1"/>
                </a:solidFill>
                <a:latin typeface="Optima Medium" charset="0"/>
                <a:ea typeface="宋体" panose="02010600030101010101" pitchFamily="2" charset="-122"/>
              </a:rPr>
              <a:t> Chen*, </a:t>
            </a:r>
            <a:r>
              <a:rPr lang="en-US" altLang="zh-CN" sz="4400" dirty="0" err="1">
                <a:solidFill>
                  <a:schemeClr val="bg1"/>
                </a:solidFill>
                <a:latin typeface="Optima Medium" charset="0"/>
                <a:ea typeface="宋体" panose="02010600030101010101" pitchFamily="2" charset="-122"/>
              </a:rPr>
              <a:t>Shengchun</a:t>
            </a:r>
            <a:r>
              <a:rPr lang="en-US" altLang="zh-CN" sz="4400" dirty="0">
                <a:solidFill>
                  <a:schemeClr val="bg1"/>
                </a:solidFill>
                <a:latin typeface="Optima Medium" charset="0"/>
                <a:ea typeface="宋体" panose="02010600030101010101" pitchFamily="2" charset="-122"/>
              </a:rPr>
              <a:t> Wang</a:t>
            </a:r>
            <a:r>
              <a:rPr lang="en-US" altLang="zh-CN" sz="4400" b="1" baseline="30000" dirty="0">
                <a:solidFill>
                  <a:schemeClr val="bg1"/>
                </a:solidFill>
                <a:latin typeface="Optima Medium" charset="0"/>
                <a:ea typeface="宋体" panose="02010600030101010101" pitchFamily="2" charset="-122"/>
              </a:rPr>
              <a:t> #</a:t>
            </a:r>
            <a:r>
              <a:rPr lang="en-US" altLang="zh-CN" sz="4400" dirty="0">
                <a:solidFill>
                  <a:schemeClr val="bg1"/>
                </a:solidFill>
                <a:latin typeface="Optima Medium" charset="0"/>
                <a:ea typeface="宋体" panose="02010600030101010101" pitchFamily="2" charset="-122"/>
              </a:rPr>
              <a:t>, Liang Wang*</a:t>
            </a:r>
          </a:p>
          <a:p>
            <a:pPr algn="ctr" defTabSz="695325">
              <a:spcBef>
                <a:spcPct val="20000"/>
              </a:spcBef>
            </a:pPr>
            <a:r>
              <a:rPr lang="en-US" altLang="zh-CN" sz="4000" b="1" dirty="0">
                <a:solidFill>
                  <a:schemeClr val="bg1"/>
                </a:solidFill>
                <a:latin typeface="Optima Medium" charset="0"/>
                <a:ea typeface="宋体" panose="02010600030101010101" pitchFamily="2" charset="-122"/>
              </a:rPr>
              <a:t>*SECE, Sun Yat-</a:t>
            </a:r>
            <a:r>
              <a:rPr lang="en-US" altLang="zh-CN" sz="4000" b="1" dirty="0" err="1">
                <a:solidFill>
                  <a:schemeClr val="bg1"/>
                </a:solidFill>
                <a:latin typeface="Optima Medium" charset="0"/>
                <a:ea typeface="宋体" panose="02010600030101010101" pitchFamily="2" charset="-122"/>
              </a:rPr>
              <a:t>sen</a:t>
            </a:r>
            <a:r>
              <a:rPr lang="en-US" altLang="zh-CN" sz="4000" b="1" dirty="0">
                <a:solidFill>
                  <a:schemeClr val="bg1"/>
                </a:solidFill>
                <a:latin typeface="Optima Medium" charset="0"/>
                <a:ea typeface="宋体" panose="02010600030101010101" pitchFamily="2" charset="-122"/>
              </a:rPr>
              <a:t> University, China	   </a:t>
            </a:r>
            <a:r>
              <a:rPr lang="en-US" altLang="zh-CN" sz="4000" b="1" baseline="30000" dirty="0">
                <a:solidFill>
                  <a:schemeClr val="bg1"/>
                </a:solidFill>
                <a:latin typeface="Optima Medium" charset="0"/>
                <a:ea typeface="宋体" panose="02010600030101010101" pitchFamily="2" charset="-122"/>
              </a:rPr>
              <a:t>†</a:t>
            </a:r>
            <a:r>
              <a:rPr lang="en-US" altLang="zh-CN" sz="4000" b="1" dirty="0">
                <a:solidFill>
                  <a:schemeClr val="bg1"/>
                </a:solidFill>
                <a:latin typeface="Optima Medium" charset="0"/>
                <a:ea typeface="宋体" panose="02010600030101010101" pitchFamily="2" charset="-122"/>
              </a:rPr>
              <a:t>CS, Civil Aviation University of China	    </a:t>
            </a:r>
            <a:r>
              <a:rPr lang="en-US" altLang="zh-CN" sz="4000" b="1" baseline="30000" dirty="0">
                <a:solidFill>
                  <a:schemeClr val="bg1"/>
                </a:solidFill>
                <a:latin typeface="Optima Medium" charset="0"/>
                <a:ea typeface="宋体" panose="02010600030101010101" pitchFamily="2" charset="-122"/>
              </a:rPr>
              <a:t>#</a:t>
            </a:r>
            <a:r>
              <a:rPr lang="en-US" altLang="zh-CN" sz="4000" b="1" dirty="0">
                <a:solidFill>
                  <a:schemeClr val="bg1"/>
                </a:solidFill>
                <a:latin typeface="Optima Medium" charset="0"/>
                <a:ea typeface="宋体" panose="02010600030101010101" pitchFamily="2" charset="-122"/>
              </a:rPr>
              <a:t>IIRI, China Academy of Railway Sciences</a:t>
            </a:r>
          </a:p>
        </p:txBody>
      </p:sp>
      <p:sp>
        <p:nvSpPr>
          <p:cNvPr id="2118" name="文本框 2117"/>
          <p:cNvSpPr txBox="1"/>
          <p:nvPr/>
        </p:nvSpPr>
        <p:spPr>
          <a:xfrm>
            <a:off x="27152601" y="26593800"/>
            <a:ext cx="8432799" cy="463660"/>
          </a:xfrm>
          <a:prstGeom prst="rect">
            <a:avLst/>
          </a:prstGeom>
          <a:noFill/>
          <a:ln w="12700">
            <a:noFill/>
          </a:ln>
        </p:spPr>
        <p:txBody>
          <a:bodyPr wrap="square" lIns="69568" tIns="69568" rIns="69568" bIns="69568">
            <a:spAutoFit/>
          </a:bodyPr>
          <a:lstStyle/>
          <a:p>
            <a:pPr algn="r" defTabSz="695325">
              <a:spcBef>
                <a:spcPct val="50000"/>
              </a:spcBef>
            </a:pPr>
            <a:r>
              <a:rPr lang="zh-CN" altLang="en-US" sz="2100" dirty="0">
                <a:solidFill>
                  <a:srgbClr val="FF3300"/>
                </a:solidFill>
                <a:latin typeface="Palatino" pitchFamily="18" charset="0"/>
                <a:ea typeface="宋体" panose="02010600030101010101" pitchFamily="2" charset="-122"/>
              </a:rPr>
              <a:t>* </a:t>
            </a:r>
            <a:r>
              <a:rPr lang="en-US" altLang="zh-CN" sz="2100" dirty="0">
                <a:solidFill>
                  <a:srgbClr val="FF3300"/>
                </a:solidFill>
                <a:latin typeface="Palatino" pitchFamily="18" charset="0"/>
                <a:ea typeface="宋体" panose="02010600030101010101" pitchFamily="2" charset="-122"/>
              </a:rPr>
              <a:t>Please contact  </a:t>
            </a:r>
            <a:r>
              <a:rPr lang="en-US" altLang="zh-CN" sz="2100" i="1" dirty="0">
                <a:solidFill>
                  <a:srgbClr val="FF3300"/>
                </a:solidFill>
                <a:latin typeface="Palatino" pitchFamily="18" charset="0"/>
                <a:ea typeface="宋体" panose="02010600030101010101" pitchFamily="2" charset="-122"/>
              </a:rPr>
              <a:t>zhangjx283@mail2.sysu.edu.cn</a:t>
            </a:r>
            <a:r>
              <a:rPr lang="en-US" altLang="zh-CN" sz="2100" dirty="0">
                <a:solidFill>
                  <a:srgbClr val="FF3300"/>
                </a:solidFill>
                <a:latin typeface="Palatino" pitchFamily="18" charset="0"/>
                <a:ea typeface="宋体" panose="02010600030101010101" pitchFamily="2" charset="-122"/>
              </a:rPr>
              <a:t> for further information.</a:t>
            </a:r>
          </a:p>
        </p:txBody>
      </p:sp>
      <p:sp>
        <p:nvSpPr>
          <p:cNvPr id="2199" name="文本框 2198"/>
          <p:cNvSpPr txBox="1"/>
          <p:nvPr/>
        </p:nvSpPr>
        <p:spPr>
          <a:xfrm>
            <a:off x="24537240" y="23110818"/>
            <a:ext cx="11158538" cy="3442937"/>
          </a:xfrm>
          <a:prstGeom prst="rect">
            <a:avLst/>
          </a:prstGeom>
          <a:noFill/>
          <a:ln w="12700">
            <a:noFill/>
          </a:ln>
        </p:spPr>
        <p:txBody>
          <a:bodyPr lIns="69568" tIns="69568" rIns="69568" bIns="69568">
            <a:spAutoFit/>
          </a:bodyPr>
          <a:lstStyle/>
          <a:p>
            <a:pPr marL="381000" indent="-381000" defTabSz="695325">
              <a:spcBef>
                <a:spcPct val="50000"/>
              </a:spcBef>
              <a:buNone/>
            </a:pPr>
            <a:r>
              <a:rPr lang="en-US" altLang="zh-CN" sz="3700" b="1" dirty="0">
                <a:solidFill>
                  <a:srgbClr val="0099FF"/>
                </a:solidFill>
                <a:latin typeface="Optima Medium" charset="0"/>
                <a:ea typeface="宋体" panose="02010600030101010101" pitchFamily="2" charset="-122"/>
              </a:rPr>
              <a:t>References</a:t>
            </a:r>
          </a:p>
          <a:p>
            <a:pPr marL="381000" indent="-381000" algn="just" defTabSz="695325">
              <a:spcBef>
                <a:spcPct val="10000"/>
              </a:spcBef>
              <a:buAutoNum type="arabicPeriod"/>
            </a:pPr>
            <a:r>
              <a:rPr lang="en-US" altLang="zh-CN" sz="1800" dirty="0">
                <a:solidFill>
                  <a:srgbClr val="003300"/>
                </a:solidFill>
                <a:latin typeface="Times" pitchFamily="18" charset="0"/>
                <a:ea typeface="宋体" panose="02010600030101010101" pitchFamily="2" charset="-122"/>
              </a:rPr>
              <a:t> J. Zheng et al., An inspection method of rail head surface defect via bimodal structured light sensors, </a:t>
            </a:r>
            <a:r>
              <a:rPr lang="en-US" altLang="zh-CN" sz="1800" i="1" dirty="0">
                <a:solidFill>
                  <a:srgbClr val="003300"/>
                </a:solidFill>
                <a:latin typeface="Times" pitchFamily="18" charset="0"/>
                <a:ea typeface="宋体" panose="02010600030101010101" pitchFamily="2" charset="-122"/>
              </a:rPr>
              <a:t>Int. J. Mach. Learn. Cyber.</a:t>
            </a:r>
            <a:r>
              <a:rPr lang="en-US" altLang="zh-CN" sz="1800" dirty="0">
                <a:solidFill>
                  <a:srgbClr val="003300"/>
                </a:solidFill>
                <a:latin typeface="Times" pitchFamily="18" charset="0"/>
                <a:ea typeface="宋体" panose="02010600030101010101" pitchFamily="2" charset="-122"/>
              </a:rPr>
              <a:t>, vol. 21, Dec. 2022.</a:t>
            </a:r>
          </a:p>
          <a:p>
            <a:pPr marL="381000" indent="-381000" algn="just" defTabSz="695325">
              <a:spcBef>
                <a:spcPct val="10000"/>
              </a:spcBef>
              <a:buAutoNum type="arabicPeriod"/>
            </a:pPr>
            <a:r>
              <a:rPr lang="en-US" altLang="zh-CN" sz="1800" dirty="0">
                <a:solidFill>
                  <a:srgbClr val="003300"/>
                </a:solidFill>
                <a:latin typeface="Times" pitchFamily="18" charset="0"/>
                <a:ea typeface="宋体" panose="02010600030101010101" pitchFamily="2" charset="-122"/>
              </a:rPr>
              <a:t> J. Zheng et al., Lightweight bimodal rail surface defect detection method: Parallel-YOLOv4-Tiny, in </a:t>
            </a:r>
            <a:r>
              <a:rPr lang="en-US" altLang="zh-CN" sz="1800" i="1" dirty="0">
                <a:solidFill>
                  <a:srgbClr val="003300"/>
                </a:solidFill>
                <a:latin typeface="Times" pitchFamily="18" charset="0"/>
                <a:ea typeface="宋体" panose="02010600030101010101" pitchFamily="2" charset="-122"/>
              </a:rPr>
              <a:t>Proc. 5th Int. Conf. Video Image Process.</a:t>
            </a:r>
            <a:r>
              <a:rPr lang="en-US" altLang="zh-CN" sz="1800" dirty="0">
                <a:solidFill>
                  <a:srgbClr val="003300"/>
                </a:solidFill>
                <a:latin typeface="Times" pitchFamily="18" charset="0"/>
                <a:ea typeface="宋体" panose="02010600030101010101" pitchFamily="2" charset="-122"/>
              </a:rPr>
              <a:t>, Dec. 2021, pp. 22-25.</a:t>
            </a:r>
          </a:p>
          <a:p>
            <a:pPr marL="381000" indent="-381000" algn="just" defTabSz="695325">
              <a:spcBef>
                <a:spcPct val="10000"/>
              </a:spcBef>
              <a:buAutoNum type="arabicPeriod"/>
            </a:pPr>
            <a:r>
              <a:rPr lang="en-US" altLang="zh-CN" sz="1800" dirty="0">
                <a:solidFill>
                  <a:srgbClr val="003300"/>
                </a:solidFill>
                <a:latin typeface="Times" pitchFamily="18" charset="0"/>
                <a:ea typeface="宋体" panose="02010600030101010101" pitchFamily="2" charset="-122"/>
              </a:rPr>
              <a:t> D. Li, Y. Deng, and K. H. Cheong, Multisource basic probability assignment fusion based on information quality, </a:t>
            </a:r>
            <a:r>
              <a:rPr lang="en-US" altLang="zh-CN" sz="1800" i="1" dirty="0">
                <a:solidFill>
                  <a:srgbClr val="003300"/>
                </a:solidFill>
                <a:latin typeface="Times" pitchFamily="18" charset="0"/>
                <a:ea typeface="宋体" panose="02010600030101010101" pitchFamily="2" charset="-122"/>
              </a:rPr>
              <a:t>Int. J. </a:t>
            </a:r>
            <a:r>
              <a:rPr lang="en-US" altLang="zh-CN" sz="1800" i="1" dirty="0" err="1">
                <a:solidFill>
                  <a:srgbClr val="003300"/>
                </a:solidFill>
                <a:latin typeface="Times" pitchFamily="18" charset="0"/>
                <a:ea typeface="宋体" panose="02010600030101010101" pitchFamily="2" charset="-122"/>
              </a:rPr>
              <a:t>Intell</a:t>
            </a:r>
            <a:r>
              <a:rPr lang="en-US" altLang="zh-CN" sz="1800" i="1" dirty="0">
                <a:solidFill>
                  <a:srgbClr val="003300"/>
                </a:solidFill>
                <a:latin typeface="Times" pitchFamily="18" charset="0"/>
                <a:ea typeface="宋体" panose="02010600030101010101" pitchFamily="2" charset="-122"/>
              </a:rPr>
              <a:t>. Syst.</a:t>
            </a:r>
            <a:r>
              <a:rPr lang="en-US" altLang="zh-CN" sz="1800" dirty="0">
                <a:solidFill>
                  <a:srgbClr val="003300"/>
                </a:solidFill>
                <a:latin typeface="Times" pitchFamily="18" charset="0"/>
                <a:ea typeface="宋体" panose="02010600030101010101" pitchFamily="2" charset="-122"/>
              </a:rPr>
              <a:t>, vol. 36, pp. 851-875, Apr. 2021.</a:t>
            </a:r>
          </a:p>
          <a:p>
            <a:pPr marL="381000" indent="-381000" algn="just" defTabSz="695325">
              <a:spcBef>
                <a:spcPct val="10000"/>
              </a:spcBef>
              <a:buAutoNum type="arabicPeriod"/>
            </a:pPr>
            <a:r>
              <a:rPr lang="en-US" altLang="zh-CN" sz="1800" dirty="0">
                <a:solidFill>
                  <a:srgbClr val="003300"/>
                </a:solidFill>
                <a:latin typeface="Times" pitchFamily="18" charset="0"/>
                <a:ea typeface="宋体" panose="02010600030101010101" pitchFamily="2" charset="-122"/>
              </a:rPr>
              <a:t>C. Zhu and F. Xiao, A belief Hellinger distance for D-S evidence theory and its application in pattern recognition, </a:t>
            </a:r>
            <a:r>
              <a:rPr lang="en-US" altLang="zh-CN" sz="1800" i="1" dirty="0">
                <a:solidFill>
                  <a:srgbClr val="003300"/>
                </a:solidFill>
                <a:latin typeface="Times" pitchFamily="18" charset="0"/>
                <a:ea typeface="宋体" panose="02010600030101010101" pitchFamily="2" charset="-122"/>
              </a:rPr>
              <a:t>Eng. Appl. </a:t>
            </a:r>
            <a:r>
              <a:rPr lang="en-US" altLang="zh-CN" sz="1800" i="1" dirty="0" err="1">
                <a:solidFill>
                  <a:srgbClr val="003300"/>
                </a:solidFill>
                <a:latin typeface="Times" pitchFamily="18" charset="0"/>
                <a:ea typeface="宋体" panose="02010600030101010101" pitchFamily="2" charset="-122"/>
              </a:rPr>
              <a:t>Artif</a:t>
            </a:r>
            <a:r>
              <a:rPr lang="en-US" altLang="zh-CN" sz="1800" i="1" dirty="0">
                <a:solidFill>
                  <a:srgbClr val="003300"/>
                </a:solidFill>
                <a:latin typeface="Times" pitchFamily="18" charset="0"/>
                <a:ea typeface="宋体" panose="02010600030101010101" pitchFamily="2" charset="-122"/>
              </a:rPr>
              <a:t>. </a:t>
            </a:r>
            <a:r>
              <a:rPr lang="en-US" altLang="zh-CN" sz="1800" i="1" dirty="0" err="1">
                <a:solidFill>
                  <a:srgbClr val="003300"/>
                </a:solidFill>
                <a:latin typeface="Times" pitchFamily="18" charset="0"/>
                <a:ea typeface="宋体" panose="02010600030101010101" pitchFamily="2" charset="-122"/>
              </a:rPr>
              <a:t>Intell</a:t>
            </a:r>
            <a:r>
              <a:rPr lang="en-US" altLang="zh-CN" sz="1800" i="1" dirty="0">
                <a:solidFill>
                  <a:srgbClr val="003300"/>
                </a:solidFill>
                <a:latin typeface="Times" pitchFamily="18" charset="0"/>
                <a:ea typeface="宋体" panose="02010600030101010101" pitchFamily="2" charset="-122"/>
              </a:rPr>
              <a:t>.</a:t>
            </a:r>
            <a:r>
              <a:rPr lang="en-US" altLang="zh-CN" sz="1800" dirty="0">
                <a:solidFill>
                  <a:srgbClr val="003300"/>
                </a:solidFill>
                <a:latin typeface="Times" pitchFamily="18" charset="0"/>
                <a:ea typeface="宋体" panose="02010600030101010101" pitchFamily="2" charset="-122"/>
              </a:rPr>
              <a:t>, vol. 106, Nov. 2021, Art. no. 104452.</a:t>
            </a:r>
          </a:p>
          <a:p>
            <a:pPr algn="just" defTabSz="695325">
              <a:spcBef>
                <a:spcPct val="10000"/>
              </a:spcBef>
            </a:pPr>
            <a:r>
              <a:rPr lang="en-US" altLang="zh-CN" b="1" dirty="0">
                <a:solidFill>
                  <a:srgbClr val="003300"/>
                </a:solidFill>
                <a:latin typeface="Times" pitchFamily="18" charset="0"/>
                <a:ea typeface="宋体" panose="02010600030101010101" pitchFamily="2" charset="-122"/>
              </a:rPr>
              <a:t>Acknowledgements:</a:t>
            </a:r>
            <a:r>
              <a:rPr lang="en-US" altLang="zh-CN" sz="1800" dirty="0">
                <a:solidFill>
                  <a:srgbClr val="003300"/>
                </a:solidFill>
                <a:latin typeface="Times" pitchFamily="18" charset="0"/>
                <a:ea typeface="宋体" panose="02010600030101010101" pitchFamily="2" charset="-122"/>
              </a:rPr>
              <a:t> Thank China Academy of Railway Sciences for their data and experimental environments. </a:t>
            </a:r>
          </a:p>
        </p:txBody>
      </p:sp>
      <p:sp>
        <p:nvSpPr>
          <p:cNvPr id="2282" name="文本框 2281"/>
          <p:cNvSpPr txBox="1"/>
          <p:nvPr/>
        </p:nvSpPr>
        <p:spPr>
          <a:xfrm>
            <a:off x="1033463" y="26704925"/>
            <a:ext cx="10548937" cy="352430"/>
          </a:xfrm>
          <a:prstGeom prst="rect">
            <a:avLst/>
          </a:prstGeom>
          <a:noFill/>
          <a:ln w="12700">
            <a:noFill/>
          </a:ln>
        </p:spPr>
        <p:txBody>
          <a:bodyPr lIns="14491" tIns="14491" rIns="14491" bIns="14491">
            <a:spAutoFit/>
          </a:bodyPr>
          <a:lstStyle/>
          <a:p>
            <a:pPr algn="just" defTabSz="144780">
              <a:spcBef>
                <a:spcPct val="50000"/>
              </a:spcBef>
            </a:pPr>
            <a:r>
              <a:rPr lang="en-US" altLang="zh-CN" sz="2100" dirty="0">
                <a:solidFill>
                  <a:srgbClr val="CC99FF"/>
                </a:solidFill>
                <a:latin typeface="Palatino" pitchFamily="18" charset="0"/>
                <a:ea typeface="宋体" panose="02010600030101010101" pitchFamily="2" charset="-122"/>
              </a:rPr>
              <a:t>Published in IEEE Transactions on Instrumentation and Measurement, Vol. 72, 2023</a:t>
            </a:r>
          </a:p>
        </p:txBody>
      </p:sp>
      <p:graphicFrame>
        <p:nvGraphicFramePr>
          <p:cNvPr id="2140" name="对象 2139"/>
          <p:cNvGraphicFramePr/>
          <p:nvPr>
            <p:extLst>
              <p:ext uri="{D42A27DB-BD31-4B8C-83A1-F6EECF244321}">
                <p14:modId xmlns:p14="http://schemas.microsoft.com/office/powerpoint/2010/main" val="835597735"/>
              </p:ext>
            </p:extLst>
          </p:nvPr>
        </p:nvGraphicFramePr>
        <p:xfrm>
          <a:off x="17865725" y="12784028"/>
          <a:ext cx="80963" cy="180975"/>
        </p:xfrm>
        <a:graphic>
          <a:graphicData uri="http://schemas.openxmlformats.org/presentationml/2006/ole">
            <mc:AlternateContent xmlns:mc="http://schemas.openxmlformats.org/markup-compatibility/2006">
              <mc:Choice xmlns:v="urn:schemas-microsoft-com:vml" Requires="v">
                <p:oleObj r:id="rId2" imgW="114300" imgH="215265" progId="Equation.3">
                  <p:embed/>
                </p:oleObj>
              </mc:Choice>
              <mc:Fallback>
                <p:oleObj r:id="rId2" imgW="114300" imgH="215265" progId="Equation.3">
                  <p:embed/>
                  <p:pic>
                    <p:nvPicPr>
                      <p:cNvPr id="0" name="图片 3077"/>
                      <p:cNvPicPr/>
                      <p:nvPr/>
                    </p:nvPicPr>
                    <p:blipFill>
                      <a:blip r:embed="rId3"/>
                      <a:stretch>
                        <a:fillRect/>
                      </a:stretch>
                    </p:blipFill>
                    <p:spPr>
                      <a:xfrm>
                        <a:off x="17865725" y="12784028"/>
                        <a:ext cx="80963" cy="180975"/>
                      </a:xfrm>
                      <a:prstGeom prst="rect">
                        <a:avLst/>
                      </a:prstGeom>
                      <a:noFill/>
                      <a:ln w="38100">
                        <a:noFill/>
                        <a:miter/>
                      </a:ln>
                    </p:spPr>
                  </p:pic>
                </p:oleObj>
              </mc:Fallback>
            </mc:AlternateContent>
          </a:graphicData>
        </a:graphic>
      </p:graphicFrame>
      <p:sp>
        <p:nvSpPr>
          <p:cNvPr id="2427" name="文本框 2426"/>
          <p:cNvSpPr txBox="1"/>
          <p:nvPr/>
        </p:nvSpPr>
        <p:spPr>
          <a:xfrm>
            <a:off x="979488" y="6410215"/>
            <a:ext cx="5661025" cy="639634"/>
          </a:xfrm>
          <a:prstGeom prst="rect">
            <a:avLst/>
          </a:prstGeom>
          <a:noFill/>
          <a:ln w="9525">
            <a:noFill/>
          </a:ln>
        </p:spPr>
        <p:txBody>
          <a:bodyPr lIns="69568" tIns="34784" rIns="69568" bIns="34784">
            <a:spAutoFit/>
          </a:bodyPr>
          <a:lstStyle/>
          <a:p>
            <a:pPr defTabSz="695325">
              <a:spcBef>
                <a:spcPct val="50000"/>
              </a:spcBef>
            </a:pPr>
            <a:r>
              <a:rPr lang="en-US" altLang="zh-CN" sz="3700" b="1" dirty="0">
                <a:solidFill>
                  <a:srgbClr val="0099FF"/>
                </a:solidFill>
                <a:latin typeface="Optima Medium" charset="0"/>
                <a:ea typeface="宋体" panose="02010600030101010101" pitchFamily="2" charset="-122"/>
              </a:rPr>
              <a:t>1. Introduction</a:t>
            </a:r>
          </a:p>
        </p:txBody>
      </p:sp>
      <p:sp>
        <p:nvSpPr>
          <p:cNvPr id="2435" name="文本框 2434"/>
          <p:cNvSpPr txBox="1"/>
          <p:nvPr/>
        </p:nvSpPr>
        <p:spPr>
          <a:xfrm>
            <a:off x="1033463" y="7286515"/>
            <a:ext cx="11268075" cy="3766103"/>
          </a:xfrm>
          <a:prstGeom prst="rect">
            <a:avLst/>
          </a:prstGeom>
          <a:noFill/>
          <a:ln w="12700">
            <a:noFill/>
          </a:ln>
        </p:spPr>
        <p:txBody>
          <a:bodyPr lIns="69568" tIns="69568" rIns="69568" bIns="69568">
            <a:spAutoFit/>
          </a:bodyPr>
          <a:lstStyle/>
          <a:p>
            <a:pPr algn="just" defTabSz="695325">
              <a:spcBef>
                <a:spcPct val="50000"/>
              </a:spcBef>
              <a:tabLst>
                <a:tab pos="386080" algn="l"/>
              </a:tabLst>
            </a:pPr>
            <a:r>
              <a:rPr lang="en-US" altLang="zh-CN" b="1" dirty="0">
                <a:solidFill>
                  <a:srgbClr val="CC6600"/>
                </a:solidFill>
                <a:latin typeface="Optima Black" charset="0"/>
                <a:ea typeface="宋体" panose="02010600030101010101" pitchFamily="2" charset="-122"/>
              </a:rPr>
              <a:t>1.1 The dilemma between “false alarm ” and “miss detection”</a:t>
            </a:r>
          </a:p>
          <a:p>
            <a:pPr algn="just" defTabSz="695325">
              <a:spcBef>
                <a:spcPct val="20000"/>
              </a:spcBef>
              <a:tabLst>
                <a:tab pos="386080" algn="l"/>
              </a:tabLst>
            </a:pPr>
            <a:r>
              <a:rPr lang="en-US" altLang="zh-CN" sz="2300" dirty="0">
                <a:solidFill>
                  <a:srgbClr val="003300"/>
                </a:solidFill>
                <a:latin typeface="Palatino" pitchFamily="18" charset="0"/>
                <a:ea typeface="宋体" panose="02010600030101010101" pitchFamily="2" charset="-122"/>
              </a:rPr>
              <a:t>In real bimodal rail surface defect detection, it is found that adopting a lower threshold of detection confidence helps detectors avoid miss detection, but a high rate of false alarms emerges. But if a lower false alarming rate is expected, a higher threshold of detection confidence must be chosen, which then runs the risk of miss detection, so this is a dilemma. Fig. 1 illustrates this main obstacle, where (a) and (b) present two detection results with a lower and a higher detection threshold, respectively, both of which are unsatisfying. Especially, when the falsely classified bounding box yells the largest detection confidence, it is difficult to remove it through detection confidence threshold filtering.</a:t>
            </a:r>
          </a:p>
        </p:txBody>
      </p:sp>
      <p:sp>
        <p:nvSpPr>
          <p:cNvPr id="2566" name="矩形 2565"/>
          <p:cNvSpPr/>
          <p:nvPr/>
        </p:nvSpPr>
        <p:spPr>
          <a:xfrm>
            <a:off x="26974800" y="15889177"/>
            <a:ext cx="6934200" cy="414338"/>
          </a:xfrm>
          <a:prstGeom prst="rect">
            <a:avLst/>
          </a:prstGeom>
          <a:noFill/>
          <a:ln w="9525">
            <a:noFill/>
          </a:ln>
        </p:spPr>
        <p:txBody>
          <a:bodyPr lIns="69568" tIns="69568" rIns="69568" bIns="69568">
            <a:spAutoFit/>
          </a:bodyPr>
          <a:lstStyle/>
          <a:p>
            <a:pPr algn="ctr" defTabSz="695325"/>
            <a:r>
              <a:rPr lang="en-US" altLang="zh-CN" sz="1800" b="1" dirty="0">
                <a:solidFill>
                  <a:srgbClr val="003300"/>
                </a:solidFill>
                <a:latin typeface="Optima Medium" charset="0"/>
                <a:ea typeface="宋体" panose="02010600030101010101" pitchFamily="2" charset="-122"/>
              </a:rPr>
              <a:t>Fig. 5. the exemplified postprocessing</a:t>
            </a:r>
            <a:r>
              <a:rPr lang="en-US" altLang="zh-CN" sz="1300" dirty="0">
                <a:solidFill>
                  <a:srgbClr val="003300"/>
                </a:solidFill>
                <a:latin typeface="Optima Medium" charset="0"/>
                <a:ea typeface="宋体" panose="02010600030101010101" pitchFamily="2" charset="-122"/>
              </a:rPr>
              <a:t>.</a:t>
            </a:r>
          </a:p>
        </p:txBody>
      </p:sp>
      <p:sp>
        <p:nvSpPr>
          <p:cNvPr id="3" name="矩形 2">
            <a:extLst>
              <a:ext uri="{FF2B5EF4-FFF2-40B4-BE49-F238E27FC236}">
                <a16:creationId xmlns:a16="http://schemas.microsoft.com/office/drawing/2014/main" id="{6267F998-5542-8712-CBF1-47A355801E14}"/>
              </a:ext>
            </a:extLst>
          </p:cNvPr>
          <p:cNvSpPr/>
          <p:nvPr/>
        </p:nvSpPr>
        <p:spPr>
          <a:xfrm>
            <a:off x="609600" y="1066800"/>
            <a:ext cx="5867400" cy="221588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80" name="Picture 8" descr="IEEE Logo PNG Vector (EPS) Free Download">
            <a:extLst>
              <a:ext uri="{FF2B5EF4-FFF2-40B4-BE49-F238E27FC236}">
                <a16:creationId xmlns:a16="http://schemas.microsoft.com/office/drawing/2014/main" id="{3DDF4B2F-2D7A-CFF9-6B33-E3455B2DA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943" y="1362683"/>
            <a:ext cx="5271491" cy="1546304"/>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96F68105-2165-FFAD-D987-438C8289B37F}"/>
              </a:ext>
            </a:extLst>
          </p:cNvPr>
          <p:cNvPicPr>
            <a:picLocks noChangeAspect="1"/>
          </p:cNvPicPr>
          <p:nvPr/>
        </p:nvPicPr>
        <p:blipFill>
          <a:blip r:embed="rId5"/>
          <a:stretch>
            <a:fillRect/>
          </a:stretch>
        </p:blipFill>
        <p:spPr>
          <a:xfrm>
            <a:off x="1634635" y="10963997"/>
            <a:ext cx="9926435" cy="3172268"/>
          </a:xfrm>
          <a:prstGeom prst="rect">
            <a:avLst/>
          </a:prstGeom>
        </p:spPr>
      </p:pic>
      <p:pic>
        <p:nvPicPr>
          <p:cNvPr id="9" name="图片 8">
            <a:extLst>
              <a:ext uri="{FF2B5EF4-FFF2-40B4-BE49-F238E27FC236}">
                <a16:creationId xmlns:a16="http://schemas.microsoft.com/office/drawing/2014/main" id="{6972FEF9-D06A-537B-9E62-5FB113550E8D}"/>
              </a:ext>
            </a:extLst>
          </p:cNvPr>
          <p:cNvPicPr>
            <a:picLocks noChangeAspect="1"/>
          </p:cNvPicPr>
          <p:nvPr/>
        </p:nvPicPr>
        <p:blipFill>
          <a:blip r:embed="rId6"/>
          <a:stretch>
            <a:fillRect/>
          </a:stretch>
        </p:blipFill>
        <p:spPr>
          <a:xfrm>
            <a:off x="1752600" y="14040417"/>
            <a:ext cx="9829800" cy="3116075"/>
          </a:xfrm>
          <a:prstGeom prst="rect">
            <a:avLst/>
          </a:prstGeom>
        </p:spPr>
      </p:pic>
      <p:sp>
        <p:nvSpPr>
          <p:cNvPr id="11" name="矩形 10">
            <a:extLst>
              <a:ext uri="{FF2B5EF4-FFF2-40B4-BE49-F238E27FC236}">
                <a16:creationId xmlns:a16="http://schemas.microsoft.com/office/drawing/2014/main" id="{2FBFAF8F-AC1B-22DD-9D8B-750B01325C24}"/>
              </a:ext>
            </a:extLst>
          </p:cNvPr>
          <p:cNvSpPr/>
          <p:nvPr/>
        </p:nvSpPr>
        <p:spPr>
          <a:xfrm>
            <a:off x="1481137" y="17209222"/>
            <a:ext cx="10177463" cy="694493"/>
          </a:xfrm>
          <a:prstGeom prst="rect">
            <a:avLst/>
          </a:prstGeom>
          <a:noFill/>
          <a:ln w="9525">
            <a:noFill/>
          </a:ln>
        </p:spPr>
        <p:txBody>
          <a:bodyPr lIns="69568" tIns="69568" rIns="69568" bIns="69568">
            <a:spAutoFit/>
          </a:bodyPr>
          <a:lstStyle/>
          <a:p>
            <a:pPr algn="ctr" defTabSz="695325"/>
            <a:r>
              <a:rPr lang="en-US" altLang="zh-CN" sz="1800" b="1" dirty="0">
                <a:solidFill>
                  <a:srgbClr val="003300"/>
                </a:solidFill>
                <a:latin typeface="Optima Medium" charset="0"/>
                <a:ea typeface="宋体" panose="02010600030101010101" pitchFamily="2" charset="-122"/>
              </a:rPr>
              <a:t>Fig. 1. Illustrating instance of (a) false alarming with detection thread being 0.73 and (b) miss detection with detection thread being 0.75. (c) Refined detection via evidential fusion. (d) True bounding box..</a:t>
            </a:r>
            <a:endParaRPr lang="en-US" altLang="zh-CN" sz="1500" dirty="0">
              <a:solidFill>
                <a:srgbClr val="003300"/>
              </a:solidFill>
              <a:latin typeface="Optima Medium" charset="0"/>
              <a:ea typeface="宋体" panose="02010600030101010101" pitchFamily="2" charset="-122"/>
            </a:endParaRPr>
          </a:p>
        </p:txBody>
      </p:sp>
      <p:sp>
        <p:nvSpPr>
          <p:cNvPr id="12" name="文本框 11">
            <a:extLst>
              <a:ext uri="{FF2B5EF4-FFF2-40B4-BE49-F238E27FC236}">
                <a16:creationId xmlns:a16="http://schemas.microsoft.com/office/drawing/2014/main" id="{47911247-2CB7-6676-53F7-59F387F3B65E}"/>
              </a:ext>
            </a:extLst>
          </p:cNvPr>
          <p:cNvSpPr txBox="1"/>
          <p:nvPr/>
        </p:nvSpPr>
        <p:spPr>
          <a:xfrm>
            <a:off x="1033463" y="17827515"/>
            <a:ext cx="11268075" cy="1996387"/>
          </a:xfrm>
          <a:prstGeom prst="rect">
            <a:avLst/>
          </a:prstGeom>
          <a:noFill/>
          <a:ln w="12700">
            <a:noFill/>
          </a:ln>
        </p:spPr>
        <p:txBody>
          <a:bodyPr lIns="69568" tIns="69568" rIns="69568" bIns="69568">
            <a:spAutoFit/>
          </a:bodyPr>
          <a:lstStyle/>
          <a:p>
            <a:pPr algn="just" defTabSz="695325">
              <a:spcBef>
                <a:spcPct val="50000"/>
              </a:spcBef>
              <a:tabLst>
                <a:tab pos="386080" algn="l"/>
              </a:tabLst>
            </a:pPr>
            <a:r>
              <a:rPr lang="en-US" altLang="zh-CN" b="1" dirty="0">
                <a:solidFill>
                  <a:srgbClr val="CC6600"/>
                </a:solidFill>
                <a:latin typeface="Optima Black" charset="0"/>
                <a:ea typeface="宋体" panose="02010600030101010101" pitchFamily="2" charset="-122"/>
              </a:rPr>
              <a:t>1.2 The counter-intuitive results of Dempster’s combination rule</a:t>
            </a:r>
          </a:p>
          <a:p>
            <a:pPr algn="just" defTabSz="695325">
              <a:spcBef>
                <a:spcPct val="20000"/>
              </a:spcBef>
              <a:tabLst>
                <a:tab pos="386080" algn="l"/>
              </a:tabLst>
            </a:pPr>
            <a:r>
              <a:rPr lang="en-US" altLang="zh-CN" sz="2300" dirty="0">
                <a:solidFill>
                  <a:srgbClr val="003300"/>
                </a:solidFill>
                <a:latin typeface="Palatino" pitchFamily="18" charset="0"/>
                <a:ea typeface="宋体" panose="02010600030101010101" pitchFamily="2" charset="-122"/>
              </a:rPr>
              <a:t>Even though the Dempster’s combination rule is one of the essential components of the evidence theory, when the evidence conflict occurs, a phenomenon named “one-vote veto” may bring about counter-intuitive decision-level fusion results. Table I and II are two examples of evidence conflict. </a:t>
            </a:r>
          </a:p>
        </p:txBody>
      </p:sp>
      <p:pic>
        <p:nvPicPr>
          <p:cNvPr id="14" name="图片 13">
            <a:extLst>
              <a:ext uri="{FF2B5EF4-FFF2-40B4-BE49-F238E27FC236}">
                <a16:creationId xmlns:a16="http://schemas.microsoft.com/office/drawing/2014/main" id="{53429007-D496-93F0-313F-D73234EBDAFB}"/>
              </a:ext>
            </a:extLst>
          </p:cNvPr>
          <p:cNvPicPr>
            <a:picLocks noChangeAspect="1"/>
          </p:cNvPicPr>
          <p:nvPr/>
        </p:nvPicPr>
        <p:blipFill>
          <a:blip r:embed="rId7"/>
          <a:stretch>
            <a:fillRect/>
          </a:stretch>
        </p:blipFill>
        <p:spPr>
          <a:xfrm>
            <a:off x="2409832" y="20263475"/>
            <a:ext cx="8281975" cy="2288440"/>
          </a:xfrm>
          <a:prstGeom prst="rect">
            <a:avLst/>
          </a:prstGeom>
        </p:spPr>
      </p:pic>
      <p:pic>
        <p:nvPicPr>
          <p:cNvPr id="16" name="图片 15">
            <a:extLst>
              <a:ext uri="{FF2B5EF4-FFF2-40B4-BE49-F238E27FC236}">
                <a16:creationId xmlns:a16="http://schemas.microsoft.com/office/drawing/2014/main" id="{92CB0461-2E55-5821-7FC3-6F361D298082}"/>
              </a:ext>
            </a:extLst>
          </p:cNvPr>
          <p:cNvPicPr>
            <a:picLocks noChangeAspect="1"/>
          </p:cNvPicPr>
          <p:nvPr/>
        </p:nvPicPr>
        <p:blipFill>
          <a:blip r:embed="rId8"/>
          <a:stretch>
            <a:fillRect/>
          </a:stretch>
        </p:blipFill>
        <p:spPr>
          <a:xfrm>
            <a:off x="2280438" y="23321450"/>
            <a:ext cx="8578860" cy="3116665"/>
          </a:xfrm>
          <a:prstGeom prst="rect">
            <a:avLst/>
          </a:prstGeom>
        </p:spPr>
      </p:pic>
      <p:sp>
        <p:nvSpPr>
          <p:cNvPr id="17" name="矩形 16">
            <a:extLst>
              <a:ext uri="{FF2B5EF4-FFF2-40B4-BE49-F238E27FC236}">
                <a16:creationId xmlns:a16="http://schemas.microsoft.com/office/drawing/2014/main" id="{CA09DC61-26BA-88C9-1170-621BACF6A118}"/>
              </a:ext>
            </a:extLst>
          </p:cNvPr>
          <p:cNvSpPr/>
          <p:nvPr/>
        </p:nvSpPr>
        <p:spPr>
          <a:xfrm>
            <a:off x="1509120" y="19884915"/>
            <a:ext cx="10177463" cy="417494"/>
          </a:xfrm>
          <a:prstGeom prst="rect">
            <a:avLst/>
          </a:prstGeom>
          <a:noFill/>
          <a:ln w="9525">
            <a:noFill/>
          </a:ln>
        </p:spPr>
        <p:txBody>
          <a:bodyPr lIns="69568" tIns="69568" rIns="69568" bIns="69568">
            <a:spAutoFit/>
          </a:bodyPr>
          <a:lstStyle/>
          <a:p>
            <a:pPr algn="ctr" defTabSz="695325"/>
            <a:r>
              <a:rPr lang="en-US" altLang="zh-CN" sz="1800" b="1" dirty="0">
                <a:solidFill>
                  <a:srgbClr val="003300"/>
                </a:solidFill>
                <a:latin typeface="Optima Medium" charset="0"/>
                <a:ea typeface="宋体" panose="02010600030101010101" pitchFamily="2" charset="-122"/>
              </a:rPr>
              <a:t>Table I. The evidence conflict carried by IS2.</a:t>
            </a:r>
            <a:endParaRPr lang="en-US" altLang="zh-CN" sz="1500" dirty="0">
              <a:solidFill>
                <a:srgbClr val="003300"/>
              </a:solidFill>
              <a:latin typeface="Optima Medium" charset="0"/>
              <a:ea typeface="宋体" panose="02010600030101010101" pitchFamily="2" charset="-122"/>
            </a:endParaRPr>
          </a:p>
        </p:txBody>
      </p:sp>
      <p:sp>
        <p:nvSpPr>
          <p:cNvPr id="18" name="矩形 17">
            <a:extLst>
              <a:ext uri="{FF2B5EF4-FFF2-40B4-BE49-F238E27FC236}">
                <a16:creationId xmlns:a16="http://schemas.microsoft.com/office/drawing/2014/main" id="{83A95DCD-E119-F33B-B29A-38D89F2622AF}"/>
              </a:ext>
            </a:extLst>
          </p:cNvPr>
          <p:cNvSpPr/>
          <p:nvPr/>
        </p:nvSpPr>
        <p:spPr>
          <a:xfrm>
            <a:off x="1509120" y="22856715"/>
            <a:ext cx="10177463" cy="417494"/>
          </a:xfrm>
          <a:prstGeom prst="rect">
            <a:avLst/>
          </a:prstGeom>
          <a:noFill/>
          <a:ln w="9525">
            <a:noFill/>
          </a:ln>
        </p:spPr>
        <p:txBody>
          <a:bodyPr lIns="69568" tIns="69568" rIns="69568" bIns="69568">
            <a:spAutoFit/>
          </a:bodyPr>
          <a:lstStyle/>
          <a:p>
            <a:pPr algn="ctr" defTabSz="695325"/>
            <a:r>
              <a:rPr lang="en-US" altLang="zh-CN" sz="1800" b="1" dirty="0">
                <a:solidFill>
                  <a:srgbClr val="003300"/>
                </a:solidFill>
                <a:latin typeface="Optima Medium" charset="0"/>
                <a:ea typeface="宋体" panose="02010600030101010101" pitchFamily="2" charset="-122"/>
              </a:rPr>
              <a:t>Table II. The evidence conflict carried by IS2.</a:t>
            </a:r>
            <a:endParaRPr lang="en-US" altLang="zh-CN" sz="1500" dirty="0">
              <a:solidFill>
                <a:srgbClr val="003300"/>
              </a:solidFill>
              <a:latin typeface="Optima Medium" charset="0"/>
              <a:ea typeface="宋体" panose="02010600030101010101" pitchFamily="2" charset="-122"/>
            </a:endParaRPr>
          </a:p>
        </p:txBody>
      </p:sp>
      <p:sp>
        <p:nvSpPr>
          <p:cNvPr id="20" name="文本框 19">
            <a:extLst>
              <a:ext uri="{FF2B5EF4-FFF2-40B4-BE49-F238E27FC236}">
                <a16:creationId xmlns:a16="http://schemas.microsoft.com/office/drawing/2014/main" id="{BC3D19F9-9650-B2F6-A109-73E07ADCF91C}"/>
              </a:ext>
            </a:extLst>
          </p:cNvPr>
          <p:cNvSpPr txBox="1"/>
          <p:nvPr/>
        </p:nvSpPr>
        <p:spPr>
          <a:xfrm>
            <a:off x="12725400" y="7279612"/>
            <a:ext cx="11268075" cy="1642444"/>
          </a:xfrm>
          <a:prstGeom prst="rect">
            <a:avLst/>
          </a:prstGeom>
          <a:noFill/>
          <a:ln w="12700">
            <a:noFill/>
          </a:ln>
        </p:spPr>
        <p:txBody>
          <a:bodyPr lIns="69568" tIns="69568" rIns="69568" bIns="69568">
            <a:spAutoFit/>
          </a:bodyPr>
          <a:lstStyle/>
          <a:p>
            <a:pPr algn="just" defTabSz="695325">
              <a:spcBef>
                <a:spcPct val="50000"/>
              </a:spcBef>
              <a:tabLst>
                <a:tab pos="386080" algn="l"/>
              </a:tabLst>
            </a:pPr>
            <a:r>
              <a:rPr lang="en-US" altLang="zh-CN" b="1" dirty="0">
                <a:solidFill>
                  <a:srgbClr val="CC6600"/>
                </a:solidFill>
                <a:latin typeface="Optima Black" charset="0"/>
                <a:ea typeface="宋体" panose="02010600030101010101" pitchFamily="2" charset="-122"/>
              </a:rPr>
              <a:t>2.1 Feature-level fusion</a:t>
            </a:r>
          </a:p>
          <a:p>
            <a:pPr algn="just" defTabSz="695325">
              <a:spcBef>
                <a:spcPct val="20000"/>
              </a:spcBef>
              <a:tabLst>
                <a:tab pos="386080" algn="l"/>
              </a:tabLst>
            </a:pPr>
            <a:r>
              <a:rPr lang="en-US" altLang="zh-CN" sz="2300" dirty="0">
                <a:solidFill>
                  <a:srgbClr val="003300"/>
                </a:solidFill>
                <a:latin typeface="Palatino" pitchFamily="18" charset="0"/>
                <a:ea typeface="宋体" panose="02010600030101010101" pitchFamily="2" charset="-122"/>
              </a:rPr>
              <a:t>The proposal applies </a:t>
            </a:r>
            <a:r>
              <a:rPr lang="en-US" altLang="zh-CN" sz="2300" dirty="0" err="1">
                <a:solidFill>
                  <a:srgbClr val="003300"/>
                </a:solidFill>
                <a:latin typeface="Palatino" pitchFamily="18" charset="0"/>
                <a:ea typeface="宋体" panose="02010600030101010101" pitchFamily="2" charset="-122"/>
              </a:rPr>
              <a:t>RSDINet</a:t>
            </a:r>
            <a:r>
              <a:rPr lang="en-US" altLang="zh-CN" sz="2300" dirty="0">
                <a:solidFill>
                  <a:srgbClr val="003300"/>
                </a:solidFill>
                <a:latin typeface="Palatino" pitchFamily="18" charset="0"/>
                <a:ea typeface="宋体" panose="02010600030101010101" pitchFamily="2" charset="-122"/>
              </a:rPr>
              <a:t> to extract the features of intensity and depth modals via  three scales of feature-level fusion. The full network structure has been presented in Fig. 2. This network is set to avoid miss detection as much as possible. </a:t>
            </a:r>
          </a:p>
        </p:txBody>
      </p:sp>
      <p:pic>
        <p:nvPicPr>
          <p:cNvPr id="22" name="图片 21">
            <a:extLst>
              <a:ext uri="{FF2B5EF4-FFF2-40B4-BE49-F238E27FC236}">
                <a16:creationId xmlns:a16="http://schemas.microsoft.com/office/drawing/2014/main" id="{18A49F66-0530-F94C-1DDB-710B2690BD04}"/>
              </a:ext>
            </a:extLst>
          </p:cNvPr>
          <p:cNvPicPr>
            <a:picLocks noChangeAspect="1"/>
          </p:cNvPicPr>
          <p:nvPr/>
        </p:nvPicPr>
        <p:blipFill>
          <a:blip r:embed="rId9"/>
          <a:stretch>
            <a:fillRect/>
          </a:stretch>
        </p:blipFill>
        <p:spPr>
          <a:xfrm>
            <a:off x="12779473" y="8852207"/>
            <a:ext cx="11017053" cy="5633366"/>
          </a:xfrm>
          <a:prstGeom prst="rect">
            <a:avLst/>
          </a:prstGeom>
        </p:spPr>
      </p:pic>
      <p:sp>
        <p:nvSpPr>
          <p:cNvPr id="23" name="矩形 22">
            <a:extLst>
              <a:ext uri="{FF2B5EF4-FFF2-40B4-BE49-F238E27FC236}">
                <a16:creationId xmlns:a16="http://schemas.microsoft.com/office/drawing/2014/main" id="{941A40D2-7D57-3CDD-684C-31CA6D012D7E}"/>
              </a:ext>
            </a:extLst>
          </p:cNvPr>
          <p:cNvSpPr/>
          <p:nvPr/>
        </p:nvSpPr>
        <p:spPr>
          <a:xfrm>
            <a:off x="13258800" y="14550915"/>
            <a:ext cx="10177463" cy="417494"/>
          </a:xfrm>
          <a:prstGeom prst="rect">
            <a:avLst/>
          </a:prstGeom>
          <a:noFill/>
          <a:ln w="9525">
            <a:noFill/>
          </a:ln>
        </p:spPr>
        <p:txBody>
          <a:bodyPr lIns="69568" tIns="69568" rIns="69568" bIns="69568">
            <a:spAutoFit/>
          </a:bodyPr>
          <a:lstStyle/>
          <a:p>
            <a:pPr algn="ctr" defTabSz="695325"/>
            <a:r>
              <a:rPr lang="en-US" altLang="zh-CN" sz="1800" b="1" dirty="0">
                <a:solidFill>
                  <a:srgbClr val="003300"/>
                </a:solidFill>
                <a:latin typeface="Optima Medium" charset="0"/>
                <a:ea typeface="宋体" panose="02010600030101010101" pitchFamily="2" charset="-122"/>
              </a:rPr>
              <a:t>Fig. 2. The network structure of </a:t>
            </a:r>
            <a:r>
              <a:rPr lang="en-US" altLang="zh-CN" sz="1800" b="1" dirty="0" err="1">
                <a:solidFill>
                  <a:srgbClr val="003300"/>
                </a:solidFill>
                <a:latin typeface="Optima Medium" charset="0"/>
                <a:ea typeface="宋体" panose="02010600030101010101" pitchFamily="2" charset="-122"/>
              </a:rPr>
              <a:t>RSDINet</a:t>
            </a:r>
            <a:r>
              <a:rPr lang="en-US" altLang="zh-CN" sz="1800" b="1" dirty="0">
                <a:solidFill>
                  <a:srgbClr val="003300"/>
                </a:solidFill>
                <a:latin typeface="Optima Medium" charset="0"/>
                <a:ea typeface="宋体" panose="02010600030101010101" pitchFamily="2" charset="-122"/>
              </a:rPr>
              <a:t>. </a:t>
            </a:r>
            <a:endParaRPr lang="en-US" altLang="zh-CN" sz="1500" dirty="0">
              <a:solidFill>
                <a:srgbClr val="003300"/>
              </a:solidFill>
              <a:latin typeface="Optima Medium" charset="0"/>
              <a:ea typeface="宋体" panose="02010600030101010101" pitchFamily="2" charset="-122"/>
            </a:endParaRPr>
          </a:p>
        </p:txBody>
      </p:sp>
      <p:sp>
        <p:nvSpPr>
          <p:cNvPr id="24" name="文本框 23">
            <a:extLst>
              <a:ext uri="{FF2B5EF4-FFF2-40B4-BE49-F238E27FC236}">
                <a16:creationId xmlns:a16="http://schemas.microsoft.com/office/drawing/2014/main" id="{BF072296-1DC6-30F8-A001-542265467F53}"/>
              </a:ext>
            </a:extLst>
          </p:cNvPr>
          <p:cNvSpPr txBox="1"/>
          <p:nvPr/>
        </p:nvSpPr>
        <p:spPr>
          <a:xfrm>
            <a:off x="12734925" y="14779515"/>
            <a:ext cx="11268075" cy="1996387"/>
          </a:xfrm>
          <a:prstGeom prst="rect">
            <a:avLst/>
          </a:prstGeom>
          <a:noFill/>
          <a:ln w="12700">
            <a:noFill/>
          </a:ln>
        </p:spPr>
        <p:txBody>
          <a:bodyPr lIns="69568" tIns="69568" rIns="69568" bIns="69568">
            <a:spAutoFit/>
          </a:bodyPr>
          <a:lstStyle/>
          <a:p>
            <a:pPr algn="just" defTabSz="695325">
              <a:spcBef>
                <a:spcPct val="50000"/>
              </a:spcBef>
              <a:tabLst>
                <a:tab pos="386080" algn="l"/>
              </a:tabLst>
            </a:pPr>
            <a:r>
              <a:rPr lang="en-US" altLang="zh-CN" b="1" dirty="0">
                <a:solidFill>
                  <a:srgbClr val="CC6600"/>
                </a:solidFill>
                <a:latin typeface="Optima Black" charset="0"/>
                <a:ea typeface="宋体" panose="02010600030101010101" pitchFamily="2" charset="-122"/>
              </a:rPr>
              <a:t>2.2 Decision-level fusion </a:t>
            </a:r>
          </a:p>
          <a:p>
            <a:pPr algn="just" defTabSz="695325">
              <a:spcBef>
                <a:spcPct val="20000"/>
              </a:spcBef>
              <a:tabLst>
                <a:tab pos="386080" algn="l"/>
              </a:tabLst>
            </a:pPr>
            <a:r>
              <a:rPr lang="en-US" altLang="zh-CN" sz="2300" dirty="0">
                <a:solidFill>
                  <a:srgbClr val="003300"/>
                </a:solidFill>
                <a:latin typeface="Palatino" pitchFamily="18" charset="0"/>
                <a:ea typeface="宋体" panose="02010600030101010101" pitchFamily="2" charset="-122"/>
              </a:rPr>
              <a:t>Then we choose such a strategy for decision-level fusion: we set a low threshold for NMS, and fuse the decisions of remaining bounding-boxes with an improved three branched fusion. We additionally appended an impurity branch to improve the fusion model’s robustness against evidence conflict. This fusion has been shown in Fig. 3. </a:t>
            </a:r>
          </a:p>
        </p:txBody>
      </p:sp>
      <p:pic>
        <p:nvPicPr>
          <p:cNvPr id="26" name="图片 25">
            <a:extLst>
              <a:ext uri="{FF2B5EF4-FFF2-40B4-BE49-F238E27FC236}">
                <a16:creationId xmlns:a16="http://schemas.microsoft.com/office/drawing/2014/main" id="{E7D607D5-9443-06CE-7D72-6BDC2ECDDBD2}"/>
              </a:ext>
            </a:extLst>
          </p:cNvPr>
          <p:cNvPicPr>
            <a:picLocks noChangeAspect="1"/>
          </p:cNvPicPr>
          <p:nvPr/>
        </p:nvPicPr>
        <p:blipFill>
          <a:blip r:embed="rId10"/>
          <a:stretch>
            <a:fillRect/>
          </a:stretch>
        </p:blipFill>
        <p:spPr>
          <a:xfrm>
            <a:off x="13400982" y="16813940"/>
            <a:ext cx="9687719" cy="9187509"/>
          </a:xfrm>
          <a:prstGeom prst="rect">
            <a:avLst/>
          </a:prstGeom>
        </p:spPr>
      </p:pic>
      <p:sp>
        <p:nvSpPr>
          <p:cNvPr id="31" name="矩形 30">
            <a:extLst>
              <a:ext uri="{FF2B5EF4-FFF2-40B4-BE49-F238E27FC236}">
                <a16:creationId xmlns:a16="http://schemas.microsoft.com/office/drawing/2014/main" id="{5BD0B60E-4AA6-E583-6A0C-788C0F3904FB}"/>
              </a:ext>
            </a:extLst>
          </p:cNvPr>
          <p:cNvSpPr/>
          <p:nvPr/>
        </p:nvSpPr>
        <p:spPr>
          <a:xfrm>
            <a:off x="13156109" y="26054062"/>
            <a:ext cx="10177463" cy="417494"/>
          </a:xfrm>
          <a:prstGeom prst="rect">
            <a:avLst/>
          </a:prstGeom>
          <a:noFill/>
          <a:ln w="9525">
            <a:noFill/>
          </a:ln>
        </p:spPr>
        <p:txBody>
          <a:bodyPr lIns="69568" tIns="69568" rIns="69568" bIns="69568">
            <a:spAutoFit/>
          </a:bodyPr>
          <a:lstStyle/>
          <a:p>
            <a:pPr algn="ctr" defTabSz="695325"/>
            <a:r>
              <a:rPr lang="en-US" altLang="zh-CN" sz="1800" b="1" dirty="0">
                <a:solidFill>
                  <a:srgbClr val="003300"/>
                </a:solidFill>
                <a:latin typeface="Optima Medium" charset="0"/>
                <a:ea typeface="宋体" panose="02010600030101010101" pitchFamily="2" charset="-122"/>
              </a:rPr>
              <a:t>Fig. 3. The proposed three-branched decision-level fusion. </a:t>
            </a:r>
            <a:endParaRPr lang="en-US" altLang="zh-CN" sz="1500" dirty="0">
              <a:solidFill>
                <a:srgbClr val="003300"/>
              </a:solidFill>
              <a:latin typeface="Optima Medium" charset="0"/>
              <a:ea typeface="宋体" panose="02010600030101010101" pitchFamily="2" charset="-122"/>
            </a:endParaRPr>
          </a:p>
        </p:txBody>
      </p:sp>
      <p:pic>
        <p:nvPicPr>
          <p:cNvPr id="34" name="图片 33">
            <a:extLst>
              <a:ext uri="{FF2B5EF4-FFF2-40B4-BE49-F238E27FC236}">
                <a16:creationId xmlns:a16="http://schemas.microsoft.com/office/drawing/2014/main" id="{191C015E-FD74-1228-B8EA-80BD55640E8D}"/>
              </a:ext>
            </a:extLst>
          </p:cNvPr>
          <p:cNvPicPr>
            <a:picLocks noChangeAspect="1"/>
          </p:cNvPicPr>
          <p:nvPr/>
        </p:nvPicPr>
        <p:blipFill>
          <a:blip r:embed="rId11"/>
          <a:stretch>
            <a:fillRect/>
          </a:stretch>
        </p:blipFill>
        <p:spPr>
          <a:xfrm>
            <a:off x="25211878" y="11083814"/>
            <a:ext cx="9984303" cy="4824414"/>
          </a:xfrm>
          <a:prstGeom prst="rect">
            <a:avLst/>
          </a:prstGeom>
        </p:spPr>
      </p:pic>
      <p:sp>
        <p:nvSpPr>
          <p:cNvPr id="35" name="文本框 34">
            <a:extLst>
              <a:ext uri="{FF2B5EF4-FFF2-40B4-BE49-F238E27FC236}">
                <a16:creationId xmlns:a16="http://schemas.microsoft.com/office/drawing/2014/main" id="{820C77B9-980F-6A5E-124D-BD77D0C5393D}"/>
              </a:ext>
            </a:extLst>
          </p:cNvPr>
          <p:cNvSpPr txBox="1"/>
          <p:nvPr/>
        </p:nvSpPr>
        <p:spPr>
          <a:xfrm>
            <a:off x="24384000" y="16227315"/>
            <a:ext cx="6421438" cy="639634"/>
          </a:xfrm>
          <a:prstGeom prst="rect">
            <a:avLst/>
          </a:prstGeom>
          <a:noFill/>
          <a:ln w="9525">
            <a:noFill/>
          </a:ln>
        </p:spPr>
        <p:txBody>
          <a:bodyPr lIns="69568" tIns="34784" rIns="69568" bIns="34784">
            <a:spAutoFit/>
          </a:bodyPr>
          <a:lstStyle/>
          <a:p>
            <a:pPr defTabSz="695325">
              <a:spcBef>
                <a:spcPct val="50000"/>
              </a:spcBef>
            </a:pPr>
            <a:r>
              <a:rPr lang="en-US" altLang="zh-CN" sz="3700" b="1" dirty="0">
                <a:solidFill>
                  <a:srgbClr val="0099FF"/>
                </a:solidFill>
                <a:latin typeface="Optima Medium" charset="0"/>
                <a:ea typeface="宋体" panose="02010600030101010101" pitchFamily="2" charset="-122"/>
              </a:rPr>
              <a:t>3. Results</a:t>
            </a:r>
          </a:p>
        </p:txBody>
      </p:sp>
      <p:pic>
        <p:nvPicPr>
          <p:cNvPr id="39" name="图片 38">
            <a:extLst>
              <a:ext uri="{FF2B5EF4-FFF2-40B4-BE49-F238E27FC236}">
                <a16:creationId xmlns:a16="http://schemas.microsoft.com/office/drawing/2014/main" id="{63B0B026-FA54-2A77-A88E-FD93D965C9D9}"/>
              </a:ext>
            </a:extLst>
          </p:cNvPr>
          <p:cNvPicPr>
            <a:picLocks noChangeAspect="1"/>
          </p:cNvPicPr>
          <p:nvPr/>
        </p:nvPicPr>
        <p:blipFill>
          <a:blip r:embed="rId12"/>
          <a:stretch>
            <a:fillRect/>
          </a:stretch>
        </p:blipFill>
        <p:spPr>
          <a:xfrm>
            <a:off x="24215683" y="17137184"/>
            <a:ext cx="5695196" cy="6024331"/>
          </a:xfrm>
          <a:prstGeom prst="rect">
            <a:avLst/>
          </a:prstGeom>
        </p:spPr>
      </p:pic>
      <p:pic>
        <p:nvPicPr>
          <p:cNvPr id="41" name="图片 40">
            <a:extLst>
              <a:ext uri="{FF2B5EF4-FFF2-40B4-BE49-F238E27FC236}">
                <a16:creationId xmlns:a16="http://schemas.microsoft.com/office/drawing/2014/main" id="{840B4A95-11B6-E1D3-643D-0E544450A465}"/>
              </a:ext>
            </a:extLst>
          </p:cNvPr>
          <p:cNvPicPr>
            <a:picLocks noChangeAspect="1"/>
          </p:cNvPicPr>
          <p:nvPr/>
        </p:nvPicPr>
        <p:blipFill>
          <a:blip r:embed="rId13"/>
          <a:stretch>
            <a:fillRect/>
          </a:stretch>
        </p:blipFill>
        <p:spPr>
          <a:xfrm>
            <a:off x="30204029" y="19443840"/>
            <a:ext cx="5954455" cy="3593523"/>
          </a:xfrm>
          <a:prstGeom prst="rect">
            <a:avLst/>
          </a:prstGeom>
        </p:spPr>
      </p:pic>
      <p:pic>
        <p:nvPicPr>
          <p:cNvPr id="43" name="图片 42">
            <a:extLst>
              <a:ext uri="{FF2B5EF4-FFF2-40B4-BE49-F238E27FC236}">
                <a16:creationId xmlns:a16="http://schemas.microsoft.com/office/drawing/2014/main" id="{947B7FF0-0BE5-352B-6A6A-1309542FD632}"/>
              </a:ext>
            </a:extLst>
          </p:cNvPr>
          <p:cNvPicPr>
            <a:picLocks noChangeAspect="1"/>
          </p:cNvPicPr>
          <p:nvPr/>
        </p:nvPicPr>
        <p:blipFill>
          <a:blip r:embed="rId14"/>
          <a:stretch>
            <a:fillRect/>
          </a:stretch>
        </p:blipFill>
        <p:spPr>
          <a:xfrm>
            <a:off x="30204029" y="17164617"/>
            <a:ext cx="5954455" cy="2271186"/>
          </a:xfrm>
          <a:prstGeom prst="rect">
            <a:avLst/>
          </a:prstGeom>
        </p:spPr>
      </p:pic>
      <p:pic>
        <p:nvPicPr>
          <p:cNvPr id="45" name="图片 44">
            <a:extLst>
              <a:ext uri="{FF2B5EF4-FFF2-40B4-BE49-F238E27FC236}">
                <a16:creationId xmlns:a16="http://schemas.microsoft.com/office/drawing/2014/main" id="{8835F428-3327-0C09-1868-42EE8733D5DB}"/>
              </a:ext>
            </a:extLst>
          </p:cNvPr>
          <p:cNvPicPr>
            <a:picLocks noChangeAspect="1"/>
          </p:cNvPicPr>
          <p:nvPr/>
        </p:nvPicPr>
        <p:blipFill>
          <a:blip r:embed="rId15"/>
          <a:stretch>
            <a:fillRect/>
          </a:stretch>
        </p:blipFill>
        <p:spPr>
          <a:xfrm>
            <a:off x="29936287" y="6455731"/>
            <a:ext cx="5649113" cy="3019846"/>
          </a:xfrm>
          <a:prstGeom prst="rect">
            <a:avLst/>
          </a:prstGeom>
        </p:spPr>
      </p:pic>
      <p:sp>
        <p:nvSpPr>
          <p:cNvPr id="46" name="矩形 45">
            <a:extLst>
              <a:ext uri="{FF2B5EF4-FFF2-40B4-BE49-F238E27FC236}">
                <a16:creationId xmlns:a16="http://schemas.microsoft.com/office/drawing/2014/main" id="{0BA60117-F187-4C0B-EAD1-0F98BF733014}"/>
              </a:ext>
            </a:extLst>
          </p:cNvPr>
          <p:cNvSpPr/>
          <p:nvPr/>
        </p:nvSpPr>
        <p:spPr>
          <a:xfrm>
            <a:off x="29539600" y="9409931"/>
            <a:ext cx="6696775" cy="417494"/>
          </a:xfrm>
          <a:prstGeom prst="rect">
            <a:avLst/>
          </a:prstGeom>
          <a:noFill/>
          <a:ln w="9525">
            <a:noFill/>
          </a:ln>
        </p:spPr>
        <p:txBody>
          <a:bodyPr wrap="square" lIns="69568" tIns="69568" rIns="69568" bIns="69568">
            <a:spAutoFit/>
          </a:bodyPr>
          <a:lstStyle/>
          <a:p>
            <a:pPr algn="ctr" defTabSz="695325"/>
            <a:r>
              <a:rPr lang="en-US" altLang="zh-CN" sz="1800" b="1" dirty="0">
                <a:solidFill>
                  <a:srgbClr val="003300"/>
                </a:solidFill>
                <a:latin typeface="Optima Medium" charset="0"/>
                <a:ea typeface="宋体" panose="02010600030101010101" pitchFamily="2" charset="-122"/>
              </a:rPr>
              <a:t>Fig. 4. The proposed </a:t>
            </a:r>
            <a:r>
              <a:rPr lang="en-US" altLang="zh-CN" sz="1800" b="1" dirty="0" err="1">
                <a:solidFill>
                  <a:srgbClr val="003300"/>
                </a:solidFill>
                <a:latin typeface="Optima Medium" charset="0"/>
                <a:ea typeface="宋体" panose="02010600030101010101" pitchFamily="2" charset="-122"/>
              </a:rPr>
              <a:t>Pignistic</a:t>
            </a:r>
            <a:r>
              <a:rPr lang="en-US" altLang="zh-CN" sz="1800" b="1" dirty="0">
                <a:solidFill>
                  <a:srgbClr val="003300"/>
                </a:solidFill>
                <a:latin typeface="Optima Medium" charset="0"/>
                <a:ea typeface="宋体" panose="02010600030101010101" pitchFamily="2" charset="-122"/>
              </a:rPr>
              <a:t> Gini Impurity. </a:t>
            </a:r>
            <a:endParaRPr lang="en-US" altLang="zh-CN" sz="1500" dirty="0">
              <a:solidFill>
                <a:srgbClr val="003300"/>
              </a:solidFill>
              <a:latin typeface="Optima Medium" charset="0"/>
              <a:ea typeface="宋体" panose="02010600030101010101" pitchFamily="2" charset="-122"/>
            </a:endParaRPr>
          </a:p>
        </p:txBody>
      </p:sp>
      <p:sp>
        <p:nvSpPr>
          <p:cNvPr id="47" name="文本框 46">
            <a:extLst>
              <a:ext uri="{FF2B5EF4-FFF2-40B4-BE49-F238E27FC236}">
                <a16:creationId xmlns:a16="http://schemas.microsoft.com/office/drawing/2014/main" id="{631EF707-E45F-042C-79DD-9139F1943E1D}"/>
              </a:ext>
            </a:extLst>
          </p:cNvPr>
          <p:cNvSpPr txBox="1"/>
          <p:nvPr/>
        </p:nvSpPr>
        <p:spPr>
          <a:xfrm>
            <a:off x="24417338" y="6514560"/>
            <a:ext cx="5518950" cy="2597703"/>
          </a:xfrm>
          <a:prstGeom prst="rect">
            <a:avLst/>
          </a:prstGeom>
          <a:noFill/>
          <a:ln w="12700">
            <a:noFill/>
          </a:ln>
        </p:spPr>
        <p:txBody>
          <a:bodyPr wrap="square" lIns="69568" tIns="69568" rIns="69568" bIns="69568">
            <a:spAutoFit/>
          </a:bodyPr>
          <a:lstStyle/>
          <a:p>
            <a:pPr algn="just" defTabSz="695325">
              <a:spcBef>
                <a:spcPct val="20000"/>
              </a:spcBef>
              <a:tabLst>
                <a:tab pos="386080" algn="l"/>
              </a:tabLst>
            </a:pPr>
            <a:r>
              <a:rPr lang="en-US" altLang="zh-CN" sz="2300" dirty="0">
                <a:solidFill>
                  <a:srgbClr val="003300"/>
                </a:solidFill>
                <a:latin typeface="Palatino" pitchFamily="18" charset="0"/>
                <a:ea typeface="宋体" panose="02010600030101010101" pitchFamily="2" charset="-122"/>
              </a:rPr>
              <a:t>A new belief impurity measure named </a:t>
            </a:r>
            <a:r>
              <a:rPr lang="en-US" altLang="zh-CN" sz="2300" dirty="0" err="1">
                <a:solidFill>
                  <a:srgbClr val="003300"/>
                </a:solidFill>
                <a:latin typeface="Palatino" pitchFamily="18" charset="0"/>
                <a:ea typeface="宋体" panose="02010600030101010101" pitchFamily="2" charset="-122"/>
              </a:rPr>
              <a:t>Pignistic</a:t>
            </a:r>
            <a:r>
              <a:rPr lang="en-US" altLang="zh-CN" sz="2300" dirty="0">
                <a:solidFill>
                  <a:srgbClr val="003300"/>
                </a:solidFill>
                <a:latin typeface="Palatino" pitchFamily="18" charset="0"/>
                <a:ea typeface="宋体" panose="02010600030101010101" pitchFamily="2" charset="-122"/>
              </a:rPr>
              <a:t> Gini Impurity is also proposed to overcome the insufficient inspection of evidence conflict. As the third weighting branch, the new measure can be deemed as the supplement of the second branch, the entropy branch.</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896</Words>
  <Application>Microsoft Office PowerPoint</Application>
  <PresentationFormat>自定义</PresentationFormat>
  <Paragraphs>34</Paragraphs>
  <Slides>1</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vt:i4>
      </vt:variant>
    </vt:vector>
  </HeadingPairs>
  <TitlesOfParts>
    <vt:vector size="8" baseType="lpstr">
      <vt:lpstr>Optima Black</vt:lpstr>
      <vt:lpstr>Optima Medium</vt:lpstr>
      <vt:lpstr>Palatino</vt:lpstr>
      <vt:lpstr>Times</vt:lpstr>
      <vt:lpstr>Times New Roman</vt:lpstr>
      <vt:lpstr>Default Design</vt:lpstr>
      <vt:lpstr>Equation.3</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scientific poster</dc:title>
  <dc:creator>Colin Purrington</dc:creator>
  <dc:description>You may use this template for educational and non-profit use.  Please acknowledge its source, and please send feedback to purrington@swarthmore.edu.</dc:description>
  <cp:lastModifiedBy>桂婷 鲍</cp:lastModifiedBy>
  <cp:revision>504</cp:revision>
  <cp:lastPrinted>2002-03-14T20:38:00Z</cp:lastPrinted>
  <dcterms:created xsi:type="dcterms:W3CDTF">2000-07-07T15:10:00Z</dcterms:created>
  <dcterms:modified xsi:type="dcterms:W3CDTF">2024-01-06T15:36:58Z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2052-11.8.2.9067</vt:lpwstr>
  </property>
</Properties>
</file>