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Carelia" charset="1" panose="00000500000000000000"/>
      <p:regular r:id="rId35"/>
    </p:embeddedFont>
    <p:embeddedFont>
      <p:font typeface="Questrial" charset="1" panose="02000000000000000000"/>
      <p:regular r:id="rId36"/>
    </p:embeddedFont>
    <p:embeddedFont>
      <p:font typeface="Open Sans" charset="1" panose="020B060603050402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35701" y="3686175"/>
            <a:ext cx="12216597" cy="3133725"/>
          </a:xfrm>
          <a:prstGeom prst="rect">
            <a:avLst/>
          </a:prstGeom>
        </p:spPr>
        <p:txBody>
          <a:bodyPr anchor="t" rtlCol="false" tIns="0" lIns="0" bIns="0" rIns="0">
            <a:spAutoFit/>
          </a:bodyPr>
          <a:lstStyle/>
          <a:p>
            <a:pPr algn="ctr">
              <a:lnSpc>
                <a:spcPts val="12000"/>
              </a:lnSpc>
            </a:pPr>
            <a:r>
              <a:rPr lang="en-US" sz="12000" spc="-120">
                <a:solidFill>
                  <a:srgbClr val="000000"/>
                </a:solidFill>
                <a:latin typeface="Carelia"/>
                <a:ea typeface="Carelia"/>
                <a:cs typeface="Carelia"/>
                <a:sym typeface="Carelia"/>
              </a:rPr>
              <a:t>PROGETTO BASI DI DATI</a:t>
            </a:r>
          </a:p>
        </p:txBody>
      </p:sp>
      <p:sp>
        <p:nvSpPr>
          <p:cNvPr name="AutoShape 3" id="3"/>
          <p:cNvSpPr/>
          <p:nvPr/>
        </p:nvSpPr>
        <p:spPr>
          <a:xfrm>
            <a:off x="1028700" y="1490052"/>
            <a:ext cx="16230600" cy="0"/>
          </a:xfrm>
          <a:prstGeom prst="line">
            <a:avLst/>
          </a:prstGeom>
          <a:ln cap="flat" w="19050">
            <a:solidFill>
              <a:srgbClr val="000000"/>
            </a:solidFill>
            <a:prstDash val="solid"/>
            <a:headEnd type="none" len="sm" w="sm"/>
            <a:tailEnd type="none" len="sm" w="sm"/>
          </a:ln>
        </p:spPr>
      </p:sp>
      <p:sp>
        <p:nvSpPr>
          <p:cNvPr name="AutoShape 4" id="4"/>
          <p:cNvSpPr/>
          <p:nvPr/>
        </p:nvSpPr>
        <p:spPr>
          <a:xfrm>
            <a:off x="1028700" y="8804041"/>
            <a:ext cx="16230600" cy="0"/>
          </a:xfrm>
          <a:prstGeom prst="line">
            <a:avLst/>
          </a:prstGeom>
          <a:ln cap="flat" w="19050">
            <a:solidFill>
              <a:srgbClr val="000000"/>
            </a:solidFill>
            <a:prstDash val="solid"/>
            <a:headEnd type="none" len="sm" w="sm"/>
            <a:tailEnd type="none" len="sm" w="sm"/>
          </a:ln>
        </p:spPr>
      </p:sp>
      <p:sp>
        <p:nvSpPr>
          <p:cNvPr name="Freeform 5" id="5"/>
          <p:cNvSpPr/>
          <p:nvPr/>
        </p:nvSpPr>
        <p:spPr>
          <a:xfrm flipH="false" flipV="false" rot="0">
            <a:off x="3767480" y="6074942"/>
            <a:ext cx="744958" cy="744958"/>
          </a:xfrm>
          <a:custGeom>
            <a:avLst/>
            <a:gdLst/>
            <a:ahLst/>
            <a:cxnLst/>
            <a:rect r="r" b="b" t="t" l="l"/>
            <a:pathLst>
              <a:path h="744958" w="744958">
                <a:moveTo>
                  <a:pt x="0" y="0"/>
                </a:moveTo>
                <a:lnTo>
                  <a:pt x="744958" y="0"/>
                </a:lnTo>
                <a:lnTo>
                  <a:pt x="744958" y="744958"/>
                </a:lnTo>
                <a:lnTo>
                  <a:pt x="0" y="744958"/>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791210"/>
            <a:ext cx="2913138" cy="408305"/>
          </a:xfrm>
          <a:prstGeom prst="rect">
            <a:avLst/>
          </a:prstGeom>
        </p:spPr>
        <p:txBody>
          <a:bodyPr anchor="t" rtlCol="false" tIns="0" lIns="0" bIns="0" rIns="0">
            <a:spAutoFit/>
          </a:bodyPr>
          <a:lstStyle/>
          <a:p>
            <a:pPr algn="l">
              <a:lnSpc>
                <a:spcPts val="3220"/>
              </a:lnSpc>
            </a:pPr>
            <a:r>
              <a:rPr lang="en-US" sz="2300">
                <a:solidFill>
                  <a:srgbClr val="000000"/>
                </a:solidFill>
                <a:latin typeface="Questrial"/>
                <a:ea typeface="Questrial"/>
                <a:cs typeface="Questrial"/>
                <a:sym typeface="Questrial"/>
              </a:rPr>
              <a:t>Giovanni De Gregorio</a:t>
            </a:r>
          </a:p>
        </p:txBody>
      </p:sp>
      <p:sp>
        <p:nvSpPr>
          <p:cNvPr name="TextBox 7" id="7"/>
          <p:cNvSpPr txBox="true"/>
          <p:nvPr/>
        </p:nvSpPr>
        <p:spPr>
          <a:xfrm rot="0">
            <a:off x="14708639" y="791210"/>
            <a:ext cx="2550661" cy="408305"/>
          </a:xfrm>
          <a:prstGeom prst="rect">
            <a:avLst/>
          </a:prstGeom>
        </p:spPr>
        <p:txBody>
          <a:bodyPr anchor="t" rtlCol="false" tIns="0" lIns="0" bIns="0" rIns="0">
            <a:spAutoFit/>
          </a:bodyPr>
          <a:lstStyle/>
          <a:p>
            <a:pPr algn="r">
              <a:lnSpc>
                <a:spcPts val="3220"/>
              </a:lnSpc>
            </a:pPr>
            <a:r>
              <a:rPr lang="en-US" sz="2300">
                <a:solidFill>
                  <a:srgbClr val="000000"/>
                </a:solidFill>
                <a:latin typeface="Questrial"/>
                <a:ea typeface="Questrial"/>
                <a:cs typeface="Questrial"/>
                <a:sym typeface="Questrial"/>
              </a:rPr>
              <a:t>0512104693</a:t>
            </a:r>
          </a:p>
        </p:txBody>
      </p:sp>
      <p:sp>
        <p:nvSpPr>
          <p:cNvPr name="TextBox 8" id="8"/>
          <p:cNvSpPr txBox="true"/>
          <p:nvPr/>
        </p:nvSpPr>
        <p:spPr>
          <a:xfrm rot="0">
            <a:off x="4484016" y="9020810"/>
            <a:ext cx="9319968" cy="408305"/>
          </a:xfrm>
          <a:prstGeom prst="rect">
            <a:avLst/>
          </a:prstGeom>
        </p:spPr>
        <p:txBody>
          <a:bodyPr anchor="t" rtlCol="false" tIns="0" lIns="0" bIns="0" rIns="0">
            <a:spAutoFit/>
          </a:bodyPr>
          <a:lstStyle/>
          <a:p>
            <a:pPr algn="ctr">
              <a:lnSpc>
                <a:spcPts val="3220"/>
              </a:lnSpc>
            </a:pPr>
            <a:r>
              <a:rPr lang="en-US" sz="2300">
                <a:solidFill>
                  <a:srgbClr val="000000"/>
                </a:solidFill>
                <a:latin typeface="Questrial"/>
                <a:ea typeface="Questrial"/>
                <a:cs typeface="Questrial"/>
                <a:sym typeface="Questrial"/>
              </a:rPr>
              <a:t>Sistema di gestione di una piattaforma di distribuizione di videogiochi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98900" y="547693"/>
            <a:ext cx="8375858" cy="9191613"/>
          </a:xfrm>
          <a:custGeom>
            <a:avLst/>
            <a:gdLst/>
            <a:ahLst/>
            <a:cxnLst/>
            <a:rect r="r" b="b" t="t" l="l"/>
            <a:pathLst>
              <a:path h="9191613" w="8375858">
                <a:moveTo>
                  <a:pt x="0" y="0"/>
                </a:moveTo>
                <a:lnTo>
                  <a:pt x="8375858" y="0"/>
                </a:lnTo>
                <a:lnTo>
                  <a:pt x="8375858" y="9191614"/>
                </a:lnTo>
                <a:lnTo>
                  <a:pt x="0" y="9191614"/>
                </a:lnTo>
                <a:lnTo>
                  <a:pt x="0" y="0"/>
                </a:lnTo>
                <a:close/>
              </a:path>
            </a:pathLst>
          </a:custGeom>
          <a:blipFill>
            <a:blip r:embed="rId2"/>
            <a:stretch>
              <a:fillRect l="0" t="0" r="0" b="0"/>
            </a:stretch>
          </a:blipFill>
        </p:spPr>
      </p:sp>
      <p:sp>
        <p:nvSpPr>
          <p:cNvPr name="TextBox 3" id="3"/>
          <p:cNvSpPr txBox="true"/>
          <p:nvPr/>
        </p:nvSpPr>
        <p:spPr>
          <a:xfrm rot="0">
            <a:off x="0" y="-726257"/>
            <a:ext cx="8409542"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10</a:t>
            </a:r>
          </a:p>
        </p:txBody>
      </p:sp>
      <p:sp>
        <p:nvSpPr>
          <p:cNvPr name="TextBox 4" id="4"/>
          <p:cNvSpPr txBox="true"/>
          <p:nvPr/>
        </p:nvSpPr>
        <p:spPr>
          <a:xfrm rot="0">
            <a:off x="1028700" y="7937501"/>
            <a:ext cx="4543361"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Business rules</a:t>
            </a:r>
          </a:p>
        </p:txBody>
      </p:sp>
      <p:sp>
        <p:nvSpPr>
          <p:cNvPr name="TextBox 5" id="5"/>
          <p:cNvSpPr txBox="true"/>
          <p:nvPr/>
        </p:nvSpPr>
        <p:spPr>
          <a:xfrm rot="0">
            <a:off x="1058721"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6" id="6"/>
          <p:cNvSpPr txBox="true"/>
          <p:nvPr/>
        </p:nvSpPr>
        <p:spPr>
          <a:xfrm rot="0">
            <a:off x="1028700" y="8734426"/>
            <a:ext cx="4543361" cy="523874"/>
          </a:xfrm>
          <a:prstGeom prst="rect">
            <a:avLst/>
          </a:prstGeom>
        </p:spPr>
        <p:txBody>
          <a:bodyPr anchor="t" rtlCol="false" tIns="0" lIns="0" bIns="0" rIns="0">
            <a:spAutoFit/>
          </a:bodyPr>
          <a:lstStyle/>
          <a:p>
            <a:pPr algn="l">
              <a:lnSpc>
                <a:spcPts val="4200"/>
              </a:lnSpc>
            </a:pPr>
            <a:r>
              <a:rPr lang="en-US" sz="3000">
                <a:solidFill>
                  <a:srgbClr val="000000"/>
                </a:solidFill>
                <a:latin typeface="Carelia"/>
                <a:ea typeface="Carelia"/>
                <a:cs typeface="Carelia"/>
                <a:sym typeface="Carelia"/>
              </a:rPr>
              <a:t>Glossario dei termini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25287" y="2629771"/>
            <a:ext cx="10960944" cy="2128561"/>
          </a:xfrm>
          <a:custGeom>
            <a:avLst/>
            <a:gdLst/>
            <a:ahLst/>
            <a:cxnLst/>
            <a:rect r="r" b="b" t="t" l="l"/>
            <a:pathLst>
              <a:path h="2128561" w="10960944">
                <a:moveTo>
                  <a:pt x="0" y="0"/>
                </a:moveTo>
                <a:lnTo>
                  <a:pt x="10960944" y="0"/>
                </a:lnTo>
                <a:lnTo>
                  <a:pt x="10960944" y="2128562"/>
                </a:lnTo>
                <a:lnTo>
                  <a:pt x="0" y="2128562"/>
                </a:lnTo>
                <a:lnTo>
                  <a:pt x="0" y="0"/>
                </a:lnTo>
                <a:close/>
              </a:path>
            </a:pathLst>
          </a:custGeom>
          <a:blipFill>
            <a:blip r:embed="rId2"/>
            <a:stretch>
              <a:fillRect l="0" t="0" r="-1578" b="0"/>
            </a:stretch>
          </a:blipFill>
        </p:spPr>
      </p:sp>
      <p:sp>
        <p:nvSpPr>
          <p:cNvPr name="Freeform 3" id="3"/>
          <p:cNvSpPr/>
          <p:nvPr/>
        </p:nvSpPr>
        <p:spPr>
          <a:xfrm flipH="false" flipV="false" rot="0">
            <a:off x="6125287" y="4758333"/>
            <a:ext cx="10960944" cy="3283944"/>
          </a:xfrm>
          <a:custGeom>
            <a:avLst/>
            <a:gdLst/>
            <a:ahLst/>
            <a:cxnLst/>
            <a:rect r="r" b="b" t="t" l="l"/>
            <a:pathLst>
              <a:path h="3283944" w="10960944">
                <a:moveTo>
                  <a:pt x="0" y="0"/>
                </a:moveTo>
                <a:lnTo>
                  <a:pt x="10960944" y="0"/>
                </a:lnTo>
                <a:lnTo>
                  <a:pt x="10960944" y="3283943"/>
                </a:lnTo>
                <a:lnTo>
                  <a:pt x="0" y="3283943"/>
                </a:lnTo>
                <a:lnTo>
                  <a:pt x="0" y="0"/>
                </a:lnTo>
                <a:close/>
              </a:path>
            </a:pathLst>
          </a:custGeom>
          <a:blipFill>
            <a:blip r:embed="rId3"/>
            <a:stretch>
              <a:fillRect l="0" t="-133" r="0" b="-133"/>
            </a:stretch>
          </a:blipFill>
        </p:spPr>
      </p:sp>
      <p:sp>
        <p:nvSpPr>
          <p:cNvPr name="TextBox 4" id="4"/>
          <p:cNvSpPr txBox="true"/>
          <p:nvPr/>
        </p:nvSpPr>
        <p:spPr>
          <a:xfrm rot="0">
            <a:off x="0" y="-726257"/>
            <a:ext cx="6539159"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11</a:t>
            </a:r>
          </a:p>
        </p:txBody>
      </p:sp>
      <p:sp>
        <p:nvSpPr>
          <p:cNvPr name="TextBox 5" id="5"/>
          <p:cNvSpPr txBox="true"/>
          <p:nvPr/>
        </p:nvSpPr>
        <p:spPr>
          <a:xfrm rot="0">
            <a:off x="1028700" y="7937501"/>
            <a:ext cx="4543361"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Business rules</a:t>
            </a:r>
          </a:p>
        </p:txBody>
      </p:sp>
      <p:sp>
        <p:nvSpPr>
          <p:cNvPr name="TextBox 6" id="6"/>
          <p:cNvSpPr txBox="true"/>
          <p:nvPr/>
        </p:nvSpPr>
        <p:spPr>
          <a:xfrm rot="0">
            <a:off x="1058721"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7" id="7"/>
          <p:cNvSpPr txBox="true"/>
          <p:nvPr/>
        </p:nvSpPr>
        <p:spPr>
          <a:xfrm rot="0">
            <a:off x="1028700" y="8734426"/>
            <a:ext cx="4543361" cy="523874"/>
          </a:xfrm>
          <a:prstGeom prst="rect">
            <a:avLst/>
          </a:prstGeom>
        </p:spPr>
        <p:txBody>
          <a:bodyPr anchor="t" rtlCol="false" tIns="0" lIns="0" bIns="0" rIns="0">
            <a:spAutoFit/>
          </a:bodyPr>
          <a:lstStyle/>
          <a:p>
            <a:pPr algn="l">
              <a:lnSpc>
                <a:spcPts val="4200"/>
              </a:lnSpc>
            </a:pPr>
            <a:r>
              <a:rPr lang="en-US" sz="3000">
                <a:solidFill>
                  <a:srgbClr val="000000"/>
                </a:solidFill>
                <a:latin typeface="Carelia"/>
                <a:ea typeface="Carelia"/>
                <a:cs typeface="Carelia"/>
                <a:sym typeface="Carelia"/>
              </a:rPr>
              <a:t>Glossario dei termini</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726257"/>
            <a:ext cx="8029126"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12</a:t>
            </a:r>
          </a:p>
        </p:txBody>
      </p:sp>
      <p:sp>
        <p:nvSpPr>
          <p:cNvPr name="TextBox 3" id="3"/>
          <p:cNvSpPr txBox="true"/>
          <p:nvPr/>
        </p:nvSpPr>
        <p:spPr>
          <a:xfrm rot="0">
            <a:off x="1028700" y="7937501"/>
            <a:ext cx="4543361"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Business rules</a:t>
            </a:r>
          </a:p>
        </p:txBody>
      </p:sp>
      <p:sp>
        <p:nvSpPr>
          <p:cNvPr name="TextBox 4" id="4"/>
          <p:cNvSpPr txBox="true"/>
          <p:nvPr/>
        </p:nvSpPr>
        <p:spPr>
          <a:xfrm rot="0">
            <a:off x="1028700"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5" id="5"/>
          <p:cNvSpPr txBox="true"/>
          <p:nvPr/>
        </p:nvSpPr>
        <p:spPr>
          <a:xfrm rot="0">
            <a:off x="1028700" y="8734426"/>
            <a:ext cx="6334491" cy="523874"/>
          </a:xfrm>
          <a:prstGeom prst="rect">
            <a:avLst/>
          </a:prstGeom>
        </p:spPr>
        <p:txBody>
          <a:bodyPr anchor="t" rtlCol="false" tIns="0" lIns="0" bIns="0" rIns="0">
            <a:spAutoFit/>
          </a:bodyPr>
          <a:lstStyle/>
          <a:p>
            <a:pPr algn="l">
              <a:lnSpc>
                <a:spcPts val="4200"/>
              </a:lnSpc>
            </a:pPr>
            <a:r>
              <a:rPr lang="en-US" sz="3000">
                <a:solidFill>
                  <a:srgbClr val="000000"/>
                </a:solidFill>
                <a:latin typeface="Carelia"/>
                <a:ea typeface="Carelia"/>
                <a:cs typeface="Carelia"/>
                <a:sym typeface="Carelia"/>
              </a:rPr>
              <a:t>Regole di vincolo e di derivazione</a:t>
            </a:r>
          </a:p>
        </p:txBody>
      </p:sp>
      <p:sp>
        <p:nvSpPr>
          <p:cNvPr name="TextBox 6" id="6"/>
          <p:cNvSpPr txBox="true"/>
          <p:nvPr/>
        </p:nvSpPr>
        <p:spPr>
          <a:xfrm rot="0">
            <a:off x="6219528" y="2158777"/>
            <a:ext cx="11039772" cy="4961254"/>
          </a:xfrm>
          <a:prstGeom prst="rect">
            <a:avLst/>
          </a:prstGeom>
        </p:spPr>
        <p:txBody>
          <a:bodyPr anchor="t" rtlCol="false" tIns="0" lIns="0" bIns="0" rIns="0">
            <a:spAutoFit/>
          </a:bodyPr>
          <a:lstStyle/>
          <a:p>
            <a:pPr algn="l">
              <a:lnSpc>
                <a:spcPts val="3500"/>
              </a:lnSpc>
            </a:pPr>
            <a:r>
              <a:rPr lang="en-US" sz="2500">
                <a:solidFill>
                  <a:srgbClr val="000000"/>
                </a:solidFill>
                <a:latin typeface="Questrial"/>
                <a:ea typeface="Questrial"/>
                <a:cs typeface="Questrial"/>
                <a:sym typeface="Questrial"/>
              </a:rPr>
              <a:t>REGOLE DI VINCOLO</a:t>
            </a:r>
          </a:p>
          <a:p>
            <a:pPr algn="l">
              <a:lnSpc>
                <a:spcPts val="2940"/>
              </a:lnSpc>
            </a:pPr>
            <a:r>
              <a:rPr lang="en-US" sz="2100">
                <a:solidFill>
                  <a:srgbClr val="000000"/>
                </a:solidFill>
                <a:latin typeface="Questrial"/>
                <a:ea typeface="Questrial"/>
                <a:cs typeface="Questrial"/>
                <a:sym typeface="Questrial"/>
              </a:rPr>
              <a:t>(RV1) Un utente può avere solo un abbonamento attivo alla volta.</a:t>
            </a:r>
          </a:p>
          <a:p>
            <a:pPr algn="l">
              <a:lnSpc>
                <a:spcPts val="2940"/>
              </a:lnSpc>
            </a:pPr>
            <a:r>
              <a:rPr lang="en-US" sz="2100">
                <a:solidFill>
                  <a:srgbClr val="000000"/>
                </a:solidFill>
                <a:latin typeface="Questrial"/>
                <a:ea typeface="Questrial"/>
                <a:cs typeface="Questrial"/>
                <a:sym typeface="Questrial"/>
              </a:rPr>
              <a:t>(RV2) Un utente non può valutare un videogioco che non ha comprato.</a:t>
            </a:r>
          </a:p>
          <a:p>
            <a:pPr algn="l">
              <a:lnSpc>
                <a:spcPts val="2940"/>
              </a:lnSpc>
            </a:pPr>
            <a:r>
              <a:rPr lang="en-US" sz="2100">
                <a:solidFill>
                  <a:srgbClr val="000000"/>
                </a:solidFill>
                <a:latin typeface="Questrial"/>
                <a:ea typeface="Questrial"/>
                <a:cs typeface="Questrial"/>
                <a:sym typeface="Questrial"/>
              </a:rPr>
              <a:t>(RV3) Un videogioco può esistere sulla piattaforma senza essere incluso in ordini o abbonamenti.</a:t>
            </a:r>
          </a:p>
          <a:p>
            <a:pPr algn="l">
              <a:lnSpc>
                <a:spcPts val="2940"/>
              </a:lnSpc>
            </a:pPr>
            <a:r>
              <a:rPr lang="en-US" sz="2100">
                <a:solidFill>
                  <a:srgbClr val="000000"/>
                </a:solidFill>
                <a:latin typeface="Questrial"/>
                <a:ea typeface="Questrial"/>
                <a:cs typeface="Questrial"/>
                <a:sym typeface="Questrial"/>
              </a:rPr>
              <a:t>(RV4) Un utente può scrivere al massimo una recensione per ciascun videogioco.</a:t>
            </a:r>
          </a:p>
          <a:p>
            <a:pPr algn="l">
              <a:lnSpc>
                <a:spcPts val="2940"/>
              </a:lnSpc>
            </a:pPr>
            <a:r>
              <a:rPr lang="en-US" sz="2100">
                <a:solidFill>
                  <a:srgbClr val="000000"/>
                </a:solidFill>
                <a:latin typeface="Questrial"/>
                <a:ea typeface="Questrial"/>
                <a:cs typeface="Questrial"/>
                <a:sym typeface="Questrial"/>
              </a:rPr>
              <a:t>(RV5) Il punteggio di una recensione deve essere un valore compreso tra 1 e 5.</a:t>
            </a:r>
          </a:p>
          <a:p>
            <a:pPr algn="l">
              <a:lnSpc>
                <a:spcPts val="2940"/>
              </a:lnSpc>
            </a:pPr>
            <a:r>
              <a:rPr lang="en-US" sz="2100">
                <a:solidFill>
                  <a:srgbClr val="000000"/>
                </a:solidFill>
                <a:latin typeface="Questrial"/>
                <a:ea typeface="Questrial"/>
                <a:cs typeface="Questrial"/>
                <a:sym typeface="Questrial"/>
              </a:rPr>
              <a:t>(RV6) La data di fine della sottoscrizione di abbonamento deve essere almeno 30 giorni dopo la data di inizio.</a:t>
            </a:r>
          </a:p>
          <a:p>
            <a:pPr algn="l">
              <a:lnSpc>
                <a:spcPts val="3500"/>
              </a:lnSpc>
            </a:pPr>
            <a:r>
              <a:rPr lang="en-US" sz="2500">
                <a:solidFill>
                  <a:srgbClr val="000000"/>
                </a:solidFill>
                <a:latin typeface="Questrial"/>
                <a:ea typeface="Questrial"/>
                <a:cs typeface="Questrial"/>
                <a:sym typeface="Questrial"/>
              </a:rPr>
              <a:t>REGOLE DI DERIVAZIONE</a:t>
            </a:r>
          </a:p>
          <a:p>
            <a:pPr algn="l">
              <a:lnSpc>
                <a:spcPts val="2940"/>
              </a:lnSpc>
            </a:pPr>
            <a:r>
              <a:rPr lang="en-US" sz="2100">
                <a:solidFill>
                  <a:srgbClr val="000000"/>
                </a:solidFill>
                <a:latin typeface="Questrial"/>
                <a:ea typeface="Questrial"/>
                <a:cs typeface="Questrial"/>
                <a:sym typeface="Questrial"/>
              </a:rPr>
              <a:t>(RD1) La media delle recensioni di un videogioco si ottiene dividendo la somma delle valutazioni dei videogiochi per il numero di recensioni ricevute dal videogioco.</a:t>
            </a:r>
          </a:p>
          <a:p>
            <a:pPr algn="l">
              <a:lnSpc>
                <a:spcPts val="2940"/>
              </a:lnSpc>
            </a:pPr>
            <a:r>
              <a:rPr lang="en-US" sz="2100">
                <a:solidFill>
                  <a:srgbClr val="000000"/>
                </a:solidFill>
                <a:latin typeface="Questrial"/>
                <a:ea typeface="Questrial"/>
                <a:cs typeface="Questrial"/>
                <a:sym typeface="Questrial"/>
              </a:rPr>
              <a:t>(RD2) Il prezzo totale dell’ordine si ottiene dalla somma dei prezzi dei videogiochi inclusi.</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58874" y="-726257"/>
            <a:ext cx="8029126"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13</a:t>
            </a:r>
          </a:p>
        </p:txBody>
      </p:sp>
      <p:sp>
        <p:nvSpPr>
          <p:cNvPr name="TextBox 3" id="3"/>
          <p:cNvSpPr txBox="true"/>
          <p:nvPr/>
        </p:nvSpPr>
        <p:spPr>
          <a:xfrm rot="0">
            <a:off x="11638091" y="923925"/>
            <a:ext cx="5621209"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Scelte progettuali</a:t>
            </a:r>
          </a:p>
        </p:txBody>
      </p:sp>
      <p:sp>
        <p:nvSpPr>
          <p:cNvPr name="TextBox 4" id="4"/>
          <p:cNvSpPr txBox="true"/>
          <p:nvPr/>
        </p:nvSpPr>
        <p:spPr>
          <a:xfrm rot="0">
            <a:off x="1028700" y="8836659"/>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5" id="5"/>
          <p:cNvSpPr txBox="true"/>
          <p:nvPr/>
        </p:nvSpPr>
        <p:spPr>
          <a:xfrm rot="0">
            <a:off x="1028700" y="2380687"/>
            <a:ext cx="11039772" cy="4813299"/>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000000"/>
                </a:solidFill>
                <a:latin typeface="Questrial"/>
                <a:ea typeface="Questrial"/>
                <a:cs typeface="Questrial"/>
                <a:sym typeface="Questrial"/>
              </a:rPr>
              <a:t>L’entità Utente ha partecipazione opzionale perché può esistere anche senza aver effettuato alcun ordine.</a:t>
            </a:r>
          </a:p>
          <a:p>
            <a:pPr algn="l" marL="539754" indent="-269877" lvl="1">
              <a:lnSpc>
                <a:spcPts val="3500"/>
              </a:lnSpc>
              <a:buFont typeface="Arial"/>
              <a:buChar char="•"/>
            </a:pPr>
            <a:r>
              <a:rPr lang="en-US" sz="2500">
                <a:solidFill>
                  <a:srgbClr val="000000"/>
                </a:solidFill>
                <a:latin typeface="Questrial"/>
                <a:ea typeface="Questrial"/>
                <a:cs typeface="Questrial"/>
                <a:sym typeface="Questrial"/>
              </a:rPr>
              <a:t>Si è scelto di distinguere tra Ordine e Abbonamento. Dato che l’ordine gestisce una transazione unica di uno o più videogiochi mentre l’abbonamento è un servizio con fatturazione mensile e quindi continuativo. Questo permette di evitare ambiguità e semplifica la gestione delle due funzioni.</a:t>
            </a:r>
          </a:p>
          <a:p>
            <a:pPr algn="l" marL="539754" indent="-269877" lvl="1">
              <a:lnSpc>
                <a:spcPts val="3500"/>
              </a:lnSpc>
              <a:buFont typeface="Arial"/>
              <a:buChar char="•"/>
            </a:pPr>
            <a:r>
              <a:rPr lang="en-US" sz="2500">
                <a:solidFill>
                  <a:srgbClr val="000000"/>
                </a:solidFill>
                <a:latin typeface="Questrial"/>
                <a:ea typeface="Questrial"/>
                <a:cs typeface="Questrial"/>
                <a:sym typeface="Questrial"/>
              </a:rPr>
              <a:t>È stato imposto il vincolo per cui un utente può pubblicare al massimo una recensione per ogni videogioco, prevenendo il rischio di duplicazioni.</a:t>
            </a:r>
          </a:p>
          <a:p>
            <a:pPr algn="l" marL="539754" indent="-269877" lvl="1">
              <a:lnSpc>
                <a:spcPts val="3500"/>
              </a:lnSpc>
              <a:buFont typeface="Arial"/>
              <a:buChar char="•"/>
            </a:pPr>
            <a:r>
              <a:rPr lang="en-US" sz="2500">
                <a:solidFill>
                  <a:srgbClr val="000000"/>
                </a:solidFill>
                <a:latin typeface="Questrial"/>
                <a:ea typeface="Questrial"/>
                <a:cs typeface="Questrial"/>
                <a:sym typeface="Questrial"/>
              </a:rPr>
              <a:t>Un utente può avere al massimo un abbonamento attivo alla volta per semplificare la gestione degli abbonamenti ed evitare conflitti.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60180" y="3686175"/>
            <a:ext cx="13167640" cy="3133725"/>
          </a:xfrm>
          <a:prstGeom prst="rect">
            <a:avLst/>
          </a:prstGeom>
        </p:spPr>
        <p:txBody>
          <a:bodyPr anchor="t" rtlCol="false" tIns="0" lIns="0" bIns="0" rIns="0">
            <a:spAutoFit/>
          </a:bodyPr>
          <a:lstStyle/>
          <a:p>
            <a:pPr algn="ctr">
              <a:lnSpc>
                <a:spcPts val="12000"/>
              </a:lnSpc>
            </a:pPr>
            <a:r>
              <a:rPr lang="en-US" sz="12000" spc="-120">
                <a:solidFill>
                  <a:srgbClr val="000000"/>
                </a:solidFill>
                <a:latin typeface="Carelia"/>
                <a:ea typeface="Carelia"/>
                <a:cs typeface="Carelia"/>
                <a:sym typeface="Carelia"/>
              </a:rPr>
              <a:t>PROGETTAZIONE LOGICA</a:t>
            </a:r>
          </a:p>
        </p:txBody>
      </p:sp>
      <p:sp>
        <p:nvSpPr>
          <p:cNvPr name="AutoShape 3" id="3"/>
          <p:cNvSpPr/>
          <p:nvPr/>
        </p:nvSpPr>
        <p:spPr>
          <a:xfrm>
            <a:off x="1028700" y="1490052"/>
            <a:ext cx="16230600" cy="0"/>
          </a:xfrm>
          <a:prstGeom prst="line">
            <a:avLst/>
          </a:prstGeom>
          <a:ln cap="flat" w="19050">
            <a:solidFill>
              <a:srgbClr val="000000"/>
            </a:solidFill>
            <a:prstDash val="solid"/>
            <a:headEnd type="none" len="sm" w="sm"/>
            <a:tailEnd type="none" len="sm" w="sm"/>
          </a:ln>
        </p:spPr>
      </p:sp>
      <p:sp>
        <p:nvSpPr>
          <p:cNvPr name="AutoShape 4" id="4"/>
          <p:cNvSpPr/>
          <p:nvPr/>
        </p:nvSpPr>
        <p:spPr>
          <a:xfrm>
            <a:off x="1028700" y="8804041"/>
            <a:ext cx="16230600" cy="0"/>
          </a:xfrm>
          <a:prstGeom prst="line">
            <a:avLst/>
          </a:prstGeom>
          <a:ln cap="flat" w="19050">
            <a:solidFill>
              <a:srgbClr val="000000"/>
            </a:solidFill>
            <a:prstDash val="solid"/>
            <a:headEnd type="none" len="sm" w="sm"/>
            <a:tailEnd type="none" len="sm" w="sm"/>
          </a:ln>
        </p:spPr>
      </p:sp>
      <p:sp>
        <p:nvSpPr>
          <p:cNvPr name="Freeform 5" id="5"/>
          <p:cNvSpPr/>
          <p:nvPr/>
        </p:nvSpPr>
        <p:spPr>
          <a:xfrm flipH="false" flipV="false" rot="0">
            <a:off x="3767480" y="6074942"/>
            <a:ext cx="744958" cy="744958"/>
          </a:xfrm>
          <a:custGeom>
            <a:avLst/>
            <a:gdLst/>
            <a:ahLst/>
            <a:cxnLst/>
            <a:rect r="r" b="b" t="t" l="l"/>
            <a:pathLst>
              <a:path h="744958" w="744958">
                <a:moveTo>
                  <a:pt x="0" y="0"/>
                </a:moveTo>
                <a:lnTo>
                  <a:pt x="744958" y="0"/>
                </a:lnTo>
                <a:lnTo>
                  <a:pt x="744958" y="744958"/>
                </a:lnTo>
                <a:lnTo>
                  <a:pt x="0" y="744958"/>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791210"/>
            <a:ext cx="2913138" cy="408305"/>
          </a:xfrm>
          <a:prstGeom prst="rect">
            <a:avLst/>
          </a:prstGeom>
        </p:spPr>
        <p:txBody>
          <a:bodyPr anchor="t" rtlCol="false" tIns="0" lIns="0" bIns="0" rIns="0">
            <a:spAutoFit/>
          </a:bodyPr>
          <a:lstStyle/>
          <a:p>
            <a:pPr algn="l">
              <a:lnSpc>
                <a:spcPts val="3220"/>
              </a:lnSpc>
            </a:pPr>
            <a:r>
              <a:rPr lang="en-US" sz="2300">
                <a:solidFill>
                  <a:srgbClr val="000000"/>
                </a:solidFill>
                <a:latin typeface="Questrial"/>
                <a:ea typeface="Questrial"/>
                <a:cs typeface="Questrial"/>
                <a:sym typeface="Questrial"/>
              </a:rPr>
              <a:t>Giovanni De Gregorio</a:t>
            </a:r>
          </a:p>
        </p:txBody>
      </p:sp>
      <p:sp>
        <p:nvSpPr>
          <p:cNvPr name="TextBox 7" id="7"/>
          <p:cNvSpPr txBox="true"/>
          <p:nvPr/>
        </p:nvSpPr>
        <p:spPr>
          <a:xfrm rot="0">
            <a:off x="14708639" y="791210"/>
            <a:ext cx="2550661" cy="408305"/>
          </a:xfrm>
          <a:prstGeom prst="rect">
            <a:avLst/>
          </a:prstGeom>
        </p:spPr>
        <p:txBody>
          <a:bodyPr anchor="t" rtlCol="false" tIns="0" lIns="0" bIns="0" rIns="0">
            <a:spAutoFit/>
          </a:bodyPr>
          <a:lstStyle/>
          <a:p>
            <a:pPr algn="r">
              <a:lnSpc>
                <a:spcPts val="3220"/>
              </a:lnSpc>
            </a:pPr>
            <a:r>
              <a:rPr lang="en-US" sz="2300">
                <a:solidFill>
                  <a:srgbClr val="000000"/>
                </a:solidFill>
                <a:latin typeface="Questrial"/>
                <a:ea typeface="Questrial"/>
                <a:cs typeface="Questrial"/>
                <a:sym typeface="Questrial"/>
              </a:rPr>
              <a:t>0512104693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7938" y="2228698"/>
            <a:ext cx="14792123" cy="5829603"/>
          </a:xfrm>
          <a:custGeom>
            <a:avLst/>
            <a:gdLst/>
            <a:ahLst/>
            <a:cxnLst/>
            <a:rect r="r" b="b" t="t" l="l"/>
            <a:pathLst>
              <a:path h="5829603" w="14792123">
                <a:moveTo>
                  <a:pt x="0" y="0"/>
                </a:moveTo>
                <a:lnTo>
                  <a:pt x="14792124" y="0"/>
                </a:lnTo>
                <a:lnTo>
                  <a:pt x="14792124" y="5829604"/>
                </a:lnTo>
                <a:lnTo>
                  <a:pt x="0" y="5829604"/>
                </a:lnTo>
                <a:lnTo>
                  <a:pt x="0" y="0"/>
                </a:lnTo>
                <a:close/>
              </a:path>
            </a:pathLst>
          </a:custGeom>
          <a:blipFill>
            <a:blip r:embed="rId2"/>
            <a:stretch>
              <a:fillRect l="0" t="0" r="0" b="0"/>
            </a:stretch>
          </a:blipFill>
        </p:spPr>
      </p:sp>
      <p:sp>
        <p:nvSpPr>
          <p:cNvPr name="TextBox 3" id="3"/>
          <p:cNvSpPr txBox="true"/>
          <p:nvPr/>
        </p:nvSpPr>
        <p:spPr>
          <a:xfrm rot="0">
            <a:off x="10258874" y="-726257"/>
            <a:ext cx="8029126"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15</a:t>
            </a:r>
          </a:p>
        </p:txBody>
      </p:sp>
      <p:sp>
        <p:nvSpPr>
          <p:cNvPr name="TextBox 4" id="4"/>
          <p:cNvSpPr txBox="true"/>
          <p:nvPr/>
        </p:nvSpPr>
        <p:spPr>
          <a:xfrm rot="0">
            <a:off x="1028700" y="923925"/>
            <a:ext cx="5621209"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Tavola dei volumi</a:t>
            </a:r>
          </a:p>
        </p:txBody>
      </p:sp>
      <p:sp>
        <p:nvSpPr>
          <p:cNvPr name="TextBox 5" id="5"/>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41577" y="5543549"/>
            <a:ext cx="13404846" cy="2454906"/>
          </a:xfrm>
          <a:custGeom>
            <a:avLst/>
            <a:gdLst/>
            <a:ahLst/>
            <a:cxnLst/>
            <a:rect r="r" b="b" t="t" l="l"/>
            <a:pathLst>
              <a:path h="2454906" w="13404846">
                <a:moveTo>
                  <a:pt x="0" y="0"/>
                </a:moveTo>
                <a:lnTo>
                  <a:pt x="13404846" y="0"/>
                </a:lnTo>
                <a:lnTo>
                  <a:pt x="13404846" y="2454906"/>
                </a:lnTo>
                <a:lnTo>
                  <a:pt x="0" y="2454906"/>
                </a:lnTo>
                <a:lnTo>
                  <a:pt x="0" y="0"/>
                </a:lnTo>
                <a:close/>
              </a:path>
            </a:pathLst>
          </a:custGeom>
          <a:blipFill>
            <a:blip r:embed="rId2"/>
            <a:stretch>
              <a:fillRect l="0" t="0" r="0" b="0"/>
            </a:stretch>
          </a:blipFill>
        </p:spPr>
      </p:sp>
      <p:sp>
        <p:nvSpPr>
          <p:cNvPr name="TextBox 3" id="3"/>
          <p:cNvSpPr txBox="true"/>
          <p:nvPr/>
        </p:nvSpPr>
        <p:spPr>
          <a:xfrm rot="0">
            <a:off x="10084517" y="-726257"/>
            <a:ext cx="8203483"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16</a:t>
            </a:r>
          </a:p>
        </p:txBody>
      </p:sp>
      <p:sp>
        <p:nvSpPr>
          <p:cNvPr name="TextBox 4" id="4"/>
          <p:cNvSpPr txBox="true"/>
          <p:nvPr/>
        </p:nvSpPr>
        <p:spPr>
          <a:xfrm rot="0">
            <a:off x="1028700" y="923925"/>
            <a:ext cx="7396489"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Tavola delle operazioni</a:t>
            </a:r>
          </a:p>
        </p:txBody>
      </p:sp>
      <p:sp>
        <p:nvSpPr>
          <p:cNvPr name="TextBox 5" id="5"/>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6" id="6"/>
          <p:cNvSpPr txBox="true"/>
          <p:nvPr/>
        </p:nvSpPr>
        <p:spPr>
          <a:xfrm rot="0">
            <a:off x="1028700" y="1887537"/>
            <a:ext cx="11039772" cy="3498849"/>
          </a:xfrm>
          <a:prstGeom prst="rect">
            <a:avLst/>
          </a:prstGeom>
        </p:spPr>
        <p:txBody>
          <a:bodyPr anchor="t" rtlCol="false" tIns="0" lIns="0" bIns="0" rIns="0">
            <a:spAutoFit/>
          </a:bodyPr>
          <a:lstStyle/>
          <a:p>
            <a:pPr algn="l">
              <a:lnSpc>
                <a:spcPts val="3500"/>
              </a:lnSpc>
            </a:pPr>
            <a:r>
              <a:rPr lang="en-US" sz="2500">
                <a:solidFill>
                  <a:srgbClr val="000000"/>
                </a:solidFill>
                <a:latin typeface="Questrial"/>
                <a:ea typeface="Questrial"/>
                <a:cs typeface="Questrial"/>
                <a:sym typeface="Questrial"/>
              </a:rPr>
              <a:t>Le cinque operazioni più frequenti da eseguire sul database sono le seguenti:</a:t>
            </a:r>
          </a:p>
          <a:p>
            <a:pPr algn="l" marL="539754" indent="-269877" lvl="1">
              <a:lnSpc>
                <a:spcPts val="3500"/>
              </a:lnSpc>
              <a:buFont typeface="Arial"/>
              <a:buChar char="•"/>
            </a:pPr>
            <a:r>
              <a:rPr lang="en-US" sz="2500">
                <a:solidFill>
                  <a:srgbClr val="000000"/>
                </a:solidFill>
                <a:latin typeface="Questrial"/>
                <a:ea typeface="Questrial"/>
                <a:cs typeface="Questrial"/>
                <a:sym typeface="Questrial"/>
              </a:rPr>
              <a:t>(OP1): Registrazione di un ordine</a:t>
            </a:r>
          </a:p>
          <a:p>
            <a:pPr algn="l" marL="539754" indent="-269877" lvl="1">
              <a:lnSpc>
                <a:spcPts val="3500"/>
              </a:lnSpc>
              <a:buFont typeface="Arial"/>
              <a:buChar char="•"/>
            </a:pPr>
            <a:r>
              <a:rPr lang="en-US" sz="2500">
                <a:solidFill>
                  <a:srgbClr val="000000"/>
                </a:solidFill>
                <a:latin typeface="Questrial"/>
                <a:ea typeface="Questrial"/>
                <a:cs typeface="Questrial"/>
                <a:sym typeface="Questrial"/>
              </a:rPr>
              <a:t>(OP2): Valutazione di un videogioco</a:t>
            </a:r>
          </a:p>
          <a:p>
            <a:pPr algn="l" marL="539754" indent="-269877" lvl="1">
              <a:lnSpc>
                <a:spcPts val="3500"/>
              </a:lnSpc>
              <a:buFont typeface="Arial"/>
              <a:buChar char="•"/>
            </a:pPr>
            <a:r>
              <a:rPr lang="en-US" sz="2500">
                <a:solidFill>
                  <a:srgbClr val="000000"/>
                </a:solidFill>
                <a:latin typeface="Questrial"/>
                <a:ea typeface="Questrial"/>
                <a:cs typeface="Questrial"/>
                <a:sym typeface="Questrial"/>
              </a:rPr>
              <a:t>(OP3): Sottoscrizione di un abbonamento</a:t>
            </a:r>
          </a:p>
          <a:p>
            <a:pPr algn="l" marL="539754" indent="-269877" lvl="1">
              <a:lnSpc>
                <a:spcPts val="3500"/>
              </a:lnSpc>
              <a:buFont typeface="Arial"/>
              <a:buChar char="•"/>
            </a:pPr>
            <a:r>
              <a:rPr lang="en-US" sz="2500">
                <a:solidFill>
                  <a:srgbClr val="000000"/>
                </a:solidFill>
                <a:latin typeface="Questrial"/>
                <a:ea typeface="Questrial"/>
                <a:cs typeface="Questrial"/>
                <a:sym typeface="Questrial"/>
              </a:rPr>
              <a:t>(OP4): Stampa di un report che mostri i dati degli sviluppatori, incluso la lista dei videogiochi venduti (500/giorno)</a:t>
            </a:r>
          </a:p>
          <a:p>
            <a:pPr algn="l" marL="539754" indent="-269877" lvl="1">
              <a:lnSpc>
                <a:spcPts val="3500"/>
              </a:lnSpc>
              <a:buFont typeface="Arial"/>
              <a:buChar char="•"/>
            </a:pPr>
            <a:r>
              <a:rPr lang="en-US" sz="2500">
                <a:solidFill>
                  <a:srgbClr val="000000"/>
                </a:solidFill>
                <a:latin typeface="Questrial"/>
                <a:ea typeface="Questrial"/>
                <a:cs typeface="Questrial"/>
                <a:sym typeface="Questrial"/>
              </a:rPr>
              <a:t>(OP5): Stampa settimanale di un report che mostri i dati dei videogiochi, inclusa la valutazione media ricevuta dagli utenti.</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084517" y="-726257"/>
            <a:ext cx="8203483"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17</a:t>
            </a:r>
          </a:p>
        </p:txBody>
      </p:sp>
      <p:sp>
        <p:nvSpPr>
          <p:cNvPr name="TextBox 3" id="3"/>
          <p:cNvSpPr txBox="true"/>
          <p:nvPr/>
        </p:nvSpPr>
        <p:spPr>
          <a:xfrm rot="0">
            <a:off x="1028700" y="1364616"/>
            <a:ext cx="7761055"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Analisi delle ridondanze</a:t>
            </a:r>
          </a:p>
        </p:txBody>
      </p:sp>
      <p:sp>
        <p:nvSpPr>
          <p:cNvPr name="TextBox 4" id="4"/>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5" id="5"/>
          <p:cNvSpPr txBox="true"/>
          <p:nvPr/>
        </p:nvSpPr>
        <p:spPr>
          <a:xfrm rot="0">
            <a:off x="1028700" y="2705100"/>
            <a:ext cx="9977775" cy="5559425"/>
          </a:xfrm>
          <a:prstGeom prst="rect">
            <a:avLst/>
          </a:prstGeom>
        </p:spPr>
        <p:txBody>
          <a:bodyPr anchor="t" rtlCol="false" tIns="0" lIns="0" bIns="0" rIns="0">
            <a:spAutoFit/>
          </a:bodyPr>
          <a:lstStyle/>
          <a:p>
            <a:pPr algn="l">
              <a:lnSpc>
                <a:spcPts val="4899"/>
              </a:lnSpc>
            </a:pPr>
            <a:r>
              <a:rPr lang="en-US" sz="3499">
                <a:solidFill>
                  <a:srgbClr val="000000"/>
                </a:solidFill>
                <a:latin typeface="Questrial"/>
                <a:ea typeface="Questrial"/>
                <a:cs typeface="Questrial"/>
                <a:sym typeface="Questrial"/>
              </a:rPr>
              <a:t>Gli attributi ridondanti da analizzare sono:</a:t>
            </a:r>
          </a:p>
          <a:p>
            <a:pPr algn="l">
              <a:lnSpc>
                <a:spcPts val="4899"/>
              </a:lnSpc>
            </a:pPr>
            <a:r>
              <a:rPr lang="en-US" sz="3499">
                <a:solidFill>
                  <a:srgbClr val="000000"/>
                </a:solidFill>
                <a:latin typeface="Questrial"/>
                <a:ea typeface="Questrial"/>
                <a:cs typeface="Questrial"/>
                <a:sym typeface="Questrial"/>
              </a:rPr>
              <a:t>             </a:t>
            </a:r>
            <a:r>
              <a:rPr lang="en-US" sz="3499">
                <a:solidFill>
                  <a:srgbClr val="000000"/>
                </a:solidFill>
                <a:latin typeface="Questrial"/>
                <a:ea typeface="Questrial"/>
                <a:cs typeface="Questrial"/>
                <a:sym typeface="Questrial"/>
              </a:rPr>
              <a:t>“MediaRecensioni”, “PrezzoTotale”</a:t>
            </a:r>
          </a:p>
          <a:p>
            <a:pPr algn="l">
              <a:lnSpc>
                <a:spcPts val="4899"/>
              </a:lnSpc>
            </a:pPr>
            <a:r>
              <a:rPr lang="en-US" sz="3499">
                <a:solidFill>
                  <a:srgbClr val="000000"/>
                </a:solidFill>
                <a:latin typeface="Questrial"/>
                <a:ea typeface="Questrial"/>
                <a:cs typeface="Questrial"/>
                <a:sym typeface="Questrial"/>
              </a:rPr>
              <a:t>I possibili scenari saranno relativi alle operazioni:</a:t>
            </a:r>
          </a:p>
          <a:p>
            <a:pPr algn="l">
              <a:lnSpc>
                <a:spcPts val="4899"/>
              </a:lnSpc>
            </a:pPr>
            <a:r>
              <a:rPr lang="en-US" sz="3499">
                <a:solidFill>
                  <a:srgbClr val="000000"/>
                </a:solidFill>
                <a:latin typeface="Questrial"/>
                <a:ea typeface="Questrial"/>
                <a:cs typeface="Questrial"/>
                <a:sym typeface="Questrial"/>
              </a:rPr>
              <a:t>             </a:t>
            </a:r>
            <a:r>
              <a:rPr lang="en-US" sz="3499">
                <a:solidFill>
                  <a:srgbClr val="000000"/>
                </a:solidFill>
                <a:latin typeface="Questrial"/>
                <a:ea typeface="Questrial"/>
                <a:cs typeface="Questrial"/>
                <a:sym typeface="Questrial"/>
              </a:rPr>
              <a:t>A. Per OP2 | OP5</a:t>
            </a:r>
          </a:p>
          <a:p>
            <a:pPr algn="l">
              <a:lnSpc>
                <a:spcPts val="4899"/>
              </a:lnSpc>
            </a:pPr>
            <a:r>
              <a:rPr lang="en-US" sz="3499">
                <a:solidFill>
                  <a:srgbClr val="000000"/>
                </a:solidFill>
                <a:latin typeface="Questrial"/>
                <a:ea typeface="Questrial"/>
                <a:cs typeface="Questrial"/>
                <a:sym typeface="Questrial"/>
              </a:rPr>
              <a:t>                  </a:t>
            </a:r>
            <a:r>
              <a:rPr lang="en-US" sz="3499">
                <a:solidFill>
                  <a:srgbClr val="000000"/>
                </a:solidFill>
                <a:latin typeface="Questrial"/>
                <a:ea typeface="Questrial"/>
                <a:cs typeface="Questrial"/>
                <a:sym typeface="Questrial"/>
              </a:rPr>
              <a:t>1. MediaRecensioni senza ridondanza</a:t>
            </a:r>
          </a:p>
          <a:p>
            <a:pPr algn="l">
              <a:lnSpc>
                <a:spcPts val="4899"/>
              </a:lnSpc>
            </a:pPr>
            <a:r>
              <a:rPr lang="en-US" sz="3499">
                <a:solidFill>
                  <a:srgbClr val="000000"/>
                </a:solidFill>
                <a:latin typeface="Questrial"/>
                <a:ea typeface="Questrial"/>
                <a:cs typeface="Questrial"/>
                <a:sym typeface="Questrial"/>
              </a:rPr>
              <a:t>                  </a:t>
            </a:r>
            <a:r>
              <a:rPr lang="en-US" sz="3499">
                <a:solidFill>
                  <a:srgbClr val="000000"/>
                </a:solidFill>
                <a:latin typeface="Questrial"/>
                <a:ea typeface="Questrial"/>
                <a:cs typeface="Questrial"/>
                <a:sym typeface="Questrial"/>
              </a:rPr>
              <a:t>2. MediaRecensioni con ridondanza</a:t>
            </a:r>
          </a:p>
          <a:p>
            <a:pPr algn="l">
              <a:lnSpc>
                <a:spcPts val="4899"/>
              </a:lnSpc>
            </a:pPr>
            <a:r>
              <a:rPr lang="en-US" sz="3499">
                <a:solidFill>
                  <a:srgbClr val="000000"/>
                </a:solidFill>
                <a:latin typeface="Questrial"/>
                <a:ea typeface="Questrial"/>
                <a:cs typeface="Questrial"/>
                <a:sym typeface="Questrial"/>
              </a:rPr>
              <a:t>             </a:t>
            </a:r>
            <a:r>
              <a:rPr lang="en-US" sz="3499">
                <a:solidFill>
                  <a:srgbClr val="000000"/>
                </a:solidFill>
                <a:latin typeface="Questrial"/>
                <a:ea typeface="Questrial"/>
                <a:cs typeface="Questrial"/>
                <a:sym typeface="Questrial"/>
              </a:rPr>
              <a:t>B. Per OP1</a:t>
            </a:r>
          </a:p>
          <a:p>
            <a:pPr algn="l">
              <a:lnSpc>
                <a:spcPts val="4899"/>
              </a:lnSpc>
            </a:pPr>
            <a:r>
              <a:rPr lang="en-US" sz="3499">
                <a:solidFill>
                  <a:srgbClr val="000000"/>
                </a:solidFill>
                <a:latin typeface="Questrial"/>
                <a:ea typeface="Questrial"/>
                <a:cs typeface="Questrial"/>
                <a:sym typeface="Questrial"/>
              </a:rPr>
              <a:t>                  </a:t>
            </a:r>
            <a:r>
              <a:rPr lang="en-US" sz="3499">
                <a:solidFill>
                  <a:srgbClr val="000000"/>
                </a:solidFill>
                <a:latin typeface="Questrial"/>
                <a:ea typeface="Questrial"/>
                <a:cs typeface="Questrial"/>
                <a:sym typeface="Questrial"/>
              </a:rPr>
              <a:t>1. PrezzoTotale senza ridondanza</a:t>
            </a:r>
          </a:p>
          <a:p>
            <a:pPr algn="l">
              <a:lnSpc>
                <a:spcPts val="4899"/>
              </a:lnSpc>
            </a:pPr>
            <a:r>
              <a:rPr lang="en-US" sz="3499">
                <a:solidFill>
                  <a:srgbClr val="000000"/>
                </a:solidFill>
                <a:latin typeface="Questrial"/>
                <a:ea typeface="Questrial"/>
                <a:cs typeface="Questrial"/>
                <a:sym typeface="Questrial"/>
              </a:rPr>
              <a:t>                  </a:t>
            </a:r>
            <a:r>
              <a:rPr lang="en-US" sz="3499">
                <a:solidFill>
                  <a:srgbClr val="000000"/>
                </a:solidFill>
                <a:latin typeface="Questrial"/>
                <a:ea typeface="Questrial"/>
                <a:cs typeface="Questrial"/>
                <a:sym typeface="Questrial"/>
              </a:rPr>
              <a:t>2. PrezzoTotale con ridondanza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41230" y="6307955"/>
            <a:ext cx="9518070" cy="2950345"/>
          </a:xfrm>
          <a:custGeom>
            <a:avLst/>
            <a:gdLst/>
            <a:ahLst/>
            <a:cxnLst/>
            <a:rect r="r" b="b" t="t" l="l"/>
            <a:pathLst>
              <a:path h="2950345" w="9518070">
                <a:moveTo>
                  <a:pt x="0" y="0"/>
                </a:moveTo>
                <a:lnTo>
                  <a:pt x="9518070" y="0"/>
                </a:lnTo>
                <a:lnTo>
                  <a:pt x="9518070" y="2950345"/>
                </a:lnTo>
                <a:lnTo>
                  <a:pt x="0" y="2950345"/>
                </a:lnTo>
                <a:lnTo>
                  <a:pt x="0" y="0"/>
                </a:lnTo>
                <a:close/>
              </a:path>
            </a:pathLst>
          </a:custGeom>
          <a:blipFill>
            <a:blip r:embed="rId2"/>
            <a:stretch>
              <a:fillRect l="0" t="0" r="0" b="0"/>
            </a:stretch>
          </a:blipFill>
        </p:spPr>
      </p:sp>
      <p:sp>
        <p:nvSpPr>
          <p:cNvPr name="TextBox 3" id="3"/>
          <p:cNvSpPr txBox="true"/>
          <p:nvPr/>
        </p:nvSpPr>
        <p:spPr>
          <a:xfrm rot="0">
            <a:off x="1028700" y="923925"/>
            <a:ext cx="7761055"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Analisi delle ridondanze</a:t>
            </a:r>
          </a:p>
        </p:txBody>
      </p:sp>
      <p:sp>
        <p:nvSpPr>
          <p:cNvPr name="TextBox 4" id="4"/>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5" id="5"/>
          <p:cNvSpPr txBox="true"/>
          <p:nvPr/>
        </p:nvSpPr>
        <p:spPr>
          <a:xfrm rot="0">
            <a:off x="1028700" y="6567103"/>
            <a:ext cx="4880160" cy="1216024"/>
          </a:xfrm>
          <a:prstGeom prst="rect">
            <a:avLst/>
          </a:prstGeom>
        </p:spPr>
        <p:txBody>
          <a:bodyPr anchor="t" rtlCol="false" tIns="0" lIns="0" bIns="0" rIns="0">
            <a:spAutoFit/>
          </a:bodyPr>
          <a:lstStyle/>
          <a:p>
            <a:pPr algn="ctr">
              <a:lnSpc>
                <a:spcPts val="4900"/>
              </a:lnSpc>
            </a:pPr>
            <a:r>
              <a:rPr lang="en-US" sz="3500">
                <a:solidFill>
                  <a:srgbClr val="000000"/>
                </a:solidFill>
                <a:latin typeface="Carelia"/>
                <a:ea typeface="Carelia"/>
                <a:cs typeface="Carelia"/>
                <a:sym typeface="Carelia"/>
              </a:rPr>
              <a:t>Tavola degli accessi A</a:t>
            </a:r>
          </a:p>
          <a:p>
            <a:pPr algn="ctr">
              <a:lnSpc>
                <a:spcPts val="4900"/>
              </a:lnSpc>
            </a:pPr>
            <a:r>
              <a:rPr lang="en-US" sz="3500">
                <a:solidFill>
                  <a:srgbClr val="000000"/>
                </a:solidFill>
                <a:latin typeface="Carelia"/>
                <a:ea typeface="Carelia"/>
                <a:cs typeface="Carelia"/>
                <a:sym typeface="Carelia"/>
              </a:rPr>
              <a:t>(Con ridondanza)</a:t>
            </a:r>
          </a:p>
        </p:txBody>
      </p:sp>
      <p:sp>
        <p:nvSpPr>
          <p:cNvPr name="TextBox 6" id="6"/>
          <p:cNvSpPr txBox="true"/>
          <p:nvPr/>
        </p:nvSpPr>
        <p:spPr>
          <a:xfrm rot="0">
            <a:off x="1028700" y="7851776"/>
            <a:ext cx="6712530" cy="1406524"/>
          </a:xfrm>
          <a:prstGeom prst="rect">
            <a:avLst/>
          </a:prstGeom>
        </p:spPr>
        <p:txBody>
          <a:bodyPr anchor="t" rtlCol="false" tIns="0" lIns="0" bIns="0" rIns="0">
            <a:spAutoFit/>
          </a:bodyPr>
          <a:lstStyle/>
          <a:p>
            <a:pPr algn="l">
              <a:lnSpc>
                <a:spcPts val="2800"/>
              </a:lnSpc>
            </a:pPr>
            <a:r>
              <a:rPr lang="en-US" sz="2000">
                <a:solidFill>
                  <a:srgbClr val="000000"/>
                </a:solidFill>
                <a:latin typeface="Questrial"/>
                <a:ea typeface="Questrial"/>
                <a:cs typeface="Questrial"/>
                <a:sym typeface="Questrial"/>
              </a:rPr>
              <a:t>Accessi OP2: (3 S + 1 L) x 190.500 = 1.333.500 accessi/anno</a:t>
            </a:r>
          </a:p>
          <a:p>
            <a:pPr algn="l">
              <a:lnSpc>
                <a:spcPts val="2800"/>
              </a:lnSpc>
            </a:pPr>
            <a:r>
              <a:rPr lang="en-US" sz="2000">
                <a:solidFill>
                  <a:srgbClr val="000000"/>
                </a:solidFill>
                <a:latin typeface="Questrial"/>
                <a:ea typeface="Questrial"/>
                <a:cs typeface="Questrial"/>
                <a:sym typeface="Questrial"/>
              </a:rPr>
              <a:t>Accessi OP5: 10.000 L x 52 = 520.000 accessi/anno</a:t>
            </a:r>
          </a:p>
          <a:p>
            <a:pPr algn="l">
              <a:lnSpc>
                <a:spcPts val="2800"/>
              </a:lnSpc>
            </a:pPr>
            <a:r>
              <a:rPr lang="en-US" sz="2000">
                <a:solidFill>
                  <a:srgbClr val="000000"/>
                </a:solidFill>
                <a:latin typeface="Questrial"/>
                <a:ea typeface="Questrial"/>
                <a:cs typeface="Questrial"/>
                <a:sym typeface="Questrial"/>
              </a:rPr>
              <a:t>Totale accessi: 1.853.500 accessi/anno</a:t>
            </a:r>
          </a:p>
          <a:p>
            <a:pPr algn="l">
              <a:lnSpc>
                <a:spcPts val="2800"/>
              </a:lnSpc>
            </a:pPr>
            <a:r>
              <a:rPr lang="en-US" sz="2000">
                <a:solidFill>
                  <a:srgbClr val="000000"/>
                </a:solidFill>
                <a:latin typeface="Questrial"/>
                <a:ea typeface="Questrial"/>
                <a:cs typeface="Questrial"/>
                <a:sym typeface="Questrial"/>
              </a:rPr>
              <a:t>Consumo in byte: 4 byte x 10.000 = 40.000 byte ≈ 40kB</a:t>
            </a:r>
          </a:p>
        </p:txBody>
      </p:sp>
      <p:sp>
        <p:nvSpPr>
          <p:cNvPr name="TextBox 7" id="7"/>
          <p:cNvSpPr txBox="true"/>
          <p:nvPr/>
        </p:nvSpPr>
        <p:spPr>
          <a:xfrm rot="0">
            <a:off x="1028700" y="2726909"/>
            <a:ext cx="4880160" cy="1216024"/>
          </a:xfrm>
          <a:prstGeom prst="rect">
            <a:avLst/>
          </a:prstGeom>
        </p:spPr>
        <p:txBody>
          <a:bodyPr anchor="t" rtlCol="false" tIns="0" lIns="0" bIns="0" rIns="0">
            <a:spAutoFit/>
          </a:bodyPr>
          <a:lstStyle/>
          <a:p>
            <a:pPr algn="ctr">
              <a:lnSpc>
                <a:spcPts val="4900"/>
              </a:lnSpc>
            </a:pPr>
            <a:r>
              <a:rPr lang="en-US" sz="3500">
                <a:solidFill>
                  <a:srgbClr val="000000"/>
                </a:solidFill>
                <a:latin typeface="Carelia"/>
                <a:ea typeface="Carelia"/>
                <a:cs typeface="Carelia"/>
                <a:sym typeface="Carelia"/>
              </a:rPr>
              <a:t>Tavola degli accessi A</a:t>
            </a:r>
          </a:p>
          <a:p>
            <a:pPr algn="ctr">
              <a:lnSpc>
                <a:spcPts val="4900"/>
              </a:lnSpc>
            </a:pPr>
            <a:r>
              <a:rPr lang="en-US" sz="3500">
                <a:solidFill>
                  <a:srgbClr val="000000"/>
                </a:solidFill>
                <a:latin typeface="Carelia"/>
                <a:ea typeface="Carelia"/>
                <a:cs typeface="Carelia"/>
                <a:sym typeface="Carelia"/>
              </a:rPr>
              <a:t>(Senza ridondanza)</a:t>
            </a:r>
          </a:p>
        </p:txBody>
      </p:sp>
      <p:sp>
        <p:nvSpPr>
          <p:cNvPr name="Freeform 8" id="8"/>
          <p:cNvSpPr/>
          <p:nvPr/>
        </p:nvSpPr>
        <p:spPr>
          <a:xfrm flipH="false" flipV="false" rot="0">
            <a:off x="8470362" y="2673026"/>
            <a:ext cx="8788938" cy="2539814"/>
          </a:xfrm>
          <a:custGeom>
            <a:avLst/>
            <a:gdLst/>
            <a:ahLst/>
            <a:cxnLst/>
            <a:rect r="r" b="b" t="t" l="l"/>
            <a:pathLst>
              <a:path h="2539814" w="8788938">
                <a:moveTo>
                  <a:pt x="0" y="0"/>
                </a:moveTo>
                <a:lnTo>
                  <a:pt x="8788938" y="0"/>
                </a:lnTo>
                <a:lnTo>
                  <a:pt x="8788938" y="2539814"/>
                </a:lnTo>
                <a:lnTo>
                  <a:pt x="0" y="2539814"/>
                </a:lnTo>
                <a:lnTo>
                  <a:pt x="0" y="0"/>
                </a:lnTo>
                <a:close/>
              </a:path>
            </a:pathLst>
          </a:custGeom>
          <a:blipFill>
            <a:blip r:embed="rId3"/>
            <a:stretch>
              <a:fillRect l="0" t="0" r="0" b="0"/>
            </a:stretch>
          </a:blipFill>
        </p:spPr>
      </p:sp>
      <p:sp>
        <p:nvSpPr>
          <p:cNvPr name="TextBox 9" id="9"/>
          <p:cNvSpPr txBox="true"/>
          <p:nvPr/>
        </p:nvSpPr>
        <p:spPr>
          <a:xfrm rot="0">
            <a:off x="9815055" y="-726257"/>
            <a:ext cx="8472945"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18</a:t>
            </a:r>
          </a:p>
        </p:txBody>
      </p:sp>
      <p:sp>
        <p:nvSpPr>
          <p:cNvPr name="TextBox 10" id="10"/>
          <p:cNvSpPr txBox="true"/>
          <p:nvPr/>
        </p:nvSpPr>
        <p:spPr>
          <a:xfrm rot="0">
            <a:off x="1028700" y="4158741"/>
            <a:ext cx="7441662" cy="1054099"/>
          </a:xfrm>
          <a:prstGeom prst="rect">
            <a:avLst/>
          </a:prstGeom>
        </p:spPr>
        <p:txBody>
          <a:bodyPr anchor="t" rtlCol="false" tIns="0" lIns="0" bIns="0" rIns="0">
            <a:spAutoFit/>
          </a:bodyPr>
          <a:lstStyle/>
          <a:p>
            <a:pPr algn="l">
              <a:lnSpc>
                <a:spcPts val="2800"/>
              </a:lnSpc>
            </a:pPr>
            <a:r>
              <a:rPr lang="en-US" sz="2000">
                <a:solidFill>
                  <a:srgbClr val="000000"/>
                </a:solidFill>
                <a:latin typeface="Questrial"/>
                <a:ea typeface="Questrial"/>
                <a:cs typeface="Questrial"/>
                <a:sym typeface="Questrial"/>
              </a:rPr>
              <a:t>Accessi OP2: (2 S + 1 L) x 190.500 = 952.500 accessi/anno</a:t>
            </a:r>
          </a:p>
          <a:p>
            <a:pPr algn="l">
              <a:lnSpc>
                <a:spcPts val="2800"/>
              </a:lnSpc>
            </a:pPr>
            <a:r>
              <a:rPr lang="en-US" sz="2000">
                <a:solidFill>
                  <a:srgbClr val="000000"/>
                </a:solidFill>
                <a:latin typeface="Questrial"/>
                <a:ea typeface="Questrial"/>
                <a:cs typeface="Questrial"/>
                <a:sym typeface="Questrial"/>
              </a:rPr>
              <a:t>Accessi OP5: (10.000 L + 100.000 L) x 52 = 5.720.000 accessi/anno</a:t>
            </a:r>
          </a:p>
          <a:p>
            <a:pPr algn="l">
              <a:lnSpc>
                <a:spcPts val="2800"/>
              </a:lnSpc>
            </a:pPr>
            <a:r>
              <a:rPr lang="en-US" sz="2000">
                <a:solidFill>
                  <a:srgbClr val="000000"/>
                </a:solidFill>
                <a:latin typeface="Questrial"/>
                <a:ea typeface="Questrial"/>
                <a:cs typeface="Questrial"/>
                <a:sym typeface="Questrial"/>
              </a:rPr>
              <a:t>Totale accessi = 6.672.500 accessi/anno</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55339" y="2263204"/>
            <a:ext cx="9903961" cy="1228724"/>
          </a:xfrm>
          <a:custGeom>
            <a:avLst/>
            <a:gdLst/>
            <a:ahLst/>
            <a:cxnLst/>
            <a:rect r="r" b="b" t="t" l="l"/>
            <a:pathLst>
              <a:path h="1228724" w="9903961">
                <a:moveTo>
                  <a:pt x="0" y="0"/>
                </a:moveTo>
                <a:lnTo>
                  <a:pt x="9903961" y="0"/>
                </a:lnTo>
                <a:lnTo>
                  <a:pt x="9903961" y="1228724"/>
                </a:lnTo>
                <a:lnTo>
                  <a:pt x="0" y="1228724"/>
                </a:lnTo>
                <a:lnTo>
                  <a:pt x="0" y="0"/>
                </a:lnTo>
                <a:close/>
              </a:path>
            </a:pathLst>
          </a:custGeom>
          <a:blipFill>
            <a:blip r:embed="rId2"/>
            <a:stretch>
              <a:fillRect l="0" t="-25167" r="0" b="0"/>
            </a:stretch>
          </a:blipFill>
        </p:spPr>
      </p:sp>
      <p:sp>
        <p:nvSpPr>
          <p:cNvPr name="Freeform 3" id="3"/>
          <p:cNvSpPr/>
          <p:nvPr/>
        </p:nvSpPr>
        <p:spPr>
          <a:xfrm flipH="false" flipV="false" rot="0">
            <a:off x="7434750" y="4542852"/>
            <a:ext cx="9824550" cy="928095"/>
          </a:xfrm>
          <a:custGeom>
            <a:avLst/>
            <a:gdLst/>
            <a:ahLst/>
            <a:cxnLst/>
            <a:rect r="r" b="b" t="t" l="l"/>
            <a:pathLst>
              <a:path h="928095" w="9824550">
                <a:moveTo>
                  <a:pt x="0" y="0"/>
                </a:moveTo>
                <a:lnTo>
                  <a:pt x="9824550" y="0"/>
                </a:lnTo>
                <a:lnTo>
                  <a:pt x="9824550" y="928095"/>
                </a:lnTo>
                <a:lnTo>
                  <a:pt x="0" y="928095"/>
                </a:lnTo>
                <a:lnTo>
                  <a:pt x="0" y="0"/>
                </a:lnTo>
                <a:close/>
              </a:path>
            </a:pathLst>
          </a:custGeom>
          <a:blipFill>
            <a:blip r:embed="rId3"/>
            <a:stretch>
              <a:fillRect l="0" t="0" r="0" b="0"/>
            </a:stretch>
          </a:blipFill>
        </p:spPr>
      </p:sp>
      <p:sp>
        <p:nvSpPr>
          <p:cNvPr name="Freeform 4" id="4"/>
          <p:cNvSpPr/>
          <p:nvPr/>
        </p:nvSpPr>
        <p:spPr>
          <a:xfrm flipH="false" flipV="false" rot="0">
            <a:off x="7434750" y="5470947"/>
            <a:ext cx="9824550" cy="662032"/>
          </a:xfrm>
          <a:custGeom>
            <a:avLst/>
            <a:gdLst/>
            <a:ahLst/>
            <a:cxnLst/>
            <a:rect r="r" b="b" t="t" l="l"/>
            <a:pathLst>
              <a:path h="662032" w="9824550">
                <a:moveTo>
                  <a:pt x="0" y="0"/>
                </a:moveTo>
                <a:lnTo>
                  <a:pt x="9824550" y="0"/>
                </a:lnTo>
                <a:lnTo>
                  <a:pt x="9824550" y="662032"/>
                </a:lnTo>
                <a:lnTo>
                  <a:pt x="0" y="662032"/>
                </a:lnTo>
                <a:lnTo>
                  <a:pt x="0" y="0"/>
                </a:lnTo>
                <a:close/>
              </a:path>
            </a:pathLst>
          </a:custGeom>
          <a:blipFill>
            <a:blip r:embed="rId4"/>
            <a:stretch>
              <a:fillRect l="0" t="0" r="0" b="0"/>
            </a:stretch>
          </a:blipFill>
        </p:spPr>
      </p:sp>
      <p:sp>
        <p:nvSpPr>
          <p:cNvPr name="TextBox 5" id="5"/>
          <p:cNvSpPr txBox="true"/>
          <p:nvPr/>
        </p:nvSpPr>
        <p:spPr>
          <a:xfrm rot="0">
            <a:off x="1028700" y="923925"/>
            <a:ext cx="7761055"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Analisi delle ridondanze</a:t>
            </a:r>
          </a:p>
        </p:txBody>
      </p:sp>
      <p:sp>
        <p:nvSpPr>
          <p:cNvPr name="TextBox 6" id="6"/>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7" id="7"/>
          <p:cNvSpPr txBox="true"/>
          <p:nvPr/>
        </p:nvSpPr>
        <p:spPr>
          <a:xfrm rot="0">
            <a:off x="1028700" y="4476177"/>
            <a:ext cx="4880160" cy="1216024"/>
          </a:xfrm>
          <a:prstGeom prst="rect">
            <a:avLst/>
          </a:prstGeom>
        </p:spPr>
        <p:txBody>
          <a:bodyPr anchor="t" rtlCol="false" tIns="0" lIns="0" bIns="0" rIns="0">
            <a:spAutoFit/>
          </a:bodyPr>
          <a:lstStyle/>
          <a:p>
            <a:pPr algn="ctr">
              <a:lnSpc>
                <a:spcPts val="4900"/>
              </a:lnSpc>
            </a:pPr>
            <a:r>
              <a:rPr lang="en-US" sz="3500">
                <a:solidFill>
                  <a:srgbClr val="000000"/>
                </a:solidFill>
                <a:latin typeface="Carelia"/>
                <a:ea typeface="Carelia"/>
                <a:cs typeface="Carelia"/>
                <a:sym typeface="Carelia"/>
              </a:rPr>
              <a:t>Tavola degli accessi B</a:t>
            </a:r>
          </a:p>
          <a:p>
            <a:pPr algn="ctr">
              <a:lnSpc>
                <a:spcPts val="4900"/>
              </a:lnSpc>
            </a:pPr>
            <a:r>
              <a:rPr lang="en-US" sz="3500">
                <a:solidFill>
                  <a:srgbClr val="000000"/>
                </a:solidFill>
                <a:latin typeface="Carelia"/>
                <a:ea typeface="Carelia"/>
                <a:cs typeface="Carelia"/>
                <a:sym typeface="Carelia"/>
              </a:rPr>
              <a:t>(Con ridondanza)</a:t>
            </a:r>
          </a:p>
        </p:txBody>
      </p:sp>
      <p:sp>
        <p:nvSpPr>
          <p:cNvPr name="TextBox 8" id="8"/>
          <p:cNvSpPr txBox="true"/>
          <p:nvPr/>
        </p:nvSpPr>
        <p:spPr>
          <a:xfrm rot="0">
            <a:off x="1028700" y="5690022"/>
            <a:ext cx="6712530" cy="1054099"/>
          </a:xfrm>
          <a:prstGeom prst="rect">
            <a:avLst/>
          </a:prstGeom>
        </p:spPr>
        <p:txBody>
          <a:bodyPr anchor="t" rtlCol="false" tIns="0" lIns="0" bIns="0" rIns="0">
            <a:spAutoFit/>
          </a:bodyPr>
          <a:lstStyle/>
          <a:p>
            <a:pPr algn="l">
              <a:lnSpc>
                <a:spcPts val="2800"/>
              </a:lnSpc>
            </a:pPr>
            <a:r>
              <a:rPr lang="en-US" sz="2000">
                <a:solidFill>
                  <a:srgbClr val="000000"/>
                </a:solidFill>
                <a:latin typeface="Questrial"/>
                <a:ea typeface="Questrial"/>
                <a:cs typeface="Questrial"/>
                <a:sym typeface="Questrial"/>
              </a:rPr>
              <a:t>Accessi OP1: (3 S + 1 L) x 73.000 = 511.000 accessi/anno</a:t>
            </a:r>
          </a:p>
          <a:p>
            <a:pPr algn="l">
              <a:lnSpc>
                <a:spcPts val="2800"/>
              </a:lnSpc>
            </a:pPr>
            <a:r>
              <a:rPr lang="en-US" sz="2000">
                <a:solidFill>
                  <a:srgbClr val="000000"/>
                </a:solidFill>
                <a:latin typeface="Questrial"/>
                <a:ea typeface="Questrial"/>
                <a:cs typeface="Questrial"/>
                <a:sym typeface="Questrial"/>
              </a:rPr>
              <a:t>Totale accessi: 511.000 accessi/anno</a:t>
            </a:r>
          </a:p>
          <a:p>
            <a:pPr algn="l">
              <a:lnSpc>
                <a:spcPts val="2800"/>
              </a:lnSpc>
            </a:pPr>
            <a:r>
              <a:rPr lang="en-US" sz="2000">
                <a:solidFill>
                  <a:srgbClr val="000000"/>
                </a:solidFill>
                <a:latin typeface="Questrial"/>
                <a:ea typeface="Questrial"/>
                <a:cs typeface="Questrial"/>
                <a:sym typeface="Questrial"/>
              </a:rPr>
              <a:t>Consumo in byte: 4 byte x 20.000 = 80.000 byte ≈ 80kB</a:t>
            </a:r>
          </a:p>
        </p:txBody>
      </p:sp>
      <p:sp>
        <p:nvSpPr>
          <p:cNvPr name="TextBox 9" id="9"/>
          <p:cNvSpPr txBox="true"/>
          <p:nvPr/>
        </p:nvSpPr>
        <p:spPr>
          <a:xfrm rot="0">
            <a:off x="1028700" y="2196529"/>
            <a:ext cx="4880160" cy="1216024"/>
          </a:xfrm>
          <a:prstGeom prst="rect">
            <a:avLst/>
          </a:prstGeom>
        </p:spPr>
        <p:txBody>
          <a:bodyPr anchor="t" rtlCol="false" tIns="0" lIns="0" bIns="0" rIns="0">
            <a:spAutoFit/>
          </a:bodyPr>
          <a:lstStyle/>
          <a:p>
            <a:pPr algn="ctr">
              <a:lnSpc>
                <a:spcPts val="4900"/>
              </a:lnSpc>
            </a:pPr>
            <a:r>
              <a:rPr lang="en-US" sz="3500">
                <a:solidFill>
                  <a:srgbClr val="000000"/>
                </a:solidFill>
                <a:latin typeface="Carelia"/>
                <a:ea typeface="Carelia"/>
                <a:cs typeface="Carelia"/>
                <a:sym typeface="Carelia"/>
              </a:rPr>
              <a:t>Tavola degli accessi B</a:t>
            </a:r>
          </a:p>
          <a:p>
            <a:pPr algn="ctr">
              <a:lnSpc>
                <a:spcPts val="4900"/>
              </a:lnSpc>
            </a:pPr>
            <a:r>
              <a:rPr lang="en-US" sz="3500">
                <a:solidFill>
                  <a:srgbClr val="000000"/>
                </a:solidFill>
                <a:latin typeface="Carelia"/>
                <a:ea typeface="Carelia"/>
                <a:cs typeface="Carelia"/>
                <a:sym typeface="Carelia"/>
              </a:rPr>
              <a:t>(Senza ridondanza)</a:t>
            </a:r>
          </a:p>
        </p:txBody>
      </p:sp>
      <p:sp>
        <p:nvSpPr>
          <p:cNvPr name="TextBox 10" id="10"/>
          <p:cNvSpPr txBox="true"/>
          <p:nvPr/>
        </p:nvSpPr>
        <p:spPr>
          <a:xfrm rot="0">
            <a:off x="8277536" y="-726257"/>
            <a:ext cx="10010464"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19</a:t>
            </a:r>
          </a:p>
        </p:txBody>
      </p:sp>
      <p:sp>
        <p:nvSpPr>
          <p:cNvPr name="TextBox 11" id="11"/>
          <p:cNvSpPr txBox="true"/>
          <p:nvPr/>
        </p:nvSpPr>
        <p:spPr>
          <a:xfrm rot="0">
            <a:off x="1028700" y="3364928"/>
            <a:ext cx="7441662" cy="701674"/>
          </a:xfrm>
          <a:prstGeom prst="rect">
            <a:avLst/>
          </a:prstGeom>
        </p:spPr>
        <p:txBody>
          <a:bodyPr anchor="t" rtlCol="false" tIns="0" lIns="0" bIns="0" rIns="0">
            <a:spAutoFit/>
          </a:bodyPr>
          <a:lstStyle/>
          <a:p>
            <a:pPr algn="l">
              <a:lnSpc>
                <a:spcPts val="2800"/>
              </a:lnSpc>
            </a:pPr>
            <a:r>
              <a:rPr lang="en-US" sz="2000">
                <a:solidFill>
                  <a:srgbClr val="000000"/>
                </a:solidFill>
                <a:latin typeface="Questrial"/>
                <a:ea typeface="Questrial"/>
                <a:cs typeface="Questrial"/>
                <a:sym typeface="Questrial"/>
              </a:rPr>
              <a:t>Accessi OP1: (2 S + 1 L) x 73.000 = 365.000 accessi/anno</a:t>
            </a:r>
          </a:p>
          <a:p>
            <a:pPr algn="l">
              <a:lnSpc>
                <a:spcPts val="2800"/>
              </a:lnSpc>
            </a:pPr>
            <a:r>
              <a:rPr lang="en-US" sz="2000">
                <a:solidFill>
                  <a:srgbClr val="000000"/>
                </a:solidFill>
                <a:latin typeface="Questrial"/>
                <a:ea typeface="Questrial"/>
                <a:cs typeface="Questrial"/>
                <a:sym typeface="Questrial"/>
              </a:rPr>
              <a:t>Totale accessi: 365.000 accessi/anno</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66775"/>
            <a:ext cx="7073710" cy="1377942"/>
          </a:xfrm>
          <a:prstGeom prst="rect">
            <a:avLst/>
          </a:prstGeom>
        </p:spPr>
        <p:txBody>
          <a:bodyPr anchor="t" rtlCol="false" tIns="0" lIns="0" bIns="0" rIns="0">
            <a:spAutoFit/>
          </a:bodyPr>
          <a:lstStyle/>
          <a:p>
            <a:pPr algn="l">
              <a:lnSpc>
                <a:spcPts val="11200"/>
              </a:lnSpc>
            </a:pPr>
            <a:r>
              <a:rPr lang="en-US" sz="8000">
                <a:solidFill>
                  <a:srgbClr val="000000"/>
                </a:solidFill>
                <a:latin typeface="Carelia"/>
                <a:ea typeface="Carelia"/>
                <a:cs typeface="Carelia"/>
                <a:sym typeface="Carelia"/>
              </a:rPr>
              <a:t>PANORAMICA</a:t>
            </a:r>
          </a:p>
        </p:txBody>
      </p:sp>
      <p:sp>
        <p:nvSpPr>
          <p:cNvPr name="TextBox 3" id="3"/>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4" id="4"/>
          <p:cNvSpPr txBox="true"/>
          <p:nvPr/>
        </p:nvSpPr>
        <p:spPr>
          <a:xfrm rot="0">
            <a:off x="1357691" y="3212417"/>
            <a:ext cx="1231983" cy="1193800"/>
          </a:xfrm>
          <a:prstGeom prst="rect">
            <a:avLst/>
          </a:prstGeom>
        </p:spPr>
        <p:txBody>
          <a:bodyPr anchor="t" rtlCol="false" tIns="0" lIns="0" bIns="0" rIns="0">
            <a:spAutoFit/>
          </a:bodyPr>
          <a:lstStyle/>
          <a:p>
            <a:pPr algn="r">
              <a:lnSpc>
                <a:spcPts val="9799"/>
              </a:lnSpc>
            </a:pPr>
            <a:r>
              <a:rPr lang="en-US" sz="6999">
                <a:solidFill>
                  <a:srgbClr val="000000"/>
                </a:solidFill>
                <a:latin typeface="Carelia"/>
                <a:ea typeface="Carelia"/>
                <a:cs typeface="Carelia"/>
                <a:sym typeface="Carelia"/>
              </a:rPr>
              <a:t>03</a:t>
            </a:r>
          </a:p>
        </p:txBody>
      </p:sp>
      <p:sp>
        <p:nvSpPr>
          <p:cNvPr name="TextBox 5" id="5"/>
          <p:cNvSpPr txBox="true"/>
          <p:nvPr/>
        </p:nvSpPr>
        <p:spPr>
          <a:xfrm rot="0">
            <a:off x="862634" y="4377642"/>
            <a:ext cx="1727039" cy="871219"/>
          </a:xfrm>
          <a:prstGeom prst="rect">
            <a:avLst/>
          </a:prstGeom>
        </p:spPr>
        <p:txBody>
          <a:bodyPr anchor="t" rtlCol="false" tIns="0" lIns="0" bIns="0" rIns="0">
            <a:spAutoFit/>
          </a:bodyPr>
          <a:lstStyle/>
          <a:p>
            <a:pPr algn="r">
              <a:lnSpc>
                <a:spcPts val="2380"/>
              </a:lnSpc>
            </a:pPr>
            <a:r>
              <a:rPr lang="en-US" sz="1700">
                <a:solidFill>
                  <a:srgbClr val="000000"/>
                </a:solidFill>
                <a:latin typeface="Open Sans"/>
                <a:ea typeface="Open Sans"/>
                <a:cs typeface="Open Sans"/>
                <a:sym typeface="Open Sans"/>
              </a:rPr>
              <a:t>Introduzione della realtà di interesse </a:t>
            </a:r>
          </a:p>
        </p:txBody>
      </p:sp>
      <p:sp>
        <p:nvSpPr>
          <p:cNvPr name="TextBox 6" id="6"/>
          <p:cNvSpPr txBox="true"/>
          <p:nvPr/>
        </p:nvSpPr>
        <p:spPr>
          <a:xfrm rot="0">
            <a:off x="1357691" y="6597283"/>
            <a:ext cx="1398049" cy="1193800"/>
          </a:xfrm>
          <a:prstGeom prst="rect">
            <a:avLst/>
          </a:prstGeom>
        </p:spPr>
        <p:txBody>
          <a:bodyPr anchor="t" rtlCol="false" tIns="0" lIns="0" bIns="0" rIns="0">
            <a:spAutoFit/>
          </a:bodyPr>
          <a:lstStyle/>
          <a:p>
            <a:pPr algn="r">
              <a:lnSpc>
                <a:spcPts val="9799"/>
              </a:lnSpc>
            </a:pPr>
            <a:r>
              <a:rPr lang="en-US" sz="6999">
                <a:solidFill>
                  <a:srgbClr val="000000"/>
                </a:solidFill>
                <a:latin typeface="Carelia"/>
                <a:ea typeface="Carelia"/>
                <a:cs typeface="Carelia"/>
                <a:sym typeface="Carelia"/>
              </a:rPr>
              <a:t>06</a:t>
            </a:r>
          </a:p>
        </p:txBody>
      </p:sp>
      <p:sp>
        <p:nvSpPr>
          <p:cNvPr name="TextBox 7" id="7"/>
          <p:cNvSpPr txBox="true"/>
          <p:nvPr/>
        </p:nvSpPr>
        <p:spPr>
          <a:xfrm rot="0">
            <a:off x="1028700" y="7762508"/>
            <a:ext cx="1727039" cy="280669"/>
          </a:xfrm>
          <a:prstGeom prst="rect">
            <a:avLst/>
          </a:prstGeom>
        </p:spPr>
        <p:txBody>
          <a:bodyPr anchor="t" rtlCol="false" tIns="0" lIns="0" bIns="0" rIns="0">
            <a:spAutoFit/>
          </a:bodyPr>
          <a:lstStyle/>
          <a:p>
            <a:pPr algn="r">
              <a:lnSpc>
                <a:spcPts val="2380"/>
              </a:lnSpc>
            </a:pPr>
            <a:r>
              <a:rPr lang="en-US" sz="1700">
                <a:solidFill>
                  <a:srgbClr val="000000"/>
                </a:solidFill>
                <a:latin typeface="Open Sans"/>
                <a:ea typeface="Open Sans"/>
                <a:cs typeface="Open Sans"/>
                <a:sym typeface="Open Sans"/>
              </a:rPr>
              <a:t>Requisiti</a:t>
            </a:r>
          </a:p>
        </p:txBody>
      </p:sp>
      <p:sp>
        <p:nvSpPr>
          <p:cNvPr name="TextBox 8" id="8"/>
          <p:cNvSpPr txBox="true"/>
          <p:nvPr/>
        </p:nvSpPr>
        <p:spPr>
          <a:xfrm rot="0">
            <a:off x="4987364" y="4606876"/>
            <a:ext cx="1295445" cy="1193800"/>
          </a:xfrm>
          <a:prstGeom prst="rect">
            <a:avLst/>
          </a:prstGeom>
        </p:spPr>
        <p:txBody>
          <a:bodyPr anchor="t" rtlCol="false" tIns="0" lIns="0" bIns="0" rIns="0">
            <a:spAutoFit/>
          </a:bodyPr>
          <a:lstStyle/>
          <a:p>
            <a:pPr algn="r">
              <a:lnSpc>
                <a:spcPts val="9799"/>
              </a:lnSpc>
            </a:pPr>
            <a:r>
              <a:rPr lang="en-US" sz="6999">
                <a:solidFill>
                  <a:srgbClr val="FFFFFF"/>
                </a:solidFill>
                <a:latin typeface="Carelia"/>
                <a:ea typeface="Carelia"/>
                <a:cs typeface="Carelia"/>
                <a:sym typeface="Carelia"/>
              </a:rPr>
              <a:t>07</a:t>
            </a:r>
          </a:p>
        </p:txBody>
      </p:sp>
      <p:sp>
        <p:nvSpPr>
          <p:cNvPr name="TextBox 9" id="9"/>
          <p:cNvSpPr txBox="true"/>
          <p:nvPr/>
        </p:nvSpPr>
        <p:spPr>
          <a:xfrm rot="0">
            <a:off x="4565555" y="5772101"/>
            <a:ext cx="1727039" cy="575944"/>
          </a:xfrm>
          <a:prstGeom prst="rect">
            <a:avLst/>
          </a:prstGeom>
        </p:spPr>
        <p:txBody>
          <a:bodyPr anchor="t" rtlCol="false" tIns="0" lIns="0" bIns="0" rIns="0">
            <a:spAutoFit/>
          </a:bodyPr>
          <a:lstStyle/>
          <a:p>
            <a:pPr algn="r">
              <a:lnSpc>
                <a:spcPts val="2380"/>
              </a:lnSpc>
            </a:pPr>
            <a:r>
              <a:rPr lang="en-US" sz="1700">
                <a:solidFill>
                  <a:srgbClr val="000000"/>
                </a:solidFill>
                <a:latin typeface="Open Sans"/>
                <a:ea typeface="Open Sans"/>
                <a:cs typeface="Open Sans"/>
                <a:sym typeface="Open Sans"/>
              </a:rPr>
              <a:t>Analisi dei requisiti</a:t>
            </a:r>
          </a:p>
        </p:txBody>
      </p:sp>
      <p:sp>
        <p:nvSpPr>
          <p:cNvPr name="TextBox 10" id="10"/>
          <p:cNvSpPr txBox="true"/>
          <p:nvPr/>
        </p:nvSpPr>
        <p:spPr>
          <a:xfrm rot="0">
            <a:off x="8891842" y="4495960"/>
            <a:ext cx="1384958" cy="1193800"/>
          </a:xfrm>
          <a:prstGeom prst="rect">
            <a:avLst/>
          </a:prstGeom>
        </p:spPr>
        <p:txBody>
          <a:bodyPr anchor="t" rtlCol="false" tIns="0" lIns="0" bIns="0" rIns="0">
            <a:spAutoFit/>
          </a:bodyPr>
          <a:lstStyle/>
          <a:p>
            <a:pPr algn="r">
              <a:lnSpc>
                <a:spcPts val="9799"/>
              </a:lnSpc>
            </a:pPr>
            <a:r>
              <a:rPr lang="en-US" sz="6999">
                <a:solidFill>
                  <a:srgbClr val="000000"/>
                </a:solidFill>
                <a:latin typeface="Carelia"/>
                <a:ea typeface="Carelia"/>
                <a:cs typeface="Carelia"/>
                <a:sym typeface="Carelia"/>
              </a:rPr>
              <a:t>10</a:t>
            </a:r>
          </a:p>
        </p:txBody>
      </p:sp>
      <p:sp>
        <p:nvSpPr>
          <p:cNvPr name="TextBox 11" id="11"/>
          <p:cNvSpPr txBox="true"/>
          <p:nvPr/>
        </p:nvSpPr>
        <p:spPr>
          <a:xfrm rot="0">
            <a:off x="8535548" y="5661185"/>
            <a:ext cx="1727039" cy="280669"/>
          </a:xfrm>
          <a:prstGeom prst="rect">
            <a:avLst/>
          </a:prstGeom>
        </p:spPr>
        <p:txBody>
          <a:bodyPr anchor="t" rtlCol="false" tIns="0" lIns="0" bIns="0" rIns="0">
            <a:spAutoFit/>
          </a:bodyPr>
          <a:lstStyle/>
          <a:p>
            <a:pPr algn="r">
              <a:lnSpc>
                <a:spcPts val="2380"/>
              </a:lnSpc>
            </a:pPr>
            <a:r>
              <a:rPr lang="en-US" sz="1700">
                <a:solidFill>
                  <a:srgbClr val="000000"/>
                </a:solidFill>
                <a:latin typeface="Open Sans"/>
                <a:ea typeface="Open Sans"/>
                <a:cs typeface="Open Sans"/>
                <a:sym typeface="Open Sans"/>
              </a:rPr>
              <a:t>Business Rules</a:t>
            </a:r>
          </a:p>
        </p:txBody>
      </p:sp>
      <p:sp>
        <p:nvSpPr>
          <p:cNvPr name="TextBox 12" id="12"/>
          <p:cNvSpPr txBox="true"/>
          <p:nvPr/>
        </p:nvSpPr>
        <p:spPr>
          <a:xfrm rot="0">
            <a:off x="8891842" y="6568282"/>
            <a:ext cx="1337854" cy="1193800"/>
          </a:xfrm>
          <a:prstGeom prst="rect">
            <a:avLst/>
          </a:prstGeom>
        </p:spPr>
        <p:txBody>
          <a:bodyPr anchor="t" rtlCol="false" tIns="0" lIns="0" bIns="0" rIns="0">
            <a:spAutoFit/>
          </a:bodyPr>
          <a:lstStyle/>
          <a:p>
            <a:pPr algn="r">
              <a:lnSpc>
                <a:spcPts val="9799"/>
              </a:lnSpc>
            </a:pPr>
            <a:r>
              <a:rPr lang="en-US" sz="6999">
                <a:solidFill>
                  <a:srgbClr val="090000"/>
                </a:solidFill>
                <a:latin typeface="Carelia"/>
                <a:ea typeface="Carelia"/>
                <a:cs typeface="Carelia"/>
                <a:sym typeface="Carelia"/>
              </a:rPr>
              <a:t>13</a:t>
            </a:r>
          </a:p>
        </p:txBody>
      </p:sp>
      <p:sp>
        <p:nvSpPr>
          <p:cNvPr name="TextBox 13" id="13"/>
          <p:cNvSpPr txBox="true"/>
          <p:nvPr/>
        </p:nvSpPr>
        <p:spPr>
          <a:xfrm rot="0">
            <a:off x="8535548" y="7733508"/>
            <a:ext cx="1727039" cy="575944"/>
          </a:xfrm>
          <a:prstGeom prst="rect">
            <a:avLst/>
          </a:prstGeom>
        </p:spPr>
        <p:txBody>
          <a:bodyPr anchor="t" rtlCol="false" tIns="0" lIns="0" bIns="0" rIns="0">
            <a:spAutoFit/>
          </a:bodyPr>
          <a:lstStyle/>
          <a:p>
            <a:pPr algn="r">
              <a:lnSpc>
                <a:spcPts val="2380"/>
              </a:lnSpc>
            </a:pPr>
            <a:r>
              <a:rPr lang="en-US" sz="1700">
                <a:solidFill>
                  <a:srgbClr val="000000"/>
                </a:solidFill>
                <a:latin typeface="Open Sans"/>
                <a:ea typeface="Open Sans"/>
                <a:cs typeface="Open Sans"/>
                <a:sym typeface="Open Sans"/>
              </a:rPr>
              <a:t>Scelte progettuali</a:t>
            </a:r>
          </a:p>
        </p:txBody>
      </p:sp>
      <p:sp>
        <p:nvSpPr>
          <p:cNvPr name="TextBox 14" id="14"/>
          <p:cNvSpPr txBox="true"/>
          <p:nvPr/>
        </p:nvSpPr>
        <p:spPr>
          <a:xfrm rot="0">
            <a:off x="12877125" y="4606876"/>
            <a:ext cx="1314336" cy="1193800"/>
          </a:xfrm>
          <a:prstGeom prst="rect">
            <a:avLst/>
          </a:prstGeom>
        </p:spPr>
        <p:txBody>
          <a:bodyPr anchor="t" rtlCol="false" tIns="0" lIns="0" bIns="0" rIns="0">
            <a:spAutoFit/>
          </a:bodyPr>
          <a:lstStyle/>
          <a:p>
            <a:pPr algn="r">
              <a:lnSpc>
                <a:spcPts val="9799"/>
              </a:lnSpc>
            </a:pPr>
            <a:r>
              <a:rPr lang="en-US" sz="6999">
                <a:solidFill>
                  <a:srgbClr val="FFFFFF"/>
                </a:solidFill>
                <a:latin typeface="Carelia"/>
                <a:ea typeface="Carelia"/>
                <a:cs typeface="Carelia"/>
                <a:sym typeface="Carelia"/>
              </a:rPr>
              <a:t>14</a:t>
            </a:r>
          </a:p>
        </p:txBody>
      </p:sp>
      <p:sp>
        <p:nvSpPr>
          <p:cNvPr name="TextBox 15" id="15"/>
          <p:cNvSpPr txBox="true"/>
          <p:nvPr/>
        </p:nvSpPr>
        <p:spPr>
          <a:xfrm rot="0">
            <a:off x="12632122" y="5772101"/>
            <a:ext cx="1540215" cy="575944"/>
          </a:xfrm>
          <a:prstGeom prst="rect">
            <a:avLst/>
          </a:prstGeom>
        </p:spPr>
        <p:txBody>
          <a:bodyPr anchor="t" rtlCol="false" tIns="0" lIns="0" bIns="0" rIns="0">
            <a:spAutoFit/>
          </a:bodyPr>
          <a:lstStyle/>
          <a:p>
            <a:pPr algn="r">
              <a:lnSpc>
                <a:spcPts val="2380"/>
              </a:lnSpc>
            </a:pPr>
            <a:r>
              <a:rPr lang="en-US" sz="1700">
                <a:solidFill>
                  <a:srgbClr val="000000"/>
                </a:solidFill>
                <a:latin typeface="Open Sans"/>
                <a:ea typeface="Open Sans"/>
                <a:cs typeface="Open Sans"/>
                <a:sym typeface="Open Sans"/>
              </a:rPr>
              <a:t>Progettazione logica</a:t>
            </a:r>
          </a:p>
        </p:txBody>
      </p:sp>
      <p:sp>
        <p:nvSpPr>
          <p:cNvPr name="TextBox 16" id="16"/>
          <p:cNvSpPr txBox="true"/>
          <p:nvPr/>
        </p:nvSpPr>
        <p:spPr>
          <a:xfrm rot="0">
            <a:off x="15951722" y="3317717"/>
            <a:ext cx="1320898" cy="1193800"/>
          </a:xfrm>
          <a:prstGeom prst="rect">
            <a:avLst/>
          </a:prstGeom>
        </p:spPr>
        <p:txBody>
          <a:bodyPr anchor="t" rtlCol="false" tIns="0" lIns="0" bIns="0" rIns="0">
            <a:spAutoFit/>
          </a:bodyPr>
          <a:lstStyle/>
          <a:p>
            <a:pPr algn="r">
              <a:lnSpc>
                <a:spcPts val="9799"/>
              </a:lnSpc>
            </a:pPr>
            <a:r>
              <a:rPr lang="en-US" sz="6999">
                <a:solidFill>
                  <a:srgbClr val="000000"/>
                </a:solidFill>
                <a:latin typeface="Carelia"/>
                <a:ea typeface="Carelia"/>
                <a:cs typeface="Carelia"/>
                <a:sym typeface="Carelia"/>
              </a:rPr>
              <a:t>21</a:t>
            </a:r>
          </a:p>
        </p:txBody>
      </p:sp>
      <p:sp>
        <p:nvSpPr>
          <p:cNvPr name="TextBox 17" id="17"/>
          <p:cNvSpPr txBox="true"/>
          <p:nvPr/>
        </p:nvSpPr>
        <p:spPr>
          <a:xfrm rot="0">
            <a:off x="15532261" y="4482942"/>
            <a:ext cx="1727039" cy="575944"/>
          </a:xfrm>
          <a:prstGeom prst="rect">
            <a:avLst/>
          </a:prstGeom>
        </p:spPr>
        <p:txBody>
          <a:bodyPr anchor="t" rtlCol="false" tIns="0" lIns="0" bIns="0" rIns="0">
            <a:spAutoFit/>
          </a:bodyPr>
          <a:lstStyle/>
          <a:p>
            <a:pPr algn="r">
              <a:lnSpc>
                <a:spcPts val="2380"/>
              </a:lnSpc>
            </a:pPr>
            <a:r>
              <a:rPr lang="en-US" sz="1700">
                <a:solidFill>
                  <a:srgbClr val="000000"/>
                </a:solidFill>
                <a:latin typeface="Open Sans"/>
                <a:ea typeface="Open Sans"/>
                <a:cs typeface="Open Sans"/>
                <a:sym typeface="Open Sans"/>
              </a:rPr>
              <a:t>Ristrutturazione dello schema</a:t>
            </a:r>
          </a:p>
        </p:txBody>
      </p:sp>
      <p:sp>
        <p:nvSpPr>
          <p:cNvPr name="TextBox 18" id="18"/>
          <p:cNvSpPr txBox="true"/>
          <p:nvPr/>
        </p:nvSpPr>
        <p:spPr>
          <a:xfrm rot="0">
            <a:off x="15982087" y="6631306"/>
            <a:ext cx="1185647" cy="1193800"/>
          </a:xfrm>
          <a:prstGeom prst="rect">
            <a:avLst/>
          </a:prstGeom>
        </p:spPr>
        <p:txBody>
          <a:bodyPr anchor="t" rtlCol="false" tIns="0" lIns="0" bIns="0" rIns="0">
            <a:spAutoFit/>
          </a:bodyPr>
          <a:lstStyle/>
          <a:p>
            <a:pPr algn="r">
              <a:lnSpc>
                <a:spcPts val="9799"/>
              </a:lnSpc>
            </a:pPr>
            <a:r>
              <a:rPr lang="en-US" sz="6999">
                <a:solidFill>
                  <a:srgbClr val="000000"/>
                </a:solidFill>
                <a:latin typeface="Carelia"/>
                <a:ea typeface="Carelia"/>
                <a:cs typeface="Carelia"/>
                <a:sym typeface="Carelia"/>
              </a:rPr>
              <a:t>26</a:t>
            </a:r>
          </a:p>
        </p:txBody>
      </p:sp>
      <p:sp>
        <p:nvSpPr>
          <p:cNvPr name="TextBox 19" id="19"/>
          <p:cNvSpPr txBox="true"/>
          <p:nvPr/>
        </p:nvSpPr>
        <p:spPr>
          <a:xfrm rot="0">
            <a:off x="15532261" y="7796531"/>
            <a:ext cx="1727039" cy="871219"/>
          </a:xfrm>
          <a:prstGeom prst="rect">
            <a:avLst/>
          </a:prstGeom>
        </p:spPr>
        <p:txBody>
          <a:bodyPr anchor="t" rtlCol="false" tIns="0" lIns="0" bIns="0" rIns="0">
            <a:spAutoFit/>
          </a:bodyPr>
          <a:lstStyle/>
          <a:p>
            <a:pPr algn="r">
              <a:lnSpc>
                <a:spcPts val="2380"/>
              </a:lnSpc>
            </a:pPr>
            <a:r>
              <a:rPr lang="en-US" sz="1700">
                <a:solidFill>
                  <a:srgbClr val="000000"/>
                </a:solidFill>
                <a:latin typeface="Open Sans"/>
                <a:ea typeface="Open Sans"/>
                <a:cs typeface="Open Sans"/>
                <a:sym typeface="Open Sans"/>
              </a:rPr>
              <a:t>Mapping modello logico-relazionale</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083805" y="-726257"/>
            <a:ext cx="10204195"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20</a:t>
            </a:r>
          </a:p>
        </p:txBody>
      </p:sp>
      <p:sp>
        <p:nvSpPr>
          <p:cNvPr name="TextBox 3" id="3"/>
          <p:cNvSpPr txBox="true"/>
          <p:nvPr/>
        </p:nvSpPr>
        <p:spPr>
          <a:xfrm rot="0">
            <a:off x="1028700" y="1364616"/>
            <a:ext cx="7761055"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Analisi delle ridondanze</a:t>
            </a:r>
          </a:p>
        </p:txBody>
      </p:sp>
      <p:sp>
        <p:nvSpPr>
          <p:cNvPr name="TextBox 4" id="4"/>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5" id="5"/>
          <p:cNvSpPr txBox="true"/>
          <p:nvPr/>
        </p:nvSpPr>
        <p:spPr>
          <a:xfrm rot="0">
            <a:off x="1028700" y="2495549"/>
            <a:ext cx="9977775" cy="5689599"/>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000000"/>
                </a:solidFill>
                <a:latin typeface="Questrial"/>
                <a:ea typeface="Questrial"/>
                <a:cs typeface="Questrial"/>
                <a:sym typeface="Questrial"/>
              </a:rPr>
              <a:t>Osservando il numero di accessi e il consumo di byte delle operazioni più frequenti, si ritiene necessario il mantenimento di “MediaRecensioni” come attributo ridondante, data l’enorme differenza nel numero di accessi al solo costo trascurabile di 40kB di spazio occupato.</a:t>
            </a:r>
          </a:p>
          <a:p>
            <a:pPr algn="l" marL="539754" indent="-269877" lvl="1">
              <a:lnSpc>
                <a:spcPts val="3500"/>
              </a:lnSpc>
              <a:buFont typeface="Arial"/>
              <a:buChar char="•"/>
            </a:pPr>
            <a:r>
              <a:rPr lang="en-US" sz="2500">
                <a:solidFill>
                  <a:srgbClr val="000000"/>
                </a:solidFill>
                <a:latin typeface="Questrial"/>
                <a:ea typeface="Questrial"/>
                <a:cs typeface="Questrial"/>
                <a:sym typeface="Questrial"/>
              </a:rPr>
              <a:t>Osservando il numero di accessi e il consumo di byte delle operazioni più frequenti, si ritiene necessario rimuovere l’attributo ridondante “PrezzoTotale”, calcolandolo dinamicamente ogni qualvolta dovesse servire questo dato. L’eliminazione dell’attributo ridondante “PrezzoTotale”, in scenari reali, potrebbe portare a problemi di scalabilità nel caso di ampliamento del sistema ma, data la natura accademica del progetto, la soluzione migliore in questo particolare caso è rimuovere l’attributo ridondante.</a:t>
            </a:r>
          </a:p>
        </p:txBody>
      </p:sp>
      <p:sp>
        <p:nvSpPr>
          <p:cNvPr name="TextBox 6" id="6"/>
          <p:cNvSpPr txBox="true"/>
          <p:nvPr/>
        </p:nvSpPr>
        <p:spPr>
          <a:xfrm rot="0">
            <a:off x="1028700" y="1955800"/>
            <a:ext cx="7761055" cy="596899"/>
          </a:xfrm>
          <a:prstGeom prst="rect">
            <a:avLst/>
          </a:prstGeom>
        </p:spPr>
        <p:txBody>
          <a:bodyPr anchor="t" rtlCol="false" tIns="0" lIns="0" bIns="0" rIns="0">
            <a:spAutoFit/>
          </a:bodyPr>
          <a:lstStyle/>
          <a:p>
            <a:pPr algn="l">
              <a:lnSpc>
                <a:spcPts val="4900"/>
              </a:lnSpc>
            </a:pPr>
            <a:r>
              <a:rPr lang="en-US" sz="3500">
                <a:solidFill>
                  <a:srgbClr val="000000"/>
                </a:solidFill>
                <a:latin typeface="Carelia"/>
                <a:ea typeface="Carelia"/>
                <a:cs typeface="Carelia"/>
                <a:sym typeface="Carelia"/>
              </a:rPr>
              <a:t>Conclusioni</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80090" y="3686175"/>
            <a:ext cx="15727820" cy="3133725"/>
          </a:xfrm>
          <a:prstGeom prst="rect">
            <a:avLst/>
          </a:prstGeom>
        </p:spPr>
        <p:txBody>
          <a:bodyPr anchor="t" rtlCol="false" tIns="0" lIns="0" bIns="0" rIns="0">
            <a:spAutoFit/>
          </a:bodyPr>
          <a:lstStyle/>
          <a:p>
            <a:pPr algn="ctr">
              <a:lnSpc>
                <a:spcPts val="12000"/>
              </a:lnSpc>
            </a:pPr>
            <a:r>
              <a:rPr lang="en-US" sz="12000" spc="-120">
                <a:solidFill>
                  <a:srgbClr val="000000"/>
                </a:solidFill>
                <a:latin typeface="Carelia"/>
                <a:ea typeface="Carelia"/>
                <a:cs typeface="Carelia"/>
                <a:sym typeface="Carelia"/>
              </a:rPr>
              <a:t>RISTRUTTURAZIONE DELLO SCHEMA</a:t>
            </a:r>
          </a:p>
        </p:txBody>
      </p:sp>
      <p:sp>
        <p:nvSpPr>
          <p:cNvPr name="AutoShape 3" id="3"/>
          <p:cNvSpPr/>
          <p:nvPr/>
        </p:nvSpPr>
        <p:spPr>
          <a:xfrm>
            <a:off x="1028700" y="1490052"/>
            <a:ext cx="16230600" cy="0"/>
          </a:xfrm>
          <a:prstGeom prst="line">
            <a:avLst/>
          </a:prstGeom>
          <a:ln cap="flat" w="19050">
            <a:solidFill>
              <a:srgbClr val="000000"/>
            </a:solidFill>
            <a:prstDash val="solid"/>
            <a:headEnd type="none" len="sm" w="sm"/>
            <a:tailEnd type="none" len="sm" w="sm"/>
          </a:ln>
        </p:spPr>
      </p:sp>
      <p:sp>
        <p:nvSpPr>
          <p:cNvPr name="AutoShape 4" id="4"/>
          <p:cNvSpPr/>
          <p:nvPr/>
        </p:nvSpPr>
        <p:spPr>
          <a:xfrm>
            <a:off x="1028700" y="8804041"/>
            <a:ext cx="16230600" cy="0"/>
          </a:xfrm>
          <a:prstGeom prst="line">
            <a:avLst/>
          </a:prstGeom>
          <a:ln cap="flat" w="19050">
            <a:solidFill>
              <a:srgbClr val="000000"/>
            </a:solidFill>
            <a:prstDash val="solid"/>
            <a:headEnd type="none" len="sm" w="sm"/>
            <a:tailEnd type="none" len="sm" w="sm"/>
          </a:ln>
        </p:spPr>
      </p:sp>
      <p:sp>
        <p:nvSpPr>
          <p:cNvPr name="Freeform 5" id="5"/>
          <p:cNvSpPr/>
          <p:nvPr/>
        </p:nvSpPr>
        <p:spPr>
          <a:xfrm flipH="false" flipV="false" rot="0">
            <a:off x="3767480" y="6074942"/>
            <a:ext cx="744958" cy="744958"/>
          </a:xfrm>
          <a:custGeom>
            <a:avLst/>
            <a:gdLst/>
            <a:ahLst/>
            <a:cxnLst/>
            <a:rect r="r" b="b" t="t" l="l"/>
            <a:pathLst>
              <a:path h="744958" w="744958">
                <a:moveTo>
                  <a:pt x="0" y="0"/>
                </a:moveTo>
                <a:lnTo>
                  <a:pt x="744958" y="0"/>
                </a:lnTo>
                <a:lnTo>
                  <a:pt x="744958" y="744958"/>
                </a:lnTo>
                <a:lnTo>
                  <a:pt x="0" y="744958"/>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791210"/>
            <a:ext cx="2913138" cy="408305"/>
          </a:xfrm>
          <a:prstGeom prst="rect">
            <a:avLst/>
          </a:prstGeom>
        </p:spPr>
        <p:txBody>
          <a:bodyPr anchor="t" rtlCol="false" tIns="0" lIns="0" bIns="0" rIns="0">
            <a:spAutoFit/>
          </a:bodyPr>
          <a:lstStyle/>
          <a:p>
            <a:pPr algn="l">
              <a:lnSpc>
                <a:spcPts val="3220"/>
              </a:lnSpc>
            </a:pPr>
            <a:r>
              <a:rPr lang="en-US" sz="2300">
                <a:solidFill>
                  <a:srgbClr val="000000"/>
                </a:solidFill>
                <a:latin typeface="Questrial"/>
                <a:ea typeface="Questrial"/>
                <a:cs typeface="Questrial"/>
                <a:sym typeface="Questrial"/>
              </a:rPr>
              <a:t>Giovanni De Gregorio</a:t>
            </a:r>
          </a:p>
        </p:txBody>
      </p:sp>
      <p:sp>
        <p:nvSpPr>
          <p:cNvPr name="TextBox 7" id="7"/>
          <p:cNvSpPr txBox="true"/>
          <p:nvPr/>
        </p:nvSpPr>
        <p:spPr>
          <a:xfrm rot="0">
            <a:off x="14708639" y="791210"/>
            <a:ext cx="2550661" cy="408305"/>
          </a:xfrm>
          <a:prstGeom prst="rect">
            <a:avLst/>
          </a:prstGeom>
        </p:spPr>
        <p:txBody>
          <a:bodyPr anchor="t" rtlCol="false" tIns="0" lIns="0" bIns="0" rIns="0">
            <a:spAutoFit/>
          </a:bodyPr>
          <a:lstStyle/>
          <a:p>
            <a:pPr algn="r">
              <a:lnSpc>
                <a:spcPts val="3220"/>
              </a:lnSpc>
            </a:pPr>
            <a:r>
              <a:rPr lang="en-US" sz="2300">
                <a:solidFill>
                  <a:srgbClr val="000000"/>
                </a:solidFill>
                <a:latin typeface="Questrial"/>
                <a:ea typeface="Questrial"/>
                <a:cs typeface="Questrial"/>
                <a:sym typeface="Questrial"/>
              </a:rPr>
              <a:t>0512104693</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49902" y="2998856"/>
            <a:ext cx="10788197" cy="2600149"/>
          </a:xfrm>
          <a:custGeom>
            <a:avLst/>
            <a:gdLst/>
            <a:ahLst/>
            <a:cxnLst/>
            <a:rect r="r" b="b" t="t" l="l"/>
            <a:pathLst>
              <a:path h="2600149" w="10788197">
                <a:moveTo>
                  <a:pt x="0" y="0"/>
                </a:moveTo>
                <a:lnTo>
                  <a:pt x="10788196" y="0"/>
                </a:lnTo>
                <a:lnTo>
                  <a:pt x="10788196" y="2600149"/>
                </a:lnTo>
                <a:lnTo>
                  <a:pt x="0" y="2600149"/>
                </a:lnTo>
                <a:lnTo>
                  <a:pt x="0" y="0"/>
                </a:lnTo>
                <a:close/>
              </a:path>
            </a:pathLst>
          </a:custGeom>
          <a:blipFill>
            <a:blip r:embed="rId2"/>
            <a:stretch>
              <a:fillRect l="0" t="0" r="0" b="0"/>
            </a:stretch>
          </a:blipFill>
        </p:spPr>
      </p:sp>
      <p:sp>
        <p:nvSpPr>
          <p:cNvPr name="TextBox 3" id="3"/>
          <p:cNvSpPr txBox="true"/>
          <p:nvPr/>
        </p:nvSpPr>
        <p:spPr>
          <a:xfrm rot="0">
            <a:off x="0" y="-726257"/>
            <a:ext cx="9693450"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22</a:t>
            </a:r>
          </a:p>
        </p:txBody>
      </p:sp>
      <p:sp>
        <p:nvSpPr>
          <p:cNvPr name="TextBox 4" id="4"/>
          <p:cNvSpPr txBox="true"/>
          <p:nvPr/>
        </p:nvSpPr>
        <p:spPr>
          <a:xfrm rot="0">
            <a:off x="7184042" y="923925"/>
            <a:ext cx="10075258"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Eliminazione attributi composti</a:t>
            </a:r>
          </a:p>
        </p:txBody>
      </p:sp>
      <p:sp>
        <p:nvSpPr>
          <p:cNvPr name="TextBox 5" id="5"/>
          <p:cNvSpPr txBox="true"/>
          <p:nvPr/>
        </p:nvSpPr>
        <p:spPr>
          <a:xfrm rot="0">
            <a:off x="1028700"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6" id="6"/>
          <p:cNvSpPr txBox="true"/>
          <p:nvPr/>
        </p:nvSpPr>
        <p:spPr>
          <a:xfrm rot="0">
            <a:off x="4191283" y="6354898"/>
            <a:ext cx="9905433" cy="869949"/>
          </a:xfrm>
          <a:prstGeom prst="rect">
            <a:avLst/>
          </a:prstGeom>
        </p:spPr>
        <p:txBody>
          <a:bodyPr anchor="t" rtlCol="false" tIns="0" lIns="0" bIns="0" rIns="0">
            <a:spAutoFit/>
          </a:bodyPr>
          <a:lstStyle/>
          <a:p>
            <a:pPr algn="ctr">
              <a:lnSpc>
                <a:spcPts val="3500"/>
              </a:lnSpc>
            </a:pPr>
            <a:r>
              <a:rPr lang="en-US" sz="2500">
                <a:solidFill>
                  <a:srgbClr val="000000"/>
                </a:solidFill>
                <a:latin typeface="Questrial"/>
                <a:ea typeface="Questrial"/>
                <a:cs typeface="Questrial"/>
                <a:sym typeface="Questrial"/>
              </a:rPr>
              <a:t>Analizzando l’attributo composto “Indirizzo” si ritiene di associare direttamente gli attributi componenti all’entità “Sviluppatore”.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378903"/>
            <a:ext cx="6454054" cy="3307703"/>
          </a:xfrm>
          <a:custGeom>
            <a:avLst/>
            <a:gdLst/>
            <a:ahLst/>
            <a:cxnLst/>
            <a:rect r="r" b="b" t="t" l="l"/>
            <a:pathLst>
              <a:path h="3307703" w="6454054">
                <a:moveTo>
                  <a:pt x="0" y="0"/>
                </a:moveTo>
                <a:lnTo>
                  <a:pt x="6454054" y="0"/>
                </a:lnTo>
                <a:lnTo>
                  <a:pt x="6454054" y="3307703"/>
                </a:lnTo>
                <a:lnTo>
                  <a:pt x="0" y="3307703"/>
                </a:lnTo>
                <a:lnTo>
                  <a:pt x="0" y="0"/>
                </a:lnTo>
                <a:close/>
              </a:path>
            </a:pathLst>
          </a:custGeom>
          <a:blipFill>
            <a:blip r:embed="rId2"/>
            <a:stretch>
              <a:fillRect l="0" t="0" r="0" b="0"/>
            </a:stretch>
          </a:blipFill>
        </p:spPr>
      </p:sp>
      <p:sp>
        <p:nvSpPr>
          <p:cNvPr name="Freeform 3" id="3"/>
          <p:cNvSpPr/>
          <p:nvPr/>
        </p:nvSpPr>
        <p:spPr>
          <a:xfrm flipH="false" flipV="false" rot="0">
            <a:off x="10164323" y="2934874"/>
            <a:ext cx="7094977" cy="4195761"/>
          </a:xfrm>
          <a:custGeom>
            <a:avLst/>
            <a:gdLst/>
            <a:ahLst/>
            <a:cxnLst/>
            <a:rect r="r" b="b" t="t" l="l"/>
            <a:pathLst>
              <a:path h="4195761" w="7094977">
                <a:moveTo>
                  <a:pt x="0" y="0"/>
                </a:moveTo>
                <a:lnTo>
                  <a:pt x="7094977" y="0"/>
                </a:lnTo>
                <a:lnTo>
                  <a:pt x="7094977" y="4195761"/>
                </a:lnTo>
                <a:lnTo>
                  <a:pt x="0" y="4195761"/>
                </a:lnTo>
                <a:lnTo>
                  <a:pt x="0" y="0"/>
                </a:lnTo>
                <a:close/>
              </a:path>
            </a:pathLst>
          </a:custGeom>
          <a:blipFill>
            <a:blip r:embed="rId3"/>
            <a:stretch>
              <a:fillRect l="0" t="0" r="0" b="0"/>
            </a:stretch>
          </a:blipFill>
        </p:spPr>
      </p:sp>
      <p:grpSp>
        <p:nvGrpSpPr>
          <p:cNvPr name="Group 4" id="4"/>
          <p:cNvGrpSpPr/>
          <p:nvPr/>
        </p:nvGrpSpPr>
        <p:grpSpPr>
          <a:xfrm rot="0">
            <a:off x="7740159" y="4060120"/>
            <a:ext cx="2166759" cy="216675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0000"/>
            </a:solidFill>
          </p:spPr>
        </p:sp>
        <p:sp>
          <p:nvSpPr>
            <p:cNvPr name="TextBox 6" id="6"/>
            <p:cNvSpPr txBox="true"/>
            <p:nvPr/>
          </p:nvSpPr>
          <p:spPr>
            <a:xfrm>
              <a:off x="0" y="222250"/>
              <a:ext cx="711200" cy="387350"/>
            </a:xfrm>
            <a:prstGeom prst="rect">
              <a:avLst/>
            </a:prstGeom>
          </p:spPr>
          <p:txBody>
            <a:bodyPr anchor="ctr" rtlCol="false" tIns="50800" lIns="50800" bIns="50800" rIns="50800"/>
            <a:lstStyle/>
            <a:p>
              <a:pPr algn="ctr">
                <a:lnSpc>
                  <a:spcPts val="1600"/>
                </a:lnSpc>
              </a:pPr>
            </a:p>
          </p:txBody>
        </p:sp>
      </p:grpSp>
      <p:sp>
        <p:nvSpPr>
          <p:cNvPr name="TextBox 7" id="7"/>
          <p:cNvSpPr txBox="true"/>
          <p:nvPr/>
        </p:nvSpPr>
        <p:spPr>
          <a:xfrm rot="0">
            <a:off x="0" y="-726257"/>
            <a:ext cx="9693450"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23</a:t>
            </a:r>
          </a:p>
        </p:txBody>
      </p:sp>
      <p:sp>
        <p:nvSpPr>
          <p:cNvPr name="TextBox 8" id="8"/>
          <p:cNvSpPr txBox="true"/>
          <p:nvPr/>
        </p:nvSpPr>
        <p:spPr>
          <a:xfrm rot="0">
            <a:off x="7184042" y="923925"/>
            <a:ext cx="10075258"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Eliminazione attributi composti</a:t>
            </a:r>
          </a:p>
        </p:txBody>
      </p:sp>
      <p:sp>
        <p:nvSpPr>
          <p:cNvPr name="TextBox 9" id="9"/>
          <p:cNvSpPr txBox="true"/>
          <p:nvPr/>
        </p:nvSpPr>
        <p:spPr>
          <a:xfrm rot="0">
            <a:off x="1028700"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10" id="10"/>
          <p:cNvSpPr txBox="true"/>
          <p:nvPr/>
        </p:nvSpPr>
        <p:spPr>
          <a:xfrm rot="0">
            <a:off x="2854499" y="7950201"/>
            <a:ext cx="13677901" cy="1308099"/>
          </a:xfrm>
          <a:prstGeom prst="rect">
            <a:avLst/>
          </a:prstGeom>
        </p:spPr>
        <p:txBody>
          <a:bodyPr anchor="t" rtlCol="false" tIns="0" lIns="0" bIns="0" rIns="0">
            <a:spAutoFit/>
          </a:bodyPr>
          <a:lstStyle/>
          <a:p>
            <a:pPr algn="ctr">
              <a:lnSpc>
                <a:spcPts val="3500"/>
              </a:lnSpc>
            </a:pPr>
            <a:r>
              <a:rPr lang="en-US" sz="2500">
                <a:solidFill>
                  <a:srgbClr val="000000"/>
                </a:solidFill>
                <a:latin typeface="Questrial"/>
                <a:ea typeface="Questrial"/>
                <a:cs typeface="Questrial"/>
                <a:sym typeface="Questrial"/>
              </a:rPr>
              <a:t>Analizzando l’attributo composto “Indirizzo” si ritiene di trasformarlo in una nuova entità, collegata a “Utente” mediante una nuova associazione con partecipazione (1, N). Dal lato opposto “Indirizzo” parteciperà con cardinalità (1, 1) e con un’identificazione esterna su “Utente”.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87294" y="2790201"/>
            <a:ext cx="13113413" cy="3234171"/>
          </a:xfrm>
          <a:custGeom>
            <a:avLst/>
            <a:gdLst/>
            <a:ahLst/>
            <a:cxnLst/>
            <a:rect r="r" b="b" t="t" l="l"/>
            <a:pathLst>
              <a:path h="3234171" w="13113413">
                <a:moveTo>
                  <a:pt x="0" y="0"/>
                </a:moveTo>
                <a:lnTo>
                  <a:pt x="13113412" y="0"/>
                </a:lnTo>
                <a:lnTo>
                  <a:pt x="13113412" y="3234171"/>
                </a:lnTo>
                <a:lnTo>
                  <a:pt x="0" y="3234171"/>
                </a:lnTo>
                <a:lnTo>
                  <a:pt x="0" y="0"/>
                </a:lnTo>
                <a:close/>
              </a:path>
            </a:pathLst>
          </a:custGeom>
          <a:blipFill>
            <a:blip r:embed="rId2"/>
            <a:stretch>
              <a:fillRect l="0" t="0" r="0" b="0"/>
            </a:stretch>
          </a:blipFill>
        </p:spPr>
      </p:sp>
      <p:sp>
        <p:nvSpPr>
          <p:cNvPr name="TextBox 3" id="3"/>
          <p:cNvSpPr txBox="true"/>
          <p:nvPr/>
        </p:nvSpPr>
        <p:spPr>
          <a:xfrm rot="0">
            <a:off x="12272119" y="923925"/>
            <a:ext cx="4987181"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Chiavi primarie</a:t>
            </a:r>
          </a:p>
        </p:txBody>
      </p:sp>
      <p:sp>
        <p:nvSpPr>
          <p:cNvPr name="TextBox 4" id="4"/>
          <p:cNvSpPr txBox="true"/>
          <p:nvPr/>
        </p:nvSpPr>
        <p:spPr>
          <a:xfrm rot="0">
            <a:off x="1028700"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5" id="5"/>
          <p:cNvSpPr txBox="true"/>
          <p:nvPr/>
        </p:nvSpPr>
        <p:spPr>
          <a:xfrm rot="0">
            <a:off x="0" y="-726257"/>
            <a:ext cx="9693450"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25400" y="1787525"/>
            <a:ext cx="13294607" cy="8085038"/>
          </a:xfrm>
          <a:custGeom>
            <a:avLst/>
            <a:gdLst/>
            <a:ahLst/>
            <a:cxnLst/>
            <a:rect r="r" b="b" t="t" l="l"/>
            <a:pathLst>
              <a:path h="8085038" w="13294607">
                <a:moveTo>
                  <a:pt x="0" y="0"/>
                </a:moveTo>
                <a:lnTo>
                  <a:pt x="13294607" y="0"/>
                </a:lnTo>
                <a:lnTo>
                  <a:pt x="13294607" y="8085038"/>
                </a:lnTo>
                <a:lnTo>
                  <a:pt x="0" y="8085038"/>
                </a:lnTo>
                <a:lnTo>
                  <a:pt x="0" y="0"/>
                </a:lnTo>
                <a:close/>
              </a:path>
            </a:pathLst>
          </a:custGeom>
          <a:blipFill>
            <a:blip r:embed="rId2"/>
            <a:stretch>
              <a:fillRect l="0" t="0" r="0" b="0"/>
            </a:stretch>
          </a:blipFill>
        </p:spPr>
      </p:sp>
      <p:sp>
        <p:nvSpPr>
          <p:cNvPr name="TextBox 3" id="3"/>
          <p:cNvSpPr txBox="true"/>
          <p:nvPr/>
        </p:nvSpPr>
        <p:spPr>
          <a:xfrm rot="0">
            <a:off x="10480989" y="923925"/>
            <a:ext cx="6778311"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Schema ristrutturato</a:t>
            </a:r>
          </a:p>
        </p:txBody>
      </p:sp>
      <p:sp>
        <p:nvSpPr>
          <p:cNvPr name="TextBox 4" id="4"/>
          <p:cNvSpPr txBox="true"/>
          <p:nvPr/>
        </p:nvSpPr>
        <p:spPr>
          <a:xfrm rot="0">
            <a:off x="1028700"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5" id="5"/>
          <p:cNvSpPr txBox="true"/>
          <p:nvPr/>
        </p:nvSpPr>
        <p:spPr>
          <a:xfrm rot="0">
            <a:off x="0" y="-726257"/>
            <a:ext cx="9772703"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25</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8674" y="3686175"/>
            <a:ext cx="17550651" cy="3133725"/>
          </a:xfrm>
          <a:prstGeom prst="rect">
            <a:avLst/>
          </a:prstGeom>
        </p:spPr>
        <p:txBody>
          <a:bodyPr anchor="t" rtlCol="false" tIns="0" lIns="0" bIns="0" rIns="0">
            <a:spAutoFit/>
          </a:bodyPr>
          <a:lstStyle/>
          <a:p>
            <a:pPr algn="ctr">
              <a:lnSpc>
                <a:spcPts val="12000"/>
              </a:lnSpc>
            </a:pPr>
            <a:r>
              <a:rPr lang="en-US" sz="12000" spc="-120">
                <a:solidFill>
                  <a:srgbClr val="000000"/>
                </a:solidFill>
                <a:latin typeface="Carelia"/>
                <a:ea typeface="Carelia"/>
                <a:cs typeface="Carelia"/>
                <a:sym typeface="Carelia"/>
              </a:rPr>
              <a:t>MAPPING MODELLO LOGICO-RELAZIONALE</a:t>
            </a:r>
          </a:p>
        </p:txBody>
      </p:sp>
      <p:sp>
        <p:nvSpPr>
          <p:cNvPr name="AutoShape 3" id="3"/>
          <p:cNvSpPr/>
          <p:nvPr/>
        </p:nvSpPr>
        <p:spPr>
          <a:xfrm>
            <a:off x="1028700" y="1490052"/>
            <a:ext cx="16230600" cy="0"/>
          </a:xfrm>
          <a:prstGeom prst="line">
            <a:avLst/>
          </a:prstGeom>
          <a:ln cap="flat" w="19050">
            <a:solidFill>
              <a:srgbClr val="000000"/>
            </a:solidFill>
            <a:prstDash val="solid"/>
            <a:headEnd type="none" len="sm" w="sm"/>
            <a:tailEnd type="none" len="sm" w="sm"/>
          </a:ln>
        </p:spPr>
      </p:sp>
      <p:sp>
        <p:nvSpPr>
          <p:cNvPr name="AutoShape 4" id="4"/>
          <p:cNvSpPr/>
          <p:nvPr/>
        </p:nvSpPr>
        <p:spPr>
          <a:xfrm>
            <a:off x="1028700" y="8804041"/>
            <a:ext cx="16230600" cy="0"/>
          </a:xfrm>
          <a:prstGeom prst="line">
            <a:avLst/>
          </a:prstGeom>
          <a:ln cap="flat" w="19050">
            <a:solidFill>
              <a:srgbClr val="000000"/>
            </a:solidFill>
            <a:prstDash val="solid"/>
            <a:headEnd type="none" len="sm" w="sm"/>
            <a:tailEnd type="none" len="sm" w="sm"/>
          </a:ln>
        </p:spPr>
      </p:sp>
      <p:sp>
        <p:nvSpPr>
          <p:cNvPr name="Freeform 5" id="5"/>
          <p:cNvSpPr/>
          <p:nvPr/>
        </p:nvSpPr>
        <p:spPr>
          <a:xfrm flipH="false" flipV="false" rot="0">
            <a:off x="3767480" y="6074942"/>
            <a:ext cx="744958" cy="744958"/>
          </a:xfrm>
          <a:custGeom>
            <a:avLst/>
            <a:gdLst/>
            <a:ahLst/>
            <a:cxnLst/>
            <a:rect r="r" b="b" t="t" l="l"/>
            <a:pathLst>
              <a:path h="744958" w="744958">
                <a:moveTo>
                  <a:pt x="0" y="0"/>
                </a:moveTo>
                <a:lnTo>
                  <a:pt x="744958" y="0"/>
                </a:lnTo>
                <a:lnTo>
                  <a:pt x="744958" y="744958"/>
                </a:lnTo>
                <a:lnTo>
                  <a:pt x="0" y="744958"/>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791210"/>
            <a:ext cx="2913138" cy="408305"/>
          </a:xfrm>
          <a:prstGeom prst="rect">
            <a:avLst/>
          </a:prstGeom>
        </p:spPr>
        <p:txBody>
          <a:bodyPr anchor="t" rtlCol="false" tIns="0" lIns="0" bIns="0" rIns="0">
            <a:spAutoFit/>
          </a:bodyPr>
          <a:lstStyle/>
          <a:p>
            <a:pPr algn="l">
              <a:lnSpc>
                <a:spcPts val="3220"/>
              </a:lnSpc>
            </a:pPr>
            <a:r>
              <a:rPr lang="en-US" sz="2300">
                <a:solidFill>
                  <a:srgbClr val="000000"/>
                </a:solidFill>
                <a:latin typeface="Questrial"/>
                <a:ea typeface="Questrial"/>
                <a:cs typeface="Questrial"/>
                <a:sym typeface="Questrial"/>
              </a:rPr>
              <a:t>Giovanni De Gregorio</a:t>
            </a:r>
          </a:p>
        </p:txBody>
      </p:sp>
      <p:sp>
        <p:nvSpPr>
          <p:cNvPr name="TextBox 7" id="7"/>
          <p:cNvSpPr txBox="true"/>
          <p:nvPr/>
        </p:nvSpPr>
        <p:spPr>
          <a:xfrm rot="0">
            <a:off x="14708639" y="791210"/>
            <a:ext cx="2550661" cy="408305"/>
          </a:xfrm>
          <a:prstGeom prst="rect">
            <a:avLst/>
          </a:prstGeom>
        </p:spPr>
        <p:txBody>
          <a:bodyPr anchor="t" rtlCol="false" tIns="0" lIns="0" bIns="0" rIns="0">
            <a:spAutoFit/>
          </a:bodyPr>
          <a:lstStyle/>
          <a:p>
            <a:pPr algn="r">
              <a:lnSpc>
                <a:spcPts val="3220"/>
              </a:lnSpc>
            </a:pPr>
            <a:r>
              <a:rPr lang="en-US" sz="2300">
                <a:solidFill>
                  <a:srgbClr val="000000"/>
                </a:solidFill>
                <a:latin typeface="Questrial"/>
                <a:ea typeface="Questrial"/>
                <a:cs typeface="Questrial"/>
                <a:sym typeface="Questrial"/>
              </a:rPr>
              <a:t>0512104693</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3" id="3"/>
          <p:cNvSpPr txBox="true"/>
          <p:nvPr/>
        </p:nvSpPr>
        <p:spPr>
          <a:xfrm rot="0">
            <a:off x="8436043" y="-726257"/>
            <a:ext cx="9851957"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27</a:t>
            </a:r>
          </a:p>
        </p:txBody>
      </p:sp>
      <p:sp>
        <p:nvSpPr>
          <p:cNvPr name="TextBox 4" id="4"/>
          <p:cNvSpPr txBox="true"/>
          <p:nvPr/>
        </p:nvSpPr>
        <p:spPr>
          <a:xfrm rot="0">
            <a:off x="620405" y="2927350"/>
            <a:ext cx="17047190" cy="4375149"/>
          </a:xfrm>
          <a:prstGeom prst="rect">
            <a:avLst/>
          </a:prstGeom>
        </p:spPr>
        <p:txBody>
          <a:bodyPr anchor="t" rtlCol="false" tIns="0" lIns="0" bIns="0" rIns="0">
            <a:spAutoFit/>
          </a:bodyPr>
          <a:lstStyle/>
          <a:p>
            <a:pPr algn="l">
              <a:lnSpc>
                <a:spcPts val="3500"/>
              </a:lnSpc>
            </a:pPr>
            <a:r>
              <a:rPr lang="en-US" sz="2500">
                <a:solidFill>
                  <a:srgbClr val="000000"/>
                </a:solidFill>
                <a:latin typeface="Questrial"/>
                <a:ea typeface="Questrial"/>
                <a:cs typeface="Questrial"/>
                <a:sym typeface="Questrial"/>
              </a:rPr>
              <a:t>Utente (</a:t>
            </a:r>
            <a:r>
              <a:rPr lang="en-US" sz="2500" u="sng">
                <a:solidFill>
                  <a:srgbClr val="000000"/>
                </a:solidFill>
                <a:latin typeface="Questrial"/>
                <a:ea typeface="Questrial"/>
                <a:cs typeface="Questrial"/>
                <a:sym typeface="Questrial"/>
              </a:rPr>
              <a:t>ID_Utente</a:t>
            </a:r>
            <a:r>
              <a:rPr lang="en-US" sz="2500">
                <a:solidFill>
                  <a:srgbClr val="000000"/>
                </a:solidFill>
                <a:latin typeface="Questrial"/>
                <a:ea typeface="Questrial"/>
                <a:cs typeface="Questrial"/>
                <a:sym typeface="Questrial"/>
              </a:rPr>
              <a:t>, Nome, Cognome, Password, DataRegistrazione, Email, Username, DataNascita, Telefono)</a:t>
            </a:r>
          </a:p>
          <a:p>
            <a:pPr algn="l">
              <a:lnSpc>
                <a:spcPts val="3500"/>
              </a:lnSpc>
            </a:pPr>
            <a:r>
              <a:rPr lang="en-US" sz="2500">
                <a:solidFill>
                  <a:srgbClr val="000000"/>
                </a:solidFill>
                <a:latin typeface="Questrial"/>
                <a:ea typeface="Questrial"/>
                <a:cs typeface="Questrial"/>
                <a:sym typeface="Questrial"/>
              </a:rPr>
              <a:t>Indirizzo (</a:t>
            </a:r>
            <a:r>
              <a:rPr lang="en-US" sz="2500" u="sng">
                <a:solidFill>
                  <a:srgbClr val="000000"/>
                </a:solidFill>
                <a:latin typeface="Questrial"/>
                <a:ea typeface="Questrial"/>
                <a:cs typeface="Questrial"/>
                <a:sym typeface="Questrial"/>
              </a:rPr>
              <a:t>ID_Utente</a:t>
            </a:r>
            <a:r>
              <a:rPr lang="en-US" sz="2500">
                <a:solidFill>
                  <a:srgbClr val="000000"/>
                </a:solidFill>
                <a:latin typeface="Questrial"/>
                <a:ea typeface="Questrial"/>
                <a:cs typeface="Questrial"/>
                <a:sym typeface="Questrial"/>
              </a:rPr>
              <a:t>, </a:t>
            </a:r>
            <a:r>
              <a:rPr lang="en-US" sz="2500" u="sng">
                <a:solidFill>
                  <a:srgbClr val="000000"/>
                </a:solidFill>
                <a:latin typeface="Questrial"/>
                <a:ea typeface="Questrial"/>
                <a:cs typeface="Questrial"/>
                <a:sym typeface="Questrial"/>
              </a:rPr>
              <a:t>Via</a:t>
            </a:r>
            <a:r>
              <a:rPr lang="en-US" sz="2500">
                <a:solidFill>
                  <a:srgbClr val="000000"/>
                </a:solidFill>
                <a:latin typeface="Questrial"/>
                <a:ea typeface="Questrial"/>
                <a:cs typeface="Questrial"/>
                <a:sym typeface="Questrial"/>
              </a:rPr>
              <a:t>, </a:t>
            </a:r>
            <a:r>
              <a:rPr lang="en-US" sz="2500" u="sng">
                <a:solidFill>
                  <a:srgbClr val="000000"/>
                </a:solidFill>
                <a:latin typeface="Questrial"/>
                <a:ea typeface="Questrial"/>
                <a:cs typeface="Questrial"/>
                <a:sym typeface="Questrial"/>
              </a:rPr>
              <a:t>Civico</a:t>
            </a:r>
            <a:r>
              <a:rPr lang="en-US" sz="2500">
                <a:solidFill>
                  <a:srgbClr val="000000"/>
                </a:solidFill>
                <a:latin typeface="Questrial"/>
                <a:ea typeface="Questrial"/>
                <a:cs typeface="Questrial"/>
                <a:sym typeface="Questrial"/>
              </a:rPr>
              <a:t>, </a:t>
            </a:r>
            <a:r>
              <a:rPr lang="en-US" sz="2500" u="sng">
                <a:solidFill>
                  <a:srgbClr val="000000"/>
                </a:solidFill>
                <a:latin typeface="Questrial"/>
                <a:ea typeface="Questrial"/>
                <a:cs typeface="Questrial"/>
                <a:sym typeface="Questrial"/>
              </a:rPr>
              <a:t>CAP</a:t>
            </a:r>
            <a:r>
              <a:rPr lang="en-US" sz="2500">
                <a:solidFill>
                  <a:srgbClr val="000000"/>
                </a:solidFill>
                <a:latin typeface="Questrial"/>
                <a:ea typeface="Questrial"/>
                <a:cs typeface="Questrial"/>
                <a:sym typeface="Questrial"/>
              </a:rPr>
              <a:t>, </a:t>
            </a:r>
            <a:r>
              <a:rPr lang="en-US" sz="2500" u="sng">
                <a:solidFill>
                  <a:srgbClr val="000000"/>
                </a:solidFill>
                <a:latin typeface="Questrial"/>
                <a:ea typeface="Questrial"/>
                <a:cs typeface="Questrial"/>
                <a:sym typeface="Questrial"/>
              </a:rPr>
              <a:t>Città</a:t>
            </a:r>
            <a:r>
              <a:rPr lang="en-US" sz="2500">
                <a:solidFill>
                  <a:srgbClr val="000000"/>
                </a:solidFill>
                <a:latin typeface="Questrial"/>
                <a:ea typeface="Questrial"/>
                <a:cs typeface="Questrial"/>
                <a:sym typeface="Questrial"/>
              </a:rPr>
              <a:t>, </a:t>
            </a:r>
            <a:r>
              <a:rPr lang="en-US" sz="2500" u="sng">
                <a:solidFill>
                  <a:srgbClr val="000000"/>
                </a:solidFill>
                <a:latin typeface="Questrial"/>
                <a:ea typeface="Questrial"/>
                <a:cs typeface="Questrial"/>
                <a:sym typeface="Questrial"/>
              </a:rPr>
              <a:t>Prov</a:t>
            </a:r>
            <a:r>
              <a:rPr lang="en-US" sz="2500">
                <a:solidFill>
                  <a:srgbClr val="000000"/>
                </a:solidFill>
                <a:latin typeface="Questrial"/>
                <a:ea typeface="Questrial"/>
                <a:cs typeface="Questrial"/>
                <a:sym typeface="Questrial"/>
              </a:rPr>
              <a:t>)</a:t>
            </a:r>
          </a:p>
          <a:p>
            <a:pPr algn="l">
              <a:lnSpc>
                <a:spcPts val="3500"/>
              </a:lnSpc>
            </a:pPr>
            <a:r>
              <a:rPr lang="en-US" sz="2500">
                <a:solidFill>
                  <a:srgbClr val="000000"/>
                </a:solidFill>
                <a:latin typeface="Questrial"/>
                <a:ea typeface="Questrial"/>
                <a:cs typeface="Questrial"/>
                <a:sym typeface="Questrial"/>
              </a:rPr>
              <a:t>Ordine (</a:t>
            </a:r>
            <a:r>
              <a:rPr lang="en-US" sz="2500" u="sng">
                <a:solidFill>
                  <a:srgbClr val="000000"/>
                </a:solidFill>
                <a:latin typeface="Questrial"/>
                <a:ea typeface="Questrial"/>
                <a:cs typeface="Questrial"/>
                <a:sym typeface="Questrial"/>
              </a:rPr>
              <a:t>ID_Ordine</a:t>
            </a:r>
            <a:r>
              <a:rPr lang="en-US" sz="2500">
                <a:solidFill>
                  <a:srgbClr val="000000"/>
                </a:solidFill>
                <a:latin typeface="Questrial"/>
                <a:ea typeface="Questrial"/>
                <a:cs typeface="Questrial"/>
                <a:sym typeface="Questrial"/>
              </a:rPr>
              <a:t>, DataAcquisto, ID_Utente)</a:t>
            </a:r>
          </a:p>
          <a:p>
            <a:pPr algn="l">
              <a:lnSpc>
                <a:spcPts val="3500"/>
              </a:lnSpc>
            </a:pPr>
            <a:r>
              <a:rPr lang="en-US" sz="2500">
                <a:solidFill>
                  <a:srgbClr val="000000"/>
                </a:solidFill>
                <a:latin typeface="Questrial"/>
                <a:ea typeface="Questrial"/>
                <a:cs typeface="Questrial"/>
                <a:sym typeface="Questrial"/>
              </a:rPr>
              <a:t>Videogioco (</a:t>
            </a:r>
            <a:r>
              <a:rPr lang="en-US" sz="2500" u="sng">
                <a:solidFill>
                  <a:srgbClr val="000000"/>
                </a:solidFill>
                <a:latin typeface="Questrial"/>
                <a:ea typeface="Questrial"/>
                <a:cs typeface="Questrial"/>
                <a:sym typeface="Questrial"/>
              </a:rPr>
              <a:t>ID_Videogioco</a:t>
            </a:r>
            <a:r>
              <a:rPr lang="en-US" sz="2500">
                <a:solidFill>
                  <a:srgbClr val="000000"/>
                </a:solidFill>
                <a:latin typeface="Questrial"/>
                <a:ea typeface="Questrial"/>
                <a:cs typeface="Questrial"/>
                <a:sym typeface="Questrial"/>
              </a:rPr>
              <a:t>, Nome, StudioSviluppatore, Prezzo, DataRilascio, MediaRecensioni, num_recensioni, Genere)</a:t>
            </a:r>
          </a:p>
          <a:p>
            <a:pPr algn="l">
              <a:lnSpc>
                <a:spcPts val="3500"/>
              </a:lnSpc>
            </a:pPr>
            <a:r>
              <a:rPr lang="en-US" sz="2500">
                <a:solidFill>
                  <a:srgbClr val="000000"/>
                </a:solidFill>
                <a:latin typeface="Questrial"/>
                <a:ea typeface="Questrial"/>
                <a:cs typeface="Questrial"/>
                <a:sym typeface="Questrial"/>
              </a:rPr>
              <a:t>Sviluppatore (</a:t>
            </a:r>
            <a:r>
              <a:rPr lang="en-US" sz="2500" u="sng">
                <a:solidFill>
                  <a:srgbClr val="000000"/>
                </a:solidFill>
                <a:latin typeface="Questrial"/>
                <a:ea typeface="Questrial"/>
                <a:cs typeface="Questrial"/>
                <a:sym typeface="Questrial"/>
              </a:rPr>
              <a:t>ID_Sviluppatore</a:t>
            </a:r>
            <a:r>
              <a:rPr lang="en-US" sz="2500">
                <a:solidFill>
                  <a:srgbClr val="000000"/>
                </a:solidFill>
                <a:latin typeface="Questrial"/>
                <a:ea typeface="Questrial"/>
                <a:cs typeface="Questrial"/>
                <a:sym typeface="Questrial"/>
              </a:rPr>
              <a:t>, Nome, Email, PIVA, Telefono, Via, Civico, CAP, Città, Prov)</a:t>
            </a:r>
          </a:p>
          <a:p>
            <a:pPr algn="l">
              <a:lnSpc>
                <a:spcPts val="3500"/>
              </a:lnSpc>
            </a:pPr>
            <a:r>
              <a:rPr lang="en-US" sz="2500">
                <a:solidFill>
                  <a:srgbClr val="000000"/>
                </a:solidFill>
                <a:latin typeface="Questrial"/>
                <a:ea typeface="Questrial"/>
                <a:cs typeface="Questrial"/>
                <a:sym typeface="Questrial"/>
              </a:rPr>
              <a:t>Abbonamento (</a:t>
            </a:r>
            <a:r>
              <a:rPr lang="en-US" sz="2500" u="sng">
                <a:solidFill>
                  <a:srgbClr val="000000"/>
                </a:solidFill>
                <a:latin typeface="Questrial"/>
                <a:ea typeface="Questrial"/>
                <a:cs typeface="Questrial"/>
                <a:sym typeface="Questrial"/>
              </a:rPr>
              <a:t>ID_Abbonamento</a:t>
            </a:r>
            <a:r>
              <a:rPr lang="en-US" sz="2500">
                <a:solidFill>
                  <a:srgbClr val="000000"/>
                </a:solidFill>
                <a:latin typeface="Questrial"/>
                <a:ea typeface="Questrial"/>
                <a:cs typeface="Questrial"/>
                <a:sym typeface="Questrial"/>
              </a:rPr>
              <a:t>, Tipologia, CostoMensile)</a:t>
            </a:r>
          </a:p>
          <a:p>
            <a:pPr algn="l">
              <a:lnSpc>
                <a:spcPts val="3500"/>
              </a:lnSpc>
            </a:pPr>
            <a:r>
              <a:rPr lang="en-US" sz="2500">
                <a:solidFill>
                  <a:srgbClr val="000000"/>
                </a:solidFill>
                <a:latin typeface="Questrial"/>
                <a:ea typeface="Questrial"/>
                <a:cs typeface="Questrial"/>
                <a:sym typeface="Questrial"/>
              </a:rPr>
              <a:t>Recensione (</a:t>
            </a:r>
            <a:r>
              <a:rPr lang="en-US" sz="2500" u="sng">
                <a:solidFill>
                  <a:srgbClr val="000000"/>
                </a:solidFill>
                <a:latin typeface="Questrial"/>
                <a:ea typeface="Questrial"/>
                <a:cs typeface="Questrial"/>
                <a:sym typeface="Questrial"/>
              </a:rPr>
              <a:t>ID_Recensione</a:t>
            </a:r>
            <a:r>
              <a:rPr lang="en-US" sz="2500">
                <a:solidFill>
                  <a:srgbClr val="000000"/>
                </a:solidFill>
                <a:latin typeface="Questrial"/>
                <a:ea typeface="Questrial"/>
                <a:cs typeface="Questrial"/>
                <a:sym typeface="Questrial"/>
              </a:rPr>
              <a:t>, ID_Utente, ID_Videogioco, Punteggio, Commento, DataRecensione)</a:t>
            </a:r>
          </a:p>
          <a:p>
            <a:pPr algn="l">
              <a:lnSpc>
                <a:spcPts val="3500"/>
              </a:lnSpc>
            </a:pPr>
            <a:r>
              <a:rPr lang="en-US" sz="2500">
                <a:solidFill>
                  <a:srgbClr val="000000"/>
                </a:solidFill>
                <a:latin typeface="Questrial"/>
                <a:ea typeface="Questrial"/>
                <a:cs typeface="Questrial"/>
                <a:sym typeface="Questrial"/>
              </a:rPr>
              <a:t>Composizione (</a:t>
            </a:r>
            <a:r>
              <a:rPr lang="en-US" sz="2500" u="sng">
                <a:solidFill>
                  <a:srgbClr val="000000"/>
                </a:solidFill>
                <a:latin typeface="Questrial"/>
                <a:ea typeface="Questrial"/>
                <a:cs typeface="Questrial"/>
                <a:sym typeface="Questrial"/>
              </a:rPr>
              <a:t>ID_Ordine</a:t>
            </a:r>
            <a:r>
              <a:rPr lang="en-US" sz="2500">
                <a:solidFill>
                  <a:srgbClr val="000000"/>
                </a:solidFill>
                <a:latin typeface="Questrial"/>
                <a:ea typeface="Questrial"/>
                <a:cs typeface="Questrial"/>
                <a:sym typeface="Questrial"/>
              </a:rPr>
              <a:t>, </a:t>
            </a:r>
            <a:r>
              <a:rPr lang="en-US" sz="2500" u="sng">
                <a:solidFill>
                  <a:srgbClr val="000000"/>
                </a:solidFill>
                <a:latin typeface="Questrial"/>
                <a:ea typeface="Questrial"/>
                <a:cs typeface="Questrial"/>
                <a:sym typeface="Questrial"/>
              </a:rPr>
              <a:t>ID_Videogioco</a:t>
            </a:r>
            <a:r>
              <a:rPr lang="en-US" sz="2500">
                <a:solidFill>
                  <a:srgbClr val="000000"/>
                </a:solidFill>
                <a:latin typeface="Questrial"/>
                <a:ea typeface="Questrial"/>
                <a:cs typeface="Questrial"/>
                <a:sym typeface="Questrial"/>
              </a:rPr>
              <a:t>)</a:t>
            </a:r>
          </a:p>
          <a:p>
            <a:pPr algn="l">
              <a:lnSpc>
                <a:spcPts val="3500"/>
              </a:lnSpc>
            </a:pPr>
            <a:r>
              <a:rPr lang="en-US" sz="2500">
                <a:solidFill>
                  <a:srgbClr val="000000"/>
                </a:solidFill>
                <a:latin typeface="Questrial"/>
                <a:ea typeface="Questrial"/>
                <a:cs typeface="Questrial"/>
                <a:sym typeface="Questrial"/>
              </a:rPr>
              <a:t>Sottoscrizione (</a:t>
            </a:r>
            <a:r>
              <a:rPr lang="en-US" sz="2500" u="sng">
                <a:solidFill>
                  <a:srgbClr val="000000"/>
                </a:solidFill>
                <a:latin typeface="Questrial"/>
                <a:ea typeface="Questrial"/>
                <a:cs typeface="Questrial"/>
                <a:sym typeface="Questrial"/>
              </a:rPr>
              <a:t>ID_Utente</a:t>
            </a:r>
            <a:r>
              <a:rPr lang="en-US" sz="2500">
                <a:solidFill>
                  <a:srgbClr val="000000"/>
                </a:solidFill>
                <a:latin typeface="Questrial"/>
                <a:ea typeface="Questrial"/>
                <a:cs typeface="Questrial"/>
                <a:sym typeface="Questrial"/>
              </a:rPr>
              <a:t>, </a:t>
            </a:r>
            <a:r>
              <a:rPr lang="en-US" sz="2500" u="sng">
                <a:solidFill>
                  <a:srgbClr val="000000"/>
                </a:solidFill>
                <a:latin typeface="Questrial"/>
                <a:ea typeface="Questrial"/>
                <a:cs typeface="Questrial"/>
                <a:sym typeface="Questrial"/>
              </a:rPr>
              <a:t>ID_Abbonamento</a:t>
            </a:r>
            <a:r>
              <a:rPr lang="en-US" sz="2500">
                <a:solidFill>
                  <a:srgbClr val="000000"/>
                </a:solidFill>
                <a:latin typeface="Questrial"/>
                <a:ea typeface="Questrial"/>
                <a:cs typeface="Questrial"/>
                <a:sym typeface="Questrial"/>
              </a:rPr>
              <a:t>, DataInizio, DataFine)</a:t>
            </a:r>
          </a:p>
          <a:p>
            <a:pPr algn="l">
              <a:lnSpc>
                <a:spcPts val="3500"/>
              </a:lnSpc>
            </a:pPr>
            <a:r>
              <a:rPr lang="en-US" sz="2500">
                <a:solidFill>
                  <a:srgbClr val="000000"/>
                </a:solidFill>
                <a:latin typeface="Questrial"/>
                <a:ea typeface="Questrial"/>
                <a:cs typeface="Questrial"/>
                <a:sym typeface="Questrial"/>
              </a:rPr>
              <a:t>Inclusione (</a:t>
            </a:r>
            <a:r>
              <a:rPr lang="en-US" sz="2500" u="sng">
                <a:solidFill>
                  <a:srgbClr val="000000"/>
                </a:solidFill>
                <a:latin typeface="Questrial"/>
                <a:ea typeface="Questrial"/>
                <a:cs typeface="Questrial"/>
                <a:sym typeface="Questrial"/>
              </a:rPr>
              <a:t>ID_Abbonamento</a:t>
            </a:r>
            <a:r>
              <a:rPr lang="en-US" sz="2500">
                <a:solidFill>
                  <a:srgbClr val="000000"/>
                </a:solidFill>
                <a:latin typeface="Questrial"/>
                <a:ea typeface="Questrial"/>
                <a:cs typeface="Questrial"/>
                <a:sym typeface="Questrial"/>
              </a:rPr>
              <a:t>, </a:t>
            </a:r>
            <a:r>
              <a:rPr lang="en-US" sz="2500" u="sng">
                <a:solidFill>
                  <a:srgbClr val="000000"/>
                </a:solidFill>
                <a:latin typeface="Questrial"/>
                <a:ea typeface="Questrial"/>
                <a:cs typeface="Questrial"/>
                <a:sym typeface="Questrial"/>
              </a:rPr>
              <a:t>ID_Videogioco</a:t>
            </a:r>
            <a:r>
              <a:rPr lang="en-US" sz="2500">
                <a:solidFill>
                  <a:srgbClr val="000000"/>
                </a:solidFill>
                <a:latin typeface="Questrial"/>
                <a:ea typeface="Questrial"/>
                <a:cs typeface="Questrial"/>
                <a:sym typeface="Questrial"/>
              </a:rPr>
              <a:t>)</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3492306" cy="8229600"/>
          </a:xfrm>
          <a:custGeom>
            <a:avLst/>
            <a:gdLst/>
            <a:ahLst/>
            <a:cxnLst/>
            <a:rect r="r" b="b" t="t" l="l"/>
            <a:pathLst>
              <a:path h="8229600" w="13492306">
                <a:moveTo>
                  <a:pt x="0" y="0"/>
                </a:moveTo>
                <a:lnTo>
                  <a:pt x="13492306" y="0"/>
                </a:lnTo>
                <a:lnTo>
                  <a:pt x="13492306" y="8229600"/>
                </a:lnTo>
                <a:lnTo>
                  <a:pt x="0" y="8229600"/>
                </a:lnTo>
                <a:lnTo>
                  <a:pt x="0" y="0"/>
                </a:lnTo>
                <a:close/>
              </a:path>
            </a:pathLst>
          </a:custGeom>
          <a:blipFill>
            <a:blip r:embed="rId2"/>
            <a:stretch>
              <a:fillRect l="0" t="0" r="0" b="0"/>
            </a:stretch>
          </a:blipFill>
        </p:spPr>
      </p:sp>
      <p:sp>
        <p:nvSpPr>
          <p:cNvPr name="TextBox 3" id="3"/>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4" id="4"/>
          <p:cNvSpPr txBox="true"/>
          <p:nvPr/>
        </p:nvSpPr>
        <p:spPr>
          <a:xfrm rot="0">
            <a:off x="8436043" y="-726257"/>
            <a:ext cx="9851957" cy="10567940"/>
          </a:xfrm>
          <a:prstGeom prst="rect">
            <a:avLst/>
          </a:prstGeom>
        </p:spPr>
        <p:txBody>
          <a:bodyPr anchor="t" rtlCol="false" tIns="0" lIns="0" bIns="0" rIns="0">
            <a:spAutoFit/>
          </a:bodyPr>
          <a:lstStyle/>
          <a:p>
            <a:pPr algn="ctr">
              <a:lnSpc>
                <a:spcPts val="86365"/>
              </a:lnSpc>
            </a:pPr>
            <a:r>
              <a:rPr lang="en-US" sz="61689">
                <a:solidFill>
                  <a:srgbClr val="000000">
                    <a:alpha val="4706"/>
                  </a:srgbClr>
                </a:solidFill>
                <a:latin typeface="Carelia"/>
                <a:ea typeface="Carelia"/>
                <a:cs typeface="Carelia"/>
                <a:sym typeface="Carelia"/>
              </a:rPr>
              <a:t>28</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588294" y="4279900"/>
            <a:ext cx="9111411" cy="863600"/>
          </a:xfrm>
          <a:prstGeom prst="rect">
            <a:avLst/>
          </a:prstGeom>
        </p:spPr>
        <p:txBody>
          <a:bodyPr anchor="t" rtlCol="false" tIns="0" lIns="0" bIns="0" rIns="0">
            <a:spAutoFit/>
          </a:bodyPr>
          <a:lstStyle/>
          <a:p>
            <a:pPr algn="ctr">
              <a:lnSpc>
                <a:spcPts val="7000"/>
              </a:lnSpc>
            </a:pPr>
            <a:r>
              <a:rPr lang="en-US" sz="5000">
                <a:solidFill>
                  <a:srgbClr val="000000"/>
                </a:solidFill>
                <a:latin typeface="Carelia"/>
                <a:ea typeface="Carelia"/>
                <a:cs typeface="Carelia"/>
                <a:sym typeface="Carelia"/>
              </a:rPr>
              <a:t>GRAZIE PER L’ATTENZIONE</a:t>
            </a:r>
          </a:p>
        </p:txBody>
      </p:sp>
      <p:sp>
        <p:nvSpPr>
          <p:cNvPr name="TextBox 3" id="3"/>
          <p:cNvSpPr txBox="true"/>
          <p:nvPr/>
        </p:nvSpPr>
        <p:spPr>
          <a:xfrm rot="0">
            <a:off x="3785583" y="-1043758"/>
            <a:ext cx="10716835" cy="11136267"/>
          </a:xfrm>
          <a:prstGeom prst="rect">
            <a:avLst/>
          </a:prstGeom>
        </p:spPr>
        <p:txBody>
          <a:bodyPr anchor="t" rtlCol="false" tIns="0" lIns="0" bIns="0" rIns="0">
            <a:spAutoFit/>
          </a:bodyPr>
          <a:lstStyle/>
          <a:p>
            <a:pPr algn="ctr">
              <a:lnSpc>
                <a:spcPts val="90939"/>
              </a:lnSpc>
            </a:pPr>
            <a:r>
              <a:rPr lang="en-US" sz="64956">
                <a:solidFill>
                  <a:srgbClr val="000000">
                    <a:alpha val="4706"/>
                  </a:srgbClr>
                </a:solidFill>
                <a:latin typeface="Carelia"/>
                <a:ea typeface="Carelia"/>
                <a:cs typeface="Carelia"/>
                <a:sym typeface="Carelia"/>
              </a:rPr>
              <a:t>29</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295400"/>
            <a:ext cx="11328839" cy="11582400"/>
          </a:xfrm>
          <a:prstGeom prst="rect">
            <a:avLst/>
          </a:prstGeom>
        </p:spPr>
        <p:txBody>
          <a:bodyPr anchor="t" rtlCol="false" tIns="0" lIns="0" bIns="0" rIns="0">
            <a:spAutoFit/>
          </a:bodyPr>
          <a:lstStyle/>
          <a:p>
            <a:pPr algn="ctr">
              <a:lnSpc>
                <a:spcPts val="94513"/>
              </a:lnSpc>
            </a:pPr>
            <a:r>
              <a:rPr lang="en-US" sz="67509">
                <a:solidFill>
                  <a:srgbClr val="090000">
                    <a:alpha val="4706"/>
                  </a:srgbClr>
                </a:solidFill>
                <a:latin typeface="Carelia"/>
                <a:ea typeface="Carelia"/>
                <a:cs typeface="Carelia"/>
                <a:sym typeface="Carelia"/>
              </a:rPr>
              <a:t>03</a:t>
            </a:r>
          </a:p>
        </p:txBody>
      </p:sp>
      <p:sp>
        <p:nvSpPr>
          <p:cNvPr name="TextBox 3" id="3"/>
          <p:cNvSpPr txBox="true"/>
          <p:nvPr/>
        </p:nvSpPr>
        <p:spPr>
          <a:xfrm rot="0">
            <a:off x="12921998" y="923925"/>
            <a:ext cx="4337302" cy="863600"/>
          </a:xfrm>
          <a:prstGeom prst="rect">
            <a:avLst/>
          </a:prstGeom>
        </p:spPr>
        <p:txBody>
          <a:bodyPr anchor="t" rtlCol="false" tIns="0" lIns="0" bIns="0" rIns="0">
            <a:spAutoFit/>
          </a:bodyPr>
          <a:lstStyle/>
          <a:p>
            <a:pPr algn="r">
              <a:lnSpc>
                <a:spcPts val="7000"/>
              </a:lnSpc>
            </a:pPr>
            <a:r>
              <a:rPr lang="en-US" sz="5000">
                <a:solidFill>
                  <a:srgbClr val="000000"/>
                </a:solidFill>
                <a:latin typeface="Carelia"/>
                <a:ea typeface="Carelia"/>
                <a:cs typeface="Carelia"/>
                <a:sym typeface="Carelia"/>
              </a:rPr>
              <a:t>Introduzione</a:t>
            </a:r>
          </a:p>
        </p:txBody>
      </p:sp>
      <p:sp>
        <p:nvSpPr>
          <p:cNvPr name="TextBox 4" id="4"/>
          <p:cNvSpPr txBox="true"/>
          <p:nvPr/>
        </p:nvSpPr>
        <p:spPr>
          <a:xfrm rot="0">
            <a:off x="6007087" y="2799080"/>
            <a:ext cx="10643505" cy="4622165"/>
          </a:xfrm>
          <a:prstGeom prst="rect">
            <a:avLst/>
          </a:prstGeom>
        </p:spPr>
        <p:txBody>
          <a:bodyPr anchor="t" rtlCol="false" tIns="0" lIns="0" bIns="0" rIns="0">
            <a:spAutoFit/>
          </a:bodyPr>
          <a:lstStyle/>
          <a:p>
            <a:pPr algn="l">
              <a:lnSpc>
                <a:spcPts val="4060"/>
              </a:lnSpc>
            </a:pPr>
            <a:r>
              <a:rPr lang="en-US" sz="2900">
                <a:solidFill>
                  <a:srgbClr val="000000"/>
                </a:solidFill>
                <a:latin typeface="Questrial"/>
                <a:ea typeface="Questrial"/>
                <a:cs typeface="Questrial"/>
                <a:sym typeface="Questrial"/>
              </a:rPr>
              <a:t>Viene richiesto di creare un’applicazione per la vendita di videogiochi online. Tale applicazione dovrà caratterizzare i videogiochi presenti, gli sviluppatori del videogioco, gli utenti iscritti alla piattaforma e le recensioni degli utenti nei confronti dei videogiochi. L’applicazione dovrà essere in grado di tener traccia degli ordini effettuati dai vari utenti. Inoltre, dovrà esserci la possibilità per gli utenti di sottoscrivere degli abbonamenti per usufruire di alcuni videogiochi selezionati senza dover acquistare i singoli titoli.</a:t>
            </a:r>
          </a:p>
        </p:txBody>
      </p:sp>
      <p:sp>
        <p:nvSpPr>
          <p:cNvPr name="TextBox 5" id="5"/>
          <p:cNvSpPr txBox="true"/>
          <p:nvPr/>
        </p:nvSpPr>
        <p:spPr>
          <a:xfrm rot="0">
            <a:off x="1028700"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160309"/>
            <a:ext cx="10927967" cy="11350318"/>
          </a:xfrm>
          <a:prstGeom prst="rect">
            <a:avLst/>
          </a:prstGeom>
        </p:spPr>
        <p:txBody>
          <a:bodyPr anchor="t" rtlCol="false" tIns="0" lIns="0" bIns="0" rIns="0">
            <a:spAutoFit/>
          </a:bodyPr>
          <a:lstStyle/>
          <a:p>
            <a:pPr algn="ctr">
              <a:lnSpc>
                <a:spcPts val="92731"/>
              </a:lnSpc>
            </a:pPr>
            <a:r>
              <a:rPr lang="en-US" sz="66236">
                <a:solidFill>
                  <a:srgbClr val="000000">
                    <a:alpha val="4706"/>
                  </a:srgbClr>
                </a:solidFill>
                <a:latin typeface="Carelia"/>
                <a:ea typeface="Carelia"/>
                <a:cs typeface="Carelia"/>
                <a:sym typeface="Carelia"/>
              </a:rPr>
              <a:t>04</a:t>
            </a:r>
          </a:p>
        </p:txBody>
      </p:sp>
      <p:sp>
        <p:nvSpPr>
          <p:cNvPr name="TextBox 3" id="3"/>
          <p:cNvSpPr txBox="true"/>
          <p:nvPr/>
        </p:nvSpPr>
        <p:spPr>
          <a:xfrm rot="0">
            <a:off x="1028700" y="184150"/>
            <a:ext cx="8613498" cy="688974"/>
          </a:xfrm>
          <a:prstGeom prst="rect">
            <a:avLst/>
          </a:prstGeom>
        </p:spPr>
        <p:txBody>
          <a:bodyPr anchor="t" rtlCol="false" tIns="0" lIns="0" bIns="0" rIns="0">
            <a:spAutoFit/>
          </a:bodyPr>
          <a:lstStyle/>
          <a:p>
            <a:pPr algn="l">
              <a:lnSpc>
                <a:spcPts val="5600"/>
              </a:lnSpc>
            </a:pPr>
            <a:r>
              <a:rPr lang="en-US" sz="4000">
                <a:solidFill>
                  <a:srgbClr val="000000"/>
                </a:solidFill>
                <a:latin typeface="Carelia"/>
                <a:ea typeface="Carelia"/>
                <a:cs typeface="Carelia"/>
                <a:sym typeface="Carelia"/>
              </a:rPr>
              <a:t>Gestione dei videogiochi</a:t>
            </a:r>
          </a:p>
        </p:txBody>
      </p:sp>
      <p:sp>
        <p:nvSpPr>
          <p:cNvPr name="TextBox 4" id="4"/>
          <p:cNvSpPr txBox="true"/>
          <p:nvPr/>
        </p:nvSpPr>
        <p:spPr>
          <a:xfrm rot="0">
            <a:off x="15024665" y="8836659"/>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5" id="5"/>
          <p:cNvSpPr txBox="true"/>
          <p:nvPr/>
        </p:nvSpPr>
        <p:spPr>
          <a:xfrm rot="0">
            <a:off x="1028700" y="702088"/>
            <a:ext cx="8388697" cy="2114550"/>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Aggiunta di un nuovo videogioco</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Aggiornamento di un videogioco esistente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Eliminazione un videogioco</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Visualizzazione dei dettagli di un videogioco</a:t>
            </a:r>
          </a:p>
        </p:txBody>
      </p:sp>
      <p:sp>
        <p:nvSpPr>
          <p:cNvPr name="TextBox 6" id="6"/>
          <p:cNvSpPr txBox="true"/>
          <p:nvPr/>
        </p:nvSpPr>
        <p:spPr>
          <a:xfrm rot="0">
            <a:off x="1028700" y="2730913"/>
            <a:ext cx="8613498" cy="688974"/>
          </a:xfrm>
          <a:prstGeom prst="rect">
            <a:avLst/>
          </a:prstGeom>
        </p:spPr>
        <p:txBody>
          <a:bodyPr anchor="t" rtlCol="false" tIns="0" lIns="0" bIns="0" rIns="0">
            <a:spAutoFit/>
          </a:bodyPr>
          <a:lstStyle/>
          <a:p>
            <a:pPr algn="l">
              <a:lnSpc>
                <a:spcPts val="5600"/>
              </a:lnSpc>
            </a:pPr>
            <a:r>
              <a:rPr lang="en-US" sz="4000">
                <a:solidFill>
                  <a:srgbClr val="000000"/>
                </a:solidFill>
                <a:latin typeface="Carelia"/>
                <a:ea typeface="Carelia"/>
                <a:cs typeface="Carelia"/>
                <a:sym typeface="Carelia"/>
              </a:rPr>
              <a:t>Gestione degli sviluppatori</a:t>
            </a:r>
          </a:p>
        </p:txBody>
      </p:sp>
      <p:sp>
        <p:nvSpPr>
          <p:cNvPr name="TextBox 7" id="7"/>
          <p:cNvSpPr txBox="true"/>
          <p:nvPr/>
        </p:nvSpPr>
        <p:spPr>
          <a:xfrm rot="0">
            <a:off x="1028700" y="3362737"/>
            <a:ext cx="9601200" cy="2114550"/>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Registrazione di un nuovo sviluppatore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Aggiornamento dei dettagli di uno sviluppatore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Associazione di un videogioco allo sviluppatore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Visualizzazione dei videogiochi di uno sviluppatore</a:t>
            </a:r>
          </a:p>
        </p:txBody>
      </p:sp>
      <p:sp>
        <p:nvSpPr>
          <p:cNvPr name="TextBox 8" id="8"/>
          <p:cNvSpPr txBox="true"/>
          <p:nvPr/>
        </p:nvSpPr>
        <p:spPr>
          <a:xfrm rot="0">
            <a:off x="1028700" y="5391562"/>
            <a:ext cx="8613498" cy="688974"/>
          </a:xfrm>
          <a:prstGeom prst="rect">
            <a:avLst/>
          </a:prstGeom>
        </p:spPr>
        <p:txBody>
          <a:bodyPr anchor="t" rtlCol="false" tIns="0" lIns="0" bIns="0" rIns="0">
            <a:spAutoFit/>
          </a:bodyPr>
          <a:lstStyle/>
          <a:p>
            <a:pPr algn="l">
              <a:lnSpc>
                <a:spcPts val="5600"/>
              </a:lnSpc>
            </a:pPr>
            <a:r>
              <a:rPr lang="en-US" sz="4000">
                <a:solidFill>
                  <a:srgbClr val="000000"/>
                </a:solidFill>
                <a:latin typeface="Carelia"/>
                <a:ea typeface="Carelia"/>
                <a:cs typeface="Carelia"/>
                <a:sym typeface="Carelia"/>
              </a:rPr>
              <a:t>Gestione delle recensioni</a:t>
            </a:r>
          </a:p>
        </p:txBody>
      </p:sp>
      <p:sp>
        <p:nvSpPr>
          <p:cNvPr name="TextBox 9" id="9"/>
          <p:cNvSpPr txBox="true"/>
          <p:nvPr/>
        </p:nvSpPr>
        <p:spPr>
          <a:xfrm rot="0">
            <a:off x="1028700" y="6023386"/>
            <a:ext cx="10041285" cy="2647950"/>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Aggiunta di una recensione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Modifica di una recensione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Eliminazione di una recensione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Visualizzazione di tutte le recensioni di un videogioco</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Filtraggio recensioni per punteggio</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160309"/>
            <a:ext cx="10927967" cy="11350318"/>
          </a:xfrm>
          <a:prstGeom prst="rect">
            <a:avLst/>
          </a:prstGeom>
        </p:spPr>
        <p:txBody>
          <a:bodyPr anchor="t" rtlCol="false" tIns="0" lIns="0" bIns="0" rIns="0">
            <a:spAutoFit/>
          </a:bodyPr>
          <a:lstStyle/>
          <a:p>
            <a:pPr algn="ctr">
              <a:lnSpc>
                <a:spcPts val="92731"/>
              </a:lnSpc>
            </a:pPr>
            <a:r>
              <a:rPr lang="en-US" sz="66236">
                <a:solidFill>
                  <a:srgbClr val="000000">
                    <a:alpha val="4706"/>
                  </a:srgbClr>
                </a:solidFill>
                <a:latin typeface="Carelia"/>
                <a:ea typeface="Carelia"/>
                <a:cs typeface="Carelia"/>
                <a:sym typeface="Carelia"/>
              </a:rPr>
              <a:t>05</a:t>
            </a:r>
          </a:p>
        </p:txBody>
      </p:sp>
      <p:sp>
        <p:nvSpPr>
          <p:cNvPr name="TextBox 3" id="3"/>
          <p:cNvSpPr txBox="true"/>
          <p:nvPr/>
        </p:nvSpPr>
        <p:spPr>
          <a:xfrm rot="0">
            <a:off x="1028700" y="184150"/>
            <a:ext cx="8613498" cy="688974"/>
          </a:xfrm>
          <a:prstGeom prst="rect">
            <a:avLst/>
          </a:prstGeom>
        </p:spPr>
        <p:txBody>
          <a:bodyPr anchor="t" rtlCol="false" tIns="0" lIns="0" bIns="0" rIns="0">
            <a:spAutoFit/>
          </a:bodyPr>
          <a:lstStyle/>
          <a:p>
            <a:pPr algn="l">
              <a:lnSpc>
                <a:spcPts val="5600"/>
              </a:lnSpc>
            </a:pPr>
            <a:r>
              <a:rPr lang="en-US" sz="4000">
                <a:solidFill>
                  <a:srgbClr val="000000"/>
                </a:solidFill>
                <a:latin typeface="Carelia"/>
                <a:ea typeface="Carelia"/>
                <a:cs typeface="Carelia"/>
                <a:sym typeface="Carelia"/>
              </a:rPr>
              <a:t>Gestione degli utenti</a:t>
            </a:r>
          </a:p>
        </p:txBody>
      </p:sp>
      <p:sp>
        <p:nvSpPr>
          <p:cNvPr name="TextBox 4" id="4"/>
          <p:cNvSpPr txBox="true"/>
          <p:nvPr/>
        </p:nvSpPr>
        <p:spPr>
          <a:xfrm rot="0">
            <a:off x="15024665" y="8836659"/>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5" id="5"/>
          <p:cNvSpPr txBox="true"/>
          <p:nvPr/>
        </p:nvSpPr>
        <p:spPr>
          <a:xfrm rot="0">
            <a:off x="1028700" y="702088"/>
            <a:ext cx="7730430" cy="2114550"/>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Registrazione di un nuovo utente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Aggiornamento dei dettagli di un utente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Eliminazione di un utente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Visualizzazione attività di un utente</a:t>
            </a:r>
          </a:p>
        </p:txBody>
      </p:sp>
      <p:sp>
        <p:nvSpPr>
          <p:cNvPr name="TextBox 6" id="6"/>
          <p:cNvSpPr txBox="true"/>
          <p:nvPr/>
        </p:nvSpPr>
        <p:spPr>
          <a:xfrm rot="0">
            <a:off x="1028700" y="2730913"/>
            <a:ext cx="8613498" cy="688974"/>
          </a:xfrm>
          <a:prstGeom prst="rect">
            <a:avLst/>
          </a:prstGeom>
        </p:spPr>
        <p:txBody>
          <a:bodyPr anchor="t" rtlCol="false" tIns="0" lIns="0" bIns="0" rIns="0">
            <a:spAutoFit/>
          </a:bodyPr>
          <a:lstStyle/>
          <a:p>
            <a:pPr algn="l">
              <a:lnSpc>
                <a:spcPts val="5600"/>
              </a:lnSpc>
            </a:pPr>
            <a:r>
              <a:rPr lang="en-US" sz="4000">
                <a:solidFill>
                  <a:srgbClr val="000000"/>
                </a:solidFill>
                <a:latin typeface="Carelia"/>
                <a:ea typeface="Carelia"/>
                <a:cs typeface="Carelia"/>
                <a:sym typeface="Carelia"/>
              </a:rPr>
              <a:t>Gestione degli ordini</a:t>
            </a:r>
          </a:p>
        </p:txBody>
      </p:sp>
      <p:sp>
        <p:nvSpPr>
          <p:cNvPr name="TextBox 7" id="7"/>
          <p:cNvSpPr txBox="true"/>
          <p:nvPr/>
        </p:nvSpPr>
        <p:spPr>
          <a:xfrm rot="0">
            <a:off x="1028700" y="3362737"/>
            <a:ext cx="10359182" cy="1581150"/>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Acquisto di uno o più videogiochi da parte di un utente</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Analisi dello stato dell’acquisto</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Registrazione della data di acquisto</a:t>
            </a:r>
          </a:p>
        </p:txBody>
      </p:sp>
      <p:sp>
        <p:nvSpPr>
          <p:cNvPr name="TextBox 8" id="8"/>
          <p:cNvSpPr txBox="true"/>
          <p:nvPr/>
        </p:nvSpPr>
        <p:spPr>
          <a:xfrm rot="0">
            <a:off x="1028700" y="4858162"/>
            <a:ext cx="8613498" cy="688974"/>
          </a:xfrm>
          <a:prstGeom prst="rect">
            <a:avLst/>
          </a:prstGeom>
        </p:spPr>
        <p:txBody>
          <a:bodyPr anchor="t" rtlCol="false" tIns="0" lIns="0" bIns="0" rIns="0">
            <a:spAutoFit/>
          </a:bodyPr>
          <a:lstStyle/>
          <a:p>
            <a:pPr algn="l">
              <a:lnSpc>
                <a:spcPts val="5600"/>
              </a:lnSpc>
            </a:pPr>
            <a:r>
              <a:rPr lang="en-US" sz="4000">
                <a:solidFill>
                  <a:srgbClr val="000000"/>
                </a:solidFill>
                <a:latin typeface="Carelia"/>
                <a:ea typeface="Carelia"/>
                <a:cs typeface="Carelia"/>
                <a:sym typeface="Carelia"/>
              </a:rPr>
              <a:t>Gestione degli abbonamenti</a:t>
            </a:r>
          </a:p>
        </p:txBody>
      </p:sp>
      <p:sp>
        <p:nvSpPr>
          <p:cNvPr name="TextBox 9" id="9"/>
          <p:cNvSpPr txBox="true"/>
          <p:nvPr/>
        </p:nvSpPr>
        <p:spPr>
          <a:xfrm rot="0">
            <a:off x="1028700" y="5486812"/>
            <a:ext cx="10295930" cy="1047750"/>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Aggiunta e gestione dei servizi in abbonamento</a:t>
            </a:r>
          </a:p>
          <a:p>
            <a:pPr algn="just" marL="647702" indent="-323851" lvl="1">
              <a:lnSpc>
                <a:spcPts val="4200"/>
              </a:lnSpc>
              <a:buFont typeface="Arial"/>
              <a:buChar char="•"/>
            </a:pPr>
            <a:r>
              <a:rPr lang="en-US" sz="3000">
                <a:solidFill>
                  <a:srgbClr val="000000"/>
                </a:solidFill>
                <a:latin typeface="Open Sans"/>
                <a:ea typeface="Open Sans"/>
                <a:cs typeface="Open Sans"/>
                <a:sym typeface="Open Sans"/>
              </a:rPr>
              <a:t>Aggiunta o rimozione di videogiochi dall’abbonamento</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076199" y="-1295400"/>
            <a:ext cx="11211801" cy="11582400"/>
          </a:xfrm>
          <a:prstGeom prst="rect">
            <a:avLst/>
          </a:prstGeom>
        </p:spPr>
        <p:txBody>
          <a:bodyPr anchor="t" rtlCol="false" tIns="0" lIns="0" bIns="0" rIns="0">
            <a:spAutoFit/>
          </a:bodyPr>
          <a:lstStyle/>
          <a:p>
            <a:pPr algn="ctr">
              <a:lnSpc>
                <a:spcPts val="94510"/>
              </a:lnSpc>
            </a:pPr>
            <a:r>
              <a:rPr lang="en-US" sz="67507">
                <a:solidFill>
                  <a:srgbClr val="000000">
                    <a:alpha val="4706"/>
                  </a:srgbClr>
                </a:solidFill>
                <a:latin typeface="Carelia"/>
                <a:ea typeface="Carelia"/>
                <a:cs typeface="Carelia"/>
                <a:sym typeface="Carelia"/>
              </a:rPr>
              <a:t>06</a:t>
            </a:r>
          </a:p>
        </p:txBody>
      </p:sp>
      <p:sp>
        <p:nvSpPr>
          <p:cNvPr name="TextBox 3" id="3"/>
          <p:cNvSpPr txBox="true"/>
          <p:nvPr/>
        </p:nvSpPr>
        <p:spPr>
          <a:xfrm rot="0">
            <a:off x="9366769" y="6134241"/>
            <a:ext cx="8613498" cy="863600"/>
          </a:xfrm>
          <a:prstGeom prst="rect">
            <a:avLst/>
          </a:prstGeom>
        </p:spPr>
        <p:txBody>
          <a:bodyPr anchor="t" rtlCol="false" tIns="0" lIns="0" bIns="0" rIns="0">
            <a:spAutoFit/>
          </a:bodyPr>
          <a:lstStyle/>
          <a:p>
            <a:pPr algn="r">
              <a:lnSpc>
                <a:spcPts val="7000"/>
              </a:lnSpc>
            </a:pPr>
            <a:r>
              <a:rPr lang="en-US" sz="5000">
                <a:solidFill>
                  <a:srgbClr val="000000"/>
                </a:solidFill>
                <a:latin typeface="Carelia"/>
                <a:ea typeface="Carelia"/>
                <a:cs typeface="Carelia"/>
                <a:sym typeface="Carelia"/>
              </a:rPr>
              <a:t>Requisiti</a:t>
            </a:r>
          </a:p>
        </p:txBody>
      </p:sp>
      <p:sp>
        <p:nvSpPr>
          <p:cNvPr name="TextBox 4" id="4"/>
          <p:cNvSpPr txBox="true"/>
          <p:nvPr/>
        </p:nvSpPr>
        <p:spPr>
          <a:xfrm rot="0">
            <a:off x="1028700" y="981075"/>
            <a:ext cx="11039772" cy="1108709"/>
          </a:xfrm>
          <a:prstGeom prst="rect">
            <a:avLst/>
          </a:prstGeom>
        </p:spPr>
        <p:txBody>
          <a:bodyPr anchor="t" rtlCol="false" tIns="0" lIns="0" bIns="0" rIns="0">
            <a:spAutoFit/>
          </a:bodyPr>
          <a:lstStyle/>
          <a:p>
            <a:pPr algn="l">
              <a:lnSpc>
                <a:spcPts val="2940"/>
              </a:lnSpc>
            </a:pPr>
            <a:r>
              <a:rPr lang="en-US" sz="2100">
                <a:solidFill>
                  <a:srgbClr val="000000"/>
                </a:solidFill>
                <a:latin typeface="Questrial"/>
                <a:ea typeface="Questrial"/>
                <a:cs typeface="Questrial"/>
                <a:sym typeface="Questrial"/>
              </a:rPr>
              <a:t>Per ogni utente andranno memorizzati i dati anagrafici e di contatto, oltre alla data di registrazione, le recensioni effettuate e gli ordini.</a:t>
            </a:r>
          </a:p>
          <a:p>
            <a:pPr algn="l" marL="453396" indent="-226698" lvl="1">
              <a:lnSpc>
                <a:spcPts val="2940"/>
              </a:lnSpc>
              <a:buFont typeface="Arial"/>
              <a:buChar char="•"/>
            </a:pPr>
            <a:r>
              <a:rPr lang="en-US" sz="2100">
                <a:solidFill>
                  <a:srgbClr val="000000"/>
                </a:solidFill>
                <a:latin typeface="Questrial"/>
                <a:ea typeface="Questrial"/>
                <a:cs typeface="Questrial"/>
                <a:sym typeface="Questrial"/>
              </a:rPr>
              <a:t>Ogni utente può effettuare ordini.</a:t>
            </a:r>
          </a:p>
        </p:txBody>
      </p:sp>
      <p:sp>
        <p:nvSpPr>
          <p:cNvPr name="TextBox 5" id="5"/>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6" id="6"/>
          <p:cNvSpPr txBox="true"/>
          <p:nvPr/>
        </p:nvSpPr>
        <p:spPr>
          <a:xfrm rot="0">
            <a:off x="1028700" y="2357562"/>
            <a:ext cx="11039772" cy="1480184"/>
          </a:xfrm>
          <a:prstGeom prst="rect">
            <a:avLst/>
          </a:prstGeom>
        </p:spPr>
        <p:txBody>
          <a:bodyPr anchor="t" rtlCol="false" tIns="0" lIns="0" bIns="0" rIns="0">
            <a:spAutoFit/>
          </a:bodyPr>
          <a:lstStyle/>
          <a:p>
            <a:pPr algn="l">
              <a:lnSpc>
                <a:spcPts val="2940"/>
              </a:lnSpc>
            </a:pPr>
            <a:r>
              <a:rPr lang="en-US" sz="2100">
                <a:solidFill>
                  <a:srgbClr val="000000"/>
                </a:solidFill>
                <a:latin typeface="Questrial"/>
                <a:ea typeface="Questrial"/>
                <a:cs typeface="Questrial"/>
                <a:sym typeface="Questrial"/>
              </a:rPr>
              <a:t>Inoltre, per ogni ordine occorre memorizzare:</a:t>
            </a:r>
          </a:p>
          <a:p>
            <a:pPr algn="l" marL="453396" indent="-226698" lvl="1">
              <a:lnSpc>
                <a:spcPts val="2940"/>
              </a:lnSpc>
              <a:buFont typeface="Arial"/>
              <a:buChar char="•"/>
            </a:pPr>
            <a:r>
              <a:rPr lang="en-US" sz="2100">
                <a:solidFill>
                  <a:srgbClr val="000000"/>
                </a:solidFill>
                <a:latin typeface="Questrial"/>
                <a:ea typeface="Questrial"/>
                <a:cs typeface="Questrial"/>
                <a:sym typeface="Questrial"/>
              </a:rPr>
              <a:t>Il tipo di ordine (videogioco o abbonamento) e una descrizione;</a:t>
            </a:r>
          </a:p>
          <a:p>
            <a:pPr algn="l" marL="453396" indent="-226698" lvl="1">
              <a:lnSpc>
                <a:spcPts val="2940"/>
              </a:lnSpc>
              <a:buFont typeface="Arial"/>
              <a:buChar char="•"/>
            </a:pPr>
            <a:r>
              <a:rPr lang="en-US" sz="2100">
                <a:solidFill>
                  <a:srgbClr val="000000"/>
                </a:solidFill>
                <a:latin typeface="Questrial"/>
                <a:ea typeface="Questrial"/>
                <a:cs typeface="Questrial"/>
                <a:sym typeface="Questrial"/>
              </a:rPr>
              <a:t>Lo stato dell’ordine che potrà essere: completato, in sospeso e annullato;</a:t>
            </a:r>
          </a:p>
          <a:p>
            <a:pPr algn="l" marL="453396" indent="-226698" lvl="1">
              <a:lnSpc>
                <a:spcPts val="2940"/>
              </a:lnSpc>
              <a:buFont typeface="Arial"/>
              <a:buChar char="•"/>
            </a:pPr>
            <a:r>
              <a:rPr lang="en-US" sz="2100">
                <a:solidFill>
                  <a:srgbClr val="000000"/>
                </a:solidFill>
                <a:latin typeface="Questrial"/>
                <a:ea typeface="Questrial"/>
                <a:cs typeface="Questrial"/>
                <a:sym typeface="Questrial"/>
              </a:rPr>
              <a:t>Un numero progressivo univoco, la data di acquisto e lo sviluppatore del videogioco.</a:t>
            </a:r>
          </a:p>
        </p:txBody>
      </p:sp>
      <p:sp>
        <p:nvSpPr>
          <p:cNvPr name="TextBox 7" id="7"/>
          <p:cNvSpPr txBox="true"/>
          <p:nvPr/>
        </p:nvSpPr>
        <p:spPr>
          <a:xfrm rot="0">
            <a:off x="1028700" y="4104446"/>
            <a:ext cx="11039772" cy="1480184"/>
          </a:xfrm>
          <a:prstGeom prst="rect">
            <a:avLst/>
          </a:prstGeom>
        </p:spPr>
        <p:txBody>
          <a:bodyPr anchor="t" rtlCol="false" tIns="0" lIns="0" bIns="0" rIns="0">
            <a:spAutoFit/>
          </a:bodyPr>
          <a:lstStyle/>
          <a:p>
            <a:pPr algn="l">
              <a:lnSpc>
                <a:spcPts val="2940"/>
              </a:lnSpc>
            </a:pPr>
            <a:r>
              <a:rPr lang="en-US" sz="2100">
                <a:solidFill>
                  <a:srgbClr val="000000"/>
                </a:solidFill>
                <a:latin typeface="Questrial"/>
                <a:ea typeface="Questrial"/>
                <a:cs typeface="Questrial"/>
                <a:sym typeface="Questrial"/>
              </a:rPr>
              <a:t>Gli sviluppatori, quando registrati nell’applicazione dovranno definire:</a:t>
            </a:r>
          </a:p>
          <a:p>
            <a:pPr algn="l" marL="453396" indent="-226698" lvl="1">
              <a:lnSpc>
                <a:spcPts val="2940"/>
              </a:lnSpc>
              <a:buFont typeface="Arial"/>
              <a:buChar char="•"/>
            </a:pPr>
            <a:r>
              <a:rPr lang="en-US" sz="2100">
                <a:solidFill>
                  <a:srgbClr val="000000"/>
                </a:solidFill>
                <a:latin typeface="Questrial"/>
                <a:ea typeface="Questrial"/>
                <a:cs typeface="Questrial"/>
                <a:sym typeface="Questrial"/>
              </a:rPr>
              <a:t>La propria denominazione, l’indirizzo della sede legale, il numero dell’assistenza, e-mail e i dati societari;</a:t>
            </a:r>
          </a:p>
          <a:p>
            <a:pPr algn="l" marL="453396" indent="-226698" lvl="1">
              <a:lnSpc>
                <a:spcPts val="2940"/>
              </a:lnSpc>
              <a:buFont typeface="Arial"/>
              <a:buChar char="•"/>
            </a:pPr>
            <a:r>
              <a:rPr lang="en-US" sz="2100">
                <a:solidFill>
                  <a:srgbClr val="000000"/>
                </a:solidFill>
                <a:latin typeface="Questrial"/>
                <a:ea typeface="Questrial"/>
                <a:cs typeface="Questrial"/>
                <a:sym typeface="Questrial"/>
              </a:rPr>
              <a:t>Una lista dei videogiochi che desiderano mettere in vendita, con relativo prezzo.</a:t>
            </a:r>
          </a:p>
        </p:txBody>
      </p:sp>
      <p:sp>
        <p:nvSpPr>
          <p:cNvPr name="TextBox 8" id="8"/>
          <p:cNvSpPr txBox="true"/>
          <p:nvPr/>
        </p:nvSpPr>
        <p:spPr>
          <a:xfrm rot="0">
            <a:off x="1028700" y="5851331"/>
            <a:ext cx="11039772" cy="1851659"/>
          </a:xfrm>
          <a:prstGeom prst="rect">
            <a:avLst/>
          </a:prstGeom>
        </p:spPr>
        <p:txBody>
          <a:bodyPr anchor="t" rtlCol="false" tIns="0" lIns="0" bIns="0" rIns="0">
            <a:spAutoFit/>
          </a:bodyPr>
          <a:lstStyle/>
          <a:p>
            <a:pPr algn="l">
              <a:lnSpc>
                <a:spcPts val="2940"/>
              </a:lnSpc>
            </a:pPr>
            <a:r>
              <a:rPr lang="en-US" sz="2100">
                <a:solidFill>
                  <a:srgbClr val="000000"/>
                </a:solidFill>
                <a:latin typeface="Questrial"/>
                <a:ea typeface="Questrial"/>
                <a:cs typeface="Questrial"/>
                <a:sym typeface="Questrial"/>
              </a:rPr>
              <a:t>La piattaforma di distribuzione si avvale anche di servizi in abbonamento per la fruizione di videogiochi, senza dover acquistare i singoli titoli. Quindi, dovrà essere possibile definire:</a:t>
            </a:r>
          </a:p>
          <a:p>
            <a:pPr algn="l" marL="453396" indent="-226698" lvl="1">
              <a:lnSpc>
                <a:spcPts val="2940"/>
              </a:lnSpc>
              <a:buFont typeface="Arial"/>
              <a:buChar char="•"/>
            </a:pPr>
            <a:r>
              <a:rPr lang="en-US" sz="2100">
                <a:solidFill>
                  <a:srgbClr val="000000"/>
                </a:solidFill>
                <a:latin typeface="Questrial"/>
                <a:ea typeface="Questrial"/>
                <a:cs typeface="Questrial"/>
                <a:sym typeface="Questrial"/>
              </a:rPr>
              <a:t>La tipologia di abbonamento (base o premium);</a:t>
            </a:r>
          </a:p>
          <a:p>
            <a:pPr algn="l" marL="453396" indent="-226698" lvl="1">
              <a:lnSpc>
                <a:spcPts val="2940"/>
              </a:lnSpc>
              <a:buFont typeface="Arial"/>
              <a:buChar char="•"/>
            </a:pPr>
            <a:r>
              <a:rPr lang="en-US" sz="2100">
                <a:solidFill>
                  <a:srgbClr val="000000"/>
                </a:solidFill>
                <a:latin typeface="Questrial"/>
                <a:ea typeface="Questrial"/>
                <a:cs typeface="Questrial"/>
                <a:sym typeface="Questrial"/>
              </a:rPr>
              <a:t>Il costo mensile dell’abbonamento;</a:t>
            </a:r>
          </a:p>
          <a:p>
            <a:pPr algn="l" marL="453396" indent="-226698" lvl="1">
              <a:lnSpc>
                <a:spcPts val="2940"/>
              </a:lnSpc>
              <a:buFont typeface="Arial"/>
              <a:buChar char="•"/>
            </a:pPr>
            <a:r>
              <a:rPr lang="en-US" sz="2100">
                <a:solidFill>
                  <a:srgbClr val="000000"/>
                </a:solidFill>
                <a:latin typeface="Questrial"/>
                <a:ea typeface="Questrial"/>
                <a:cs typeface="Questrial"/>
                <a:sym typeface="Questrial"/>
              </a:rPr>
              <a:t>I videogiochi inclusi nell’abbonamento.</a:t>
            </a:r>
          </a:p>
        </p:txBody>
      </p:sp>
      <p:sp>
        <p:nvSpPr>
          <p:cNvPr name="TextBox 9" id="9"/>
          <p:cNvSpPr txBox="true"/>
          <p:nvPr/>
        </p:nvSpPr>
        <p:spPr>
          <a:xfrm rot="0">
            <a:off x="1028700" y="7969690"/>
            <a:ext cx="11039772" cy="737234"/>
          </a:xfrm>
          <a:prstGeom prst="rect">
            <a:avLst/>
          </a:prstGeom>
        </p:spPr>
        <p:txBody>
          <a:bodyPr anchor="t" rtlCol="false" tIns="0" lIns="0" bIns="0" rIns="0">
            <a:spAutoFit/>
          </a:bodyPr>
          <a:lstStyle/>
          <a:p>
            <a:pPr algn="l">
              <a:lnSpc>
                <a:spcPts val="2940"/>
              </a:lnSpc>
            </a:pPr>
            <a:r>
              <a:rPr lang="en-US" sz="2100">
                <a:solidFill>
                  <a:srgbClr val="000000"/>
                </a:solidFill>
                <a:latin typeface="Questrial"/>
                <a:ea typeface="Questrial"/>
                <a:cs typeface="Questrial"/>
                <a:sym typeface="Questrial"/>
              </a:rPr>
              <a:t>Per ogni videogioco, invece, andranno memorizzati il nome del videogioco, il genere, la data di rilascio del videogioco, lo studio sviluppatore, oltre al punteggio medio delle recensioni.</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116723"/>
            <a:ext cx="11323838" cy="11272672"/>
          </a:xfrm>
          <a:prstGeom prst="rect">
            <a:avLst/>
          </a:prstGeom>
        </p:spPr>
        <p:txBody>
          <a:bodyPr anchor="t" rtlCol="false" tIns="0" lIns="0" bIns="0" rIns="0">
            <a:spAutoFit/>
          </a:bodyPr>
          <a:lstStyle/>
          <a:p>
            <a:pPr algn="ctr">
              <a:lnSpc>
                <a:spcPts val="92146"/>
              </a:lnSpc>
            </a:pPr>
            <a:r>
              <a:rPr lang="en-US" sz="65819">
                <a:solidFill>
                  <a:srgbClr val="FFFFFF">
                    <a:alpha val="4706"/>
                  </a:srgbClr>
                </a:solidFill>
                <a:latin typeface="Carelia"/>
                <a:ea typeface="Carelia"/>
                <a:cs typeface="Carelia"/>
                <a:sym typeface="Carelia"/>
              </a:rPr>
              <a:t>07</a:t>
            </a:r>
          </a:p>
        </p:txBody>
      </p:sp>
      <p:sp>
        <p:nvSpPr>
          <p:cNvPr name="TextBox 3" id="3"/>
          <p:cNvSpPr txBox="true"/>
          <p:nvPr/>
        </p:nvSpPr>
        <p:spPr>
          <a:xfrm rot="0">
            <a:off x="5984680" y="923925"/>
            <a:ext cx="6318641" cy="863600"/>
          </a:xfrm>
          <a:prstGeom prst="rect">
            <a:avLst/>
          </a:prstGeom>
        </p:spPr>
        <p:txBody>
          <a:bodyPr anchor="t" rtlCol="false" tIns="0" lIns="0" bIns="0" rIns="0">
            <a:spAutoFit/>
          </a:bodyPr>
          <a:lstStyle/>
          <a:p>
            <a:pPr algn="l">
              <a:lnSpc>
                <a:spcPts val="7000"/>
              </a:lnSpc>
            </a:pPr>
            <a:r>
              <a:rPr lang="en-US" sz="5000">
                <a:solidFill>
                  <a:srgbClr val="000000"/>
                </a:solidFill>
                <a:latin typeface="Carelia"/>
                <a:ea typeface="Carelia"/>
                <a:cs typeface="Carelia"/>
                <a:sym typeface="Carelia"/>
              </a:rPr>
              <a:t>Analisi dei requisiti</a:t>
            </a:r>
          </a:p>
        </p:txBody>
      </p:sp>
      <p:sp>
        <p:nvSpPr>
          <p:cNvPr name="TextBox 4" id="4"/>
          <p:cNvSpPr txBox="true"/>
          <p:nvPr/>
        </p:nvSpPr>
        <p:spPr>
          <a:xfrm rot="0">
            <a:off x="2900056" y="3822383"/>
            <a:ext cx="5523727" cy="2594609"/>
          </a:xfrm>
          <a:prstGeom prst="rect">
            <a:avLst/>
          </a:prstGeom>
        </p:spPr>
        <p:txBody>
          <a:bodyPr anchor="t" rtlCol="false" tIns="0" lIns="0" bIns="0" rIns="0">
            <a:spAutoFit/>
          </a:bodyPr>
          <a:lstStyle/>
          <a:p>
            <a:pPr algn="ctr">
              <a:lnSpc>
                <a:spcPts val="2940"/>
              </a:lnSpc>
            </a:pPr>
            <a:r>
              <a:rPr lang="en-US" sz="2100">
                <a:solidFill>
                  <a:srgbClr val="000000"/>
                </a:solidFill>
                <a:latin typeface="Questrial"/>
                <a:ea typeface="Questrial"/>
                <a:cs typeface="Questrial"/>
                <a:sym typeface="Questrial"/>
              </a:rPr>
              <a:t>SOSTANTIVI</a:t>
            </a:r>
          </a:p>
          <a:p>
            <a:pPr algn="ctr">
              <a:lnSpc>
                <a:spcPts val="2940"/>
              </a:lnSpc>
            </a:pPr>
            <a:r>
              <a:rPr lang="en-US" sz="2100">
                <a:solidFill>
                  <a:srgbClr val="000000"/>
                </a:solidFill>
                <a:latin typeface="Questrial"/>
                <a:ea typeface="Questrial"/>
                <a:cs typeface="Questrial"/>
                <a:sym typeface="Questrial"/>
              </a:rPr>
              <a:t>VIDEOGIOCO</a:t>
            </a:r>
          </a:p>
          <a:p>
            <a:pPr algn="ctr">
              <a:lnSpc>
                <a:spcPts val="2940"/>
              </a:lnSpc>
            </a:pPr>
            <a:r>
              <a:rPr lang="en-US" sz="2100">
                <a:solidFill>
                  <a:srgbClr val="000000"/>
                </a:solidFill>
                <a:latin typeface="Questrial"/>
                <a:ea typeface="Questrial"/>
                <a:cs typeface="Questrial"/>
                <a:sym typeface="Questrial"/>
              </a:rPr>
              <a:t>SVILUPPATORE</a:t>
            </a:r>
          </a:p>
          <a:p>
            <a:pPr algn="ctr">
              <a:lnSpc>
                <a:spcPts val="2940"/>
              </a:lnSpc>
            </a:pPr>
            <a:r>
              <a:rPr lang="en-US" sz="2100">
                <a:solidFill>
                  <a:srgbClr val="000000"/>
                </a:solidFill>
                <a:latin typeface="Questrial"/>
                <a:ea typeface="Questrial"/>
                <a:cs typeface="Questrial"/>
                <a:sym typeface="Questrial"/>
              </a:rPr>
              <a:t>UTENTE</a:t>
            </a:r>
          </a:p>
          <a:p>
            <a:pPr algn="ctr">
              <a:lnSpc>
                <a:spcPts val="2940"/>
              </a:lnSpc>
            </a:pPr>
            <a:r>
              <a:rPr lang="en-US" sz="2100">
                <a:solidFill>
                  <a:srgbClr val="000000"/>
                </a:solidFill>
                <a:latin typeface="Questrial"/>
                <a:ea typeface="Questrial"/>
                <a:cs typeface="Questrial"/>
                <a:sym typeface="Questrial"/>
              </a:rPr>
              <a:t>RECENSIONE</a:t>
            </a:r>
          </a:p>
          <a:p>
            <a:pPr algn="ctr">
              <a:lnSpc>
                <a:spcPts val="2940"/>
              </a:lnSpc>
            </a:pPr>
            <a:r>
              <a:rPr lang="en-US" sz="2100">
                <a:solidFill>
                  <a:srgbClr val="000000"/>
                </a:solidFill>
                <a:latin typeface="Questrial"/>
                <a:ea typeface="Questrial"/>
                <a:cs typeface="Questrial"/>
                <a:sym typeface="Questrial"/>
              </a:rPr>
              <a:t>ORDINE</a:t>
            </a:r>
          </a:p>
          <a:p>
            <a:pPr algn="ctr">
              <a:lnSpc>
                <a:spcPts val="2940"/>
              </a:lnSpc>
            </a:pPr>
            <a:r>
              <a:rPr lang="en-US" sz="2100">
                <a:solidFill>
                  <a:srgbClr val="000000"/>
                </a:solidFill>
                <a:latin typeface="Questrial"/>
                <a:ea typeface="Questrial"/>
                <a:cs typeface="Questrial"/>
                <a:sym typeface="Questrial"/>
              </a:rPr>
              <a:t>ABBONAMENTO</a:t>
            </a:r>
          </a:p>
        </p:txBody>
      </p:sp>
      <p:sp>
        <p:nvSpPr>
          <p:cNvPr name="TextBox 5" id="5"/>
          <p:cNvSpPr txBox="true"/>
          <p:nvPr/>
        </p:nvSpPr>
        <p:spPr>
          <a:xfrm rot="0">
            <a:off x="4143147" y="3023660"/>
            <a:ext cx="3037544" cy="596899"/>
          </a:xfrm>
          <a:prstGeom prst="rect">
            <a:avLst/>
          </a:prstGeom>
        </p:spPr>
        <p:txBody>
          <a:bodyPr anchor="t" rtlCol="false" tIns="0" lIns="0" bIns="0" rIns="0">
            <a:spAutoFit/>
          </a:bodyPr>
          <a:lstStyle/>
          <a:p>
            <a:pPr algn="ctr">
              <a:lnSpc>
                <a:spcPts val="4900"/>
              </a:lnSpc>
            </a:pPr>
            <a:r>
              <a:rPr lang="en-US" sz="3500">
                <a:solidFill>
                  <a:srgbClr val="000000"/>
                </a:solidFill>
                <a:latin typeface="Carelia"/>
                <a:ea typeface="Carelia"/>
                <a:cs typeface="Carelia"/>
                <a:sym typeface="Carelia"/>
              </a:rPr>
              <a:t>SOSTANTIVI</a:t>
            </a:r>
          </a:p>
        </p:txBody>
      </p:sp>
      <p:sp>
        <p:nvSpPr>
          <p:cNvPr name="TextBox 6" id="6"/>
          <p:cNvSpPr txBox="true"/>
          <p:nvPr/>
        </p:nvSpPr>
        <p:spPr>
          <a:xfrm rot="0">
            <a:off x="12020879" y="3023659"/>
            <a:ext cx="1547578" cy="596900"/>
          </a:xfrm>
          <a:prstGeom prst="rect">
            <a:avLst/>
          </a:prstGeom>
        </p:spPr>
        <p:txBody>
          <a:bodyPr anchor="t" rtlCol="false" tIns="0" lIns="0" bIns="0" rIns="0">
            <a:spAutoFit/>
          </a:bodyPr>
          <a:lstStyle/>
          <a:p>
            <a:pPr algn="ctr">
              <a:lnSpc>
                <a:spcPts val="4900"/>
              </a:lnSpc>
            </a:pPr>
            <a:r>
              <a:rPr lang="en-US" sz="3500">
                <a:solidFill>
                  <a:srgbClr val="000000"/>
                </a:solidFill>
                <a:latin typeface="Carelia"/>
                <a:ea typeface="Carelia"/>
                <a:cs typeface="Carelia"/>
                <a:sym typeface="Carelia"/>
              </a:rPr>
              <a:t>VERBI</a:t>
            </a:r>
          </a:p>
        </p:txBody>
      </p:sp>
      <p:sp>
        <p:nvSpPr>
          <p:cNvPr name="AutoShape 7" id="7"/>
          <p:cNvSpPr/>
          <p:nvPr/>
        </p:nvSpPr>
        <p:spPr>
          <a:xfrm flipV="true">
            <a:off x="9144000" y="2824397"/>
            <a:ext cx="0" cy="4136771"/>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1028700"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
        <p:nvSpPr>
          <p:cNvPr name="TextBox 9" id="9"/>
          <p:cNvSpPr txBox="true"/>
          <p:nvPr/>
        </p:nvSpPr>
        <p:spPr>
          <a:xfrm rot="0">
            <a:off x="9905999" y="3822383"/>
            <a:ext cx="5777338" cy="2594609"/>
          </a:xfrm>
          <a:prstGeom prst="rect">
            <a:avLst/>
          </a:prstGeom>
        </p:spPr>
        <p:txBody>
          <a:bodyPr anchor="t" rtlCol="false" tIns="0" lIns="0" bIns="0" rIns="0">
            <a:spAutoFit/>
          </a:bodyPr>
          <a:lstStyle/>
          <a:p>
            <a:pPr algn="ctr">
              <a:lnSpc>
                <a:spcPts val="2940"/>
              </a:lnSpc>
            </a:pPr>
            <a:r>
              <a:rPr lang="en-US" sz="2100">
                <a:solidFill>
                  <a:srgbClr val="000000"/>
                </a:solidFill>
                <a:latin typeface="Questrial"/>
                <a:ea typeface="Questrial"/>
                <a:cs typeface="Questrial"/>
                <a:sym typeface="Questrial"/>
              </a:rPr>
              <a:t>ACQUISTO [UTENTE – ORDINE]</a:t>
            </a:r>
          </a:p>
          <a:p>
            <a:pPr algn="ctr">
              <a:lnSpc>
                <a:spcPts val="2940"/>
              </a:lnSpc>
            </a:pPr>
            <a:r>
              <a:rPr lang="en-US" sz="2100">
                <a:solidFill>
                  <a:srgbClr val="000000"/>
                </a:solidFill>
                <a:latin typeface="Questrial"/>
                <a:ea typeface="Questrial"/>
                <a:cs typeface="Questrial"/>
                <a:sym typeface="Questrial"/>
              </a:rPr>
              <a:t>COMPOSIZIONE [ORDINE – VIDEOGIOCO]</a:t>
            </a:r>
          </a:p>
          <a:p>
            <a:pPr algn="ctr">
              <a:lnSpc>
                <a:spcPts val="2940"/>
              </a:lnSpc>
            </a:pPr>
            <a:r>
              <a:rPr lang="en-US" sz="2100">
                <a:solidFill>
                  <a:srgbClr val="000000"/>
                </a:solidFill>
                <a:latin typeface="Questrial"/>
                <a:ea typeface="Questrial"/>
                <a:cs typeface="Questrial"/>
                <a:sym typeface="Questrial"/>
              </a:rPr>
              <a:t>VALUTAZIONE [UTENTE – RECENSIONE]</a:t>
            </a:r>
          </a:p>
          <a:p>
            <a:pPr algn="ctr">
              <a:lnSpc>
                <a:spcPts val="2940"/>
              </a:lnSpc>
            </a:pPr>
            <a:r>
              <a:rPr lang="en-US" sz="2100">
                <a:solidFill>
                  <a:srgbClr val="000000"/>
                </a:solidFill>
                <a:latin typeface="Questrial"/>
                <a:ea typeface="Questrial"/>
                <a:cs typeface="Questrial"/>
                <a:sym typeface="Questrial"/>
              </a:rPr>
              <a:t>ASSOCIAZIONE [RECENSIONE – VIDEOGIOCO]</a:t>
            </a:r>
          </a:p>
          <a:p>
            <a:pPr algn="ctr">
              <a:lnSpc>
                <a:spcPts val="2940"/>
              </a:lnSpc>
            </a:pPr>
            <a:r>
              <a:rPr lang="en-US" sz="2100">
                <a:solidFill>
                  <a:srgbClr val="000000"/>
                </a:solidFill>
                <a:latin typeface="Questrial"/>
                <a:ea typeface="Questrial"/>
                <a:cs typeface="Questrial"/>
                <a:sym typeface="Questrial"/>
              </a:rPr>
              <a:t>VENDITA [SVILUPPATORE – VIDEOGIOCO]</a:t>
            </a:r>
          </a:p>
          <a:p>
            <a:pPr algn="ctr">
              <a:lnSpc>
                <a:spcPts val="2940"/>
              </a:lnSpc>
            </a:pPr>
            <a:r>
              <a:rPr lang="en-US" sz="2100">
                <a:solidFill>
                  <a:srgbClr val="000000"/>
                </a:solidFill>
                <a:latin typeface="Questrial"/>
                <a:ea typeface="Questrial"/>
                <a:cs typeface="Questrial"/>
                <a:sym typeface="Questrial"/>
              </a:rPr>
              <a:t>SOTTOSCRIZIONE [UTENTE – ABBONAMENTO]</a:t>
            </a:r>
          </a:p>
          <a:p>
            <a:pPr algn="ctr">
              <a:lnSpc>
                <a:spcPts val="2940"/>
              </a:lnSpc>
            </a:pPr>
            <a:r>
              <a:rPr lang="en-US" sz="2100">
                <a:solidFill>
                  <a:srgbClr val="000000"/>
                </a:solidFill>
                <a:latin typeface="Questrial"/>
                <a:ea typeface="Questrial"/>
                <a:cs typeface="Questrial"/>
                <a:sym typeface="Questrial"/>
              </a:rPr>
              <a:t>INCLUSIONE [ABBONAMENTO – VIDEOGIOCO]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395250"/>
            <a:ext cx="12657747" cy="7496500"/>
          </a:xfrm>
          <a:custGeom>
            <a:avLst/>
            <a:gdLst/>
            <a:ahLst/>
            <a:cxnLst/>
            <a:rect r="r" b="b" t="t" l="l"/>
            <a:pathLst>
              <a:path h="7496500" w="12657747">
                <a:moveTo>
                  <a:pt x="0" y="0"/>
                </a:moveTo>
                <a:lnTo>
                  <a:pt x="12657747" y="0"/>
                </a:lnTo>
                <a:lnTo>
                  <a:pt x="12657747" y="7496500"/>
                </a:lnTo>
                <a:lnTo>
                  <a:pt x="0" y="7496500"/>
                </a:lnTo>
                <a:lnTo>
                  <a:pt x="0" y="0"/>
                </a:lnTo>
                <a:close/>
              </a:path>
            </a:pathLst>
          </a:custGeom>
          <a:blipFill>
            <a:blip r:embed="rId2"/>
            <a:stretch>
              <a:fillRect l="0" t="0" r="0" b="0"/>
            </a:stretch>
          </a:blipFill>
        </p:spPr>
      </p:sp>
      <p:sp>
        <p:nvSpPr>
          <p:cNvPr name="TextBox 3" id="3"/>
          <p:cNvSpPr txBox="true"/>
          <p:nvPr/>
        </p:nvSpPr>
        <p:spPr>
          <a:xfrm rot="0">
            <a:off x="7292536" y="-1120561"/>
            <a:ext cx="10995464" cy="11280347"/>
          </a:xfrm>
          <a:prstGeom prst="rect">
            <a:avLst/>
          </a:prstGeom>
        </p:spPr>
        <p:txBody>
          <a:bodyPr anchor="t" rtlCol="false" tIns="0" lIns="0" bIns="0" rIns="0">
            <a:spAutoFit/>
          </a:bodyPr>
          <a:lstStyle/>
          <a:p>
            <a:pPr algn="ctr">
              <a:lnSpc>
                <a:spcPts val="92248"/>
              </a:lnSpc>
            </a:pPr>
            <a:r>
              <a:rPr lang="en-US" sz="65891">
                <a:solidFill>
                  <a:srgbClr val="000000">
                    <a:alpha val="4706"/>
                  </a:srgbClr>
                </a:solidFill>
                <a:latin typeface="Carelia"/>
                <a:ea typeface="Carelia"/>
                <a:cs typeface="Carelia"/>
                <a:sym typeface="Carelia"/>
              </a:rPr>
              <a:t>08</a:t>
            </a:r>
          </a:p>
        </p:txBody>
      </p:sp>
      <p:sp>
        <p:nvSpPr>
          <p:cNvPr name="TextBox 4" id="4"/>
          <p:cNvSpPr txBox="true"/>
          <p:nvPr/>
        </p:nvSpPr>
        <p:spPr>
          <a:xfrm rot="0">
            <a:off x="15024665"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0654" y="1508226"/>
            <a:ext cx="14598646" cy="7270548"/>
          </a:xfrm>
          <a:custGeom>
            <a:avLst/>
            <a:gdLst/>
            <a:ahLst/>
            <a:cxnLst/>
            <a:rect r="r" b="b" t="t" l="l"/>
            <a:pathLst>
              <a:path h="7270548" w="14598646">
                <a:moveTo>
                  <a:pt x="0" y="0"/>
                </a:moveTo>
                <a:lnTo>
                  <a:pt x="14598646" y="0"/>
                </a:lnTo>
                <a:lnTo>
                  <a:pt x="14598646" y="7270548"/>
                </a:lnTo>
                <a:lnTo>
                  <a:pt x="0" y="7270548"/>
                </a:lnTo>
                <a:lnTo>
                  <a:pt x="0" y="0"/>
                </a:lnTo>
                <a:close/>
              </a:path>
            </a:pathLst>
          </a:custGeom>
          <a:blipFill>
            <a:blip r:embed="rId2"/>
            <a:stretch>
              <a:fillRect l="0" t="0" r="0" b="0"/>
            </a:stretch>
          </a:blipFill>
        </p:spPr>
      </p:sp>
      <p:sp>
        <p:nvSpPr>
          <p:cNvPr name="TextBox 3" id="3"/>
          <p:cNvSpPr txBox="true"/>
          <p:nvPr/>
        </p:nvSpPr>
        <p:spPr>
          <a:xfrm rot="0">
            <a:off x="0" y="863961"/>
            <a:ext cx="9756013" cy="8616228"/>
          </a:xfrm>
          <a:prstGeom prst="rect">
            <a:avLst/>
          </a:prstGeom>
        </p:spPr>
        <p:txBody>
          <a:bodyPr anchor="t" rtlCol="false" tIns="0" lIns="0" bIns="0" rIns="0">
            <a:spAutoFit/>
          </a:bodyPr>
          <a:lstStyle/>
          <a:p>
            <a:pPr algn="ctr">
              <a:lnSpc>
                <a:spcPts val="67748"/>
              </a:lnSpc>
            </a:pPr>
            <a:r>
              <a:rPr lang="en-US" sz="56931">
                <a:solidFill>
                  <a:srgbClr val="FFFFFF">
                    <a:alpha val="4706"/>
                  </a:srgbClr>
                </a:solidFill>
                <a:latin typeface="Carelia"/>
                <a:ea typeface="Carelia"/>
                <a:cs typeface="Carelia"/>
                <a:sym typeface="Carelia"/>
              </a:rPr>
              <a:t>09</a:t>
            </a:r>
          </a:p>
        </p:txBody>
      </p:sp>
      <p:sp>
        <p:nvSpPr>
          <p:cNvPr name="TextBox 4" id="4"/>
          <p:cNvSpPr txBox="true"/>
          <p:nvPr/>
        </p:nvSpPr>
        <p:spPr>
          <a:xfrm rot="0">
            <a:off x="1028700" y="1047750"/>
            <a:ext cx="2234635" cy="421641"/>
          </a:xfrm>
          <a:prstGeom prst="rect">
            <a:avLst/>
          </a:prstGeom>
        </p:spPr>
        <p:txBody>
          <a:bodyPr anchor="t" rtlCol="false" tIns="0" lIns="0" bIns="0" rIns="0">
            <a:spAutoFit/>
          </a:bodyPr>
          <a:lstStyle/>
          <a:p>
            <a:pPr algn="r">
              <a:lnSpc>
                <a:spcPts val="1600"/>
              </a:lnSpc>
            </a:pPr>
            <a:r>
              <a:rPr lang="en-US" sz="1600">
                <a:solidFill>
                  <a:srgbClr val="000000"/>
                </a:solidFill>
                <a:latin typeface="Questrial"/>
                <a:ea typeface="Questrial"/>
                <a:cs typeface="Questrial"/>
                <a:sym typeface="Questrial"/>
              </a:rPr>
              <a:t>Giovanni De Gregorio</a:t>
            </a:r>
          </a:p>
          <a:p>
            <a:pPr algn="r">
              <a:lnSpc>
                <a:spcPts val="1600"/>
              </a:lnSpc>
            </a:pPr>
            <a:r>
              <a:rPr lang="en-US" sz="1600">
                <a:solidFill>
                  <a:srgbClr val="000000"/>
                </a:solidFill>
                <a:latin typeface="Questrial"/>
                <a:ea typeface="Questrial"/>
                <a:cs typeface="Questrial"/>
                <a:sym typeface="Questrial"/>
              </a:rPr>
              <a:t>Matricola N.0512104693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DAGgIVGV3eg</dc:identifier>
  <dcterms:modified xsi:type="dcterms:W3CDTF">2011-08-01T06:04:30Z</dcterms:modified>
  <cp:revision>1</cp:revision>
  <dc:title>Presentazione Istruzione Discussione di Tesi Laurea Minimal Pulito Nero e Bianco </dc:title>
</cp:coreProperties>
</file>