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media/image7.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314" r:id="rId4"/>
    <p:sldId id="469" r:id="rId5"/>
    <p:sldId id="470" r:id="rId6"/>
    <p:sldId id="530" r:id="rId7"/>
    <p:sldId id="499" r:id="rId8"/>
    <p:sldId id="327"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5C5C"/>
    <a:srgbClr val="A5A5A5"/>
    <a:srgbClr val="D35400"/>
    <a:srgbClr val="9B59B6"/>
    <a:srgbClr val="ED7D31"/>
    <a:srgbClr val="8E44AD"/>
    <a:srgbClr val="C0392B"/>
    <a:srgbClr val="FFC000"/>
    <a:srgbClr val="5B9BD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showGuides="1">
      <p:cViewPr varScale="1">
        <p:scale>
          <a:sx n="82" d="100"/>
          <a:sy n="82" d="100"/>
        </p:scale>
        <p:origin x="60" y="684"/>
      </p:cViewPr>
      <p:guideLst>
        <p:guide orient="horz" pos="2250"/>
        <p:guide pos="384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E787B1B-5B90-4777-95B1-509F866BC4C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F1E048-05B7-42FA-B17F-43F02325636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E787B1B-5B90-4777-95B1-509F866BC4C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F1E048-05B7-42FA-B17F-43F02325636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E787B1B-5B90-4777-95B1-509F866BC4C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F1E048-05B7-42FA-B17F-43F02325636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E787B1B-5B90-4777-95B1-509F866BC4C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F1E048-05B7-42FA-B17F-43F02325636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4E787B1B-5B90-4777-95B1-509F866BC4C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F1E048-05B7-42FA-B17F-43F02325636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E787B1B-5B90-4777-95B1-509F866BC4C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F1E048-05B7-42FA-B17F-43F02325636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E787B1B-5B90-4777-95B1-509F866BC4C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DF1E048-05B7-42FA-B17F-43F02325636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E787B1B-5B90-4777-95B1-509F866BC4C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DF1E048-05B7-42FA-B17F-43F02325636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E787B1B-5B90-4777-95B1-509F866BC4C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DF1E048-05B7-42FA-B17F-43F02325636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4E787B1B-5B90-4777-95B1-509F866BC4C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F1E048-05B7-42FA-B17F-43F02325636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4E787B1B-5B90-4777-95B1-509F866BC4C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F1E048-05B7-42FA-B17F-43F02325636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787B1B-5B90-4777-95B1-509F866BC4C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F1E048-05B7-42FA-B17F-43F02325636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github.com/DegageTech/Degage" TargetMode="External"/></Relationships>
</file>

<file path=ppt/slides/_rels/slide3.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image" Target="../media/image6.png"/><Relationship Id="rId7" Type="http://schemas.openxmlformats.org/officeDocument/2006/relationships/image" Target="../media/image5.png"/><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svg"/><Relationship Id="rId36" Type="http://schemas.openxmlformats.org/officeDocument/2006/relationships/slideLayout" Target="../slideLayouts/slideLayout7.xml"/><Relationship Id="rId35" Type="http://schemas.openxmlformats.org/officeDocument/2006/relationships/image" Target="../media/image32.png"/><Relationship Id="rId34" Type="http://schemas.openxmlformats.org/officeDocument/2006/relationships/image" Target="../media/image31.png"/><Relationship Id="rId33" Type="http://schemas.openxmlformats.org/officeDocument/2006/relationships/image" Target="../media/image30.png"/><Relationship Id="rId32" Type="http://schemas.openxmlformats.org/officeDocument/2006/relationships/image" Target="../media/image29.png"/><Relationship Id="rId31" Type="http://schemas.openxmlformats.org/officeDocument/2006/relationships/image" Target="../media/image28.png"/><Relationship Id="rId30" Type="http://schemas.openxmlformats.org/officeDocument/2006/relationships/image" Target="../media/image27.png"/><Relationship Id="rId3" Type="http://schemas.openxmlformats.org/officeDocument/2006/relationships/image" Target="../media/image2.png"/><Relationship Id="rId29" Type="http://schemas.openxmlformats.org/officeDocument/2006/relationships/image" Target="../media/image26.png"/><Relationship Id="rId28" Type="http://schemas.openxmlformats.org/officeDocument/2006/relationships/image" Target="../media/image25.png"/><Relationship Id="rId27" Type="http://schemas.openxmlformats.org/officeDocument/2006/relationships/image" Target="../media/image3.svg"/><Relationship Id="rId26" Type="http://schemas.openxmlformats.org/officeDocument/2006/relationships/image" Target="../media/image24.png"/><Relationship Id="rId25" Type="http://schemas.openxmlformats.org/officeDocument/2006/relationships/image" Target="../media/image23.png"/><Relationship Id="rId24" Type="http://schemas.openxmlformats.org/officeDocument/2006/relationships/image" Target="../media/image22.png"/><Relationship Id="rId23" Type="http://schemas.openxmlformats.org/officeDocument/2006/relationships/image" Target="../media/image21.png"/><Relationship Id="rId22" Type="http://schemas.openxmlformats.org/officeDocument/2006/relationships/image" Target="../media/image20.png"/><Relationship Id="rId21" Type="http://schemas.openxmlformats.org/officeDocument/2006/relationships/image" Target="../media/image19.png"/><Relationship Id="rId20" Type="http://schemas.openxmlformats.org/officeDocument/2006/relationships/image" Target="../media/image18.png"/><Relationship Id="rId2" Type="http://schemas.openxmlformats.org/officeDocument/2006/relationships/image" Target="../media/image1.svg"/><Relationship Id="rId19" Type="http://schemas.openxmlformats.org/officeDocument/2006/relationships/image" Target="../media/image17.png"/><Relationship Id="rId18" Type="http://schemas.openxmlformats.org/officeDocument/2006/relationships/image" Target="../media/image16.png"/><Relationship Id="rId17" Type="http://schemas.openxmlformats.org/officeDocument/2006/relationships/image" Target="../media/image15.png"/><Relationship Id="rId16" Type="http://schemas.openxmlformats.org/officeDocument/2006/relationships/image" Target="../media/image14.png"/><Relationship Id="rId15" Type="http://schemas.openxmlformats.org/officeDocument/2006/relationships/image" Target="../media/image13.png"/><Relationship Id="rId14" Type="http://schemas.openxmlformats.org/officeDocument/2006/relationships/image" Target="../media/image12.png"/><Relationship Id="rId13" Type="http://schemas.openxmlformats.org/officeDocument/2006/relationships/image" Target="../media/image11.png"/><Relationship Id="rId12" Type="http://schemas.openxmlformats.org/officeDocument/2006/relationships/image" Target="../media/image10.png"/><Relationship Id="rId11" Type="http://schemas.openxmlformats.org/officeDocument/2006/relationships/image" Target="../media/image9.png"/><Relationship Id="rId10" Type="http://schemas.openxmlformats.org/officeDocument/2006/relationships/image" Target="../media/image8.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image" Target="../media/image7.svg"/><Relationship Id="rId7" Type="http://schemas.openxmlformats.org/officeDocument/2006/relationships/image" Target="../media/image36.png"/><Relationship Id="rId6" Type="http://schemas.openxmlformats.org/officeDocument/2006/relationships/image" Target="../media/image6.svg"/><Relationship Id="rId5" Type="http://schemas.openxmlformats.org/officeDocument/2006/relationships/image" Target="../media/image35.png"/><Relationship Id="rId4" Type="http://schemas.openxmlformats.org/officeDocument/2006/relationships/image" Target="../media/image5.svg"/><Relationship Id="rId32" Type="http://schemas.openxmlformats.org/officeDocument/2006/relationships/slideLayout" Target="../slideLayouts/slideLayout7.xml"/><Relationship Id="rId31" Type="http://schemas.openxmlformats.org/officeDocument/2006/relationships/image" Target="../media/image44.png"/><Relationship Id="rId30" Type="http://schemas.openxmlformats.org/officeDocument/2006/relationships/image" Target="../media/image16.png"/><Relationship Id="rId3" Type="http://schemas.openxmlformats.org/officeDocument/2006/relationships/image" Target="../media/image34.png"/><Relationship Id="rId29" Type="http://schemas.openxmlformats.org/officeDocument/2006/relationships/image" Target="../media/image8.svg"/><Relationship Id="rId28" Type="http://schemas.openxmlformats.org/officeDocument/2006/relationships/image" Target="../media/image43.png"/><Relationship Id="rId27" Type="http://schemas.openxmlformats.org/officeDocument/2006/relationships/image" Target="../media/image42.png"/><Relationship Id="rId26" Type="http://schemas.openxmlformats.org/officeDocument/2006/relationships/image" Target="../media/image13.png"/><Relationship Id="rId25" Type="http://schemas.openxmlformats.org/officeDocument/2006/relationships/image" Target="../media/image11.png"/><Relationship Id="rId24" Type="http://schemas.openxmlformats.org/officeDocument/2006/relationships/image" Target="../media/image41.png"/><Relationship Id="rId23" Type="http://schemas.openxmlformats.org/officeDocument/2006/relationships/image" Target="../media/image10.png"/><Relationship Id="rId22" Type="http://schemas.openxmlformats.org/officeDocument/2006/relationships/image" Target="../media/image12.png"/><Relationship Id="rId21" Type="http://schemas.openxmlformats.org/officeDocument/2006/relationships/image" Target="../media/image40.png"/><Relationship Id="rId20" Type="http://schemas.openxmlformats.org/officeDocument/2006/relationships/image" Target="../media/image39.png"/><Relationship Id="rId2" Type="http://schemas.openxmlformats.org/officeDocument/2006/relationships/image" Target="../media/image4.svg"/><Relationship Id="rId19" Type="http://schemas.openxmlformats.org/officeDocument/2006/relationships/image" Target="../media/image27.png"/><Relationship Id="rId18" Type="http://schemas.openxmlformats.org/officeDocument/2006/relationships/image" Target="../media/image38.png"/><Relationship Id="rId17" Type="http://schemas.openxmlformats.org/officeDocument/2006/relationships/image" Target="../media/image8.png"/><Relationship Id="rId16" Type="http://schemas.openxmlformats.org/officeDocument/2006/relationships/image" Target="../media/image7.png"/><Relationship Id="rId15" Type="http://schemas.openxmlformats.org/officeDocument/2006/relationships/image" Target="../media/image37.png"/><Relationship Id="rId14" Type="http://schemas.openxmlformats.org/officeDocument/2006/relationships/image" Target="../media/image6.png"/><Relationship Id="rId13" Type="http://schemas.openxmlformats.org/officeDocument/2006/relationships/image" Target="../media/image5.png"/><Relationship Id="rId12" Type="http://schemas.openxmlformats.org/officeDocument/2006/relationships/image" Target="../media/image4.png"/><Relationship Id="rId11" Type="http://schemas.openxmlformats.org/officeDocument/2006/relationships/image" Target="../media/image2.svg"/><Relationship Id="rId10" Type="http://schemas.openxmlformats.org/officeDocument/2006/relationships/image" Target="../media/image2.png"/><Relationship Id="rId1" Type="http://schemas.openxmlformats.org/officeDocument/2006/relationships/image" Target="../media/image33.png"/></Relationships>
</file>

<file path=ppt/slides/_rels/slide5.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image" Target="../media/image45.png"/><Relationship Id="rId7" Type="http://schemas.openxmlformats.org/officeDocument/2006/relationships/image" Target="../media/image18.png"/><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14.png"/><Relationship Id="rId26" Type="http://schemas.openxmlformats.org/officeDocument/2006/relationships/slideLayout" Target="../slideLayouts/slideLayout7.xml"/><Relationship Id="rId25" Type="http://schemas.openxmlformats.org/officeDocument/2006/relationships/image" Target="../media/image11.png"/><Relationship Id="rId24" Type="http://schemas.openxmlformats.org/officeDocument/2006/relationships/image" Target="../media/image41.png"/><Relationship Id="rId23" Type="http://schemas.openxmlformats.org/officeDocument/2006/relationships/image" Target="../media/image21.png"/><Relationship Id="rId22" Type="http://schemas.openxmlformats.org/officeDocument/2006/relationships/image" Target="../media/image20.png"/><Relationship Id="rId21" Type="http://schemas.openxmlformats.org/officeDocument/2006/relationships/image" Target="../media/image10.png"/><Relationship Id="rId20" Type="http://schemas.openxmlformats.org/officeDocument/2006/relationships/image" Target="../media/image27.png"/><Relationship Id="rId2" Type="http://schemas.openxmlformats.org/officeDocument/2006/relationships/image" Target="../media/image3.png"/><Relationship Id="rId19" Type="http://schemas.openxmlformats.org/officeDocument/2006/relationships/image" Target="../media/image2.svg"/><Relationship Id="rId18" Type="http://schemas.openxmlformats.org/officeDocument/2006/relationships/image" Target="../media/image2.png"/><Relationship Id="rId17" Type="http://schemas.openxmlformats.org/officeDocument/2006/relationships/image" Target="../media/image6.svg"/><Relationship Id="rId16" Type="http://schemas.openxmlformats.org/officeDocument/2006/relationships/image" Target="../media/image35.png"/><Relationship Id="rId15" Type="http://schemas.openxmlformats.org/officeDocument/2006/relationships/image" Target="../media/image16.png"/><Relationship Id="rId14" Type="http://schemas.openxmlformats.org/officeDocument/2006/relationships/image" Target="../media/image17.png"/><Relationship Id="rId13" Type="http://schemas.openxmlformats.org/officeDocument/2006/relationships/image" Target="../media/image15.png"/><Relationship Id="rId12" Type="http://schemas.openxmlformats.org/officeDocument/2006/relationships/image" Target="../media/image44.png"/><Relationship Id="rId11" Type="http://schemas.openxmlformats.org/officeDocument/2006/relationships/image" Target="../media/image8.png"/><Relationship Id="rId10" Type="http://schemas.openxmlformats.org/officeDocument/2006/relationships/image" Target="../media/image38.png"/><Relationship Id="rId1" Type="http://schemas.openxmlformats.org/officeDocument/2006/relationships/image" Target="../media/image23.png"/></Relationships>
</file>

<file path=ppt/slides/_rels/slide6.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15.png"/><Relationship Id="rId7" Type="http://schemas.openxmlformats.org/officeDocument/2006/relationships/image" Target="../media/image6.svg"/><Relationship Id="rId6" Type="http://schemas.openxmlformats.org/officeDocument/2006/relationships/image" Target="../media/image35.png"/><Relationship Id="rId5" Type="http://schemas.openxmlformats.org/officeDocument/2006/relationships/image" Target="../media/image38.png"/><Relationship Id="rId4" Type="http://schemas.openxmlformats.org/officeDocument/2006/relationships/image" Target="../media/image45.png"/><Relationship Id="rId3" Type="http://schemas.openxmlformats.org/officeDocument/2006/relationships/image" Target="../media/image23.png"/><Relationship Id="rId29" Type="http://schemas.openxmlformats.org/officeDocument/2006/relationships/notesSlide" Target="../notesSlides/notesSlide1.xml"/><Relationship Id="rId28" Type="http://schemas.openxmlformats.org/officeDocument/2006/relationships/slideLayout" Target="../slideLayouts/slideLayout7.xml"/><Relationship Id="rId27" Type="http://schemas.openxmlformats.org/officeDocument/2006/relationships/image" Target="../media/image31.png"/><Relationship Id="rId26" Type="http://schemas.openxmlformats.org/officeDocument/2006/relationships/image" Target="../media/image14.png"/><Relationship Id="rId25" Type="http://schemas.openxmlformats.org/officeDocument/2006/relationships/image" Target="../media/image28.png"/><Relationship Id="rId24" Type="http://schemas.openxmlformats.org/officeDocument/2006/relationships/image" Target="../media/image29.png"/><Relationship Id="rId23" Type="http://schemas.openxmlformats.org/officeDocument/2006/relationships/image" Target="../media/image20.png"/><Relationship Id="rId22" Type="http://schemas.openxmlformats.org/officeDocument/2006/relationships/image" Target="../media/image8.png"/><Relationship Id="rId21" Type="http://schemas.openxmlformats.org/officeDocument/2006/relationships/image" Target="../media/image6.png"/><Relationship Id="rId20" Type="http://schemas.openxmlformats.org/officeDocument/2006/relationships/image" Target="../media/image11.png"/><Relationship Id="rId2" Type="http://schemas.openxmlformats.org/officeDocument/2006/relationships/image" Target="../media/image18.png"/><Relationship Id="rId19" Type="http://schemas.openxmlformats.org/officeDocument/2006/relationships/image" Target="../media/image4.png"/><Relationship Id="rId18" Type="http://schemas.openxmlformats.org/officeDocument/2006/relationships/image" Target="../media/image2.svg"/><Relationship Id="rId17" Type="http://schemas.openxmlformats.org/officeDocument/2006/relationships/image" Target="../media/image2.png"/><Relationship Id="rId16" Type="http://schemas.openxmlformats.org/officeDocument/2006/relationships/image" Target="../media/image27.png"/><Relationship Id="rId15" Type="http://schemas.openxmlformats.org/officeDocument/2006/relationships/image" Target="../media/image3.png"/><Relationship Id="rId14" Type="http://schemas.openxmlformats.org/officeDocument/2006/relationships/image" Target="../media/image26.png"/><Relationship Id="rId13" Type="http://schemas.openxmlformats.org/officeDocument/2006/relationships/image" Target="../media/image21.png"/><Relationship Id="rId12" Type="http://schemas.openxmlformats.org/officeDocument/2006/relationships/image" Target="../media/image12.png"/><Relationship Id="rId11" Type="http://schemas.openxmlformats.org/officeDocument/2006/relationships/image" Target="../media/image25.png"/><Relationship Id="rId10" Type="http://schemas.openxmlformats.org/officeDocument/2006/relationships/image" Target="../media/image44.png"/><Relationship Id="rId1"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bwMode="auto">
          <a:xfrm>
            <a:off x="11310938" y="2682875"/>
            <a:ext cx="877888" cy="1958975"/>
          </a:xfrm>
          <a:custGeom>
            <a:avLst/>
            <a:gdLst>
              <a:gd name="T0" fmla="*/ 44 w 316"/>
              <a:gd name="T1" fmla="*/ 272 h 704"/>
              <a:gd name="T2" fmla="*/ 316 w 316"/>
              <a:gd name="T3" fmla="*/ 0 h 704"/>
              <a:gd name="T4" fmla="*/ 316 w 316"/>
              <a:gd name="T5" fmla="*/ 19 h 704"/>
              <a:gd name="T6" fmla="*/ 106 w 316"/>
              <a:gd name="T7" fmla="*/ 230 h 704"/>
              <a:gd name="T8" fmla="*/ 106 w 316"/>
              <a:gd name="T9" fmla="*/ 370 h 704"/>
              <a:gd name="T10" fmla="*/ 316 w 316"/>
              <a:gd name="T11" fmla="*/ 581 h 704"/>
              <a:gd name="T12" fmla="*/ 316 w 316"/>
              <a:gd name="T13" fmla="*/ 704 h 704"/>
              <a:gd name="T14" fmla="*/ 44 w 316"/>
              <a:gd name="T15" fmla="*/ 432 h 704"/>
              <a:gd name="T16" fmla="*/ 44 w 316"/>
              <a:gd name="T17" fmla="*/ 272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04">
                <a:moveTo>
                  <a:pt x="44" y="272"/>
                </a:moveTo>
                <a:cubicBezTo>
                  <a:pt x="316" y="0"/>
                  <a:pt x="316" y="0"/>
                  <a:pt x="316" y="0"/>
                </a:cubicBezTo>
                <a:cubicBezTo>
                  <a:pt x="316" y="19"/>
                  <a:pt x="316" y="19"/>
                  <a:pt x="316" y="19"/>
                </a:cubicBezTo>
                <a:cubicBezTo>
                  <a:pt x="106" y="230"/>
                  <a:pt x="106" y="230"/>
                  <a:pt x="106" y="230"/>
                </a:cubicBezTo>
                <a:cubicBezTo>
                  <a:pt x="67" y="268"/>
                  <a:pt x="67" y="331"/>
                  <a:pt x="106" y="370"/>
                </a:cubicBezTo>
                <a:cubicBezTo>
                  <a:pt x="316" y="581"/>
                  <a:pt x="316" y="581"/>
                  <a:pt x="316" y="581"/>
                </a:cubicBezTo>
                <a:cubicBezTo>
                  <a:pt x="316" y="704"/>
                  <a:pt x="316" y="704"/>
                  <a:pt x="316" y="704"/>
                </a:cubicBezTo>
                <a:cubicBezTo>
                  <a:pt x="44" y="432"/>
                  <a:pt x="44" y="432"/>
                  <a:pt x="44" y="432"/>
                </a:cubicBezTo>
                <a:cubicBezTo>
                  <a:pt x="0" y="388"/>
                  <a:pt x="0" y="316"/>
                  <a:pt x="44" y="272"/>
                </a:cubicBezTo>
                <a:close/>
              </a:path>
            </a:pathLst>
          </a:custGeom>
          <a:solidFill>
            <a:srgbClr val="D0D2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5084841" y="3175"/>
            <a:ext cx="5180013" cy="6878638"/>
          </a:xfrm>
          <a:custGeom>
            <a:avLst/>
            <a:gdLst>
              <a:gd name="T0" fmla="*/ 1784 w 1862"/>
              <a:gd name="T1" fmla="*/ 1750 h 2472"/>
              <a:gd name="T2" fmla="*/ 34 w 1862"/>
              <a:gd name="T3" fmla="*/ 0 h 2472"/>
              <a:gd name="T4" fmla="*/ 0 w 1862"/>
              <a:gd name="T5" fmla="*/ 0 h 2472"/>
              <a:gd name="T6" fmla="*/ 1675 w 1862"/>
              <a:gd name="T7" fmla="*/ 1675 h 2472"/>
              <a:gd name="T8" fmla="*/ 1675 w 1862"/>
              <a:gd name="T9" fmla="*/ 1924 h 2472"/>
              <a:gd name="T10" fmla="*/ 1126 w 1862"/>
              <a:gd name="T11" fmla="*/ 2472 h 2472"/>
              <a:gd name="T12" fmla="*/ 1346 w 1862"/>
              <a:gd name="T13" fmla="*/ 2472 h 2472"/>
              <a:gd name="T14" fmla="*/ 1784 w 1862"/>
              <a:gd name="T15" fmla="*/ 2035 h 2472"/>
              <a:gd name="T16" fmla="*/ 1784 w 1862"/>
              <a:gd name="T17" fmla="*/ 1750 h 2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2" h="2472">
                <a:moveTo>
                  <a:pt x="1784" y="1750"/>
                </a:moveTo>
                <a:cubicBezTo>
                  <a:pt x="34" y="0"/>
                  <a:pt x="34" y="0"/>
                  <a:pt x="34" y="0"/>
                </a:cubicBezTo>
                <a:cubicBezTo>
                  <a:pt x="0" y="0"/>
                  <a:pt x="0" y="0"/>
                  <a:pt x="0" y="0"/>
                </a:cubicBezTo>
                <a:cubicBezTo>
                  <a:pt x="1675" y="1675"/>
                  <a:pt x="1675" y="1675"/>
                  <a:pt x="1675" y="1675"/>
                </a:cubicBezTo>
                <a:cubicBezTo>
                  <a:pt x="1743" y="1743"/>
                  <a:pt x="1743" y="1855"/>
                  <a:pt x="1675" y="1924"/>
                </a:cubicBezTo>
                <a:cubicBezTo>
                  <a:pt x="1126" y="2472"/>
                  <a:pt x="1126" y="2472"/>
                  <a:pt x="1126" y="2472"/>
                </a:cubicBezTo>
                <a:cubicBezTo>
                  <a:pt x="1346" y="2472"/>
                  <a:pt x="1346" y="2472"/>
                  <a:pt x="1346" y="2472"/>
                </a:cubicBezTo>
                <a:cubicBezTo>
                  <a:pt x="1784" y="2035"/>
                  <a:pt x="1784" y="2035"/>
                  <a:pt x="1784" y="2035"/>
                </a:cubicBezTo>
                <a:cubicBezTo>
                  <a:pt x="1862" y="1956"/>
                  <a:pt x="1862" y="1828"/>
                  <a:pt x="1784" y="1750"/>
                </a:cubicBezTo>
                <a:close/>
              </a:path>
            </a:pathLst>
          </a:custGeom>
          <a:solidFill>
            <a:srgbClr val="D0D2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5084842" y="1713053"/>
            <a:ext cx="7103983" cy="5168760"/>
          </a:xfrm>
          <a:custGeom>
            <a:avLst/>
            <a:gdLst>
              <a:gd name="T0" fmla="*/ 1169 w 1324"/>
              <a:gd name="T1" fmla="*/ 78 h 963"/>
              <a:gd name="T2" fmla="*/ 1324 w 1324"/>
              <a:gd name="T3" fmla="*/ 233 h 963"/>
              <a:gd name="T4" fmla="*/ 1324 w 1324"/>
              <a:gd name="T5" fmla="*/ 267 h 963"/>
              <a:gd name="T6" fmla="*/ 1244 w 1324"/>
              <a:gd name="T7" fmla="*/ 187 h 963"/>
              <a:gd name="T8" fmla="*/ 996 w 1324"/>
              <a:gd name="T9" fmla="*/ 187 h 963"/>
              <a:gd name="T10" fmla="*/ 220 w 1324"/>
              <a:gd name="T11" fmla="*/ 963 h 963"/>
              <a:gd name="T12" fmla="*/ 0 w 1324"/>
              <a:gd name="T13" fmla="*/ 963 h 963"/>
              <a:gd name="T14" fmla="*/ 885 w 1324"/>
              <a:gd name="T15" fmla="*/ 78 h 963"/>
              <a:gd name="T16" fmla="*/ 1169 w 1324"/>
              <a:gd name="T17" fmla="*/ 78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4" h="963">
                <a:moveTo>
                  <a:pt x="1169" y="78"/>
                </a:moveTo>
                <a:cubicBezTo>
                  <a:pt x="1324" y="233"/>
                  <a:pt x="1324" y="233"/>
                  <a:pt x="1324" y="233"/>
                </a:cubicBezTo>
                <a:cubicBezTo>
                  <a:pt x="1324" y="267"/>
                  <a:pt x="1324" y="267"/>
                  <a:pt x="1324" y="267"/>
                </a:cubicBezTo>
                <a:cubicBezTo>
                  <a:pt x="1244" y="187"/>
                  <a:pt x="1244" y="187"/>
                  <a:pt x="1244" y="187"/>
                </a:cubicBezTo>
                <a:cubicBezTo>
                  <a:pt x="1176" y="119"/>
                  <a:pt x="1064" y="119"/>
                  <a:pt x="996" y="187"/>
                </a:cubicBezTo>
                <a:cubicBezTo>
                  <a:pt x="220" y="963"/>
                  <a:pt x="220" y="963"/>
                  <a:pt x="220" y="963"/>
                </a:cubicBezTo>
                <a:cubicBezTo>
                  <a:pt x="0" y="963"/>
                  <a:pt x="0" y="963"/>
                  <a:pt x="0" y="963"/>
                </a:cubicBezTo>
                <a:cubicBezTo>
                  <a:pt x="885" y="78"/>
                  <a:pt x="885" y="78"/>
                  <a:pt x="885" y="78"/>
                </a:cubicBezTo>
                <a:cubicBezTo>
                  <a:pt x="963" y="0"/>
                  <a:pt x="1091" y="0"/>
                  <a:pt x="1169" y="78"/>
                </a:cubicBezTo>
                <a:close/>
              </a:path>
            </a:pathLst>
          </a:custGeom>
          <a:solidFill>
            <a:srgbClr val="ED5C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11379311" y="1"/>
            <a:ext cx="809514" cy="1828800"/>
          </a:xfrm>
          <a:custGeom>
            <a:avLst/>
            <a:gdLst>
              <a:gd name="T0" fmla="*/ 78 w 500"/>
              <a:gd name="T1" fmla="*/ 422 h 1129"/>
              <a:gd name="T2" fmla="*/ 500 w 500"/>
              <a:gd name="T3" fmla="*/ 0 h 1129"/>
              <a:gd name="T4" fmla="*/ 500 w 500"/>
              <a:gd name="T5" fmla="*/ 34 h 1129"/>
              <a:gd name="T6" fmla="*/ 187 w 500"/>
              <a:gd name="T7" fmla="*/ 347 h 1129"/>
              <a:gd name="T8" fmla="*/ 187 w 500"/>
              <a:gd name="T9" fmla="*/ 596 h 1129"/>
              <a:gd name="T10" fmla="*/ 500 w 500"/>
              <a:gd name="T11" fmla="*/ 909 h 1129"/>
              <a:gd name="T12" fmla="*/ 500 w 500"/>
              <a:gd name="T13" fmla="*/ 1129 h 1129"/>
              <a:gd name="T14" fmla="*/ 78 w 500"/>
              <a:gd name="T15" fmla="*/ 707 h 1129"/>
              <a:gd name="T16" fmla="*/ 78 w 500"/>
              <a:gd name="T17" fmla="*/ 422 h 1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0" h="1129">
                <a:moveTo>
                  <a:pt x="78" y="422"/>
                </a:moveTo>
                <a:cubicBezTo>
                  <a:pt x="500" y="0"/>
                  <a:pt x="500" y="0"/>
                  <a:pt x="500" y="0"/>
                </a:cubicBezTo>
                <a:cubicBezTo>
                  <a:pt x="500" y="34"/>
                  <a:pt x="500" y="34"/>
                  <a:pt x="500" y="34"/>
                </a:cubicBezTo>
                <a:cubicBezTo>
                  <a:pt x="187" y="347"/>
                  <a:pt x="187" y="347"/>
                  <a:pt x="187" y="347"/>
                </a:cubicBezTo>
                <a:cubicBezTo>
                  <a:pt x="119" y="415"/>
                  <a:pt x="119" y="527"/>
                  <a:pt x="187" y="596"/>
                </a:cubicBezTo>
                <a:cubicBezTo>
                  <a:pt x="500" y="909"/>
                  <a:pt x="500" y="909"/>
                  <a:pt x="500" y="909"/>
                </a:cubicBezTo>
                <a:cubicBezTo>
                  <a:pt x="500" y="1129"/>
                  <a:pt x="500" y="1129"/>
                  <a:pt x="500" y="1129"/>
                </a:cubicBezTo>
                <a:cubicBezTo>
                  <a:pt x="78" y="707"/>
                  <a:pt x="78" y="707"/>
                  <a:pt x="78" y="707"/>
                </a:cubicBezTo>
                <a:cubicBezTo>
                  <a:pt x="0" y="628"/>
                  <a:pt x="0" y="500"/>
                  <a:pt x="78" y="422"/>
                </a:cubicBezTo>
                <a:close/>
              </a:path>
            </a:pathLst>
          </a:custGeom>
          <a:solidFill>
            <a:srgbClr val="ED5C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8291513" y="3175"/>
            <a:ext cx="2738438" cy="1190625"/>
          </a:xfrm>
          <a:custGeom>
            <a:avLst/>
            <a:gdLst>
              <a:gd name="T0" fmla="*/ 350 w 984"/>
              <a:gd name="T1" fmla="*/ 350 h 428"/>
              <a:gd name="T2" fmla="*/ 0 w 984"/>
              <a:gd name="T3" fmla="*/ 0 h 428"/>
              <a:gd name="T4" fmla="*/ 34 w 984"/>
              <a:gd name="T5" fmla="*/ 0 h 428"/>
              <a:gd name="T6" fmla="*/ 275 w 984"/>
              <a:gd name="T7" fmla="*/ 241 h 428"/>
              <a:gd name="T8" fmla="*/ 523 w 984"/>
              <a:gd name="T9" fmla="*/ 241 h 428"/>
              <a:gd name="T10" fmla="*/ 764 w 984"/>
              <a:gd name="T11" fmla="*/ 0 h 428"/>
              <a:gd name="T12" fmla="*/ 984 w 984"/>
              <a:gd name="T13" fmla="*/ 0 h 428"/>
              <a:gd name="T14" fmla="*/ 634 w 984"/>
              <a:gd name="T15" fmla="*/ 350 h 428"/>
              <a:gd name="T16" fmla="*/ 350 w 984"/>
              <a:gd name="T17" fmla="*/ 35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4" h="428">
                <a:moveTo>
                  <a:pt x="350" y="350"/>
                </a:moveTo>
                <a:cubicBezTo>
                  <a:pt x="0" y="0"/>
                  <a:pt x="0" y="0"/>
                  <a:pt x="0" y="0"/>
                </a:cubicBezTo>
                <a:cubicBezTo>
                  <a:pt x="34" y="0"/>
                  <a:pt x="34" y="0"/>
                  <a:pt x="34" y="0"/>
                </a:cubicBezTo>
                <a:cubicBezTo>
                  <a:pt x="275" y="241"/>
                  <a:pt x="275" y="241"/>
                  <a:pt x="275" y="241"/>
                </a:cubicBezTo>
                <a:cubicBezTo>
                  <a:pt x="343" y="309"/>
                  <a:pt x="455" y="309"/>
                  <a:pt x="523" y="241"/>
                </a:cubicBezTo>
                <a:cubicBezTo>
                  <a:pt x="764" y="0"/>
                  <a:pt x="764" y="0"/>
                  <a:pt x="764" y="0"/>
                </a:cubicBezTo>
                <a:cubicBezTo>
                  <a:pt x="984" y="0"/>
                  <a:pt x="984" y="0"/>
                  <a:pt x="984" y="0"/>
                </a:cubicBezTo>
                <a:cubicBezTo>
                  <a:pt x="634" y="350"/>
                  <a:pt x="634" y="350"/>
                  <a:pt x="634" y="350"/>
                </a:cubicBezTo>
                <a:cubicBezTo>
                  <a:pt x="556" y="428"/>
                  <a:pt x="428" y="428"/>
                  <a:pt x="350" y="350"/>
                </a:cubicBezTo>
                <a:close/>
              </a:path>
            </a:pathLst>
          </a:custGeom>
          <a:solidFill>
            <a:srgbClr val="ED5C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10561638" y="3175"/>
            <a:ext cx="1627188" cy="2581275"/>
          </a:xfrm>
          <a:custGeom>
            <a:avLst/>
            <a:gdLst>
              <a:gd name="T0" fmla="*/ 44 w 585"/>
              <a:gd name="T1" fmla="*/ 386 h 928"/>
              <a:gd name="T2" fmla="*/ 585 w 585"/>
              <a:gd name="T3" fmla="*/ 928 h 928"/>
              <a:gd name="T4" fmla="*/ 585 w 585"/>
              <a:gd name="T5" fmla="*/ 908 h 928"/>
              <a:gd name="T6" fmla="*/ 105 w 585"/>
              <a:gd name="T7" fmla="*/ 428 h 928"/>
              <a:gd name="T8" fmla="*/ 105 w 585"/>
              <a:gd name="T9" fmla="*/ 288 h 928"/>
              <a:gd name="T10" fmla="*/ 394 w 585"/>
              <a:gd name="T11" fmla="*/ 0 h 928"/>
              <a:gd name="T12" fmla="*/ 270 w 585"/>
              <a:gd name="T13" fmla="*/ 0 h 928"/>
              <a:gd name="T14" fmla="*/ 44 w 585"/>
              <a:gd name="T15" fmla="*/ 226 h 928"/>
              <a:gd name="T16" fmla="*/ 44 w 585"/>
              <a:gd name="T17" fmla="*/ 386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5" h="928">
                <a:moveTo>
                  <a:pt x="44" y="386"/>
                </a:moveTo>
                <a:cubicBezTo>
                  <a:pt x="585" y="928"/>
                  <a:pt x="585" y="928"/>
                  <a:pt x="585" y="928"/>
                </a:cubicBezTo>
                <a:cubicBezTo>
                  <a:pt x="585" y="908"/>
                  <a:pt x="585" y="908"/>
                  <a:pt x="585" y="908"/>
                </a:cubicBezTo>
                <a:cubicBezTo>
                  <a:pt x="105" y="428"/>
                  <a:pt x="105" y="428"/>
                  <a:pt x="105" y="428"/>
                </a:cubicBezTo>
                <a:cubicBezTo>
                  <a:pt x="67" y="390"/>
                  <a:pt x="67" y="327"/>
                  <a:pt x="105" y="288"/>
                </a:cubicBezTo>
                <a:cubicBezTo>
                  <a:pt x="394" y="0"/>
                  <a:pt x="394" y="0"/>
                  <a:pt x="394" y="0"/>
                </a:cubicBezTo>
                <a:cubicBezTo>
                  <a:pt x="270" y="0"/>
                  <a:pt x="270" y="0"/>
                  <a:pt x="270" y="0"/>
                </a:cubicBezTo>
                <a:cubicBezTo>
                  <a:pt x="44" y="226"/>
                  <a:pt x="44" y="226"/>
                  <a:pt x="44" y="226"/>
                </a:cubicBezTo>
                <a:cubicBezTo>
                  <a:pt x="0" y="270"/>
                  <a:pt x="0" y="342"/>
                  <a:pt x="44" y="386"/>
                </a:cubicBezTo>
                <a:close/>
              </a:path>
            </a:pathLst>
          </a:custGeom>
          <a:solidFill>
            <a:srgbClr val="D0D2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4763" y="3175"/>
            <a:ext cx="2533650" cy="1165225"/>
          </a:xfrm>
          <a:custGeom>
            <a:avLst/>
            <a:gdLst>
              <a:gd name="T0" fmla="*/ 536 w 911"/>
              <a:gd name="T1" fmla="*/ 375 h 419"/>
              <a:gd name="T2" fmla="*/ 911 w 911"/>
              <a:gd name="T3" fmla="*/ 0 h 419"/>
              <a:gd name="T4" fmla="*/ 892 w 911"/>
              <a:gd name="T5" fmla="*/ 0 h 419"/>
              <a:gd name="T6" fmla="*/ 578 w 911"/>
              <a:gd name="T7" fmla="*/ 314 h 419"/>
              <a:gd name="T8" fmla="*/ 438 w 911"/>
              <a:gd name="T9" fmla="*/ 314 h 419"/>
              <a:gd name="T10" fmla="*/ 124 w 911"/>
              <a:gd name="T11" fmla="*/ 0 h 419"/>
              <a:gd name="T12" fmla="*/ 0 w 911"/>
              <a:gd name="T13" fmla="*/ 0 h 419"/>
              <a:gd name="T14" fmla="*/ 375 w 911"/>
              <a:gd name="T15" fmla="*/ 375 h 419"/>
              <a:gd name="T16" fmla="*/ 536 w 911"/>
              <a:gd name="T17" fmla="*/ 375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1" h="419">
                <a:moveTo>
                  <a:pt x="536" y="375"/>
                </a:moveTo>
                <a:cubicBezTo>
                  <a:pt x="911" y="0"/>
                  <a:pt x="911" y="0"/>
                  <a:pt x="911" y="0"/>
                </a:cubicBezTo>
                <a:cubicBezTo>
                  <a:pt x="892" y="0"/>
                  <a:pt x="892" y="0"/>
                  <a:pt x="892" y="0"/>
                </a:cubicBezTo>
                <a:cubicBezTo>
                  <a:pt x="578" y="314"/>
                  <a:pt x="578" y="314"/>
                  <a:pt x="578" y="314"/>
                </a:cubicBezTo>
                <a:cubicBezTo>
                  <a:pt x="539" y="353"/>
                  <a:pt x="476" y="353"/>
                  <a:pt x="438" y="314"/>
                </a:cubicBezTo>
                <a:cubicBezTo>
                  <a:pt x="124" y="0"/>
                  <a:pt x="124" y="0"/>
                  <a:pt x="124" y="0"/>
                </a:cubicBezTo>
                <a:cubicBezTo>
                  <a:pt x="0" y="0"/>
                  <a:pt x="0" y="0"/>
                  <a:pt x="0" y="0"/>
                </a:cubicBezTo>
                <a:cubicBezTo>
                  <a:pt x="375" y="375"/>
                  <a:pt x="375" y="375"/>
                  <a:pt x="375" y="375"/>
                </a:cubicBezTo>
                <a:cubicBezTo>
                  <a:pt x="419" y="419"/>
                  <a:pt x="492" y="419"/>
                  <a:pt x="536" y="375"/>
                </a:cubicBezTo>
                <a:close/>
              </a:path>
            </a:pathLst>
          </a:custGeom>
          <a:solidFill>
            <a:srgbClr val="ED5C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889125" y="6404883"/>
            <a:ext cx="1039270" cy="476930"/>
          </a:xfrm>
          <a:custGeom>
            <a:avLst/>
            <a:gdLst>
              <a:gd name="T0" fmla="*/ 514 w 868"/>
              <a:gd name="T1" fmla="*/ 44 h 398"/>
              <a:gd name="T2" fmla="*/ 868 w 868"/>
              <a:gd name="T3" fmla="*/ 398 h 398"/>
              <a:gd name="T4" fmla="*/ 849 w 868"/>
              <a:gd name="T5" fmla="*/ 398 h 398"/>
              <a:gd name="T6" fmla="*/ 556 w 868"/>
              <a:gd name="T7" fmla="*/ 105 h 398"/>
              <a:gd name="T8" fmla="*/ 416 w 868"/>
              <a:gd name="T9" fmla="*/ 105 h 398"/>
              <a:gd name="T10" fmla="*/ 124 w 868"/>
              <a:gd name="T11" fmla="*/ 398 h 398"/>
              <a:gd name="T12" fmla="*/ 0 w 868"/>
              <a:gd name="T13" fmla="*/ 398 h 398"/>
              <a:gd name="T14" fmla="*/ 354 w 868"/>
              <a:gd name="T15" fmla="*/ 44 h 398"/>
              <a:gd name="T16" fmla="*/ 514 w 868"/>
              <a:gd name="T17" fmla="*/ 44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 h="398">
                <a:moveTo>
                  <a:pt x="514" y="44"/>
                </a:moveTo>
                <a:cubicBezTo>
                  <a:pt x="868" y="398"/>
                  <a:pt x="868" y="398"/>
                  <a:pt x="868" y="398"/>
                </a:cubicBezTo>
                <a:cubicBezTo>
                  <a:pt x="849" y="398"/>
                  <a:pt x="849" y="398"/>
                  <a:pt x="849" y="398"/>
                </a:cubicBezTo>
                <a:cubicBezTo>
                  <a:pt x="556" y="105"/>
                  <a:pt x="556" y="105"/>
                  <a:pt x="556" y="105"/>
                </a:cubicBezTo>
                <a:cubicBezTo>
                  <a:pt x="518" y="67"/>
                  <a:pt x="455" y="67"/>
                  <a:pt x="416" y="105"/>
                </a:cubicBezTo>
                <a:cubicBezTo>
                  <a:pt x="124" y="398"/>
                  <a:pt x="124" y="398"/>
                  <a:pt x="124" y="398"/>
                </a:cubicBezTo>
                <a:cubicBezTo>
                  <a:pt x="0" y="398"/>
                  <a:pt x="0" y="398"/>
                  <a:pt x="0" y="398"/>
                </a:cubicBezTo>
                <a:cubicBezTo>
                  <a:pt x="354" y="44"/>
                  <a:pt x="354" y="44"/>
                  <a:pt x="354" y="44"/>
                </a:cubicBezTo>
                <a:cubicBezTo>
                  <a:pt x="398" y="0"/>
                  <a:pt x="470" y="0"/>
                  <a:pt x="514" y="44"/>
                </a:cubicBezTo>
                <a:close/>
              </a:path>
            </a:pathLst>
          </a:custGeom>
          <a:solidFill>
            <a:srgbClr val="D0D2D3"/>
          </a:solidFill>
          <a:ln>
            <a:noFill/>
          </a:ln>
        </p:spPr>
        <p:txBody>
          <a:bodyPr vert="horz" wrap="square" lIns="91440" tIns="45720" rIns="91440" bIns="45720" numCol="1" anchor="t" anchorCtr="0" compatLnSpc="1"/>
          <a:lstStyle/>
          <a:p>
            <a:endParaRPr lang="zh-CN" altLang="en-US"/>
          </a:p>
        </p:txBody>
      </p:sp>
      <p:sp>
        <p:nvSpPr>
          <p:cNvPr id="15" name="文本框 14"/>
          <p:cNvSpPr txBox="1"/>
          <p:nvPr/>
        </p:nvSpPr>
        <p:spPr>
          <a:xfrm>
            <a:off x="741045" y="2422525"/>
            <a:ext cx="8695690" cy="1999615"/>
          </a:xfrm>
          <a:prstGeom prst="rect">
            <a:avLst/>
          </a:prstGeom>
          <a:noFill/>
        </p:spPr>
        <p:txBody>
          <a:bodyPr wrap="square" rtlCol="0">
            <a:spAutoFit/>
          </a:bodyPr>
          <a:lstStyle/>
          <a:p>
            <a:r>
              <a:rPr lang="en-US" altLang="zh-CN" sz="8000" dirty="0">
                <a:solidFill>
                  <a:srgbClr val="ED5C5C"/>
                </a:solidFill>
                <a:latin typeface="兰亭黑-简" panose="02000000000000000000" charset="-122"/>
                <a:ea typeface="兰亭黑-简" panose="02000000000000000000" charset="-122"/>
              </a:rPr>
              <a:t>DEGAGE</a:t>
            </a:r>
            <a:endParaRPr lang="en-US" altLang="zh-CN" sz="8000" dirty="0">
              <a:solidFill>
                <a:srgbClr val="ED5C5C"/>
              </a:solidFill>
              <a:latin typeface="兰亭黑-简" panose="02000000000000000000" charset="-122"/>
              <a:ea typeface="兰亭黑-简" panose="02000000000000000000" charset="-122"/>
            </a:endParaRPr>
          </a:p>
          <a:p>
            <a:r>
              <a:rPr lang="zh-CN" altLang="en-US" sz="4400" dirty="0">
                <a:solidFill>
                  <a:srgbClr val="ED5C5C"/>
                </a:solidFill>
                <a:latin typeface="兰亭黑-简" panose="02000000000000000000" charset="-122"/>
                <a:ea typeface="兰亭黑-简" panose="02000000000000000000" charset="-122"/>
              </a:rPr>
              <a:t>软件</a:t>
            </a:r>
            <a:r>
              <a:rPr lang="zh-CN" altLang="en-US" sz="4400" dirty="0">
                <a:solidFill>
                  <a:srgbClr val="ED5C5C"/>
                </a:solidFill>
                <a:latin typeface="兰亭黑-简" panose="02000000000000000000" charset="-122"/>
                <a:ea typeface="兰亭黑-简" panose="02000000000000000000" charset="-122"/>
              </a:rPr>
              <a:t>开发平台的构建与应用</a:t>
            </a:r>
            <a:endParaRPr lang="zh-CN" altLang="en-US" sz="4400" dirty="0">
              <a:solidFill>
                <a:srgbClr val="ED5C5C"/>
              </a:solidFill>
              <a:latin typeface="兰亭黑-简" panose="02000000000000000000" charset="-122"/>
              <a:ea typeface="兰亭黑-简" panose="02000000000000000000" charset="-122"/>
            </a:endParaRPr>
          </a:p>
        </p:txBody>
      </p:sp>
      <p:sp>
        <p:nvSpPr>
          <p:cNvPr id="17" name="文本框 16"/>
          <p:cNvSpPr txBox="1"/>
          <p:nvPr/>
        </p:nvSpPr>
        <p:spPr>
          <a:xfrm>
            <a:off x="740874" y="4894850"/>
            <a:ext cx="3207517" cy="252730"/>
          </a:xfrm>
          <a:prstGeom prst="rect">
            <a:avLst/>
          </a:prstGeom>
          <a:noFill/>
        </p:spPr>
        <p:txBody>
          <a:bodyPr wrap="square" rtlCol="0">
            <a:spAutoFit/>
          </a:bodyPr>
          <a:lstStyle/>
          <a:p>
            <a:r>
              <a:rPr lang="en-US" altLang="zh-CN" sz="1050" dirty="0">
                <a:solidFill>
                  <a:schemeClr val="bg2">
                    <a:lumMod val="25000"/>
                  </a:schemeClr>
                </a:solidFill>
                <a:latin typeface="+mj-lt"/>
                <a:ea typeface="兰亭黑-简 纤黑" panose="020B0303020202010101" charset="-122"/>
                <a:cs typeface="+mj-lt"/>
              </a:rPr>
              <a:t>DEGAGE TECH</a:t>
            </a:r>
            <a:endParaRPr lang="en-US" altLang="zh-CN" sz="1050" dirty="0">
              <a:solidFill>
                <a:schemeClr val="bg2">
                  <a:lumMod val="25000"/>
                </a:schemeClr>
              </a:solidFill>
              <a:latin typeface="+mj-lt"/>
              <a:ea typeface="兰亭黑-简 纤黑" panose="020B0303020202010101" charset="-122"/>
              <a:cs typeface="+mj-lt"/>
            </a:endParaRPr>
          </a:p>
        </p:txBody>
      </p:sp>
      <p:cxnSp>
        <p:nvCxnSpPr>
          <p:cNvPr id="18" name="直接连接符 17"/>
          <p:cNvCxnSpPr/>
          <p:nvPr/>
        </p:nvCxnSpPr>
        <p:spPr>
          <a:xfrm>
            <a:off x="874224" y="4521972"/>
            <a:ext cx="1075380" cy="0"/>
          </a:xfrm>
          <a:prstGeom prst="line">
            <a:avLst/>
          </a:prstGeom>
          <a:ln w="25400">
            <a:solidFill>
              <a:srgbClr val="ED5C5C"/>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7"/>
          <p:cNvSpPr/>
          <p:nvPr/>
        </p:nvSpPr>
        <p:spPr bwMode="auto">
          <a:xfrm>
            <a:off x="10825505" y="5887569"/>
            <a:ext cx="1366495" cy="994243"/>
          </a:xfrm>
          <a:custGeom>
            <a:avLst/>
            <a:gdLst>
              <a:gd name="T0" fmla="*/ 1169 w 1324"/>
              <a:gd name="T1" fmla="*/ 78 h 963"/>
              <a:gd name="T2" fmla="*/ 1324 w 1324"/>
              <a:gd name="T3" fmla="*/ 233 h 963"/>
              <a:gd name="T4" fmla="*/ 1324 w 1324"/>
              <a:gd name="T5" fmla="*/ 267 h 963"/>
              <a:gd name="T6" fmla="*/ 1244 w 1324"/>
              <a:gd name="T7" fmla="*/ 187 h 963"/>
              <a:gd name="T8" fmla="*/ 996 w 1324"/>
              <a:gd name="T9" fmla="*/ 187 h 963"/>
              <a:gd name="T10" fmla="*/ 220 w 1324"/>
              <a:gd name="T11" fmla="*/ 963 h 963"/>
              <a:gd name="T12" fmla="*/ 0 w 1324"/>
              <a:gd name="T13" fmla="*/ 963 h 963"/>
              <a:gd name="T14" fmla="*/ 885 w 1324"/>
              <a:gd name="T15" fmla="*/ 78 h 963"/>
              <a:gd name="T16" fmla="*/ 1169 w 1324"/>
              <a:gd name="T17" fmla="*/ 78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4" h="963">
                <a:moveTo>
                  <a:pt x="1169" y="78"/>
                </a:moveTo>
                <a:cubicBezTo>
                  <a:pt x="1324" y="233"/>
                  <a:pt x="1324" y="233"/>
                  <a:pt x="1324" y="233"/>
                </a:cubicBezTo>
                <a:cubicBezTo>
                  <a:pt x="1324" y="267"/>
                  <a:pt x="1324" y="267"/>
                  <a:pt x="1324" y="267"/>
                </a:cubicBezTo>
                <a:cubicBezTo>
                  <a:pt x="1244" y="187"/>
                  <a:pt x="1244" y="187"/>
                  <a:pt x="1244" y="187"/>
                </a:cubicBezTo>
                <a:cubicBezTo>
                  <a:pt x="1176" y="119"/>
                  <a:pt x="1064" y="119"/>
                  <a:pt x="996" y="187"/>
                </a:cubicBezTo>
                <a:cubicBezTo>
                  <a:pt x="220" y="963"/>
                  <a:pt x="220" y="963"/>
                  <a:pt x="220" y="963"/>
                </a:cubicBezTo>
                <a:cubicBezTo>
                  <a:pt x="0" y="963"/>
                  <a:pt x="0" y="963"/>
                  <a:pt x="0" y="963"/>
                </a:cubicBezTo>
                <a:cubicBezTo>
                  <a:pt x="885" y="78"/>
                  <a:pt x="885" y="78"/>
                  <a:pt x="885" y="78"/>
                </a:cubicBezTo>
                <a:cubicBezTo>
                  <a:pt x="963" y="0"/>
                  <a:pt x="1091" y="0"/>
                  <a:pt x="1169" y="78"/>
                </a:cubicBezTo>
                <a:close/>
              </a:path>
            </a:pathLst>
          </a:custGeom>
          <a:solidFill>
            <a:srgbClr val="D0D2D3"/>
          </a:solidFill>
          <a:ln>
            <a:noFill/>
          </a:ln>
        </p:spPr>
        <p:txBody>
          <a:bodyPr vert="horz" wrap="square" lIns="91440" tIns="45720" rIns="91440" bIns="45720" numCol="1" anchor="t" anchorCtr="0" compatLnSpc="1"/>
          <a:lstStyle/>
          <a:p>
            <a:endParaRPr lang="zh-CN" altLang="en-US"/>
          </a:p>
        </p:txBody>
      </p:sp>
      <p:sp>
        <p:nvSpPr>
          <p:cNvPr id="13" name="Freeform 11"/>
          <p:cNvSpPr/>
          <p:nvPr/>
        </p:nvSpPr>
        <p:spPr bwMode="auto">
          <a:xfrm>
            <a:off x="-4763" y="3176"/>
            <a:ext cx="1139082" cy="523864"/>
          </a:xfrm>
          <a:custGeom>
            <a:avLst/>
            <a:gdLst>
              <a:gd name="T0" fmla="*/ 536 w 911"/>
              <a:gd name="T1" fmla="*/ 375 h 419"/>
              <a:gd name="T2" fmla="*/ 911 w 911"/>
              <a:gd name="T3" fmla="*/ 0 h 419"/>
              <a:gd name="T4" fmla="*/ 892 w 911"/>
              <a:gd name="T5" fmla="*/ 0 h 419"/>
              <a:gd name="T6" fmla="*/ 578 w 911"/>
              <a:gd name="T7" fmla="*/ 314 h 419"/>
              <a:gd name="T8" fmla="*/ 438 w 911"/>
              <a:gd name="T9" fmla="*/ 314 h 419"/>
              <a:gd name="T10" fmla="*/ 124 w 911"/>
              <a:gd name="T11" fmla="*/ 0 h 419"/>
              <a:gd name="T12" fmla="*/ 0 w 911"/>
              <a:gd name="T13" fmla="*/ 0 h 419"/>
              <a:gd name="T14" fmla="*/ 375 w 911"/>
              <a:gd name="T15" fmla="*/ 375 h 419"/>
              <a:gd name="T16" fmla="*/ 536 w 911"/>
              <a:gd name="T17" fmla="*/ 375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1" h="419">
                <a:moveTo>
                  <a:pt x="536" y="375"/>
                </a:moveTo>
                <a:cubicBezTo>
                  <a:pt x="911" y="0"/>
                  <a:pt x="911" y="0"/>
                  <a:pt x="911" y="0"/>
                </a:cubicBezTo>
                <a:cubicBezTo>
                  <a:pt x="892" y="0"/>
                  <a:pt x="892" y="0"/>
                  <a:pt x="892" y="0"/>
                </a:cubicBezTo>
                <a:cubicBezTo>
                  <a:pt x="578" y="314"/>
                  <a:pt x="578" y="314"/>
                  <a:pt x="578" y="314"/>
                </a:cubicBezTo>
                <a:cubicBezTo>
                  <a:pt x="539" y="353"/>
                  <a:pt x="476" y="353"/>
                  <a:pt x="438" y="314"/>
                </a:cubicBezTo>
                <a:cubicBezTo>
                  <a:pt x="124" y="0"/>
                  <a:pt x="124" y="0"/>
                  <a:pt x="124" y="0"/>
                </a:cubicBezTo>
                <a:cubicBezTo>
                  <a:pt x="0" y="0"/>
                  <a:pt x="0" y="0"/>
                  <a:pt x="0" y="0"/>
                </a:cubicBezTo>
                <a:cubicBezTo>
                  <a:pt x="375" y="375"/>
                  <a:pt x="375" y="375"/>
                  <a:pt x="375" y="375"/>
                </a:cubicBezTo>
                <a:cubicBezTo>
                  <a:pt x="419" y="419"/>
                  <a:pt x="492" y="419"/>
                  <a:pt x="536" y="375"/>
                </a:cubicBezTo>
                <a:close/>
              </a:path>
            </a:pathLst>
          </a:custGeom>
          <a:solidFill>
            <a:srgbClr val="ED5C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1458937" y="6524641"/>
            <a:ext cx="778308" cy="357172"/>
          </a:xfrm>
          <a:custGeom>
            <a:avLst/>
            <a:gdLst>
              <a:gd name="T0" fmla="*/ 514 w 868"/>
              <a:gd name="T1" fmla="*/ 44 h 398"/>
              <a:gd name="T2" fmla="*/ 868 w 868"/>
              <a:gd name="T3" fmla="*/ 398 h 398"/>
              <a:gd name="T4" fmla="*/ 849 w 868"/>
              <a:gd name="T5" fmla="*/ 398 h 398"/>
              <a:gd name="T6" fmla="*/ 556 w 868"/>
              <a:gd name="T7" fmla="*/ 105 h 398"/>
              <a:gd name="T8" fmla="*/ 416 w 868"/>
              <a:gd name="T9" fmla="*/ 105 h 398"/>
              <a:gd name="T10" fmla="*/ 124 w 868"/>
              <a:gd name="T11" fmla="*/ 398 h 398"/>
              <a:gd name="T12" fmla="*/ 0 w 868"/>
              <a:gd name="T13" fmla="*/ 398 h 398"/>
              <a:gd name="T14" fmla="*/ 354 w 868"/>
              <a:gd name="T15" fmla="*/ 44 h 398"/>
              <a:gd name="T16" fmla="*/ 514 w 868"/>
              <a:gd name="T17" fmla="*/ 44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 h="398">
                <a:moveTo>
                  <a:pt x="514" y="44"/>
                </a:moveTo>
                <a:cubicBezTo>
                  <a:pt x="868" y="398"/>
                  <a:pt x="868" y="398"/>
                  <a:pt x="868" y="398"/>
                </a:cubicBezTo>
                <a:cubicBezTo>
                  <a:pt x="849" y="398"/>
                  <a:pt x="849" y="398"/>
                  <a:pt x="849" y="398"/>
                </a:cubicBezTo>
                <a:cubicBezTo>
                  <a:pt x="556" y="105"/>
                  <a:pt x="556" y="105"/>
                  <a:pt x="556" y="105"/>
                </a:cubicBezTo>
                <a:cubicBezTo>
                  <a:pt x="518" y="67"/>
                  <a:pt x="455" y="67"/>
                  <a:pt x="416" y="105"/>
                </a:cubicBezTo>
                <a:cubicBezTo>
                  <a:pt x="124" y="398"/>
                  <a:pt x="124" y="398"/>
                  <a:pt x="124" y="398"/>
                </a:cubicBezTo>
                <a:cubicBezTo>
                  <a:pt x="0" y="398"/>
                  <a:pt x="0" y="398"/>
                  <a:pt x="0" y="398"/>
                </a:cubicBezTo>
                <a:cubicBezTo>
                  <a:pt x="354" y="44"/>
                  <a:pt x="354" y="44"/>
                  <a:pt x="354" y="44"/>
                </a:cubicBezTo>
                <a:cubicBezTo>
                  <a:pt x="398" y="0"/>
                  <a:pt x="470" y="0"/>
                  <a:pt x="514" y="44"/>
                </a:cubicBezTo>
                <a:close/>
              </a:path>
            </a:pathLst>
          </a:custGeom>
          <a:solidFill>
            <a:srgbClr val="ED5C5C"/>
          </a:solidFill>
          <a:ln>
            <a:noFill/>
          </a:ln>
        </p:spPr>
        <p:txBody>
          <a:bodyPr vert="horz" wrap="square" lIns="91440" tIns="45720" rIns="91440" bIns="45720" numCol="1" anchor="t" anchorCtr="0" compatLnSpc="1"/>
          <a:lstStyle/>
          <a:p>
            <a:endParaRPr lang="zh-CN" altLang="en-US"/>
          </a:p>
        </p:txBody>
      </p:sp>
      <p:sp>
        <p:nvSpPr>
          <p:cNvPr id="27" name="TextBox 76"/>
          <p:cNvSpPr txBox="1"/>
          <p:nvPr/>
        </p:nvSpPr>
        <p:spPr>
          <a:xfrm>
            <a:off x="1058545" y="186055"/>
            <a:ext cx="5048885" cy="521970"/>
          </a:xfrm>
          <a:prstGeom prst="rect">
            <a:avLst/>
          </a:prstGeom>
          <a:solidFill>
            <a:srgbClr val="ED5C5C"/>
          </a:solidFill>
        </p:spPr>
        <p:txBody>
          <a:bodyPr wrap="square" rtlCol="0">
            <a:spAutoFit/>
          </a:bodyPr>
          <a:lstStyle/>
          <a:p>
            <a:pPr algn="ctr"/>
            <a:r>
              <a:rPr lang="zh-CN" altLang="en-US" sz="2800" dirty="0" smtClean="0">
                <a:solidFill>
                  <a:schemeClr val="bg1"/>
                </a:solidFill>
                <a:latin typeface="兰亭黑-简" panose="02000000000000000000" charset="-122"/>
                <a:ea typeface="兰亭黑-简" panose="02000000000000000000" charset="-122"/>
              </a:rPr>
              <a:t>什么是 </a:t>
            </a:r>
            <a:r>
              <a:rPr lang="en-US" altLang="zh-CN" sz="2800" dirty="0" smtClean="0">
                <a:solidFill>
                  <a:schemeClr val="bg1"/>
                </a:solidFill>
                <a:latin typeface="兰亭黑-简" panose="02000000000000000000" charset="-122"/>
                <a:ea typeface="兰亭黑-简" panose="02000000000000000000" charset="-122"/>
              </a:rPr>
              <a:t>DEGAGE </a:t>
            </a:r>
            <a:endParaRPr lang="zh-CN" altLang="en-US" sz="2800" dirty="0" smtClean="0">
              <a:solidFill>
                <a:schemeClr val="bg1"/>
              </a:solidFill>
              <a:latin typeface="兰亭黑-简" panose="02000000000000000000" charset="-122"/>
              <a:ea typeface="兰亭黑-简" panose="02000000000000000000" charset="-122"/>
            </a:endParaRPr>
          </a:p>
        </p:txBody>
      </p:sp>
      <p:sp>
        <p:nvSpPr>
          <p:cNvPr id="2" name="文本框 1"/>
          <p:cNvSpPr txBox="1"/>
          <p:nvPr/>
        </p:nvSpPr>
        <p:spPr>
          <a:xfrm>
            <a:off x="1133475" y="838835"/>
            <a:ext cx="10325735" cy="5015865"/>
          </a:xfrm>
          <a:prstGeom prst="rect">
            <a:avLst/>
          </a:prstGeom>
          <a:noFill/>
        </p:spPr>
        <p:txBody>
          <a:bodyPr wrap="square" rtlCol="0">
            <a:spAutoFit/>
          </a:bodyPr>
          <a:p>
            <a:r>
              <a:rPr lang="zh-CN" altLang="en-US" sz="1600" b="1">
                <a:solidFill>
                  <a:srgbClr val="ED5C5C"/>
                </a:solidFill>
                <a:latin typeface="兰亭黑-简" panose="02000000000000000000" charset="-122"/>
                <a:ea typeface="兰亭黑-简" panose="02000000000000000000" charset="-122"/>
              </a:rPr>
              <a:t>DEGAGE </a:t>
            </a:r>
            <a:r>
              <a:rPr lang="zh-CN" altLang="en-US" sz="1600">
                <a:solidFill>
                  <a:srgbClr val="ED5C5C"/>
                </a:solidFill>
                <a:latin typeface="兰亭黑-简" panose="02000000000000000000" charset="-122"/>
                <a:ea typeface="兰亭黑-简" panose="02000000000000000000" charset="-122"/>
              </a:rPr>
              <a:t>是一个为软件开发整个生命周期中提供各种各样工具与一系列分布式组件与</a:t>
            </a:r>
            <a:r>
              <a:rPr lang="zh-CN" altLang="en-US" sz="1600">
                <a:solidFill>
                  <a:srgbClr val="ED5C5C"/>
                </a:solidFill>
                <a:latin typeface="兰亭黑-简" panose="02000000000000000000" charset="-122"/>
                <a:ea typeface="兰亭黑-简" panose="02000000000000000000" charset="-122"/>
                <a:sym typeface="+mn-ea"/>
              </a:rPr>
              <a:t>技术</a:t>
            </a:r>
            <a:r>
              <a:rPr lang="zh-CN" altLang="en-US" sz="1600">
                <a:solidFill>
                  <a:srgbClr val="ED5C5C"/>
                </a:solidFill>
                <a:latin typeface="兰亭黑-简" panose="02000000000000000000" charset="-122"/>
                <a:ea typeface="兰亭黑-简" panose="02000000000000000000" charset="-122"/>
              </a:rPr>
              <a:t>方案的平台，我们希望无论在开发生命周期中从事何种工作的人，都可以享受到平台带来的便利，并为公司带来统一快速的开发框架以及经验积累的容器。</a:t>
            </a:r>
            <a:endParaRPr lang="zh-CN" altLang="en-US" sz="1600">
              <a:solidFill>
                <a:srgbClr val="ED5C5C"/>
              </a:solidFill>
              <a:latin typeface="兰亭黑-简" panose="02000000000000000000" charset="-122"/>
              <a:ea typeface="兰亭黑-简" panose="02000000000000000000" charset="-122"/>
            </a:endParaRPr>
          </a:p>
          <a:p>
            <a:endParaRPr lang="zh-CN" altLang="en-US" sz="1600">
              <a:solidFill>
                <a:srgbClr val="ED5C5C"/>
              </a:solidFill>
              <a:latin typeface="兰亭黑-简" panose="02000000000000000000" charset="-122"/>
              <a:ea typeface="兰亭黑-简" panose="02000000000000000000" charset="-122"/>
            </a:endParaRPr>
          </a:p>
          <a:p>
            <a:r>
              <a:rPr lang="zh-CN" altLang="en-US" sz="1600">
                <a:solidFill>
                  <a:srgbClr val="ED5C5C"/>
                </a:solidFill>
                <a:latin typeface="兰亭黑-简" panose="02000000000000000000" charset="-122"/>
                <a:ea typeface="兰亭黑-简" panose="02000000000000000000" charset="-122"/>
              </a:rPr>
              <a:t>为不同的人员我们提供不同的辅助。</a:t>
            </a:r>
            <a:endParaRPr lang="zh-CN" altLang="en-US" sz="1600">
              <a:solidFill>
                <a:srgbClr val="ED5C5C"/>
              </a:solidFill>
              <a:latin typeface="兰亭黑-简" panose="02000000000000000000" charset="-122"/>
              <a:ea typeface="兰亭黑-简" panose="02000000000000000000" charset="-122"/>
            </a:endParaRPr>
          </a:p>
          <a:p>
            <a:endParaRPr lang="zh-CN" altLang="en-US" sz="1600">
              <a:solidFill>
                <a:srgbClr val="ED5C5C"/>
              </a:solidFill>
              <a:latin typeface="兰亭黑-简" panose="02000000000000000000" charset="-122"/>
              <a:ea typeface="兰亭黑-简" panose="02000000000000000000" charset="-122"/>
            </a:endParaRPr>
          </a:p>
          <a:p>
            <a:pPr marL="285750" indent="-285750">
              <a:buFont typeface="Wingdings" panose="05000000000000000000" charset="0"/>
              <a:buChar char=""/>
            </a:pPr>
            <a:r>
              <a:rPr lang="zh-CN" altLang="en-US" sz="1600">
                <a:solidFill>
                  <a:srgbClr val="ED5C5C"/>
                </a:solidFill>
                <a:latin typeface="兰亭黑-简" panose="02000000000000000000" charset="-122"/>
                <a:ea typeface="兰亭黑-简" panose="02000000000000000000" charset="-122"/>
              </a:rPr>
              <a:t>为</a:t>
            </a:r>
            <a:r>
              <a:rPr lang="zh-CN" altLang="en-US" sz="1600" b="1">
                <a:solidFill>
                  <a:srgbClr val="ED5C5C"/>
                </a:solidFill>
                <a:latin typeface="兰亭黑-简" panose="02000000000000000000" charset="-122"/>
                <a:ea typeface="兰亭黑-简" panose="02000000000000000000" charset="-122"/>
              </a:rPr>
              <a:t>开发人员</a:t>
            </a:r>
            <a:r>
              <a:rPr lang="zh-CN" altLang="en-US" sz="1600">
                <a:solidFill>
                  <a:srgbClr val="ED5C5C"/>
                </a:solidFill>
                <a:latin typeface="兰亭黑-简" panose="02000000000000000000" charset="-122"/>
                <a:ea typeface="兰亭黑-简" panose="02000000000000000000" charset="-122"/>
              </a:rPr>
              <a:t>：我们提供丰富的基础类库、覆盖各个平台UI组件、多样化的服务组件、与 Visual Studio 紧密集成的协作工具、快速寻错调式工具、用于快速成型的开发框架。</a:t>
            </a:r>
            <a:endParaRPr lang="zh-CN" altLang="en-US" sz="1600">
              <a:solidFill>
                <a:srgbClr val="ED5C5C"/>
              </a:solidFill>
              <a:latin typeface="兰亭黑-简" panose="02000000000000000000" charset="-122"/>
              <a:ea typeface="兰亭黑-简" panose="02000000000000000000" charset="-122"/>
            </a:endParaRPr>
          </a:p>
          <a:p>
            <a:pPr marL="285750" indent="-285750">
              <a:buFont typeface="Wingdings" panose="05000000000000000000" charset="0"/>
              <a:buChar char=""/>
            </a:pPr>
            <a:r>
              <a:rPr lang="zh-CN" altLang="en-US" sz="1600">
                <a:solidFill>
                  <a:srgbClr val="ED5C5C"/>
                </a:solidFill>
                <a:latin typeface="兰亭黑-简" panose="02000000000000000000" charset="-122"/>
                <a:ea typeface="兰亭黑-简" panose="02000000000000000000" charset="-122"/>
              </a:rPr>
              <a:t>为</a:t>
            </a:r>
            <a:r>
              <a:rPr lang="zh-CN" altLang="en-US" sz="1600" b="1">
                <a:solidFill>
                  <a:srgbClr val="ED5C5C"/>
                </a:solidFill>
                <a:latin typeface="兰亭黑-简" panose="02000000000000000000" charset="-122"/>
                <a:ea typeface="兰亭黑-简" panose="02000000000000000000" charset="-122"/>
              </a:rPr>
              <a:t>实施/维护</a:t>
            </a:r>
            <a:r>
              <a:rPr lang="zh-CN" altLang="en-US" sz="1600">
                <a:solidFill>
                  <a:srgbClr val="ED5C5C"/>
                </a:solidFill>
                <a:latin typeface="兰亭黑-简" panose="02000000000000000000" charset="-122"/>
                <a:ea typeface="兰亭黑-简" panose="02000000000000000000" charset="-122"/>
              </a:rPr>
              <a:t>人员：我们提供自动化部署工具，从云到客户的主机，你可以快速的迭代产品，监控各个终端，通过平台在线收集客户的需求</a:t>
            </a:r>
            <a:r>
              <a:rPr lang="en-US" altLang="zh-CN" sz="1600">
                <a:solidFill>
                  <a:srgbClr val="ED5C5C"/>
                </a:solidFill>
                <a:latin typeface="兰亭黑-简" panose="02000000000000000000" charset="-122"/>
                <a:ea typeface="兰亭黑-简" panose="02000000000000000000" charset="-122"/>
              </a:rPr>
              <a:t>/</a:t>
            </a:r>
            <a:r>
              <a:rPr lang="zh-CN" altLang="en-US" sz="1600">
                <a:solidFill>
                  <a:srgbClr val="ED5C5C"/>
                </a:solidFill>
                <a:latin typeface="兰亭黑-简" panose="02000000000000000000" charset="-122"/>
                <a:ea typeface="兰亭黑-简" panose="02000000000000000000" charset="-122"/>
              </a:rPr>
              <a:t>反馈，另外我们可以参照您多年的维护经验，并以此为您构建得心应手的工具，您可以在线/离线使用它们。</a:t>
            </a:r>
            <a:endParaRPr lang="zh-CN" altLang="en-US" sz="1600">
              <a:solidFill>
                <a:srgbClr val="ED5C5C"/>
              </a:solidFill>
              <a:latin typeface="兰亭黑-简" panose="02000000000000000000" charset="-122"/>
              <a:ea typeface="兰亭黑-简" panose="02000000000000000000" charset="-122"/>
            </a:endParaRPr>
          </a:p>
          <a:p>
            <a:pPr marL="285750" indent="-285750">
              <a:buFont typeface="Wingdings" panose="05000000000000000000" charset="0"/>
              <a:buChar char=""/>
            </a:pPr>
            <a:r>
              <a:rPr lang="zh-CN" altLang="en-US" sz="1600">
                <a:solidFill>
                  <a:srgbClr val="ED5C5C"/>
                </a:solidFill>
                <a:latin typeface="兰亭黑-简" panose="02000000000000000000" charset="-122"/>
                <a:ea typeface="兰亭黑-简" panose="02000000000000000000" charset="-122"/>
              </a:rPr>
              <a:t>为</a:t>
            </a:r>
            <a:r>
              <a:rPr lang="zh-CN" altLang="en-US" sz="1600" b="1">
                <a:solidFill>
                  <a:srgbClr val="ED5C5C"/>
                </a:solidFill>
                <a:latin typeface="兰亭黑-简" panose="02000000000000000000" charset="-122"/>
                <a:ea typeface="兰亭黑-简" panose="02000000000000000000" charset="-122"/>
              </a:rPr>
              <a:t>项目经理</a:t>
            </a:r>
            <a:r>
              <a:rPr lang="zh-CN" altLang="en-US" sz="1600">
                <a:solidFill>
                  <a:srgbClr val="ED5C5C"/>
                </a:solidFill>
                <a:latin typeface="兰亭黑-简" panose="02000000000000000000" charset="-122"/>
                <a:ea typeface="兰亭黑-简" panose="02000000000000000000" charset="-122"/>
              </a:rPr>
              <a:t>：平台拥有灵活 </a:t>
            </a:r>
            <a:r>
              <a:rPr lang="zh-CN" altLang="en-US" sz="1600" b="1">
                <a:solidFill>
                  <a:srgbClr val="ED5C5C"/>
                </a:solidFill>
                <a:latin typeface="兰亭黑-简" panose="02000000000000000000" charset="-122"/>
                <a:ea typeface="兰亭黑-简" panose="02000000000000000000" charset="-122"/>
              </a:rPr>
              <a:t>功能组件</a:t>
            </a:r>
            <a:r>
              <a:rPr lang="zh-CN" altLang="en-US" sz="1600">
                <a:solidFill>
                  <a:srgbClr val="ED5C5C"/>
                </a:solidFill>
                <a:latin typeface="兰亭黑-简" panose="02000000000000000000" charset="-122"/>
                <a:ea typeface="兰亭黑-简" panose="02000000000000000000" charset="-122"/>
              </a:rPr>
              <a:t> 模型，所有按照规范开发的功能组件都可以重复利用并协同工作，您可以最大程度上利用其他产品已有功能组件，结合平台提供的基础框架，快速构建出符合客户要求的全新产品。</a:t>
            </a:r>
            <a:endParaRPr lang="zh-CN" altLang="en-US" sz="1600">
              <a:solidFill>
                <a:srgbClr val="ED5C5C"/>
              </a:solidFill>
              <a:latin typeface="兰亭黑-简" panose="02000000000000000000" charset="-122"/>
              <a:ea typeface="兰亭黑-简" panose="02000000000000000000" charset="-122"/>
            </a:endParaRPr>
          </a:p>
          <a:p>
            <a:r>
              <a:rPr lang="zh-CN" altLang="en-US" sz="1600">
                <a:solidFill>
                  <a:srgbClr val="ED5C5C"/>
                </a:solidFill>
                <a:latin typeface="兰亭黑-简" panose="02000000000000000000" charset="-122"/>
                <a:ea typeface="兰亭黑-简" panose="02000000000000000000" charset="-122"/>
              </a:rPr>
              <a:t>为..</a:t>
            </a:r>
            <a:endParaRPr lang="zh-CN" altLang="en-US" sz="1600">
              <a:solidFill>
                <a:srgbClr val="ED5C5C"/>
              </a:solidFill>
              <a:latin typeface="兰亭黑-简" panose="02000000000000000000" charset="-122"/>
              <a:ea typeface="兰亭黑-简" panose="02000000000000000000" charset="-122"/>
            </a:endParaRPr>
          </a:p>
          <a:p>
            <a:pPr marL="285750" indent="-285750">
              <a:buFont typeface="Wingdings" panose="05000000000000000000" charset="0"/>
              <a:buChar char=""/>
            </a:pPr>
            <a:r>
              <a:rPr lang="zh-CN" altLang="en-US" sz="1600">
                <a:solidFill>
                  <a:srgbClr val="ED5C5C"/>
                </a:solidFill>
                <a:latin typeface="兰亭黑-简" panose="02000000000000000000" charset="-122"/>
                <a:ea typeface="兰亭黑-简" panose="02000000000000000000" charset="-122"/>
              </a:rPr>
              <a:t>为</a:t>
            </a:r>
            <a:r>
              <a:rPr lang="zh-CN" altLang="en-US" sz="1600" b="1">
                <a:solidFill>
                  <a:srgbClr val="ED5C5C"/>
                </a:solidFill>
                <a:latin typeface="兰亭黑-简" panose="02000000000000000000" charset="-122"/>
                <a:ea typeface="兰亭黑-简" panose="02000000000000000000" charset="-122"/>
              </a:rPr>
              <a:t>所有人</a:t>
            </a:r>
            <a:r>
              <a:rPr lang="zh-CN" altLang="en-US" sz="1600">
                <a:solidFill>
                  <a:srgbClr val="ED5C5C"/>
                </a:solidFill>
                <a:latin typeface="兰亭黑-简" panose="02000000000000000000" charset="-122"/>
                <a:ea typeface="兰亭黑-简" panose="02000000000000000000" charset="-122"/>
              </a:rPr>
              <a:t>：</a:t>
            </a:r>
            <a:endParaRPr lang="zh-CN" altLang="en-US" sz="1600">
              <a:solidFill>
                <a:srgbClr val="ED5C5C"/>
              </a:solidFill>
              <a:latin typeface="兰亭黑-简" panose="02000000000000000000" charset="-122"/>
              <a:ea typeface="兰亭黑-简" panose="02000000000000000000" charset="-122"/>
            </a:endParaRPr>
          </a:p>
          <a:p>
            <a:pPr marL="571500" indent="-285750" fontAlgn="auto">
              <a:buFont typeface="Arial" panose="020B0604020202020204" pitchFamily="34" charset="0"/>
              <a:buChar char="•"/>
            </a:pPr>
            <a:r>
              <a:rPr lang="zh-CN" altLang="en-US" sz="1600">
                <a:solidFill>
                  <a:srgbClr val="ED5C5C"/>
                </a:solidFill>
                <a:latin typeface="兰亭黑-简" panose="02000000000000000000" charset="-122"/>
                <a:ea typeface="兰亭黑-简" panose="02000000000000000000" charset="-122"/>
              </a:rPr>
              <a:t>提供完善的</a:t>
            </a:r>
            <a:r>
              <a:rPr lang="zh-CN" altLang="en-US" sz="1600" b="1">
                <a:solidFill>
                  <a:srgbClr val="ED5C5C"/>
                </a:solidFill>
                <a:latin typeface="兰亭黑-简" panose="02000000000000000000" charset="-122"/>
                <a:ea typeface="兰亭黑-简" panose="02000000000000000000" charset="-122"/>
              </a:rPr>
              <a:t>知识库系统</a:t>
            </a:r>
            <a:r>
              <a:rPr lang="zh-CN" altLang="en-US" sz="1600">
                <a:solidFill>
                  <a:srgbClr val="ED5C5C"/>
                </a:solidFill>
                <a:latin typeface="兰亭黑-简" panose="02000000000000000000" charset="-122"/>
                <a:ea typeface="兰亭黑-简" panose="02000000000000000000" charset="-122"/>
              </a:rPr>
              <a:t>，分享与记录您的经验。</a:t>
            </a:r>
            <a:endParaRPr lang="zh-CN" altLang="en-US" sz="1600">
              <a:solidFill>
                <a:srgbClr val="ED5C5C"/>
              </a:solidFill>
              <a:latin typeface="兰亭黑-简" panose="02000000000000000000" charset="-122"/>
              <a:ea typeface="兰亭黑-简" panose="02000000000000000000" charset="-122"/>
            </a:endParaRPr>
          </a:p>
          <a:p>
            <a:pPr marL="285750" indent="284480" fontAlgn="auto">
              <a:buFont typeface="Arial" panose="020B0604020202020204" pitchFamily="34" charset="0"/>
              <a:buChar char="•"/>
            </a:pPr>
            <a:r>
              <a:rPr lang="zh-CN" altLang="en-US" sz="1600" b="1">
                <a:solidFill>
                  <a:srgbClr val="ED5C5C"/>
                </a:solidFill>
                <a:latin typeface="兰亭黑-简" panose="02000000000000000000" charset="-122"/>
                <a:ea typeface="兰亭黑-简" panose="02000000000000000000" charset="-122"/>
              </a:rPr>
              <a:t>模板系统</a:t>
            </a:r>
            <a:r>
              <a:rPr lang="zh-CN" altLang="en-US" sz="1600">
                <a:solidFill>
                  <a:srgbClr val="ED5C5C"/>
                </a:solidFill>
                <a:latin typeface="兰亭黑-简" panose="02000000000000000000" charset="-122"/>
                <a:ea typeface="兰亭黑-简" panose="02000000000000000000" charset="-122"/>
              </a:rPr>
              <a:t>，您可以从此处获取或构建各类图标、在线编写不同的产品文档、各类规范文档，我     们尽可能减少您在创造之外的工作，并为您提供高质量的基础模板，当然，各类产品的界面模板也是必不可少的。总之，您可以在此处获取别人的灵感，分享自己的并使之成为模板中的一份。</a:t>
            </a:r>
            <a:endParaRPr lang="zh-CN" altLang="en-US" sz="1600">
              <a:solidFill>
                <a:srgbClr val="ED5C5C"/>
              </a:solidFill>
              <a:latin typeface="兰亭黑-简" panose="02000000000000000000" charset="-122"/>
              <a:ea typeface="兰亭黑-简" panose="02000000000000000000" charset="-122"/>
            </a:endParaRPr>
          </a:p>
          <a:p>
            <a:pPr marL="285750" indent="-285750">
              <a:buFont typeface="Wingdings" panose="05000000000000000000" charset="0"/>
              <a:buChar char=""/>
            </a:pPr>
            <a:r>
              <a:rPr lang="zh-CN" altLang="en-US" sz="1600">
                <a:solidFill>
                  <a:srgbClr val="ED5C5C"/>
                </a:solidFill>
                <a:latin typeface="兰亭黑-简" panose="02000000000000000000" charset="-122"/>
                <a:ea typeface="兰亭黑-简" panose="02000000000000000000" charset="-122"/>
              </a:rPr>
              <a:t>...</a:t>
            </a:r>
            <a:endParaRPr lang="zh-CN" altLang="en-US" sz="1600">
              <a:solidFill>
                <a:srgbClr val="ED5C5C"/>
              </a:solidFill>
              <a:latin typeface="兰亭黑-简" panose="02000000000000000000" charset="-122"/>
              <a:ea typeface="兰亭黑-简" panose="02000000000000000000" charset="-122"/>
            </a:endParaRPr>
          </a:p>
        </p:txBody>
      </p:sp>
      <p:sp>
        <p:nvSpPr>
          <p:cNvPr id="3" name="文本框 2"/>
          <p:cNvSpPr txBox="1"/>
          <p:nvPr/>
        </p:nvSpPr>
        <p:spPr>
          <a:xfrm>
            <a:off x="19050" y="6572885"/>
            <a:ext cx="4102100" cy="275590"/>
          </a:xfrm>
          <a:prstGeom prst="rect">
            <a:avLst/>
          </a:prstGeom>
          <a:noFill/>
        </p:spPr>
        <p:txBody>
          <a:bodyPr wrap="square" rtlCol="0" anchor="t">
            <a:spAutoFit/>
          </a:bodyPr>
          <a:p>
            <a:r>
              <a:rPr lang="zh-CN" altLang="en-US" sz="1200">
                <a:solidFill>
                  <a:schemeClr val="tx1">
                    <a:lumMod val="50000"/>
                    <a:lumOff val="50000"/>
                  </a:schemeClr>
                </a:solidFill>
                <a:latin typeface="兰亭黑-简" panose="02000000000000000000" charset="-122"/>
                <a:ea typeface="兰亭黑-简" panose="02000000000000000000" charset="-122"/>
              </a:rPr>
              <a:t>您可以参考 </a:t>
            </a:r>
            <a:r>
              <a:rPr lang="en-US" altLang="zh-CN" sz="1200">
                <a:solidFill>
                  <a:schemeClr val="tx1">
                    <a:lumMod val="50000"/>
                    <a:lumOff val="50000"/>
                  </a:schemeClr>
                </a:solidFill>
                <a:latin typeface="兰亭黑-简" panose="02000000000000000000" charset="-122"/>
                <a:ea typeface="兰亭黑-简" panose="02000000000000000000" charset="-122"/>
              </a:rPr>
              <a:t>GITHUB </a:t>
            </a:r>
            <a:r>
              <a:rPr lang="zh-CN" altLang="en-US" sz="1200">
                <a:solidFill>
                  <a:schemeClr val="tx1">
                    <a:lumMod val="50000"/>
                    <a:lumOff val="50000"/>
                  </a:schemeClr>
                </a:solidFill>
                <a:latin typeface="兰亭黑-简" panose="02000000000000000000" charset="-122"/>
                <a:ea typeface="兰亭黑-简" panose="02000000000000000000" charset="-122"/>
              </a:rPr>
              <a:t>上</a:t>
            </a:r>
            <a:r>
              <a:rPr lang="zh-CN" altLang="en-US" sz="1200">
                <a:solidFill>
                  <a:schemeClr val="tx1">
                    <a:lumMod val="50000"/>
                    <a:lumOff val="50000"/>
                  </a:schemeClr>
                </a:solidFill>
                <a:latin typeface="兰亭黑-简" panose="02000000000000000000" charset="-122"/>
                <a:ea typeface="兰亭黑-简" panose="02000000000000000000" charset="-122"/>
              </a:rPr>
              <a:t>的描述</a:t>
            </a:r>
            <a:r>
              <a:rPr lang="zh-CN" altLang="en-US" sz="1200">
                <a:solidFill>
                  <a:schemeClr val="tx1">
                    <a:lumMod val="50000"/>
                    <a:lumOff val="50000"/>
                  </a:schemeClr>
                </a:solidFill>
                <a:latin typeface="兰亭黑-简" panose="02000000000000000000" charset="-122"/>
                <a:ea typeface="兰亭黑-简" panose="02000000000000000000" charset="-122"/>
              </a:rPr>
              <a:t>以对其了解更多</a:t>
            </a:r>
            <a:r>
              <a:rPr lang="en-US" altLang="zh-CN" sz="1200">
                <a:solidFill>
                  <a:schemeClr val="tx1">
                    <a:lumMod val="50000"/>
                    <a:lumOff val="50000"/>
                  </a:schemeClr>
                </a:solidFill>
                <a:latin typeface="兰亭黑-简" panose="02000000000000000000" charset="-122"/>
                <a:ea typeface="兰亭黑-简" panose="02000000000000000000" charset="-122"/>
              </a:rPr>
              <a:t>  </a:t>
            </a:r>
            <a:r>
              <a:rPr lang="zh-CN" altLang="en-US" sz="1200">
                <a:solidFill>
                  <a:schemeClr val="tx1">
                    <a:lumMod val="50000"/>
                    <a:lumOff val="50000"/>
                  </a:schemeClr>
                </a:solidFill>
                <a:latin typeface="兰亭黑-简" panose="02000000000000000000" charset="-122"/>
                <a:ea typeface="兰亭黑-简" panose="02000000000000000000" charset="-122"/>
                <a:hlinkClick r:id="rId1" action="ppaction://hlinkfile"/>
              </a:rPr>
              <a:t>此处</a:t>
            </a:r>
            <a:endParaRPr lang="zh-CN" altLang="en-US" sz="1200">
              <a:solidFill>
                <a:schemeClr val="tx1">
                  <a:lumMod val="50000"/>
                  <a:lumOff val="50000"/>
                </a:schemeClr>
              </a:solidFill>
              <a:latin typeface="兰亭黑-简" panose="02000000000000000000" charset="-122"/>
              <a:ea typeface="兰亭黑-简" panose="02000000000000000000" charset="-122"/>
              <a:hlinkClick r:id="rId1" action="ppaction://hlinkfile"/>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7"/>
          <p:cNvSpPr/>
          <p:nvPr/>
        </p:nvSpPr>
        <p:spPr bwMode="auto">
          <a:xfrm>
            <a:off x="10825505" y="5887569"/>
            <a:ext cx="1366495" cy="994243"/>
          </a:xfrm>
          <a:custGeom>
            <a:avLst/>
            <a:gdLst>
              <a:gd name="T0" fmla="*/ 1169 w 1324"/>
              <a:gd name="T1" fmla="*/ 78 h 963"/>
              <a:gd name="T2" fmla="*/ 1324 w 1324"/>
              <a:gd name="T3" fmla="*/ 233 h 963"/>
              <a:gd name="T4" fmla="*/ 1324 w 1324"/>
              <a:gd name="T5" fmla="*/ 267 h 963"/>
              <a:gd name="T6" fmla="*/ 1244 w 1324"/>
              <a:gd name="T7" fmla="*/ 187 h 963"/>
              <a:gd name="T8" fmla="*/ 996 w 1324"/>
              <a:gd name="T9" fmla="*/ 187 h 963"/>
              <a:gd name="T10" fmla="*/ 220 w 1324"/>
              <a:gd name="T11" fmla="*/ 963 h 963"/>
              <a:gd name="T12" fmla="*/ 0 w 1324"/>
              <a:gd name="T13" fmla="*/ 963 h 963"/>
              <a:gd name="T14" fmla="*/ 885 w 1324"/>
              <a:gd name="T15" fmla="*/ 78 h 963"/>
              <a:gd name="T16" fmla="*/ 1169 w 1324"/>
              <a:gd name="T17" fmla="*/ 78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4" h="963">
                <a:moveTo>
                  <a:pt x="1169" y="78"/>
                </a:moveTo>
                <a:cubicBezTo>
                  <a:pt x="1324" y="233"/>
                  <a:pt x="1324" y="233"/>
                  <a:pt x="1324" y="233"/>
                </a:cubicBezTo>
                <a:cubicBezTo>
                  <a:pt x="1324" y="267"/>
                  <a:pt x="1324" y="267"/>
                  <a:pt x="1324" y="267"/>
                </a:cubicBezTo>
                <a:cubicBezTo>
                  <a:pt x="1244" y="187"/>
                  <a:pt x="1244" y="187"/>
                  <a:pt x="1244" y="187"/>
                </a:cubicBezTo>
                <a:cubicBezTo>
                  <a:pt x="1176" y="119"/>
                  <a:pt x="1064" y="119"/>
                  <a:pt x="996" y="187"/>
                </a:cubicBezTo>
                <a:cubicBezTo>
                  <a:pt x="220" y="963"/>
                  <a:pt x="220" y="963"/>
                  <a:pt x="220" y="963"/>
                </a:cubicBezTo>
                <a:cubicBezTo>
                  <a:pt x="0" y="963"/>
                  <a:pt x="0" y="963"/>
                  <a:pt x="0" y="963"/>
                </a:cubicBezTo>
                <a:cubicBezTo>
                  <a:pt x="885" y="78"/>
                  <a:pt x="885" y="78"/>
                  <a:pt x="885" y="78"/>
                </a:cubicBezTo>
                <a:cubicBezTo>
                  <a:pt x="963" y="0"/>
                  <a:pt x="1091" y="0"/>
                  <a:pt x="1169" y="78"/>
                </a:cubicBezTo>
                <a:close/>
              </a:path>
            </a:pathLst>
          </a:custGeom>
          <a:solidFill>
            <a:srgbClr val="D0D2D3"/>
          </a:solidFill>
          <a:ln>
            <a:noFill/>
          </a:ln>
        </p:spPr>
        <p:txBody>
          <a:bodyPr vert="horz" wrap="square" lIns="91440" tIns="45720" rIns="91440" bIns="45720" numCol="1" anchor="t" anchorCtr="0" compatLnSpc="1"/>
          <a:lstStyle/>
          <a:p>
            <a:endParaRPr lang="zh-CN" altLang="en-US"/>
          </a:p>
        </p:txBody>
      </p:sp>
      <p:sp>
        <p:nvSpPr>
          <p:cNvPr id="13" name="Freeform 11"/>
          <p:cNvSpPr/>
          <p:nvPr/>
        </p:nvSpPr>
        <p:spPr bwMode="auto">
          <a:xfrm>
            <a:off x="-4763" y="3176"/>
            <a:ext cx="1139082" cy="523864"/>
          </a:xfrm>
          <a:custGeom>
            <a:avLst/>
            <a:gdLst>
              <a:gd name="T0" fmla="*/ 536 w 911"/>
              <a:gd name="T1" fmla="*/ 375 h 419"/>
              <a:gd name="T2" fmla="*/ 911 w 911"/>
              <a:gd name="T3" fmla="*/ 0 h 419"/>
              <a:gd name="T4" fmla="*/ 892 w 911"/>
              <a:gd name="T5" fmla="*/ 0 h 419"/>
              <a:gd name="T6" fmla="*/ 578 w 911"/>
              <a:gd name="T7" fmla="*/ 314 h 419"/>
              <a:gd name="T8" fmla="*/ 438 w 911"/>
              <a:gd name="T9" fmla="*/ 314 h 419"/>
              <a:gd name="T10" fmla="*/ 124 w 911"/>
              <a:gd name="T11" fmla="*/ 0 h 419"/>
              <a:gd name="T12" fmla="*/ 0 w 911"/>
              <a:gd name="T13" fmla="*/ 0 h 419"/>
              <a:gd name="T14" fmla="*/ 375 w 911"/>
              <a:gd name="T15" fmla="*/ 375 h 419"/>
              <a:gd name="T16" fmla="*/ 536 w 911"/>
              <a:gd name="T17" fmla="*/ 375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1" h="419">
                <a:moveTo>
                  <a:pt x="536" y="375"/>
                </a:moveTo>
                <a:cubicBezTo>
                  <a:pt x="911" y="0"/>
                  <a:pt x="911" y="0"/>
                  <a:pt x="911" y="0"/>
                </a:cubicBezTo>
                <a:cubicBezTo>
                  <a:pt x="892" y="0"/>
                  <a:pt x="892" y="0"/>
                  <a:pt x="892" y="0"/>
                </a:cubicBezTo>
                <a:cubicBezTo>
                  <a:pt x="578" y="314"/>
                  <a:pt x="578" y="314"/>
                  <a:pt x="578" y="314"/>
                </a:cubicBezTo>
                <a:cubicBezTo>
                  <a:pt x="539" y="353"/>
                  <a:pt x="476" y="353"/>
                  <a:pt x="438" y="314"/>
                </a:cubicBezTo>
                <a:cubicBezTo>
                  <a:pt x="124" y="0"/>
                  <a:pt x="124" y="0"/>
                  <a:pt x="124" y="0"/>
                </a:cubicBezTo>
                <a:cubicBezTo>
                  <a:pt x="0" y="0"/>
                  <a:pt x="0" y="0"/>
                  <a:pt x="0" y="0"/>
                </a:cubicBezTo>
                <a:cubicBezTo>
                  <a:pt x="375" y="375"/>
                  <a:pt x="375" y="375"/>
                  <a:pt x="375" y="375"/>
                </a:cubicBezTo>
                <a:cubicBezTo>
                  <a:pt x="419" y="419"/>
                  <a:pt x="492" y="419"/>
                  <a:pt x="536" y="375"/>
                </a:cubicBezTo>
                <a:close/>
              </a:path>
            </a:pathLst>
          </a:custGeom>
          <a:solidFill>
            <a:srgbClr val="ED5C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1458937" y="6524641"/>
            <a:ext cx="778308" cy="357172"/>
          </a:xfrm>
          <a:custGeom>
            <a:avLst/>
            <a:gdLst>
              <a:gd name="T0" fmla="*/ 514 w 868"/>
              <a:gd name="T1" fmla="*/ 44 h 398"/>
              <a:gd name="T2" fmla="*/ 868 w 868"/>
              <a:gd name="T3" fmla="*/ 398 h 398"/>
              <a:gd name="T4" fmla="*/ 849 w 868"/>
              <a:gd name="T5" fmla="*/ 398 h 398"/>
              <a:gd name="T6" fmla="*/ 556 w 868"/>
              <a:gd name="T7" fmla="*/ 105 h 398"/>
              <a:gd name="T8" fmla="*/ 416 w 868"/>
              <a:gd name="T9" fmla="*/ 105 h 398"/>
              <a:gd name="T10" fmla="*/ 124 w 868"/>
              <a:gd name="T11" fmla="*/ 398 h 398"/>
              <a:gd name="T12" fmla="*/ 0 w 868"/>
              <a:gd name="T13" fmla="*/ 398 h 398"/>
              <a:gd name="T14" fmla="*/ 354 w 868"/>
              <a:gd name="T15" fmla="*/ 44 h 398"/>
              <a:gd name="T16" fmla="*/ 514 w 868"/>
              <a:gd name="T17" fmla="*/ 44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 h="398">
                <a:moveTo>
                  <a:pt x="514" y="44"/>
                </a:moveTo>
                <a:cubicBezTo>
                  <a:pt x="868" y="398"/>
                  <a:pt x="868" y="398"/>
                  <a:pt x="868" y="398"/>
                </a:cubicBezTo>
                <a:cubicBezTo>
                  <a:pt x="849" y="398"/>
                  <a:pt x="849" y="398"/>
                  <a:pt x="849" y="398"/>
                </a:cubicBezTo>
                <a:cubicBezTo>
                  <a:pt x="556" y="105"/>
                  <a:pt x="556" y="105"/>
                  <a:pt x="556" y="105"/>
                </a:cubicBezTo>
                <a:cubicBezTo>
                  <a:pt x="518" y="67"/>
                  <a:pt x="455" y="67"/>
                  <a:pt x="416" y="105"/>
                </a:cubicBezTo>
                <a:cubicBezTo>
                  <a:pt x="124" y="398"/>
                  <a:pt x="124" y="398"/>
                  <a:pt x="124" y="398"/>
                </a:cubicBezTo>
                <a:cubicBezTo>
                  <a:pt x="0" y="398"/>
                  <a:pt x="0" y="398"/>
                  <a:pt x="0" y="398"/>
                </a:cubicBezTo>
                <a:cubicBezTo>
                  <a:pt x="354" y="44"/>
                  <a:pt x="354" y="44"/>
                  <a:pt x="354" y="44"/>
                </a:cubicBezTo>
                <a:cubicBezTo>
                  <a:pt x="398" y="0"/>
                  <a:pt x="470" y="0"/>
                  <a:pt x="514" y="44"/>
                </a:cubicBezTo>
                <a:close/>
              </a:path>
            </a:pathLst>
          </a:custGeom>
          <a:solidFill>
            <a:srgbClr val="ED5C5C"/>
          </a:solidFill>
          <a:ln>
            <a:noFill/>
          </a:ln>
        </p:spPr>
        <p:txBody>
          <a:bodyPr vert="horz" wrap="square" lIns="91440" tIns="45720" rIns="91440" bIns="45720" numCol="1" anchor="t" anchorCtr="0" compatLnSpc="1"/>
          <a:lstStyle/>
          <a:p>
            <a:endParaRPr lang="zh-CN" altLang="en-US"/>
          </a:p>
        </p:txBody>
      </p:sp>
      <p:sp>
        <p:nvSpPr>
          <p:cNvPr id="52" name="TextBox 76"/>
          <p:cNvSpPr txBox="1"/>
          <p:nvPr/>
        </p:nvSpPr>
        <p:spPr>
          <a:xfrm>
            <a:off x="132080" y="842645"/>
            <a:ext cx="1265555" cy="306705"/>
          </a:xfrm>
          <a:prstGeom prst="rect">
            <a:avLst/>
          </a:prstGeom>
          <a:noFill/>
        </p:spPr>
        <p:txBody>
          <a:bodyPr wrap="square" rtlCol="0">
            <a:spAutoFit/>
          </a:bodyPr>
          <a:p>
            <a:pPr marL="342900" indent="-342900" algn="l">
              <a:buFont typeface="Wingdings" panose="05000000000000000000" charset="0"/>
              <a:buChar char="l"/>
            </a:pPr>
            <a:r>
              <a:rPr lang="zh-CN" altLang="en-US" sz="1400" dirty="0" smtClean="0">
                <a:solidFill>
                  <a:srgbClr val="ED5C5C"/>
                </a:solidFill>
                <a:latin typeface="兰亭黑-简 纤黑" panose="020B0303020202010101" charset="-122"/>
                <a:ea typeface="兰亭黑-简 纤黑" panose="020B0303020202010101" charset="-122"/>
              </a:rPr>
              <a:t>基础组件</a:t>
            </a:r>
            <a:r>
              <a:rPr lang="zh-CN" altLang="en-US" sz="1000" dirty="0" smtClean="0">
                <a:solidFill>
                  <a:srgbClr val="ED5C5C"/>
                </a:solidFill>
                <a:latin typeface="兰亭黑-简 纤黑" panose="020B0303020202010101" charset="-122"/>
                <a:ea typeface="兰亭黑-简 纤黑" panose="020B0303020202010101" charset="-122"/>
              </a:rPr>
              <a:t>  </a:t>
            </a:r>
            <a:endParaRPr lang="zh-CN" altLang="en-US" sz="1000" dirty="0" smtClean="0">
              <a:solidFill>
                <a:srgbClr val="ED5C5C"/>
              </a:solidFill>
              <a:latin typeface="兰亭黑-简 纤黑" panose="020B0303020202010101" charset="-122"/>
              <a:ea typeface="兰亭黑-简 纤黑" panose="020B0303020202010101" charset="-122"/>
            </a:endParaRPr>
          </a:p>
        </p:txBody>
      </p:sp>
      <p:sp>
        <p:nvSpPr>
          <p:cNvPr id="3" name="TextBox 76"/>
          <p:cNvSpPr txBox="1"/>
          <p:nvPr/>
        </p:nvSpPr>
        <p:spPr>
          <a:xfrm>
            <a:off x="624840" y="1168400"/>
            <a:ext cx="1168400" cy="275590"/>
          </a:xfrm>
          <a:prstGeom prst="rect">
            <a:avLst/>
          </a:prstGeom>
          <a:noFill/>
        </p:spPr>
        <p:txBody>
          <a:bodyPr wrap="square" rtlCol="0">
            <a:spAutoFit/>
          </a:bodyPr>
          <a:p>
            <a:pPr marL="285750" indent="-285750" algn="l">
              <a:buFont typeface="Wingdings" panose="05000000000000000000" charset="0"/>
              <a:buChar char="Ø"/>
            </a:pPr>
            <a:r>
              <a:rPr lang="zh-CN" altLang="en-US" sz="1200" dirty="0" smtClean="0">
                <a:solidFill>
                  <a:srgbClr val="ED5C5C"/>
                </a:solidFill>
                <a:latin typeface="兰亭黑-简 纤黑" panose="020B0303020202010101" charset="-122"/>
                <a:ea typeface="兰亭黑-简 纤黑" panose="020B0303020202010101" charset="-122"/>
              </a:rPr>
              <a:t>基础类库</a:t>
            </a:r>
            <a:endParaRPr lang="zh-CN" altLang="en-US" sz="1200" dirty="0" smtClean="0">
              <a:solidFill>
                <a:srgbClr val="ED5C5C"/>
              </a:solidFill>
              <a:latin typeface="兰亭黑-简" panose="02000000000000000000" charset="-122"/>
              <a:ea typeface="兰亭黑-简" panose="02000000000000000000" charset="-122"/>
              <a:sym typeface="+mn-ea"/>
            </a:endParaRPr>
          </a:p>
        </p:txBody>
      </p:sp>
      <p:sp>
        <p:nvSpPr>
          <p:cNvPr id="2" name="TextBox 76"/>
          <p:cNvSpPr txBox="1"/>
          <p:nvPr/>
        </p:nvSpPr>
        <p:spPr>
          <a:xfrm>
            <a:off x="624840" y="1443990"/>
            <a:ext cx="1487170" cy="275590"/>
          </a:xfrm>
          <a:prstGeom prst="rect">
            <a:avLst/>
          </a:prstGeom>
          <a:noFill/>
        </p:spPr>
        <p:txBody>
          <a:bodyPr wrap="square" rtlCol="0">
            <a:spAutoFit/>
          </a:bodyPr>
          <a:p>
            <a:pPr marL="285750" indent="-285750" algn="l">
              <a:buFont typeface="Wingdings" panose="05000000000000000000" charset="0"/>
              <a:buChar char="Ø"/>
            </a:pPr>
            <a:r>
              <a:rPr lang="zh-CN" altLang="en-US" sz="1200">
                <a:solidFill>
                  <a:srgbClr val="ED5C5C"/>
                </a:solidFill>
                <a:latin typeface="兰亭黑-简" panose="02000000000000000000" charset="-122"/>
                <a:ea typeface="兰亭黑-简" panose="02000000000000000000" charset="-122"/>
                <a:sym typeface="+mn-ea"/>
              </a:rPr>
              <a:t>数据模型</a:t>
            </a:r>
            <a:endParaRPr lang="zh-CN" altLang="en-US" sz="1200" dirty="0" smtClean="0">
              <a:solidFill>
                <a:srgbClr val="ED5C5C"/>
              </a:solidFill>
              <a:latin typeface="兰亭黑-简" panose="02000000000000000000" charset="-122"/>
              <a:ea typeface="兰亭黑-简" panose="02000000000000000000" charset="-122"/>
              <a:sym typeface="+mn-ea"/>
            </a:endParaRPr>
          </a:p>
        </p:txBody>
      </p:sp>
      <p:sp>
        <p:nvSpPr>
          <p:cNvPr id="4" name="TextBox 76"/>
          <p:cNvSpPr txBox="1"/>
          <p:nvPr/>
        </p:nvSpPr>
        <p:spPr>
          <a:xfrm>
            <a:off x="1067435" y="1700530"/>
            <a:ext cx="958215" cy="245110"/>
          </a:xfrm>
          <a:prstGeom prst="rect">
            <a:avLst/>
          </a:prstGeom>
          <a:noFill/>
        </p:spPr>
        <p:txBody>
          <a:bodyPr wrap="square" rtlCol="0">
            <a:spAutoFit/>
          </a:bodyPr>
          <a:p>
            <a:pPr marL="171450" indent="-171450" algn="l">
              <a:buFont typeface="Arial" panose="020B0604020202020204" pitchFamily="34" charset="0"/>
              <a:buChar char="•"/>
            </a:pPr>
            <a:r>
              <a:rPr lang="zh-CN" altLang="en-US" sz="1000">
                <a:solidFill>
                  <a:srgbClr val="ED5C5C"/>
                </a:solidFill>
                <a:latin typeface="兰亭黑-简" panose="02000000000000000000" charset="-122"/>
                <a:ea typeface="兰亭黑-简" panose="02000000000000000000" charset="-122"/>
                <a:sym typeface="+mn-ea"/>
              </a:rPr>
              <a:t>数据描述</a:t>
            </a:r>
            <a:endParaRPr lang="zh-CN" altLang="en-US" sz="1000" dirty="0" smtClean="0">
              <a:solidFill>
                <a:srgbClr val="ED5C5C"/>
              </a:solidFill>
              <a:latin typeface="兰亭黑-简" panose="02000000000000000000" charset="-122"/>
              <a:ea typeface="兰亭黑-简" panose="02000000000000000000" charset="-122"/>
              <a:sym typeface="+mn-ea"/>
            </a:endParaRPr>
          </a:p>
        </p:txBody>
      </p:sp>
      <p:sp>
        <p:nvSpPr>
          <p:cNvPr id="6" name="TextBox 76"/>
          <p:cNvSpPr txBox="1"/>
          <p:nvPr/>
        </p:nvSpPr>
        <p:spPr>
          <a:xfrm>
            <a:off x="1067435" y="1933575"/>
            <a:ext cx="1116330" cy="245110"/>
          </a:xfrm>
          <a:prstGeom prst="rect">
            <a:avLst/>
          </a:prstGeom>
          <a:noFill/>
        </p:spPr>
        <p:txBody>
          <a:bodyPr wrap="square" rtlCol="0">
            <a:spAutoFit/>
          </a:bodyPr>
          <a:p>
            <a:pPr marL="171450" indent="-171450" algn="l">
              <a:buFont typeface="Arial" panose="020B0604020202020204" pitchFamily="34" charset="0"/>
              <a:buChar char="•"/>
            </a:pPr>
            <a:r>
              <a:rPr lang="zh-CN" altLang="en-US" sz="1000">
                <a:solidFill>
                  <a:srgbClr val="ED5C5C"/>
                </a:solidFill>
                <a:latin typeface="兰亭黑-简" panose="02000000000000000000" charset="-122"/>
                <a:ea typeface="兰亭黑-简" panose="02000000000000000000" charset="-122"/>
                <a:sym typeface="+mn-ea"/>
              </a:rPr>
              <a:t>数据访问</a:t>
            </a:r>
            <a:endParaRPr lang="zh-CN" altLang="en-US" sz="1000" dirty="0" smtClean="0">
              <a:solidFill>
                <a:srgbClr val="ED5C5C"/>
              </a:solidFill>
              <a:latin typeface="兰亭黑-简" panose="02000000000000000000" charset="-122"/>
              <a:ea typeface="兰亭黑-简" panose="02000000000000000000" charset="-122"/>
              <a:sym typeface="+mn-ea"/>
            </a:endParaRPr>
          </a:p>
        </p:txBody>
      </p:sp>
      <p:sp>
        <p:nvSpPr>
          <p:cNvPr id="7" name="TextBox 76"/>
          <p:cNvSpPr txBox="1"/>
          <p:nvPr/>
        </p:nvSpPr>
        <p:spPr>
          <a:xfrm>
            <a:off x="1067435" y="2166620"/>
            <a:ext cx="1198880" cy="245110"/>
          </a:xfrm>
          <a:prstGeom prst="rect">
            <a:avLst/>
          </a:prstGeom>
          <a:noFill/>
        </p:spPr>
        <p:txBody>
          <a:bodyPr wrap="square" rtlCol="0">
            <a:spAutoFit/>
          </a:bodyPr>
          <a:p>
            <a:pPr marL="171450" indent="-171450" algn="l">
              <a:buFont typeface="Arial" panose="020B0604020202020204" pitchFamily="34" charset="0"/>
              <a:buChar char="•"/>
            </a:pPr>
            <a:r>
              <a:rPr lang="zh-CN" altLang="en-US" sz="1000">
                <a:solidFill>
                  <a:srgbClr val="ED5C5C"/>
                </a:solidFill>
                <a:latin typeface="兰亭黑-简" panose="02000000000000000000" charset="-122"/>
                <a:ea typeface="兰亭黑-简" panose="02000000000000000000" charset="-122"/>
                <a:sym typeface="+mn-ea"/>
              </a:rPr>
              <a:t>数据日志</a:t>
            </a:r>
            <a:endParaRPr lang="zh-CN" altLang="en-US" sz="1000" dirty="0" smtClean="0">
              <a:solidFill>
                <a:srgbClr val="ED5C5C"/>
              </a:solidFill>
              <a:latin typeface="兰亭黑-简" panose="02000000000000000000" charset="-122"/>
              <a:ea typeface="兰亭黑-简" panose="02000000000000000000" charset="-122"/>
              <a:sym typeface="+mn-ea"/>
            </a:endParaRPr>
          </a:p>
        </p:txBody>
      </p:sp>
      <p:sp>
        <p:nvSpPr>
          <p:cNvPr id="8" name="TextBox 76"/>
          <p:cNvSpPr txBox="1"/>
          <p:nvPr/>
        </p:nvSpPr>
        <p:spPr>
          <a:xfrm>
            <a:off x="624840" y="2465070"/>
            <a:ext cx="1348105" cy="275590"/>
          </a:xfrm>
          <a:prstGeom prst="rect">
            <a:avLst/>
          </a:prstGeom>
          <a:noFill/>
        </p:spPr>
        <p:txBody>
          <a:bodyPr wrap="square" rtlCol="0">
            <a:spAutoFit/>
          </a:bodyPr>
          <a:p>
            <a:pPr marL="285750" indent="-285750" algn="l">
              <a:buFont typeface="Wingdings" panose="05000000000000000000" charset="0"/>
              <a:buChar char="Ø"/>
            </a:pPr>
            <a:r>
              <a:rPr lang="zh-CN" altLang="en-US" sz="1200" dirty="0" smtClean="0">
                <a:solidFill>
                  <a:srgbClr val="ED5C5C"/>
                </a:solidFill>
                <a:latin typeface="兰亭黑-简 纤黑" panose="020B0303020202010101" charset="-122"/>
                <a:ea typeface="兰亭黑-简 纤黑" panose="020B0303020202010101" charset="-122"/>
              </a:rPr>
              <a:t>服务模型</a:t>
            </a:r>
            <a:endParaRPr lang="zh-CN" altLang="en-US" sz="1200" dirty="0" smtClean="0">
              <a:solidFill>
                <a:srgbClr val="ED5C5C"/>
              </a:solidFill>
              <a:latin typeface="兰亭黑-简 纤黑" panose="020B0303020202010101" charset="-122"/>
              <a:ea typeface="兰亭黑-简 纤黑" panose="020B0303020202010101" charset="-122"/>
            </a:endParaRPr>
          </a:p>
        </p:txBody>
      </p:sp>
      <p:sp>
        <p:nvSpPr>
          <p:cNvPr id="16" name="TextBox 76"/>
          <p:cNvSpPr txBox="1"/>
          <p:nvPr/>
        </p:nvSpPr>
        <p:spPr>
          <a:xfrm>
            <a:off x="1067435" y="2754630"/>
            <a:ext cx="1408430" cy="245110"/>
          </a:xfrm>
          <a:prstGeom prst="rect">
            <a:avLst/>
          </a:prstGeom>
          <a:noFill/>
        </p:spPr>
        <p:txBody>
          <a:bodyPr wrap="square" rtlCol="0">
            <a:spAutoFit/>
          </a:bodyPr>
          <a:p>
            <a:pPr marL="171450" indent="-171450" algn="l">
              <a:buFont typeface="Arial" panose="020B0604020202020204" pitchFamily="34" charset="0"/>
              <a:buChar char="•"/>
            </a:pPr>
            <a:r>
              <a:rPr lang="zh-CN" altLang="en-US" sz="1000">
                <a:solidFill>
                  <a:srgbClr val="ED5C5C"/>
                </a:solidFill>
                <a:latin typeface="兰亭黑-简" panose="02000000000000000000" charset="-122"/>
                <a:ea typeface="兰亭黑-简" panose="02000000000000000000" charset="-122"/>
                <a:sym typeface="+mn-ea"/>
              </a:rPr>
              <a:t>服务描述</a:t>
            </a:r>
            <a:endParaRPr lang="zh-CN" altLang="en-US" sz="1000">
              <a:solidFill>
                <a:srgbClr val="ED5C5C"/>
              </a:solidFill>
              <a:latin typeface="兰亭黑-简" panose="02000000000000000000" charset="-122"/>
              <a:ea typeface="兰亭黑-简" panose="02000000000000000000" charset="-122"/>
              <a:sym typeface="+mn-ea"/>
            </a:endParaRPr>
          </a:p>
        </p:txBody>
      </p:sp>
      <p:sp>
        <p:nvSpPr>
          <p:cNvPr id="17" name="TextBox 76"/>
          <p:cNvSpPr txBox="1"/>
          <p:nvPr/>
        </p:nvSpPr>
        <p:spPr>
          <a:xfrm>
            <a:off x="1067435" y="3033395"/>
            <a:ext cx="1657350" cy="245110"/>
          </a:xfrm>
          <a:prstGeom prst="rect">
            <a:avLst/>
          </a:prstGeom>
          <a:noFill/>
        </p:spPr>
        <p:txBody>
          <a:bodyPr wrap="square" rtlCol="0">
            <a:spAutoFit/>
          </a:bodyPr>
          <a:p>
            <a:pPr marL="171450" indent="-171450" algn="l">
              <a:buFont typeface="Arial" panose="020B0604020202020204" pitchFamily="34" charset="0"/>
              <a:buChar char="•"/>
            </a:pPr>
            <a:r>
              <a:rPr lang="zh-CN" altLang="en-US" sz="1000">
                <a:solidFill>
                  <a:srgbClr val="ED5C5C"/>
                </a:solidFill>
                <a:latin typeface="兰亭黑-简" panose="02000000000000000000" charset="-122"/>
                <a:ea typeface="兰亭黑-简" panose="02000000000000000000" charset="-122"/>
                <a:sym typeface="+mn-ea"/>
              </a:rPr>
              <a:t>服务注册与</a:t>
            </a:r>
            <a:r>
              <a:rPr lang="zh-CN" altLang="en-US" sz="1000">
                <a:solidFill>
                  <a:srgbClr val="ED5C5C"/>
                </a:solidFill>
                <a:latin typeface="兰亭黑-简" panose="02000000000000000000" charset="-122"/>
                <a:ea typeface="兰亭黑-简" panose="02000000000000000000" charset="-122"/>
                <a:sym typeface="+mn-ea"/>
              </a:rPr>
              <a:t>发现</a:t>
            </a:r>
            <a:endParaRPr lang="zh-CN" altLang="en-US" sz="1000">
              <a:solidFill>
                <a:srgbClr val="ED5C5C"/>
              </a:solidFill>
              <a:latin typeface="兰亭黑-简" panose="02000000000000000000" charset="-122"/>
              <a:ea typeface="兰亭黑-简" panose="02000000000000000000" charset="-122"/>
              <a:sym typeface="+mn-ea"/>
            </a:endParaRPr>
          </a:p>
        </p:txBody>
      </p:sp>
      <p:sp>
        <p:nvSpPr>
          <p:cNvPr id="18" name="TextBox 76"/>
          <p:cNvSpPr txBox="1"/>
          <p:nvPr/>
        </p:nvSpPr>
        <p:spPr>
          <a:xfrm>
            <a:off x="1067435" y="3315335"/>
            <a:ext cx="1408430" cy="245110"/>
          </a:xfrm>
          <a:prstGeom prst="rect">
            <a:avLst/>
          </a:prstGeom>
          <a:noFill/>
        </p:spPr>
        <p:txBody>
          <a:bodyPr wrap="square" rtlCol="0">
            <a:spAutoFit/>
          </a:bodyPr>
          <a:p>
            <a:pPr marL="171450" indent="-171450" algn="l">
              <a:buFont typeface="Arial" panose="020B0604020202020204" pitchFamily="34" charset="0"/>
              <a:buChar char="•"/>
            </a:pPr>
            <a:r>
              <a:rPr lang="zh-CN" altLang="en-US" sz="1000">
                <a:solidFill>
                  <a:srgbClr val="ED5C5C"/>
                </a:solidFill>
                <a:latin typeface="兰亭黑-简" panose="02000000000000000000" charset="-122"/>
                <a:ea typeface="兰亭黑-简" panose="02000000000000000000" charset="-122"/>
                <a:sym typeface="+mn-ea"/>
              </a:rPr>
              <a:t>远程调用</a:t>
            </a:r>
            <a:endParaRPr lang="zh-CN" altLang="en-US" sz="1000">
              <a:solidFill>
                <a:srgbClr val="ED5C5C"/>
              </a:solidFill>
              <a:latin typeface="兰亭黑-简" panose="02000000000000000000" charset="-122"/>
              <a:ea typeface="兰亭黑-简" panose="02000000000000000000" charset="-122"/>
              <a:sym typeface="+mn-ea"/>
            </a:endParaRPr>
          </a:p>
        </p:txBody>
      </p:sp>
      <p:sp>
        <p:nvSpPr>
          <p:cNvPr id="19" name="TextBox 76"/>
          <p:cNvSpPr txBox="1"/>
          <p:nvPr/>
        </p:nvSpPr>
        <p:spPr>
          <a:xfrm>
            <a:off x="1067435" y="3573145"/>
            <a:ext cx="1408430" cy="245110"/>
          </a:xfrm>
          <a:prstGeom prst="rect">
            <a:avLst/>
          </a:prstGeom>
          <a:noFill/>
        </p:spPr>
        <p:txBody>
          <a:bodyPr wrap="square" rtlCol="0">
            <a:spAutoFit/>
          </a:bodyPr>
          <a:p>
            <a:pPr marL="171450" indent="-171450" algn="l">
              <a:buFont typeface="Arial" panose="020B0604020202020204" pitchFamily="34" charset="0"/>
              <a:buChar char="•"/>
            </a:pPr>
            <a:r>
              <a:rPr lang="zh-CN" altLang="en-US" sz="1000">
                <a:solidFill>
                  <a:srgbClr val="ED5C5C"/>
                </a:solidFill>
                <a:latin typeface="兰亭黑-简" panose="02000000000000000000" charset="-122"/>
                <a:ea typeface="兰亭黑-简" panose="02000000000000000000" charset="-122"/>
                <a:sym typeface="+mn-ea"/>
              </a:rPr>
              <a:t>服务一致性模型</a:t>
            </a:r>
            <a:endParaRPr lang="zh-CN" altLang="en-US" sz="1000">
              <a:solidFill>
                <a:srgbClr val="ED5C5C"/>
              </a:solidFill>
              <a:latin typeface="兰亭黑-简" panose="02000000000000000000" charset="-122"/>
              <a:ea typeface="兰亭黑-简" panose="02000000000000000000" charset="-122"/>
              <a:sym typeface="+mn-ea"/>
            </a:endParaRPr>
          </a:p>
        </p:txBody>
      </p:sp>
      <p:sp>
        <p:nvSpPr>
          <p:cNvPr id="5" name="TextBox 76"/>
          <p:cNvSpPr txBox="1"/>
          <p:nvPr/>
        </p:nvSpPr>
        <p:spPr>
          <a:xfrm>
            <a:off x="132080" y="3883025"/>
            <a:ext cx="1661160" cy="306705"/>
          </a:xfrm>
          <a:prstGeom prst="rect">
            <a:avLst/>
          </a:prstGeom>
          <a:noFill/>
        </p:spPr>
        <p:txBody>
          <a:bodyPr wrap="square" rtlCol="0">
            <a:spAutoFit/>
          </a:bodyPr>
          <a:p>
            <a:pPr marL="342900" indent="-342900" algn="l">
              <a:buFont typeface="Wingdings" panose="05000000000000000000" charset="0"/>
              <a:buChar char="l"/>
            </a:pPr>
            <a:r>
              <a:rPr lang="zh-CN" altLang="en-US" sz="1400" dirty="0" smtClean="0">
                <a:solidFill>
                  <a:srgbClr val="ED5C5C"/>
                </a:solidFill>
                <a:latin typeface="兰亭黑-简 纤黑" panose="020B0303020202010101" charset="-122"/>
                <a:ea typeface="兰亭黑-简 纤黑" panose="020B0303020202010101" charset="-122"/>
              </a:rPr>
              <a:t>功能组件平台</a:t>
            </a:r>
            <a:r>
              <a:rPr lang="zh-CN" altLang="en-US" sz="1000" dirty="0" smtClean="0">
                <a:solidFill>
                  <a:srgbClr val="ED5C5C"/>
                </a:solidFill>
                <a:latin typeface="兰亭黑-简 纤黑" panose="020B0303020202010101" charset="-122"/>
                <a:ea typeface="兰亭黑-简 纤黑" panose="020B0303020202010101" charset="-122"/>
              </a:rPr>
              <a:t>  </a:t>
            </a:r>
            <a:endParaRPr lang="zh-CN" altLang="en-US" sz="1000" dirty="0" smtClean="0">
              <a:solidFill>
                <a:srgbClr val="ED5C5C"/>
              </a:solidFill>
              <a:latin typeface="兰亭黑-简 纤黑" panose="020B0303020202010101" charset="-122"/>
              <a:ea typeface="兰亭黑-简 纤黑" panose="020B0303020202010101" charset="-122"/>
            </a:endParaRPr>
          </a:p>
        </p:txBody>
      </p:sp>
      <p:sp>
        <p:nvSpPr>
          <p:cNvPr id="10" name="TextBox 76"/>
          <p:cNvSpPr txBox="1"/>
          <p:nvPr/>
        </p:nvSpPr>
        <p:spPr>
          <a:xfrm>
            <a:off x="653415" y="4246880"/>
            <a:ext cx="1529715" cy="275590"/>
          </a:xfrm>
          <a:prstGeom prst="rect">
            <a:avLst/>
          </a:prstGeom>
          <a:noFill/>
        </p:spPr>
        <p:txBody>
          <a:bodyPr wrap="square" rtlCol="0">
            <a:spAutoFit/>
          </a:bodyPr>
          <a:p>
            <a:pPr marL="285750" indent="-285750" algn="l">
              <a:buFont typeface="Wingdings" panose="05000000000000000000" charset="0"/>
              <a:buChar char="Ø"/>
            </a:pPr>
            <a:r>
              <a:rPr lang="zh-CN" altLang="en-US" sz="1200" dirty="0" smtClean="0">
                <a:solidFill>
                  <a:srgbClr val="ED5C5C"/>
                </a:solidFill>
                <a:latin typeface="兰亭黑-简 纤黑" panose="020B0303020202010101" charset="-122"/>
                <a:ea typeface="兰亭黑-简 纤黑" panose="020B0303020202010101" charset="-122"/>
              </a:rPr>
              <a:t>功能组件模型</a:t>
            </a:r>
            <a:endParaRPr lang="zh-CN" altLang="en-US" sz="1200" dirty="0" smtClean="0">
              <a:solidFill>
                <a:srgbClr val="ED5C5C"/>
              </a:solidFill>
              <a:latin typeface="兰亭黑-简 纤黑" panose="020B0303020202010101" charset="-122"/>
              <a:ea typeface="兰亭黑-简 纤黑" panose="020B0303020202010101" charset="-122"/>
            </a:endParaRPr>
          </a:p>
        </p:txBody>
      </p:sp>
      <p:sp>
        <p:nvSpPr>
          <p:cNvPr id="11" name="TextBox 76"/>
          <p:cNvSpPr txBox="1"/>
          <p:nvPr/>
        </p:nvSpPr>
        <p:spPr>
          <a:xfrm>
            <a:off x="1134110" y="4522470"/>
            <a:ext cx="1408430" cy="245110"/>
          </a:xfrm>
          <a:prstGeom prst="rect">
            <a:avLst/>
          </a:prstGeom>
          <a:noFill/>
        </p:spPr>
        <p:txBody>
          <a:bodyPr wrap="square" rtlCol="0">
            <a:spAutoFit/>
          </a:bodyPr>
          <a:p>
            <a:pPr marL="171450" indent="-171450" algn="l">
              <a:buFont typeface="Arial" panose="020B0604020202020204" pitchFamily="34" charset="0"/>
              <a:buChar char="•"/>
            </a:pPr>
            <a:r>
              <a:rPr lang="zh-CN" altLang="en-US" sz="1000">
                <a:solidFill>
                  <a:srgbClr val="ED5C5C"/>
                </a:solidFill>
                <a:latin typeface="兰亭黑-简" panose="02000000000000000000" charset="-122"/>
                <a:ea typeface="兰亭黑-简" panose="02000000000000000000" charset="-122"/>
                <a:sym typeface="+mn-ea"/>
              </a:rPr>
              <a:t>组件规范</a:t>
            </a:r>
            <a:endParaRPr lang="zh-CN" altLang="en-US" sz="1000">
              <a:solidFill>
                <a:srgbClr val="ED5C5C"/>
              </a:solidFill>
              <a:latin typeface="兰亭黑-简" panose="02000000000000000000" charset="-122"/>
              <a:ea typeface="兰亭黑-简" panose="02000000000000000000" charset="-122"/>
              <a:sym typeface="+mn-ea"/>
            </a:endParaRPr>
          </a:p>
        </p:txBody>
      </p:sp>
      <p:sp>
        <p:nvSpPr>
          <p:cNvPr id="12" name="TextBox 76"/>
          <p:cNvSpPr txBox="1"/>
          <p:nvPr/>
        </p:nvSpPr>
        <p:spPr>
          <a:xfrm>
            <a:off x="1134110" y="4767580"/>
            <a:ext cx="1408430" cy="245110"/>
          </a:xfrm>
          <a:prstGeom prst="rect">
            <a:avLst/>
          </a:prstGeom>
          <a:noFill/>
        </p:spPr>
        <p:txBody>
          <a:bodyPr wrap="square" rtlCol="0">
            <a:spAutoFit/>
          </a:bodyPr>
          <a:p>
            <a:pPr marL="171450" indent="-171450" algn="l">
              <a:buFont typeface="Arial" panose="020B0604020202020204" pitchFamily="34" charset="0"/>
              <a:buChar char="•"/>
            </a:pPr>
            <a:r>
              <a:rPr lang="zh-CN" altLang="en-US" sz="1000">
                <a:solidFill>
                  <a:srgbClr val="ED5C5C"/>
                </a:solidFill>
                <a:latin typeface="兰亭黑-简" panose="02000000000000000000" charset="-122"/>
                <a:ea typeface="兰亭黑-简" panose="02000000000000000000" charset="-122"/>
                <a:sym typeface="+mn-ea"/>
              </a:rPr>
              <a:t>协同运作</a:t>
            </a:r>
            <a:endParaRPr lang="zh-CN" altLang="en-US" sz="1000">
              <a:solidFill>
                <a:srgbClr val="ED5C5C"/>
              </a:solidFill>
              <a:latin typeface="兰亭黑-简" panose="02000000000000000000" charset="-122"/>
              <a:ea typeface="兰亭黑-简" panose="02000000000000000000" charset="-122"/>
              <a:sym typeface="+mn-ea"/>
            </a:endParaRPr>
          </a:p>
        </p:txBody>
      </p:sp>
      <p:sp>
        <p:nvSpPr>
          <p:cNvPr id="15" name="TextBox 76"/>
          <p:cNvSpPr txBox="1"/>
          <p:nvPr/>
        </p:nvSpPr>
        <p:spPr>
          <a:xfrm>
            <a:off x="654050" y="5031740"/>
            <a:ext cx="1745615" cy="275590"/>
          </a:xfrm>
          <a:prstGeom prst="rect">
            <a:avLst/>
          </a:prstGeom>
          <a:noFill/>
        </p:spPr>
        <p:txBody>
          <a:bodyPr wrap="square" rtlCol="0">
            <a:spAutoFit/>
          </a:bodyPr>
          <a:p>
            <a:pPr marL="285750" indent="-285750" algn="l">
              <a:buFont typeface="Wingdings" panose="05000000000000000000" charset="0"/>
              <a:buChar char="Ø"/>
            </a:pPr>
            <a:r>
              <a:rPr lang="zh-CN" altLang="en-US" sz="1200" dirty="0" smtClean="0">
                <a:solidFill>
                  <a:srgbClr val="ED5C5C"/>
                </a:solidFill>
                <a:latin typeface="兰亭黑-简 纤黑" panose="020B0303020202010101" charset="-122"/>
                <a:ea typeface="兰亭黑-简 纤黑" panose="020B0303020202010101" charset="-122"/>
              </a:rPr>
              <a:t>功能组件管理系统</a:t>
            </a:r>
            <a:endParaRPr lang="zh-CN" altLang="en-US" sz="1200" dirty="0" smtClean="0">
              <a:solidFill>
                <a:srgbClr val="ED5C5C"/>
              </a:solidFill>
              <a:latin typeface="兰亭黑-简 纤黑" panose="020B0303020202010101" charset="-122"/>
              <a:ea typeface="兰亭黑-简 纤黑" panose="020B0303020202010101" charset="-122"/>
            </a:endParaRPr>
          </a:p>
        </p:txBody>
      </p:sp>
      <p:sp>
        <p:nvSpPr>
          <p:cNvPr id="20" name="TextBox 76"/>
          <p:cNvSpPr txBox="1"/>
          <p:nvPr/>
        </p:nvSpPr>
        <p:spPr>
          <a:xfrm>
            <a:off x="2885440" y="842645"/>
            <a:ext cx="1689735" cy="306705"/>
          </a:xfrm>
          <a:prstGeom prst="rect">
            <a:avLst/>
          </a:prstGeom>
          <a:noFill/>
        </p:spPr>
        <p:txBody>
          <a:bodyPr wrap="square" rtlCol="0">
            <a:spAutoFit/>
          </a:bodyPr>
          <a:p>
            <a:pPr marL="342900" indent="-342900" algn="l">
              <a:buFont typeface="Wingdings" panose="05000000000000000000" charset="0"/>
              <a:buChar char="l"/>
            </a:pPr>
            <a:r>
              <a:rPr lang="zh-CN" altLang="en-US" sz="1400" dirty="0" smtClean="0">
                <a:solidFill>
                  <a:srgbClr val="ED5C5C"/>
                </a:solidFill>
                <a:latin typeface="兰亭黑-简 纤黑" panose="020B0303020202010101" charset="-122"/>
                <a:ea typeface="兰亭黑-简 纤黑" panose="020B0303020202010101" charset="-122"/>
              </a:rPr>
              <a:t>文件管理系统</a:t>
            </a:r>
            <a:endParaRPr lang="zh-CN" altLang="en-US" sz="1400" dirty="0" smtClean="0">
              <a:solidFill>
                <a:srgbClr val="ED5C5C"/>
              </a:solidFill>
              <a:latin typeface="兰亭黑-简 纤黑" panose="020B0303020202010101" charset="-122"/>
              <a:ea typeface="兰亭黑-简 纤黑" panose="020B0303020202010101" charset="-122"/>
            </a:endParaRPr>
          </a:p>
        </p:txBody>
      </p:sp>
      <p:sp>
        <p:nvSpPr>
          <p:cNvPr id="33" name="TextBox 76"/>
          <p:cNvSpPr txBox="1"/>
          <p:nvPr/>
        </p:nvSpPr>
        <p:spPr>
          <a:xfrm>
            <a:off x="2885440" y="1168400"/>
            <a:ext cx="2462530" cy="306705"/>
          </a:xfrm>
          <a:prstGeom prst="rect">
            <a:avLst/>
          </a:prstGeom>
          <a:noFill/>
        </p:spPr>
        <p:txBody>
          <a:bodyPr wrap="square" rtlCol="0">
            <a:spAutoFit/>
          </a:bodyPr>
          <a:p>
            <a:pPr marL="342900" indent="-342900" algn="l">
              <a:buFont typeface="Wingdings" panose="05000000000000000000" charset="0"/>
              <a:buChar char="l"/>
            </a:pPr>
            <a:r>
              <a:rPr lang="zh-CN" altLang="en-US" sz="1400" dirty="0" smtClean="0">
                <a:solidFill>
                  <a:srgbClr val="ED5C5C"/>
                </a:solidFill>
                <a:latin typeface="兰亭黑-简 纤黑" panose="020B0303020202010101" charset="-122"/>
                <a:ea typeface="兰亭黑-简 纤黑" panose="020B0303020202010101" charset="-122"/>
              </a:rPr>
              <a:t>消息组件</a:t>
            </a:r>
            <a:endParaRPr lang="zh-CN" altLang="en-US" sz="1400" dirty="0" smtClean="0">
              <a:solidFill>
                <a:srgbClr val="ED5C5C"/>
              </a:solidFill>
              <a:latin typeface="兰亭黑-简 纤黑" panose="020B0303020202010101" charset="-122"/>
              <a:ea typeface="兰亭黑-简 纤黑" panose="020B0303020202010101" charset="-122"/>
            </a:endParaRPr>
          </a:p>
        </p:txBody>
      </p:sp>
      <p:sp>
        <p:nvSpPr>
          <p:cNvPr id="34" name="TextBox 76"/>
          <p:cNvSpPr txBox="1"/>
          <p:nvPr/>
        </p:nvSpPr>
        <p:spPr>
          <a:xfrm>
            <a:off x="3494405" y="1475105"/>
            <a:ext cx="1149350" cy="275590"/>
          </a:xfrm>
          <a:prstGeom prst="rect">
            <a:avLst/>
          </a:prstGeom>
          <a:noFill/>
        </p:spPr>
        <p:txBody>
          <a:bodyPr wrap="square" rtlCol="0">
            <a:spAutoFit/>
          </a:bodyPr>
          <a:p>
            <a:pPr marL="285750" indent="-285750" algn="l">
              <a:buFont typeface="Wingdings" panose="05000000000000000000" charset="0"/>
              <a:buChar char="Ø"/>
            </a:pPr>
            <a:r>
              <a:rPr lang="zh-CN" altLang="en-US" sz="1200" dirty="0" smtClean="0">
                <a:solidFill>
                  <a:srgbClr val="ED5C5C"/>
                </a:solidFill>
                <a:latin typeface="兰亭黑-简 纤黑" panose="020B0303020202010101" charset="-122"/>
                <a:ea typeface="兰亭黑-简 纤黑" panose="020B0303020202010101" charset="-122"/>
              </a:rPr>
              <a:t>消息队列</a:t>
            </a:r>
            <a:endParaRPr lang="zh-CN" altLang="en-US" sz="1200" dirty="0" smtClean="0">
              <a:solidFill>
                <a:srgbClr val="ED5C5C"/>
              </a:solidFill>
              <a:latin typeface="兰亭黑-简 纤黑" panose="020B0303020202010101" charset="-122"/>
              <a:ea typeface="兰亭黑-简 纤黑" panose="020B0303020202010101" charset="-122"/>
            </a:endParaRPr>
          </a:p>
        </p:txBody>
      </p:sp>
      <p:sp>
        <p:nvSpPr>
          <p:cNvPr id="35" name="TextBox 76"/>
          <p:cNvSpPr txBox="1"/>
          <p:nvPr/>
        </p:nvSpPr>
        <p:spPr>
          <a:xfrm>
            <a:off x="3494405" y="1750695"/>
            <a:ext cx="1397635" cy="275590"/>
          </a:xfrm>
          <a:prstGeom prst="rect">
            <a:avLst/>
          </a:prstGeom>
          <a:noFill/>
        </p:spPr>
        <p:txBody>
          <a:bodyPr wrap="square" rtlCol="0">
            <a:spAutoFit/>
          </a:bodyPr>
          <a:p>
            <a:pPr marL="285750" indent="-285750" algn="l">
              <a:buFont typeface="Wingdings" panose="05000000000000000000" charset="0"/>
              <a:buChar char="Ø"/>
            </a:pPr>
            <a:r>
              <a:rPr lang="zh-CN" altLang="en-US" sz="1200" dirty="0" smtClean="0">
                <a:solidFill>
                  <a:srgbClr val="ED5C5C"/>
                </a:solidFill>
                <a:latin typeface="兰亭黑-简 纤黑" panose="020B0303020202010101" charset="-122"/>
                <a:ea typeface="兰亭黑-简 纤黑" panose="020B0303020202010101" charset="-122"/>
              </a:rPr>
              <a:t>消息</a:t>
            </a:r>
            <a:r>
              <a:rPr lang="zh-CN" altLang="en-US" sz="1200" dirty="0" smtClean="0">
                <a:solidFill>
                  <a:srgbClr val="ED5C5C"/>
                </a:solidFill>
                <a:latin typeface="兰亭黑-简 纤黑" panose="020B0303020202010101" charset="-122"/>
                <a:ea typeface="兰亭黑-简 纤黑" panose="020B0303020202010101" charset="-122"/>
              </a:rPr>
              <a:t>推送模型</a:t>
            </a:r>
            <a:endParaRPr lang="zh-CN" altLang="en-US" sz="1200" dirty="0" smtClean="0">
              <a:solidFill>
                <a:srgbClr val="ED5C5C"/>
              </a:solidFill>
              <a:latin typeface="兰亭黑-简 纤黑" panose="020B0303020202010101" charset="-122"/>
              <a:ea typeface="兰亭黑-简 纤黑" panose="020B0303020202010101" charset="-122"/>
            </a:endParaRPr>
          </a:p>
        </p:txBody>
      </p:sp>
      <p:sp>
        <p:nvSpPr>
          <p:cNvPr id="36" name="TextBox 76"/>
          <p:cNvSpPr txBox="1"/>
          <p:nvPr/>
        </p:nvSpPr>
        <p:spPr>
          <a:xfrm>
            <a:off x="2885440" y="2740660"/>
            <a:ext cx="1767205" cy="306705"/>
          </a:xfrm>
          <a:prstGeom prst="rect">
            <a:avLst/>
          </a:prstGeom>
          <a:noFill/>
        </p:spPr>
        <p:txBody>
          <a:bodyPr wrap="square" rtlCol="0">
            <a:spAutoFit/>
          </a:bodyPr>
          <a:p>
            <a:pPr marL="342900" indent="-342900" algn="l">
              <a:buFont typeface="Wingdings" panose="05000000000000000000" charset="0"/>
              <a:buChar char="l"/>
            </a:pPr>
            <a:r>
              <a:rPr lang="zh-CN" altLang="en-US" sz="1400" dirty="0" smtClean="0">
                <a:solidFill>
                  <a:srgbClr val="ED5C5C"/>
                </a:solidFill>
                <a:latin typeface="兰亭黑-简 纤黑" panose="020B0303020202010101" charset="-122"/>
                <a:ea typeface="兰亭黑-简 纤黑" panose="020B0303020202010101" charset="-122"/>
              </a:rPr>
              <a:t>服务管理平台</a:t>
            </a:r>
            <a:endParaRPr lang="zh-CN" altLang="en-US" sz="1400" dirty="0" smtClean="0">
              <a:solidFill>
                <a:srgbClr val="ED5C5C"/>
              </a:solidFill>
              <a:latin typeface="兰亭黑-简 纤黑" panose="020B0303020202010101" charset="-122"/>
              <a:ea typeface="兰亭黑-简 纤黑" panose="020B0303020202010101" charset="-122"/>
            </a:endParaRPr>
          </a:p>
        </p:txBody>
      </p:sp>
      <p:sp>
        <p:nvSpPr>
          <p:cNvPr id="37" name="TextBox 76"/>
          <p:cNvSpPr txBox="1"/>
          <p:nvPr/>
        </p:nvSpPr>
        <p:spPr>
          <a:xfrm>
            <a:off x="3494405" y="3352165"/>
            <a:ext cx="1303655" cy="275590"/>
          </a:xfrm>
          <a:prstGeom prst="rect">
            <a:avLst/>
          </a:prstGeom>
          <a:noFill/>
        </p:spPr>
        <p:txBody>
          <a:bodyPr wrap="square" rtlCol="0">
            <a:spAutoFit/>
          </a:bodyPr>
          <a:p>
            <a:pPr marL="285750" indent="-285750" algn="l">
              <a:buFont typeface="Wingdings" panose="05000000000000000000" charset="0"/>
              <a:buChar char="Ø"/>
            </a:pPr>
            <a:r>
              <a:rPr lang="zh-CN" altLang="en-US" sz="1200" dirty="0" smtClean="0">
                <a:solidFill>
                  <a:srgbClr val="ED5C5C"/>
                </a:solidFill>
                <a:latin typeface="兰亭黑-简 纤黑" panose="020B0303020202010101" charset="-122"/>
                <a:ea typeface="兰亭黑-简 纤黑" panose="020B0303020202010101" charset="-122"/>
              </a:rPr>
              <a:t>调度管理</a:t>
            </a:r>
            <a:endParaRPr lang="zh-CN" altLang="en-US" sz="1200" dirty="0" smtClean="0">
              <a:solidFill>
                <a:srgbClr val="ED5C5C"/>
              </a:solidFill>
              <a:latin typeface="兰亭黑-简 纤黑" panose="020B0303020202010101" charset="-122"/>
              <a:ea typeface="兰亭黑-简 纤黑" panose="020B0303020202010101" charset="-122"/>
            </a:endParaRPr>
          </a:p>
        </p:txBody>
      </p:sp>
      <p:sp>
        <p:nvSpPr>
          <p:cNvPr id="38" name="TextBox 76"/>
          <p:cNvSpPr txBox="1"/>
          <p:nvPr/>
        </p:nvSpPr>
        <p:spPr>
          <a:xfrm>
            <a:off x="3494405" y="3627755"/>
            <a:ext cx="1298575" cy="275590"/>
          </a:xfrm>
          <a:prstGeom prst="rect">
            <a:avLst/>
          </a:prstGeom>
          <a:noFill/>
        </p:spPr>
        <p:txBody>
          <a:bodyPr wrap="square" rtlCol="0">
            <a:spAutoFit/>
          </a:bodyPr>
          <a:p>
            <a:pPr marL="285750" indent="-285750" algn="l">
              <a:buFont typeface="Wingdings" panose="05000000000000000000" charset="0"/>
              <a:buChar char="Ø"/>
            </a:pPr>
            <a:r>
              <a:rPr lang="zh-CN" altLang="en-US" sz="1200" dirty="0" smtClean="0">
                <a:solidFill>
                  <a:srgbClr val="ED5C5C"/>
                </a:solidFill>
                <a:latin typeface="兰亭黑-简 纤黑" panose="020B0303020202010101" charset="-122"/>
                <a:ea typeface="兰亭黑-简 纤黑" panose="020B0303020202010101" charset="-122"/>
              </a:rPr>
              <a:t>互联互通</a:t>
            </a:r>
            <a:endParaRPr lang="zh-CN" altLang="en-US" sz="1200" dirty="0" smtClean="0">
              <a:solidFill>
                <a:srgbClr val="ED5C5C"/>
              </a:solidFill>
              <a:latin typeface="兰亭黑-简 纤黑" panose="020B0303020202010101" charset="-122"/>
              <a:ea typeface="兰亭黑-简 纤黑" panose="020B0303020202010101" charset="-122"/>
            </a:endParaRPr>
          </a:p>
        </p:txBody>
      </p:sp>
      <p:sp>
        <p:nvSpPr>
          <p:cNvPr id="39" name="TextBox 76"/>
          <p:cNvSpPr txBox="1"/>
          <p:nvPr/>
        </p:nvSpPr>
        <p:spPr>
          <a:xfrm>
            <a:off x="5786120" y="5116830"/>
            <a:ext cx="2244725" cy="306705"/>
          </a:xfrm>
          <a:prstGeom prst="rect">
            <a:avLst/>
          </a:prstGeom>
          <a:noFill/>
        </p:spPr>
        <p:txBody>
          <a:bodyPr wrap="square" rtlCol="0">
            <a:spAutoFit/>
          </a:bodyPr>
          <a:p>
            <a:pPr marL="342900" indent="-342900" algn="l">
              <a:buFont typeface="Wingdings" panose="05000000000000000000" charset="0"/>
              <a:buChar char="l"/>
            </a:pPr>
            <a:r>
              <a:rPr lang="zh-CN" altLang="en-US" sz="1400" dirty="0" smtClean="0">
                <a:solidFill>
                  <a:srgbClr val="ED5C5C"/>
                </a:solidFill>
                <a:latin typeface="兰亭黑-简 纤黑" panose="020B0303020202010101" charset="-122"/>
                <a:ea typeface="兰亭黑-简 纤黑" panose="020B0303020202010101" charset="-122"/>
              </a:rPr>
              <a:t>定时作业系统</a:t>
            </a:r>
            <a:endParaRPr lang="zh-CN" altLang="en-US" sz="1400" dirty="0" smtClean="0">
              <a:solidFill>
                <a:srgbClr val="ED5C5C"/>
              </a:solidFill>
              <a:latin typeface="兰亭黑-简 纤黑" panose="020B0303020202010101" charset="-122"/>
              <a:ea typeface="兰亭黑-简 纤黑" panose="020B0303020202010101" charset="-122"/>
            </a:endParaRPr>
          </a:p>
        </p:txBody>
      </p:sp>
      <p:sp>
        <p:nvSpPr>
          <p:cNvPr id="40" name="TextBox 76"/>
          <p:cNvSpPr txBox="1"/>
          <p:nvPr/>
        </p:nvSpPr>
        <p:spPr>
          <a:xfrm>
            <a:off x="5776595" y="5452110"/>
            <a:ext cx="1983740" cy="306705"/>
          </a:xfrm>
          <a:prstGeom prst="rect">
            <a:avLst/>
          </a:prstGeom>
          <a:noFill/>
        </p:spPr>
        <p:txBody>
          <a:bodyPr wrap="square" rtlCol="0">
            <a:spAutoFit/>
          </a:bodyPr>
          <a:p>
            <a:pPr marL="342900" indent="-342900" algn="l">
              <a:buFont typeface="Wingdings" panose="05000000000000000000" charset="0"/>
              <a:buChar char="l"/>
            </a:pPr>
            <a:r>
              <a:rPr lang="zh-CN" altLang="en-US" sz="1400" dirty="0" smtClean="0">
                <a:solidFill>
                  <a:srgbClr val="ED5C5C"/>
                </a:solidFill>
                <a:latin typeface="兰亭黑-简 纤黑" panose="020B0303020202010101" charset="-122"/>
                <a:ea typeface="兰亭黑-简 纤黑" panose="020B0303020202010101" charset="-122"/>
              </a:rPr>
              <a:t>知识库系统</a:t>
            </a:r>
            <a:endParaRPr lang="zh-CN" altLang="en-US" sz="1400" dirty="0" smtClean="0">
              <a:solidFill>
                <a:srgbClr val="ED5C5C"/>
              </a:solidFill>
              <a:latin typeface="兰亭黑-简 纤黑" panose="020B0303020202010101" charset="-122"/>
              <a:ea typeface="兰亭黑-简 纤黑" panose="020B0303020202010101" charset="-122"/>
            </a:endParaRPr>
          </a:p>
        </p:txBody>
      </p:sp>
      <p:sp>
        <p:nvSpPr>
          <p:cNvPr id="41" name="TextBox 76"/>
          <p:cNvSpPr txBox="1"/>
          <p:nvPr/>
        </p:nvSpPr>
        <p:spPr>
          <a:xfrm>
            <a:off x="5767070" y="5787390"/>
            <a:ext cx="1781175" cy="306705"/>
          </a:xfrm>
          <a:prstGeom prst="rect">
            <a:avLst/>
          </a:prstGeom>
          <a:noFill/>
        </p:spPr>
        <p:txBody>
          <a:bodyPr wrap="square" rtlCol="0">
            <a:spAutoFit/>
          </a:bodyPr>
          <a:p>
            <a:pPr marL="342900" indent="-342900" algn="l">
              <a:buFont typeface="Wingdings" panose="05000000000000000000" charset="0"/>
              <a:buChar char="l"/>
            </a:pPr>
            <a:r>
              <a:rPr lang="zh-CN" altLang="en-US" sz="1400" dirty="0" smtClean="0">
                <a:solidFill>
                  <a:srgbClr val="ED5C5C"/>
                </a:solidFill>
                <a:latin typeface="兰亭黑-简 纤黑" panose="020B0303020202010101" charset="-122"/>
                <a:ea typeface="兰亭黑-简 纤黑" panose="020B0303020202010101" charset="-122"/>
              </a:rPr>
              <a:t>模板系统</a:t>
            </a:r>
            <a:endParaRPr lang="zh-CN" altLang="en-US" sz="1400" dirty="0" smtClean="0">
              <a:solidFill>
                <a:srgbClr val="ED5C5C"/>
              </a:solidFill>
              <a:latin typeface="兰亭黑-简 纤黑" panose="020B0303020202010101" charset="-122"/>
              <a:ea typeface="兰亭黑-简 纤黑" panose="020B0303020202010101" charset="-122"/>
            </a:endParaRPr>
          </a:p>
        </p:txBody>
      </p:sp>
      <p:sp>
        <p:nvSpPr>
          <p:cNvPr id="43" name="TextBox 76"/>
          <p:cNvSpPr txBox="1"/>
          <p:nvPr/>
        </p:nvSpPr>
        <p:spPr>
          <a:xfrm>
            <a:off x="2885440" y="2047875"/>
            <a:ext cx="2015490" cy="306705"/>
          </a:xfrm>
          <a:prstGeom prst="rect">
            <a:avLst/>
          </a:prstGeom>
          <a:noFill/>
        </p:spPr>
        <p:txBody>
          <a:bodyPr wrap="square" rtlCol="0">
            <a:spAutoFit/>
          </a:bodyPr>
          <a:p>
            <a:pPr marL="342900" indent="-342900" algn="l">
              <a:buFont typeface="Wingdings" panose="05000000000000000000" charset="0"/>
              <a:buChar char="l"/>
            </a:pPr>
            <a:r>
              <a:rPr lang="zh-CN" altLang="en-US" sz="1400" dirty="0" smtClean="0">
                <a:solidFill>
                  <a:srgbClr val="ED5C5C"/>
                </a:solidFill>
                <a:latin typeface="兰亭黑-简 纤黑" panose="020B0303020202010101" charset="-122"/>
                <a:ea typeface="兰亭黑-简 纤黑" panose="020B0303020202010101" charset="-122"/>
              </a:rPr>
              <a:t>缓存组件</a:t>
            </a:r>
            <a:endParaRPr lang="zh-CN" altLang="en-US" sz="1400" dirty="0" smtClean="0">
              <a:solidFill>
                <a:srgbClr val="ED5C5C"/>
              </a:solidFill>
              <a:latin typeface="兰亭黑-简 纤黑" panose="020B0303020202010101" charset="-122"/>
              <a:ea typeface="兰亭黑-简 纤黑" panose="020B0303020202010101" charset="-122"/>
            </a:endParaRPr>
          </a:p>
        </p:txBody>
      </p:sp>
      <p:sp>
        <p:nvSpPr>
          <p:cNvPr id="44" name="TextBox 76"/>
          <p:cNvSpPr txBox="1"/>
          <p:nvPr/>
        </p:nvSpPr>
        <p:spPr>
          <a:xfrm>
            <a:off x="3494405" y="2392680"/>
            <a:ext cx="1578610" cy="275590"/>
          </a:xfrm>
          <a:prstGeom prst="rect">
            <a:avLst/>
          </a:prstGeom>
          <a:noFill/>
        </p:spPr>
        <p:txBody>
          <a:bodyPr wrap="square" rtlCol="0">
            <a:spAutoFit/>
          </a:bodyPr>
          <a:p>
            <a:pPr marL="285750" indent="-285750" algn="l">
              <a:buFont typeface="Wingdings" panose="05000000000000000000" charset="0"/>
              <a:buChar char="Ø"/>
            </a:pPr>
            <a:r>
              <a:rPr lang="zh-CN" altLang="en-US" sz="1200" dirty="0" smtClean="0">
                <a:solidFill>
                  <a:srgbClr val="ED5C5C"/>
                </a:solidFill>
                <a:latin typeface="兰亭黑-简 纤黑" panose="020B0303020202010101" charset="-122"/>
                <a:ea typeface="兰亭黑-简 纤黑" panose="020B0303020202010101" charset="-122"/>
              </a:rPr>
              <a:t>数据一致性模型</a:t>
            </a:r>
            <a:endParaRPr lang="zh-CN" altLang="en-US" sz="1200" dirty="0" smtClean="0">
              <a:solidFill>
                <a:srgbClr val="ED5C5C"/>
              </a:solidFill>
              <a:latin typeface="兰亭黑-简 纤黑" panose="020B0303020202010101" charset="-122"/>
              <a:ea typeface="兰亭黑-简 纤黑" panose="020B0303020202010101" charset="-122"/>
            </a:endParaRPr>
          </a:p>
        </p:txBody>
      </p:sp>
      <p:sp>
        <p:nvSpPr>
          <p:cNvPr id="24" name="TextBox 76"/>
          <p:cNvSpPr txBox="1"/>
          <p:nvPr/>
        </p:nvSpPr>
        <p:spPr>
          <a:xfrm>
            <a:off x="3494405" y="5412740"/>
            <a:ext cx="1229995" cy="275590"/>
          </a:xfrm>
          <a:prstGeom prst="rect">
            <a:avLst/>
          </a:prstGeom>
          <a:noFill/>
        </p:spPr>
        <p:txBody>
          <a:bodyPr wrap="square" rtlCol="0">
            <a:spAutoFit/>
          </a:bodyPr>
          <a:p>
            <a:pPr marL="285750" indent="-285750" algn="l">
              <a:buFont typeface="Wingdings" panose="05000000000000000000" charset="0"/>
              <a:buChar char="Ø"/>
            </a:pPr>
            <a:r>
              <a:rPr lang="zh-CN" altLang="en-US" sz="1200" dirty="0" smtClean="0">
                <a:solidFill>
                  <a:srgbClr val="ED5C5C"/>
                </a:solidFill>
                <a:latin typeface="兰亭黑-简 纤黑" panose="020B0303020202010101" charset="-122"/>
                <a:ea typeface="兰亭黑-简 纤黑" panose="020B0303020202010101" charset="-122"/>
              </a:rPr>
              <a:t>系统部署</a:t>
            </a:r>
            <a:endParaRPr lang="zh-CN" altLang="en-US" sz="1200" dirty="0" smtClean="0">
              <a:solidFill>
                <a:srgbClr val="ED5C5C"/>
              </a:solidFill>
              <a:latin typeface="兰亭黑-简 纤黑" panose="020B0303020202010101" charset="-122"/>
              <a:ea typeface="兰亭黑-简 纤黑" panose="020B0303020202010101" charset="-122"/>
            </a:endParaRPr>
          </a:p>
        </p:txBody>
      </p:sp>
      <p:sp>
        <p:nvSpPr>
          <p:cNvPr id="25" name="TextBox 76"/>
          <p:cNvSpPr txBox="1"/>
          <p:nvPr/>
        </p:nvSpPr>
        <p:spPr>
          <a:xfrm>
            <a:off x="3494405" y="6206490"/>
            <a:ext cx="1303655" cy="275590"/>
          </a:xfrm>
          <a:prstGeom prst="rect">
            <a:avLst/>
          </a:prstGeom>
          <a:noFill/>
        </p:spPr>
        <p:txBody>
          <a:bodyPr wrap="square" rtlCol="0">
            <a:spAutoFit/>
          </a:bodyPr>
          <a:p>
            <a:pPr marL="285750" indent="-285750" algn="l">
              <a:buFont typeface="Wingdings" panose="05000000000000000000" charset="0"/>
              <a:buChar char="Ø"/>
            </a:pPr>
            <a:r>
              <a:rPr lang="zh-CN" altLang="en-US" sz="1200" dirty="0" smtClean="0">
                <a:solidFill>
                  <a:srgbClr val="ED5C5C"/>
                </a:solidFill>
                <a:latin typeface="兰亭黑-简 纤黑" panose="020B0303020202010101" charset="-122"/>
                <a:ea typeface="兰亭黑-简 纤黑" panose="020B0303020202010101" charset="-122"/>
              </a:rPr>
              <a:t>版本控制</a:t>
            </a:r>
            <a:endParaRPr lang="zh-CN" altLang="en-US" sz="1200" dirty="0" smtClean="0">
              <a:solidFill>
                <a:srgbClr val="ED5C5C"/>
              </a:solidFill>
              <a:latin typeface="兰亭黑-简 纤黑" panose="020B0303020202010101" charset="-122"/>
              <a:ea typeface="兰亭黑-简 纤黑" panose="020B0303020202010101" charset="-122"/>
            </a:endParaRPr>
          </a:p>
        </p:txBody>
      </p:sp>
      <p:sp>
        <p:nvSpPr>
          <p:cNvPr id="26" name="TextBox 76"/>
          <p:cNvSpPr txBox="1"/>
          <p:nvPr/>
        </p:nvSpPr>
        <p:spPr>
          <a:xfrm>
            <a:off x="2885440" y="5106035"/>
            <a:ext cx="1853565" cy="306705"/>
          </a:xfrm>
          <a:prstGeom prst="rect">
            <a:avLst/>
          </a:prstGeom>
          <a:noFill/>
        </p:spPr>
        <p:txBody>
          <a:bodyPr wrap="square" rtlCol="0">
            <a:spAutoFit/>
          </a:bodyPr>
          <a:p>
            <a:pPr marL="342900" indent="-342900" algn="l">
              <a:buFont typeface="Wingdings" panose="05000000000000000000" charset="0"/>
              <a:buChar char="l"/>
            </a:pPr>
            <a:r>
              <a:rPr lang="zh-CN" altLang="en-US" sz="1400" dirty="0" smtClean="0">
                <a:solidFill>
                  <a:srgbClr val="ED5C5C"/>
                </a:solidFill>
                <a:latin typeface="兰亭黑-简 纤黑" panose="020B0303020202010101" charset="-122"/>
                <a:ea typeface="兰亭黑-简 纤黑" panose="020B0303020202010101" charset="-122"/>
              </a:rPr>
              <a:t>环境管理系统</a:t>
            </a:r>
            <a:endParaRPr lang="zh-CN" altLang="en-US" sz="1400" dirty="0" smtClean="0">
              <a:solidFill>
                <a:srgbClr val="ED5C5C"/>
              </a:solidFill>
              <a:latin typeface="兰亭黑-简 纤黑" panose="020B0303020202010101" charset="-122"/>
              <a:ea typeface="兰亭黑-简 纤黑" panose="020B0303020202010101" charset="-122"/>
            </a:endParaRPr>
          </a:p>
        </p:txBody>
      </p:sp>
      <p:sp>
        <p:nvSpPr>
          <p:cNvPr id="28" name="TextBox 76"/>
          <p:cNvSpPr txBox="1"/>
          <p:nvPr/>
        </p:nvSpPr>
        <p:spPr>
          <a:xfrm>
            <a:off x="3494405" y="6482080"/>
            <a:ext cx="1457960" cy="275590"/>
          </a:xfrm>
          <a:prstGeom prst="rect">
            <a:avLst/>
          </a:prstGeom>
          <a:noFill/>
        </p:spPr>
        <p:txBody>
          <a:bodyPr wrap="square" rtlCol="0">
            <a:spAutoFit/>
          </a:bodyPr>
          <a:p>
            <a:pPr marL="285750" indent="-285750" algn="l">
              <a:buFont typeface="Wingdings" panose="05000000000000000000" charset="0"/>
              <a:buChar char="Ø"/>
            </a:pPr>
            <a:r>
              <a:rPr lang="zh-CN" altLang="en-US" sz="1200" dirty="0" smtClean="0">
                <a:solidFill>
                  <a:srgbClr val="ED5C5C"/>
                </a:solidFill>
                <a:latin typeface="兰亭黑-简 纤黑" panose="020B0303020202010101" charset="-122"/>
                <a:ea typeface="兰亭黑-简 纤黑" panose="020B0303020202010101" charset="-122"/>
              </a:rPr>
              <a:t>终端信息收集</a:t>
            </a:r>
            <a:endParaRPr lang="zh-CN" altLang="en-US" sz="1200" dirty="0" smtClean="0">
              <a:solidFill>
                <a:srgbClr val="ED5C5C"/>
              </a:solidFill>
              <a:latin typeface="兰亭黑-简 纤黑" panose="020B0303020202010101" charset="-122"/>
              <a:ea typeface="兰亭黑-简 纤黑" panose="020B0303020202010101" charset="-122"/>
            </a:endParaRPr>
          </a:p>
        </p:txBody>
      </p:sp>
      <p:sp>
        <p:nvSpPr>
          <p:cNvPr id="29" name="TextBox 76"/>
          <p:cNvSpPr txBox="1"/>
          <p:nvPr/>
        </p:nvSpPr>
        <p:spPr>
          <a:xfrm>
            <a:off x="3935730" y="5683250"/>
            <a:ext cx="1194435" cy="245110"/>
          </a:xfrm>
          <a:prstGeom prst="rect">
            <a:avLst/>
          </a:prstGeom>
          <a:noFill/>
        </p:spPr>
        <p:txBody>
          <a:bodyPr wrap="square" rtlCol="0">
            <a:spAutoFit/>
          </a:bodyPr>
          <a:p>
            <a:pPr marL="171450" indent="-171450" algn="l">
              <a:buFont typeface="Arial" panose="020B0604020202020204" pitchFamily="34" charset="0"/>
              <a:buChar char="•"/>
            </a:pPr>
            <a:r>
              <a:rPr lang="zh-CN" altLang="en-US" sz="1000">
                <a:solidFill>
                  <a:srgbClr val="ED5C5C"/>
                </a:solidFill>
                <a:latin typeface="兰亭黑-简" panose="02000000000000000000" charset="-122"/>
                <a:ea typeface="兰亭黑-简" panose="02000000000000000000" charset="-122"/>
                <a:sym typeface="+mn-ea"/>
              </a:rPr>
              <a:t>自动化管理</a:t>
            </a:r>
            <a:endParaRPr lang="zh-CN" altLang="en-US" sz="1000">
              <a:solidFill>
                <a:srgbClr val="ED5C5C"/>
              </a:solidFill>
              <a:latin typeface="兰亭黑-简" panose="02000000000000000000" charset="-122"/>
              <a:ea typeface="兰亭黑-简" panose="02000000000000000000" charset="-122"/>
              <a:sym typeface="+mn-ea"/>
            </a:endParaRPr>
          </a:p>
        </p:txBody>
      </p:sp>
      <p:sp>
        <p:nvSpPr>
          <p:cNvPr id="30" name="TextBox 76"/>
          <p:cNvSpPr txBox="1"/>
          <p:nvPr/>
        </p:nvSpPr>
        <p:spPr>
          <a:xfrm>
            <a:off x="3935730" y="5928360"/>
            <a:ext cx="1524000" cy="245110"/>
          </a:xfrm>
          <a:prstGeom prst="rect">
            <a:avLst/>
          </a:prstGeom>
          <a:noFill/>
        </p:spPr>
        <p:txBody>
          <a:bodyPr wrap="square" rtlCol="0">
            <a:spAutoFit/>
          </a:bodyPr>
          <a:p>
            <a:pPr marL="171450" indent="-171450" algn="l">
              <a:buFont typeface="Arial" panose="020B0604020202020204" pitchFamily="34" charset="0"/>
              <a:buChar char="•"/>
            </a:pPr>
            <a:r>
              <a:rPr lang="en-US" altLang="zh-CN" sz="1000">
                <a:solidFill>
                  <a:srgbClr val="ED5C5C"/>
                </a:solidFill>
                <a:latin typeface="兰亭黑-简" panose="02000000000000000000" charset="-122"/>
                <a:ea typeface="兰亭黑-简" panose="02000000000000000000" charset="-122"/>
                <a:sym typeface="+mn-ea"/>
              </a:rPr>
              <a:t>Docker</a:t>
            </a:r>
            <a:r>
              <a:rPr lang="en-US" altLang="zh-CN" sz="1000">
                <a:solidFill>
                  <a:srgbClr val="ED5C5C"/>
                </a:solidFill>
                <a:latin typeface="兰亭黑-简" panose="02000000000000000000" charset="-122"/>
                <a:ea typeface="兰亭黑-简" panose="02000000000000000000" charset="-122"/>
                <a:sym typeface="+mn-ea"/>
              </a:rPr>
              <a:t> </a:t>
            </a:r>
            <a:r>
              <a:rPr lang="zh-CN" altLang="en-US" sz="1000">
                <a:solidFill>
                  <a:srgbClr val="ED5C5C"/>
                </a:solidFill>
                <a:latin typeface="兰亭黑-简" panose="02000000000000000000" charset="-122"/>
                <a:ea typeface="兰亭黑-简" panose="02000000000000000000" charset="-122"/>
                <a:sym typeface="+mn-ea"/>
              </a:rPr>
              <a:t>部署方案</a:t>
            </a:r>
            <a:endParaRPr lang="zh-CN" altLang="en-US" sz="1000">
              <a:solidFill>
                <a:srgbClr val="ED5C5C"/>
              </a:solidFill>
              <a:latin typeface="兰亭黑-简" panose="02000000000000000000" charset="-122"/>
              <a:ea typeface="兰亭黑-简" panose="02000000000000000000" charset="-122"/>
              <a:sym typeface="+mn-ea"/>
            </a:endParaRPr>
          </a:p>
        </p:txBody>
      </p:sp>
      <p:sp>
        <p:nvSpPr>
          <p:cNvPr id="31" name="TextBox 76"/>
          <p:cNvSpPr txBox="1"/>
          <p:nvPr/>
        </p:nvSpPr>
        <p:spPr>
          <a:xfrm>
            <a:off x="132080" y="5394960"/>
            <a:ext cx="1979930" cy="306705"/>
          </a:xfrm>
          <a:prstGeom prst="rect">
            <a:avLst/>
          </a:prstGeom>
          <a:noFill/>
        </p:spPr>
        <p:txBody>
          <a:bodyPr wrap="square" rtlCol="0">
            <a:spAutoFit/>
          </a:bodyPr>
          <a:p>
            <a:pPr marL="342900" indent="-342900" algn="l">
              <a:buFont typeface="Wingdings" panose="05000000000000000000" charset="0"/>
              <a:buChar char="l"/>
            </a:pPr>
            <a:r>
              <a:rPr lang="zh-CN" altLang="en-US" sz="1400" dirty="0" smtClean="0">
                <a:solidFill>
                  <a:srgbClr val="ED5C5C"/>
                </a:solidFill>
                <a:latin typeface="兰亭黑-简 纤黑" panose="020B0303020202010101" charset="-122"/>
                <a:ea typeface="兰亭黑-简 纤黑" panose="020B0303020202010101" charset="-122"/>
              </a:rPr>
              <a:t>硬件集成平台</a:t>
            </a:r>
            <a:endParaRPr lang="zh-CN" altLang="en-US" sz="1400" dirty="0" smtClean="0">
              <a:solidFill>
                <a:srgbClr val="ED5C5C"/>
              </a:solidFill>
              <a:latin typeface="兰亭黑-简 纤黑" panose="020B0303020202010101" charset="-122"/>
              <a:ea typeface="兰亭黑-简 纤黑" panose="020B0303020202010101" charset="-122"/>
            </a:endParaRPr>
          </a:p>
        </p:txBody>
      </p:sp>
      <p:sp>
        <p:nvSpPr>
          <p:cNvPr id="32" name="TextBox 76"/>
          <p:cNvSpPr txBox="1"/>
          <p:nvPr/>
        </p:nvSpPr>
        <p:spPr>
          <a:xfrm>
            <a:off x="653415" y="5753100"/>
            <a:ext cx="1168400" cy="275590"/>
          </a:xfrm>
          <a:prstGeom prst="rect">
            <a:avLst/>
          </a:prstGeom>
          <a:noFill/>
        </p:spPr>
        <p:txBody>
          <a:bodyPr wrap="square" rtlCol="0">
            <a:spAutoFit/>
          </a:bodyPr>
          <a:p>
            <a:pPr marL="285750" indent="-285750" algn="l">
              <a:buFont typeface="Wingdings" panose="05000000000000000000" charset="0"/>
              <a:buChar char="Ø"/>
            </a:pPr>
            <a:r>
              <a:rPr lang="zh-CN" altLang="en-US" sz="1200" dirty="0" smtClean="0">
                <a:solidFill>
                  <a:srgbClr val="ED5C5C"/>
                </a:solidFill>
                <a:latin typeface="兰亭黑-简 纤黑" panose="020B0303020202010101" charset="-122"/>
                <a:ea typeface="兰亭黑-简 纤黑" panose="020B0303020202010101" charset="-122"/>
              </a:rPr>
              <a:t>交互模型</a:t>
            </a:r>
            <a:endParaRPr lang="zh-CN" altLang="en-US" sz="1200" dirty="0" smtClean="0">
              <a:solidFill>
                <a:srgbClr val="ED5C5C"/>
              </a:solidFill>
              <a:latin typeface="兰亭黑-简 纤黑" panose="020B0303020202010101" charset="-122"/>
              <a:ea typeface="兰亭黑-简 纤黑" panose="020B0303020202010101" charset="-122"/>
            </a:endParaRPr>
          </a:p>
        </p:txBody>
      </p:sp>
      <p:sp>
        <p:nvSpPr>
          <p:cNvPr id="45" name="TextBox 76"/>
          <p:cNvSpPr txBox="1"/>
          <p:nvPr/>
        </p:nvSpPr>
        <p:spPr>
          <a:xfrm>
            <a:off x="653415" y="6038215"/>
            <a:ext cx="1362710" cy="275590"/>
          </a:xfrm>
          <a:prstGeom prst="rect">
            <a:avLst/>
          </a:prstGeom>
          <a:noFill/>
        </p:spPr>
        <p:txBody>
          <a:bodyPr wrap="square" rtlCol="0">
            <a:spAutoFit/>
          </a:bodyPr>
          <a:p>
            <a:pPr marL="285750" indent="-285750" algn="l">
              <a:buFont typeface="Wingdings" panose="05000000000000000000" charset="0"/>
              <a:buChar char="Ø"/>
            </a:pPr>
            <a:r>
              <a:rPr lang="en-US" altLang="zh-CN" sz="1200" dirty="0" smtClean="0">
                <a:solidFill>
                  <a:srgbClr val="ED5C5C"/>
                </a:solidFill>
                <a:latin typeface="兰亭黑-简 纤黑" panose="020B0303020202010101" charset="-122"/>
                <a:ea typeface="兰亭黑-简 纤黑" panose="020B0303020202010101" charset="-122"/>
              </a:rPr>
              <a:t>SDK</a:t>
            </a:r>
            <a:r>
              <a:rPr lang="zh-CN" altLang="en-US" sz="1200" dirty="0" smtClean="0">
                <a:solidFill>
                  <a:srgbClr val="ED5C5C"/>
                </a:solidFill>
                <a:latin typeface="兰亭黑-简 纤黑" panose="020B0303020202010101" charset="-122"/>
                <a:ea typeface="兰亭黑-简 纤黑" panose="020B0303020202010101" charset="-122"/>
              </a:rPr>
              <a:t>库</a:t>
            </a:r>
            <a:endParaRPr lang="zh-CN" altLang="en-US" sz="1200" dirty="0" smtClean="0">
              <a:solidFill>
                <a:srgbClr val="ED5C5C"/>
              </a:solidFill>
              <a:latin typeface="兰亭黑-简 纤黑" panose="020B0303020202010101" charset="-122"/>
              <a:ea typeface="兰亭黑-简 纤黑" panose="020B0303020202010101" charset="-122"/>
            </a:endParaRPr>
          </a:p>
        </p:txBody>
      </p:sp>
      <p:sp>
        <p:nvSpPr>
          <p:cNvPr id="46" name="TextBox 76"/>
          <p:cNvSpPr txBox="1"/>
          <p:nvPr/>
        </p:nvSpPr>
        <p:spPr>
          <a:xfrm>
            <a:off x="653415" y="6323330"/>
            <a:ext cx="1617345" cy="275590"/>
          </a:xfrm>
          <a:prstGeom prst="rect">
            <a:avLst/>
          </a:prstGeom>
          <a:noFill/>
        </p:spPr>
        <p:txBody>
          <a:bodyPr wrap="square" rtlCol="0">
            <a:spAutoFit/>
          </a:bodyPr>
          <a:p>
            <a:pPr marL="285750" indent="-285750" algn="l">
              <a:buFont typeface="Wingdings" panose="05000000000000000000" charset="0"/>
              <a:buChar char="Ø"/>
            </a:pPr>
            <a:r>
              <a:rPr lang="zh-CN" altLang="en-US" sz="1200" dirty="0" smtClean="0">
                <a:solidFill>
                  <a:srgbClr val="ED5C5C"/>
                </a:solidFill>
                <a:latin typeface="兰亭黑-简 纤黑" panose="020B0303020202010101" charset="-122"/>
                <a:ea typeface="兰亭黑-简 纤黑" panose="020B0303020202010101" charset="-122"/>
              </a:rPr>
              <a:t>交互模拟器</a:t>
            </a:r>
            <a:endParaRPr lang="zh-CN" altLang="en-US" sz="1200" dirty="0" smtClean="0">
              <a:solidFill>
                <a:srgbClr val="ED5C5C"/>
              </a:solidFill>
              <a:latin typeface="兰亭黑-简 纤黑" panose="020B0303020202010101" charset="-122"/>
              <a:ea typeface="兰亭黑-简 纤黑" panose="020B0303020202010101" charset="-122"/>
            </a:endParaRPr>
          </a:p>
        </p:txBody>
      </p:sp>
      <p:sp>
        <p:nvSpPr>
          <p:cNvPr id="51" name="TextBox 76"/>
          <p:cNvSpPr txBox="1"/>
          <p:nvPr/>
        </p:nvSpPr>
        <p:spPr>
          <a:xfrm>
            <a:off x="5765165" y="852170"/>
            <a:ext cx="2491105" cy="306705"/>
          </a:xfrm>
          <a:prstGeom prst="rect">
            <a:avLst/>
          </a:prstGeom>
          <a:noFill/>
        </p:spPr>
        <p:txBody>
          <a:bodyPr wrap="square" rtlCol="0">
            <a:spAutoFit/>
          </a:bodyPr>
          <a:p>
            <a:pPr marL="342900" indent="-342900" algn="l">
              <a:buFont typeface="Wingdings" panose="05000000000000000000" charset="0"/>
              <a:buChar char="l"/>
            </a:pPr>
            <a:r>
              <a:rPr lang="zh-CN" altLang="en-US" sz="1400" dirty="0" smtClean="0">
                <a:solidFill>
                  <a:srgbClr val="ED5C5C"/>
                </a:solidFill>
                <a:latin typeface="兰亭黑-简 纤黑" panose="020B0303020202010101" charset="-122"/>
                <a:ea typeface="兰亭黑-简 纤黑" panose="020B0303020202010101" charset="-122"/>
              </a:rPr>
              <a:t>数据集成平台</a:t>
            </a:r>
            <a:endParaRPr lang="zh-CN" altLang="en-US" sz="1400" dirty="0" smtClean="0">
              <a:solidFill>
                <a:srgbClr val="ED5C5C"/>
              </a:solidFill>
              <a:latin typeface="兰亭黑-简 纤黑" panose="020B0303020202010101" charset="-122"/>
              <a:ea typeface="兰亭黑-简 纤黑" panose="020B0303020202010101" charset="-122"/>
            </a:endParaRPr>
          </a:p>
        </p:txBody>
      </p:sp>
      <p:sp>
        <p:nvSpPr>
          <p:cNvPr id="53" name="TextBox 76"/>
          <p:cNvSpPr txBox="1"/>
          <p:nvPr/>
        </p:nvSpPr>
        <p:spPr>
          <a:xfrm>
            <a:off x="6383655" y="1196975"/>
            <a:ext cx="1496060" cy="275590"/>
          </a:xfrm>
          <a:prstGeom prst="rect">
            <a:avLst/>
          </a:prstGeom>
          <a:noFill/>
        </p:spPr>
        <p:txBody>
          <a:bodyPr wrap="square" rtlCol="0">
            <a:spAutoFit/>
          </a:bodyPr>
          <a:p>
            <a:pPr marL="285750" indent="-285750" algn="l">
              <a:buFont typeface="Wingdings" panose="05000000000000000000" charset="0"/>
              <a:buChar char="Ø"/>
            </a:pPr>
            <a:r>
              <a:rPr lang="zh-CN" altLang="en-US" sz="1200" dirty="0" smtClean="0">
                <a:solidFill>
                  <a:srgbClr val="ED5C5C"/>
                </a:solidFill>
                <a:latin typeface="兰亭黑-简 纤黑" panose="020B0303020202010101" charset="-122"/>
                <a:ea typeface="兰亭黑-简 纤黑" panose="020B0303020202010101" charset="-122"/>
              </a:rPr>
              <a:t>数据采集中心</a:t>
            </a:r>
            <a:endParaRPr lang="zh-CN" altLang="en-US" sz="1200" dirty="0" smtClean="0">
              <a:solidFill>
                <a:srgbClr val="ED5C5C"/>
              </a:solidFill>
              <a:latin typeface="兰亭黑-简 纤黑" panose="020B0303020202010101" charset="-122"/>
              <a:ea typeface="兰亭黑-简 纤黑" panose="020B0303020202010101" charset="-122"/>
            </a:endParaRPr>
          </a:p>
        </p:txBody>
      </p:sp>
      <p:sp>
        <p:nvSpPr>
          <p:cNvPr id="54" name="TextBox 76"/>
          <p:cNvSpPr txBox="1"/>
          <p:nvPr/>
        </p:nvSpPr>
        <p:spPr>
          <a:xfrm>
            <a:off x="6383655" y="1503680"/>
            <a:ext cx="1428115" cy="275590"/>
          </a:xfrm>
          <a:prstGeom prst="rect">
            <a:avLst/>
          </a:prstGeom>
          <a:noFill/>
        </p:spPr>
        <p:txBody>
          <a:bodyPr wrap="square" rtlCol="0">
            <a:spAutoFit/>
          </a:bodyPr>
          <a:p>
            <a:pPr marL="285750" indent="-285750" algn="l">
              <a:buFont typeface="Wingdings" panose="05000000000000000000" charset="0"/>
              <a:buChar char="Ø"/>
            </a:pPr>
            <a:r>
              <a:rPr lang="zh-CN" altLang="en-US" sz="1200" dirty="0" smtClean="0">
                <a:solidFill>
                  <a:srgbClr val="ED5C5C"/>
                </a:solidFill>
                <a:latin typeface="兰亭黑-简 纤黑" panose="020B0303020202010101" charset="-122"/>
                <a:ea typeface="兰亭黑-简 纤黑" panose="020B0303020202010101" charset="-122"/>
              </a:rPr>
              <a:t>数据分析</a:t>
            </a:r>
            <a:endParaRPr lang="zh-CN" altLang="en-US" sz="1200" dirty="0" smtClean="0">
              <a:solidFill>
                <a:srgbClr val="ED5C5C"/>
              </a:solidFill>
              <a:latin typeface="兰亭黑-简 纤黑" panose="020B0303020202010101" charset="-122"/>
              <a:ea typeface="兰亭黑-简 纤黑" panose="020B0303020202010101" charset="-122"/>
            </a:endParaRPr>
          </a:p>
        </p:txBody>
      </p:sp>
      <p:sp>
        <p:nvSpPr>
          <p:cNvPr id="55" name="TextBox 76"/>
          <p:cNvSpPr txBox="1"/>
          <p:nvPr/>
        </p:nvSpPr>
        <p:spPr>
          <a:xfrm>
            <a:off x="8931910" y="1652905"/>
            <a:ext cx="2056130" cy="306705"/>
          </a:xfrm>
          <a:prstGeom prst="rect">
            <a:avLst/>
          </a:prstGeom>
          <a:noFill/>
        </p:spPr>
        <p:txBody>
          <a:bodyPr wrap="square" rtlCol="0">
            <a:spAutoFit/>
          </a:bodyPr>
          <a:p>
            <a:pPr marL="342900" indent="-342900" algn="l">
              <a:buFont typeface="Wingdings" panose="05000000000000000000" charset="0"/>
              <a:buChar char="l"/>
            </a:pPr>
            <a:r>
              <a:rPr lang="zh-CN" altLang="en-US" sz="1400" dirty="0" smtClean="0">
                <a:solidFill>
                  <a:srgbClr val="ED5C5C"/>
                </a:solidFill>
                <a:latin typeface="兰亭黑-简 纤黑" panose="020B0303020202010101" charset="-122"/>
                <a:ea typeface="兰亭黑-简 纤黑" panose="020B0303020202010101" charset="-122"/>
              </a:rPr>
              <a:t>高可用性技术</a:t>
            </a:r>
            <a:r>
              <a:rPr lang="zh-CN" altLang="en-US" sz="1400" dirty="0" smtClean="0">
                <a:solidFill>
                  <a:srgbClr val="ED5C5C"/>
                </a:solidFill>
                <a:latin typeface="兰亭黑-简 纤黑" panose="020B0303020202010101" charset="-122"/>
                <a:ea typeface="兰亭黑-简 纤黑" panose="020B0303020202010101" charset="-122"/>
              </a:rPr>
              <a:t>方案</a:t>
            </a:r>
            <a:endParaRPr lang="zh-CN" altLang="en-US" sz="1400" dirty="0" smtClean="0">
              <a:solidFill>
                <a:srgbClr val="ED5C5C"/>
              </a:solidFill>
              <a:latin typeface="兰亭黑-简 纤黑" panose="020B0303020202010101" charset="-122"/>
              <a:ea typeface="兰亭黑-简 纤黑" panose="020B0303020202010101" charset="-122"/>
            </a:endParaRPr>
          </a:p>
        </p:txBody>
      </p:sp>
      <p:sp>
        <p:nvSpPr>
          <p:cNvPr id="56" name="TextBox 76"/>
          <p:cNvSpPr txBox="1"/>
          <p:nvPr/>
        </p:nvSpPr>
        <p:spPr>
          <a:xfrm>
            <a:off x="9512935" y="2370455"/>
            <a:ext cx="2037715" cy="275590"/>
          </a:xfrm>
          <a:prstGeom prst="rect">
            <a:avLst/>
          </a:prstGeom>
          <a:noFill/>
        </p:spPr>
        <p:txBody>
          <a:bodyPr wrap="square" rtlCol="0">
            <a:spAutoFit/>
          </a:bodyPr>
          <a:p>
            <a:pPr marL="285750" indent="-285750" algn="l">
              <a:buFont typeface="Wingdings" panose="05000000000000000000" charset="0"/>
              <a:buChar char="Ø"/>
            </a:pPr>
            <a:r>
              <a:rPr lang="zh-CN" altLang="en-US" sz="1200" dirty="0" smtClean="0">
                <a:solidFill>
                  <a:srgbClr val="ED5C5C"/>
                </a:solidFill>
                <a:latin typeface="兰亭黑-简 纤黑" panose="020B0303020202010101" charset="-122"/>
                <a:ea typeface="兰亭黑-简 纤黑" panose="020B0303020202010101" charset="-122"/>
              </a:rPr>
              <a:t>数据库集群构建</a:t>
            </a:r>
            <a:endParaRPr lang="zh-CN" altLang="en-US" sz="1200" dirty="0" smtClean="0">
              <a:solidFill>
                <a:srgbClr val="ED5C5C"/>
              </a:solidFill>
              <a:latin typeface="兰亭黑-简 纤黑" panose="020B0303020202010101" charset="-122"/>
              <a:ea typeface="兰亭黑-简 纤黑" panose="020B0303020202010101" charset="-122"/>
            </a:endParaRPr>
          </a:p>
        </p:txBody>
      </p:sp>
      <p:sp>
        <p:nvSpPr>
          <p:cNvPr id="57" name="TextBox 76"/>
          <p:cNvSpPr txBox="1"/>
          <p:nvPr/>
        </p:nvSpPr>
        <p:spPr>
          <a:xfrm>
            <a:off x="9963150" y="2684145"/>
            <a:ext cx="1558925" cy="245110"/>
          </a:xfrm>
          <a:prstGeom prst="rect">
            <a:avLst/>
          </a:prstGeom>
          <a:noFill/>
        </p:spPr>
        <p:txBody>
          <a:bodyPr wrap="square" rtlCol="0">
            <a:spAutoFit/>
          </a:bodyPr>
          <a:p>
            <a:pPr marL="171450" indent="-171450" algn="l">
              <a:buFont typeface="Arial" panose="020B0604020202020204" pitchFamily="34" charset="0"/>
              <a:buChar char="•"/>
            </a:pPr>
            <a:r>
              <a:rPr lang="en-US" altLang="zh-CN" sz="1000">
                <a:solidFill>
                  <a:srgbClr val="ED5C5C"/>
                </a:solidFill>
                <a:latin typeface="兰亭黑-简" panose="02000000000000000000" charset="-122"/>
                <a:ea typeface="兰亭黑-简" panose="02000000000000000000" charset="-122"/>
                <a:sym typeface="+mn-ea"/>
              </a:rPr>
              <a:t>MariaDB</a:t>
            </a:r>
            <a:endParaRPr lang="en-US" altLang="zh-CN" sz="1000">
              <a:solidFill>
                <a:srgbClr val="ED5C5C"/>
              </a:solidFill>
              <a:latin typeface="兰亭黑-简" panose="02000000000000000000" charset="-122"/>
              <a:ea typeface="兰亭黑-简" panose="02000000000000000000" charset="-122"/>
              <a:sym typeface="+mn-ea"/>
            </a:endParaRPr>
          </a:p>
        </p:txBody>
      </p:sp>
      <p:sp>
        <p:nvSpPr>
          <p:cNvPr id="58" name="TextBox 76"/>
          <p:cNvSpPr txBox="1"/>
          <p:nvPr/>
        </p:nvSpPr>
        <p:spPr>
          <a:xfrm>
            <a:off x="9512935" y="1259205"/>
            <a:ext cx="1853565" cy="275590"/>
          </a:xfrm>
          <a:prstGeom prst="rect">
            <a:avLst/>
          </a:prstGeom>
          <a:noFill/>
        </p:spPr>
        <p:txBody>
          <a:bodyPr wrap="square" rtlCol="0">
            <a:spAutoFit/>
          </a:bodyPr>
          <a:p>
            <a:pPr marL="285750" indent="-285750" algn="l">
              <a:buFont typeface="Wingdings" panose="05000000000000000000" charset="0"/>
              <a:buChar char="Ø"/>
            </a:pPr>
            <a:r>
              <a:rPr lang="en-US" altLang="zh-CN" sz="1200" dirty="0" smtClean="0">
                <a:solidFill>
                  <a:srgbClr val="ED5C5C"/>
                </a:solidFill>
                <a:latin typeface="兰亭黑-简 纤黑" panose="020B0303020202010101" charset="-122"/>
                <a:ea typeface="兰亭黑-简 纤黑" panose="020B0303020202010101" charset="-122"/>
              </a:rPr>
              <a:t>OpenStack </a:t>
            </a:r>
            <a:r>
              <a:rPr lang="zh-CN" altLang="en-US" sz="1200" dirty="0" smtClean="0">
                <a:solidFill>
                  <a:srgbClr val="ED5C5C"/>
                </a:solidFill>
                <a:latin typeface="兰亭黑-简 纤黑" panose="020B0303020202010101" charset="-122"/>
                <a:ea typeface="兰亭黑-简 纤黑" panose="020B0303020202010101" charset="-122"/>
              </a:rPr>
              <a:t>构建</a:t>
            </a:r>
            <a:endParaRPr lang="zh-CN" altLang="en-US" sz="1200" dirty="0" smtClean="0">
              <a:solidFill>
                <a:srgbClr val="ED5C5C"/>
              </a:solidFill>
              <a:latin typeface="兰亭黑-简 纤黑" panose="020B0303020202010101" charset="-122"/>
              <a:ea typeface="兰亭黑-简 纤黑" panose="020B0303020202010101" charset="-122"/>
            </a:endParaRPr>
          </a:p>
        </p:txBody>
      </p:sp>
      <p:sp>
        <p:nvSpPr>
          <p:cNvPr id="59" name="TextBox 76"/>
          <p:cNvSpPr txBox="1"/>
          <p:nvPr/>
        </p:nvSpPr>
        <p:spPr>
          <a:xfrm>
            <a:off x="8931910" y="883285"/>
            <a:ext cx="2193290" cy="306705"/>
          </a:xfrm>
          <a:prstGeom prst="rect">
            <a:avLst/>
          </a:prstGeom>
          <a:noFill/>
        </p:spPr>
        <p:txBody>
          <a:bodyPr wrap="square" rtlCol="0">
            <a:spAutoFit/>
          </a:bodyPr>
          <a:p>
            <a:pPr marL="342900" indent="-342900" algn="l">
              <a:buFont typeface="Wingdings" panose="05000000000000000000" charset="0"/>
              <a:buChar char="l"/>
            </a:pPr>
            <a:r>
              <a:rPr lang="zh-CN" altLang="en-US" sz="1400" dirty="0" smtClean="0">
                <a:solidFill>
                  <a:srgbClr val="ED5C5C"/>
                </a:solidFill>
                <a:latin typeface="兰亭黑-简 纤黑" panose="020B0303020202010101" charset="-122"/>
                <a:ea typeface="兰亭黑-简 纤黑" panose="020B0303020202010101" charset="-122"/>
              </a:rPr>
              <a:t>私有云平台构建方案</a:t>
            </a:r>
            <a:endParaRPr lang="zh-CN" altLang="en-US" sz="1400" dirty="0" smtClean="0">
              <a:solidFill>
                <a:srgbClr val="ED5C5C"/>
              </a:solidFill>
              <a:latin typeface="兰亭黑-简 纤黑" panose="020B0303020202010101" charset="-122"/>
              <a:ea typeface="兰亭黑-简 纤黑" panose="020B0303020202010101" charset="-122"/>
            </a:endParaRPr>
          </a:p>
        </p:txBody>
      </p:sp>
      <p:sp>
        <p:nvSpPr>
          <p:cNvPr id="60" name="TextBox 76"/>
          <p:cNvSpPr txBox="1"/>
          <p:nvPr/>
        </p:nvSpPr>
        <p:spPr>
          <a:xfrm>
            <a:off x="2868295" y="3903345"/>
            <a:ext cx="1934210" cy="306705"/>
          </a:xfrm>
          <a:prstGeom prst="rect">
            <a:avLst/>
          </a:prstGeom>
          <a:noFill/>
        </p:spPr>
        <p:txBody>
          <a:bodyPr wrap="square" rtlCol="0">
            <a:spAutoFit/>
          </a:bodyPr>
          <a:p>
            <a:pPr marL="342900" indent="-342900" algn="l">
              <a:buFont typeface="Wingdings" panose="05000000000000000000" charset="0"/>
              <a:buChar char="l"/>
            </a:pPr>
            <a:r>
              <a:rPr lang="zh-CN" altLang="en-US" sz="1400" dirty="0" smtClean="0">
                <a:solidFill>
                  <a:srgbClr val="ED5C5C"/>
                </a:solidFill>
                <a:latin typeface="兰亭黑-简 纤黑" panose="020B0303020202010101" charset="-122"/>
                <a:ea typeface="兰亭黑-简 纤黑" panose="020B0303020202010101" charset="-122"/>
              </a:rPr>
              <a:t>用户界面</a:t>
            </a:r>
            <a:endParaRPr lang="zh-CN" altLang="en-US" sz="1400" dirty="0" smtClean="0">
              <a:solidFill>
                <a:srgbClr val="ED5C5C"/>
              </a:solidFill>
              <a:latin typeface="兰亭黑-简 纤黑" panose="020B0303020202010101" charset="-122"/>
              <a:ea typeface="兰亭黑-简 纤黑" panose="020B0303020202010101" charset="-122"/>
            </a:endParaRPr>
          </a:p>
        </p:txBody>
      </p:sp>
      <p:sp>
        <p:nvSpPr>
          <p:cNvPr id="61" name="TextBox 76"/>
          <p:cNvSpPr txBox="1"/>
          <p:nvPr/>
        </p:nvSpPr>
        <p:spPr>
          <a:xfrm>
            <a:off x="3494405" y="4241165"/>
            <a:ext cx="1657350" cy="275590"/>
          </a:xfrm>
          <a:prstGeom prst="rect">
            <a:avLst/>
          </a:prstGeom>
          <a:noFill/>
        </p:spPr>
        <p:txBody>
          <a:bodyPr wrap="square" rtlCol="0">
            <a:spAutoFit/>
          </a:bodyPr>
          <a:p>
            <a:pPr marL="285750" indent="-285750" algn="l">
              <a:buFont typeface="Wingdings" panose="05000000000000000000" charset="0"/>
              <a:buChar char="Ø"/>
            </a:pPr>
            <a:r>
              <a:rPr lang="zh-CN" altLang="en-US" sz="1200" dirty="0" smtClean="0">
                <a:solidFill>
                  <a:srgbClr val="ED5C5C"/>
                </a:solidFill>
                <a:latin typeface="兰亭黑-简 纤黑" panose="020B0303020202010101" charset="-122"/>
                <a:ea typeface="兰亭黑-简 纤黑" panose="020B0303020202010101" charset="-122"/>
              </a:rPr>
              <a:t>界面设计指南</a:t>
            </a:r>
            <a:endParaRPr lang="zh-CN" altLang="en-US" sz="1200" dirty="0" smtClean="0">
              <a:solidFill>
                <a:srgbClr val="ED5C5C"/>
              </a:solidFill>
              <a:latin typeface="兰亭黑-简 纤黑" panose="020B0303020202010101" charset="-122"/>
              <a:ea typeface="兰亭黑-简 纤黑" panose="020B0303020202010101" charset="-122"/>
            </a:endParaRPr>
          </a:p>
        </p:txBody>
      </p:sp>
      <p:sp>
        <p:nvSpPr>
          <p:cNvPr id="62" name="TextBox 76"/>
          <p:cNvSpPr txBox="1"/>
          <p:nvPr/>
        </p:nvSpPr>
        <p:spPr>
          <a:xfrm>
            <a:off x="3494405" y="4526280"/>
            <a:ext cx="2157095" cy="275590"/>
          </a:xfrm>
          <a:prstGeom prst="rect">
            <a:avLst/>
          </a:prstGeom>
          <a:noFill/>
        </p:spPr>
        <p:txBody>
          <a:bodyPr wrap="square" rtlCol="0">
            <a:spAutoFit/>
          </a:bodyPr>
          <a:p>
            <a:pPr marL="285750" indent="-285750" algn="l">
              <a:buFont typeface="Wingdings" panose="05000000000000000000" charset="0"/>
              <a:buChar char="Ø"/>
            </a:pPr>
            <a:r>
              <a:rPr lang="zh-CN" altLang="en-US" sz="1200" dirty="0" smtClean="0">
                <a:solidFill>
                  <a:srgbClr val="ED5C5C"/>
                </a:solidFill>
                <a:latin typeface="兰亭黑-简 纤黑" panose="020B0303020202010101" charset="-122"/>
                <a:ea typeface="兰亭黑-简 纤黑" panose="020B0303020202010101" charset="-122"/>
              </a:rPr>
              <a:t>界面组件模型</a:t>
            </a:r>
            <a:endParaRPr lang="zh-CN" altLang="en-US" sz="1200" dirty="0" smtClean="0">
              <a:solidFill>
                <a:srgbClr val="ED5C5C"/>
              </a:solidFill>
              <a:latin typeface="兰亭黑-简 纤黑" panose="020B0303020202010101" charset="-122"/>
              <a:ea typeface="兰亭黑-简 纤黑" panose="020B0303020202010101" charset="-122"/>
            </a:endParaRPr>
          </a:p>
        </p:txBody>
      </p:sp>
      <p:sp>
        <p:nvSpPr>
          <p:cNvPr id="63" name="TextBox 76"/>
          <p:cNvSpPr txBox="1"/>
          <p:nvPr/>
        </p:nvSpPr>
        <p:spPr>
          <a:xfrm>
            <a:off x="3494405" y="4801870"/>
            <a:ext cx="1169670" cy="275590"/>
          </a:xfrm>
          <a:prstGeom prst="rect">
            <a:avLst/>
          </a:prstGeom>
          <a:noFill/>
        </p:spPr>
        <p:txBody>
          <a:bodyPr wrap="square" rtlCol="0">
            <a:spAutoFit/>
          </a:bodyPr>
          <a:p>
            <a:pPr marL="285750" indent="-285750" algn="l">
              <a:buFont typeface="Wingdings" panose="05000000000000000000" charset="0"/>
              <a:buChar char="Ø"/>
            </a:pPr>
            <a:r>
              <a:rPr lang="zh-CN" altLang="en-US" sz="1200" dirty="0" smtClean="0">
                <a:solidFill>
                  <a:srgbClr val="ED5C5C"/>
                </a:solidFill>
                <a:latin typeface="兰亭黑-简 纤黑" panose="020B0303020202010101" charset="-122"/>
                <a:ea typeface="兰亭黑-简 纤黑" panose="020B0303020202010101" charset="-122"/>
              </a:rPr>
              <a:t>界面库</a:t>
            </a:r>
            <a:endParaRPr lang="zh-CN" altLang="en-US" sz="1200" dirty="0" smtClean="0">
              <a:solidFill>
                <a:srgbClr val="ED5C5C"/>
              </a:solidFill>
              <a:latin typeface="兰亭黑-简 纤黑" panose="020B0303020202010101" charset="-122"/>
              <a:ea typeface="兰亭黑-简 纤黑" panose="020B0303020202010101" charset="-122"/>
            </a:endParaRPr>
          </a:p>
        </p:txBody>
      </p:sp>
      <p:sp>
        <p:nvSpPr>
          <p:cNvPr id="64" name="TextBox 76"/>
          <p:cNvSpPr txBox="1"/>
          <p:nvPr/>
        </p:nvSpPr>
        <p:spPr>
          <a:xfrm>
            <a:off x="5786120" y="2988310"/>
            <a:ext cx="1964055" cy="306705"/>
          </a:xfrm>
          <a:prstGeom prst="rect">
            <a:avLst/>
          </a:prstGeom>
          <a:noFill/>
        </p:spPr>
        <p:txBody>
          <a:bodyPr wrap="square" rtlCol="0">
            <a:spAutoFit/>
          </a:bodyPr>
          <a:p>
            <a:pPr marL="342900" indent="-342900" algn="l">
              <a:buFont typeface="Wingdings" panose="05000000000000000000" charset="0"/>
              <a:buChar char="l"/>
            </a:pPr>
            <a:r>
              <a:rPr lang="zh-CN" altLang="en-US" sz="1400" dirty="0" smtClean="0">
                <a:solidFill>
                  <a:srgbClr val="ED5C5C"/>
                </a:solidFill>
                <a:latin typeface="兰亭黑-简 纤黑" panose="020B0303020202010101" charset="-122"/>
                <a:ea typeface="兰亭黑-简 纤黑" panose="020B0303020202010101" charset="-122"/>
              </a:rPr>
              <a:t>智能化技术平台</a:t>
            </a:r>
            <a:endParaRPr lang="zh-CN" altLang="en-US" sz="1400" dirty="0" smtClean="0">
              <a:solidFill>
                <a:srgbClr val="ED5C5C"/>
              </a:solidFill>
              <a:latin typeface="兰亭黑-简 纤黑" panose="020B0303020202010101" charset="-122"/>
              <a:ea typeface="兰亭黑-简 纤黑" panose="020B0303020202010101" charset="-122"/>
            </a:endParaRPr>
          </a:p>
        </p:txBody>
      </p:sp>
      <p:sp>
        <p:nvSpPr>
          <p:cNvPr id="65" name="TextBox 76"/>
          <p:cNvSpPr txBox="1"/>
          <p:nvPr/>
        </p:nvSpPr>
        <p:spPr>
          <a:xfrm>
            <a:off x="6383655" y="3335655"/>
            <a:ext cx="1579880" cy="275590"/>
          </a:xfrm>
          <a:prstGeom prst="rect">
            <a:avLst/>
          </a:prstGeom>
          <a:noFill/>
        </p:spPr>
        <p:txBody>
          <a:bodyPr wrap="square" rtlCol="0">
            <a:spAutoFit/>
          </a:bodyPr>
          <a:p>
            <a:pPr marL="285750" indent="-285750" algn="l">
              <a:buFont typeface="Wingdings" panose="05000000000000000000" charset="0"/>
              <a:buChar char="Ø"/>
            </a:pPr>
            <a:r>
              <a:rPr lang="zh-CN" altLang="en-US" sz="1200" dirty="0" smtClean="0">
                <a:solidFill>
                  <a:srgbClr val="ED5C5C"/>
                </a:solidFill>
                <a:latin typeface="兰亭黑-简 纤黑" panose="020B0303020202010101" charset="-122"/>
                <a:ea typeface="兰亭黑-简 纤黑" panose="020B0303020202010101" charset="-122"/>
              </a:rPr>
              <a:t>图像处理与分析</a:t>
            </a:r>
            <a:endParaRPr lang="zh-CN" altLang="en-US" sz="1200" dirty="0" smtClean="0">
              <a:solidFill>
                <a:srgbClr val="ED5C5C"/>
              </a:solidFill>
              <a:latin typeface="兰亭黑-简 纤黑" panose="020B0303020202010101" charset="-122"/>
              <a:ea typeface="兰亭黑-简 纤黑" panose="020B0303020202010101" charset="-122"/>
            </a:endParaRPr>
          </a:p>
        </p:txBody>
      </p:sp>
      <p:sp>
        <p:nvSpPr>
          <p:cNvPr id="66" name="TextBox 76"/>
          <p:cNvSpPr txBox="1"/>
          <p:nvPr/>
        </p:nvSpPr>
        <p:spPr>
          <a:xfrm>
            <a:off x="6784340" y="3611245"/>
            <a:ext cx="1310640" cy="245110"/>
          </a:xfrm>
          <a:prstGeom prst="rect">
            <a:avLst/>
          </a:prstGeom>
          <a:noFill/>
        </p:spPr>
        <p:txBody>
          <a:bodyPr wrap="square" rtlCol="0">
            <a:spAutoFit/>
          </a:bodyPr>
          <a:p>
            <a:pPr marL="171450" indent="-171450" algn="l">
              <a:buFont typeface="Arial" panose="020B0604020202020204" pitchFamily="34" charset="0"/>
              <a:buChar char="•"/>
            </a:pPr>
            <a:r>
              <a:rPr lang="zh-CN" altLang="en-US" sz="1000">
                <a:solidFill>
                  <a:srgbClr val="ED5C5C"/>
                </a:solidFill>
                <a:latin typeface="兰亭黑-简" panose="02000000000000000000" charset="-122"/>
                <a:ea typeface="兰亭黑-简" panose="02000000000000000000" charset="-122"/>
                <a:sym typeface="+mn-ea"/>
              </a:rPr>
              <a:t>文字识别模型</a:t>
            </a:r>
            <a:endParaRPr lang="zh-CN" altLang="en-US" sz="1000">
              <a:solidFill>
                <a:srgbClr val="ED5C5C"/>
              </a:solidFill>
              <a:latin typeface="兰亭黑-简" panose="02000000000000000000" charset="-122"/>
              <a:ea typeface="兰亭黑-简" panose="02000000000000000000" charset="-122"/>
              <a:sym typeface="+mn-ea"/>
            </a:endParaRPr>
          </a:p>
        </p:txBody>
      </p:sp>
      <p:sp>
        <p:nvSpPr>
          <p:cNvPr id="67" name="TextBox 76"/>
          <p:cNvSpPr txBox="1"/>
          <p:nvPr/>
        </p:nvSpPr>
        <p:spPr>
          <a:xfrm>
            <a:off x="6383655" y="4111625"/>
            <a:ext cx="1817370" cy="275590"/>
          </a:xfrm>
          <a:prstGeom prst="rect">
            <a:avLst/>
          </a:prstGeom>
          <a:noFill/>
        </p:spPr>
        <p:txBody>
          <a:bodyPr wrap="square" rtlCol="0">
            <a:spAutoFit/>
          </a:bodyPr>
          <a:p>
            <a:pPr marL="285750" indent="-285750" algn="l">
              <a:buFont typeface="Wingdings" panose="05000000000000000000" charset="0"/>
              <a:buChar char="Ø"/>
            </a:pPr>
            <a:r>
              <a:rPr lang="zh-CN" altLang="en-US" sz="1200" dirty="0" smtClean="0">
                <a:solidFill>
                  <a:srgbClr val="ED5C5C"/>
                </a:solidFill>
                <a:latin typeface="兰亭黑-简 纤黑" panose="020B0303020202010101" charset="-122"/>
                <a:ea typeface="兰亭黑-简 纤黑" panose="020B0303020202010101" charset="-122"/>
              </a:rPr>
              <a:t>自然语言处理</a:t>
            </a:r>
            <a:endParaRPr lang="zh-CN" altLang="en-US" sz="1200" dirty="0" smtClean="0">
              <a:solidFill>
                <a:srgbClr val="ED5C5C"/>
              </a:solidFill>
              <a:latin typeface="兰亭黑-简 纤黑" panose="020B0303020202010101" charset="-122"/>
              <a:ea typeface="兰亭黑-简 纤黑" panose="020B0303020202010101" charset="-122"/>
            </a:endParaRPr>
          </a:p>
        </p:txBody>
      </p:sp>
      <p:sp>
        <p:nvSpPr>
          <p:cNvPr id="68" name="TextBox 76"/>
          <p:cNvSpPr txBox="1"/>
          <p:nvPr/>
        </p:nvSpPr>
        <p:spPr>
          <a:xfrm>
            <a:off x="6784340" y="4444365"/>
            <a:ext cx="1179195" cy="245110"/>
          </a:xfrm>
          <a:prstGeom prst="rect">
            <a:avLst/>
          </a:prstGeom>
          <a:noFill/>
        </p:spPr>
        <p:txBody>
          <a:bodyPr wrap="square" rtlCol="0">
            <a:spAutoFit/>
          </a:bodyPr>
          <a:p>
            <a:pPr marL="171450" indent="-171450" algn="l">
              <a:buFont typeface="Arial" panose="020B0604020202020204" pitchFamily="34" charset="0"/>
              <a:buChar char="•"/>
            </a:pPr>
            <a:r>
              <a:rPr lang="zh-CN" altLang="en-US" sz="1000">
                <a:solidFill>
                  <a:srgbClr val="ED5C5C"/>
                </a:solidFill>
                <a:latin typeface="兰亭黑-简" panose="02000000000000000000" charset="-122"/>
                <a:ea typeface="兰亭黑-简" panose="02000000000000000000" charset="-122"/>
                <a:sym typeface="+mn-ea"/>
              </a:rPr>
              <a:t>信息</a:t>
            </a:r>
            <a:r>
              <a:rPr lang="zh-CN" altLang="en-US" sz="1000">
                <a:solidFill>
                  <a:srgbClr val="ED5C5C"/>
                </a:solidFill>
                <a:latin typeface="兰亭黑-简" panose="02000000000000000000" charset="-122"/>
                <a:ea typeface="兰亭黑-简" panose="02000000000000000000" charset="-122"/>
                <a:sym typeface="+mn-ea"/>
              </a:rPr>
              <a:t>结构化</a:t>
            </a:r>
            <a:endParaRPr lang="zh-CN" altLang="en-US" sz="1000">
              <a:solidFill>
                <a:srgbClr val="ED5C5C"/>
              </a:solidFill>
              <a:latin typeface="兰亭黑-简" panose="02000000000000000000" charset="-122"/>
              <a:ea typeface="兰亭黑-简" panose="02000000000000000000" charset="-122"/>
              <a:sym typeface="+mn-ea"/>
            </a:endParaRPr>
          </a:p>
        </p:txBody>
      </p:sp>
      <p:sp>
        <p:nvSpPr>
          <p:cNvPr id="69" name="TextBox 76"/>
          <p:cNvSpPr txBox="1"/>
          <p:nvPr/>
        </p:nvSpPr>
        <p:spPr>
          <a:xfrm>
            <a:off x="6383655" y="4729480"/>
            <a:ext cx="1977390" cy="275590"/>
          </a:xfrm>
          <a:prstGeom prst="rect">
            <a:avLst/>
          </a:prstGeom>
          <a:noFill/>
        </p:spPr>
        <p:txBody>
          <a:bodyPr wrap="square" rtlCol="0">
            <a:spAutoFit/>
          </a:bodyPr>
          <a:p>
            <a:pPr marL="285750" indent="-285750" algn="l">
              <a:buFont typeface="Wingdings" panose="05000000000000000000" charset="0"/>
              <a:buChar char="Ø"/>
            </a:pPr>
            <a:r>
              <a:rPr lang="zh-CN" altLang="en-US" sz="1200" dirty="0" smtClean="0">
                <a:solidFill>
                  <a:srgbClr val="ED5C5C"/>
                </a:solidFill>
                <a:latin typeface="兰亭黑-简 纤黑" panose="020B0303020202010101" charset="-122"/>
                <a:ea typeface="兰亭黑-简 纤黑" panose="020B0303020202010101" charset="-122"/>
              </a:rPr>
              <a:t>智能模型训练系统</a:t>
            </a:r>
            <a:endParaRPr lang="zh-CN" altLang="en-US" sz="1200" dirty="0" smtClean="0">
              <a:solidFill>
                <a:srgbClr val="ED5C5C"/>
              </a:solidFill>
              <a:latin typeface="兰亭黑-简 纤黑" panose="020B0303020202010101" charset="-122"/>
              <a:ea typeface="兰亭黑-简 纤黑" panose="020B0303020202010101" charset="-122"/>
            </a:endParaRPr>
          </a:p>
        </p:txBody>
      </p:sp>
      <p:sp>
        <p:nvSpPr>
          <p:cNvPr id="70" name="TextBox 76"/>
          <p:cNvSpPr txBox="1"/>
          <p:nvPr/>
        </p:nvSpPr>
        <p:spPr>
          <a:xfrm>
            <a:off x="3494405" y="3076575"/>
            <a:ext cx="1577975" cy="275590"/>
          </a:xfrm>
          <a:prstGeom prst="rect">
            <a:avLst/>
          </a:prstGeom>
          <a:noFill/>
        </p:spPr>
        <p:txBody>
          <a:bodyPr wrap="square" rtlCol="0">
            <a:spAutoFit/>
          </a:bodyPr>
          <a:p>
            <a:pPr marL="285750" indent="-285750" algn="l">
              <a:buFont typeface="Wingdings" panose="05000000000000000000" charset="0"/>
              <a:buChar char="Ø"/>
            </a:pPr>
            <a:r>
              <a:rPr lang="zh-CN" altLang="en-US" sz="1200" dirty="0" smtClean="0">
                <a:solidFill>
                  <a:srgbClr val="ED5C5C"/>
                </a:solidFill>
                <a:latin typeface="兰亭黑-简 纤黑" panose="020B0303020202010101" charset="-122"/>
                <a:ea typeface="兰亭黑-简 纤黑" panose="020B0303020202010101" charset="-122"/>
              </a:rPr>
              <a:t>注册中心</a:t>
            </a:r>
            <a:endParaRPr lang="zh-CN" altLang="en-US" sz="1200" dirty="0" smtClean="0">
              <a:solidFill>
                <a:srgbClr val="ED5C5C"/>
              </a:solidFill>
              <a:latin typeface="兰亭黑-简 纤黑" panose="020B0303020202010101" charset="-122"/>
              <a:ea typeface="兰亭黑-简 纤黑" panose="020B0303020202010101" charset="-122"/>
            </a:endParaRPr>
          </a:p>
        </p:txBody>
      </p:sp>
      <p:sp>
        <p:nvSpPr>
          <p:cNvPr id="71" name="TextBox 76"/>
          <p:cNvSpPr txBox="1"/>
          <p:nvPr/>
        </p:nvSpPr>
        <p:spPr>
          <a:xfrm>
            <a:off x="6784340" y="3856355"/>
            <a:ext cx="1364615" cy="245110"/>
          </a:xfrm>
          <a:prstGeom prst="rect">
            <a:avLst/>
          </a:prstGeom>
          <a:noFill/>
        </p:spPr>
        <p:txBody>
          <a:bodyPr wrap="square" rtlCol="0">
            <a:spAutoFit/>
          </a:bodyPr>
          <a:p>
            <a:pPr marL="171450" indent="-171450" algn="l">
              <a:buFont typeface="Arial" panose="020B0604020202020204" pitchFamily="34" charset="0"/>
              <a:buChar char="•"/>
            </a:pPr>
            <a:r>
              <a:rPr lang="zh-CN" altLang="en-US" sz="1000">
                <a:solidFill>
                  <a:srgbClr val="ED5C5C"/>
                </a:solidFill>
                <a:latin typeface="兰亭黑-简" panose="02000000000000000000" charset="-122"/>
                <a:ea typeface="兰亭黑-简" panose="02000000000000000000" charset="-122"/>
                <a:sym typeface="+mn-ea"/>
              </a:rPr>
              <a:t>图像识别模型</a:t>
            </a:r>
            <a:endParaRPr lang="zh-CN" altLang="en-US" sz="1000">
              <a:solidFill>
                <a:srgbClr val="ED5C5C"/>
              </a:solidFill>
              <a:latin typeface="兰亭黑-简" panose="02000000000000000000" charset="-122"/>
              <a:ea typeface="兰亭黑-简" panose="02000000000000000000" charset="-122"/>
              <a:sym typeface="+mn-ea"/>
            </a:endParaRPr>
          </a:p>
        </p:txBody>
      </p:sp>
      <p:sp>
        <p:nvSpPr>
          <p:cNvPr id="74" name="TextBox 76"/>
          <p:cNvSpPr txBox="1"/>
          <p:nvPr/>
        </p:nvSpPr>
        <p:spPr>
          <a:xfrm>
            <a:off x="9512935" y="2034540"/>
            <a:ext cx="2037715" cy="275590"/>
          </a:xfrm>
          <a:prstGeom prst="rect">
            <a:avLst/>
          </a:prstGeom>
          <a:noFill/>
        </p:spPr>
        <p:txBody>
          <a:bodyPr wrap="square" rtlCol="0">
            <a:spAutoFit/>
          </a:bodyPr>
          <a:p>
            <a:pPr marL="285750" indent="-285750" algn="l">
              <a:buFont typeface="Wingdings" panose="05000000000000000000" charset="0"/>
              <a:buChar char="Ø"/>
            </a:pPr>
            <a:r>
              <a:rPr lang="zh-CN" altLang="en-US" sz="1200" dirty="0" smtClean="0">
                <a:solidFill>
                  <a:srgbClr val="ED5C5C"/>
                </a:solidFill>
                <a:latin typeface="兰亭黑-简 纤黑" panose="020B0303020202010101" charset="-122"/>
                <a:ea typeface="兰亭黑-简 纤黑" panose="020B0303020202010101" charset="-122"/>
              </a:rPr>
              <a:t>弹性计算实例集群构建</a:t>
            </a:r>
            <a:endParaRPr lang="zh-CN" altLang="en-US" sz="1200" dirty="0" smtClean="0">
              <a:solidFill>
                <a:srgbClr val="ED5C5C"/>
              </a:solidFill>
              <a:latin typeface="兰亭黑-简 纤黑" panose="020B0303020202010101" charset="-122"/>
              <a:ea typeface="兰亭黑-简 纤黑" panose="020B0303020202010101" charset="-122"/>
            </a:endParaRPr>
          </a:p>
        </p:txBody>
      </p:sp>
      <p:sp>
        <p:nvSpPr>
          <p:cNvPr id="84" name="TextBox 76"/>
          <p:cNvSpPr txBox="1"/>
          <p:nvPr/>
        </p:nvSpPr>
        <p:spPr>
          <a:xfrm>
            <a:off x="6383655" y="2122170"/>
            <a:ext cx="1428115" cy="275590"/>
          </a:xfrm>
          <a:prstGeom prst="rect">
            <a:avLst/>
          </a:prstGeom>
          <a:noFill/>
        </p:spPr>
        <p:txBody>
          <a:bodyPr wrap="square" rtlCol="0">
            <a:spAutoFit/>
          </a:bodyPr>
          <a:p>
            <a:pPr marL="285750" indent="-285750" algn="l">
              <a:buFont typeface="Wingdings" panose="05000000000000000000" charset="0"/>
              <a:buChar char="Ø"/>
            </a:pPr>
            <a:r>
              <a:rPr lang="zh-CN" altLang="en-US" sz="1200" dirty="0" smtClean="0">
                <a:solidFill>
                  <a:srgbClr val="ED5C5C"/>
                </a:solidFill>
                <a:latin typeface="兰亭黑-简 纤黑" panose="020B0303020202010101" charset="-122"/>
                <a:ea typeface="兰亭黑-简 纤黑" panose="020B0303020202010101" charset="-122"/>
              </a:rPr>
              <a:t>数据生产系统</a:t>
            </a:r>
            <a:endParaRPr lang="zh-CN" altLang="en-US" sz="1200" dirty="0" smtClean="0">
              <a:solidFill>
                <a:srgbClr val="ED5C5C"/>
              </a:solidFill>
              <a:latin typeface="兰亭黑-简 纤黑" panose="020B0303020202010101" charset="-122"/>
              <a:ea typeface="兰亭黑-简 纤黑" panose="020B0303020202010101" charset="-122"/>
            </a:endParaRPr>
          </a:p>
        </p:txBody>
      </p:sp>
      <p:sp>
        <p:nvSpPr>
          <p:cNvPr id="85" name="TextBox 76"/>
          <p:cNvSpPr txBox="1"/>
          <p:nvPr/>
        </p:nvSpPr>
        <p:spPr>
          <a:xfrm>
            <a:off x="6784340" y="2426335"/>
            <a:ext cx="1428115" cy="245110"/>
          </a:xfrm>
          <a:prstGeom prst="rect">
            <a:avLst/>
          </a:prstGeom>
          <a:noFill/>
        </p:spPr>
        <p:txBody>
          <a:bodyPr wrap="square" rtlCol="0">
            <a:spAutoFit/>
          </a:bodyPr>
          <a:p>
            <a:pPr marL="171450" indent="-171450" algn="l">
              <a:buFont typeface="Arial" panose="020B0604020202020204" pitchFamily="34" charset="0"/>
              <a:buChar char="•"/>
            </a:pPr>
            <a:r>
              <a:rPr lang="zh-CN" altLang="en-US" sz="1000" dirty="0" smtClean="0">
                <a:solidFill>
                  <a:srgbClr val="ED5C5C"/>
                </a:solidFill>
                <a:latin typeface="兰亭黑-简 纤黑" panose="020B0303020202010101" charset="-122"/>
                <a:ea typeface="兰亭黑-简 纤黑" panose="020B0303020202010101" charset="-122"/>
              </a:rPr>
              <a:t>数据模拟</a:t>
            </a:r>
            <a:endParaRPr lang="zh-CN" altLang="en-US" sz="1000" dirty="0" smtClean="0">
              <a:solidFill>
                <a:srgbClr val="ED5C5C"/>
              </a:solidFill>
              <a:latin typeface="兰亭黑-简 纤黑" panose="020B0303020202010101" charset="-122"/>
              <a:ea typeface="兰亭黑-简 纤黑" panose="020B0303020202010101" charset="-122"/>
            </a:endParaRPr>
          </a:p>
        </p:txBody>
      </p:sp>
      <p:sp>
        <p:nvSpPr>
          <p:cNvPr id="86" name="TextBox 76"/>
          <p:cNvSpPr txBox="1"/>
          <p:nvPr/>
        </p:nvSpPr>
        <p:spPr>
          <a:xfrm>
            <a:off x="6784340" y="2707005"/>
            <a:ext cx="1428115" cy="245110"/>
          </a:xfrm>
          <a:prstGeom prst="rect">
            <a:avLst/>
          </a:prstGeom>
          <a:noFill/>
        </p:spPr>
        <p:txBody>
          <a:bodyPr wrap="square" rtlCol="0">
            <a:spAutoFit/>
          </a:bodyPr>
          <a:p>
            <a:pPr marL="171450" indent="-171450" algn="l">
              <a:buFont typeface="Arial" panose="020B0604020202020204" pitchFamily="34" charset="0"/>
              <a:buChar char="•"/>
            </a:pPr>
            <a:r>
              <a:rPr lang="zh-CN" altLang="en-US" sz="1000" dirty="0" smtClean="0">
                <a:solidFill>
                  <a:srgbClr val="ED5C5C"/>
                </a:solidFill>
                <a:latin typeface="兰亭黑-简 纤黑" panose="020B0303020202010101" charset="-122"/>
                <a:ea typeface="兰亭黑-简 纤黑" panose="020B0303020202010101" charset="-122"/>
              </a:rPr>
              <a:t>数据重组</a:t>
            </a:r>
            <a:endParaRPr lang="zh-CN" altLang="en-US" sz="1000" dirty="0" smtClean="0">
              <a:solidFill>
                <a:srgbClr val="ED5C5C"/>
              </a:solidFill>
              <a:latin typeface="兰亭黑-简 纤黑" panose="020B0303020202010101" charset="-122"/>
              <a:ea typeface="兰亭黑-简 纤黑" panose="020B0303020202010101" charset="-122"/>
            </a:endParaRPr>
          </a:p>
        </p:txBody>
      </p:sp>
      <p:pic>
        <p:nvPicPr>
          <p:cNvPr id="92" name="图片 91" descr="3506607"/>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764665" y="2468880"/>
            <a:ext cx="216000" cy="216000"/>
          </a:xfrm>
          <a:prstGeom prst="rect">
            <a:avLst/>
          </a:prstGeom>
        </p:spPr>
      </p:pic>
      <p:pic>
        <p:nvPicPr>
          <p:cNvPr id="93" name="图片 92" descr="365909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69110" y="1437005"/>
            <a:ext cx="216000" cy="216000"/>
          </a:xfrm>
          <a:prstGeom prst="rect">
            <a:avLst/>
          </a:prstGeom>
        </p:spPr>
      </p:pic>
      <p:pic>
        <p:nvPicPr>
          <p:cNvPr id="21" name="图片 20" descr="服务管理"/>
          <p:cNvPicPr>
            <a:picLocks noChangeAspect="1"/>
          </p:cNvPicPr>
          <p:nvPr/>
        </p:nvPicPr>
        <p:blipFill>
          <a:blip r:embed="rId5"/>
          <a:stretch>
            <a:fillRect/>
          </a:stretch>
        </p:blipFill>
        <p:spPr>
          <a:xfrm>
            <a:off x="4532630" y="2776855"/>
            <a:ext cx="215900" cy="215900"/>
          </a:xfrm>
          <a:prstGeom prst="rect">
            <a:avLst/>
          </a:prstGeom>
        </p:spPr>
      </p:pic>
      <p:pic>
        <p:nvPicPr>
          <p:cNvPr id="22" name="图片 21" descr="icons8-存储-48"/>
          <p:cNvPicPr>
            <a:picLocks noChangeAspect="1"/>
          </p:cNvPicPr>
          <p:nvPr/>
        </p:nvPicPr>
        <p:blipFill>
          <a:blip r:embed="rId6"/>
          <a:stretch>
            <a:fillRect/>
          </a:stretch>
        </p:blipFill>
        <p:spPr>
          <a:xfrm>
            <a:off x="4136390" y="2080895"/>
            <a:ext cx="216000" cy="216000"/>
          </a:xfrm>
          <a:prstGeom prst="rect">
            <a:avLst/>
          </a:prstGeom>
        </p:spPr>
      </p:pic>
      <p:pic>
        <p:nvPicPr>
          <p:cNvPr id="73" name="图片 72" descr="窗口"/>
          <p:cNvPicPr>
            <a:picLocks noChangeAspect="1"/>
          </p:cNvPicPr>
          <p:nvPr/>
        </p:nvPicPr>
        <p:blipFill>
          <a:blip r:embed="rId7"/>
          <a:stretch>
            <a:fillRect/>
          </a:stretch>
        </p:blipFill>
        <p:spPr>
          <a:xfrm>
            <a:off x="4136390" y="3942715"/>
            <a:ext cx="216000" cy="216000"/>
          </a:xfrm>
          <a:prstGeom prst="rect">
            <a:avLst/>
          </a:prstGeom>
        </p:spPr>
      </p:pic>
      <p:pic>
        <p:nvPicPr>
          <p:cNvPr id="78" name="图片 77" descr="纸飞机"/>
          <p:cNvPicPr>
            <a:picLocks noChangeAspect="1"/>
          </p:cNvPicPr>
          <p:nvPr/>
        </p:nvPicPr>
        <p:blipFill>
          <a:blip r:embed="rId8"/>
          <a:stretch>
            <a:fillRect/>
          </a:stretch>
        </p:blipFill>
        <p:spPr>
          <a:xfrm>
            <a:off x="4136390" y="1203960"/>
            <a:ext cx="180000" cy="180000"/>
          </a:xfrm>
          <a:prstGeom prst="rect">
            <a:avLst/>
          </a:prstGeom>
        </p:spPr>
      </p:pic>
      <p:pic>
        <p:nvPicPr>
          <p:cNvPr id="109" name="图片 108" descr="环境监测"/>
          <p:cNvPicPr>
            <a:picLocks noChangeAspect="1"/>
          </p:cNvPicPr>
          <p:nvPr/>
        </p:nvPicPr>
        <p:blipFill>
          <a:blip r:embed="rId9"/>
          <a:stretch>
            <a:fillRect/>
          </a:stretch>
        </p:blipFill>
        <p:spPr>
          <a:xfrm>
            <a:off x="4523105" y="5134610"/>
            <a:ext cx="216000" cy="216000"/>
          </a:xfrm>
          <a:prstGeom prst="rect">
            <a:avLst/>
          </a:prstGeom>
        </p:spPr>
      </p:pic>
      <p:pic>
        <p:nvPicPr>
          <p:cNvPr id="23" name="图片 22" descr="文件管理"/>
          <p:cNvPicPr>
            <a:picLocks noChangeAspect="1"/>
          </p:cNvPicPr>
          <p:nvPr/>
        </p:nvPicPr>
        <p:blipFill>
          <a:blip r:embed="rId10"/>
          <a:stretch>
            <a:fillRect/>
          </a:stretch>
        </p:blipFill>
        <p:spPr>
          <a:xfrm>
            <a:off x="4504055" y="871220"/>
            <a:ext cx="216000" cy="216000"/>
          </a:xfrm>
          <a:prstGeom prst="rect">
            <a:avLst/>
          </a:prstGeom>
        </p:spPr>
      </p:pic>
      <p:pic>
        <p:nvPicPr>
          <p:cNvPr id="136" name="图片 135" descr="调度运行"/>
          <p:cNvPicPr>
            <a:picLocks noChangeAspect="1"/>
          </p:cNvPicPr>
          <p:nvPr/>
        </p:nvPicPr>
        <p:blipFill>
          <a:blip r:embed="rId11"/>
          <a:stretch>
            <a:fillRect/>
          </a:stretch>
        </p:blipFill>
        <p:spPr>
          <a:xfrm>
            <a:off x="4577080" y="3357245"/>
            <a:ext cx="216000" cy="216000"/>
          </a:xfrm>
          <a:prstGeom prst="rect">
            <a:avLst/>
          </a:prstGeom>
        </p:spPr>
      </p:pic>
      <p:pic>
        <p:nvPicPr>
          <p:cNvPr id="42" name="图片 41" descr="数据采集"/>
          <p:cNvPicPr>
            <a:picLocks noChangeAspect="1"/>
          </p:cNvPicPr>
          <p:nvPr/>
        </p:nvPicPr>
        <p:blipFill>
          <a:blip r:embed="rId12"/>
          <a:stretch>
            <a:fillRect/>
          </a:stretch>
        </p:blipFill>
        <p:spPr>
          <a:xfrm>
            <a:off x="7760335" y="1214120"/>
            <a:ext cx="216000" cy="195623"/>
          </a:xfrm>
          <a:prstGeom prst="rect">
            <a:avLst/>
          </a:prstGeom>
        </p:spPr>
      </p:pic>
      <p:pic>
        <p:nvPicPr>
          <p:cNvPr id="47" name="图片 46" descr="定时器"/>
          <p:cNvPicPr>
            <a:picLocks noChangeAspect="1"/>
          </p:cNvPicPr>
          <p:nvPr/>
        </p:nvPicPr>
        <p:blipFill>
          <a:blip r:embed="rId13"/>
          <a:stretch>
            <a:fillRect/>
          </a:stretch>
        </p:blipFill>
        <p:spPr>
          <a:xfrm>
            <a:off x="7390765" y="5154930"/>
            <a:ext cx="216000" cy="216000"/>
          </a:xfrm>
          <a:prstGeom prst="rect">
            <a:avLst/>
          </a:prstGeom>
        </p:spPr>
      </p:pic>
      <p:pic>
        <p:nvPicPr>
          <p:cNvPr id="185" name="图片 184" descr="icons8-博特-64"/>
          <p:cNvPicPr>
            <a:picLocks noChangeAspect="1"/>
          </p:cNvPicPr>
          <p:nvPr/>
        </p:nvPicPr>
        <p:blipFill>
          <a:blip r:embed="rId14"/>
          <a:stretch>
            <a:fillRect/>
          </a:stretch>
        </p:blipFill>
        <p:spPr>
          <a:xfrm>
            <a:off x="7587615" y="3027680"/>
            <a:ext cx="216000" cy="216000"/>
          </a:xfrm>
          <a:prstGeom prst="rect">
            <a:avLst/>
          </a:prstGeom>
        </p:spPr>
      </p:pic>
      <p:pic>
        <p:nvPicPr>
          <p:cNvPr id="207" name="图片 206" descr="硬件"/>
          <p:cNvPicPr>
            <a:picLocks noChangeAspect="1"/>
          </p:cNvPicPr>
          <p:nvPr/>
        </p:nvPicPr>
        <p:blipFill>
          <a:blip r:embed="rId15"/>
          <a:stretch>
            <a:fillRect/>
          </a:stretch>
        </p:blipFill>
        <p:spPr>
          <a:xfrm>
            <a:off x="1739900" y="5440045"/>
            <a:ext cx="216000" cy="216000"/>
          </a:xfrm>
          <a:prstGeom prst="rect">
            <a:avLst/>
          </a:prstGeom>
        </p:spPr>
      </p:pic>
      <p:pic>
        <p:nvPicPr>
          <p:cNvPr id="48" name="图片 47" descr="连接"/>
          <p:cNvPicPr>
            <a:picLocks noChangeAspect="1"/>
          </p:cNvPicPr>
          <p:nvPr/>
        </p:nvPicPr>
        <p:blipFill>
          <a:blip r:embed="rId16"/>
          <a:stretch>
            <a:fillRect/>
          </a:stretch>
        </p:blipFill>
        <p:spPr>
          <a:xfrm>
            <a:off x="4577080" y="3646805"/>
            <a:ext cx="216000" cy="216000"/>
          </a:xfrm>
          <a:prstGeom prst="rect">
            <a:avLst/>
          </a:prstGeom>
        </p:spPr>
      </p:pic>
      <p:pic>
        <p:nvPicPr>
          <p:cNvPr id="49" name="图片 48" descr="数据集成"/>
          <p:cNvPicPr>
            <a:picLocks noChangeAspect="1"/>
          </p:cNvPicPr>
          <p:nvPr/>
        </p:nvPicPr>
        <p:blipFill>
          <a:blip r:embed="rId17"/>
          <a:stretch>
            <a:fillRect/>
          </a:stretch>
        </p:blipFill>
        <p:spPr>
          <a:xfrm>
            <a:off x="7371715" y="887730"/>
            <a:ext cx="216000" cy="216000"/>
          </a:xfrm>
          <a:prstGeom prst="rect">
            <a:avLst/>
          </a:prstGeom>
        </p:spPr>
      </p:pic>
      <p:pic>
        <p:nvPicPr>
          <p:cNvPr id="50" name="图片 49" descr="推送设置"/>
          <p:cNvPicPr>
            <a:picLocks noChangeAspect="1"/>
          </p:cNvPicPr>
          <p:nvPr/>
        </p:nvPicPr>
        <p:blipFill>
          <a:blip r:embed="rId18"/>
          <a:stretch>
            <a:fillRect/>
          </a:stretch>
        </p:blipFill>
        <p:spPr>
          <a:xfrm>
            <a:off x="4885690" y="1790065"/>
            <a:ext cx="180000" cy="180000"/>
          </a:xfrm>
          <a:prstGeom prst="rect">
            <a:avLst/>
          </a:prstGeom>
        </p:spPr>
      </p:pic>
      <p:pic>
        <p:nvPicPr>
          <p:cNvPr id="72" name="图片 71" descr="纸飞机 (1)"/>
          <p:cNvPicPr>
            <a:picLocks noChangeAspect="1"/>
          </p:cNvPicPr>
          <p:nvPr/>
        </p:nvPicPr>
        <p:blipFill>
          <a:blip r:embed="rId19"/>
          <a:stretch>
            <a:fillRect/>
          </a:stretch>
        </p:blipFill>
        <p:spPr>
          <a:xfrm>
            <a:off x="4532630" y="1491615"/>
            <a:ext cx="216000" cy="216000"/>
          </a:xfrm>
          <a:prstGeom prst="rect">
            <a:avLst/>
          </a:prstGeom>
        </p:spPr>
      </p:pic>
      <p:pic>
        <p:nvPicPr>
          <p:cNvPr id="75" name="图片 74" descr="docker"/>
          <p:cNvPicPr>
            <a:picLocks noChangeAspect="1"/>
          </p:cNvPicPr>
          <p:nvPr/>
        </p:nvPicPr>
        <p:blipFill>
          <a:blip r:embed="rId20"/>
          <a:stretch>
            <a:fillRect/>
          </a:stretch>
        </p:blipFill>
        <p:spPr>
          <a:xfrm>
            <a:off x="5281295" y="5928360"/>
            <a:ext cx="216000" cy="216000"/>
          </a:xfrm>
          <a:prstGeom prst="rect">
            <a:avLst/>
          </a:prstGeom>
        </p:spPr>
      </p:pic>
      <p:pic>
        <p:nvPicPr>
          <p:cNvPr id="76" name="图片 75" descr="登记"/>
          <p:cNvPicPr>
            <a:picLocks noChangeAspect="1"/>
          </p:cNvPicPr>
          <p:nvPr/>
        </p:nvPicPr>
        <p:blipFill>
          <a:blip r:embed="rId21"/>
          <a:stretch>
            <a:fillRect/>
          </a:stretch>
        </p:blipFill>
        <p:spPr>
          <a:xfrm>
            <a:off x="4575175" y="3080385"/>
            <a:ext cx="216000" cy="216000"/>
          </a:xfrm>
          <a:prstGeom prst="rect">
            <a:avLst/>
          </a:prstGeom>
        </p:spPr>
      </p:pic>
      <p:pic>
        <p:nvPicPr>
          <p:cNvPr id="77" name="图片 76" descr="粮食动态决策分析系统"/>
          <p:cNvPicPr>
            <a:picLocks noChangeAspect="1"/>
          </p:cNvPicPr>
          <p:nvPr/>
        </p:nvPicPr>
        <p:blipFill>
          <a:blip r:embed="rId22"/>
          <a:stretch>
            <a:fillRect/>
          </a:stretch>
        </p:blipFill>
        <p:spPr>
          <a:xfrm>
            <a:off x="7458075" y="1546860"/>
            <a:ext cx="216000" cy="195623"/>
          </a:xfrm>
          <a:prstGeom prst="rect">
            <a:avLst/>
          </a:prstGeom>
        </p:spPr>
      </p:pic>
      <p:pic>
        <p:nvPicPr>
          <p:cNvPr id="79" name="图片 78" descr="人工智能"/>
          <p:cNvPicPr>
            <a:picLocks noChangeAspect="1"/>
          </p:cNvPicPr>
          <p:nvPr/>
        </p:nvPicPr>
        <p:blipFill>
          <a:blip r:embed="rId23"/>
          <a:stretch>
            <a:fillRect/>
          </a:stretch>
        </p:blipFill>
        <p:spPr>
          <a:xfrm>
            <a:off x="8094980" y="4744085"/>
            <a:ext cx="216000" cy="207360"/>
          </a:xfrm>
          <a:prstGeom prst="rect">
            <a:avLst/>
          </a:prstGeom>
        </p:spPr>
      </p:pic>
      <p:pic>
        <p:nvPicPr>
          <p:cNvPr id="80" name="图片 79" descr="icon_openstack"/>
          <p:cNvPicPr>
            <a:picLocks noChangeAspect="1"/>
          </p:cNvPicPr>
          <p:nvPr/>
        </p:nvPicPr>
        <p:blipFill>
          <a:blip r:embed="rId24"/>
          <a:stretch>
            <a:fillRect/>
          </a:stretch>
        </p:blipFill>
        <p:spPr>
          <a:xfrm>
            <a:off x="11125200" y="1278890"/>
            <a:ext cx="216000" cy="216000"/>
          </a:xfrm>
          <a:prstGeom prst="rect">
            <a:avLst/>
          </a:prstGeom>
        </p:spPr>
      </p:pic>
      <p:pic>
        <p:nvPicPr>
          <p:cNvPr id="81" name="图片 80" descr="系统配置"/>
          <p:cNvPicPr>
            <a:picLocks noChangeAspect="1"/>
          </p:cNvPicPr>
          <p:nvPr/>
        </p:nvPicPr>
        <p:blipFill>
          <a:blip r:embed="rId25"/>
          <a:stretch>
            <a:fillRect/>
          </a:stretch>
        </p:blipFill>
        <p:spPr>
          <a:xfrm>
            <a:off x="9192260" y="4454525"/>
            <a:ext cx="216000" cy="216000"/>
          </a:xfrm>
          <a:prstGeom prst="rect">
            <a:avLst/>
          </a:prstGeom>
        </p:spPr>
      </p:pic>
      <p:sp>
        <p:nvSpPr>
          <p:cNvPr id="82" name="矩形 81"/>
          <p:cNvSpPr/>
          <p:nvPr/>
        </p:nvSpPr>
        <p:spPr>
          <a:xfrm>
            <a:off x="8771255" y="3720465"/>
            <a:ext cx="3730625" cy="4169410"/>
          </a:xfrm>
          <a:prstGeom prst="rect">
            <a:avLst/>
          </a:prstGeom>
          <a:noFill/>
          <a:ln>
            <a:solidFill>
              <a:srgbClr val="ED5C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83" name="图片 82" descr="3655337"/>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9018905" y="4084320"/>
            <a:ext cx="180000" cy="183885"/>
          </a:xfrm>
          <a:prstGeom prst="rect">
            <a:avLst/>
          </a:prstGeom>
        </p:spPr>
      </p:pic>
      <p:sp>
        <p:nvSpPr>
          <p:cNvPr id="87" name="TextBox 76"/>
          <p:cNvSpPr txBox="1"/>
          <p:nvPr/>
        </p:nvSpPr>
        <p:spPr>
          <a:xfrm>
            <a:off x="9180195" y="4071620"/>
            <a:ext cx="1558925" cy="245110"/>
          </a:xfrm>
          <a:prstGeom prst="rect">
            <a:avLst/>
          </a:prstGeom>
          <a:noFill/>
        </p:spPr>
        <p:txBody>
          <a:bodyPr wrap="square" rtlCol="0">
            <a:spAutoFit/>
          </a:bodyPr>
          <a:p>
            <a:pPr indent="0" algn="l">
              <a:buFont typeface="Arial" panose="020B0604020202020204" pitchFamily="34" charset="0"/>
              <a:buNone/>
            </a:pPr>
            <a:r>
              <a:rPr lang="zh-CN" altLang="en-US" sz="1000">
                <a:solidFill>
                  <a:srgbClr val="FFC000"/>
                </a:solidFill>
                <a:latin typeface="兰亭黑-简" panose="02000000000000000000" charset="-122"/>
                <a:ea typeface="兰亭黑-简" panose="02000000000000000000" charset="-122"/>
                <a:sym typeface="+mn-ea"/>
              </a:rPr>
              <a:t>图标含义</a:t>
            </a:r>
            <a:endParaRPr lang="zh-CN" altLang="en-US" sz="1000">
              <a:solidFill>
                <a:srgbClr val="FFC000"/>
              </a:solidFill>
              <a:latin typeface="兰亭黑-简" panose="02000000000000000000" charset="-122"/>
              <a:ea typeface="兰亭黑-简" panose="02000000000000000000" charset="-122"/>
              <a:sym typeface="+mn-ea"/>
            </a:endParaRPr>
          </a:p>
        </p:txBody>
      </p:sp>
      <p:sp>
        <p:nvSpPr>
          <p:cNvPr id="88" name="TextBox 76"/>
          <p:cNvSpPr txBox="1"/>
          <p:nvPr/>
        </p:nvSpPr>
        <p:spPr>
          <a:xfrm>
            <a:off x="9432925" y="4458970"/>
            <a:ext cx="1558925" cy="245110"/>
          </a:xfrm>
          <a:prstGeom prst="rect">
            <a:avLst/>
          </a:prstGeom>
          <a:noFill/>
        </p:spPr>
        <p:txBody>
          <a:bodyPr wrap="square" rtlCol="0">
            <a:spAutoFit/>
          </a:bodyPr>
          <a:p>
            <a:pPr indent="0" algn="l">
              <a:buFont typeface="Arial" panose="020B0604020202020204" pitchFamily="34" charset="0"/>
              <a:buNone/>
            </a:pPr>
            <a:r>
              <a:rPr lang="zh-CN" altLang="en-US" sz="1000">
                <a:solidFill>
                  <a:srgbClr val="ED5C5C"/>
                </a:solidFill>
                <a:latin typeface="兰亭黑-简" panose="02000000000000000000" charset="-122"/>
                <a:ea typeface="兰亭黑-简" panose="02000000000000000000" charset="-122"/>
                <a:sym typeface="+mn-ea"/>
              </a:rPr>
              <a:t>业务系统</a:t>
            </a:r>
            <a:endParaRPr lang="zh-CN" altLang="en-US" sz="1000">
              <a:solidFill>
                <a:srgbClr val="ED5C5C"/>
              </a:solidFill>
              <a:latin typeface="兰亭黑-简" panose="02000000000000000000" charset="-122"/>
              <a:ea typeface="兰亭黑-简" panose="02000000000000000000" charset="-122"/>
              <a:sym typeface="+mn-ea"/>
            </a:endParaRPr>
          </a:p>
        </p:txBody>
      </p:sp>
      <p:pic>
        <p:nvPicPr>
          <p:cNvPr id="89" name="图片 88" descr="生产报备"/>
          <p:cNvPicPr>
            <a:picLocks noChangeAspect="1"/>
          </p:cNvPicPr>
          <p:nvPr/>
        </p:nvPicPr>
        <p:blipFill>
          <a:blip r:embed="rId28"/>
          <a:stretch>
            <a:fillRect/>
          </a:stretch>
        </p:blipFill>
        <p:spPr>
          <a:xfrm>
            <a:off x="7731125" y="2142490"/>
            <a:ext cx="216000" cy="207360"/>
          </a:xfrm>
          <a:prstGeom prst="rect">
            <a:avLst/>
          </a:prstGeom>
        </p:spPr>
      </p:pic>
      <p:pic>
        <p:nvPicPr>
          <p:cNvPr id="90" name="图片 89" descr="是时数据收集"/>
          <p:cNvPicPr>
            <a:picLocks noChangeAspect="1"/>
          </p:cNvPicPr>
          <p:nvPr/>
        </p:nvPicPr>
        <p:blipFill>
          <a:blip r:embed="rId29"/>
          <a:stretch>
            <a:fillRect/>
          </a:stretch>
        </p:blipFill>
        <p:spPr>
          <a:xfrm>
            <a:off x="4857115" y="6501130"/>
            <a:ext cx="216000" cy="216000"/>
          </a:xfrm>
          <a:prstGeom prst="rect">
            <a:avLst/>
          </a:prstGeom>
        </p:spPr>
      </p:pic>
      <p:pic>
        <p:nvPicPr>
          <p:cNvPr id="91" name="图片 90" descr="数据库"/>
          <p:cNvPicPr>
            <a:picLocks noChangeAspect="1"/>
          </p:cNvPicPr>
          <p:nvPr/>
        </p:nvPicPr>
        <p:blipFill>
          <a:blip r:embed="rId30"/>
          <a:stretch>
            <a:fillRect/>
          </a:stretch>
        </p:blipFill>
        <p:spPr>
          <a:xfrm>
            <a:off x="9179560" y="4801870"/>
            <a:ext cx="215900" cy="215900"/>
          </a:xfrm>
          <a:prstGeom prst="rect">
            <a:avLst/>
          </a:prstGeom>
        </p:spPr>
      </p:pic>
      <p:sp>
        <p:nvSpPr>
          <p:cNvPr id="94" name="TextBox 76"/>
          <p:cNvSpPr txBox="1"/>
          <p:nvPr/>
        </p:nvSpPr>
        <p:spPr>
          <a:xfrm>
            <a:off x="9432925" y="4796790"/>
            <a:ext cx="1558925" cy="245110"/>
          </a:xfrm>
          <a:prstGeom prst="rect">
            <a:avLst/>
          </a:prstGeom>
          <a:noFill/>
        </p:spPr>
        <p:txBody>
          <a:bodyPr wrap="square" rtlCol="0">
            <a:spAutoFit/>
          </a:bodyPr>
          <a:p>
            <a:pPr indent="0" algn="l">
              <a:buFont typeface="Arial" panose="020B0604020202020204" pitchFamily="34" charset="0"/>
              <a:buNone/>
            </a:pPr>
            <a:r>
              <a:rPr lang="zh-CN" altLang="en-US" sz="1000">
                <a:solidFill>
                  <a:srgbClr val="ED5C5C"/>
                </a:solidFill>
                <a:latin typeface="兰亭黑-简" panose="02000000000000000000" charset="-122"/>
                <a:ea typeface="兰亭黑-简" panose="02000000000000000000" charset="-122"/>
                <a:sym typeface="+mn-ea"/>
              </a:rPr>
              <a:t>数据存储</a:t>
            </a:r>
            <a:r>
              <a:rPr lang="zh-CN" altLang="en-US" sz="1000">
                <a:solidFill>
                  <a:srgbClr val="ED5C5C"/>
                </a:solidFill>
                <a:latin typeface="兰亭黑-简" panose="02000000000000000000" charset="-122"/>
                <a:ea typeface="兰亭黑-简" panose="02000000000000000000" charset="-122"/>
                <a:sym typeface="+mn-ea"/>
              </a:rPr>
              <a:t>系统</a:t>
            </a:r>
            <a:endParaRPr lang="zh-CN" altLang="en-US" sz="1000">
              <a:solidFill>
                <a:srgbClr val="ED5C5C"/>
              </a:solidFill>
              <a:latin typeface="兰亭黑-简" panose="02000000000000000000" charset="-122"/>
              <a:ea typeface="兰亭黑-简" panose="02000000000000000000" charset="-122"/>
              <a:sym typeface="+mn-ea"/>
            </a:endParaRPr>
          </a:p>
        </p:txBody>
      </p:sp>
      <p:pic>
        <p:nvPicPr>
          <p:cNvPr id="95" name="图片 94" descr="数据,可视化"/>
          <p:cNvPicPr>
            <a:picLocks noChangeAspect="1"/>
          </p:cNvPicPr>
          <p:nvPr/>
        </p:nvPicPr>
        <p:blipFill>
          <a:blip r:embed="rId31"/>
          <a:stretch>
            <a:fillRect/>
          </a:stretch>
        </p:blipFill>
        <p:spPr>
          <a:xfrm>
            <a:off x="7937500" y="1851025"/>
            <a:ext cx="180000" cy="180000"/>
          </a:xfrm>
          <a:prstGeom prst="rect">
            <a:avLst/>
          </a:prstGeom>
        </p:spPr>
      </p:pic>
      <p:sp>
        <p:nvSpPr>
          <p:cNvPr id="96" name="TextBox 76"/>
          <p:cNvSpPr txBox="1"/>
          <p:nvPr/>
        </p:nvSpPr>
        <p:spPr>
          <a:xfrm>
            <a:off x="6386830" y="1811655"/>
            <a:ext cx="1588770" cy="275590"/>
          </a:xfrm>
          <a:prstGeom prst="rect">
            <a:avLst/>
          </a:prstGeom>
          <a:noFill/>
        </p:spPr>
        <p:txBody>
          <a:bodyPr wrap="square" rtlCol="0">
            <a:spAutoFit/>
          </a:bodyPr>
          <a:p>
            <a:pPr marL="285750" indent="-285750" algn="l">
              <a:buFont typeface="Wingdings" panose="05000000000000000000" charset="0"/>
              <a:buChar char="Ø"/>
            </a:pPr>
            <a:r>
              <a:rPr lang="zh-CN" altLang="en-US" sz="1200" dirty="0" smtClean="0">
                <a:solidFill>
                  <a:srgbClr val="ED5C5C"/>
                </a:solidFill>
                <a:latin typeface="兰亭黑-简 纤黑" panose="020B0303020202010101" charset="-122"/>
                <a:ea typeface="兰亭黑-简 纤黑" panose="020B0303020202010101" charset="-122"/>
              </a:rPr>
              <a:t>数据可视化系统</a:t>
            </a:r>
            <a:endParaRPr lang="zh-CN" altLang="en-US" sz="1200" dirty="0" smtClean="0">
              <a:solidFill>
                <a:srgbClr val="ED5C5C"/>
              </a:solidFill>
              <a:latin typeface="兰亭黑-简 纤黑" panose="020B0303020202010101" charset="-122"/>
              <a:ea typeface="兰亭黑-简 纤黑" panose="020B0303020202010101" charset="-122"/>
            </a:endParaRPr>
          </a:p>
        </p:txBody>
      </p:sp>
      <p:pic>
        <p:nvPicPr>
          <p:cNvPr id="97" name="图片 96" descr="决策"/>
          <p:cNvPicPr>
            <a:picLocks noChangeAspect="1"/>
          </p:cNvPicPr>
          <p:nvPr/>
        </p:nvPicPr>
        <p:blipFill>
          <a:blip r:embed="rId32"/>
          <a:stretch>
            <a:fillRect/>
          </a:stretch>
        </p:blipFill>
        <p:spPr>
          <a:xfrm>
            <a:off x="9189085" y="5113655"/>
            <a:ext cx="216000" cy="216000"/>
          </a:xfrm>
          <a:prstGeom prst="rect">
            <a:avLst/>
          </a:prstGeom>
        </p:spPr>
      </p:pic>
      <p:sp>
        <p:nvSpPr>
          <p:cNvPr id="98" name="TextBox 76"/>
          <p:cNvSpPr txBox="1"/>
          <p:nvPr/>
        </p:nvSpPr>
        <p:spPr>
          <a:xfrm>
            <a:off x="9436735" y="5113020"/>
            <a:ext cx="1558925" cy="245110"/>
          </a:xfrm>
          <a:prstGeom prst="rect">
            <a:avLst/>
          </a:prstGeom>
          <a:noFill/>
        </p:spPr>
        <p:txBody>
          <a:bodyPr wrap="square" rtlCol="0">
            <a:spAutoFit/>
          </a:bodyPr>
          <a:p>
            <a:pPr indent="0" algn="l">
              <a:buFont typeface="Arial" panose="020B0604020202020204" pitchFamily="34" charset="0"/>
              <a:buNone/>
            </a:pPr>
            <a:r>
              <a:rPr lang="zh-CN" altLang="en-US" sz="1000">
                <a:solidFill>
                  <a:srgbClr val="ED5C5C"/>
                </a:solidFill>
                <a:latin typeface="兰亭黑-简" panose="02000000000000000000" charset="-122"/>
                <a:ea typeface="兰亭黑-简" panose="02000000000000000000" charset="-122"/>
                <a:sym typeface="+mn-ea"/>
              </a:rPr>
              <a:t>业务决策</a:t>
            </a:r>
            <a:endParaRPr lang="zh-CN" altLang="en-US" sz="1000">
              <a:solidFill>
                <a:srgbClr val="ED5C5C"/>
              </a:solidFill>
              <a:latin typeface="兰亭黑-简" panose="02000000000000000000" charset="-122"/>
              <a:ea typeface="兰亭黑-简" panose="02000000000000000000" charset="-122"/>
              <a:sym typeface="+mn-ea"/>
            </a:endParaRPr>
          </a:p>
        </p:txBody>
      </p:sp>
      <p:pic>
        <p:nvPicPr>
          <p:cNvPr id="99" name="图片 98" descr="知识库"/>
          <p:cNvPicPr>
            <a:picLocks noChangeAspect="1"/>
          </p:cNvPicPr>
          <p:nvPr/>
        </p:nvPicPr>
        <p:blipFill>
          <a:blip r:embed="rId33"/>
          <a:stretch>
            <a:fillRect/>
          </a:stretch>
        </p:blipFill>
        <p:spPr>
          <a:xfrm>
            <a:off x="7184390" y="5476240"/>
            <a:ext cx="216000" cy="216000"/>
          </a:xfrm>
          <a:prstGeom prst="rect">
            <a:avLst/>
          </a:prstGeom>
        </p:spPr>
      </p:pic>
      <p:pic>
        <p:nvPicPr>
          <p:cNvPr id="117" name="图片 116" descr="分析"/>
          <p:cNvPicPr>
            <a:picLocks noChangeAspect="1"/>
          </p:cNvPicPr>
          <p:nvPr/>
        </p:nvPicPr>
        <p:blipFill>
          <a:blip r:embed="rId34"/>
          <a:stretch>
            <a:fillRect/>
          </a:stretch>
        </p:blipFill>
        <p:spPr>
          <a:xfrm>
            <a:off x="9208135" y="5452110"/>
            <a:ext cx="216000" cy="216000"/>
          </a:xfrm>
          <a:prstGeom prst="rect">
            <a:avLst/>
          </a:prstGeom>
        </p:spPr>
      </p:pic>
      <p:sp>
        <p:nvSpPr>
          <p:cNvPr id="100" name="TextBox 76"/>
          <p:cNvSpPr txBox="1"/>
          <p:nvPr/>
        </p:nvSpPr>
        <p:spPr>
          <a:xfrm>
            <a:off x="9442450" y="5443855"/>
            <a:ext cx="1558925" cy="245110"/>
          </a:xfrm>
          <a:prstGeom prst="rect">
            <a:avLst/>
          </a:prstGeom>
          <a:noFill/>
        </p:spPr>
        <p:txBody>
          <a:bodyPr wrap="square" rtlCol="0">
            <a:spAutoFit/>
          </a:bodyPr>
          <a:p>
            <a:pPr indent="0" algn="l">
              <a:buFont typeface="Arial" panose="020B0604020202020204" pitchFamily="34" charset="0"/>
              <a:buNone/>
            </a:pPr>
            <a:r>
              <a:rPr lang="zh-CN" altLang="en-US" sz="1000">
                <a:solidFill>
                  <a:srgbClr val="ED5C5C"/>
                </a:solidFill>
                <a:latin typeface="兰亭黑-简" panose="02000000000000000000" charset="-122"/>
                <a:ea typeface="兰亭黑-简" panose="02000000000000000000" charset="-122"/>
                <a:sym typeface="+mn-ea"/>
              </a:rPr>
              <a:t>数据分析模型</a:t>
            </a:r>
            <a:endParaRPr lang="zh-CN" altLang="en-US" sz="1000">
              <a:solidFill>
                <a:srgbClr val="ED5C5C"/>
              </a:solidFill>
              <a:latin typeface="兰亭黑-简" panose="02000000000000000000" charset="-122"/>
              <a:ea typeface="兰亭黑-简" panose="02000000000000000000" charset="-122"/>
              <a:sym typeface="+mn-ea"/>
            </a:endParaRPr>
          </a:p>
        </p:txBody>
      </p:sp>
      <p:pic>
        <p:nvPicPr>
          <p:cNvPr id="101" name="图片 100" descr="模拟器"/>
          <p:cNvPicPr>
            <a:picLocks noChangeAspect="1"/>
          </p:cNvPicPr>
          <p:nvPr/>
        </p:nvPicPr>
        <p:blipFill>
          <a:blip r:embed="rId35"/>
          <a:stretch>
            <a:fillRect/>
          </a:stretch>
        </p:blipFill>
        <p:spPr>
          <a:xfrm>
            <a:off x="1889125" y="6343650"/>
            <a:ext cx="216000" cy="216000"/>
          </a:xfrm>
          <a:prstGeom prst="rect">
            <a:avLst/>
          </a:prstGeom>
        </p:spPr>
      </p:pic>
      <p:sp>
        <p:nvSpPr>
          <p:cNvPr id="102" name="TextBox 76"/>
          <p:cNvSpPr txBox="1"/>
          <p:nvPr/>
        </p:nvSpPr>
        <p:spPr>
          <a:xfrm>
            <a:off x="9965055" y="2921635"/>
            <a:ext cx="1558925" cy="245110"/>
          </a:xfrm>
          <a:prstGeom prst="rect">
            <a:avLst/>
          </a:prstGeom>
          <a:noFill/>
        </p:spPr>
        <p:txBody>
          <a:bodyPr wrap="square" rtlCol="0">
            <a:spAutoFit/>
          </a:bodyPr>
          <a:p>
            <a:pPr marL="171450" indent="-171450" algn="l">
              <a:buFont typeface="Arial" panose="020B0604020202020204" pitchFamily="34" charset="0"/>
              <a:buChar char="•"/>
            </a:pPr>
            <a:r>
              <a:rPr lang="en-US" altLang="zh-CN" sz="1000">
                <a:solidFill>
                  <a:srgbClr val="ED5C5C"/>
                </a:solidFill>
                <a:latin typeface="兰亭黑-简" panose="02000000000000000000" charset="-122"/>
                <a:ea typeface="兰亭黑-简" panose="02000000000000000000" charset="-122"/>
                <a:sym typeface="+mn-ea"/>
              </a:rPr>
              <a:t>PostgreSQL</a:t>
            </a:r>
            <a:endParaRPr lang="en-US" altLang="zh-CN" sz="1000">
              <a:solidFill>
                <a:srgbClr val="ED5C5C"/>
              </a:solidFill>
              <a:latin typeface="兰亭黑-简" panose="02000000000000000000" charset="-122"/>
              <a:ea typeface="兰亭黑-简" panose="02000000000000000000" charset="-122"/>
              <a:sym typeface="+mn-ea"/>
            </a:endParaRPr>
          </a:p>
        </p:txBody>
      </p:sp>
      <p:sp>
        <p:nvSpPr>
          <p:cNvPr id="103" name="TextBox 76"/>
          <p:cNvSpPr txBox="1"/>
          <p:nvPr/>
        </p:nvSpPr>
        <p:spPr>
          <a:xfrm>
            <a:off x="9972675" y="3176270"/>
            <a:ext cx="1558925" cy="245110"/>
          </a:xfrm>
          <a:prstGeom prst="rect">
            <a:avLst/>
          </a:prstGeom>
          <a:noFill/>
        </p:spPr>
        <p:txBody>
          <a:bodyPr wrap="square" rtlCol="0">
            <a:spAutoFit/>
          </a:bodyPr>
          <a:p>
            <a:pPr marL="171450" indent="-171450" algn="l">
              <a:buFont typeface="Arial" panose="020B0604020202020204" pitchFamily="34" charset="0"/>
              <a:buChar char="•"/>
            </a:pPr>
            <a:r>
              <a:rPr lang="en-US" altLang="zh-CN" sz="1000">
                <a:solidFill>
                  <a:srgbClr val="ED5C5C"/>
                </a:solidFill>
                <a:latin typeface="兰亭黑-简" panose="02000000000000000000" charset="-122"/>
                <a:ea typeface="兰亭黑-简" panose="02000000000000000000" charset="-122"/>
                <a:sym typeface="+mn-ea"/>
              </a:rPr>
              <a:t>Redis</a:t>
            </a:r>
            <a:endParaRPr lang="en-US" altLang="zh-CN" sz="1000">
              <a:solidFill>
                <a:srgbClr val="ED5C5C"/>
              </a:solidFill>
              <a:latin typeface="兰亭黑-简" panose="02000000000000000000" charset="-122"/>
              <a:ea typeface="兰亭黑-简" panose="02000000000000000000" charset="-122"/>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7"/>
          <p:cNvSpPr/>
          <p:nvPr/>
        </p:nvSpPr>
        <p:spPr bwMode="auto">
          <a:xfrm>
            <a:off x="10825505" y="5878044"/>
            <a:ext cx="1366495" cy="994243"/>
          </a:xfrm>
          <a:custGeom>
            <a:avLst/>
            <a:gdLst>
              <a:gd name="T0" fmla="*/ 1169 w 1324"/>
              <a:gd name="T1" fmla="*/ 78 h 963"/>
              <a:gd name="T2" fmla="*/ 1324 w 1324"/>
              <a:gd name="T3" fmla="*/ 233 h 963"/>
              <a:gd name="T4" fmla="*/ 1324 w 1324"/>
              <a:gd name="T5" fmla="*/ 267 h 963"/>
              <a:gd name="T6" fmla="*/ 1244 w 1324"/>
              <a:gd name="T7" fmla="*/ 187 h 963"/>
              <a:gd name="T8" fmla="*/ 996 w 1324"/>
              <a:gd name="T9" fmla="*/ 187 h 963"/>
              <a:gd name="T10" fmla="*/ 220 w 1324"/>
              <a:gd name="T11" fmla="*/ 963 h 963"/>
              <a:gd name="T12" fmla="*/ 0 w 1324"/>
              <a:gd name="T13" fmla="*/ 963 h 963"/>
              <a:gd name="T14" fmla="*/ 885 w 1324"/>
              <a:gd name="T15" fmla="*/ 78 h 963"/>
              <a:gd name="T16" fmla="*/ 1169 w 1324"/>
              <a:gd name="T17" fmla="*/ 78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4" h="963">
                <a:moveTo>
                  <a:pt x="1169" y="78"/>
                </a:moveTo>
                <a:cubicBezTo>
                  <a:pt x="1324" y="233"/>
                  <a:pt x="1324" y="233"/>
                  <a:pt x="1324" y="233"/>
                </a:cubicBezTo>
                <a:cubicBezTo>
                  <a:pt x="1324" y="267"/>
                  <a:pt x="1324" y="267"/>
                  <a:pt x="1324" y="267"/>
                </a:cubicBezTo>
                <a:cubicBezTo>
                  <a:pt x="1244" y="187"/>
                  <a:pt x="1244" y="187"/>
                  <a:pt x="1244" y="187"/>
                </a:cubicBezTo>
                <a:cubicBezTo>
                  <a:pt x="1176" y="119"/>
                  <a:pt x="1064" y="119"/>
                  <a:pt x="996" y="187"/>
                </a:cubicBezTo>
                <a:cubicBezTo>
                  <a:pt x="220" y="963"/>
                  <a:pt x="220" y="963"/>
                  <a:pt x="220" y="963"/>
                </a:cubicBezTo>
                <a:cubicBezTo>
                  <a:pt x="0" y="963"/>
                  <a:pt x="0" y="963"/>
                  <a:pt x="0" y="963"/>
                </a:cubicBezTo>
                <a:cubicBezTo>
                  <a:pt x="885" y="78"/>
                  <a:pt x="885" y="78"/>
                  <a:pt x="885" y="78"/>
                </a:cubicBezTo>
                <a:cubicBezTo>
                  <a:pt x="963" y="0"/>
                  <a:pt x="1091" y="0"/>
                  <a:pt x="1169" y="78"/>
                </a:cubicBezTo>
                <a:close/>
              </a:path>
            </a:pathLst>
          </a:custGeom>
          <a:solidFill>
            <a:srgbClr val="D0D2D3"/>
          </a:solidFill>
          <a:ln>
            <a:noFill/>
          </a:ln>
        </p:spPr>
        <p:txBody>
          <a:bodyPr vert="horz" wrap="square" lIns="91440" tIns="45720" rIns="91440" bIns="45720" numCol="1" anchor="t" anchorCtr="0" compatLnSpc="1"/>
          <a:lstStyle/>
          <a:p>
            <a:endParaRPr lang="zh-CN" altLang="en-US"/>
          </a:p>
        </p:txBody>
      </p:sp>
      <p:sp>
        <p:nvSpPr>
          <p:cNvPr id="13" name="Freeform 11"/>
          <p:cNvSpPr/>
          <p:nvPr/>
        </p:nvSpPr>
        <p:spPr bwMode="auto">
          <a:xfrm>
            <a:off x="-4763" y="3176"/>
            <a:ext cx="1139082" cy="523864"/>
          </a:xfrm>
          <a:custGeom>
            <a:avLst/>
            <a:gdLst>
              <a:gd name="T0" fmla="*/ 536 w 911"/>
              <a:gd name="T1" fmla="*/ 375 h 419"/>
              <a:gd name="T2" fmla="*/ 911 w 911"/>
              <a:gd name="T3" fmla="*/ 0 h 419"/>
              <a:gd name="T4" fmla="*/ 892 w 911"/>
              <a:gd name="T5" fmla="*/ 0 h 419"/>
              <a:gd name="T6" fmla="*/ 578 w 911"/>
              <a:gd name="T7" fmla="*/ 314 h 419"/>
              <a:gd name="T8" fmla="*/ 438 w 911"/>
              <a:gd name="T9" fmla="*/ 314 h 419"/>
              <a:gd name="T10" fmla="*/ 124 w 911"/>
              <a:gd name="T11" fmla="*/ 0 h 419"/>
              <a:gd name="T12" fmla="*/ 0 w 911"/>
              <a:gd name="T13" fmla="*/ 0 h 419"/>
              <a:gd name="T14" fmla="*/ 375 w 911"/>
              <a:gd name="T15" fmla="*/ 375 h 419"/>
              <a:gd name="T16" fmla="*/ 536 w 911"/>
              <a:gd name="T17" fmla="*/ 375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1" h="419">
                <a:moveTo>
                  <a:pt x="536" y="375"/>
                </a:moveTo>
                <a:cubicBezTo>
                  <a:pt x="911" y="0"/>
                  <a:pt x="911" y="0"/>
                  <a:pt x="911" y="0"/>
                </a:cubicBezTo>
                <a:cubicBezTo>
                  <a:pt x="892" y="0"/>
                  <a:pt x="892" y="0"/>
                  <a:pt x="892" y="0"/>
                </a:cubicBezTo>
                <a:cubicBezTo>
                  <a:pt x="578" y="314"/>
                  <a:pt x="578" y="314"/>
                  <a:pt x="578" y="314"/>
                </a:cubicBezTo>
                <a:cubicBezTo>
                  <a:pt x="539" y="353"/>
                  <a:pt x="476" y="353"/>
                  <a:pt x="438" y="314"/>
                </a:cubicBezTo>
                <a:cubicBezTo>
                  <a:pt x="124" y="0"/>
                  <a:pt x="124" y="0"/>
                  <a:pt x="124" y="0"/>
                </a:cubicBezTo>
                <a:cubicBezTo>
                  <a:pt x="0" y="0"/>
                  <a:pt x="0" y="0"/>
                  <a:pt x="0" y="0"/>
                </a:cubicBezTo>
                <a:cubicBezTo>
                  <a:pt x="375" y="375"/>
                  <a:pt x="375" y="375"/>
                  <a:pt x="375" y="375"/>
                </a:cubicBezTo>
                <a:cubicBezTo>
                  <a:pt x="419" y="419"/>
                  <a:pt x="492" y="419"/>
                  <a:pt x="536" y="375"/>
                </a:cubicBezTo>
                <a:close/>
              </a:path>
            </a:pathLst>
          </a:custGeom>
          <a:solidFill>
            <a:srgbClr val="ED5C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1458937" y="6505591"/>
            <a:ext cx="778308" cy="357172"/>
          </a:xfrm>
          <a:custGeom>
            <a:avLst/>
            <a:gdLst>
              <a:gd name="T0" fmla="*/ 514 w 868"/>
              <a:gd name="T1" fmla="*/ 44 h 398"/>
              <a:gd name="T2" fmla="*/ 868 w 868"/>
              <a:gd name="T3" fmla="*/ 398 h 398"/>
              <a:gd name="T4" fmla="*/ 849 w 868"/>
              <a:gd name="T5" fmla="*/ 398 h 398"/>
              <a:gd name="T6" fmla="*/ 556 w 868"/>
              <a:gd name="T7" fmla="*/ 105 h 398"/>
              <a:gd name="T8" fmla="*/ 416 w 868"/>
              <a:gd name="T9" fmla="*/ 105 h 398"/>
              <a:gd name="T10" fmla="*/ 124 w 868"/>
              <a:gd name="T11" fmla="*/ 398 h 398"/>
              <a:gd name="T12" fmla="*/ 0 w 868"/>
              <a:gd name="T13" fmla="*/ 398 h 398"/>
              <a:gd name="T14" fmla="*/ 354 w 868"/>
              <a:gd name="T15" fmla="*/ 44 h 398"/>
              <a:gd name="T16" fmla="*/ 514 w 868"/>
              <a:gd name="T17" fmla="*/ 44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 h="398">
                <a:moveTo>
                  <a:pt x="514" y="44"/>
                </a:moveTo>
                <a:cubicBezTo>
                  <a:pt x="868" y="398"/>
                  <a:pt x="868" y="398"/>
                  <a:pt x="868" y="398"/>
                </a:cubicBezTo>
                <a:cubicBezTo>
                  <a:pt x="849" y="398"/>
                  <a:pt x="849" y="398"/>
                  <a:pt x="849" y="398"/>
                </a:cubicBezTo>
                <a:cubicBezTo>
                  <a:pt x="556" y="105"/>
                  <a:pt x="556" y="105"/>
                  <a:pt x="556" y="105"/>
                </a:cubicBezTo>
                <a:cubicBezTo>
                  <a:pt x="518" y="67"/>
                  <a:pt x="455" y="67"/>
                  <a:pt x="416" y="105"/>
                </a:cubicBezTo>
                <a:cubicBezTo>
                  <a:pt x="124" y="398"/>
                  <a:pt x="124" y="398"/>
                  <a:pt x="124" y="398"/>
                </a:cubicBezTo>
                <a:cubicBezTo>
                  <a:pt x="0" y="398"/>
                  <a:pt x="0" y="398"/>
                  <a:pt x="0" y="398"/>
                </a:cubicBezTo>
                <a:cubicBezTo>
                  <a:pt x="354" y="44"/>
                  <a:pt x="354" y="44"/>
                  <a:pt x="354" y="44"/>
                </a:cubicBezTo>
                <a:cubicBezTo>
                  <a:pt x="398" y="0"/>
                  <a:pt x="470" y="0"/>
                  <a:pt x="514" y="44"/>
                </a:cubicBezTo>
                <a:close/>
              </a:path>
            </a:pathLst>
          </a:custGeom>
          <a:solidFill>
            <a:srgbClr val="ED5C5C"/>
          </a:solidFill>
          <a:ln>
            <a:noFill/>
          </a:ln>
        </p:spPr>
        <p:txBody>
          <a:bodyPr vert="horz" wrap="square" lIns="91440" tIns="45720" rIns="91440" bIns="45720" numCol="1" anchor="t" anchorCtr="0" compatLnSpc="1"/>
          <a:lstStyle/>
          <a:p>
            <a:endParaRPr lang="zh-CN" altLang="en-US"/>
          </a:p>
        </p:txBody>
      </p:sp>
      <p:cxnSp>
        <p:nvCxnSpPr>
          <p:cNvPr id="7" name="直接连接符 6"/>
          <p:cNvCxnSpPr/>
          <p:nvPr/>
        </p:nvCxnSpPr>
        <p:spPr>
          <a:xfrm>
            <a:off x="191770" y="5163185"/>
            <a:ext cx="11880000" cy="0"/>
          </a:xfrm>
          <a:prstGeom prst="line">
            <a:avLst/>
          </a:prstGeom>
          <a:ln>
            <a:solidFill>
              <a:srgbClr val="ED5C5C"/>
            </a:solidFill>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802640" y="5343525"/>
            <a:ext cx="748665" cy="1029970"/>
            <a:chOff x="919" y="9195"/>
            <a:chExt cx="1179" cy="1622"/>
          </a:xfrm>
        </p:grpSpPr>
        <p:pic>
          <p:nvPicPr>
            <p:cNvPr id="5" name="图片 4" descr="4587851"/>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19" y="9195"/>
              <a:ext cx="1020" cy="1020"/>
            </a:xfrm>
            <a:prstGeom prst="rect">
              <a:avLst/>
            </a:prstGeom>
          </p:spPr>
        </p:pic>
        <p:sp>
          <p:nvSpPr>
            <p:cNvPr id="52" name="TextBox 76"/>
            <p:cNvSpPr txBox="1"/>
            <p:nvPr/>
          </p:nvSpPr>
          <p:spPr>
            <a:xfrm>
              <a:off x="938" y="10335"/>
              <a:ext cx="1160" cy="483"/>
            </a:xfrm>
            <a:prstGeom prst="rect">
              <a:avLst/>
            </a:prstGeom>
            <a:noFill/>
          </p:spPr>
          <p:txBody>
            <a:bodyPr wrap="square" rtlCol="0">
              <a:spAutoFit/>
            </a:bodyPr>
            <a:p>
              <a:pPr indent="0" algn="l">
                <a:buFont typeface="Wingdings" panose="05000000000000000000" charset="0"/>
                <a:buNone/>
              </a:pPr>
              <a:r>
                <a:rPr lang="zh-CN" altLang="en-US" sz="1400" dirty="0" smtClean="0">
                  <a:solidFill>
                    <a:srgbClr val="ED5C5C"/>
                  </a:solidFill>
                  <a:latin typeface="兰亭黑-简 纤黑" panose="020B0303020202010101" charset="-122"/>
                  <a:ea typeface="兰亭黑-简 纤黑" panose="020B0303020202010101" charset="-122"/>
                </a:rPr>
                <a:t>移动端 </a:t>
              </a:r>
              <a:endParaRPr lang="zh-CN" altLang="en-US" sz="1400" dirty="0" smtClean="0">
                <a:solidFill>
                  <a:srgbClr val="ED5C5C"/>
                </a:solidFill>
                <a:latin typeface="兰亭黑-简 纤黑" panose="020B0303020202010101" charset="-122"/>
                <a:ea typeface="兰亭黑-简 纤黑" panose="020B0303020202010101" charset="-122"/>
              </a:endParaRPr>
            </a:p>
          </p:txBody>
        </p:sp>
      </p:grpSp>
      <p:grpSp>
        <p:nvGrpSpPr>
          <p:cNvPr id="4" name="组合 3"/>
          <p:cNvGrpSpPr/>
          <p:nvPr/>
        </p:nvGrpSpPr>
        <p:grpSpPr>
          <a:xfrm>
            <a:off x="2543810" y="5320665"/>
            <a:ext cx="666750" cy="1052830"/>
            <a:chOff x="4621" y="9159"/>
            <a:chExt cx="1050" cy="1658"/>
          </a:xfrm>
        </p:grpSpPr>
        <p:pic>
          <p:nvPicPr>
            <p:cNvPr id="3" name="图片 2" descr="458911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51" y="9159"/>
              <a:ext cx="1020" cy="1020"/>
            </a:xfrm>
            <a:prstGeom prst="rect">
              <a:avLst/>
            </a:prstGeom>
          </p:spPr>
        </p:pic>
        <p:sp>
          <p:nvSpPr>
            <p:cNvPr id="8" name="TextBox 76"/>
            <p:cNvSpPr txBox="1"/>
            <p:nvPr/>
          </p:nvSpPr>
          <p:spPr>
            <a:xfrm>
              <a:off x="4621" y="10335"/>
              <a:ext cx="1035" cy="483"/>
            </a:xfrm>
            <a:prstGeom prst="rect">
              <a:avLst/>
            </a:prstGeom>
            <a:noFill/>
          </p:spPr>
          <p:txBody>
            <a:bodyPr wrap="square" rtlCol="0">
              <a:spAutoFit/>
            </a:bodyPr>
            <a:p>
              <a:pPr indent="0" algn="l">
                <a:buFont typeface="Wingdings" panose="05000000000000000000" charset="0"/>
                <a:buNone/>
              </a:pPr>
              <a:r>
                <a:rPr lang="en-US" altLang="zh-CN" sz="1400" dirty="0" smtClean="0">
                  <a:solidFill>
                    <a:srgbClr val="ED5C5C"/>
                  </a:solidFill>
                  <a:latin typeface="兰亭黑-简 纤黑" panose="020B0303020202010101" charset="-122"/>
                  <a:ea typeface="兰亭黑-简 纤黑" panose="020B0303020202010101" charset="-122"/>
                </a:rPr>
                <a:t>PC</a:t>
              </a:r>
              <a:r>
                <a:rPr lang="zh-CN" altLang="en-US" sz="1400" dirty="0" smtClean="0">
                  <a:solidFill>
                    <a:srgbClr val="ED5C5C"/>
                  </a:solidFill>
                  <a:latin typeface="兰亭黑-简 纤黑" panose="020B0303020202010101" charset="-122"/>
                  <a:ea typeface="兰亭黑-简 纤黑" panose="020B0303020202010101" charset="-122"/>
                </a:rPr>
                <a:t>端 </a:t>
              </a:r>
              <a:endParaRPr lang="zh-CN" altLang="en-US" sz="1400" dirty="0" smtClean="0">
                <a:solidFill>
                  <a:srgbClr val="ED5C5C"/>
                </a:solidFill>
                <a:latin typeface="兰亭黑-简 纤黑" panose="020B0303020202010101" charset="-122"/>
                <a:ea typeface="兰亭黑-简 纤黑" panose="020B0303020202010101" charset="-122"/>
              </a:endParaRPr>
            </a:p>
          </p:txBody>
        </p:sp>
      </p:grpSp>
      <p:pic>
        <p:nvPicPr>
          <p:cNvPr id="92" name="图片 91" descr="3506607"/>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97000" y="4428490"/>
            <a:ext cx="206375" cy="213360"/>
          </a:xfrm>
          <a:prstGeom prst="rect">
            <a:avLst/>
          </a:prstGeom>
        </p:spPr>
      </p:pic>
      <p:grpSp>
        <p:nvGrpSpPr>
          <p:cNvPr id="20" name="组合 19"/>
          <p:cNvGrpSpPr/>
          <p:nvPr/>
        </p:nvGrpSpPr>
        <p:grpSpPr>
          <a:xfrm>
            <a:off x="1641475" y="5382895"/>
            <a:ext cx="816610" cy="990600"/>
            <a:chOff x="2765" y="9257"/>
            <a:chExt cx="1286" cy="1560"/>
          </a:xfrm>
        </p:grpSpPr>
        <p:sp>
          <p:nvSpPr>
            <p:cNvPr id="10" name="TextBox 76"/>
            <p:cNvSpPr txBox="1"/>
            <p:nvPr/>
          </p:nvSpPr>
          <p:spPr>
            <a:xfrm>
              <a:off x="2765" y="10335"/>
              <a:ext cx="1286" cy="483"/>
            </a:xfrm>
            <a:prstGeom prst="rect">
              <a:avLst/>
            </a:prstGeom>
            <a:noFill/>
          </p:spPr>
          <p:txBody>
            <a:bodyPr wrap="square" rtlCol="0">
              <a:spAutoFit/>
            </a:bodyPr>
            <a:p>
              <a:pPr indent="0" algn="l">
                <a:buFont typeface="Wingdings" panose="05000000000000000000" charset="0"/>
                <a:buNone/>
              </a:pPr>
              <a:r>
                <a:rPr lang="zh-CN" altLang="en-US" sz="1400" dirty="0" smtClean="0">
                  <a:solidFill>
                    <a:srgbClr val="ED5C5C"/>
                  </a:solidFill>
                  <a:latin typeface="兰亭黑-简 纤黑" panose="020B0303020202010101" charset="-122"/>
                  <a:ea typeface="兰亭黑-简 纤黑" panose="020B0303020202010101" charset="-122"/>
                </a:rPr>
                <a:t>网页</a:t>
              </a:r>
              <a:r>
                <a:rPr lang="zh-CN" altLang="en-US" sz="1400" dirty="0" smtClean="0">
                  <a:solidFill>
                    <a:srgbClr val="ED5C5C"/>
                  </a:solidFill>
                  <a:latin typeface="兰亭黑-简 纤黑" panose="020B0303020202010101" charset="-122"/>
                  <a:ea typeface="兰亭黑-简 纤黑" panose="020B0303020202010101" charset="-122"/>
                </a:rPr>
                <a:t>端 </a:t>
              </a:r>
              <a:endParaRPr lang="zh-CN" altLang="en-US" sz="1400" dirty="0" smtClean="0">
                <a:solidFill>
                  <a:srgbClr val="ED5C5C"/>
                </a:solidFill>
                <a:latin typeface="兰亭黑-简 纤黑" panose="020B0303020202010101" charset="-122"/>
                <a:ea typeface="兰亭黑-简 纤黑" panose="020B0303020202010101" charset="-122"/>
              </a:endParaRPr>
            </a:p>
          </p:txBody>
        </p:sp>
        <p:pic>
          <p:nvPicPr>
            <p:cNvPr id="12" name="图片 11" descr="3477283"/>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09" y="9257"/>
              <a:ext cx="907" cy="907"/>
            </a:xfrm>
            <a:prstGeom prst="rect">
              <a:avLst/>
            </a:prstGeom>
          </p:spPr>
        </p:pic>
      </p:grpSp>
      <p:sp>
        <p:nvSpPr>
          <p:cNvPr id="25" name="TextBox 76"/>
          <p:cNvSpPr txBox="1"/>
          <p:nvPr/>
        </p:nvSpPr>
        <p:spPr>
          <a:xfrm>
            <a:off x="71755" y="5661660"/>
            <a:ext cx="777240" cy="306705"/>
          </a:xfrm>
          <a:prstGeom prst="rect">
            <a:avLst/>
          </a:prstGeom>
          <a:noFill/>
        </p:spPr>
        <p:txBody>
          <a:bodyPr wrap="square" rtlCol="0">
            <a:spAutoFit/>
          </a:bodyPr>
          <a:p>
            <a:pPr indent="0" algn="l">
              <a:buFont typeface="Wingdings" panose="05000000000000000000" charset="0"/>
              <a:buNone/>
            </a:pPr>
            <a:r>
              <a:rPr lang="zh-CN" altLang="en-US" sz="1400" dirty="0" smtClean="0">
                <a:solidFill>
                  <a:srgbClr val="ED5C5C"/>
                </a:solidFill>
                <a:latin typeface="兰亭黑-简 纤黑" panose="020B0303020202010101" charset="-122"/>
                <a:ea typeface="兰亭黑-简 纤黑" panose="020B0303020202010101" charset="-122"/>
              </a:rPr>
              <a:t>客户端</a:t>
            </a:r>
            <a:r>
              <a:rPr lang="zh-CN" altLang="en-US" sz="1400" dirty="0" smtClean="0">
                <a:solidFill>
                  <a:srgbClr val="ED5C5C"/>
                </a:solidFill>
                <a:latin typeface="兰亭黑-简 纤黑" panose="020B0303020202010101" charset="-122"/>
                <a:ea typeface="兰亭黑-简 纤黑" panose="020B0303020202010101" charset="-122"/>
              </a:rPr>
              <a:t> </a:t>
            </a:r>
            <a:endParaRPr lang="zh-CN" altLang="en-US" sz="1400" dirty="0" smtClean="0">
              <a:solidFill>
                <a:srgbClr val="ED5C5C"/>
              </a:solidFill>
              <a:latin typeface="兰亭黑-简 纤黑" panose="020B0303020202010101" charset="-122"/>
              <a:ea typeface="兰亭黑-简 纤黑" panose="020B0303020202010101" charset="-122"/>
            </a:endParaRPr>
          </a:p>
        </p:txBody>
      </p:sp>
      <p:grpSp>
        <p:nvGrpSpPr>
          <p:cNvPr id="33" name="组合 32"/>
          <p:cNvGrpSpPr/>
          <p:nvPr/>
        </p:nvGrpSpPr>
        <p:grpSpPr>
          <a:xfrm>
            <a:off x="4144010" y="4391660"/>
            <a:ext cx="1746250" cy="306705"/>
            <a:chOff x="6256" y="5853"/>
            <a:chExt cx="2750" cy="483"/>
          </a:xfrm>
        </p:grpSpPr>
        <p:sp>
          <p:nvSpPr>
            <p:cNvPr id="18" name="TextBox 76"/>
            <p:cNvSpPr txBox="1"/>
            <p:nvPr/>
          </p:nvSpPr>
          <p:spPr>
            <a:xfrm>
              <a:off x="6746" y="5853"/>
              <a:ext cx="2260" cy="483"/>
            </a:xfrm>
            <a:prstGeom prst="rect">
              <a:avLst/>
            </a:prstGeom>
            <a:noFill/>
          </p:spPr>
          <p:txBody>
            <a:bodyPr wrap="square" rtlCol="0">
              <a:spAutoFit/>
            </a:bodyPr>
            <a:p>
              <a:pPr indent="0" algn="l">
                <a:buFont typeface="Wingdings" panose="05000000000000000000" charset="0"/>
                <a:buNone/>
              </a:pPr>
              <a:r>
                <a:rPr lang="zh-CN" altLang="en-US" sz="1400" dirty="0" smtClean="0">
                  <a:solidFill>
                    <a:srgbClr val="ED5C5C"/>
                  </a:solidFill>
                  <a:latin typeface="兰亭黑-简 纤黑" panose="020B0303020202010101" charset="-122"/>
                  <a:ea typeface="兰亭黑-简 纤黑" panose="020B0303020202010101" charset="-122"/>
                </a:rPr>
                <a:t>服务管理平台</a:t>
              </a:r>
              <a:r>
                <a:rPr lang="zh-CN" altLang="en-US" sz="1400" dirty="0" smtClean="0">
                  <a:solidFill>
                    <a:srgbClr val="ED5C5C"/>
                  </a:solidFill>
                  <a:latin typeface="兰亭黑-简 纤黑" panose="020B0303020202010101" charset="-122"/>
                  <a:ea typeface="兰亭黑-简 纤黑" panose="020B0303020202010101" charset="-122"/>
                </a:rPr>
                <a:t> </a:t>
              </a:r>
              <a:endParaRPr lang="zh-CN" altLang="en-US" sz="1400" dirty="0" smtClean="0">
                <a:solidFill>
                  <a:srgbClr val="ED5C5C"/>
                </a:solidFill>
                <a:latin typeface="兰亭黑-简 纤黑" panose="020B0303020202010101" charset="-122"/>
                <a:ea typeface="兰亭黑-简 纤黑" panose="020B0303020202010101" charset="-122"/>
              </a:endParaRPr>
            </a:p>
          </p:txBody>
        </p:sp>
        <p:pic>
          <p:nvPicPr>
            <p:cNvPr id="32" name="图片 31" descr="服务管理"/>
            <p:cNvPicPr>
              <a:picLocks noChangeAspect="1"/>
            </p:cNvPicPr>
            <p:nvPr/>
          </p:nvPicPr>
          <p:blipFill>
            <a:blip r:embed="rId9"/>
            <a:stretch>
              <a:fillRect/>
            </a:stretch>
          </p:blipFill>
          <p:spPr>
            <a:xfrm>
              <a:off x="6256" y="5909"/>
              <a:ext cx="340" cy="340"/>
            </a:xfrm>
            <a:prstGeom prst="rect">
              <a:avLst/>
            </a:prstGeom>
          </p:spPr>
        </p:pic>
      </p:grpSp>
      <p:sp>
        <p:nvSpPr>
          <p:cNvPr id="6" name="TextBox 76"/>
          <p:cNvSpPr txBox="1"/>
          <p:nvPr/>
        </p:nvSpPr>
        <p:spPr>
          <a:xfrm>
            <a:off x="3956685" y="4037330"/>
            <a:ext cx="971550" cy="306705"/>
          </a:xfrm>
          <a:prstGeom prst="rect">
            <a:avLst/>
          </a:prstGeom>
          <a:noFill/>
        </p:spPr>
        <p:txBody>
          <a:bodyPr wrap="square" rtlCol="0">
            <a:spAutoFit/>
          </a:bodyPr>
          <a:p>
            <a:pPr indent="0" algn="l">
              <a:buFont typeface="Wingdings" panose="05000000000000000000" charset="0"/>
              <a:buNone/>
            </a:pPr>
            <a:r>
              <a:rPr lang="zh-CN" altLang="en-US" sz="1400" dirty="0" smtClean="0">
                <a:solidFill>
                  <a:schemeClr val="accent6"/>
                </a:solidFill>
                <a:latin typeface="兰亭黑-简 纤黑" panose="020B0303020202010101" charset="-122"/>
                <a:ea typeface="兰亭黑-简 纤黑" panose="020B0303020202010101" charset="-122"/>
              </a:rPr>
              <a:t>调度管理</a:t>
            </a:r>
            <a:r>
              <a:rPr lang="zh-CN" altLang="en-US" sz="1400" dirty="0" smtClean="0">
                <a:solidFill>
                  <a:srgbClr val="ED5C5C"/>
                </a:solidFill>
                <a:latin typeface="兰亭黑-简 纤黑" panose="020B0303020202010101" charset="-122"/>
                <a:ea typeface="兰亭黑-简 纤黑" panose="020B0303020202010101" charset="-122"/>
              </a:rPr>
              <a:t> </a:t>
            </a:r>
            <a:endParaRPr lang="zh-CN" altLang="en-US" sz="1400" dirty="0" smtClean="0">
              <a:solidFill>
                <a:srgbClr val="ED5C5C"/>
              </a:solidFill>
              <a:latin typeface="兰亭黑-简 纤黑" panose="020B0303020202010101" charset="-122"/>
              <a:ea typeface="兰亭黑-简 纤黑" panose="020B0303020202010101" charset="-122"/>
            </a:endParaRPr>
          </a:p>
        </p:txBody>
      </p:sp>
      <p:sp>
        <p:nvSpPr>
          <p:cNvPr id="22" name="TextBox 76"/>
          <p:cNvSpPr txBox="1"/>
          <p:nvPr/>
        </p:nvSpPr>
        <p:spPr>
          <a:xfrm>
            <a:off x="5050790" y="4037330"/>
            <a:ext cx="937260" cy="306705"/>
          </a:xfrm>
          <a:prstGeom prst="rect">
            <a:avLst/>
          </a:prstGeom>
          <a:noFill/>
        </p:spPr>
        <p:txBody>
          <a:bodyPr wrap="square" rtlCol="0">
            <a:spAutoFit/>
          </a:bodyPr>
          <a:p>
            <a:pPr indent="0" algn="l">
              <a:buFont typeface="Wingdings" panose="05000000000000000000" charset="0"/>
              <a:buNone/>
            </a:pPr>
            <a:r>
              <a:rPr lang="zh-CN" altLang="en-US" sz="1400" dirty="0" smtClean="0">
                <a:solidFill>
                  <a:srgbClr val="9B59B6"/>
                </a:solidFill>
                <a:latin typeface="兰亭黑-简 纤黑" panose="020B0303020202010101" charset="-122"/>
                <a:ea typeface="兰亭黑-简 纤黑" panose="020B0303020202010101" charset="-122"/>
              </a:rPr>
              <a:t>注册中心</a:t>
            </a:r>
            <a:endParaRPr lang="zh-CN" altLang="en-US" sz="1400" dirty="0" smtClean="0">
              <a:solidFill>
                <a:srgbClr val="9B59B6"/>
              </a:solidFill>
              <a:latin typeface="兰亭黑-简 纤黑" panose="020B0303020202010101" charset="-122"/>
              <a:ea typeface="兰亭黑-简 纤黑" panose="020B0303020202010101" charset="-122"/>
            </a:endParaRPr>
          </a:p>
        </p:txBody>
      </p:sp>
      <p:grpSp>
        <p:nvGrpSpPr>
          <p:cNvPr id="84" name="组合 83"/>
          <p:cNvGrpSpPr/>
          <p:nvPr/>
        </p:nvGrpSpPr>
        <p:grpSpPr>
          <a:xfrm>
            <a:off x="4304030" y="1297305"/>
            <a:ext cx="1309370" cy="306070"/>
            <a:chOff x="11160" y="2798"/>
            <a:chExt cx="2062" cy="482"/>
          </a:xfrm>
        </p:grpSpPr>
        <p:pic>
          <p:nvPicPr>
            <p:cNvPr id="93" name="图片 92" descr="3659091"/>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160" y="2847"/>
              <a:ext cx="340" cy="340"/>
            </a:xfrm>
            <a:prstGeom prst="rect">
              <a:avLst/>
            </a:prstGeom>
          </p:spPr>
        </p:pic>
        <p:sp>
          <p:nvSpPr>
            <p:cNvPr id="45" name="TextBox 76"/>
            <p:cNvSpPr txBox="1"/>
            <p:nvPr/>
          </p:nvSpPr>
          <p:spPr>
            <a:xfrm>
              <a:off x="11592" y="2798"/>
              <a:ext cx="1631" cy="483"/>
            </a:xfrm>
            <a:prstGeom prst="rect">
              <a:avLst/>
            </a:prstGeom>
            <a:noFill/>
          </p:spPr>
          <p:txBody>
            <a:bodyPr wrap="square" rtlCol="0">
              <a:spAutoFit/>
            </a:bodyPr>
            <a:p>
              <a:pPr indent="0" algn="l">
                <a:buFont typeface="Wingdings" panose="05000000000000000000" charset="0"/>
                <a:buNone/>
              </a:pPr>
              <a:r>
                <a:rPr lang="zh-CN" altLang="en-US" sz="1400" dirty="0" smtClean="0">
                  <a:solidFill>
                    <a:srgbClr val="ED5C5C"/>
                  </a:solidFill>
                  <a:latin typeface="兰亭黑-简 纤黑" panose="020B0303020202010101" charset="-122"/>
                  <a:ea typeface="兰亭黑-简 纤黑" panose="020B0303020202010101" charset="-122"/>
                </a:rPr>
                <a:t>数据模型</a:t>
              </a:r>
              <a:r>
                <a:rPr lang="zh-CN" altLang="en-US" sz="1400" dirty="0" smtClean="0">
                  <a:solidFill>
                    <a:srgbClr val="ED5C5C"/>
                  </a:solidFill>
                  <a:latin typeface="兰亭黑-简 纤黑" panose="020B0303020202010101" charset="-122"/>
                  <a:ea typeface="兰亭黑-简 纤黑" panose="020B0303020202010101" charset="-122"/>
                </a:rPr>
                <a:t> </a:t>
              </a:r>
              <a:endParaRPr lang="zh-CN" altLang="en-US" sz="1400" dirty="0" smtClean="0">
                <a:solidFill>
                  <a:srgbClr val="ED5C5C"/>
                </a:solidFill>
                <a:latin typeface="兰亭黑-简 纤黑" panose="020B0303020202010101" charset="-122"/>
                <a:ea typeface="兰亭黑-简 纤黑" panose="020B0303020202010101" charset="-122"/>
              </a:endParaRPr>
            </a:p>
          </p:txBody>
        </p:sp>
      </p:grpSp>
      <p:cxnSp>
        <p:nvCxnSpPr>
          <p:cNvPr id="53" name="直接连接符 52"/>
          <p:cNvCxnSpPr/>
          <p:nvPr/>
        </p:nvCxnSpPr>
        <p:spPr>
          <a:xfrm>
            <a:off x="180340" y="3873500"/>
            <a:ext cx="11880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4406265" y="3881755"/>
            <a:ext cx="7620" cy="14605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185420" y="3629025"/>
            <a:ext cx="11880000" cy="3810"/>
          </a:xfrm>
          <a:prstGeom prst="line">
            <a:avLst/>
          </a:prstGeom>
          <a:ln>
            <a:solidFill>
              <a:srgbClr val="9B59B6"/>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5500370" y="3642360"/>
            <a:ext cx="0" cy="389255"/>
          </a:xfrm>
          <a:prstGeom prst="line">
            <a:avLst/>
          </a:prstGeom>
          <a:ln>
            <a:solidFill>
              <a:srgbClr val="9B59B6"/>
            </a:solidFill>
          </a:ln>
        </p:spPr>
        <p:style>
          <a:lnRef idx="1">
            <a:schemeClr val="accent1"/>
          </a:lnRef>
          <a:fillRef idx="0">
            <a:schemeClr val="accent1"/>
          </a:fillRef>
          <a:effectRef idx="0">
            <a:schemeClr val="accent1"/>
          </a:effectRef>
          <a:fontRef idx="minor">
            <a:schemeClr val="tx1"/>
          </a:fontRef>
        </p:style>
      </p:cxnSp>
      <p:pic>
        <p:nvPicPr>
          <p:cNvPr id="60" name="图片 59" descr="icons8-存储-48"/>
          <p:cNvPicPr>
            <a:picLocks noChangeAspect="1"/>
          </p:cNvPicPr>
          <p:nvPr/>
        </p:nvPicPr>
        <p:blipFill>
          <a:blip r:embed="rId12"/>
          <a:stretch>
            <a:fillRect/>
          </a:stretch>
        </p:blipFill>
        <p:spPr>
          <a:xfrm>
            <a:off x="4358005" y="5400675"/>
            <a:ext cx="216000" cy="216000"/>
          </a:xfrm>
          <a:prstGeom prst="rect">
            <a:avLst/>
          </a:prstGeom>
        </p:spPr>
      </p:pic>
      <p:sp>
        <p:nvSpPr>
          <p:cNvPr id="63" name="TextBox 76"/>
          <p:cNvSpPr txBox="1"/>
          <p:nvPr/>
        </p:nvSpPr>
        <p:spPr>
          <a:xfrm>
            <a:off x="4555490" y="5376545"/>
            <a:ext cx="1696085" cy="306705"/>
          </a:xfrm>
          <a:prstGeom prst="rect">
            <a:avLst/>
          </a:prstGeom>
          <a:noFill/>
        </p:spPr>
        <p:txBody>
          <a:bodyPr wrap="square" rtlCol="0">
            <a:spAutoFit/>
          </a:bodyPr>
          <a:p>
            <a:pPr indent="0" algn="l">
              <a:buFont typeface="Wingdings" panose="05000000000000000000" charset="0"/>
              <a:buNone/>
            </a:pPr>
            <a:r>
              <a:rPr lang="zh-CN" altLang="en-US" sz="1400" dirty="0" smtClean="0">
                <a:solidFill>
                  <a:srgbClr val="ED5C5C"/>
                </a:solidFill>
                <a:latin typeface="兰亭黑-简 纤黑" panose="020B0303020202010101" charset="-122"/>
                <a:ea typeface="兰亭黑-简 纤黑" panose="020B0303020202010101" charset="-122"/>
              </a:rPr>
              <a:t>缓存组件：本地</a:t>
            </a:r>
            <a:r>
              <a:rPr lang="zh-CN" altLang="en-US" sz="1400" dirty="0" smtClean="0">
                <a:solidFill>
                  <a:srgbClr val="ED5C5C"/>
                </a:solidFill>
                <a:latin typeface="兰亭黑-简 纤黑" panose="020B0303020202010101" charset="-122"/>
                <a:ea typeface="兰亭黑-简 纤黑" panose="020B0303020202010101" charset="-122"/>
              </a:rPr>
              <a:t> </a:t>
            </a:r>
            <a:endParaRPr lang="zh-CN" altLang="en-US" sz="1400" dirty="0" smtClean="0">
              <a:solidFill>
                <a:srgbClr val="ED5C5C"/>
              </a:solidFill>
              <a:latin typeface="兰亭黑-简 纤黑" panose="020B0303020202010101" charset="-122"/>
              <a:ea typeface="兰亭黑-简 纤黑" panose="020B0303020202010101" charset="-122"/>
            </a:endParaRPr>
          </a:p>
        </p:txBody>
      </p:sp>
      <p:cxnSp>
        <p:nvCxnSpPr>
          <p:cNvPr id="65" name="直接箭头连接符 64"/>
          <p:cNvCxnSpPr/>
          <p:nvPr/>
        </p:nvCxnSpPr>
        <p:spPr>
          <a:xfrm>
            <a:off x="3618230" y="5527675"/>
            <a:ext cx="63881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3" name="图片 72" descr="窗口"/>
          <p:cNvPicPr>
            <a:picLocks noChangeAspect="1"/>
          </p:cNvPicPr>
          <p:nvPr/>
        </p:nvPicPr>
        <p:blipFill>
          <a:blip r:embed="rId13"/>
          <a:stretch>
            <a:fillRect/>
          </a:stretch>
        </p:blipFill>
        <p:spPr>
          <a:xfrm>
            <a:off x="4358005" y="5732780"/>
            <a:ext cx="216000" cy="216000"/>
          </a:xfrm>
          <a:prstGeom prst="rect">
            <a:avLst/>
          </a:prstGeom>
        </p:spPr>
      </p:pic>
      <p:sp>
        <p:nvSpPr>
          <p:cNvPr id="74" name="TextBox 76"/>
          <p:cNvSpPr txBox="1"/>
          <p:nvPr/>
        </p:nvSpPr>
        <p:spPr>
          <a:xfrm>
            <a:off x="4573905" y="5706745"/>
            <a:ext cx="1696085" cy="306705"/>
          </a:xfrm>
          <a:prstGeom prst="rect">
            <a:avLst/>
          </a:prstGeom>
          <a:noFill/>
        </p:spPr>
        <p:txBody>
          <a:bodyPr wrap="square" rtlCol="0">
            <a:spAutoFit/>
          </a:bodyPr>
          <a:p>
            <a:pPr indent="0" algn="l">
              <a:buFont typeface="Wingdings" panose="05000000000000000000" charset="0"/>
              <a:buNone/>
            </a:pPr>
            <a:r>
              <a:rPr lang="zh-CN" altLang="en-US" sz="1400" dirty="0" smtClean="0">
                <a:solidFill>
                  <a:srgbClr val="ED5C5C"/>
                </a:solidFill>
                <a:latin typeface="兰亭黑-简 纤黑" panose="020B0303020202010101" charset="-122"/>
                <a:ea typeface="兰亭黑-简 纤黑" panose="020B0303020202010101" charset="-122"/>
              </a:rPr>
              <a:t>用户界面：界面库</a:t>
            </a:r>
            <a:r>
              <a:rPr lang="zh-CN" altLang="en-US" sz="1400" dirty="0" smtClean="0">
                <a:solidFill>
                  <a:srgbClr val="ED5C5C"/>
                </a:solidFill>
                <a:latin typeface="兰亭黑-简 纤黑" panose="020B0303020202010101" charset="-122"/>
                <a:ea typeface="兰亭黑-简 纤黑" panose="020B0303020202010101" charset="-122"/>
              </a:rPr>
              <a:t> </a:t>
            </a:r>
            <a:endParaRPr lang="zh-CN" altLang="en-US" sz="1400" dirty="0" smtClean="0">
              <a:solidFill>
                <a:srgbClr val="ED5C5C"/>
              </a:solidFill>
              <a:latin typeface="兰亭黑-简 纤黑" panose="020B0303020202010101" charset="-122"/>
              <a:ea typeface="兰亭黑-简 纤黑" panose="020B0303020202010101" charset="-122"/>
            </a:endParaRPr>
          </a:p>
        </p:txBody>
      </p:sp>
      <p:pic>
        <p:nvPicPr>
          <p:cNvPr id="82" name="图片 81" descr="3506607"/>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43655" y="5263515"/>
            <a:ext cx="216000" cy="213593"/>
          </a:xfrm>
          <a:prstGeom prst="rect">
            <a:avLst/>
          </a:prstGeom>
        </p:spPr>
      </p:pic>
      <p:cxnSp>
        <p:nvCxnSpPr>
          <p:cNvPr id="88" name="直接连接符 87"/>
          <p:cNvCxnSpPr/>
          <p:nvPr/>
        </p:nvCxnSpPr>
        <p:spPr>
          <a:xfrm flipV="1">
            <a:off x="175895" y="1818640"/>
            <a:ext cx="11880000" cy="381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96" name="图片 95" descr="3659091"/>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346575" y="6082030"/>
            <a:ext cx="215900" cy="215900"/>
          </a:xfrm>
          <a:prstGeom prst="rect">
            <a:avLst/>
          </a:prstGeom>
        </p:spPr>
      </p:pic>
      <p:sp>
        <p:nvSpPr>
          <p:cNvPr id="97" name="TextBox 76"/>
          <p:cNvSpPr txBox="1"/>
          <p:nvPr/>
        </p:nvSpPr>
        <p:spPr>
          <a:xfrm>
            <a:off x="4573905" y="6036310"/>
            <a:ext cx="1040130" cy="306705"/>
          </a:xfrm>
          <a:prstGeom prst="rect">
            <a:avLst/>
          </a:prstGeom>
          <a:noFill/>
        </p:spPr>
        <p:txBody>
          <a:bodyPr wrap="square" rtlCol="0">
            <a:spAutoFit/>
          </a:bodyPr>
          <a:p>
            <a:pPr indent="0" algn="l">
              <a:buFont typeface="Wingdings" panose="05000000000000000000" charset="0"/>
              <a:buNone/>
            </a:pPr>
            <a:r>
              <a:rPr lang="zh-CN" altLang="en-US" sz="1400" dirty="0" smtClean="0">
                <a:solidFill>
                  <a:srgbClr val="ED5C5C"/>
                </a:solidFill>
                <a:latin typeface="兰亭黑-简 纤黑" panose="020B0303020202010101" charset="-122"/>
                <a:ea typeface="兰亭黑-简 纤黑" panose="020B0303020202010101" charset="-122"/>
              </a:rPr>
              <a:t>数据模型</a:t>
            </a:r>
            <a:endParaRPr lang="zh-CN" altLang="en-US" sz="1400" dirty="0" smtClean="0">
              <a:solidFill>
                <a:srgbClr val="ED5C5C"/>
              </a:solidFill>
              <a:latin typeface="兰亭黑-简 纤黑" panose="020B0303020202010101" charset="-122"/>
              <a:ea typeface="兰亭黑-简 纤黑" panose="020B0303020202010101" charset="-122"/>
            </a:endParaRPr>
          </a:p>
        </p:txBody>
      </p:sp>
      <p:grpSp>
        <p:nvGrpSpPr>
          <p:cNvPr id="115" name="组合 114"/>
          <p:cNvGrpSpPr/>
          <p:nvPr/>
        </p:nvGrpSpPr>
        <p:grpSpPr>
          <a:xfrm>
            <a:off x="458470" y="2107565"/>
            <a:ext cx="1332865" cy="1490345"/>
            <a:chOff x="2987" y="4039"/>
            <a:chExt cx="2099" cy="2347"/>
          </a:xfrm>
        </p:grpSpPr>
        <p:pic>
          <p:nvPicPr>
            <p:cNvPr id="80" name="图片 79" descr="3506607"/>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75" y="5818"/>
              <a:ext cx="340" cy="336"/>
            </a:xfrm>
            <a:prstGeom prst="rect">
              <a:avLst/>
            </a:prstGeom>
          </p:spPr>
        </p:pic>
        <p:grpSp>
          <p:nvGrpSpPr>
            <p:cNvPr id="87" name="组合 86"/>
            <p:cNvGrpSpPr/>
            <p:nvPr/>
          </p:nvGrpSpPr>
          <p:grpSpPr>
            <a:xfrm>
              <a:off x="2987" y="4814"/>
              <a:ext cx="2064" cy="482"/>
              <a:chOff x="1333" y="4605"/>
              <a:chExt cx="2064" cy="482"/>
            </a:xfrm>
          </p:grpSpPr>
          <p:pic>
            <p:nvPicPr>
              <p:cNvPr id="78" name="图片 77" descr="纸飞机"/>
              <p:cNvPicPr>
                <a:picLocks noChangeAspect="1"/>
              </p:cNvPicPr>
              <p:nvPr/>
            </p:nvPicPr>
            <p:blipFill>
              <a:blip r:embed="rId14"/>
              <a:stretch>
                <a:fillRect/>
              </a:stretch>
            </p:blipFill>
            <p:spPr>
              <a:xfrm>
                <a:off x="1333" y="4665"/>
                <a:ext cx="340" cy="340"/>
              </a:xfrm>
              <a:prstGeom prst="rect">
                <a:avLst/>
              </a:prstGeom>
            </p:spPr>
          </p:pic>
          <p:sp>
            <p:nvSpPr>
              <p:cNvPr id="83" name="TextBox 76"/>
              <p:cNvSpPr txBox="1"/>
              <p:nvPr/>
            </p:nvSpPr>
            <p:spPr>
              <a:xfrm>
                <a:off x="1721" y="4605"/>
                <a:ext cx="1676" cy="483"/>
              </a:xfrm>
              <a:prstGeom prst="rect">
                <a:avLst/>
              </a:prstGeom>
              <a:noFill/>
            </p:spPr>
            <p:txBody>
              <a:bodyPr wrap="square" rtlCol="0">
                <a:spAutoFit/>
              </a:bodyPr>
              <a:p>
                <a:pPr indent="0" algn="l">
                  <a:buFont typeface="Wingdings" panose="05000000000000000000" charset="0"/>
                  <a:buNone/>
                </a:pPr>
                <a:r>
                  <a:rPr lang="zh-CN" altLang="en-US" sz="1400" dirty="0" smtClean="0">
                    <a:solidFill>
                      <a:srgbClr val="ED5C5C"/>
                    </a:solidFill>
                    <a:latin typeface="兰亭黑-简 纤黑" panose="020B0303020202010101" charset="-122"/>
                    <a:ea typeface="兰亭黑-简 纤黑" panose="020B0303020202010101" charset="-122"/>
                  </a:rPr>
                  <a:t>消息组件</a:t>
                </a:r>
                <a:endParaRPr lang="zh-CN" altLang="en-US" sz="1400" dirty="0" smtClean="0">
                  <a:solidFill>
                    <a:srgbClr val="ED5C5C"/>
                  </a:solidFill>
                  <a:latin typeface="兰亭黑-简 纤黑" panose="020B0303020202010101" charset="-122"/>
                  <a:ea typeface="兰亭黑-简 纤黑" panose="020B0303020202010101" charset="-122"/>
                </a:endParaRPr>
              </a:p>
            </p:txBody>
          </p:sp>
        </p:grpSp>
        <p:sp>
          <p:nvSpPr>
            <p:cNvPr id="102" name="TextBox 76"/>
            <p:cNvSpPr txBox="1"/>
            <p:nvPr/>
          </p:nvSpPr>
          <p:spPr>
            <a:xfrm>
              <a:off x="4030" y="4039"/>
              <a:ext cx="1056" cy="434"/>
            </a:xfrm>
            <a:prstGeom prst="rect">
              <a:avLst/>
            </a:prstGeom>
            <a:noFill/>
          </p:spPr>
          <p:txBody>
            <a:bodyPr wrap="square" rtlCol="0">
              <a:spAutoFit/>
            </a:bodyPr>
            <a:p>
              <a:pPr indent="0" algn="l">
                <a:buFont typeface="Wingdings" panose="05000000000000000000" charset="0"/>
                <a:buNone/>
              </a:pPr>
              <a:r>
                <a:rPr lang="zh-CN" altLang="en-US" sz="1200" dirty="0" smtClean="0">
                  <a:solidFill>
                    <a:srgbClr val="A5A5A5"/>
                  </a:solidFill>
                  <a:latin typeface="兰亭黑-简 纤黑" panose="020B0303020202010101" charset="-122"/>
                  <a:ea typeface="兰亭黑-简 纤黑" panose="020B0303020202010101" charset="-122"/>
                </a:rPr>
                <a:t>持久化</a:t>
              </a:r>
              <a:r>
                <a:rPr lang="zh-CN" altLang="en-US" sz="1200" dirty="0" smtClean="0">
                  <a:solidFill>
                    <a:srgbClr val="A5A5A5"/>
                  </a:solidFill>
                  <a:latin typeface="兰亭黑-简 纤黑" panose="020B0303020202010101" charset="-122"/>
                  <a:ea typeface="兰亭黑-简 纤黑" panose="020B0303020202010101" charset="-122"/>
                </a:rPr>
                <a:t> </a:t>
              </a:r>
              <a:endParaRPr lang="zh-CN" altLang="en-US" sz="1200" dirty="0" smtClean="0">
                <a:solidFill>
                  <a:srgbClr val="A5A5A5"/>
                </a:solidFill>
                <a:latin typeface="兰亭黑-简 纤黑" panose="020B0303020202010101" charset="-122"/>
                <a:ea typeface="兰亭黑-简 纤黑" panose="020B0303020202010101" charset="-122"/>
              </a:endParaRPr>
            </a:p>
          </p:txBody>
        </p:sp>
        <p:cxnSp>
          <p:nvCxnSpPr>
            <p:cNvPr id="103" name="直接箭头连接符 102"/>
            <p:cNvCxnSpPr/>
            <p:nvPr/>
          </p:nvCxnSpPr>
          <p:spPr>
            <a:xfrm>
              <a:off x="4243" y="5252"/>
              <a:ext cx="0" cy="1134"/>
            </a:xfrm>
            <a:prstGeom prst="straightConnector1">
              <a:avLst/>
            </a:prstGeom>
            <a:ln>
              <a:solidFill>
                <a:srgbClr val="8E44AD"/>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6" name="组合 85"/>
          <p:cNvGrpSpPr/>
          <p:nvPr/>
        </p:nvGrpSpPr>
        <p:grpSpPr>
          <a:xfrm rot="0">
            <a:off x="5518785" y="2635250"/>
            <a:ext cx="1153795" cy="306705"/>
            <a:chOff x="11252" y="4617"/>
            <a:chExt cx="1817" cy="483"/>
          </a:xfrm>
        </p:grpSpPr>
        <p:pic>
          <p:nvPicPr>
            <p:cNvPr id="59" name="图片 58" descr="icons8-存储-48"/>
            <p:cNvPicPr>
              <a:picLocks noChangeAspect="1"/>
            </p:cNvPicPr>
            <p:nvPr/>
          </p:nvPicPr>
          <p:blipFill>
            <a:blip r:embed="rId12"/>
            <a:stretch>
              <a:fillRect/>
            </a:stretch>
          </p:blipFill>
          <p:spPr>
            <a:xfrm>
              <a:off x="11252" y="4661"/>
              <a:ext cx="340" cy="340"/>
            </a:xfrm>
            <a:prstGeom prst="rect">
              <a:avLst/>
            </a:prstGeom>
          </p:spPr>
        </p:pic>
        <p:sp>
          <p:nvSpPr>
            <p:cNvPr id="64" name="TextBox 76"/>
            <p:cNvSpPr txBox="1"/>
            <p:nvPr/>
          </p:nvSpPr>
          <p:spPr>
            <a:xfrm>
              <a:off x="11592" y="4617"/>
              <a:ext cx="1477" cy="483"/>
            </a:xfrm>
            <a:prstGeom prst="rect">
              <a:avLst/>
            </a:prstGeom>
            <a:noFill/>
          </p:spPr>
          <p:txBody>
            <a:bodyPr wrap="square" rtlCol="0">
              <a:spAutoFit/>
            </a:bodyPr>
            <a:p>
              <a:pPr indent="0" algn="l">
                <a:buFont typeface="Wingdings" panose="05000000000000000000" charset="0"/>
                <a:buNone/>
              </a:pPr>
              <a:r>
                <a:rPr lang="zh-CN" altLang="en-US" sz="1400" dirty="0" smtClean="0">
                  <a:solidFill>
                    <a:srgbClr val="ED5C5C"/>
                  </a:solidFill>
                  <a:latin typeface="兰亭黑-简 纤黑" panose="020B0303020202010101" charset="-122"/>
                  <a:ea typeface="兰亭黑-简 纤黑" panose="020B0303020202010101" charset="-122"/>
                </a:rPr>
                <a:t>缓存组件</a:t>
              </a:r>
              <a:endParaRPr lang="zh-CN" altLang="en-US" sz="1400" dirty="0" smtClean="0">
                <a:solidFill>
                  <a:srgbClr val="ED5C5C"/>
                </a:solidFill>
                <a:latin typeface="兰亭黑-简 纤黑" panose="020B0303020202010101" charset="-122"/>
                <a:ea typeface="兰亭黑-简 纤黑" panose="020B0303020202010101" charset="-122"/>
              </a:endParaRPr>
            </a:p>
          </p:txBody>
        </p:sp>
      </p:grpSp>
      <p:pic>
        <p:nvPicPr>
          <p:cNvPr id="81" name="图片 80" descr="3506607"/>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14035" y="3237230"/>
            <a:ext cx="215900" cy="213360"/>
          </a:xfrm>
          <a:prstGeom prst="rect">
            <a:avLst/>
          </a:prstGeom>
        </p:spPr>
      </p:pic>
      <p:cxnSp>
        <p:nvCxnSpPr>
          <p:cNvPr id="105" name="直接箭头连接符 104"/>
          <p:cNvCxnSpPr/>
          <p:nvPr/>
        </p:nvCxnSpPr>
        <p:spPr>
          <a:xfrm>
            <a:off x="6151880" y="2922905"/>
            <a:ext cx="0" cy="720000"/>
          </a:xfrm>
          <a:prstGeom prst="straightConnector1">
            <a:avLst/>
          </a:prstGeom>
          <a:ln>
            <a:solidFill>
              <a:srgbClr val="8E44AD"/>
            </a:solidFill>
            <a:tailEnd type="triangle"/>
          </a:ln>
        </p:spPr>
        <p:style>
          <a:lnRef idx="1">
            <a:schemeClr val="accent1"/>
          </a:lnRef>
          <a:fillRef idx="0">
            <a:schemeClr val="accent1"/>
          </a:fillRef>
          <a:effectRef idx="0">
            <a:schemeClr val="accent1"/>
          </a:effectRef>
          <a:fontRef idx="minor">
            <a:schemeClr val="tx1"/>
          </a:fontRef>
        </p:style>
      </p:cxnSp>
      <p:grpSp>
        <p:nvGrpSpPr>
          <p:cNvPr id="113" name="组合 112"/>
          <p:cNvGrpSpPr/>
          <p:nvPr/>
        </p:nvGrpSpPr>
        <p:grpSpPr>
          <a:xfrm rot="0">
            <a:off x="3197225" y="2584450"/>
            <a:ext cx="1370330" cy="1042035"/>
            <a:chOff x="7028" y="4790"/>
            <a:chExt cx="2158" cy="1641"/>
          </a:xfrm>
        </p:grpSpPr>
        <p:grpSp>
          <p:nvGrpSpPr>
            <p:cNvPr id="85" name="组合 84"/>
            <p:cNvGrpSpPr/>
            <p:nvPr/>
          </p:nvGrpSpPr>
          <p:grpSpPr>
            <a:xfrm>
              <a:off x="7028" y="4790"/>
              <a:ext cx="2158" cy="567"/>
              <a:chOff x="7181" y="3266"/>
              <a:chExt cx="2158" cy="567"/>
            </a:xfrm>
          </p:grpSpPr>
          <p:pic>
            <p:nvPicPr>
              <p:cNvPr id="28" name="图片 27" descr="业务服务器"/>
              <p:cNvPicPr>
                <a:picLocks noChangeAspect="1"/>
              </p:cNvPicPr>
              <p:nvPr/>
            </p:nvPicPr>
            <p:blipFill>
              <a:blip r:embed="rId15"/>
              <a:stretch>
                <a:fillRect/>
              </a:stretch>
            </p:blipFill>
            <p:spPr>
              <a:xfrm>
                <a:off x="7181" y="3266"/>
                <a:ext cx="567" cy="567"/>
              </a:xfrm>
              <a:prstGeom prst="rect">
                <a:avLst/>
              </a:prstGeom>
            </p:spPr>
          </p:pic>
          <p:sp>
            <p:nvSpPr>
              <p:cNvPr id="29" name="TextBox 76"/>
              <p:cNvSpPr txBox="1"/>
              <p:nvPr/>
            </p:nvSpPr>
            <p:spPr>
              <a:xfrm>
                <a:off x="7852" y="3350"/>
                <a:ext cx="1487" cy="483"/>
              </a:xfrm>
              <a:prstGeom prst="rect">
                <a:avLst/>
              </a:prstGeom>
              <a:noFill/>
            </p:spPr>
            <p:txBody>
              <a:bodyPr wrap="square" rtlCol="0">
                <a:spAutoFit/>
              </a:bodyPr>
              <a:p>
                <a:pPr indent="0" algn="l">
                  <a:buFont typeface="Wingdings" panose="05000000000000000000" charset="0"/>
                  <a:buNone/>
                </a:pPr>
                <a:r>
                  <a:rPr lang="zh-CN" altLang="en-US" sz="1400" dirty="0" smtClean="0">
                    <a:solidFill>
                      <a:srgbClr val="ED5C5C"/>
                    </a:solidFill>
                    <a:latin typeface="兰亭黑-简 纤黑" panose="020B0303020202010101" charset="-122"/>
                    <a:ea typeface="兰亭黑-简 纤黑" panose="020B0303020202010101" charset="-122"/>
                  </a:rPr>
                  <a:t>业务服务</a:t>
                </a:r>
                <a:r>
                  <a:rPr lang="zh-CN" altLang="en-US" sz="1400" dirty="0" smtClean="0">
                    <a:solidFill>
                      <a:srgbClr val="ED5C5C"/>
                    </a:solidFill>
                    <a:latin typeface="兰亭黑-简 纤黑" panose="020B0303020202010101" charset="-122"/>
                    <a:ea typeface="兰亭黑-简 纤黑" panose="020B0303020202010101" charset="-122"/>
                  </a:rPr>
                  <a:t> </a:t>
                </a:r>
                <a:endParaRPr lang="zh-CN" altLang="en-US" sz="1400" dirty="0" smtClean="0">
                  <a:solidFill>
                    <a:srgbClr val="ED5C5C"/>
                  </a:solidFill>
                  <a:latin typeface="兰亭黑-简 纤黑" panose="020B0303020202010101" charset="-122"/>
                  <a:ea typeface="兰亭黑-简 纤黑" panose="020B0303020202010101" charset="-122"/>
                </a:endParaRPr>
              </a:p>
            </p:txBody>
          </p:sp>
        </p:grpSp>
        <p:pic>
          <p:nvPicPr>
            <p:cNvPr id="94" name="图片 93" descr="3506607"/>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74" y="5818"/>
              <a:ext cx="340" cy="336"/>
            </a:xfrm>
            <a:prstGeom prst="rect">
              <a:avLst/>
            </a:prstGeom>
          </p:spPr>
        </p:pic>
        <p:cxnSp>
          <p:nvCxnSpPr>
            <p:cNvPr id="107" name="直接箭头连接符 106"/>
            <p:cNvCxnSpPr/>
            <p:nvPr/>
          </p:nvCxnSpPr>
          <p:spPr>
            <a:xfrm>
              <a:off x="8268" y="5297"/>
              <a:ext cx="0" cy="1134"/>
            </a:xfrm>
            <a:prstGeom prst="straightConnector1">
              <a:avLst/>
            </a:prstGeom>
            <a:ln>
              <a:solidFill>
                <a:srgbClr val="8E44AD"/>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8" name="直接连接符 107"/>
          <p:cNvCxnSpPr/>
          <p:nvPr/>
        </p:nvCxnSpPr>
        <p:spPr>
          <a:xfrm>
            <a:off x="5021580" y="1555750"/>
            <a:ext cx="0" cy="259715"/>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09" name="图片 108" descr="环境监测"/>
          <p:cNvPicPr>
            <a:picLocks noChangeAspect="1"/>
          </p:cNvPicPr>
          <p:nvPr/>
        </p:nvPicPr>
        <p:blipFill>
          <a:blip r:embed="rId16"/>
          <a:stretch>
            <a:fillRect/>
          </a:stretch>
        </p:blipFill>
        <p:spPr>
          <a:xfrm>
            <a:off x="9333865" y="2682875"/>
            <a:ext cx="216000" cy="216000"/>
          </a:xfrm>
          <a:prstGeom prst="rect">
            <a:avLst/>
          </a:prstGeom>
        </p:spPr>
      </p:pic>
      <p:pic>
        <p:nvPicPr>
          <p:cNvPr id="120" name="图片 119" descr="文件管理"/>
          <p:cNvPicPr>
            <a:picLocks noChangeAspect="1"/>
          </p:cNvPicPr>
          <p:nvPr/>
        </p:nvPicPr>
        <p:blipFill>
          <a:blip r:embed="rId17"/>
          <a:stretch>
            <a:fillRect/>
          </a:stretch>
        </p:blipFill>
        <p:spPr>
          <a:xfrm>
            <a:off x="6978650" y="2666365"/>
            <a:ext cx="216000" cy="216000"/>
          </a:xfrm>
          <a:prstGeom prst="rect">
            <a:avLst/>
          </a:prstGeom>
        </p:spPr>
      </p:pic>
      <p:sp>
        <p:nvSpPr>
          <p:cNvPr id="121" name="TextBox 76"/>
          <p:cNvSpPr txBox="1"/>
          <p:nvPr/>
        </p:nvSpPr>
        <p:spPr>
          <a:xfrm>
            <a:off x="7194550" y="2639695"/>
            <a:ext cx="1287780" cy="306705"/>
          </a:xfrm>
          <a:prstGeom prst="rect">
            <a:avLst/>
          </a:prstGeom>
          <a:noFill/>
        </p:spPr>
        <p:txBody>
          <a:bodyPr wrap="square" rtlCol="0">
            <a:spAutoFit/>
          </a:bodyPr>
          <a:p>
            <a:pPr indent="0" algn="l">
              <a:buFont typeface="Wingdings" panose="05000000000000000000" charset="0"/>
              <a:buNone/>
            </a:pPr>
            <a:r>
              <a:rPr lang="zh-CN" altLang="en-US" sz="1400" dirty="0" smtClean="0">
                <a:solidFill>
                  <a:srgbClr val="ED5C5C"/>
                </a:solidFill>
                <a:latin typeface="兰亭黑-简 纤黑" panose="020B0303020202010101" charset="-122"/>
                <a:ea typeface="兰亭黑-简 纤黑" panose="020B0303020202010101" charset="-122"/>
              </a:rPr>
              <a:t>文件管理系统</a:t>
            </a:r>
            <a:r>
              <a:rPr lang="zh-CN" altLang="en-US" sz="1400" dirty="0" smtClean="0">
                <a:solidFill>
                  <a:srgbClr val="ED5C5C"/>
                </a:solidFill>
                <a:latin typeface="兰亭黑-简 纤黑" panose="020B0303020202010101" charset="-122"/>
                <a:ea typeface="兰亭黑-简 纤黑" panose="020B0303020202010101" charset="-122"/>
              </a:rPr>
              <a:t> </a:t>
            </a:r>
            <a:endParaRPr lang="zh-CN" altLang="en-US" sz="1400" dirty="0" smtClean="0">
              <a:solidFill>
                <a:srgbClr val="ED5C5C"/>
              </a:solidFill>
              <a:latin typeface="兰亭黑-简 纤黑" panose="020B0303020202010101" charset="-122"/>
              <a:ea typeface="兰亭黑-简 纤黑" panose="020B0303020202010101" charset="-122"/>
            </a:endParaRPr>
          </a:p>
        </p:txBody>
      </p:sp>
      <p:sp>
        <p:nvSpPr>
          <p:cNvPr id="122" name="TextBox 76"/>
          <p:cNvSpPr txBox="1"/>
          <p:nvPr/>
        </p:nvSpPr>
        <p:spPr>
          <a:xfrm>
            <a:off x="9499600" y="2654300"/>
            <a:ext cx="1287780" cy="306705"/>
          </a:xfrm>
          <a:prstGeom prst="rect">
            <a:avLst/>
          </a:prstGeom>
          <a:noFill/>
        </p:spPr>
        <p:txBody>
          <a:bodyPr wrap="square" rtlCol="0">
            <a:spAutoFit/>
          </a:bodyPr>
          <a:p>
            <a:pPr indent="0" algn="l">
              <a:buFont typeface="Wingdings" panose="05000000000000000000" charset="0"/>
              <a:buNone/>
            </a:pPr>
            <a:r>
              <a:rPr lang="zh-CN" altLang="en-US" sz="1400" dirty="0" smtClean="0">
                <a:solidFill>
                  <a:srgbClr val="ED5C5C"/>
                </a:solidFill>
                <a:latin typeface="兰亭黑-简 纤黑" panose="020B0303020202010101" charset="-122"/>
                <a:ea typeface="兰亭黑-简 纤黑" panose="020B0303020202010101" charset="-122"/>
              </a:rPr>
              <a:t>环境管理系统</a:t>
            </a:r>
            <a:r>
              <a:rPr lang="zh-CN" altLang="en-US" sz="1400" dirty="0" smtClean="0">
                <a:solidFill>
                  <a:srgbClr val="ED5C5C"/>
                </a:solidFill>
                <a:latin typeface="兰亭黑-简 纤黑" panose="020B0303020202010101" charset="-122"/>
                <a:ea typeface="兰亭黑-简 纤黑" panose="020B0303020202010101" charset="-122"/>
              </a:rPr>
              <a:t> </a:t>
            </a:r>
            <a:endParaRPr lang="zh-CN" altLang="en-US" sz="1400" dirty="0" smtClean="0">
              <a:solidFill>
                <a:srgbClr val="ED5C5C"/>
              </a:solidFill>
              <a:latin typeface="兰亭黑-简 纤黑" panose="020B0303020202010101" charset="-122"/>
              <a:ea typeface="兰亭黑-简 纤黑" panose="020B0303020202010101" charset="-122"/>
            </a:endParaRPr>
          </a:p>
        </p:txBody>
      </p:sp>
      <p:sp>
        <p:nvSpPr>
          <p:cNvPr id="124" name="TextBox 76"/>
          <p:cNvSpPr txBox="1"/>
          <p:nvPr/>
        </p:nvSpPr>
        <p:spPr>
          <a:xfrm>
            <a:off x="6169025" y="2126615"/>
            <a:ext cx="1148715" cy="275590"/>
          </a:xfrm>
          <a:prstGeom prst="rect">
            <a:avLst/>
          </a:prstGeom>
          <a:noFill/>
        </p:spPr>
        <p:txBody>
          <a:bodyPr wrap="square" rtlCol="0">
            <a:spAutoFit/>
          </a:bodyPr>
          <a:p>
            <a:pPr indent="0" algn="l">
              <a:buFont typeface="Wingdings" panose="05000000000000000000" charset="0"/>
              <a:buNone/>
            </a:pPr>
            <a:r>
              <a:rPr lang="zh-CN" altLang="en-US" sz="1200" dirty="0" smtClean="0">
                <a:solidFill>
                  <a:srgbClr val="A5A5A5"/>
                </a:solidFill>
                <a:latin typeface="兰亭黑-简 纤黑" panose="020B0303020202010101" charset="-122"/>
                <a:ea typeface="兰亭黑-简 纤黑" panose="020B0303020202010101" charset="-122"/>
              </a:rPr>
              <a:t>热点数据 </a:t>
            </a:r>
            <a:endParaRPr lang="zh-CN" altLang="en-US" sz="1200" dirty="0" smtClean="0">
              <a:solidFill>
                <a:srgbClr val="A5A5A5"/>
              </a:solidFill>
              <a:latin typeface="兰亭黑-简 纤黑" panose="020B0303020202010101" charset="-122"/>
              <a:ea typeface="兰亭黑-简 纤黑" panose="020B0303020202010101" charset="-122"/>
            </a:endParaRPr>
          </a:p>
        </p:txBody>
      </p:sp>
      <p:cxnSp>
        <p:nvCxnSpPr>
          <p:cNvPr id="125" name="直接箭头连接符 124"/>
          <p:cNvCxnSpPr/>
          <p:nvPr/>
        </p:nvCxnSpPr>
        <p:spPr>
          <a:xfrm flipH="1">
            <a:off x="3143885" y="1445260"/>
            <a:ext cx="1001395" cy="8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p:nvPr/>
        </p:nvCxnSpPr>
        <p:spPr>
          <a:xfrm flipV="1">
            <a:off x="996950" y="1873250"/>
            <a:ext cx="0" cy="648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直接箭头连接符 127"/>
          <p:cNvCxnSpPr/>
          <p:nvPr/>
        </p:nvCxnSpPr>
        <p:spPr>
          <a:xfrm flipV="1">
            <a:off x="3765550" y="1872615"/>
            <a:ext cx="0" cy="678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直接箭头连接符 129"/>
          <p:cNvCxnSpPr/>
          <p:nvPr/>
        </p:nvCxnSpPr>
        <p:spPr>
          <a:xfrm flipV="1">
            <a:off x="5902960" y="2961640"/>
            <a:ext cx="0" cy="90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直接箭头连接符 130"/>
          <p:cNvCxnSpPr/>
          <p:nvPr/>
        </p:nvCxnSpPr>
        <p:spPr>
          <a:xfrm flipV="1">
            <a:off x="3765550" y="2983230"/>
            <a:ext cx="0" cy="90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p:nvPr/>
        </p:nvCxnSpPr>
        <p:spPr>
          <a:xfrm flipV="1">
            <a:off x="1689100" y="3929380"/>
            <a:ext cx="0" cy="1226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直接箭头连接符 132"/>
          <p:cNvCxnSpPr/>
          <p:nvPr/>
        </p:nvCxnSpPr>
        <p:spPr>
          <a:xfrm flipV="1">
            <a:off x="996950" y="2971165"/>
            <a:ext cx="0" cy="9000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5" name="直接箭头连接符 134"/>
          <p:cNvCxnSpPr/>
          <p:nvPr/>
        </p:nvCxnSpPr>
        <p:spPr>
          <a:xfrm flipV="1">
            <a:off x="1974850" y="3647440"/>
            <a:ext cx="0" cy="1500505"/>
          </a:xfrm>
          <a:prstGeom prst="straightConnector1">
            <a:avLst/>
          </a:prstGeom>
          <a:ln>
            <a:solidFill>
              <a:srgbClr val="8E44AD"/>
            </a:solidFill>
            <a:tailEnd type="triangle"/>
          </a:ln>
        </p:spPr>
        <p:style>
          <a:lnRef idx="1">
            <a:schemeClr val="accent1"/>
          </a:lnRef>
          <a:fillRef idx="0">
            <a:schemeClr val="accent1"/>
          </a:fillRef>
          <a:effectRef idx="0">
            <a:schemeClr val="accent1"/>
          </a:effectRef>
          <a:fontRef idx="minor">
            <a:schemeClr val="tx1"/>
          </a:fontRef>
        </p:style>
      </p:cxnSp>
      <p:pic>
        <p:nvPicPr>
          <p:cNvPr id="142" name="图片 141" descr="调度运行 (1)"/>
          <p:cNvPicPr>
            <a:picLocks noChangeAspect="1"/>
          </p:cNvPicPr>
          <p:nvPr/>
        </p:nvPicPr>
        <p:blipFill>
          <a:blip r:embed="rId18"/>
          <a:stretch>
            <a:fillRect/>
          </a:stretch>
        </p:blipFill>
        <p:spPr>
          <a:xfrm>
            <a:off x="2299970" y="2504440"/>
            <a:ext cx="216000" cy="216000"/>
          </a:xfrm>
          <a:prstGeom prst="rect">
            <a:avLst/>
          </a:prstGeom>
        </p:spPr>
      </p:pic>
      <p:pic>
        <p:nvPicPr>
          <p:cNvPr id="143" name="图片 142" descr="调度运行 (1)"/>
          <p:cNvPicPr>
            <a:picLocks noChangeAspect="1"/>
          </p:cNvPicPr>
          <p:nvPr/>
        </p:nvPicPr>
        <p:blipFill>
          <a:blip r:embed="rId18"/>
          <a:stretch>
            <a:fillRect/>
          </a:stretch>
        </p:blipFill>
        <p:spPr>
          <a:xfrm>
            <a:off x="3787775" y="4060825"/>
            <a:ext cx="216000" cy="216000"/>
          </a:xfrm>
          <a:prstGeom prst="rect">
            <a:avLst/>
          </a:prstGeom>
        </p:spPr>
      </p:pic>
      <p:cxnSp>
        <p:nvCxnSpPr>
          <p:cNvPr id="144" name="曲线连接符 143"/>
          <p:cNvCxnSpPr/>
          <p:nvPr/>
        </p:nvCxnSpPr>
        <p:spPr>
          <a:xfrm rot="10800000">
            <a:off x="1694815" y="2787015"/>
            <a:ext cx="1367155" cy="3175"/>
          </a:xfrm>
          <a:prstGeom prst="curvedConnector2">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曲线连接符 146"/>
          <p:cNvCxnSpPr/>
          <p:nvPr/>
        </p:nvCxnSpPr>
        <p:spPr>
          <a:xfrm rot="10800000">
            <a:off x="4555285" y="2780665"/>
            <a:ext cx="900000" cy="6350"/>
          </a:xfrm>
          <a:prstGeom prst="curvedConnector3">
            <a:avLst>
              <a:gd name="adj1" fmla="val 49943"/>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148" name="图片 147" descr="调度运行 (1)"/>
          <p:cNvPicPr>
            <a:picLocks noChangeAspect="1"/>
          </p:cNvPicPr>
          <p:nvPr/>
        </p:nvPicPr>
        <p:blipFill>
          <a:blip r:embed="rId18"/>
          <a:stretch>
            <a:fillRect/>
          </a:stretch>
        </p:blipFill>
        <p:spPr>
          <a:xfrm>
            <a:off x="4884420" y="2512695"/>
            <a:ext cx="216000" cy="216000"/>
          </a:xfrm>
          <a:prstGeom prst="rect">
            <a:avLst/>
          </a:prstGeom>
        </p:spPr>
      </p:pic>
      <p:cxnSp>
        <p:nvCxnSpPr>
          <p:cNvPr id="152" name="直接箭头连接符 151"/>
          <p:cNvCxnSpPr/>
          <p:nvPr/>
        </p:nvCxnSpPr>
        <p:spPr>
          <a:xfrm>
            <a:off x="5928360" y="1905000"/>
            <a:ext cx="0" cy="67680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153" name="图片 152" descr="调度运行 (1)"/>
          <p:cNvPicPr>
            <a:picLocks noChangeAspect="1"/>
          </p:cNvPicPr>
          <p:nvPr/>
        </p:nvPicPr>
        <p:blipFill>
          <a:blip r:embed="rId18"/>
          <a:stretch>
            <a:fillRect/>
          </a:stretch>
        </p:blipFill>
        <p:spPr>
          <a:xfrm>
            <a:off x="5988050" y="2126615"/>
            <a:ext cx="216000" cy="216000"/>
          </a:xfrm>
          <a:prstGeom prst="rect">
            <a:avLst/>
          </a:prstGeom>
        </p:spPr>
      </p:pic>
      <p:cxnSp>
        <p:nvCxnSpPr>
          <p:cNvPr id="161" name="直接箭头连接符 160"/>
          <p:cNvCxnSpPr/>
          <p:nvPr/>
        </p:nvCxnSpPr>
        <p:spPr>
          <a:xfrm flipV="1">
            <a:off x="7703185" y="1873250"/>
            <a:ext cx="0" cy="678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直接箭头连接符 161"/>
          <p:cNvCxnSpPr/>
          <p:nvPr/>
        </p:nvCxnSpPr>
        <p:spPr>
          <a:xfrm flipV="1">
            <a:off x="9735820" y="1896745"/>
            <a:ext cx="0" cy="678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1" name="组合 190"/>
          <p:cNvGrpSpPr/>
          <p:nvPr/>
        </p:nvGrpSpPr>
        <p:grpSpPr>
          <a:xfrm>
            <a:off x="1568450" y="1112520"/>
            <a:ext cx="1497965" cy="579755"/>
            <a:chOff x="2590" y="2498"/>
            <a:chExt cx="2359" cy="913"/>
          </a:xfrm>
        </p:grpSpPr>
        <p:pic>
          <p:nvPicPr>
            <p:cNvPr id="47" name="图片 46" descr="数据库"/>
            <p:cNvPicPr>
              <a:picLocks noChangeAspect="1"/>
            </p:cNvPicPr>
            <p:nvPr/>
          </p:nvPicPr>
          <p:blipFill>
            <a:blip r:embed="rId19"/>
            <a:stretch>
              <a:fillRect/>
            </a:stretch>
          </p:blipFill>
          <p:spPr>
            <a:xfrm>
              <a:off x="2590" y="2761"/>
              <a:ext cx="340" cy="340"/>
            </a:xfrm>
            <a:prstGeom prst="rect">
              <a:avLst/>
            </a:prstGeom>
          </p:spPr>
        </p:pic>
        <p:sp>
          <p:nvSpPr>
            <p:cNvPr id="50" name="TextBox 76"/>
            <p:cNvSpPr txBox="1"/>
            <p:nvPr/>
          </p:nvSpPr>
          <p:spPr>
            <a:xfrm>
              <a:off x="3447" y="2739"/>
              <a:ext cx="1503" cy="483"/>
            </a:xfrm>
            <a:prstGeom prst="rect">
              <a:avLst/>
            </a:prstGeom>
            <a:noFill/>
          </p:spPr>
          <p:txBody>
            <a:bodyPr wrap="square" rtlCol="0">
              <a:spAutoFit/>
            </a:bodyPr>
            <a:p>
              <a:pPr indent="0" algn="l">
                <a:buFont typeface="Wingdings" panose="05000000000000000000" charset="0"/>
                <a:buNone/>
              </a:pPr>
              <a:r>
                <a:rPr lang="zh-CN" altLang="en-US" sz="1400" dirty="0" smtClean="0">
                  <a:solidFill>
                    <a:srgbClr val="ED5C5C"/>
                  </a:solidFill>
                  <a:latin typeface="兰亭黑-简 纤黑" panose="020B0303020202010101" charset="-122"/>
                  <a:ea typeface="兰亭黑-简 纤黑" panose="020B0303020202010101" charset="-122"/>
                </a:rPr>
                <a:t>存储介质</a:t>
              </a:r>
              <a:endParaRPr lang="zh-CN" altLang="en-US" sz="1400" dirty="0" smtClean="0">
                <a:solidFill>
                  <a:srgbClr val="ED5C5C"/>
                </a:solidFill>
                <a:latin typeface="兰亭黑-简 纤黑" panose="020B0303020202010101" charset="-122"/>
                <a:ea typeface="兰亭黑-简 纤黑" panose="020B0303020202010101" charset="-122"/>
              </a:endParaRPr>
            </a:p>
          </p:txBody>
        </p:sp>
        <p:pic>
          <p:nvPicPr>
            <p:cNvPr id="163" name="图片 162" descr="文件"/>
            <p:cNvPicPr>
              <a:picLocks noChangeAspect="1"/>
            </p:cNvPicPr>
            <p:nvPr/>
          </p:nvPicPr>
          <p:blipFill>
            <a:blip r:embed="rId20"/>
            <a:stretch>
              <a:fillRect/>
            </a:stretch>
          </p:blipFill>
          <p:spPr>
            <a:xfrm>
              <a:off x="3073" y="2498"/>
              <a:ext cx="340" cy="340"/>
            </a:xfrm>
            <a:prstGeom prst="rect">
              <a:avLst/>
            </a:prstGeom>
          </p:spPr>
        </p:pic>
        <p:pic>
          <p:nvPicPr>
            <p:cNvPr id="164" name="图片 163" descr="内存"/>
            <p:cNvPicPr>
              <a:picLocks noChangeAspect="1"/>
            </p:cNvPicPr>
            <p:nvPr/>
          </p:nvPicPr>
          <p:blipFill>
            <a:blip r:embed="rId21"/>
            <a:stretch>
              <a:fillRect/>
            </a:stretch>
          </p:blipFill>
          <p:spPr>
            <a:xfrm>
              <a:off x="3073" y="3071"/>
              <a:ext cx="340" cy="340"/>
            </a:xfrm>
            <a:prstGeom prst="rect">
              <a:avLst/>
            </a:prstGeom>
          </p:spPr>
        </p:pic>
      </p:grpSp>
      <p:cxnSp>
        <p:nvCxnSpPr>
          <p:cNvPr id="176" name="曲线连接符 175"/>
          <p:cNvCxnSpPr/>
          <p:nvPr/>
        </p:nvCxnSpPr>
        <p:spPr>
          <a:xfrm rot="10800000" flipV="1">
            <a:off x="8441690" y="2792095"/>
            <a:ext cx="828040" cy="3175"/>
          </a:xfrm>
          <a:prstGeom prst="curvedConnector3">
            <a:avLst>
              <a:gd name="adj1" fmla="val 49923"/>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pic>
        <p:nvPicPr>
          <p:cNvPr id="177" name="图片 176" descr="调度运行 (1)"/>
          <p:cNvPicPr>
            <a:picLocks noChangeAspect="1"/>
          </p:cNvPicPr>
          <p:nvPr/>
        </p:nvPicPr>
        <p:blipFill>
          <a:blip r:embed="rId18"/>
          <a:stretch>
            <a:fillRect/>
          </a:stretch>
        </p:blipFill>
        <p:spPr>
          <a:xfrm>
            <a:off x="8779510" y="2495550"/>
            <a:ext cx="216000" cy="216000"/>
          </a:xfrm>
          <a:prstGeom prst="rect">
            <a:avLst/>
          </a:prstGeom>
        </p:spPr>
      </p:pic>
      <p:cxnSp>
        <p:nvCxnSpPr>
          <p:cNvPr id="179" name="直接箭头连接符 178"/>
          <p:cNvCxnSpPr/>
          <p:nvPr/>
        </p:nvCxnSpPr>
        <p:spPr>
          <a:xfrm>
            <a:off x="7854950" y="2922270"/>
            <a:ext cx="0" cy="720000"/>
          </a:xfrm>
          <a:prstGeom prst="straightConnector1">
            <a:avLst/>
          </a:prstGeom>
          <a:ln>
            <a:solidFill>
              <a:srgbClr val="8E44AD"/>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直接箭头连接符 179"/>
          <p:cNvCxnSpPr/>
          <p:nvPr/>
        </p:nvCxnSpPr>
        <p:spPr>
          <a:xfrm>
            <a:off x="10338435" y="2922270"/>
            <a:ext cx="0" cy="720000"/>
          </a:xfrm>
          <a:prstGeom prst="straightConnector1">
            <a:avLst/>
          </a:prstGeom>
          <a:ln>
            <a:solidFill>
              <a:srgbClr val="8E44AD"/>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直接箭头连接符 180"/>
          <p:cNvCxnSpPr/>
          <p:nvPr/>
        </p:nvCxnSpPr>
        <p:spPr>
          <a:xfrm flipV="1">
            <a:off x="7611110" y="2961640"/>
            <a:ext cx="0" cy="90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2" name="图片 181" descr="3506607"/>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66940" y="3237230"/>
            <a:ext cx="215900" cy="213360"/>
          </a:xfrm>
          <a:prstGeom prst="rect">
            <a:avLst/>
          </a:prstGeom>
        </p:spPr>
      </p:pic>
      <p:cxnSp>
        <p:nvCxnSpPr>
          <p:cNvPr id="183" name="直接箭头连接符 182"/>
          <p:cNvCxnSpPr/>
          <p:nvPr/>
        </p:nvCxnSpPr>
        <p:spPr>
          <a:xfrm flipV="1">
            <a:off x="10082530" y="2981960"/>
            <a:ext cx="0" cy="90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4" name="图片 183" descr="3506607"/>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77095" y="3237230"/>
            <a:ext cx="215900" cy="213360"/>
          </a:xfrm>
          <a:prstGeom prst="rect">
            <a:avLst/>
          </a:prstGeom>
        </p:spPr>
      </p:pic>
      <p:pic>
        <p:nvPicPr>
          <p:cNvPr id="185" name="图片 184" descr="icons8-博特-64"/>
          <p:cNvPicPr>
            <a:picLocks noChangeAspect="1"/>
          </p:cNvPicPr>
          <p:nvPr/>
        </p:nvPicPr>
        <p:blipFill>
          <a:blip r:embed="rId22"/>
          <a:stretch>
            <a:fillRect/>
          </a:stretch>
        </p:blipFill>
        <p:spPr>
          <a:xfrm>
            <a:off x="9943465" y="1306830"/>
            <a:ext cx="215900" cy="215900"/>
          </a:xfrm>
          <a:prstGeom prst="rect">
            <a:avLst/>
          </a:prstGeom>
        </p:spPr>
      </p:pic>
      <p:sp>
        <p:nvSpPr>
          <p:cNvPr id="186" name="TextBox 76"/>
          <p:cNvSpPr txBox="1"/>
          <p:nvPr/>
        </p:nvSpPr>
        <p:spPr>
          <a:xfrm>
            <a:off x="10210165" y="1144905"/>
            <a:ext cx="1663700" cy="306705"/>
          </a:xfrm>
          <a:prstGeom prst="rect">
            <a:avLst/>
          </a:prstGeom>
          <a:noFill/>
        </p:spPr>
        <p:txBody>
          <a:bodyPr wrap="square" rtlCol="0">
            <a:spAutoFit/>
          </a:bodyPr>
          <a:p>
            <a:pPr indent="0" algn="l">
              <a:buFont typeface="Wingdings" panose="05000000000000000000" charset="0"/>
              <a:buNone/>
            </a:pPr>
            <a:r>
              <a:rPr lang="zh-CN" altLang="en-US" sz="1400" dirty="0" smtClean="0">
                <a:solidFill>
                  <a:srgbClr val="ED5C5C"/>
                </a:solidFill>
                <a:latin typeface="兰亭黑-简 纤黑" panose="020B0303020202010101" charset="-122"/>
                <a:ea typeface="兰亭黑-简 纤黑" panose="020B0303020202010101" charset="-122"/>
              </a:rPr>
              <a:t>智能模型训练系统</a:t>
            </a:r>
            <a:endParaRPr lang="zh-CN" altLang="en-US" sz="1400" dirty="0" smtClean="0">
              <a:solidFill>
                <a:srgbClr val="ED5C5C"/>
              </a:solidFill>
              <a:latin typeface="兰亭黑-简 纤黑" panose="020B0303020202010101" charset="-122"/>
              <a:ea typeface="兰亭黑-简 纤黑" panose="020B0303020202010101" charset="-122"/>
            </a:endParaRPr>
          </a:p>
        </p:txBody>
      </p:sp>
      <p:cxnSp>
        <p:nvCxnSpPr>
          <p:cNvPr id="187" name="直接连接符 186"/>
          <p:cNvCxnSpPr/>
          <p:nvPr/>
        </p:nvCxnSpPr>
        <p:spPr>
          <a:xfrm>
            <a:off x="8742045" y="5168265"/>
            <a:ext cx="9525" cy="1188000"/>
          </a:xfrm>
          <a:prstGeom prst="line">
            <a:avLst/>
          </a:prstGeom>
          <a:ln>
            <a:solidFill>
              <a:srgbClr val="ED5C5C"/>
            </a:solidFill>
          </a:ln>
        </p:spPr>
        <p:style>
          <a:lnRef idx="1">
            <a:schemeClr val="accent1"/>
          </a:lnRef>
          <a:fillRef idx="0">
            <a:schemeClr val="accent1"/>
          </a:fillRef>
          <a:effectRef idx="0">
            <a:schemeClr val="accent1"/>
          </a:effectRef>
          <a:fontRef idx="minor">
            <a:schemeClr val="tx1"/>
          </a:fontRef>
        </p:style>
      </p:cxnSp>
      <p:grpSp>
        <p:nvGrpSpPr>
          <p:cNvPr id="192" name="组合 191"/>
          <p:cNvGrpSpPr/>
          <p:nvPr/>
        </p:nvGrpSpPr>
        <p:grpSpPr>
          <a:xfrm>
            <a:off x="6671310" y="1283335"/>
            <a:ext cx="1587500" cy="306070"/>
            <a:chOff x="10168" y="2133"/>
            <a:chExt cx="2500" cy="482"/>
          </a:xfrm>
        </p:grpSpPr>
        <p:pic>
          <p:nvPicPr>
            <p:cNvPr id="189" name="图片 188" descr="数据采集"/>
            <p:cNvPicPr>
              <a:picLocks noChangeAspect="1"/>
            </p:cNvPicPr>
            <p:nvPr/>
          </p:nvPicPr>
          <p:blipFill>
            <a:blip r:embed="rId23"/>
            <a:stretch>
              <a:fillRect/>
            </a:stretch>
          </p:blipFill>
          <p:spPr>
            <a:xfrm>
              <a:off x="10168" y="2190"/>
              <a:ext cx="340" cy="308"/>
            </a:xfrm>
            <a:prstGeom prst="rect">
              <a:avLst/>
            </a:prstGeom>
          </p:spPr>
        </p:pic>
        <p:sp>
          <p:nvSpPr>
            <p:cNvPr id="190" name="TextBox 76"/>
            <p:cNvSpPr txBox="1"/>
            <p:nvPr/>
          </p:nvSpPr>
          <p:spPr>
            <a:xfrm>
              <a:off x="10556" y="2133"/>
              <a:ext cx="2113" cy="483"/>
            </a:xfrm>
            <a:prstGeom prst="rect">
              <a:avLst/>
            </a:prstGeom>
            <a:noFill/>
          </p:spPr>
          <p:txBody>
            <a:bodyPr wrap="square" rtlCol="0">
              <a:spAutoFit/>
            </a:bodyPr>
            <a:p>
              <a:pPr indent="0" algn="l">
                <a:buFont typeface="Wingdings" panose="05000000000000000000" charset="0"/>
                <a:buNone/>
              </a:pPr>
              <a:r>
                <a:rPr lang="zh-CN" altLang="en-US" sz="1400" dirty="0" smtClean="0">
                  <a:solidFill>
                    <a:srgbClr val="ED5C5C"/>
                  </a:solidFill>
                  <a:latin typeface="兰亭黑-简 纤黑" panose="020B0303020202010101" charset="-122"/>
                  <a:ea typeface="兰亭黑-简 纤黑" panose="020B0303020202010101" charset="-122"/>
                </a:rPr>
                <a:t>数据采集中心</a:t>
              </a:r>
              <a:endParaRPr lang="zh-CN" altLang="en-US" sz="1400" dirty="0" smtClean="0">
                <a:solidFill>
                  <a:srgbClr val="ED5C5C"/>
                </a:solidFill>
                <a:latin typeface="兰亭黑-简 纤黑" panose="020B0303020202010101" charset="-122"/>
                <a:ea typeface="兰亭黑-简 纤黑" panose="020B0303020202010101" charset="-122"/>
              </a:endParaRPr>
            </a:p>
          </p:txBody>
        </p:sp>
      </p:grpSp>
      <p:cxnSp>
        <p:nvCxnSpPr>
          <p:cNvPr id="193" name="直接箭头连接符 192"/>
          <p:cNvCxnSpPr/>
          <p:nvPr/>
        </p:nvCxnSpPr>
        <p:spPr>
          <a:xfrm flipH="1">
            <a:off x="5518785" y="1445260"/>
            <a:ext cx="1001395" cy="8255"/>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94" name="TextBox 76"/>
          <p:cNvSpPr txBox="1"/>
          <p:nvPr/>
        </p:nvSpPr>
        <p:spPr>
          <a:xfrm>
            <a:off x="10214610" y="1390650"/>
            <a:ext cx="1663700" cy="306705"/>
          </a:xfrm>
          <a:prstGeom prst="rect">
            <a:avLst/>
          </a:prstGeom>
          <a:noFill/>
        </p:spPr>
        <p:txBody>
          <a:bodyPr wrap="square" rtlCol="0">
            <a:spAutoFit/>
          </a:bodyPr>
          <a:p>
            <a:pPr indent="0" algn="l">
              <a:buFont typeface="Wingdings" panose="05000000000000000000" charset="0"/>
              <a:buNone/>
            </a:pPr>
            <a:r>
              <a:rPr lang="zh-CN" altLang="en-US" sz="1400" dirty="0" smtClean="0">
                <a:solidFill>
                  <a:srgbClr val="ED5C5C"/>
                </a:solidFill>
                <a:latin typeface="兰亭黑-简 纤黑" panose="020B0303020202010101" charset="-122"/>
                <a:ea typeface="兰亭黑-简 纤黑" panose="020B0303020202010101" charset="-122"/>
              </a:rPr>
              <a:t>智能化服务</a:t>
            </a:r>
            <a:endParaRPr lang="zh-CN" altLang="en-US" sz="1400" dirty="0" smtClean="0">
              <a:solidFill>
                <a:srgbClr val="ED5C5C"/>
              </a:solidFill>
              <a:latin typeface="兰亭黑-简 纤黑" panose="020B0303020202010101" charset="-122"/>
              <a:ea typeface="兰亭黑-简 纤黑" panose="020B0303020202010101" charset="-122"/>
            </a:endParaRPr>
          </a:p>
        </p:txBody>
      </p:sp>
      <p:cxnSp>
        <p:nvCxnSpPr>
          <p:cNvPr id="195" name="直接箭头连接符 194"/>
          <p:cNvCxnSpPr/>
          <p:nvPr/>
        </p:nvCxnSpPr>
        <p:spPr>
          <a:xfrm flipV="1">
            <a:off x="7530465" y="806450"/>
            <a:ext cx="0" cy="44196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196" name="图片 195" descr="云服务2"/>
          <p:cNvPicPr>
            <a:picLocks noChangeAspect="1"/>
          </p:cNvPicPr>
          <p:nvPr/>
        </p:nvPicPr>
        <p:blipFill>
          <a:blip r:embed="rId24"/>
          <a:stretch>
            <a:fillRect/>
          </a:stretch>
        </p:blipFill>
        <p:spPr>
          <a:xfrm>
            <a:off x="4633095" y="222250"/>
            <a:ext cx="561600" cy="513928"/>
          </a:xfrm>
          <a:prstGeom prst="rect">
            <a:avLst/>
          </a:prstGeom>
        </p:spPr>
      </p:pic>
      <p:cxnSp>
        <p:nvCxnSpPr>
          <p:cNvPr id="197" name="直接连接符 196"/>
          <p:cNvCxnSpPr/>
          <p:nvPr/>
        </p:nvCxnSpPr>
        <p:spPr>
          <a:xfrm flipV="1">
            <a:off x="150495" y="793115"/>
            <a:ext cx="11880000" cy="381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8" name="直接箭头连接符 197"/>
          <p:cNvCxnSpPr/>
          <p:nvPr/>
        </p:nvCxnSpPr>
        <p:spPr>
          <a:xfrm flipV="1">
            <a:off x="10055860" y="793115"/>
            <a:ext cx="0" cy="46800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99" name="TextBox 76"/>
          <p:cNvSpPr txBox="1"/>
          <p:nvPr/>
        </p:nvSpPr>
        <p:spPr>
          <a:xfrm>
            <a:off x="7569200" y="920750"/>
            <a:ext cx="1169670" cy="275590"/>
          </a:xfrm>
          <a:prstGeom prst="rect">
            <a:avLst/>
          </a:prstGeom>
          <a:noFill/>
        </p:spPr>
        <p:txBody>
          <a:bodyPr wrap="square" rtlCol="0">
            <a:spAutoFit/>
          </a:bodyPr>
          <a:p>
            <a:pPr indent="0" algn="l">
              <a:buFont typeface="Wingdings" panose="05000000000000000000" charset="0"/>
              <a:buNone/>
            </a:pPr>
            <a:r>
              <a:rPr lang="zh-CN" altLang="en-US" sz="1200" dirty="0" smtClean="0">
                <a:solidFill>
                  <a:srgbClr val="A5A5A5"/>
                </a:solidFill>
                <a:latin typeface="兰亭黑-简 纤黑" panose="020B0303020202010101" charset="-122"/>
                <a:ea typeface="兰亭黑-简 纤黑" panose="020B0303020202010101" charset="-122"/>
              </a:rPr>
              <a:t>采样</a:t>
            </a:r>
            <a:r>
              <a:rPr lang="zh-CN" altLang="en-US" sz="1200" dirty="0" smtClean="0">
                <a:solidFill>
                  <a:srgbClr val="A5A5A5"/>
                </a:solidFill>
                <a:latin typeface="兰亭黑-简 纤黑" panose="020B0303020202010101" charset="-122"/>
                <a:ea typeface="兰亭黑-简 纤黑" panose="020B0303020202010101" charset="-122"/>
              </a:rPr>
              <a:t>数据</a:t>
            </a:r>
            <a:r>
              <a:rPr lang="zh-CN" altLang="en-US" sz="1200" dirty="0" smtClean="0">
                <a:solidFill>
                  <a:srgbClr val="A5A5A5"/>
                </a:solidFill>
                <a:latin typeface="兰亭黑-简 纤黑" panose="020B0303020202010101" charset="-122"/>
                <a:ea typeface="兰亭黑-简 纤黑" panose="020B0303020202010101" charset="-122"/>
              </a:rPr>
              <a:t> </a:t>
            </a:r>
            <a:endParaRPr lang="zh-CN" altLang="en-US" sz="1200" dirty="0" smtClean="0">
              <a:solidFill>
                <a:srgbClr val="A5A5A5"/>
              </a:solidFill>
              <a:latin typeface="兰亭黑-简 纤黑" panose="020B0303020202010101" charset="-122"/>
              <a:ea typeface="兰亭黑-简 纤黑" panose="020B0303020202010101" charset="-122"/>
            </a:endParaRPr>
          </a:p>
        </p:txBody>
      </p:sp>
      <p:sp>
        <p:nvSpPr>
          <p:cNvPr id="200" name="TextBox 76"/>
          <p:cNvSpPr txBox="1"/>
          <p:nvPr/>
        </p:nvSpPr>
        <p:spPr>
          <a:xfrm>
            <a:off x="5194300" y="363855"/>
            <a:ext cx="1922780" cy="306705"/>
          </a:xfrm>
          <a:prstGeom prst="rect">
            <a:avLst/>
          </a:prstGeom>
          <a:noFill/>
        </p:spPr>
        <p:txBody>
          <a:bodyPr wrap="square" rtlCol="0">
            <a:spAutoFit/>
          </a:bodyPr>
          <a:p>
            <a:pPr indent="0" algn="l">
              <a:buFont typeface="Wingdings" panose="05000000000000000000" charset="0"/>
              <a:buNone/>
            </a:pPr>
            <a:r>
              <a:rPr lang="zh-CN" altLang="en-US" sz="1400" dirty="0" smtClean="0">
                <a:solidFill>
                  <a:srgbClr val="ED5C5C"/>
                </a:solidFill>
                <a:latin typeface="兰亭黑-简 纤黑" panose="020B0303020202010101" charset="-122"/>
                <a:ea typeface="兰亭黑-简 纤黑" panose="020B0303020202010101" charset="-122"/>
              </a:rPr>
              <a:t>数据服务平台</a:t>
            </a:r>
            <a:r>
              <a:rPr lang="zh-CN" altLang="en-US" sz="1400" dirty="0" smtClean="0">
                <a:solidFill>
                  <a:srgbClr val="ED5C5C"/>
                </a:solidFill>
                <a:latin typeface="兰亭黑-简 纤黑" panose="020B0303020202010101" charset="-122"/>
                <a:ea typeface="兰亭黑-简 纤黑" panose="020B0303020202010101" charset="-122"/>
              </a:rPr>
              <a:t> </a:t>
            </a:r>
            <a:endParaRPr lang="zh-CN" altLang="en-US" sz="1400" dirty="0" smtClean="0">
              <a:solidFill>
                <a:srgbClr val="ED5C5C"/>
              </a:solidFill>
              <a:latin typeface="兰亭黑-简 纤黑" panose="020B0303020202010101" charset="-122"/>
              <a:ea typeface="兰亭黑-简 纤黑" panose="020B0303020202010101" charset="-122"/>
            </a:endParaRPr>
          </a:p>
        </p:txBody>
      </p:sp>
      <p:sp>
        <p:nvSpPr>
          <p:cNvPr id="201" name="TextBox 76"/>
          <p:cNvSpPr txBox="1"/>
          <p:nvPr/>
        </p:nvSpPr>
        <p:spPr>
          <a:xfrm>
            <a:off x="10097770" y="850900"/>
            <a:ext cx="1169670" cy="275590"/>
          </a:xfrm>
          <a:prstGeom prst="rect">
            <a:avLst/>
          </a:prstGeom>
          <a:noFill/>
        </p:spPr>
        <p:txBody>
          <a:bodyPr wrap="square" rtlCol="0">
            <a:spAutoFit/>
          </a:bodyPr>
          <a:p>
            <a:pPr indent="0" algn="l">
              <a:buFont typeface="Wingdings" panose="05000000000000000000" charset="0"/>
              <a:buNone/>
            </a:pPr>
            <a:r>
              <a:rPr lang="zh-CN" altLang="en-US" sz="1200" dirty="0" smtClean="0">
                <a:solidFill>
                  <a:srgbClr val="A5A5A5"/>
                </a:solidFill>
                <a:latin typeface="兰亭黑-简 纤黑" panose="020B0303020202010101" charset="-122"/>
                <a:ea typeface="兰亭黑-简 纤黑" panose="020B0303020202010101" charset="-122"/>
              </a:rPr>
              <a:t>智能模型</a:t>
            </a:r>
            <a:r>
              <a:rPr lang="zh-CN" altLang="en-US" sz="1200" dirty="0" smtClean="0">
                <a:solidFill>
                  <a:srgbClr val="A5A5A5"/>
                </a:solidFill>
                <a:latin typeface="兰亭黑-简 纤黑" panose="020B0303020202010101" charset="-122"/>
                <a:ea typeface="兰亭黑-简 纤黑" panose="020B0303020202010101" charset="-122"/>
              </a:rPr>
              <a:t> </a:t>
            </a:r>
            <a:endParaRPr lang="zh-CN" altLang="en-US" sz="1200" dirty="0" smtClean="0">
              <a:solidFill>
                <a:srgbClr val="A5A5A5"/>
              </a:solidFill>
              <a:latin typeface="兰亭黑-简 纤黑" panose="020B0303020202010101" charset="-122"/>
              <a:ea typeface="兰亭黑-简 纤黑" panose="020B0303020202010101" charset="-122"/>
            </a:endParaRPr>
          </a:p>
        </p:txBody>
      </p:sp>
      <p:pic>
        <p:nvPicPr>
          <p:cNvPr id="202" name="图片 201" descr="调度运行 (1)"/>
          <p:cNvPicPr>
            <a:picLocks noChangeAspect="1"/>
          </p:cNvPicPr>
          <p:nvPr/>
        </p:nvPicPr>
        <p:blipFill>
          <a:blip r:embed="rId18"/>
          <a:stretch>
            <a:fillRect/>
          </a:stretch>
        </p:blipFill>
        <p:spPr>
          <a:xfrm>
            <a:off x="7155180" y="918845"/>
            <a:ext cx="216000" cy="216000"/>
          </a:xfrm>
          <a:prstGeom prst="rect">
            <a:avLst/>
          </a:prstGeom>
        </p:spPr>
      </p:pic>
      <p:pic>
        <p:nvPicPr>
          <p:cNvPr id="203" name="图片 202" descr="调度运行 (1)"/>
          <p:cNvPicPr>
            <a:picLocks noChangeAspect="1"/>
          </p:cNvPicPr>
          <p:nvPr/>
        </p:nvPicPr>
        <p:blipFill>
          <a:blip r:embed="rId18"/>
          <a:stretch>
            <a:fillRect/>
          </a:stretch>
        </p:blipFill>
        <p:spPr>
          <a:xfrm>
            <a:off x="9735820" y="950595"/>
            <a:ext cx="216000" cy="216000"/>
          </a:xfrm>
          <a:prstGeom prst="rect">
            <a:avLst/>
          </a:prstGeom>
        </p:spPr>
      </p:pic>
      <p:pic>
        <p:nvPicPr>
          <p:cNvPr id="204" name="图片 203" descr="定时器"/>
          <p:cNvPicPr>
            <a:picLocks noChangeAspect="1"/>
          </p:cNvPicPr>
          <p:nvPr/>
        </p:nvPicPr>
        <p:blipFill>
          <a:blip r:embed="rId25"/>
          <a:stretch>
            <a:fillRect/>
          </a:stretch>
        </p:blipFill>
        <p:spPr>
          <a:xfrm>
            <a:off x="9232900" y="5695950"/>
            <a:ext cx="216000" cy="216000"/>
          </a:xfrm>
          <a:prstGeom prst="rect">
            <a:avLst/>
          </a:prstGeom>
        </p:spPr>
      </p:pic>
      <p:sp>
        <p:nvSpPr>
          <p:cNvPr id="205" name="TextBox 76"/>
          <p:cNvSpPr txBox="1"/>
          <p:nvPr/>
        </p:nvSpPr>
        <p:spPr>
          <a:xfrm>
            <a:off x="9483725" y="5669915"/>
            <a:ext cx="1341755" cy="306705"/>
          </a:xfrm>
          <a:prstGeom prst="rect">
            <a:avLst/>
          </a:prstGeom>
          <a:noFill/>
        </p:spPr>
        <p:txBody>
          <a:bodyPr wrap="square" rtlCol="0">
            <a:spAutoFit/>
          </a:bodyPr>
          <a:p>
            <a:pPr indent="0" algn="l">
              <a:buFont typeface="Wingdings" panose="05000000000000000000" charset="0"/>
              <a:buNone/>
            </a:pPr>
            <a:r>
              <a:rPr lang="zh-CN" altLang="en-US" sz="1400" dirty="0" smtClean="0">
                <a:solidFill>
                  <a:srgbClr val="ED5C5C"/>
                </a:solidFill>
                <a:latin typeface="兰亭黑-简 纤黑" panose="020B0303020202010101" charset="-122"/>
                <a:ea typeface="兰亭黑-简 纤黑" panose="020B0303020202010101" charset="-122"/>
              </a:rPr>
              <a:t>定时作业系统</a:t>
            </a:r>
            <a:endParaRPr lang="zh-CN" altLang="en-US" sz="1400" dirty="0" smtClean="0">
              <a:solidFill>
                <a:srgbClr val="ED5C5C"/>
              </a:solidFill>
              <a:latin typeface="兰亭黑-简 纤黑" panose="020B0303020202010101" charset="-122"/>
              <a:ea typeface="兰亭黑-简 纤黑" panose="020B0303020202010101" charset="-122"/>
            </a:endParaRPr>
          </a:p>
        </p:txBody>
      </p:sp>
      <p:pic>
        <p:nvPicPr>
          <p:cNvPr id="207" name="图片 206" descr="硬件"/>
          <p:cNvPicPr>
            <a:picLocks noChangeAspect="1"/>
          </p:cNvPicPr>
          <p:nvPr/>
        </p:nvPicPr>
        <p:blipFill>
          <a:blip r:embed="rId26"/>
          <a:stretch>
            <a:fillRect/>
          </a:stretch>
        </p:blipFill>
        <p:spPr>
          <a:xfrm>
            <a:off x="6663055" y="5400675"/>
            <a:ext cx="216000" cy="216000"/>
          </a:xfrm>
          <a:prstGeom prst="rect">
            <a:avLst/>
          </a:prstGeom>
        </p:spPr>
      </p:pic>
      <p:cxnSp>
        <p:nvCxnSpPr>
          <p:cNvPr id="208" name="直接箭头连接符 207"/>
          <p:cNvCxnSpPr/>
          <p:nvPr/>
        </p:nvCxnSpPr>
        <p:spPr>
          <a:xfrm flipH="1">
            <a:off x="8131810" y="1431925"/>
            <a:ext cx="1692000" cy="8255"/>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09" name="直接箭头连接符 208"/>
          <p:cNvCxnSpPr/>
          <p:nvPr/>
        </p:nvCxnSpPr>
        <p:spPr>
          <a:xfrm>
            <a:off x="10899775" y="1697990"/>
            <a:ext cx="0" cy="1949450"/>
          </a:xfrm>
          <a:prstGeom prst="straightConnector1">
            <a:avLst/>
          </a:prstGeom>
          <a:ln>
            <a:solidFill>
              <a:srgbClr val="8E44AD"/>
            </a:solidFill>
            <a:tailEnd type="triangle"/>
          </a:ln>
        </p:spPr>
        <p:style>
          <a:lnRef idx="1">
            <a:schemeClr val="accent1"/>
          </a:lnRef>
          <a:fillRef idx="0">
            <a:schemeClr val="accent1"/>
          </a:fillRef>
          <a:effectRef idx="0">
            <a:schemeClr val="accent1"/>
          </a:effectRef>
          <a:fontRef idx="minor">
            <a:schemeClr val="tx1"/>
          </a:fontRef>
        </p:style>
      </p:cxnSp>
      <p:sp>
        <p:nvSpPr>
          <p:cNvPr id="210" name="TextBox 76"/>
          <p:cNvSpPr txBox="1"/>
          <p:nvPr/>
        </p:nvSpPr>
        <p:spPr>
          <a:xfrm>
            <a:off x="6976110" y="5362575"/>
            <a:ext cx="1407160" cy="306705"/>
          </a:xfrm>
          <a:prstGeom prst="rect">
            <a:avLst/>
          </a:prstGeom>
          <a:noFill/>
        </p:spPr>
        <p:txBody>
          <a:bodyPr wrap="square" rtlCol="0">
            <a:spAutoFit/>
          </a:bodyPr>
          <a:p>
            <a:pPr indent="0" algn="l">
              <a:buFont typeface="Wingdings" panose="05000000000000000000" charset="0"/>
              <a:buNone/>
            </a:pPr>
            <a:r>
              <a:rPr lang="zh-CN" altLang="en-US" sz="1400" dirty="0" smtClean="0">
                <a:solidFill>
                  <a:srgbClr val="ED5C5C"/>
                </a:solidFill>
                <a:latin typeface="兰亭黑-简 纤黑" panose="020B0303020202010101" charset="-122"/>
                <a:ea typeface="兰亭黑-简 纤黑" panose="020B0303020202010101" charset="-122"/>
              </a:rPr>
              <a:t>硬件交互模型</a:t>
            </a:r>
            <a:endParaRPr lang="zh-CN" altLang="en-US" sz="1400" dirty="0" smtClean="0">
              <a:solidFill>
                <a:srgbClr val="ED5C5C"/>
              </a:solidFill>
              <a:latin typeface="兰亭黑-简 纤黑" panose="020B0303020202010101" charset="-122"/>
              <a:ea typeface="兰亭黑-简 纤黑" panose="020B0303020202010101" charset="-122"/>
            </a:endParaRPr>
          </a:p>
        </p:txBody>
      </p:sp>
      <p:pic>
        <p:nvPicPr>
          <p:cNvPr id="211" name="图片 210" descr="设备"/>
          <p:cNvPicPr>
            <a:picLocks noChangeAspect="1"/>
          </p:cNvPicPr>
          <p:nvPr/>
        </p:nvPicPr>
        <p:blipFill>
          <a:blip r:embed="rId27"/>
          <a:stretch>
            <a:fillRect/>
          </a:stretch>
        </p:blipFill>
        <p:spPr>
          <a:xfrm>
            <a:off x="6617335" y="5857240"/>
            <a:ext cx="457200" cy="457200"/>
          </a:xfrm>
          <a:prstGeom prst="rect">
            <a:avLst/>
          </a:prstGeom>
        </p:spPr>
      </p:pic>
      <p:sp>
        <p:nvSpPr>
          <p:cNvPr id="212" name="TextBox 76"/>
          <p:cNvSpPr txBox="1"/>
          <p:nvPr/>
        </p:nvSpPr>
        <p:spPr>
          <a:xfrm>
            <a:off x="7155180" y="5976620"/>
            <a:ext cx="1407160" cy="306705"/>
          </a:xfrm>
          <a:prstGeom prst="rect">
            <a:avLst/>
          </a:prstGeom>
          <a:noFill/>
        </p:spPr>
        <p:txBody>
          <a:bodyPr wrap="square" rtlCol="0">
            <a:spAutoFit/>
          </a:bodyPr>
          <a:p>
            <a:pPr indent="0" algn="l">
              <a:buFont typeface="Wingdings" panose="05000000000000000000" charset="0"/>
              <a:buNone/>
            </a:pPr>
            <a:r>
              <a:rPr lang="zh-CN" altLang="en-US" sz="1400" dirty="0" smtClean="0">
                <a:solidFill>
                  <a:srgbClr val="ED5C5C"/>
                </a:solidFill>
                <a:latin typeface="兰亭黑-简 纤黑" panose="020B0303020202010101" charset="-122"/>
                <a:ea typeface="兰亭黑-简 纤黑" panose="020B0303020202010101" charset="-122"/>
              </a:rPr>
              <a:t>硬件设备</a:t>
            </a:r>
            <a:endParaRPr lang="zh-CN" altLang="en-US" sz="1400" dirty="0" smtClean="0">
              <a:solidFill>
                <a:srgbClr val="ED5C5C"/>
              </a:solidFill>
              <a:latin typeface="兰亭黑-简 纤黑" panose="020B0303020202010101" charset="-122"/>
              <a:ea typeface="兰亭黑-简 纤黑" panose="020B0303020202010101" charset="-122"/>
            </a:endParaRPr>
          </a:p>
        </p:txBody>
      </p:sp>
      <p:cxnSp>
        <p:nvCxnSpPr>
          <p:cNvPr id="213" name="直接连接符 212"/>
          <p:cNvCxnSpPr/>
          <p:nvPr/>
        </p:nvCxnSpPr>
        <p:spPr>
          <a:xfrm flipH="1">
            <a:off x="6263005" y="5159375"/>
            <a:ext cx="5080" cy="1186815"/>
          </a:xfrm>
          <a:prstGeom prst="line">
            <a:avLst/>
          </a:prstGeom>
          <a:ln>
            <a:solidFill>
              <a:srgbClr val="ED5C5C"/>
            </a:solidFill>
          </a:ln>
        </p:spPr>
        <p:style>
          <a:lnRef idx="1">
            <a:schemeClr val="accent1"/>
          </a:lnRef>
          <a:fillRef idx="0">
            <a:schemeClr val="accent1"/>
          </a:fillRef>
          <a:effectRef idx="0">
            <a:schemeClr val="accent1"/>
          </a:effectRef>
          <a:fontRef idx="minor">
            <a:schemeClr val="tx1"/>
          </a:fontRef>
        </p:style>
      </p:cxnSp>
      <p:cxnSp>
        <p:nvCxnSpPr>
          <p:cNvPr id="214" name="直接箭头连接符 213"/>
          <p:cNvCxnSpPr/>
          <p:nvPr/>
        </p:nvCxnSpPr>
        <p:spPr>
          <a:xfrm flipV="1">
            <a:off x="7555865" y="5631815"/>
            <a:ext cx="0" cy="3600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5" name="直接箭头连接符 214"/>
          <p:cNvCxnSpPr/>
          <p:nvPr/>
        </p:nvCxnSpPr>
        <p:spPr>
          <a:xfrm flipV="1">
            <a:off x="7014210" y="3642995"/>
            <a:ext cx="0" cy="1500505"/>
          </a:xfrm>
          <a:prstGeom prst="straightConnector1">
            <a:avLst/>
          </a:prstGeom>
          <a:ln>
            <a:solidFill>
              <a:srgbClr val="8E44AD"/>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直接箭头连接符 215"/>
          <p:cNvCxnSpPr/>
          <p:nvPr/>
        </p:nvCxnSpPr>
        <p:spPr>
          <a:xfrm flipV="1">
            <a:off x="6762115" y="3909060"/>
            <a:ext cx="0" cy="1226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7" name="图片 216" descr="3506607"/>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10960" y="4415790"/>
            <a:ext cx="206357" cy="213593"/>
          </a:xfrm>
          <a:prstGeom prst="rect">
            <a:avLst/>
          </a:prstGeom>
        </p:spPr>
      </p:pic>
      <p:cxnSp>
        <p:nvCxnSpPr>
          <p:cNvPr id="218" name="直接箭头连接符 217"/>
          <p:cNvCxnSpPr/>
          <p:nvPr/>
        </p:nvCxnSpPr>
        <p:spPr>
          <a:xfrm flipV="1">
            <a:off x="9386570" y="3913505"/>
            <a:ext cx="0" cy="1226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9" name="图片 218" descr="3506607"/>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073515" y="4396105"/>
            <a:ext cx="206357" cy="213593"/>
          </a:xfrm>
          <a:prstGeom prst="rect">
            <a:avLst/>
          </a:prstGeom>
        </p:spPr>
      </p:pic>
      <p:cxnSp>
        <p:nvCxnSpPr>
          <p:cNvPr id="220" name="直接箭头连接符 219"/>
          <p:cNvCxnSpPr/>
          <p:nvPr/>
        </p:nvCxnSpPr>
        <p:spPr>
          <a:xfrm flipV="1">
            <a:off x="9650095" y="3638550"/>
            <a:ext cx="0" cy="1500505"/>
          </a:xfrm>
          <a:prstGeom prst="straightConnector1">
            <a:avLst/>
          </a:prstGeom>
          <a:ln>
            <a:solidFill>
              <a:srgbClr val="8E44AD"/>
            </a:solidFill>
            <a:tailEnd type="triangle"/>
          </a:ln>
        </p:spPr>
        <p:style>
          <a:lnRef idx="1">
            <a:schemeClr val="accent1"/>
          </a:lnRef>
          <a:fillRef idx="0">
            <a:schemeClr val="accent1"/>
          </a:fillRef>
          <a:effectRef idx="0">
            <a:schemeClr val="accent1"/>
          </a:effectRef>
          <a:fontRef idx="minor">
            <a:schemeClr val="tx1"/>
          </a:fontRef>
        </p:style>
      </p:cxnSp>
      <p:pic>
        <p:nvPicPr>
          <p:cNvPr id="221" name="图片 220" descr="4692314"/>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7647940" y="5684520"/>
            <a:ext cx="255270" cy="255270"/>
          </a:xfrm>
          <a:prstGeom prst="rect">
            <a:avLst/>
          </a:prstGeom>
        </p:spPr>
      </p:pic>
      <p:cxnSp>
        <p:nvCxnSpPr>
          <p:cNvPr id="222" name="直接箭头连接符 221"/>
          <p:cNvCxnSpPr/>
          <p:nvPr/>
        </p:nvCxnSpPr>
        <p:spPr>
          <a:xfrm flipV="1">
            <a:off x="11170920" y="1685925"/>
            <a:ext cx="0" cy="2187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3" name="图片 222" descr="3506607"/>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33150" y="2635250"/>
            <a:ext cx="215900" cy="213360"/>
          </a:xfrm>
          <a:prstGeom prst="rect">
            <a:avLst/>
          </a:prstGeom>
        </p:spPr>
      </p:pic>
      <p:cxnSp>
        <p:nvCxnSpPr>
          <p:cNvPr id="11" name="直接箭头连接符 10"/>
          <p:cNvCxnSpPr/>
          <p:nvPr/>
        </p:nvCxnSpPr>
        <p:spPr>
          <a:xfrm flipV="1">
            <a:off x="359410" y="2961005"/>
            <a:ext cx="0" cy="2216785"/>
          </a:xfrm>
          <a:prstGeom prst="straightConnector1">
            <a:avLst/>
          </a:prstGeom>
          <a:ln>
            <a:solidFill>
              <a:srgbClr val="ED5C5C"/>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15" name="图片 14" descr="推送设置"/>
          <p:cNvPicPr>
            <a:picLocks noChangeAspect="1"/>
          </p:cNvPicPr>
          <p:nvPr/>
        </p:nvPicPr>
        <p:blipFill>
          <a:blip r:embed="rId30"/>
          <a:stretch>
            <a:fillRect/>
          </a:stretch>
        </p:blipFill>
        <p:spPr>
          <a:xfrm>
            <a:off x="438785" y="3961765"/>
            <a:ext cx="216000" cy="216000"/>
          </a:xfrm>
          <a:prstGeom prst="rect">
            <a:avLst/>
          </a:prstGeom>
        </p:spPr>
      </p:pic>
      <p:sp>
        <p:nvSpPr>
          <p:cNvPr id="16" name="TextBox 76"/>
          <p:cNvSpPr txBox="1"/>
          <p:nvPr/>
        </p:nvSpPr>
        <p:spPr>
          <a:xfrm>
            <a:off x="620395" y="3952240"/>
            <a:ext cx="1149350" cy="275590"/>
          </a:xfrm>
          <a:prstGeom prst="rect">
            <a:avLst/>
          </a:prstGeom>
          <a:noFill/>
        </p:spPr>
        <p:txBody>
          <a:bodyPr wrap="square" rtlCol="0">
            <a:spAutoFit/>
          </a:bodyPr>
          <a:p>
            <a:pPr indent="0" algn="l">
              <a:buFont typeface="Wingdings" panose="05000000000000000000" charset="0"/>
              <a:buNone/>
            </a:pPr>
            <a:r>
              <a:rPr lang="zh-CN" altLang="en-US" sz="1200" dirty="0" smtClean="0">
                <a:solidFill>
                  <a:srgbClr val="ED5C5C"/>
                </a:solidFill>
                <a:latin typeface="兰亭黑-简 纤黑" panose="020B0303020202010101" charset="-122"/>
                <a:ea typeface="兰亭黑-简 纤黑" panose="020B0303020202010101" charset="-122"/>
              </a:rPr>
              <a:t>消息推送模型 </a:t>
            </a:r>
            <a:endParaRPr lang="zh-CN" altLang="en-US" sz="1200" dirty="0" smtClean="0">
              <a:solidFill>
                <a:srgbClr val="ED5C5C"/>
              </a:solidFill>
              <a:latin typeface="兰亭黑-简 纤黑" panose="020B0303020202010101" charset="-122"/>
              <a:ea typeface="兰亭黑-简 纤黑" panose="020B0303020202010101" charset="-122"/>
            </a:endParaRPr>
          </a:p>
        </p:txBody>
      </p:sp>
      <p:pic>
        <p:nvPicPr>
          <p:cNvPr id="27" name="图片 26" descr="登记 (1)"/>
          <p:cNvPicPr>
            <a:picLocks noChangeAspect="1"/>
          </p:cNvPicPr>
          <p:nvPr/>
        </p:nvPicPr>
        <p:blipFill>
          <a:blip r:embed="rId31"/>
          <a:stretch>
            <a:fillRect/>
          </a:stretch>
        </p:blipFill>
        <p:spPr>
          <a:xfrm>
            <a:off x="4902835" y="4060825"/>
            <a:ext cx="216000" cy="2160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7"/>
          <p:cNvSpPr/>
          <p:nvPr/>
        </p:nvSpPr>
        <p:spPr bwMode="auto">
          <a:xfrm>
            <a:off x="10825505" y="5887569"/>
            <a:ext cx="1366495" cy="994243"/>
          </a:xfrm>
          <a:custGeom>
            <a:avLst/>
            <a:gdLst>
              <a:gd name="T0" fmla="*/ 1169 w 1324"/>
              <a:gd name="T1" fmla="*/ 78 h 963"/>
              <a:gd name="T2" fmla="*/ 1324 w 1324"/>
              <a:gd name="T3" fmla="*/ 233 h 963"/>
              <a:gd name="T4" fmla="*/ 1324 w 1324"/>
              <a:gd name="T5" fmla="*/ 267 h 963"/>
              <a:gd name="T6" fmla="*/ 1244 w 1324"/>
              <a:gd name="T7" fmla="*/ 187 h 963"/>
              <a:gd name="T8" fmla="*/ 996 w 1324"/>
              <a:gd name="T9" fmla="*/ 187 h 963"/>
              <a:gd name="T10" fmla="*/ 220 w 1324"/>
              <a:gd name="T11" fmla="*/ 963 h 963"/>
              <a:gd name="T12" fmla="*/ 0 w 1324"/>
              <a:gd name="T13" fmla="*/ 963 h 963"/>
              <a:gd name="T14" fmla="*/ 885 w 1324"/>
              <a:gd name="T15" fmla="*/ 78 h 963"/>
              <a:gd name="T16" fmla="*/ 1169 w 1324"/>
              <a:gd name="T17" fmla="*/ 78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4" h="963">
                <a:moveTo>
                  <a:pt x="1169" y="78"/>
                </a:moveTo>
                <a:cubicBezTo>
                  <a:pt x="1324" y="233"/>
                  <a:pt x="1324" y="233"/>
                  <a:pt x="1324" y="233"/>
                </a:cubicBezTo>
                <a:cubicBezTo>
                  <a:pt x="1324" y="267"/>
                  <a:pt x="1324" y="267"/>
                  <a:pt x="1324" y="267"/>
                </a:cubicBezTo>
                <a:cubicBezTo>
                  <a:pt x="1244" y="187"/>
                  <a:pt x="1244" y="187"/>
                  <a:pt x="1244" y="187"/>
                </a:cubicBezTo>
                <a:cubicBezTo>
                  <a:pt x="1176" y="119"/>
                  <a:pt x="1064" y="119"/>
                  <a:pt x="996" y="187"/>
                </a:cubicBezTo>
                <a:cubicBezTo>
                  <a:pt x="220" y="963"/>
                  <a:pt x="220" y="963"/>
                  <a:pt x="220" y="963"/>
                </a:cubicBezTo>
                <a:cubicBezTo>
                  <a:pt x="0" y="963"/>
                  <a:pt x="0" y="963"/>
                  <a:pt x="0" y="963"/>
                </a:cubicBezTo>
                <a:cubicBezTo>
                  <a:pt x="885" y="78"/>
                  <a:pt x="885" y="78"/>
                  <a:pt x="885" y="78"/>
                </a:cubicBezTo>
                <a:cubicBezTo>
                  <a:pt x="963" y="0"/>
                  <a:pt x="1091" y="0"/>
                  <a:pt x="1169" y="78"/>
                </a:cubicBezTo>
                <a:close/>
              </a:path>
            </a:pathLst>
          </a:custGeom>
          <a:solidFill>
            <a:srgbClr val="D0D2D3"/>
          </a:solidFill>
          <a:ln>
            <a:noFill/>
          </a:ln>
        </p:spPr>
        <p:txBody>
          <a:bodyPr vert="horz" wrap="square" lIns="91440" tIns="45720" rIns="91440" bIns="45720" numCol="1" anchor="t" anchorCtr="0" compatLnSpc="1"/>
          <a:lstStyle/>
          <a:p>
            <a:endParaRPr lang="zh-CN" altLang="en-US"/>
          </a:p>
        </p:txBody>
      </p:sp>
      <p:sp>
        <p:nvSpPr>
          <p:cNvPr id="13" name="Freeform 11"/>
          <p:cNvSpPr/>
          <p:nvPr/>
        </p:nvSpPr>
        <p:spPr bwMode="auto">
          <a:xfrm>
            <a:off x="-4763" y="3176"/>
            <a:ext cx="1139082" cy="523864"/>
          </a:xfrm>
          <a:custGeom>
            <a:avLst/>
            <a:gdLst>
              <a:gd name="T0" fmla="*/ 536 w 911"/>
              <a:gd name="T1" fmla="*/ 375 h 419"/>
              <a:gd name="T2" fmla="*/ 911 w 911"/>
              <a:gd name="T3" fmla="*/ 0 h 419"/>
              <a:gd name="T4" fmla="*/ 892 w 911"/>
              <a:gd name="T5" fmla="*/ 0 h 419"/>
              <a:gd name="T6" fmla="*/ 578 w 911"/>
              <a:gd name="T7" fmla="*/ 314 h 419"/>
              <a:gd name="T8" fmla="*/ 438 w 911"/>
              <a:gd name="T9" fmla="*/ 314 h 419"/>
              <a:gd name="T10" fmla="*/ 124 w 911"/>
              <a:gd name="T11" fmla="*/ 0 h 419"/>
              <a:gd name="T12" fmla="*/ 0 w 911"/>
              <a:gd name="T13" fmla="*/ 0 h 419"/>
              <a:gd name="T14" fmla="*/ 375 w 911"/>
              <a:gd name="T15" fmla="*/ 375 h 419"/>
              <a:gd name="T16" fmla="*/ 536 w 911"/>
              <a:gd name="T17" fmla="*/ 375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1" h="419">
                <a:moveTo>
                  <a:pt x="536" y="375"/>
                </a:moveTo>
                <a:cubicBezTo>
                  <a:pt x="911" y="0"/>
                  <a:pt x="911" y="0"/>
                  <a:pt x="911" y="0"/>
                </a:cubicBezTo>
                <a:cubicBezTo>
                  <a:pt x="892" y="0"/>
                  <a:pt x="892" y="0"/>
                  <a:pt x="892" y="0"/>
                </a:cubicBezTo>
                <a:cubicBezTo>
                  <a:pt x="578" y="314"/>
                  <a:pt x="578" y="314"/>
                  <a:pt x="578" y="314"/>
                </a:cubicBezTo>
                <a:cubicBezTo>
                  <a:pt x="539" y="353"/>
                  <a:pt x="476" y="353"/>
                  <a:pt x="438" y="314"/>
                </a:cubicBezTo>
                <a:cubicBezTo>
                  <a:pt x="124" y="0"/>
                  <a:pt x="124" y="0"/>
                  <a:pt x="124" y="0"/>
                </a:cubicBezTo>
                <a:cubicBezTo>
                  <a:pt x="0" y="0"/>
                  <a:pt x="0" y="0"/>
                  <a:pt x="0" y="0"/>
                </a:cubicBezTo>
                <a:cubicBezTo>
                  <a:pt x="375" y="375"/>
                  <a:pt x="375" y="375"/>
                  <a:pt x="375" y="375"/>
                </a:cubicBezTo>
                <a:cubicBezTo>
                  <a:pt x="419" y="419"/>
                  <a:pt x="492" y="419"/>
                  <a:pt x="536" y="375"/>
                </a:cubicBezTo>
                <a:close/>
              </a:path>
            </a:pathLst>
          </a:custGeom>
          <a:solidFill>
            <a:srgbClr val="ED5C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1458937" y="6524641"/>
            <a:ext cx="778308" cy="357172"/>
          </a:xfrm>
          <a:custGeom>
            <a:avLst/>
            <a:gdLst>
              <a:gd name="T0" fmla="*/ 514 w 868"/>
              <a:gd name="T1" fmla="*/ 44 h 398"/>
              <a:gd name="T2" fmla="*/ 868 w 868"/>
              <a:gd name="T3" fmla="*/ 398 h 398"/>
              <a:gd name="T4" fmla="*/ 849 w 868"/>
              <a:gd name="T5" fmla="*/ 398 h 398"/>
              <a:gd name="T6" fmla="*/ 556 w 868"/>
              <a:gd name="T7" fmla="*/ 105 h 398"/>
              <a:gd name="T8" fmla="*/ 416 w 868"/>
              <a:gd name="T9" fmla="*/ 105 h 398"/>
              <a:gd name="T10" fmla="*/ 124 w 868"/>
              <a:gd name="T11" fmla="*/ 398 h 398"/>
              <a:gd name="T12" fmla="*/ 0 w 868"/>
              <a:gd name="T13" fmla="*/ 398 h 398"/>
              <a:gd name="T14" fmla="*/ 354 w 868"/>
              <a:gd name="T15" fmla="*/ 44 h 398"/>
              <a:gd name="T16" fmla="*/ 514 w 868"/>
              <a:gd name="T17" fmla="*/ 44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 h="398">
                <a:moveTo>
                  <a:pt x="514" y="44"/>
                </a:moveTo>
                <a:cubicBezTo>
                  <a:pt x="868" y="398"/>
                  <a:pt x="868" y="398"/>
                  <a:pt x="868" y="398"/>
                </a:cubicBezTo>
                <a:cubicBezTo>
                  <a:pt x="849" y="398"/>
                  <a:pt x="849" y="398"/>
                  <a:pt x="849" y="398"/>
                </a:cubicBezTo>
                <a:cubicBezTo>
                  <a:pt x="556" y="105"/>
                  <a:pt x="556" y="105"/>
                  <a:pt x="556" y="105"/>
                </a:cubicBezTo>
                <a:cubicBezTo>
                  <a:pt x="518" y="67"/>
                  <a:pt x="455" y="67"/>
                  <a:pt x="416" y="105"/>
                </a:cubicBezTo>
                <a:cubicBezTo>
                  <a:pt x="124" y="398"/>
                  <a:pt x="124" y="398"/>
                  <a:pt x="124" y="398"/>
                </a:cubicBezTo>
                <a:cubicBezTo>
                  <a:pt x="0" y="398"/>
                  <a:pt x="0" y="398"/>
                  <a:pt x="0" y="398"/>
                </a:cubicBezTo>
                <a:cubicBezTo>
                  <a:pt x="354" y="44"/>
                  <a:pt x="354" y="44"/>
                  <a:pt x="354" y="44"/>
                </a:cubicBezTo>
                <a:cubicBezTo>
                  <a:pt x="398" y="0"/>
                  <a:pt x="470" y="0"/>
                  <a:pt x="514" y="44"/>
                </a:cubicBezTo>
                <a:close/>
              </a:path>
            </a:pathLst>
          </a:custGeom>
          <a:solidFill>
            <a:srgbClr val="ED5C5C"/>
          </a:solidFill>
          <a:ln>
            <a:noFill/>
          </a:ln>
        </p:spPr>
        <p:txBody>
          <a:bodyPr vert="horz" wrap="square" lIns="91440" tIns="45720" rIns="91440" bIns="45720" numCol="1" anchor="t" anchorCtr="0" compatLnSpc="1"/>
          <a:lstStyle/>
          <a:p>
            <a:endParaRPr lang="zh-CN" altLang="en-US"/>
          </a:p>
        </p:txBody>
      </p:sp>
      <p:grpSp>
        <p:nvGrpSpPr>
          <p:cNvPr id="16" name="组合 15"/>
          <p:cNvGrpSpPr/>
          <p:nvPr/>
        </p:nvGrpSpPr>
        <p:grpSpPr>
          <a:xfrm>
            <a:off x="1245870" y="4698365"/>
            <a:ext cx="937895" cy="946785"/>
            <a:chOff x="2077" y="7166"/>
            <a:chExt cx="1477" cy="1491"/>
          </a:xfrm>
        </p:grpSpPr>
        <p:pic>
          <p:nvPicPr>
            <p:cNvPr id="11" name="图片 10" descr="系统配置"/>
            <p:cNvPicPr>
              <a:picLocks noChangeAspect="1"/>
            </p:cNvPicPr>
            <p:nvPr/>
          </p:nvPicPr>
          <p:blipFill>
            <a:blip r:embed="rId1"/>
            <a:stretch>
              <a:fillRect/>
            </a:stretch>
          </p:blipFill>
          <p:spPr>
            <a:xfrm>
              <a:off x="2348" y="7166"/>
              <a:ext cx="960" cy="960"/>
            </a:xfrm>
            <a:prstGeom prst="rect">
              <a:avLst/>
            </a:prstGeom>
          </p:spPr>
        </p:pic>
        <p:sp>
          <p:nvSpPr>
            <p:cNvPr id="15" name="TextBox 76"/>
            <p:cNvSpPr txBox="1"/>
            <p:nvPr/>
          </p:nvSpPr>
          <p:spPr>
            <a:xfrm>
              <a:off x="2077" y="8174"/>
              <a:ext cx="1477" cy="483"/>
            </a:xfrm>
            <a:prstGeom prst="rect">
              <a:avLst/>
            </a:prstGeom>
            <a:noFill/>
          </p:spPr>
          <p:txBody>
            <a:bodyPr wrap="square" rtlCol="0">
              <a:spAutoFit/>
            </a:bodyPr>
            <a:p>
              <a:pPr indent="0" algn="l">
                <a:buFont typeface="Wingdings" panose="05000000000000000000" charset="0"/>
                <a:buNone/>
              </a:pPr>
              <a:r>
                <a:rPr lang="zh-CN" altLang="en-US" sz="1400" dirty="0" smtClean="0">
                  <a:solidFill>
                    <a:srgbClr val="ED5C5C"/>
                  </a:solidFill>
                  <a:latin typeface="兰亭黑-简 纤黑" panose="020B0303020202010101" charset="-122"/>
                  <a:ea typeface="兰亭黑-简 纤黑" panose="020B0303020202010101" charset="-122"/>
                </a:rPr>
                <a:t>业务</a:t>
              </a:r>
              <a:r>
                <a:rPr lang="zh-CN" altLang="en-US" sz="1400" dirty="0" smtClean="0">
                  <a:solidFill>
                    <a:srgbClr val="ED5C5C"/>
                  </a:solidFill>
                  <a:latin typeface="兰亭黑-简 纤黑" panose="020B0303020202010101" charset="-122"/>
                  <a:ea typeface="兰亭黑-简 纤黑" panose="020B0303020202010101" charset="-122"/>
                </a:rPr>
                <a:t>系统</a:t>
              </a:r>
              <a:endParaRPr lang="en-US" altLang="zh-CN" sz="1400" dirty="0" smtClean="0">
                <a:solidFill>
                  <a:srgbClr val="ED5C5C"/>
                </a:solidFill>
                <a:latin typeface="兰亭黑-简 纤黑" panose="020B0303020202010101" charset="-122"/>
                <a:ea typeface="兰亭黑-简 纤黑" panose="020B0303020202010101" charset="-122"/>
              </a:endParaRPr>
            </a:p>
          </p:txBody>
        </p:sp>
      </p:grpSp>
      <p:pic>
        <p:nvPicPr>
          <p:cNvPr id="19" name="图片 18" descr="系统配置"/>
          <p:cNvPicPr>
            <a:picLocks noChangeAspect="1"/>
          </p:cNvPicPr>
          <p:nvPr/>
        </p:nvPicPr>
        <p:blipFill>
          <a:blip r:embed="rId1"/>
          <a:stretch>
            <a:fillRect/>
          </a:stretch>
        </p:blipFill>
        <p:spPr>
          <a:xfrm>
            <a:off x="2027555" y="5799455"/>
            <a:ext cx="609600" cy="609600"/>
          </a:xfrm>
          <a:prstGeom prst="rect">
            <a:avLst/>
          </a:prstGeom>
        </p:spPr>
      </p:pic>
      <p:pic>
        <p:nvPicPr>
          <p:cNvPr id="26" name="图片 25" descr="系统配置"/>
          <p:cNvPicPr>
            <a:picLocks noChangeAspect="1"/>
          </p:cNvPicPr>
          <p:nvPr/>
        </p:nvPicPr>
        <p:blipFill>
          <a:blip r:embed="rId1"/>
          <a:stretch>
            <a:fillRect/>
          </a:stretch>
        </p:blipFill>
        <p:spPr>
          <a:xfrm>
            <a:off x="2729865" y="4932680"/>
            <a:ext cx="609600" cy="609600"/>
          </a:xfrm>
          <a:prstGeom prst="rect">
            <a:avLst/>
          </a:prstGeom>
        </p:spPr>
      </p:pic>
      <p:pic>
        <p:nvPicPr>
          <p:cNvPr id="34" name="图片 33" descr="服务管理"/>
          <p:cNvPicPr>
            <a:picLocks noChangeAspect="1"/>
          </p:cNvPicPr>
          <p:nvPr/>
        </p:nvPicPr>
        <p:blipFill>
          <a:blip r:embed="rId2"/>
          <a:stretch>
            <a:fillRect/>
          </a:stretch>
        </p:blipFill>
        <p:spPr>
          <a:xfrm>
            <a:off x="657225" y="3205480"/>
            <a:ext cx="215900" cy="215900"/>
          </a:xfrm>
          <a:prstGeom prst="rect">
            <a:avLst/>
          </a:prstGeom>
        </p:spPr>
      </p:pic>
      <p:pic>
        <p:nvPicPr>
          <p:cNvPr id="48" name="图片 47" descr="连接"/>
          <p:cNvPicPr>
            <a:picLocks noChangeAspect="1"/>
          </p:cNvPicPr>
          <p:nvPr/>
        </p:nvPicPr>
        <p:blipFill>
          <a:blip r:embed="rId3"/>
          <a:stretch>
            <a:fillRect/>
          </a:stretch>
        </p:blipFill>
        <p:spPr>
          <a:xfrm>
            <a:off x="2280920" y="4603115"/>
            <a:ext cx="216000" cy="216000"/>
          </a:xfrm>
          <a:prstGeom prst="rect">
            <a:avLst/>
          </a:prstGeom>
        </p:spPr>
      </p:pic>
      <p:pic>
        <p:nvPicPr>
          <p:cNvPr id="78" name="图片 77" descr="纸飞机"/>
          <p:cNvPicPr>
            <a:picLocks noChangeAspect="1"/>
          </p:cNvPicPr>
          <p:nvPr/>
        </p:nvPicPr>
        <p:blipFill>
          <a:blip r:embed="rId4"/>
          <a:stretch>
            <a:fillRect/>
          </a:stretch>
        </p:blipFill>
        <p:spPr>
          <a:xfrm>
            <a:off x="657225" y="2362200"/>
            <a:ext cx="215900" cy="215900"/>
          </a:xfrm>
          <a:prstGeom prst="rect">
            <a:avLst/>
          </a:prstGeom>
        </p:spPr>
      </p:pic>
      <p:pic>
        <p:nvPicPr>
          <p:cNvPr id="109" name="图片 108" descr="环境监测"/>
          <p:cNvPicPr>
            <a:picLocks noChangeAspect="1"/>
          </p:cNvPicPr>
          <p:nvPr/>
        </p:nvPicPr>
        <p:blipFill>
          <a:blip r:embed="rId5"/>
          <a:stretch>
            <a:fillRect/>
          </a:stretch>
        </p:blipFill>
        <p:spPr>
          <a:xfrm>
            <a:off x="10375900" y="3825875"/>
            <a:ext cx="216000" cy="216000"/>
          </a:xfrm>
          <a:prstGeom prst="rect">
            <a:avLst/>
          </a:prstGeom>
        </p:spPr>
      </p:pic>
      <p:pic>
        <p:nvPicPr>
          <p:cNvPr id="185" name="图片 184" descr="icons8-博特-64"/>
          <p:cNvPicPr>
            <a:picLocks noChangeAspect="1"/>
          </p:cNvPicPr>
          <p:nvPr/>
        </p:nvPicPr>
        <p:blipFill>
          <a:blip r:embed="rId6"/>
          <a:stretch>
            <a:fillRect/>
          </a:stretch>
        </p:blipFill>
        <p:spPr>
          <a:xfrm>
            <a:off x="4530725" y="4457065"/>
            <a:ext cx="215900" cy="215900"/>
          </a:xfrm>
          <a:prstGeom prst="rect">
            <a:avLst/>
          </a:prstGeom>
        </p:spPr>
      </p:pic>
      <p:pic>
        <p:nvPicPr>
          <p:cNvPr id="75" name="图片 74" descr="docker"/>
          <p:cNvPicPr>
            <a:picLocks noChangeAspect="1"/>
          </p:cNvPicPr>
          <p:nvPr/>
        </p:nvPicPr>
        <p:blipFill>
          <a:blip r:embed="rId7"/>
          <a:stretch>
            <a:fillRect/>
          </a:stretch>
        </p:blipFill>
        <p:spPr>
          <a:xfrm>
            <a:off x="130810" y="3357880"/>
            <a:ext cx="216000" cy="216000"/>
          </a:xfrm>
          <a:prstGeom prst="rect">
            <a:avLst/>
          </a:prstGeom>
        </p:spPr>
      </p:pic>
      <p:cxnSp>
        <p:nvCxnSpPr>
          <p:cNvPr id="3" name="直接连接符 2"/>
          <p:cNvCxnSpPr/>
          <p:nvPr/>
        </p:nvCxnSpPr>
        <p:spPr>
          <a:xfrm>
            <a:off x="471170" y="743585"/>
            <a:ext cx="0" cy="5829935"/>
          </a:xfrm>
          <a:prstGeom prst="line">
            <a:avLst/>
          </a:prstGeom>
          <a:ln>
            <a:solidFill>
              <a:srgbClr val="ED5C5C"/>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71170" y="6572885"/>
            <a:ext cx="10041890" cy="0"/>
          </a:xfrm>
          <a:prstGeom prst="line">
            <a:avLst/>
          </a:prstGeom>
          <a:ln>
            <a:solidFill>
              <a:srgbClr val="ED5C5C"/>
            </a:solidFill>
          </a:ln>
        </p:spPr>
        <p:style>
          <a:lnRef idx="1">
            <a:schemeClr val="accent1"/>
          </a:lnRef>
          <a:fillRef idx="0">
            <a:schemeClr val="accent1"/>
          </a:fillRef>
          <a:effectRef idx="0">
            <a:schemeClr val="accent1"/>
          </a:effectRef>
          <a:fontRef idx="minor">
            <a:schemeClr val="tx1"/>
          </a:fontRef>
        </p:style>
      </p:cxnSp>
      <p:pic>
        <p:nvPicPr>
          <p:cNvPr id="12" name="图片 11" descr="连接"/>
          <p:cNvPicPr>
            <a:picLocks noChangeAspect="1"/>
          </p:cNvPicPr>
          <p:nvPr/>
        </p:nvPicPr>
        <p:blipFill>
          <a:blip r:embed="rId3"/>
          <a:stretch>
            <a:fillRect/>
          </a:stretch>
        </p:blipFill>
        <p:spPr>
          <a:xfrm>
            <a:off x="1595120" y="5734685"/>
            <a:ext cx="216000" cy="216000"/>
          </a:xfrm>
          <a:prstGeom prst="rect">
            <a:avLst/>
          </a:prstGeom>
        </p:spPr>
      </p:pic>
      <p:pic>
        <p:nvPicPr>
          <p:cNvPr id="22" name="图片 21" descr="连接"/>
          <p:cNvPicPr>
            <a:picLocks noChangeAspect="1"/>
          </p:cNvPicPr>
          <p:nvPr/>
        </p:nvPicPr>
        <p:blipFill>
          <a:blip r:embed="rId3"/>
          <a:stretch>
            <a:fillRect/>
          </a:stretch>
        </p:blipFill>
        <p:spPr>
          <a:xfrm>
            <a:off x="2696210" y="5881370"/>
            <a:ext cx="216000" cy="216000"/>
          </a:xfrm>
          <a:prstGeom prst="rect">
            <a:avLst/>
          </a:prstGeom>
        </p:spPr>
      </p:pic>
      <p:sp>
        <p:nvSpPr>
          <p:cNvPr id="25" name="椭圆 24"/>
          <p:cNvSpPr/>
          <p:nvPr/>
        </p:nvSpPr>
        <p:spPr>
          <a:xfrm>
            <a:off x="1595120" y="4719955"/>
            <a:ext cx="1473835" cy="1473835"/>
          </a:xfrm>
          <a:prstGeom prst="ellipse">
            <a:avLst/>
          </a:prstGeom>
          <a:no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76"/>
          <p:cNvSpPr txBox="1"/>
          <p:nvPr/>
        </p:nvSpPr>
        <p:spPr>
          <a:xfrm>
            <a:off x="782320" y="5703570"/>
            <a:ext cx="909955" cy="306705"/>
          </a:xfrm>
          <a:prstGeom prst="rect">
            <a:avLst/>
          </a:prstGeom>
          <a:noFill/>
        </p:spPr>
        <p:txBody>
          <a:bodyPr wrap="square" rtlCol="0">
            <a:spAutoFit/>
          </a:bodyPr>
          <a:p>
            <a:pPr indent="0" algn="l">
              <a:buFont typeface="Wingdings" panose="05000000000000000000" charset="0"/>
              <a:buNone/>
            </a:pPr>
            <a:r>
              <a:rPr lang="zh-CN" altLang="en-US" sz="1400" dirty="0" smtClean="0">
                <a:solidFill>
                  <a:srgbClr val="ED5C5C"/>
                </a:solidFill>
                <a:latin typeface="兰亭黑-简 纤黑" panose="020B0303020202010101" charset="-122"/>
                <a:ea typeface="兰亭黑-简 纤黑" panose="020B0303020202010101" charset="-122"/>
              </a:rPr>
              <a:t>互联互通</a:t>
            </a:r>
            <a:endParaRPr lang="zh-CN" altLang="en-US" sz="1400" dirty="0" smtClean="0">
              <a:solidFill>
                <a:srgbClr val="ED5C5C"/>
              </a:solidFill>
              <a:latin typeface="兰亭黑-简 纤黑" panose="020B0303020202010101" charset="-122"/>
              <a:ea typeface="兰亭黑-简 纤黑" panose="020B0303020202010101" charset="-122"/>
            </a:endParaRPr>
          </a:p>
        </p:txBody>
      </p:sp>
      <p:sp>
        <p:nvSpPr>
          <p:cNvPr id="29" name="椭圆 28"/>
          <p:cNvSpPr/>
          <p:nvPr/>
        </p:nvSpPr>
        <p:spPr>
          <a:xfrm>
            <a:off x="2345690" y="3825875"/>
            <a:ext cx="2462530" cy="2462530"/>
          </a:xfrm>
          <a:prstGeom prst="ellipse">
            <a:avLst/>
          </a:prstGeom>
          <a:no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3" name="图片 32" descr="系统配置"/>
          <p:cNvPicPr>
            <a:picLocks noChangeAspect="1"/>
          </p:cNvPicPr>
          <p:nvPr/>
        </p:nvPicPr>
        <p:blipFill>
          <a:blip r:embed="rId1"/>
          <a:stretch>
            <a:fillRect/>
          </a:stretch>
        </p:blipFill>
        <p:spPr>
          <a:xfrm>
            <a:off x="3580765" y="4819650"/>
            <a:ext cx="609600" cy="609600"/>
          </a:xfrm>
          <a:prstGeom prst="rect">
            <a:avLst/>
          </a:prstGeom>
        </p:spPr>
      </p:pic>
      <p:pic>
        <p:nvPicPr>
          <p:cNvPr id="36" name="图片 35" descr="系统配置"/>
          <p:cNvPicPr>
            <a:picLocks noChangeAspect="1"/>
          </p:cNvPicPr>
          <p:nvPr/>
        </p:nvPicPr>
        <p:blipFill>
          <a:blip r:embed="rId1"/>
          <a:stretch>
            <a:fillRect/>
          </a:stretch>
        </p:blipFill>
        <p:spPr>
          <a:xfrm>
            <a:off x="4304030" y="5950585"/>
            <a:ext cx="609600" cy="609600"/>
          </a:xfrm>
          <a:prstGeom prst="rect">
            <a:avLst/>
          </a:prstGeom>
        </p:spPr>
      </p:pic>
      <p:pic>
        <p:nvPicPr>
          <p:cNvPr id="37" name="图片 36" descr="连接"/>
          <p:cNvPicPr>
            <a:picLocks noChangeAspect="1"/>
          </p:cNvPicPr>
          <p:nvPr/>
        </p:nvPicPr>
        <p:blipFill>
          <a:blip r:embed="rId3"/>
          <a:stretch>
            <a:fillRect/>
          </a:stretch>
        </p:blipFill>
        <p:spPr>
          <a:xfrm>
            <a:off x="4685665" y="4805680"/>
            <a:ext cx="216000" cy="216000"/>
          </a:xfrm>
          <a:prstGeom prst="rect">
            <a:avLst/>
          </a:prstGeom>
        </p:spPr>
      </p:pic>
      <p:pic>
        <p:nvPicPr>
          <p:cNvPr id="38" name="图片 37" descr="连接"/>
          <p:cNvPicPr>
            <a:picLocks noChangeAspect="1"/>
          </p:cNvPicPr>
          <p:nvPr/>
        </p:nvPicPr>
        <p:blipFill>
          <a:blip r:embed="rId3"/>
          <a:stretch>
            <a:fillRect/>
          </a:stretch>
        </p:blipFill>
        <p:spPr>
          <a:xfrm>
            <a:off x="3956685" y="6066790"/>
            <a:ext cx="216000" cy="216000"/>
          </a:xfrm>
          <a:prstGeom prst="rect">
            <a:avLst/>
          </a:prstGeom>
        </p:spPr>
      </p:pic>
      <p:pic>
        <p:nvPicPr>
          <p:cNvPr id="39" name="图片 38" descr="连接"/>
          <p:cNvPicPr>
            <a:picLocks noChangeAspect="1"/>
          </p:cNvPicPr>
          <p:nvPr/>
        </p:nvPicPr>
        <p:blipFill>
          <a:blip r:embed="rId3"/>
          <a:stretch>
            <a:fillRect/>
          </a:stretch>
        </p:blipFill>
        <p:spPr>
          <a:xfrm>
            <a:off x="5003800" y="5889625"/>
            <a:ext cx="216000" cy="216000"/>
          </a:xfrm>
          <a:prstGeom prst="rect">
            <a:avLst/>
          </a:prstGeom>
        </p:spPr>
      </p:pic>
      <p:sp>
        <p:nvSpPr>
          <p:cNvPr id="40" name="椭圆 39"/>
          <p:cNvSpPr/>
          <p:nvPr/>
        </p:nvSpPr>
        <p:spPr>
          <a:xfrm>
            <a:off x="3751580" y="4846955"/>
            <a:ext cx="1473835" cy="1473835"/>
          </a:xfrm>
          <a:prstGeom prst="ellipse">
            <a:avLst/>
          </a:prstGeom>
          <a:no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1" name="图片 40" descr="系统配置"/>
          <p:cNvPicPr>
            <a:picLocks noChangeAspect="1"/>
          </p:cNvPicPr>
          <p:nvPr/>
        </p:nvPicPr>
        <p:blipFill>
          <a:blip r:embed="rId1"/>
          <a:stretch>
            <a:fillRect/>
          </a:stretch>
        </p:blipFill>
        <p:spPr>
          <a:xfrm>
            <a:off x="4960620" y="5061585"/>
            <a:ext cx="609600" cy="609600"/>
          </a:xfrm>
          <a:prstGeom prst="rect">
            <a:avLst/>
          </a:prstGeom>
        </p:spPr>
      </p:pic>
      <p:sp>
        <p:nvSpPr>
          <p:cNvPr id="4" name="TextBox 76"/>
          <p:cNvSpPr txBox="1"/>
          <p:nvPr/>
        </p:nvSpPr>
        <p:spPr>
          <a:xfrm>
            <a:off x="4693285" y="4427220"/>
            <a:ext cx="1187450" cy="306705"/>
          </a:xfrm>
          <a:prstGeom prst="rect">
            <a:avLst/>
          </a:prstGeom>
          <a:noFill/>
        </p:spPr>
        <p:txBody>
          <a:bodyPr wrap="square" rtlCol="0">
            <a:spAutoFit/>
          </a:bodyPr>
          <a:p>
            <a:pPr indent="0" algn="l">
              <a:buFont typeface="Wingdings" panose="05000000000000000000" charset="0"/>
              <a:buNone/>
            </a:pPr>
            <a:r>
              <a:rPr lang="zh-CN" altLang="en-US" sz="1400" dirty="0" smtClean="0">
                <a:solidFill>
                  <a:srgbClr val="ED5C5C"/>
                </a:solidFill>
                <a:latin typeface="兰亭黑-简 纤黑" panose="020B0303020202010101" charset="-122"/>
                <a:ea typeface="兰亭黑-简 纤黑" panose="020B0303020202010101" charset="-122"/>
              </a:rPr>
              <a:t>智能化服务</a:t>
            </a:r>
            <a:endParaRPr lang="zh-CN" altLang="en-US" sz="1400" dirty="0" smtClean="0">
              <a:solidFill>
                <a:srgbClr val="ED5C5C"/>
              </a:solidFill>
              <a:latin typeface="兰亭黑-简 纤黑" panose="020B0303020202010101" charset="-122"/>
              <a:ea typeface="兰亭黑-简 纤黑" panose="020B0303020202010101" charset="-122"/>
            </a:endParaRPr>
          </a:p>
        </p:txBody>
      </p:sp>
      <p:pic>
        <p:nvPicPr>
          <p:cNvPr id="7" name="图片 6" descr="系统配置"/>
          <p:cNvPicPr>
            <a:picLocks noChangeAspect="1"/>
          </p:cNvPicPr>
          <p:nvPr/>
        </p:nvPicPr>
        <p:blipFill>
          <a:blip r:embed="rId1"/>
          <a:stretch>
            <a:fillRect/>
          </a:stretch>
        </p:blipFill>
        <p:spPr>
          <a:xfrm>
            <a:off x="2459355" y="3825875"/>
            <a:ext cx="609600" cy="609600"/>
          </a:xfrm>
          <a:prstGeom prst="rect">
            <a:avLst/>
          </a:prstGeom>
        </p:spPr>
      </p:pic>
      <p:pic>
        <p:nvPicPr>
          <p:cNvPr id="17" name="图片 16" descr="省略号"/>
          <p:cNvPicPr>
            <a:picLocks noChangeAspect="1"/>
          </p:cNvPicPr>
          <p:nvPr/>
        </p:nvPicPr>
        <p:blipFill>
          <a:blip r:embed="rId8"/>
          <a:stretch>
            <a:fillRect/>
          </a:stretch>
        </p:blipFill>
        <p:spPr>
          <a:xfrm>
            <a:off x="3488055" y="3576955"/>
            <a:ext cx="457200" cy="457200"/>
          </a:xfrm>
          <a:prstGeom prst="rect">
            <a:avLst/>
          </a:prstGeom>
        </p:spPr>
      </p:pic>
      <p:pic>
        <p:nvPicPr>
          <p:cNvPr id="207" name="图片 206" descr="硬件"/>
          <p:cNvPicPr>
            <a:picLocks noChangeAspect="1"/>
          </p:cNvPicPr>
          <p:nvPr/>
        </p:nvPicPr>
        <p:blipFill>
          <a:blip r:embed="rId9"/>
          <a:stretch>
            <a:fillRect/>
          </a:stretch>
        </p:blipFill>
        <p:spPr>
          <a:xfrm>
            <a:off x="3580765" y="4036695"/>
            <a:ext cx="216000" cy="216000"/>
          </a:xfrm>
          <a:prstGeom prst="rect">
            <a:avLst/>
          </a:prstGeom>
        </p:spPr>
      </p:pic>
      <p:sp>
        <p:nvSpPr>
          <p:cNvPr id="210" name="TextBox 76"/>
          <p:cNvSpPr txBox="1"/>
          <p:nvPr/>
        </p:nvSpPr>
        <p:spPr>
          <a:xfrm>
            <a:off x="3742690" y="3998595"/>
            <a:ext cx="1407160" cy="306705"/>
          </a:xfrm>
          <a:prstGeom prst="rect">
            <a:avLst/>
          </a:prstGeom>
          <a:noFill/>
        </p:spPr>
        <p:txBody>
          <a:bodyPr wrap="square" rtlCol="0">
            <a:spAutoFit/>
          </a:bodyPr>
          <a:p>
            <a:pPr indent="0" algn="l">
              <a:buFont typeface="Wingdings" panose="05000000000000000000" charset="0"/>
              <a:buNone/>
            </a:pPr>
            <a:r>
              <a:rPr lang="zh-CN" altLang="en-US" sz="1400" dirty="0" smtClean="0">
                <a:solidFill>
                  <a:srgbClr val="ED5C5C"/>
                </a:solidFill>
                <a:latin typeface="兰亭黑-简 纤黑" panose="020B0303020202010101" charset="-122"/>
                <a:ea typeface="兰亭黑-简 纤黑" panose="020B0303020202010101" charset="-122"/>
              </a:rPr>
              <a:t>硬件交互模型</a:t>
            </a:r>
            <a:endParaRPr lang="zh-CN" altLang="en-US" sz="1400" dirty="0" smtClean="0">
              <a:solidFill>
                <a:srgbClr val="ED5C5C"/>
              </a:solidFill>
              <a:latin typeface="兰亭黑-简 纤黑" panose="020B0303020202010101" charset="-122"/>
              <a:ea typeface="兰亭黑-简 纤黑" panose="020B0303020202010101" charset="-122"/>
            </a:endParaRPr>
          </a:p>
        </p:txBody>
      </p:sp>
      <p:cxnSp>
        <p:nvCxnSpPr>
          <p:cNvPr id="53" name="直接连接符 52"/>
          <p:cNvCxnSpPr/>
          <p:nvPr/>
        </p:nvCxnSpPr>
        <p:spPr>
          <a:xfrm>
            <a:off x="988695" y="3206750"/>
            <a:ext cx="10844530" cy="952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3" name="图片 142" descr="调度运行 (1)"/>
          <p:cNvPicPr>
            <a:picLocks noChangeAspect="1"/>
          </p:cNvPicPr>
          <p:nvPr/>
        </p:nvPicPr>
        <p:blipFill>
          <a:blip r:embed="rId10"/>
          <a:stretch>
            <a:fillRect/>
          </a:stretch>
        </p:blipFill>
        <p:spPr>
          <a:xfrm>
            <a:off x="1028700" y="2933700"/>
            <a:ext cx="216000" cy="216000"/>
          </a:xfrm>
          <a:prstGeom prst="rect">
            <a:avLst/>
          </a:prstGeom>
        </p:spPr>
      </p:pic>
      <p:sp>
        <p:nvSpPr>
          <p:cNvPr id="20" name="椭圆 19"/>
          <p:cNvSpPr/>
          <p:nvPr/>
        </p:nvSpPr>
        <p:spPr>
          <a:xfrm>
            <a:off x="4913630" y="4097655"/>
            <a:ext cx="2462530" cy="2462530"/>
          </a:xfrm>
          <a:prstGeom prst="ellipse">
            <a:avLst/>
          </a:prstGeom>
          <a:no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7042785" y="3858260"/>
            <a:ext cx="2462530" cy="2462530"/>
          </a:xfrm>
          <a:prstGeom prst="ellipse">
            <a:avLst/>
          </a:prstGeom>
          <a:no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3" name="图片 22" descr="系统配置"/>
          <p:cNvPicPr>
            <a:picLocks noChangeAspect="1"/>
          </p:cNvPicPr>
          <p:nvPr/>
        </p:nvPicPr>
        <p:blipFill>
          <a:blip r:embed="rId1"/>
          <a:stretch>
            <a:fillRect/>
          </a:stretch>
        </p:blipFill>
        <p:spPr>
          <a:xfrm>
            <a:off x="5835650" y="3796030"/>
            <a:ext cx="609600" cy="609600"/>
          </a:xfrm>
          <a:prstGeom prst="rect">
            <a:avLst/>
          </a:prstGeom>
        </p:spPr>
      </p:pic>
      <p:pic>
        <p:nvPicPr>
          <p:cNvPr id="24" name="图片 23" descr="连接"/>
          <p:cNvPicPr>
            <a:picLocks noChangeAspect="1"/>
          </p:cNvPicPr>
          <p:nvPr/>
        </p:nvPicPr>
        <p:blipFill>
          <a:blip r:embed="rId3"/>
          <a:stretch>
            <a:fillRect/>
          </a:stretch>
        </p:blipFill>
        <p:spPr>
          <a:xfrm>
            <a:off x="7042785" y="4478655"/>
            <a:ext cx="216000" cy="216000"/>
          </a:xfrm>
          <a:prstGeom prst="rect">
            <a:avLst/>
          </a:prstGeom>
        </p:spPr>
      </p:pic>
      <p:pic>
        <p:nvPicPr>
          <p:cNvPr id="27" name="图片 26" descr="系统配置"/>
          <p:cNvPicPr>
            <a:picLocks noChangeAspect="1"/>
          </p:cNvPicPr>
          <p:nvPr/>
        </p:nvPicPr>
        <p:blipFill>
          <a:blip r:embed="rId1"/>
          <a:stretch>
            <a:fillRect/>
          </a:stretch>
        </p:blipFill>
        <p:spPr>
          <a:xfrm>
            <a:off x="8907780" y="3966210"/>
            <a:ext cx="609600" cy="609600"/>
          </a:xfrm>
          <a:prstGeom prst="rect">
            <a:avLst/>
          </a:prstGeom>
        </p:spPr>
      </p:pic>
      <p:pic>
        <p:nvPicPr>
          <p:cNvPr id="30" name="图片 29" descr="连接"/>
          <p:cNvPicPr>
            <a:picLocks noChangeAspect="1"/>
          </p:cNvPicPr>
          <p:nvPr/>
        </p:nvPicPr>
        <p:blipFill>
          <a:blip r:embed="rId3"/>
          <a:stretch>
            <a:fillRect/>
          </a:stretch>
        </p:blipFill>
        <p:spPr>
          <a:xfrm>
            <a:off x="7171055" y="5713095"/>
            <a:ext cx="216000" cy="216000"/>
          </a:xfrm>
          <a:prstGeom prst="rect">
            <a:avLst/>
          </a:prstGeom>
        </p:spPr>
      </p:pic>
      <p:sp>
        <p:nvSpPr>
          <p:cNvPr id="31" name="TextBox 76"/>
          <p:cNvSpPr txBox="1"/>
          <p:nvPr/>
        </p:nvSpPr>
        <p:spPr>
          <a:xfrm>
            <a:off x="1212215" y="2898775"/>
            <a:ext cx="971550" cy="306705"/>
          </a:xfrm>
          <a:prstGeom prst="rect">
            <a:avLst/>
          </a:prstGeom>
          <a:noFill/>
        </p:spPr>
        <p:txBody>
          <a:bodyPr wrap="square" rtlCol="0">
            <a:spAutoFit/>
          </a:bodyPr>
          <a:p>
            <a:pPr indent="0" algn="l">
              <a:buFont typeface="Wingdings" panose="05000000000000000000" charset="0"/>
              <a:buNone/>
            </a:pPr>
            <a:r>
              <a:rPr lang="zh-CN" altLang="en-US" sz="1400" dirty="0" smtClean="0">
                <a:solidFill>
                  <a:schemeClr val="accent6"/>
                </a:solidFill>
                <a:latin typeface="兰亭黑-简 纤黑" panose="020B0303020202010101" charset="-122"/>
                <a:ea typeface="兰亭黑-简 纤黑" panose="020B0303020202010101" charset="-122"/>
              </a:rPr>
              <a:t>调度管理</a:t>
            </a:r>
            <a:r>
              <a:rPr lang="zh-CN" altLang="en-US" sz="1400" dirty="0" smtClean="0">
                <a:solidFill>
                  <a:srgbClr val="ED5C5C"/>
                </a:solidFill>
                <a:latin typeface="兰亭黑-简 纤黑" panose="020B0303020202010101" charset="-122"/>
                <a:ea typeface="兰亭黑-简 纤黑" panose="020B0303020202010101" charset="-122"/>
              </a:rPr>
              <a:t> </a:t>
            </a:r>
            <a:endParaRPr lang="zh-CN" altLang="en-US" sz="1400" dirty="0" smtClean="0">
              <a:solidFill>
                <a:srgbClr val="ED5C5C"/>
              </a:solidFill>
              <a:latin typeface="兰亭黑-简 纤黑" panose="020B0303020202010101" charset="-122"/>
              <a:ea typeface="兰亭黑-简 纤黑" panose="020B0303020202010101" charset="-122"/>
            </a:endParaRPr>
          </a:p>
        </p:txBody>
      </p:sp>
      <p:pic>
        <p:nvPicPr>
          <p:cNvPr id="42" name="图片 41" descr="文件管理"/>
          <p:cNvPicPr>
            <a:picLocks noChangeAspect="1"/>
          </p:cNvPicPr>
          <p:nvPr/>
        </p:nvPicPr>
        <p:blipFill>
          <a:blip r:embed="rId11"/>
          <a:stretch>
            <a:fillRect/>
          </a:stretch>
        </p:blipFill>
        <p:spPr>
          <a:xfrm>
            <a:off x="7472045" y="3796030"/>
            <a:ext cx="216000" cy="216000"/>
          </a:xfrm>
          <a:prstGeom prst="rect">
            <a:avLst/>
          </a:prstGeom>
        </p:spPr>
      </p:pic>
      <p:sp>
        <p:nvSpPr>
          <p:cNvPr id="121" name="TextBox 76"/>
          <p:cNvSpPr txBox="1"/>
          <p:nvPr/>
        </p:nvSpPr>
        <p:spPr>
          <a:xfrm>
            <a:off x="7623175" y="3747770"/>
            <a:ext cx="1287780" cy="306705"/>
          </a:xfrm>
          <a:prstGeom prst="rect">
            <a:avLst/>
          </a:prstGeom>
          <a:noFill/>
        </p:spPr>
        <p:txBody>
          <a:bodyPr wrap="square" rtlCol="0">
            <a:spAutoFit/>
          </a:bodyPr>
          <a:p>
            <a:pPr indent="0" algn="l">
              <a:buFont typeface="Wingdings" panose="05000000000000000000" charset="0"/>
              <a:buNone/>
            </a:pPr>
            <a:r>
              <a:rPr lang="zh-CN" altLang="en-US" sz="1400" dirty="0" smtClean="0">
                <a:solidFill>
                  <a:srgbClr val="ED5C5C"/>
                </a:solidFill>
                <a:latin typeface="兰亭黑-简 纤黑" panose="020B0303020202010101" charset="-122"/>
                <a:ea typeface="兰亭黑-简 纤黑" panose="020B0303020202010101" charset="-122"/>
              </a:rPr>
              <a:t>文件管理系统</a:t>
            </a:r>
            <a:r>
              <a:rPr lang="zh-CN" altLang="en-US" sz="1400" dirty="0" smtClean="0">
                <a:solidFill>
                  <a:srgbClr val="ED5C5C"/>
                </a:solidFill>
                <a:latin typeface="兰亭黑-简 纤黑" panose="020B0303020202010101" charset="-122"/>
                <a:ea typeface="兰亭黑-简 纤黑" panose="020B0303020202010101" charset="-122"/>
              </a:rPr>
              <a:t> </a:t>
            </a:r>
            <a:endParaRPr lang="zh-CN" altLang="en-US" sz="1400" dirty="0" smtClean="0">
              <a:solidFill>
                <a:srgbClr val="ED5C5C"/>
              </a:solidFill>
              <a:latin typeface="兰亭黑-简 纤黑" panose="020B0303020202010101" charset="-122"/>
              <a:ea typeface="兰亭黑-简 纤黑" panose="020B0303020202010101" charset="-122"/>
            </a:endParaRPr>
          </a:p>
        </p:txBody>
      </p:sp>
      <p:sp>
        <p:nvSpPr>
          <p:cNvPr id="43" name="TextBox 76"/>
          <p:cNvSpPr txBox="1"/>
          <p:nvPr/>
        </p:nvSpPr>
        <p:spPr>
          <a:xfrm>
            <a:off x="1198880" y="3485515"/>
            <a:ext cx="937260" cy="306705"/>
          </a:xfrm>
          <a:prstGeom prst="rect">
            <a:avLst/>
          </a:prstGeom>
          <a:noFill/>
        </p:spPr>
        <p:txBody>
          <a:bodyPr wrap="square" rtlCol="0">
            <a:spAutoFit/>
          </a:bodyPr>
          <a:p>
            <a:pPr indent="0" algn="l">
              <a:buFont typeface="Wingdings" panose="05000000000000000000" charset="0"/>
              <a:buNone/>
            </a:pPr>
            <a:r>
              <a:rPr lang="zh-CN" altLang="en-US" sz="1400" dirty="0" smtClean="0">
                <a:solidFill>
                  <a:srgbClr val="9B59B6"/>
                </a:solidFill>
                <a:latin typeface="兰亭黑-简 纤黑" panose="020B0303020202010101" charset="-122"/>
                <a:ea typeface="兰亭黑-简 纤黑" panose="020B0303020202010101" charset="-122"/>
              </a:rPr>
              <a:t>注册中心</a:t>
            </a:r>
            <a:endParaRPr lang="zh-CN" altLang="en-US" sz="1400" dirty="0" smtClean="0">
              <a:solidFill>
                <a:srgbClr val="9B59B6"/>
              </a:solidFill>
              <a:latin typeface="兰亭黑-简 纤黑" panose="020B0303020202010101" charset="-122"/>
              <a:ea typeface="兰亭黑-简 纤黑" panose="020B0303020202010101" charset="-122"/>
            </a:endParaRPr>
          </a:p>
        </p:txBody>
      </p:sp>
      <p:pic>
        <p:nvPicPr>
          <p:cNvPr id="44" name="图片 43" descr="登记 (1)"/>
          <p:cNvPicPr>
            <a:picLocks noChangeAspect="1"/>
          </p:cNvPicPr>
          <p:nvPr/>
        </p:nvPicPr>
        <p:blipFill>
          <a:blip r:embed="rId12"/>
          <a:stretch>
            <a:fillRect/>
          </a:stretch>
        </p:blipFill>
        <p:spPr>
          <a:xfrm>
            <a:off x="1007745" y="3519805"/>
            <a:ext cx="216000" cy="216000"/>
          </a:xfrm>
          <a:prstGeom prst="rect">
            <a:avLst/>
          </a:prstGeom>
        </p:spPr>
      </p:pic>
      <p:cxnSp>
        <p:nvCxnSpPr>
          <p:cNvPr id="45" name="直接连接符 44"/>
          <p:cNvCxnSpPr/>
          <p:nvPr/>
        </p:nvCxnSpPr>
        <p:spPr>
          <a:xfrm>
            <a:off x="996950" y="3420110"/>
            <a:ext cx="10844530" cy="9525"/>
          </a:xfrm>
          <a:prstGeom prst="line">
            <a:avLst/>
          </a:prstGeom>
          <a:ln>
            <a:solidFill>
              <a:srgbClr val="8E44AD"/>
            </a:solidFill>
          </a:ln>
        </p:spPr>
        <p:style>
          <a:lnRef idx="1">
            <a:schemeClr val="accent1"/>
          </a:lnRef>
          <a:fillRef idx="0">
            <a:schemeClr val="accent1"/>
          </a:fillRef>
          <a:effectRef idx="0">
            <a:schemeClr val="accent1"/>
          </a:effectRef>
          <a:fontRef idx="minor">
            <a:schemeClr val="tx1"/>
          </a:fontRef>
        </p:style>
      </p:cxnSp>
      <p:cxnSp>
        <p:nvCxnSpPr>
          <p:cNvPr id="180" name="直接箭头连接符 179"/>
          <p:cNvCxnSpPr/>
          <p:nvPr/>
        </p:nvCxnSpPr>
        <p:spPr>
          <a:xfrm>
            <a:off x="8159115" y="3399790"/>
            <a:ext cx="0" cy="396000"/>
          </a:xfrm>
          <a:prstGeom prst="straightConnector1">
            <a:avLst/>
          </a:prstGeom>
          <a:ln>
            <a:solidFill>
              <a:srgbClr val="8E44AD"/>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a:off x="5193030" y="3423920"/>
            <a:ext cx="0" cy="1008000"/>
          </a:xfrm>
          <a:prstGeom prst="straightConnector1">
            <a:avLst/>
          </a:prstGeom>
          <a:ln>
            <a:solidFill>
              <a:srgbClr val="8E44AD"/>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a:off x="2764155" y="3418840"/>
            <a:ext cx="0" cy="504000"/>
          </a:xfrm>
          <a:prstGeom prst="straightConnector1">
            <a:avLst/>
          </a:prstGeom>
          <a:ln>
            <a:solidFill>
              <a:srgbClr val="8E44AD"/>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4376420" y="3431540"/>
            <a:ext cx="0" cy="576000"/>
          </a:xfrm>
          <a:prstGeom prst="straightConnector1">
            <a:avLst/>
          </a:prstGeom>
          <a:ln>
            <a:solidFill>
              <a:srgbClr val="8E44AD"/>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55" name="图片 54" descr="数据集成"/>
          <p:cNvPicPr>
            <a:picLocks noChangeAspect="1"/>
          </p:cNvPicPr>
          <p:nvPr/>
        </p:nvPicPr>
        <p:blipFill>
          <a:blip r:embed="rId13"/>
          <a:stretch>
            <a:fillRect/>
          </a:stretch>
        </p:blipFill>
        <p:spPr>
          <a:xfrm>
            <a:off x="657225" y="1212215"/>
            <a:ext cx="216000" cy="216000"/>
          </a:xfrm>
          <a:prstGeom prst="rect">
            <a:avLst/>
          </a:prstGeom>
        </p:spPr>
      </p:pic>
      <p:pic>
        <p:nvPicPr>
          <p:cNvPr id="56" name="图片 55" descr="系统配置"/>
          <p:cNvPicPr>
            <a:picLocks noChangeAspect="1"/>
          </p:cNvPicPr>
          <p:nvPr/>
        </p:nvPicPr>
        <p:blipFill>
          <a:blip r:embed="rId1"/>
          <a:stretch>
            <a:fillRect/>
          </a:stretch>
        </p:blipFill>
        <p:spPr>
          <a:xfrm>
            <a:off x="5835650" y="5965825"/>
            <a:ext cx="609600" cy="609600"/>
          </a:xfrm>
          <a:prstGeom prst="rect">
            <a:avLst/>
          </a:prstGeom>
        </p:spPr>
      </p:pic>
      <p:pic>
        <p:nvPicPr>
          <p:cNvPr id="57" name="图片 56" descr="系统配置"/>
          <p:cNvPicPr>
            <a:picLocks noChangeAspect="1"/>
          </p:cNvPicPr>
          <p:nvPr/>
        </p:nvPicPr>
        <p:blipFill>
          <a:blip r:embed="rId1"/>
          <a:stretch>
            <a:fillRect/>
          </a:stretch>
        </p:blipFill>
        <p:spPr>
          <a:xfrm>
            <a:off x="7969250" y="5950585"/>
            <a:ext cx="609600" cy="609600"/>
          </a:xfrm>
          <a:prstGeom prst="rect">
            <a:avLst/>
          </a:prstGeom>
        </p:spPr>
      </p:pic>
      <p:pic>
        <p:nvPicPr>
          <p:cNvPr id="58" name="图片 57" descr="连接"/>
          <p:cNvPicPr>
            <a:picLocks noChangeAspect="1"/>
          </p:cNvPicPr>
          <p:nvPr/>
        </p:nvPicPr>
        <p:blipFill>
          <a:blip r:embed="rId3"/>
          <a:stretch>
            <a:fillRect/>
          </a:stretch>
        </p:blipFill>
        <p:spPr>
          <a:xfrm>
            <a:off x="9300210" y="5429250"/>
            <a:ext cx="216000" cy="216000"/>
          </a:xfrm>
          <a:prstGeom prst="rect">
            <a:avLst/>
          </a:prstGeom>
        </p:spPr>
      </p:pic>
      <p:cxnSp>
        <p:nvCxnSpPr>
          <p:cNvPr id="59" name="直接连接符 58"/>
          <p:cNvCxnSpPr/>
          <p:nvPr/>
        </p:nvCxnSpPr>
        <p:spPr>
          <a:xfrm>
            <a:off x="996950" y="2351405"/>
            <a:ext cx="10844530" cy="9525"/>
          </a:xfrm>
          <a:prstGeom prst="line">
            <a:avLst/>
          </a:prstGeom>
          <a:ln w="6350">
            <a:solidFill>
              <a:srgbClr val="ED5C5C"/>
            </a:solidFill>
          </a:ln>
        </p:spPr>
        <p:style>
          <a:lnRef idx="1">
            <a:schemeClr val="accent1"/>
          </a:lnRef>
          <a:fillRef idx="0">
            <a:schemeClr val="accent1"/>
          </a:fillRef>
          <a:effectRef idx="0">
            <a:schemeClr val="accent1"/>
          </a:effectRef>
          <a:fontRef idx="minor">
            <a:schemeClr val="tx1"/>
          </a:fontRef>
        </p:style>
      </p:cxnSp>
      <p:sp>
        <p:nvSpPr>
          <p:cNvPr id="60" name="TextBox 76"/>
          <p:cNvSpPr txBox="1"/>
          <p:nvPr/>
        </p:nvSpPr>
        <p:spPr>
          <a:xfrm>
            <a:off x="1235075" y="2406650"/>
            <a:ext cx="971550" cy="306705"/>
          </a:xfrm>
          <a:prstGeom prst="rect">
            <a:avLst/>
          </a:prstGeom>
          <a:noFill/>
        </p:spPr>
        <p:txBody>
          <a:bodyPr wrap="square" rtlCol="0">
            <a:spAutoFit/>
          </a:bodyPr>
          <a:p>
            <a:pPr indent="0" algn="l">
              <a:buFont typeface="Wingdings" panose="05000000000000000000" charset="0"/>
              <a:buNone/>
            </a:pPr>
            <a:r>
              <a:rPr lang="zh-CN" altLang="en-US" sz="1400" dirty="0" smtClean="0">
                <a:solidFill>
                  <a:srgbClr val="ED5C5C"/>
                </a:solidFill>
                <a:latin typeface="兰亭黑-简 纤黑" panose="020B0303020202010101" charset="-122"/>
                <a:ea typeface="兰亭黑-简 纤黑" panose="020B0303020202010101" charset="-122"/>
              </a:rPr>
              <a:t>消息队列 </a:t>
            </a:r>
            <a:endParaRPr lang="zh-CN" altLang="en-US" sz="1400" dirty="0" smtClean="0">
              <a:solidFill>
                <a:srgbClr val="ED5C5C"/>
              </a:solidFill>
              <a:latin typeface="兰亭黑-简 纤黑" panose="020B0303020202010101" charset="-122"/>
              <a:ea typeface="兰亭黑-简 纤黑" panose="020B0303020202010101" charset="-122"/>
            </a:endParaRPr>
          </a:p>
        </p:txBody>
      </p:sp>
      <p:pic>
        <p:nvPicPr>
          <p:cNvPr id="72" name="图片 71" descr="纸飞机 (1)"/>
          <p:cNvPicPr>
            <a:picLocks noChangeAspect="1"/>
          </p:cNvPicPr>
          <p:nvPr/>
        </p:nvPicPr>
        <p:blipFill>
          <a:blip r:embed="rId14"/>
          <a:stretch>
            <a:fillRect/>
          </a:stretch>
        </p:blipFill>
        <p:spPr>
          <a:xfrm>
            <a:off x="1026160" y="2439035"/>
            <a:ext cx="216000" cy="216000"/>
          </a:xfrm>
          <a:prstGeom prst="rect">
            <a:avLst/>
          </a:prstGeom>
        </p:spPr>
      </p:pic>
      <p:cxnSp>
        <p:nvCxnSpPr>
          <p:cNvPr id="62" name="直接箭头连接符 61"/>
          <p:cNvCxnSpPr/>
          <p:nvPr/>
        </p:nvCxnSpPr>
        <p:spPr>
          <a:xfrm>
            <a:off x="2976245" y="2362200"/>
            <a:ext cx="0" cy="1530000"/>
          </a:xfrm>
          <a:prstGeom prst="straightConnector1">
            <a:avLst/>
          </a:prstGeom>
          <a:ln>
            <a:solidFill>
              <a:srgbClr val="ED5C5C"/>
            </a:solidFill>
            <a:tailEnd type="triangle"/>
          </a:ln>
        </p:spPr>
        <p:style>
          <a:lnRef idx="1">
            <a:schemeClr val="accent1"/>
          </a:lnRef>
          <a:fillRef idx="0">
            <a:schemeClr val="accent1"/>
          </a:fillRef>
          <a:effectRef idx="0">
            <a:schemeClr val="accent1"/>
          </a:effectRef>
          <a:fontRef idx="minor">
            <a:schemeClr val="tx1"/>
          </a:fontRef>
        </p:style>
      </p:cxnSp>
      <p:pic>
        <p:nvPicPr>
          <p:cNvPr id="63" name="图片 62" descr="推送设置"/>
          <p:cNvPicPr>
            <a:picLocks noChangeAspect="1"/>
          </p:cNvPicPr>
          <p:nvPr/>
        </p:nvPicPr>
        <p:blipFill>
          <a:blip r:embed="rId15"/>
          <a:stretch>
            <a:fillRect/>
          </a:stretch>
        </p:blipFill>
        <p:spPr>
          <a:xfrm>
            <a:off x="3068955" y="2682875"/>
            <a:ext cx="216000" cy="216000"/>
          </a:xfrm>
          <a:prstGeom prst="rect">
            <a:avLst/>
          </a:prstGeom>
        </p:spPr>
      </p:pic>
      <p:sp>
        <p:nvSpPr>
          <p:cNvPr id="64" name="TextBox 76"/>
          <p:cNvSpPr txBox="1"/>
          <p:nvPr/>
        </p:nvSpPr>
        <p:spPr>
          <a:xfrm>
            <a:off x="3274695" y="2670175"/>
            <a:ext cx="1104265" cy="275590"/>
          </a:xfrm>
          <a:prstGeom prst="rect">
            <a:avLst/>
          </a:prstGeom>
          <a:noFill/>
        </p:spPr>
        <p:txBody>
          <a:bodyPr wrap="square" rtlCol="0">
            <a:spAutoFit/>
          </a:bodyPr>
          <a:p>
            <a:pPr indent="0" algn="l">
              <a:buFont typeface="Wingdings" panose="05000000000000000000" charset="0"/>
              <a:buNone/>
            </a:pPr>
            <a:r>
              <a:rPr lang="zh-CN" altLang="en-US" sz="1200" dirty="0" smtClean="0">
                <a:solidFill>
                  <a:srgbClr val="ED5C5C"/>
                </a:solidFill>
                <a:latin typeface="兰亭黑-简 纤黑" panose="020B0303020202010101" charset="-122"/>
                <a:ea typeface="兰亭黑-简 纤黑" panose="020B0303020202010101" charset="-122"/>
              </a:rPr>
              <a:t>消息推送模型</a:t>
            </a:r>
            <a:r>
              <a:rPr lang="zh-CN" altLang="en-US" sz="1200" dirty="0" smtClean="0">
                <a:solidFill>
                  <a:srgbClr val="ED5C5C"/>
                </a:solidFill>
                <a:latin typeface="兰亭黑-简 纤黑" panose="020B0303020202010101" charset="-122"/>
                <a:ea typeface="兰亭黑-简 纤黑" panose="020B0303020202010101" charset="-122"/>
              </a:rPr>
              <a:t> </a:t>
            </a:r>
            <a:endParaRPr lang="zh-CN" altLang="en-US" sz="1200" dirty="0" smtClean="0">
              <a:solidFill>
                <a:srgbClr val="ED5C5C"/>
              </a:solidFill>
              <a:latin typeface="兰亭黑-简 纤黑" panose="020B0303020202010101" charset="-122"/>
              <a:ea typeface="兰亭黑-简 纤黑" panose="020B0303020202010101" charset="-122"/>
            </a:endParaRPr>
          </a:p>
        </p:txBody>
      </p:sp>
      <p:cxnSp>
        <p:nvCxnSpPr>
          <p:cNvPr id="127" name="直接箭头连接符 126"/>
          <p:cNvCxnSpPr/>
          <p:nvPr/>
        </p:nvCxnSpPr>
        <p:spPr>
          <a:xfrm flipV="1">
            <a:off x="2583180" y="3423920"/>
            <a:ext cx="0" cy="50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2" name="图片 81" descr="3506607"/>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280920" y="3591560"/>
            <a:ext cx="216000" cy="213593"/>
          </a:xfrm>
          <a:prstGeom prst="rect">
            <a:avLst/>
          </a:prstGeom>
        </p:spPr>
      </p:pic>
      <p:pic>
        <p:nvPicPr>
          <p:cNvPr id="93" name="图片 92" descr="3659091"/>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657225" y="1845310"/>
            <a:ext cx="216000" cy="216000"/>
          </a:xfrm>
          <a:prstGeom prst="rect">
            <a:avLst/>
          </a:prstGeom>
        </p:spPr>
      </p:pic>
      <p:cxnSp>
        <p:nvCxnSpPr>
          <p:cNvPr id="65" name="直接连接符 64"/>
          <p:cNvCxnSpPr/>
          <p:nvPr/>
        </p:nvCxnSpPr>
        <p:spPr>
          <a:xfrm>
            <a:off x="1004570" y="1948815"/>
            <a:ext cx="10844530" cy="9525"/>
          </a:xfrm>
          <a:prstGeom prst="line">
            <a:avLst/>
          </a:prstGeom>
          <a:ln w="6350">
            <a:solidFill>
              <a:srgbClr val="FFC000"/>
            </a:solidFill>
          </a:ln>
        </p:spPr>
        <p:style>
          <a:lnRef idx="1">
            <a:schemeClr val="accent1"/>
          </a:lnRef>
          <a:fillRef idx="0">
            <a:schemeClr val="accent1"/>
          </a:fillRef>
          <a:effectRef idx="0">
            <a:schemeClr val="accent1"/>
          </a:effectRef>
          <a:fontRef idx="minor">
            <a:schemeClr val="tx1"/>
          </a:fontRef>
        </p:style>
      </p:cxnSp>
      <p:sp>
        <p:nvSpPr>
          <p:cNvPr id="66" name="TextBox 76"/>
          <p:cNvSpPr txBox="1"/>
          <p:nvPr/>
        </p:nvSpPr>
        <p:spPr>
          <a:xfrm>
            <a:off x="1231265" y="1958340"/>
            <a:ext cx="1035685" cy="306705"/>
          </a:xfrm>
          <a:prstGeom prst="rect">
            <a:avLst/>
          </a:prstGeom>
          <a:noFill/>
        </p:spPr>
        <p:txBody>
          <a:bodyPr wrap="square" rtlCol="0">
            <a:spAutoFit/>
          </a:bodyPr>
          <a:p>
            <a:pPr indent="0" algn="l">
              <a:buFont typeface="Wingdings" panose="05000000000000000000" charset="0"/>
              <a:buNone/>
            </a:pPr>
            <a:r>
              <a:rPr lang="zh-CN" altLang="en-US" sz="1400" dirty="0" smtClean="0">
                <a:solidFill>
                  <a:srgbClr val="FFC000"/>
                </a:solidFill>
                <a:latin typeface="兰亭黑-简 纤黑" panose="020B0303020202010101" charset="-122"/>
                <a:ea typeface="兰亭黑-简 纤黑" panose="020B0303020202010101" charset="-122"/>
              </a:rPr>
              <a:t>数据模型 </a:t>
            </a:r>
            <a:endParaRPr lang="zh-CN" altLang="en-US" sz="1400" dirty="0" smtClean="0">
              <a:solidFill>
                <a:srgbClr val="FFC000"/>
              </a:solidFill>
              <a:latin typeface="兰亭黑-简 纤黑" panose="020B0303020202010101" charset="-122"/>
              <a:ea typeface="兰亭黑-简 纤黑" panose="020B0303020202010101" charset="-122"/>
            </a:endParaRPr>
          </a:p>
        </p:txBody>
      </p:sp>
      <p:cxnSp>
        <p:nvCxnSpPr>
          <p:cNvPr id="67" name="直接箭头连接符 66"/>
          <p:cNvCxnSpPr/>
          <p:nvPr/>
        </p:nvCxnSpPr>
        <p:spPr>
          <a:xfrm>
            <a:off x="6137910" y="1962785"/>
            <a:ext cx="6985" cy="1895475"/>
          </a:xfrm>
          <a:prstGeom prst="straightConnector1">
            <a:avLst/>
          </a:prstGeom>
          <a:ln>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1005205" y="1290955"/>
            <a:ext cx="10844530" cy="9525"/>
          </a:xfrm>
          <a:prstGeom prst="line">
            <a:avLst/>
          </a:prstGeom>
          <a:ln w="6350">
            <a:solidFill>
              <a:srgbClr val="ED5C5C"/>
            </a:solidFill>
          </a:ln>
        </p:spPr>
        <p:style>
          <a:lnRef idx="1">
            <a:schemeClr val="accent1"/>
          </a:lnRef>
          <a:fillRef idx="0">
            <a:schemeClr val="accent1"/>
          </a:fillRef>
          <a:effectRef idx="0">
            <a:schemeClr val="accent1"/>
          </a:effectRef>
          <a:fontRef idx="minor">
            <a:schemeClr val="tx1"/>
          </a:fontRef>
        </p:style>
      </p:cxnSp>
      <p:pic>
        <p:nvPicPr>
          <p:cNvPr id="69" name="图片 68" descr="数据库"/>
          <p:cNvPicPr>
            <a:picLocks noChangeAspect="1"/>
          </p:cNvPicPr>
          <p:nvPr/>
        </p:nvPicPr>
        <p:blipFill>
          <a:blip r:embed="rId20"/>
          <a:stretch>
            <a:fillRect/>
          </a:stretch>
        </p:blipFill>
        <p:spPr>
          <a:xfrm>
            <a:off x="4050030" y="1565910"/>
            <a:ext cx="215900" cy="215900"/>
          </a:xfrm>
          <a:prstGeom prst="rect">
            <a:avLst/>
          </a:prstGeom>
        </p:spPr>
      </p:pic>
      <p:pic>
        <p:nvPicPr>
          <p:cNvPr id="70" name="图片 69" descr="数据库"/>
          <p:cNvPicPr>
            <a:picLocks noChangeAspect="1"/>
          </p:cNvPicPr>
          <p:nvPr/>
        </p:nvPicPr>
        <p:blipFill>
          <a:blip r:embed="rId20"/>
          <a:stretch>
            <a:fillRect/>
          </a:stretch>
        </p:blipFill>
        <p:spPr>
          <a:xfrm>
            <a:off x="4309110" y="1565910"/>
            <a:ext cx="215900" cy="215900"/>
          </a:xfrm>
          <a:prstGeom prst="rect">
            <a:avLst/>
          </a:prstGeom>
        </p:spPr>
      </p:pic>
      <p:pic>
        <p:nvPicPr>
          <p:cNvPr id="71" name="图片 70" descr="数据库"/>
          <p:cNvPicPr>
            <a:picLocks noChangeAspect="1"/>
          </p:cNvPicPr>
          <p:nvPr/>
        </p:nvPicPr>
        <p:blipFill>
          <a:blip r:embed="rId20"/>
          <a:stretch>
            <a:fillRect/>
          </a:stretch>
        </p:blipFill>
        <p:spPr>
          <a:xfrm>
            <a:off x="3780155" y="1565910"/>
            <a:ext cx="215900" cy="215900"/>
          </a:xfrm>
          <a:prstGeom prst="rect">
            <a:avLst/>
          </a:prstGeom>
        </p:spPr>
      </p:pic>
      <p:sp>
        <p:nvSpPr>
          <p:cNvPr id="73" name="TextBox 76"/>
          <p:cNvSpPr txBox="1"/>
          <p:nvPr/>
        </p:nvSpPr>
        <p:spPr>
          <a:xfrm>
            <a:off x="4526280" y="1546860"/>
            <a:ext cx="1104265" cy="275590"/>
          </a:xfrm>
          <a:prstGeom prst="rect">
            <a:avLst/>
          </a:prstGeom>
          <a:noFill/>
        </p:spPr>
        <p:txBody>
          <a:bodyPr wrap="square" rtlCol="0">
            <a:spAutoFit/>
          </a:bodyPr>
          <a:p>
            <a:pPr indent="0" algn="l">
              <a:buFont typeface="Wingdings" panose="05000000000000000000" charset="0"/>
              <a:buNone/>
            </a:pPr>
            <a:r>
              <a:rPr lang="zh-CN" altLang="en-US" sz="1200" dirty="0" smtClean="0">
                <a:solidFill>
                  <a:srgbClr val="ED5C5C"/>
                </a:solidFill>
                <a:latin typeface="兰亭黑-简 纤黑" panose="020B0303020202010101" charset="-122"/>
                <a:ea typeface="兰亭黑-简 纤黑" panose="020B0303020202010101" charset="-122"/>
              </a:rPr>
              <a:t>数据存储集群</a:t>
            </a:r>
            <a:r>
              <a:rPr lang="zh-CN" altLang="en-US" sz="1200" dirty="0" smtClean="0">
                <a:solidFill>
                  <a:srgbClr val="ED5C5C"/>
                </a:solidFill>
                <a:latin typeface="兰亭黑-简 纤黑" panose="020B0303020202010101" charset="-122"/>
                <a:ea typeface="兰亭黑-简 纤黑" panose="020B0303020202010101" charset="-122"/>
              </a:rPr>
              <a:t> </a:t>
            </a:r>
            <a:endParaRPr lang="zh-CN" altLang="en-US" sz="1200" dirty="0" smtClean="0">
              <a:solidFill>
                <a:srgbClr val="ED5C5C"/>
              </a:solidFill>
              <a:latin typeface="兰亭黑-简 纤黑" panose="020B0303020202010101" charset="-122"/>
              <a:ea typeface="兰亭黑-简 纤黑" panose="020B0303020202010101" charset="-122"/>
            </a:endParaRPr>
          </a:p>
        </p:txBody>
      </p:sp>
      <p:cxnSp>
        <p:nvCxnSpPr>
          <p:cNvPr id="76" name="直接箭头连接符 75"/>
          <p:cNvCxnSpPr/>
          <p:nvPr/>
        </p:nvCxnSpPr>
        <p:spPr>
          <a:xfrm>
            <a:off x="4582160" y="1761490"/>
            <a:ext cx="6985" cy="180000"/>
          </a:xfrm>
          <a:prstGeom prst="straightConnector1">
            <a:avLst/>
          </a:prstGeom>
          <a:ln>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1233805" y="1352550"/>
            <a:ext cx="1356360" cy="306705"/>
          </a:xfrm>
          <a:prstGeom prst="rect">
            <a:avLst/>
          </a:prstGeom>
          <a:noFill/>
        </p:spPr>
        <p:txBody>
          <a:bodyPr wrap="square" rtlCol="0">
            <a:spAutoFit/>
          </a:bodyPr>
          <a:p>
            <a:pPr indent="0" algn="l">
              <a:buFont typeface="Wingdings" panose="05000000000000000000" charset="0"/>
              <a:buNone/>
            </a:pPr>
            <a:r>
              <a:rPr lang="zh-CN" altLang="en-US" sz="1400" dirty="0" smtClean="0">
                <a:solidFill>
                  <a:srgbClr val="ED5C5C"/>
                </a:solidFill>
                <a:latin typeface="兰亭黑-简 纤黑" panose="020B0303020202010101" charset="-122"/>
                <a:ea typeface="兰亭黑-简 纤黑" panose="020B0303020202010101" charset="-122"/>
              </a:rPr>
              <a:t>数据采集中心</a:t>
            </a:r>
            <a:endParaRPr lang="zh-CN" altLang="en-US" sz="1400" dirty="0" smtClean="0">
              <a:solidFill>
                <a:srgbClr val="ED5C5C"/>
              </a:solidFill>
              <a:latin typeface="兰亭黑-简 纤黑" panose="020B0303020202010101" charset="-122"/>
              <a:ea typeface="兰亭黑-简 纤黑" panose="020B0303020202010101" charset="-122"/>
            </a:endParaRPr>
          </a:p>
        </p:txBody>
      </p:sp>
      <p:pic>
        <p:nvPicPr>
          <p:cNvPr id="79" name="图片 78" descr="数据采集"/>
          <p:cNvPicPr>
            <a:picLocks noChangeAspect="1"/>
          </p:cNvPicPr>
          <p:nvPr/>
        </p:nvPicPr>
        <p:blipFill>
          <a:blip r:embed="rId21"/>
          <a:stretch>
            <a:fillRect/>
          </a:stretch>
        </p:blipFill>
        <p:spPr>
          <a:xfrm>
            <a:off x="1047750" y="1386840"/>
            <a:ext cx="216000" cy="195623"/>
          </a:xfrm>
          <a:prstGeom prst="rect">
            <a:avLst/>
          </a:prstGeom>
        </p:spPr>
      </p:pic>
      <p:cxnSp>
        <p:nvCxnSpPr>
          <p:cNvPr id="80" name="直接箭头连接符 79"/>
          <p:cNvCxnSpPr/>
          <p:nvPr/>
        </p:nvCxnSpPr>
        <p:spPr>
          <a:xfrm>
            <a:off x="6445250" y="1300480"/>
            <a:ext cx="0" cy="2088000"/>
          </a:xfrm>
          <a:prstGeom prst="straightConnector1">
            <a:avLst/>
          </a:prstGeom>
          <a:ln>
            <a:solidFill>
              <a:srgbClr val="8E44AD"/>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a:off x="4590415" y="1304290"/>
            <a:ext cx="6985" cy="288000"/>
          </a:xfrm>
          <a:prstGeom prst="straightConnector1">
            <a:avLst/>
          </a:prstGeom>
          <a:ln>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3" name="TextBox 76"/>
          <p:cNvSpPr txBox="1"/>
          <p:nvPr/>
        </p:nvSpPr>
        <p:spPr>
          <a:xfrm>
            <a:off x="6502400" y="2493010"/>
            <a:ext cx="1602105" cy="306705"/>
          </a:xfrm>
          <a:prstGeom prst="rect">
            <a:avLst/>
          </a:prstGeom>
          <a:noFill/>
        </p:spPr>
        <p:txBody>
          <a:bodyPr wrap="square" rtlCol="0">
            <a:spAutoFit/>
          </a:bodyPr>
          <a:p>
            <a:pPr indent="0" algn="l">
              <a:buFont typeface="Wingdings" panose="05000000000000000000" charset="0"/>
              <a:buNone/>
            </a:pPr>
            <a:r>
              <a:rPr lang="zh-CN" altLang="en-US" sz="1400" dirty="0" smtClean="0">
                <a:solidFill>
                  <a:srgbClr val="9B59B6"/>
                </a:solidFill>
                <a:latin typeface="兰亭黑-简 纤黑" panose="020B0303020202010101" charset="-122"/>
                <a:ea typeface="兰亭黑-简 纤黑" panose="020B0303020202010101" charset="-122"/>
              </a:rPr>
              <a:t>数据采集服务</a:t>
            </a:r>
            <a:endParaRPr lang="zh-CN" altLang="en-US" sz="1400" dirty="0" smtClean="0">
              <a:solidFill>
                <a:srgbClr val="9B59B6"/>
              </a:solidFill>
              <a:latin typeface="兰亭黑-简 纤黑" panose="020B0303020202010101" charset="-122"/>
              <a:ea typeface="兰亭黑-简 纤黑" panose="020B0303020202010101" charset="-122"/>
            </a:endParaRPr>
          </a:p>
        </p:txBody>
      </p:sp>
      <p:sp>
        <p:nvSpPr>
          <p:cNvPr id="122" name="TextBox 76"/>
          <p:cNvSpPr txBox="1"/>
          <p:nvPr/>
        </p:nvSpPr>
        <p:spPr>
          <a:xfrm>
            <a:off x="10558145" y="3802380"/>
            <a:ext cx="1287780" cy="306705"/>
          </a:xfrm>
          <a:prstGeom prst="rect">
            <a:avLst/>
          </a:prstGeom>
          <a:noFill/>
        </p:spPr>
        <p:txBody>
          <a:bodyPr wrap="square" rtlCol="0">
            <a:spAutoFit/>
          </a:bodyPr>
          <a:p>
            <a:pPr indent="0" algn="l">
              <a:buFont typeface="Wingdings" panose="05000000000000000000" charset="0"/>
              <a:buNone/>
            </a:pPr>
            <a:r>
              <a:rPr lang="zh-CN" altLang="en-US" sz="1400" dirty="0" smtClean="0">
                <a:solidFill>
                  <a:srgbClr val="ED5C5C"/>
                </a:solidFill>
                <a:latin typeface="兰亭黑-简 纤黑" panose="020B0303020202010101" charset="-122"/>
                <a:ea typeface="兰亭黑-简 纤黑" panose="020B0303020202010101" charset="-122"/>
              </a:rPr>
              <a:t>环境管理系统</a:t>
            </a:r>
            <a:r>
              <a:rPr lang="zh-CN" altLang="en-US" sz="1400" dirty="0" smtClean="0">
                <a:solidFill>
                  <a:srgbClr val="ED5C5C"/>
                </a:solidFill>
                <a:latin typeface="兰亭黑-简 纤黑" panose="020B0303020202010101" charset="-122"/>
                <a:ea typeface="兰亭黑-简 纤黑" panose="020B0303020202010101" charset="-122"/>
              </a:rPr>
              <a:t> </a:t>
            </a:r>
            <a:endParaRPr lang="zh-CN" altLang="en-US" sz="1400" dirty="0" smtClean="0">
              <a:solidFill>
                <a:srgbClr val="ED5C5C"/>
              </a:solidFill>
              <a:latin typeface="兰亭黑-简 纤黑" panose="020B0303020202010101" charset="-122"/>
              <a:ea typeface="兰亭黑-简 纤黑" panose="020B0303020202010101" charset="-122"/>
            </a:endParaRPr>
          </a:p>
        </p:txBody>
      </p:sp>
      <p:cxnSp>
        <p:nvCxnSpPr>
          <p:cNvPr id="84" name="直接箭头连接符 83"/>
          <p:cNvCxnSpPr/>
          <p:nvPr/>
        </p:nvCxnSpPr>
        <p:spPr>
          <a:xfrm>
            <a:off x="11156315" y="3429635"/>
            <a:ext cx="0" cy="396000"/>
          </a:xfrm>
          <a:prstGeom prst="straightConnector1">
            <a:avLst/>
          </a:prstGeom>
          <a:ln>
            <a:solidFill>
              <a:srgbClr val="8E44AD"/>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85" name="图片 84" descr="粮食动态决策分析系统"/>
          <p:cNvPicPr>
            <a:picLocks noChangeAspect="1"/>
          </p:cNvPicPr>
          <p:nvPr/>
        </p:nvPicPr>
        <p:blipFill>
          <a:blip r:embed="rId22"/>
          <a:stretch>
            <a:fillRect/>
          </a:stretch>
        </p:blipFill>
        <p:spPr>
          <a:xfrm>
            <a:off x="1047750" y="973455"/>
            <a:ext cx="216000" cy="195623"/>
          </a:xfrm>
          <a:prstGeom prst="rect">
            <a:avLst/>
          </a:prstGeom>
        </p:spPr>
      </p:pic>
      <p:cxnSp>
        <p:nvCxnSpPr>
          <p:cNvPr id="86" name="直接连接符 85"/>
          <p:cNvCxnSpPr/>
          <p:nvPr/>
        </p:nvCxnSpPr>
        <p:spPr>
          <a:xfrm>
            <a:off x="988695" y="553085"/>
            <a:ext cx="10844530" cy="952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7" name="TextBox 76"/>
          <p:cNvSpPr txBox="1"/>
          <p:nvPr/>
        </p:nvSpPr>
        <p:spPr>
          <a:xfrm>
            <a:off x="1242695" y="918210"/>
            <a:ext cx="1356360" cy="306705"/>
          </a:xfrm>
          <a:prstGeom prst="rect">
            <a:avLst/>
          </a:prstGeom>
          <a:noFill/>
        </p:spPr>
        <p:txBody>
          <a:bodyPr wrap="square" rtlCol="0">
            <a:spAutoFit/>
          </a:bodyPr>
          <a:p>
            <a:pPr indent="0" algn="l">
              <a:buFont typeface="Wingdings" panose="05000000000000000000" charset="0"/>
              <a:buNone/>
            </a:pPr>
            <a:r>
              <a:rPr lang="zh-CN" altLang="en-US" sz="1400" dirty="0" smtClean="0">
                <a:solidFill>
                  <a:srgbClr val="ED5C5C"/>
                </a:solidFill>
                <a:latin typeface="兰亭黑-简 纤黑" panose="020B0303020202010101" charset="-122"/>
                <a:ea typeface="兰亭黑-简 纤黑" panose="020B0303020202010101" charset="-122"/>
              </a:rPr>
              <a:t>数据分析</a:t>
            </a:r>
            <a:endParaRPr lang="zh-CN" altLang="en-US" sz="1400" dirty="0" smtClean="0">
              <a:solidFill>
                <a:srgbClr val="ED5C5C"/>
              </a:solidFill>
              <a:latin typeface="兰亭黑-简 纤黑" panose="020B0303020202010101" charset="-122"/>
              <a:ea typeface="兰亭黑-简 纤黑" panose="020B0303020202010101" charset="-122"/>
            </a:endParaRPr>
          </a:p>
        </p:txBody>
      </p:sp>
      <p:cxnSp>
        <p:nvCxnSpPr>
          <p:cNvPr id="88" name="直接箭头连接符 87"/>
          <p:cNvCxnSpPr/>
          <p:nvPr/>
        </p:nvCxnSpPr>
        <p:spPr>
          <a:xfrm>
            <a:off x="2111375" y="1054100"/>
            <a:ext cx="900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5" name="直接箭头连接符 194"/>
          <p:cNvCxnSpPr/>
          <p:nvPr/>
        </p:nvCxnSpPr>
        <p:spPr>
          <a:xfrm flipV="1">
            <a:off x="1699895" y="566420"/>
            <a:ext cx="0" cy="37800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89" name="TextBox 76"/>
          <p:cNvSpPr txBox="1"/>
          <p:nvPr/>
        </p:nvSpPr>
        <p:spPr>
          <a:xfrm>
            <a:off x="1734185" y="736600"/>
            <a:ext cx="971550" cy="229870"/>
          </a:xfrm>
          <a:prstGeom prst="rect">
            <a:avLst/>
          </a:prstGeom>
          <a:noFill/>
        </p:spPr>
        <p:txBody>
          <a:bodyPr wrap="square" rtlCol="0">
            <a:spAutoFit/>
          </a:bodyPr>
          <a:p>
            <a:pPr indent="0" algn="l">
              <a:buFont typeface="Wingdings" panose="05000000000000000000" charset="0"/>
              <a:buNone/>
            </a:pPr>
            <a:r>
              <a:rPr lang="zh-CN" altLang="en-US" sz="900" dirty="0" smtClean="0">
                <a:solidFill>
                  <a:srgbClr val="A5A5A5"/>
                </a:solidFill>
                <a:latin typeface="兰亭黑-简 纤黑" panose="020B0303020202010101" charset="-122"/>
                <a:ea typeface="兰亭黑-简 纤黑" panose="020B0303020202010101" charset="-122"/>
              </a:rPr>
              <a:t>数据分析模型 </a:t>
            </a:r>
            <a:endParaRPr lang="zh-CN" altLang="en-US" sz="900" dirty="0" smtClean="0">
              <a:solidFill>
                <a:srgbClr val="A5A5A5"/>
              </a:solidFill>
              <a:latin typeface="兰亭黑-简 纤黑" panose="020B0303020202010101" charset="-122"/>
              <a:ea typeface="兰亭黑-简 纤黑" panose="020B0303020202010101" charset="-122"/>
            </a:endParaRPr>
          </a:p>
        </p:txBody>
      </p:sp>
      <p:sp>
        <p:nvSpPr>
          <p:cNvPr id="186" name="TextBox 76"/>
          <p:cNvSpPr txBox="1"/>
          <p:nvPr/>
        </p:nvSpPr>
        <p:spPr>
          <a:xfrm>
            <a:off x="3274695" y="851535"/>
            <a:ext cx="1663700" cy="306705"/>
          </a:xfrm>
          <a:prstGeom prst="rect">
            <a:avLst/>
          </a:prstGeom>
          <a:noFill/>
        </p:spPr>
        <p:txBody>
          <a:bodyPr wrap="square" rtlCol="0">
            <a:spAutoFit/>
          </a:bodyPr>
          <a:p>
            <a:pPr indent="0" algn="l">
              <a:buFont typeface="Wingdings" panose="05000000000000000000" charset="0"/>
              <a:buNone/>
            </a:pPr>
            <a:r>
              <a:rPr lang="zh-CN" altLang="en-US" sz="1400" dirty="0" smtClean="0">
                <a:solidFill>
                  <a:srgbClr val="ED5C5C"/>
                </a:solidFill>
                <a:latin typeface="兰亭黑-简 纤黑" panose="020B0303020202010101" charset="-122"/>
                <a:ea typeface="兰亭黑-简 纤黑" panose="020B0303020202010101" charset="-122"/>
              </a:rPr>
              <a:t>智能模型训练系统</a:t>
            </a:r>
            <a:endParaRPr lang="zh-CN" altLang="en-US" sz="1400" dirty="0" smtClean="0">
              <a:solidFill>
                <a:srgbClr val="ED5C5C"/>
              </a:solidFill>
              <a:latin typeface="兰亭黑-简 纤黑" panose="020B0303020202010101" charset="-122"/>
              <a:ea typeface="兰亭黑-简 纤黑" panose="020B0303020202010101" charset="-122"/>
            </a:endParaRPr>
          </a:p>
        </p:txBody>
      </p:sp>
      <p:pic>
        <p:nvPicPr>
          <p:cNvPr id="91" name="图片 90" descr="人工智能"/>
          <p:cNvPicPr>
            <a:picLocks noChangeAspect="1"/>
          </p:cNvPicPr>
          <p:nvPr/>
        </p:nvPicPr>
        <p:blipFill>
          <a:blip r:embed="rId23"/>
          <a:stretch>
            <a:fillRect/>
          </a:stretch>
        </p:blipFill>
        <p:spPr>
          <a:xfrm>
            <a:off x="3090545" y="922655"/>
            <a:ext cx="234000" cy="224640"/>
          </a:xfrm>
          <a:prstGeom prst="rect">
            <a:avLst/>
          </a:prstGeom>
        </p:spPr>
      </p:pic>
      <p:cxnSp>
        <p:nvCxnSpPr>
          <p:cNvPr id="92" name="直接箭头连接符 91"/>
          <p:cNvCxnSpPr/>
          <p:nvPr/>
        </p:nvCxnSpPr>
        <p:spPr>
          <a:xfrm flipV="1">
            <a:off x="4064635" y="1085215"/>
            <a:ext cx="0" cy="216000"/>
          </a:xfrm>
          <a:prstGeom prst="straightConnector1">
            <a:avLst/>
          </a:prstGeom>
          <a:ln>
            <a:solidFill>
              <a:srgbClr val="5B9BD5"/>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p:nvPr/>
        </p:nvCxnSpPr>
        <p:spPr>
          <a:xfrm flipV="1">
            <a:off x="6144895" y="561975"/>
            <a:ext cx="0" cy="72000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99" name="TextBox 76"/>
          <p:cNvSpPr txBox="1"/>
          <p:nvPr/>
        </p:nvSpPr>
        <p:spPr>
          <a:xfrm>
            <a:off x="6172835" y="905510"/>
            <a:ext cx="1169670" cy="275590"/>
          </a:xfrm>
          <a:prstGeom prst="rect">
            <a:avLst/>
          </a:prstGeom>
          <a:noFill/>
        </p:spPr>
        <p:txBody>
          <a:bodyPr wrap="square" rtlCol="0">
            <a:spAutoFit/>
          </a:bodyPr>
          <a:p>
            <a:pPr indent="0" algn="l">
              <a:buFont typeface="Wingdings" panose="05000000000000000000" charset="0"/>
              <a:buNone/>
            </a:pPr>
            <a:r>
              <a:rPr lang="zh-CN" altLang="en-US" sz="1200" dirty="0" smtClean="0">
                <a:solidFill>
                  <a:srgbClr val="A5A5A5"/>
                </a:solidFill>
                <a:latin typeface="兰亭黑-简 纤黑" panose="020B0303020202010101" charset="-122"/>
                <a:ea typeface="兰亭黑-简 纤黑" panose="020B0303020202010101" charset="-122"/>
              </a:rPr>
              <a:t>采样</a:t>
            </a:r>
            <a:r>
              <a:rPr lang="zh-CN" altLang="en-US" sz="1200" dirty="0" smtClean="0">
                <a:solidFill>
                  <a:srgbClr val="A5A5A5"/>
                </a:solidFill>
                <a:latin typeface="兰亭黑-简 纤黑" panose="020B0303020202010101" charset="-122"/>
                <a:ea typeface="兰亭黑-简 纤黑" panose="020B0303020202010101" charset="-122"/>
              </a:rPr>
              <a:t>数据</a:t>
            </a:r>
            <a:r>
              <a:rPr lang="zh-CN" altLang="en-US" sz="1200" dirty="0" smtClean="0">
                <a:solidFill>
                  <a:srgbClr val="A5A5A5"/>
                </a:solidFill>
                <a:latin typeface="兰亭黑-简 纤黑" panose="020B0303020202010101" charset="-122"/>
                <a:ea typeface="兰亭黑-简 纤黑" panose="020B0303020202010101" charset="-122"/>
              </a:rPr>
              <a:t> </a:t>
            </a:r>
            <a:endParaRPr lang="zh-CN" altLang="en-US" sz="1200" dirty="0" smtClean="0">
              <a:solidFill>
                <a:srgbClr val="A5A5A5"/>
              </a:solidFill>
              <a:latin typeface="兰亭黑-简 纤黑" panose="020B0303020202010101" charset="-122"/>
              <a:ea typeface="兰亭黑-简 纤黑" panose="020B0303020202010101" charset="-122"/>
            </a:endParaRPr>
          </a:p>
        </p:txBody>
      </p:sp>
      <p:cxnSp>
        <p:nvCxnSpPr>
          <p:cNvPr id="95" name="直接箭头连接符 94"/>
          <p:cNvCxnSpPr/>
          <p:nvPr/>
        </p:nvCxnSpPr>
        <p:spPr>
          <a:xfrm flipV="1">
            <a:off x="4072255" y="543560"/>
            <a:ext cx="0" cy="36000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76"/>
          <p:cNvSpPr txBox="1"/>
          <p:nvPr/>
        </p:nvSpPr>
        <p:spPr>
          <a:xfrm>
            <a:off x="4121785" y="619760"/>
            <a:ext cx="1169670" cy="245110"/>
          </a:xfrm>
          <a:prstGeom prst="rect">
            <a:avLst/>
          </a:prstGeom>
          <a:noFill/>
        </p:spPr>
        <p:txBody>
          <a:bodyPr wrap="square" rtlCol="0">
            <a:spAutoFit/>
          </a:bodyPr>
          <a:p>
            <a:pPr indent="0" algn="l">
              <a:buFont typeface="Wingdings" panose="05000000000000000000" charset="0"/>
              <a:buNone/>
            </a:pPr>
            <a:r>
              <a:rPr lang="zh-CN" altLang="en-US" sz="1000" dirty="0" smtClean="0">
                <a:solidFill>
                  <a:srgbClr val="A5A5A5"/>
                </a:solidFill>
                <a:latin typeface="兰亭黑-简 纤黑" panose="020B0303020202010101" charset="-122"/>
                <a:ea typeface="兰亭黑-简 纤黑" panose="020B0303020202010101" charset="-122"/>
              </a:rPr>
              <a:t>智能模型 </a:t>
            </a:r>
            <a:endParaRPr lang="zh-CN" altLang="en-US" sz="1000" dirty="0" smtClean="0">
              <a:solidFill>
                <a:srgbClr val="A5A5A5"/>
              </a:solidFill>
              <a:latin typeface="兰亭黑-简 纤黑" panose="020B0303020202010101" charset="-122"/>
              <a:ea typeface="兰亭黑-简 纤黑" panose="020B0303020202010101" charset="-122"/>
            </a:endParaRPr>
          </a:p>
        </p:txBody>
      </p:sp>
      <p:pic>
        <p:nvPicPr>
          <p:cNvPr id="196" name="图片 195" descr="云服务2"/>
          <p:cNvPicPr>
            <a:picLocks noChangeAspect="1"/>
          </p:cNvPicPr>
          <p:nvPr/>
        </p:nvPicPr>
        <p:blipFill>
          <a:blip r:embed="rId24"/>
          <a:stretch>
            <a:fillRect/>
          </a:stretch>
        </p:blipFill>
        <p:spPr>
          <a:xfrm>
            <a:off x="9243830" y="107950"/>
            <a:ext cx="396000" cy="362385"/>
          </a:xfrm>
          <a:prstGeom prst="rect">
            <a:avLst/>
          </a:prstGeom>
        </p:spPr>
      </p:pic>
      <p:sp>
        <p:nvSpPr>
          <p:cNvPr id="200" name="TextBox 76"/>
          <p:cNvSpPr txBox="1"/>
          <p:nvPr/>
        </p:nvSpPr>
        <p:spPr>
          <a:xfrm>
            <a:off x="9608185" y="164465"/>
            <a:ext cx="2331085" cy="521970"/>
          </a:xfrm>
          <a:prstGeom prst="rect">
            <a:avLst/>
          </a:prstGeom>
          <a:noFill/>
        </p:spPr>
        <p:txBody>
          <a:bodyPr wrap="square" rtlCol="0">
            <a:spAutoFit/>
          </a:bodyPr>
          <a:p>
            <a:pPr indent="0" algn="l">
              <a:buFont typeface="Wingdings" panose="05000000000000000000" charset="0"/>
              <a:buNone/>
            </a:pPr>
            <a:r>
              <a:rPr lang="zh-CN" altLang="en-US" sz="1400" dirty="0" smtClean="0">
                <a:solidFill>
                  <a:srgbClr val="ED5C5C"/>
                </a:solidFill>
                <a:latin typeface="兰亭黑-简 纤黑" panose="020B0303020202010101" charset="-122"/>
                <a:ea typeface="兰亭黑-简 纤黑" panose="020B0303020202010101" charset="-122"/>
                <a:sym typeface="+mn-ea"/>
              </a:rPr>
              <a:t>数据服务平台 </a:t>
            </a:r>
            <a:endParaRPr lang="zh-CN" altLang="en-US" sz="1400" dirty="0" smtClean="0">
              <a:solidFill>
                <a:srgbClr val="ED5C5C"/>
              </a:solidFill>
              <a:latin typeface="兰亭黑-简 纤黑" panose="020B0303020202010101" charset="-122"/>
              <a:ea typeface="兰亭黑-简 纤黑" panose="020B0303020202010101" charset="-122"/>
            </a:endParaRPr>
          </a:p>
          <a:p>
            <a:pPr indent="0" algn="l">
              <a:buFont typeface="Wingdings" panose="05000000000000000000" charset="0"/>
              <a:buNone/>
            </a:pPr>
            <a:endParaRPr lang="zh-CN" altLang="en-US" sz="1400" dirty="0" smtClean="0">
              <a:solidFill>
                <a:srgbClr val="ED5C5C"/>
              </a:solidFill>
              <a:latin typeface="兰亭黑-简 纤黑" panose="020B0303020202010101" charset="-122"/>
              <a:ea typeface="兰亭黑-简 纤黑" panose="020B0303020202010101" charset="-122"/>
            </a:endParaRPr>
          </a:p>
        </p:txBody>
      </p:sp>
      <p:pic>
        <p:nvPicPr>
          <p:cNvPr id="204" name="图片 203" descr="定时器"/>
          <p:cNvPicPr>
            <a:picLocks noChangeAspect="1"/>
          </p:cNvPicPr>
          <p:nvPr/>
        </p:nvPicPr>
        <p:blipFill>
          <a:blip r:embed="rId25"/>
          <a:stretch>
            <a:fillRect/>
          </a:stretch>
        </p:blipFill>
        <p:spPr>
          <a:xfrm>
            <a:off x="9608185" y="4601845"/>
            <a:ext cx="216000" cy="216000"/>
          </a:xfrm>
          <a:prstGeom prst="rect">
            <a:avLst/>
          </a:prstGeom>
        </p:spPr>
      </p:pic>
      <p:sp>
        <p:nvSpPr>
          <p:cNvPr id="205" name="TextBox 76"/>
          <p:cNvSpPr txBox="1"/>
          <p:nvPr/>
        </p:nvSpPr>
        <p:spPr>
          <a:xfrm>
            <a:off x="9805035" y="4575810"/>
            <a:ext cx="1341755" cy="306705"/>
          </a:xfrm>
          <a:prstGeom prst="rect">
            <a:avLst/>
          </a:prstGeom>
          <a:noFill/>
        </p:spPr>
        <p:txBody>
          <a:bodyPr wrap="square" rtlCol="0">
            <a:spAutoFit/>
          </a:bodyPr>
          <a:p>
            <a:pPr indent="0" algn="l">
              <a:buFont typeface="Wingdings" panose="05000000000000000000" charset="0"/>
              <a:buNone/>
            </a:pPr>
            <a:r>
              <a:rPr lang="zh-CN" altLang="en-US" sz="1400" dirty="0" smtClean="0">
                <a:solidFill>
                  <a:srgbClr val="ED5C5C"/>
                </a:solidFill>
                <a:latin typeface="兰亭黑-简 纤黑" panose="020B0303020202010101" charset="-122"/>
                <a:ea typeface="兰亭黑-简 纤黑" panose="020B0303020202010101" charset="-122"/>
              </a:rPr>
              <a:t>定时作业系统</a:t>
            </a:r>
            <a:endParaRPr lang="zh-CN" altLang="en-US" sz="1400" dirty="0" smtClean="0">
              <a:solidFill>
                <a:srgbClr val="ED5C5C"/>
              </a:solidFill>
              <a:latin typeface="兰亭黑-简 纤黑" panose="020B0303020202010101" charset="-122"/>
              <a:ea typeface="兰亭黑-简 纤黑" panose="020B0303020202010101" charset="-122"/>
            </a:endParaRPr>
          </a:p>
        </p:txBody>
      </p:sp>
      <p:cxnSp>
        <p:nvCxnSpPr>
          <p:cNvPr id="97" name="直接箭头连接符 96"/>
          <p:cNvCxnSpPr/>
          <p:nvPr/>
        </p:nvCxnSpPr>
        <p:spPr>
          <a:xfrm>
            <a:off x="10207625" y="3435985"/>
            <a:ext cx="0" cy="1152000"/>
          </a:xfrm>
          <a:prstGeom prst="straightConnector1">
            <a:avLst/>
          </a:prstGeom>
          <a:ln>
            <a:solidFill>
              <a:srgbClr val="8E44AD"/>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p:nvPr/>
        </p:nvCxnSpPr>
        <p:spPr>
          <a:xfrm flipV="1">
            <a:off x="9970770" y="3453130"/>
            <a:ext cx="0" cy="115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9" name="图片 98" descr="3506607"/>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679305" y="3905250"/>
            <a:ext cx="216000" cy="213593"/>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7"/>
          <p:cNvSpPr/>
          <p:nvPr/>
        </p:nvSpPr>
        <p:spPr bwMode="auto">
          <a:xfrm>
            <a:off x="10825505" y="5887569"/>
            <a:ext cx="1366495" cy="994243"/>
          </a:xfrm>
          <a:custGeom>
            <a:avLst/>
            <a:gdLst>
              <a:gd name="T0" fmla="*/ 1169 w 1324"/>
              <a:gd name="T1" fmla="*/ 78 h 963"/>
              <a:gd name="T2" fmla="*/ 1324 w 1324"/>
              <a:gd name="T3" fmla="*/ 233 h 963"/>
              <a:gd name="T4" fmla="*/ 1324 w 1324"/>
              <a:gd name="T5" fmla="*/ 267 h 963"/>
              <a:gd name="T6" fmla="*/ 1244 w 1324"/>
              <a:gd name="T7" fmla="*/ 187 h 963"/>
              <a:gd name="T8" fmla="*/ 996 w 1324"/>
              <a:gd name="T9" fmla="*/ 187 h 963"/>
              <a:gd name="T10" fmla="*/ 220 w 1324"/>
              <a:gd name="T11" fmla="*/ 963 h 963"/>
              <a:gd name="T12" fmla="*/ 0 w 1324"/>
              <a:gd name="T13" fmla="*/ 963 h 963"/>
              <a:gd name="T14" fmla="*/ 885 w 1324"/>
              <a:gd name="T15" fmla="*/ 78 h 963"/>
              <a:gd name="T16" fmla="*/ 1169 w 1324"/>
              <a:gd name="T17" fmla="*/ 78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4" h="963">
                <a:moveTo>
                  <a:pt x="1169" y="78"/>
                </a:moveTo>
                <a:cubicBezTo>
                  <a:pt x="1324" y="233"/>
                  <a:pt x="1324" y="233"/>
                  <a:pt x="1324" y="233"/>
                </a:cubicBezTo>
                <a:cubicBezTo>
                  <a:pt x="1324" y="267"/>
                  <a:pt x="1324" y="267"/>
                  <a:pt x="1324" y="267"/>
                </a:cubicBezTo>
                <a:cubicBezTo>
                  <a:pt x="1244" y="187"/>
                  <a:pt x="1244" y="187"/>
                  <a:pt x="1244" y="187"/>
                </a:cubicBezTo>
                <a:cubicBezTo>
                  <a:pt x="1176" y="119"/>
                  <a:pt x="1064" y="119"/>
                  <a:pt x="996" y="187"/>
                </a:cubicBezTo>
                <a:cubicBezTo>
                  <a:pt x="220" y="963"/>
                  <a:pt x="220" y="963"/>
                  <a:pt x="220" y="963"/>
                </a:cubicBezTo>
                <a:cubicBezTo>
                  <a:pt x="0" y="963"/>
                  <a:pt x="0" y="963"/>
                  <a:pt x="0" y="963"/>
                </a:cubicBezTo>
                <a:cubicBezTo>
                  <a:pt x="885" y="78"/>
                  <a:pt x="885" y="78"/>
                  <a:pt x="885" y="78"/>
                </a:cubicBezTo>
                <a:cubicBezTo>
                  <a:pt x="963" y="0"/>
                  <a:pt x="1091" y="0"/>
                  <a:pt x="1169" y="78"/>
                </a:cubicBezTo>
                <a:close/>
              </a:path>
            </a:pathLst>
          </a:custGeom>
          <a:solidFill>
            <a:srgbClr val="D0D2D3"/>
          </a:solidFill>
          <a:ln>
            <a:noFill/>
          </a:ln>
        </p:spPr>
        <p:txBody>
          <a:bodyPr vert="horz" wrap="square" lIns="91440" tIns="45720" rIns="91440" bIns="45720" numCol="1" anchor="t" anchorCtr="0" compatLnSpc="1"/>
          <a:lstStyle/>
          <a:p>
            <a:endParaRPr lang="zh-CN" altLang="en-US"/>
          </a:p>
        </p:txBody>
      </p:sp>
      <p:sp>
        <p:nvSpPr>
          <p:cNvPr id="13" name="Freeform 11"/>
          <p:cNvSpPr/>
          <p:nvPr/>
        </p:nvSpPr>
        <p:spPr bwMode="auto">
          <a:xfrm>
            <a:off x="-4763" y="3176"/>
            <a:ext cx="1139082" cy="523864"/>
          </a:xfrm>
          <a:custGeom>
            <a:avLst/>
            <a:gdLst>
              <a:gd name="T0" fmla="*/ 536 w 911"/>
              <a:gd name="T1" fmla="*/ 375 h 419"/>
              <a:gd name="T2" fmla="*/ 911 w 911"/>
              <a:gd name="T3" fmla="*/ 0 h 419"/>
              <a:gd name="T4" fmla="*/ 892 w 911"/>
              <a:gd name="T5" fmla="*/ 0 h 419"/>
              <a:gd name="T6" fmla="*/ 578 w 911"/>
              <a:gd name="T7" fmla="*/ 314 h 419"/>
              <a:gd name="T8" fmla="*/ 438 w 911"/>
              <a:gd name="T9" fmla="*/ 314 h 419"/>
              <a:gd name="T10" fmla="*/ 124 w 911"/>
              <a:gd name="T11" fmla="*/ 0 h 419"/>
              <a:gd name="T12" fmla="*/ 0 w 911"/>
              <a:gd name="T13" fmla="*/ 0 h 419"/>
              <a:gd name="T14" fmla="*/ 375 w 911"/>
              <a:gd name="T15" fmla="*/ 375 h 419"/>
              <a:gd name="T16" fmla="*/ 536 w 911"/>
              <a:gd name="T17" fmla="*/ 375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1" h="419">
                <a:moveTo>
                  <a:pt x="536" y="375"/>
                </a:moveTo>
                <a:cubicBezTo>
                  <a:pt x="911" y="0"/>
                  <a:pt x="911" y="0"/>
                  <a:pt x="911" y="0"/>
                </a:cubicBezTo>
                <a:cubicBezTo>
                  <a:pt x="892" y="0"/>
                  <a:pt x="892" y="0"/>
                  <a:pt x="892" y="0"/>
                </a:cubicBezTo>
                <a:cubicBezTo>
                  <a:pt x="578" y="314"/>
                  <a:pt x="578" y="314"/>
                  <a:pt x="578" y="314"/>
                </a:cubicBezTo>
                <a:cubicBezTo>
                  <a:pt x="539" y="353"/>
                  <a:pt x="476" y="353"/>
                  <a:pt x="438" y="314"/>
                </a:cubicBezTo>
                <a:cubicBezTo>
                  <a:pt x="124" y="0"/>
                  <a:pt x="124" y="0"/>
                  <a:pt x="124" y="0"/>
                </a:cubicBezTo>
                <a:cubicBezTo>
                  <a:pt x="0" y="0"/>
                  <a:pt x="0" y="0"/>
                  <a:pt x="0" y="0"/>
                </a:cubicBezTo>
                <a:cubicBezTo>
                  <a:pt x="375" y="375"/>
                  <a:pt x="375" y="375"/>
                  <a:pt x="375" y="375"/>
                </a:cubicBezTo>
                <a:cubicBezTo>
                  <a:pt x="419" y="419"/>
                  <a:pt x="492" y="419"/>
                  <a:pt x="536" y="375"/>
                </a:cubicBezTo>
                <a:close/>
              </a:path>
            </a:pathLst>
          </a:custGeom>
          <a:solidFill>
            <a:srgbClr val="ED5C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1458937" y="6524641"/>
            <a:ext cx="778308" cy="357172"/>
          </a:xfrm>
          <a:custGeom>
            <a:avLst/>
            <a:gdLst>
              <a:gd name="T0" fmla="*/ 514 w 868"/>
              <a:gd name="T1" fmla="*/ 44 h 398"/>
              <a:gd name="T2" fmla="*/ 868 w 868"/>
              <a:gd name="T3" fmla="*/ 398 h 398"/>
              <a:gd name="T4" fmla="*/ 849 w 868"/>
              <a:gd name="T5" fmla="*/ 398 h 398"/>
              <a:gd name="T6" fmla="*/ 556 w 868"/>
              <a:gd name="T7" fmla="*/ 105 h 398"/>
              <a:gd name="T8" fmla="*/ 416 w 868"/>
              <a:gd name="T9" fmla="*/ 105 h 398"/>
              <a:gd name="T10" fmla="*/ 124 w 868"/>
              <a:gd name="T11" fmla="*/ 398 h 398"/>
              <a:gd name="T12" fmla="*/ 0 w 868"/>
              <a:gd name="T13" fmla="*/ 398 h 398"/>
              <a:gd name="T14" fmla="*/ 354 w 868"/>
              <a:gd name="T15" fmla="*/ 44 h 398"/>
              <a:gd name="T16" fmla="*/ 514 w 868"/>
              <a:gd name="T17" fmla="*/ 44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 h="398">
                <a:moveTo>
                  <a:pt x="514" y="44"/>
                </a:moveTo>
                <a:cubicBezTo>
                  <a:pt x="868" y="398"/>
                  <a:pt x="868" y="398"/>
                  <a:pt x="868" y="398"/>
                </a:cubicBezTo>
                <a:cubicBezTo>
                  <a:pt x="849" y="398"/>
                  <a:pt x="849" y="398"/>
                  <a:pt x="849" y="398"/>
                </a:cubicBezTo>
                <a:cubicBezTo>
                  <a:pt x="556" y="105"/>
                  <a:pt x="556" y="105"/>
                  <a:pt x="556" y="105"/>
                </a:cubicBezTo>
                <a:cubicBezTo>
                  <a:pt x="518" y="67"/>
                  <a:pt x="455" y="67"/>
                  <a:pt x="416" y="105"/>
                </a:cubicBezTo>
                <a:cubicBezTo>
                  <a:pt x="124" y="398"/>
                  <a:pt x="124" y="398"/>
                  <a:pt x="124" y="398"/>
                </a:cubicBezTo>
                <a:cubicBezTo>
                  <a:pt x="0" y="398"/>
                  <a:pt x="0" y="398"/>
                  <a:pt x="0" y="398"/>
                </a:cubicBezTo>
                <a:cubicBezTo>
                  <a:pt x="354" y="44"/>
                  <a:pt x="354" y="44"/>
                  <a:pt x="354" y="44"/>
                </a:cubicBezTo>
                <a:cubicBezTo>
                  <a:pt x="398" y="0"/>
                  <a:pt x="470" y="0"/>
                  <a:pt x="514" y="44"/>
                </a:cubicBezTo>
                <a:close/>
              </a:path>
            </a:pathLst>
          </a:custGeom>
          <a:solidFill>
            <a:srgbClr val="ED5C5C"/>
          </a:solidFill>
          <a:ln>
            <a:noFill/>
          </a:ln>
        </p:spPr>
        <p:txBody>
          <a:bodyPr vert="horz" wrap="square" lIns="91440" tIns="45720" rIns="91440" bIns="45720" numCol="1" anchor="t" anchorCtr="0" compatLnSpc="1"/>
          <a:lstStyle/>
          <a:p>
            <a:endParaRPr lang="zh-CN" altLang="en-US"/>
          </a:p>
        </p:txBody>
      </p:sp>
      <p:cxnSp>
        <p:nvCxnSpPr>
          <p:cNvPr id="3" name="直接连接符 2"/>
          <p:cNvCxnSpPr/>
          <p:nvPr/>
        </p:nvCxnSpPr>
        <p:spPr>
          <a:xfrm>
            <a:off x="836295" y="509905"/>
            <a:ext cx="0" cy="6118860"/>
          </a:xfrm>
          <a:prstGeom prst="line">
            <a:avLst/>
          </a:prstGeom>
          <a:ln>
            <a:solidFill>
              <a:srgbClr val="A5A5A5"/>
            </a:solidFill>
          </a:ln>
        </p:spPr>
        <p:style>
          <a:lnRef idx="1">
            <a:schemeClr val="accent1"/>
          </a:lnRef>
          <a:fillRef idx="0">
            <a:schemeClr val="accent1"/>
          </a:fillRef>
          <a:effectRef idx="0">
            <a:schemeClr val="accent1"/>
          </a:effectRef>
          <a:fontRef idx="minor">
            <a:schemeClr val="tx1"/>
          </a:fontRef>
        </p:style>
      </p:cxnSp>
      <p:pic>
        <p:nvPicPr>
          <p:cNvPr id="80" name="图片 79" descr="icon_openstack"/>
          <p:cNvPicPr>
            <a:picLocks noChangeAspect="1"/>
          </p:cNvPicPr>
          <p:nvPr/>
        </p:nvPicPr>
        <p:blipFill>
          <a:blip r:embed="rId1"/>
          <a:stretch>
            <a:fillRect/>
          </a:stretch>
        </p:blipFill>
        <p:spPr>
          <a:xfrm>
            <a:off x="5447030" y="6347460"/>
            <a:ext cx="216000" cy="216000"/>
          </a:xfrm>
          <a:prstGeom prst="rect">
            <a:avLst/>
          </a:prstGeom>
        </p:spPr>
      </p:pic>
      <p:cxnSp>
        <p:nvCxnSpPr>
          <p:cNvPr id="59" name="直接连接符 58"/>
          <p:cNvCxnSpPr/>
          <p:nvPr/>
        </p:nvCxnSpPr>
        <p:spPr>
          <a:xfrm>
            <a:off x="836295" y="6276975"/>
            <a:ext cx="9000000" cy="9525"/>
          </a:xfrm>
          <a:prstGeom prst="line">
            <a:avLst/>
          </a:prstGeom>
          <a:ln w="9525">
            <a:solidFill>
              <a:srgbClr val="A5A5A5">
                <a:alpha val="97000"/>
              </a:srgbClr>
            </a:solidFill>
          </a:ln>
        </p:spPr>
        <p:style>
          <a:lnRef idx="1">
            <a:schemeClr val="accent1"/>
          </a:lnRef>
          <a:fillRef idx="0">
            <a:schemeClr val="accent1"/>
          </a:fillRef>
          <a:effectRef idx="0">
            <a:schemeClr val="accent1"/>
          </a:effectRef>
          <a:fontRef idx="minor">
            <a:schemeClr val="tx1"/>
          </a:fontRef>
        </p:style>
      </p:cxnSp>
      <p:pic>
        <p:nvPicPr>
          <p:cNvPr id="75" name="图片 74" descr="docker"/>
          <p:cNvPicPr>
            <a:picLocks noChangeAspect="1"/>
          </p:cNvPicPr>
          <p:nvPr/>
        </p:nvPicPr>
        <p:blipFill>
          <a:blip r:embed="rId2"/>
          <a:stretch>
            <a:fillRect/>
          </a:stretch>
        </p:blipFill>
        <p:spPr>
          <a:xfrm>
            <a:off x="5456555" y="5995670"/>
            <a:ext cx="216000" cy="216000"/>
          </a:xfrm>
          <a:prstGeom prst="rect">
            <a:avLst/>
          </a:prstGeom>
        </p:spPr>
      </p:pic>
      <p:cxnSp>
        <p:nvCxnSpPr>
          <p:cNvPr id="4" name="直接连接符 3"/>
          <p:cNvCxnSpPr/>
          <p:nvPr/>
        </p:nvCxnSpPr>
        <p:spPr>
          <a:xfrm>
            <a:off x="845820" y="5928995"/>
            <a:ext cx="9000000" cy="9525"/>
          </a:xfrm>
          <a:prstGeom prst="line">
            <a:avLst/>
          </a:prstGeom>
          <a:ln w="9525">
            <a:solidFill>
              <a:srgbClr val="A5A5A5">
                <a:alpha val="97000"/>
              </a:srgbClr>
            </a:solidFill>
          </a:ln>
        </p:spPr>
        <p:style>
          <a:lnRef idx="1">
            <a:schemeClr val="accent1"/>
          </a:lnRef>
          <a:fillRef idx="0">
            <a:schemeClr val="accent1"/>
          </a:fillRef>
          <a:effectRef idx="0">
            <a:schemeClr val="accent1"/>
          </a:effectRef>
          <a:fontRef idx="minor">
            <a:schemeClr val="tx1"/>
          </a:fontRef>
        </p:style>
      </p:cxnSp>
      <p:pic>
        <p:nvPicPr>
          <p:cNvPr id="11" name="图片 10" descr="系统配置"/>
          <p:cNvPicPr>
            <a:picLocks noChangeAspect="1"/>
          </p:cNvPicPr>
          <p:nvPr/>
        </p:nvPicPr>
        <p:blipFill>
          <a:blip r:embed="rId3"/>
          <a:stretch>
            <a:fillRect/>
          </a:stretch>
        </p:blipFill>
        <p:spPr>
          <a:xfrm>
            <a:off x="41910" y="995680"/>
            <a:ext cx="450215" cy="450215"/>
          </a:xfrm>
          <a:prstGeom prst="rect">
            <a:avLst/>
          </a:prstGeom>
        </p:spPr>
      </p:pic>
      <p:cxnSp>
        <p:nvCxnSpPr>
          <p:cNvPr id="5" name="直接箭头连接符 4"/>
          <p:cNvCxnSpPr/>
          <p:nvPr/>
        </p:nvCxnSpPr>
        <p:spPr>
          <a:xfrm>
            <a:off x="514350" y="1125220"/>
            <a:ext cx="8572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 name="图片 6" descr="省略号"/>
          <p:cNvPicPr>
            <a:picLocks noChangeAspect="1"/>
          </p:cNvPicPr>
          <p:nvPr/>
        </p:nvPicPr>
        <p:blipFill>
          <a:blip r:embed="rId4"/>
          <a:stretch>
            <a:fillRect/>
          </a:stretch>
        </p:blipFill>
        <p:spPr>
          <a:xfrm rot="5400000">
            <a:off x="144780" y="5288915"/>
            <a:ext cx="457200" cy="457200"/>
          </a:xfrm>
          <a:prstGeom prst="rect">
            <a:avLst/>
          </a:prstGeom>
        </p:spPr>
      </p:pic>
      <p:pic>
        <p:nvPicPr>
          <p:cNvPr id="143" name="图片 142" descr="调度运行 (1)"/>
          <p:cNvPicPr>
            <a:picLocks noChangeAspect="1"/>
          </p:cNvPicPr>
          <p:nvPr/>
        </p:nvPicPr>
        <p:blipFill>
          <a:blip r:embed="rId5"/>
          <a:stretch>
            <a:fillRect/>
          </a:stretch>
        </p:blipFill>
        <p:spPr>
          <a:xfrm>
            <a:off x="1270000" y="690880"/>
            <a:ext cx="216000" cy="216000"/>
          </a:xfrm>
          <a:prstGeom prst="rect">
            <a:avLst/>
          </a:prstGeom>
        </p:spPr>
      </p:pic>
      <p:cxnSp>
        <p:nvCxnSpPr>
          <p:cNvPr id="19" name="直接连接符 18"/>
          <p:cNvCxnSpPr/>
          <p:nvPr/>
        </p:nvCxnSpPr>
        <p:spPr>
          <a:xfrm>
            <a:off x="1377950" y="962025"/>
            <a:ext cx="0" cy="4140000"/>
          </a:xfrm>
          <a:prstGeom prst="line">
            <a:avLst/>
          </a:prstGeom>
          <a:ln>
            <a:solidFill>
              <a:schemeClr val="accent6"/>
            </a:solidFill>
            <a:tailEnd type="none"/>
          </a:ln>
        </p:spPr>
        <p:style>
          <a:lnRef idx="1">
            <a:schemeClr val="accent1"/>
          </a:lnRef>
          <a:fillRef idx="0">
            <a:schemeClr val="accent1"/>
          </a:fillRef>
          <a:effectRef idx="0">
            <a:schemeClr val="accent1"/>
          </a:effectRef>
          <a:fontRef idx="minor">
            <a:schemeClr val="tx1"/>
          </a:fontRef>
        </p:style>
      </p:cxnSp>
      <p:pic>
        <p:nvPicPr>
          <p:cNvPr id="20" name="图片 19" descr="系统配置"/>
          <p:cNvPicPr>
            <a:picLocks noChangeAspect="1"/>
          </p:cNvPicPr>
          <p:nvPr/>
        </p:nvPicPr>
        <p:blipFill>
          <a:blip r:embed="rId3"/>
          <a:stretch>
            <a:fillRect/>
          </a:stretch>
        </p:blipFill>
        <p:spPr>
          <a:xfrm>
            <a:off x="10150475" y="4020820"/>
            <a:ext cx="450215" cy="450215"/>
          </a:xfrm>
          <a:prstGeom prst="rect">
            <a:avLst/>
          </a:prstGeom>
        </p:spPr>
      </p:pic>
      <p:pic>
        <p:nvPicPr>
          <p:cNvPr id="92" name="图片 91" descr="3506607"/>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6945" y="877570"/>
            <a:ext cx="206375" cy="213360"/>
          </a:xfrm>
          <a:prstGeom prst="rect">
            <a:avLst/>
          </a:prstGeom>
        </p:spPr>
      </p:pic>
      <p:pic>
        <p:nvPicPr>
          <p:cNvPr id="49" name="图片 48" descr="数据集成"/>
          <p:cNvPicPr>
            <a:picLocks noChangeAspect="1"/>
          </p:cNvPicPr>
          <p:nvPr/>
        </p:nvPicPr>
        <p:blipFill>
          <a:blip r:embed="rId8"/>
          <a:stretch>
            <a:fillRect/>
          </a:stretch>
        </p:blipFill>
        <p:spPr>
          <a:xfrm>
            <a:off x="3093720" y="414655"/>
            <a:ext cx="216000" cy="216000"/>
          </a:xfrm>
          <a:prstGeom prst="rect">
            <a:avLst/>
          </a:prstGeom>
        </p:spPr>
      </p:pic>
      <p:pic>
        <p:nvPicPr>
          <p:cNvPr id="42" name="图片 41" descr="数据采集"/>
          <p:cNvPicPr>
            <a:picLocks noChangeAspect="1"/>
          </p:cNvPicPr>
          <p:nvPr/>
        </p:nvPicPr>
        <p:blipFill>
          <a:blip r:embed="rId9"/>
          <a:stretch>
            <a:fillRect/>
          </a:stretch>
        </p:blipFill>
        <p:spPr>
          <a:xfrm>
            <a:off x="2950845" y="696595"/>
            <a:ext cx="216000" cy="195623"/>
          </a:xfrm>
          <a:prstGeom prst="rect">
            <a:avLst/>
          </a:prstGeom>
        </p:spPr>
      </p:pic>
      <p:cxnSp>
        <p:nvCxnSpPr>
          <p:cNvPr id="23" name="直接连接符 22"/>
          <p:cNvCxnSpPr/>
          <p:nvPr/>
        </p:nvCxnSpPr>
        <p:spPr>
          <a:xfrm>
            <a:off x="3058795" y="966470"/>
            <a:ext cx="0" cy="4932000"/>
          </a:xfrm>
          <a:prstGeom prst="line">
            <a:avLst/>
          </a:prstGeom>
          <a:ln>
            <a:solidFill>
              <a:srgbClr val="ED5C5C"/>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506095" y="1323975"/>
            <a:ext cx="2520000" cy="0"/>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4" name="图片 43" descr="登记 (1)"/>
          <p:cNvPicPr>
            <a:picLocks noChangeAspect="1"/>
          </p:cNvPicPr>
          <p:nvPr/>
        </p:nvPicPr>
        <p:blipFill>
          <a:blip r:embed="rId10"/>
          <a:stretch>
            <a:fillRect/>
          </a:stretch>
        </p:blipFill>
        <p:spPr>
          <a:xfrm>
            <a:off x="1504950" y="681355"/>
            <a:ext cx="216000" cy="216000"/>
          </a:xfrm>
          <a:prstGeom prst="rect">
            <a:avLst/>
          </a:prstGeom>
        </p:spPr>
      </p:pic>
      <p:cxnSp>
        <p:nvCxnSpPr>
          <p:cNvPr id="26" name="直接连接符 25"/>
          <p:cNvCxnSpPr/>
          <p:nvPr/>
        </p:nvCxnSpPr>
        <p:spPr>
          <a:xfrm>
            <a:off x="1614170" y="962025"/>
            <a:ext cx="0" cy="4140000"/>
          </a:xfrm>
          <a:prstGeom prst="line">
            <a:avLst/>
          </a:prstGeom>
          <a:ln>
            <a:solidFill>
              <a:srgbClr val="9B59B6"/>
            </a:solidFill>
            <a:tailEnd type="none"/>
          </a:ln>
        </p:spPr>
        <p:style>
          <a:lnRef idx="1">
            <a:schemeClr val="accent1"/>
          </a:lnRef>
          <a:fillRef idx="0">
            <a:schemeClr val="accent1"/>
          </a:fillRef>
          <a:effectRef idx="0">
            <a:schemeClr val="accent1"/>
          </a:effectRef>
          <a:fontRef idx="minor">
            <a:schemeClr val="tx1"/>
          </a:fontRef>
        </p:style>
      </p:cxnSp>
      <p:sp>
        <p:nvSpPr>
          <p:cNvPr id="102" name="TextBox 76"/>
          <p:cNvSpPr txBox="1"/>
          <p:nvPr/>
        </p:nvSpPr>
        <p:spPr>
          <a:xfrm>
            <a:off x="1655445" y="1005205"/>
            <a:ext cx="1334135" cy="275590"/>
          </a:xfrm>
          <a:prstGeom prst="rect">
            <a:avLst/>
          </a:prstGeom>
          <a:noFill/>
        </p:spPr>
        <p:txBody>
          <a:bodyPr wrap="square" rtlCol="0">
            <a:spAutoFit/>
          </a:bodyPr>
          <a:p>
            <a:pPr indent="0" algn="l">
              <a:buFont typeface="Wingdings" panose="05000000000000000000" charset="0"/>
              <a:buNone/>
            </a:pPr>
            <a:r>
              <a:rPr lang="zh-CN" altLang="en-US" sz="1200" dirty="0" smtClean="0">
                <a:solidFill>
                  <a:srgbClr val="A5A5A5"/>
                </a:solidFill>
                <a:latin typeface="兰亭黑-简 纤黑" panose="020B0303020202010101" charset="-122"/>
                <a:ea typeface="兰亭黑-简 纤黑" panose="020B0303020202010101" charset="-122"/>
              </a:rPr>
              <a:t>数据上传、共享</a:t>
            </a:r>
            <a:r>
              <a:rPr lang="zh-CN" altLang="en-US" sz="1200" dirty="0" smtClean="0">
                <a:solidFill>
                  <a:srgbClr val="A5A5A5"/>
                </a:solidFill>
                <a:latin typeface="兰亭黑-简 纤黑" panose="020B0303020202010101" charset="-122"/>
                <a:ea typeface="兰亭黑-简 纤黑" panose="020B0303020202010101" charset="-122"/>
              </a:rPr>
              <a:t> </a:t>
            </a:r>
            <a:endParaRPr lang="zh-CN" altLang="en-US" sz="1200" dirty="0" smtClean="0">
              <a:solidFill>
                <a:srgbClr val="A5A5A5"/>
              </a:solidFill>
              <a:latin typeface="兰亭黑-简 纤黑" panose="020B0303020202010101" charset="-122"/>
              <a:ea typeface="兰亭黑-简 纤黑" panose="020B0303020202010101" charset="-122"/>
            </a:endParaRPr>
          </a:p>
        </p:txBody>
      </p:sp>
      <p:cxnSp>
        <p:nvCxnSpPr>
          <p:cNvPr id="27" name="直接箭头连接符 26"/>
          <p:cNvCxnSpPr/>
          <p:nvPr/>
        </p:nvCxnSpPr>
        <p:spPr>
          <a:xfrm flipH="1">
            <a:off x="1657350" y="1569720"/>
            <a:ext cx="1386000" cy="0"/>
          </a:xfrm>
          <a:prstGeom prst="straightConnector1">
            <a:avLst/>
          </a:prstGeom>
          <a:ln>
            <a:solidFill>
              <a:srgbClr val="9B59B6"/>
            </a:solidFill>
            <a:tailEnd type="triangle"/>
          </a:ln>
        </p:spPr>
        <p:style>
          <a:lnRef idx="1">
            <a:schemeClr val="accent1"/>
          </a:lnRef>
          <a:fillRef idx="0">
            <a:schemeClr val="accent1"/>
          </a:fillRef>
          <a:effectRef idx="0">
            <a:schemeClr val="accent1"/>
          </a:effectRef>
          <a:fontRef idx="minor">
            <a:schemeClr val="tx1"/>
          </a:fontRef>
        </p:style>
      </p:cxnSp>
      <p:pic>
        <p:nvPicPr>
          <p:cNvPr id="89" name="图片 88" descr="生产报备"/>
          <p:cNvPicPr>
            <a:picLocks noChangeAspect="1"/>
          </p:cNvPicPr>
          <p:nvPr/>
        </p:nvPicPr>
        <p:blipFill>
          <a:blip r:embed="rId11"/>
          <a:stretch>
            <a:fillRect/>
          </a:stretch>
        </p:blipFill>
        <p:spPr>
          <a:xfrm>
            <a:off x="3230880" y="690880"/>
            <a:ext cx="216000" cy="207360"/>
          </a:xfrm>
          <a:prstGeom prst="rect">
            <a:avLst/>
          </a:prstGeom>
        </p:spPr>
      </p:pic>
      <p:cxnSp>
        <p:nvCxnSpPr>
          <p:cNvPr id="28" name="直接连接符 27"/>
          <p:cNvCxnSpPr/>
          <p:nvPr/>
        </p:nvCxnSpPr>
        <p:spPr>
          <a:xfrm>
            <a:off x="3338830" y="976630"/>
            <a:ext cx="0" cy="4932000"/>
          </a:xfrm>
          <a:prstGeom prst="line">
            <a:avLst/>
          </a:prstGeom>
          <a:ln>
            <a:solidFill>
              <a:srgbClr val="ED5C5C"/>
            </a:solidFill>
            <a:tailEnd type="triangle"/>
          </a:ln>
        </p:spPr>
        <p:style>
          <a:lnRef idx="1">
            <a:schemeClr val="accent1"/>
          </a:lnRef>
          <a:fillRef idx="0">
            <a:schemeClr val="accent1"/>
          </a:fillRef>
          <a:effectRef idx="0">
            <a:schemeClr val="accent1"/>
          </a:effectRef>
          <a:fontRef idx="minor">
            <a:schemeClr val="tx1"/>
          </a:fontRef>
        </p:style>
      </p:cxnSp>
      <p:pic>
        <p:nvPicPr>
          <p:cNvPr id="185" name="图片 184" descr="icons8-博特-64"/>
          <p:cNvPicPr>
            <a:picLocks noChangeAspect="1"/>
          </p:cNvPicPr>
          <p:nvPr/>
        </p:nvPicPr>
        <p:blipFill>
          <a:blip r:embed="rId12"/>
          <a:stretch>
            <a:fillRect/>
          </a:stretch>
        </p:blipFill>
        <p:spPr>
          <a:xfrm>
            <a:off x="3936365" y="682625"/>
            <a:ext cx="216000" cy="216000"/>
          </a:xfrm>
          <a:prstGeom prst="rect">
            <a:avLst/>
          </a:prstGeom>
        </p:spPr>
      </p:pic>
      <p:pic>
        <p:nvPicPr>
          <p:cNvPr id="79" name="图片 78" descr="人工智能"/>
          <p:cNvPicPr>
            <a:picLocks noChangeAspect="1"/>
          </p:cNvPicPr>
          <p:nvPr/>
        </p:nvPicPr>
        <p:blipFill>
          <a:blip r:embed="rId13"/>
          <a:stretch>
            <a:fillRect/>
          </a:stretch>
        </p:blipFill>
        <p:spPr>
          <a:xfrm>
            <a:off x="4225290" y="679450"/>
            <a:ext cx="216000" cy="207360"/>
          </a:xfrm>
          <a:prstGeom prst="rect">
            <a:avLst/>
          </a:prstGeom>
        </p:spPr>
      </p:pic>
      <p:cxnSp>
        <p:nvCxnSpPr>
          <p:cNvPr id="15" name="直接连接符 14"/>
          <p:cNvCxnSpPr/>
          <p:nvPr/>
        </p:nvCxnSpPr>
        <p:spPr>
          <a:xfrm>
            <a:off x="4044315" y="966470"/>
            <a:ext cx="0" cy="4932000"/>
          </a:xfrm>
          <a:prstGeom prst="line">
            <a:avLst/>
          </a:prstGeom>
          <a:ln>
            <a:solidFill>
              <a:srgbClr val="ED5C5C"/>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333240" y="966470"/>
            <a:ext cx="0" cy="4932000"/>
          </a:xfrm>
          <a:prstGeom prst="line">
            <a:avLst/>
          </a:prstGeom>
          <a:ln>
            <a:solidFill>
              <a:srgbClr val="ED5C5C"/>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4044315" y="4522470"/>
            <a:ext cx="4900295" cy="0"/>
          </a:xfrm>
          <a:prstGeom prst="straightConnector1">
            <a:avLst/>
          </a:prstGeom>
          <a:ln>
            <a:solidFill>
              <a:srgbClr val="9B59B6"/>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3338830" y="2771140"/>
            <a:ext cx="972000"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4053840" y="3430270"/>
            <a:ext cx="270000" cy="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3072130" y="3053080"/>
            <a:ext cx="1242000"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76"/>
          <p:cNvSpPr txBox="1"/>
          <p:nvPr/>
        </p:nvSpPr>
        <p:spPr>
          <a:xfrm>
            <a:off x="3320415" y="2524125"/>
            <a:ext cx="934085" cy="229870"/>
          </a:xfrm>
          <a:prstGeom prst="rect">
            <a:avLst/>
          </a:prstGeom>
          <a:noFill/>
        </p:spPr>
        <p:txBody>
          <a:bodyPr wrap="square" rtlCol="0">
            <a:spAutoFit/>
          </a:bodyPr>
          <a:p>
            <a:pPr indent="0" algn="l">
              <a:buFont typeface="Wingdings" panose="05000000000000000000" charset="0"/>
              <a:buNone/>
            </a:pPr>
            <a:r>
              <a:rPr lang="zh-CN" altLang="en-US" sz="900" dirty="0" smtClean="0">
                <a:solidFill>
                  <a:srgbClr val="A5A5A5"/>
                </a:solidFill>
                <a:latin typeface="兰亭黑-简 纤黑" panose="020B0303020202010101" charset="-122"/>
                <a:ea typeface="兰亭黑-简 纤黑" panose="020B0303020202010101" charset="-122"/>
              </a:rPr>
              <a:t>生产训练数据</a:t>
            </a:r>
            <a:r>
              <a:rPr lang="zh-CN" altLang="en-US" sz="900" dirty="0" smtClean="0">
                <a:solidFill>
                  <a:srgbClr val="A5A5A5"/>
                </a:solidFill>
                <a:latin typeface="兰亭黑-简 纤黑" panose="020B0303020202010101" charset="-122"/>
                <a:ea typeface="兰亭黑-简 纤黑" panose="020B0303020202010101" charset="-122"/>
              </a:rPr>
              <a:t> </a:t>
            </a:r>
            <a:endParaRPr lang="zh-CN" altLang="en-US" sz="900" dirty="0" smtClean="0">
              <a:solidFill>
                <a:srgbClr val="A5A5A5"/>
              </a:solidFill>
              <a:latin typeface="兰亭黑-简 纤黑" panose="020B0303020202010101" charset="-122"/>
              <a:ea typeface="兰亭黑-简 纤黑" panose="020B0303020202010101" charset="-122"/>
            </a:endParaRPr>
          </a:p>
        </p:txBody>
      </p:sp>
      <p:sp>
        <p:nvSpPr>
          <p:cNvPr id="32" name="TextBox 76"/>
          <p:cNvSpPr txBox="1"/>
          <p:nvPr/>
        </p:nvSpPr>
        <p:spPr>
          <a:xfrm>
            <a:off x="3338830" y="2823210"/>
            <a:ext cx="934085" cy="229870"/>
          </a:xfrm>
          <a:prstGeom prst="rect">
            <a:avLst/>
          </a:prstGeom>
          <a:noFill/>
        </p:spPr>
        <p:txBody>
          <a:bodyPr wrap="square" rtlCol="0">
            <a:spAutoFit/>
          </a:bodyPr>
          <a:p>
            <a:pPr indent="0" algn="l">
              <a:buFont typeface="Wingdings" panose="05000000000000000000" charset="0"/>
              <a:buNone/>
            </a:pPr>
            <a:r>
              <a:rPr lang="zh-CN" altLang="en-US" sz="900" dirty="0" smtClean="0">
                <a:solidFill>
                  <a:srgbClr val="A5A5A5"/>
                </a:solidFill>
                <a:latin typeface="兰亭黑-简 纤黑" panose="020B0303020202010101" charset="-122"/>
                <a:ea typeface="兰亭黑-简 纤黑" panose="020B0303020202010101" charset="-122"/>
              </a:rPr>
              <a:t>提供</a:t>
            </a:r>
            <a:r>
              <a:rPr lang="zh-CN" altLang="en-US" sz="900" dirty="0" smtClean="0">
                <a:solidFill>
                  <a:srgbClr val="A5A5A5"/>
                </a:solidFill>
                <a:latin typeface="兰亭黑-简 纤黑" panose="020B0303020202010101" charset="-122"/>
                <a:ea typeface="兰亭黑-简 纤黑" panose="020B0303020202010101" charset="-122"/>
              </a:rPr>
              <a:t>训练数据</a:t>
            </a:r>
            <a:r>
              <a:rPr lang="zh-CN" altLang="en-US" sz="900" dirty="0" smtClean="0">
                <a:solidFill>
                  <a:srgbClr val="A5A5A5"/>
                </a:solidFill>
                <a:latin typeface="兰亭黑-简 纤黑" panose="020B0303020202010101" charset="-122"/>
                <a:ea typeface="兰亭黑-简 纤黑" panose="020B0303020202010101" charset="-122"/>
              </a:rPr>
              <a:t> </a:t>
            </a:r>
            <a:endParaRPr lang="zh-CN" altLang="en-US" sz="900" dirty="0" smtClean="0">
              <a:solidFill>
                <a:srgbClr val="A5A5A5"/>
              </a:solidFill>
              <a:latin typeface="兰亭黑-简 纤黑" panose="020B0303020202010101" charset="-122"/>
              <a:ea typeface="兰亭黑-简 纤黑" panose="020B0303020202010101" charset="-122"/>
            </a:endParaRPr>
          </a:p>
        </p:txBody>
      </p:sp>
      <p:sp>
        <p:nvSpPr>
          <p:cNvPr id="33" name="TextBox 76"/>
          <p:cNvSpPr txBox="1"/>
          <p:nvPr/>
        </p:nvSpPr>
        <p:spPr>
          <a:xfrm>
            <a:off x="3570605" y="3315335"/>
            <a:ext cx="588010" cy="229870"/>
          </a:xfrm>
          <a:prstGeom prst="rect">
            <a:avLst/>
          </a:prstGeom>
          <a:noFill/>
        </p:spPr>
        <p:txBody>
          <a:bodyPr wrap="square" rtlCol="0">
            <a:spAutoFit/>
          </a:bodyPr>
          <a:p>
            <a:pPr indent="0" algn="l">
              <a:buFont typeface="Wingdings" panose="05000000000000000000" charset="0"/>
              <a:buNone/>
            </a:pPr>
            <a:r>
              <a:rPr lang="zh-CN" altLang="en-US" sz="900" dirty="0" smtClean="0">
                <a:solidFill>
                  <a:srgbClr val="A5A5A5"/>
                </a:solidFill>
                <a:latin typeface="兰亭黑-简 纤黑" panose="020B0303020202010101" charset="-122"/>
                <a:ea typeface="兰亭黑-简 纤黑" panose="020B0303020202010101" charset="-122"/>
              </a:rPr>
              <a:t>再训练</a:t>
            </a:r>
            <a:r>
              <a:rPr lang="zh-CN" altLang="en-US" sz="900" dirty="0" smtClean="0">
                <a:solidFill>
                  <a:srgbClr val="A5A5A5"/>
                </a:solidFill>
                <a:latin typeface="兰亭黑-简 纤黑" panose="020B0303020202010101" charset="-122"/>
                <a:ea typeface="兰亭黑-简 纤黑" panose="020B0303020202010101" charset="-122"/>
              </a:rPr>
              <a:t> </a:t>
            </a:r>
            <a:endParaRPr lang="zh-CN" altLang="en-US" sz="900" dirty="0" smtClean="0">
              <a:solidFill>
                <a:srgbClr val="A5A5A5"/>
              </a:solidFill>
              <a:latin typeface="兰亭黑-简 纤黑" panose="020B0303020202010101" charset="-122"/>
              <a:ea typeface="兰亭黑-简 纤黑" panose="020B0303020202010101" charset="-122"/>
            </a:endParaRPr>
          </a:p>
        </p:txBody>
      </p:sp>
      <p:cxnSp>
        <p:nvCxnSpPr>
          <p:cNvPr id="38" name="直接连接符 37"/>
          <p:cNvCxnSpPr/>
          <p:nvPr/>
        </p:nvCxnSpPr>
        <p:spPr>
          <a:xfrm>
            <a:off x="839470" y="5570220"/>
            <a:ext cx="9000000" cy="9525"/>
          </a:xfrm>
          <a:prstGeom prst="line">
            <a:avLst/>
          </a:prstGeom>
          <a:ln w="9525">
            <a:solidFill>
              <a:srgbClr val="A5A5A5">
                <a:alpha val="97000"/>
              </a:srgbClr>
            </a:solidFill>
          </a:ln>
        </p:spPr>
        <p:style>
          <a:lnRef idx="1">
            <a:schemeClr val="accent1"/>
          </a:lnRef>
          <a:fillRef idx="0">
            <a:schemeClr val="accent1"/>
          </a:fillRef>
          <a:effectRef idx="0">
            <a:schemeClr val="accent1"/>
          </a:effectRef>
          <a:fontRef idx="minor">
            <a:schemeClr val="tx1"/>
          </a:fontRef>
        </p:style>
      </p:cxnSp>
      <p:pic>
        <p:nvPicPr>
          <p:cNvPr id="90" name="图片 89" descr="是时数据收集"/>
          <p:cNvPicPr>
            <a:picLocks noChangeAspect="1"/>
          </p:cNvPicPr>
          <p:nvPr/>
        </p:nvPicPr>
        <p:blipFill>
          <a:blip r:embed="rId14"/>
          <a:stretch>
            <a:fillRect/>
          </a:stretch>
        </p:blipFill>
        <p:spPr>
          <a:xfrm>
            <a:off x="2138045" y="2884805"/>
            <a:ext cx="216000" cy="216000"/>
          </a:xfrm>
          <a:prstGeom prst="rect">
            <a:avLst/>
          </a:prstGeom>
        </p:spPr>
      </p:pic>
      <p:pic>
        <p:nvPicPr>
          <p:cNvPr id="39" name="图片 38" descr="系统配置"/>
          <p:cNvPicPr>
            <a:picLocks noChangeAspect="1"/>
          </p:cNvPicPr>
          <p:nvPr/>
        </p:nvPicPr>
        <p:blipFill>
          <a:blip r:embed="rId3"/>
          <a:stretch>
            <a:fillRect/>
          </a:stretch>
        </p:blipFill>
        <p:spPr>
          <a:xfrm>
            <a:off x="41910" y="3100705"/>
            <a:ext cx="450215" cy="450215"/>
          </a:xfrm>
          <a:prstGeom prst="rect">
            <a:avLst/>
          </a:prstGeom>
        </p:spPr>
      </p:pic>
      <p:cxnSp>
        <p:nvCxnSpPr>
          <p:cNvPr id="41" name="直接箭头连接符 40"/>
          <p:cNvCxnSpPr/>
          <p:nvPr/>
        </p:nvCxnSpPr>
        <p:spPr>
          <a:xfrm>
            <a:off x="514350" y="3430270"/>
            <a:ext cx="2520000" cy="0"/>
          </a:xfrm>
          <a:prstGeom prst="straightConnector1">
            <a:avLst/>
          </a:prstGeom>
          <a:ln>
            <a:solidFill>
              <a:schemeClr val="accent6"/>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3" name="TextBox 76"/>
          <p:cNvSpPr txBox="1"/>
          <p:nvPr/>
        </p:nvSpPr>
        <p:spPr>
          <a:xfrm>
            <a:off x="1674495" y="3119755"/>
            <a:ext cx="1144270" cy="275590"/>
          </a:xfrm>
          <a:prstGeom prst="rect">
            <a:avLst/>
          </a:prstGeom>
          <a:noFill/>
        </p:spPr>
        <p:txBody>
          <a:bodyPr wrap="square" rtlCol="0">
            <a:spAutoFit/>
          </a:bodyPr>
          <a:p>
            <a:pPr indent="0" algn="l">
              <a:buFont typeface="Wingdings" panose="05000000000000000000" charset="0"/>
              <a:buNone/>
            </a:pPr>
            <a:r>
              <a:rPr lang="zh-CN" altLang="en-US" sz="1200" dirty="0" smtClean="0">
                <a:solidFill>
                  <a:srgbClr val="A5A5A5"/>
                </a:solidFill>
                <a:latin typeface="兰亭黑-简 纤黑" panose="020B0303020202010101" charset="-122"/>
                <a:ea typeface="兰亭黑-简 纤黑" panose="020B0303020202010101" charset="-122"/>
              </a:rPr>
              <a:t>终端信息收集</a:t>
            </a:r>
            <a:endParaRPr lang="zh-CN" altLang="en-US" sz="1200" dirty="0" smtClean="0">
              <a:solidFill>
                <a:srgbClr val="A5A5A5"/>
              </a:solidFill>
              <a:latin typeface="兰亭黑-简 纤黑" panose="020B0303020202010101" charset="-122"/>
              <a:ea typeface="兰亭黑-简 纤黑" panose="020B0303020202010101" charset="-122"/>
            </a:endParaRPr>
          </a:p>
        </p:txBody>
      </p:sp>
      <p:cxnSp>
        <p:nvCxnSpPr>
          <p:cNvPr id="45" name="直接连接符 44"/>
          <p:cNvCxnSpPr/>
          <p:nvPr/>
        </p:nvCxnSpPr>
        <p:spPr>
          <a:xfrm>
            <a:off x="845820" y="5188585"/>
            <a:ext cx="9000000" cy="9525"/>
          </a:xfrm>
          <a:prstGeom prst="line">
            <a:avLst/>
          </a:prstGeom>
          <a:ln w="9525">
            <a:solidFill>
              <a:srgbClr val="A5A5A5">
                <a:alpha val="97000"/>
              </a:srgbClr>
            </a:solidFill>
          </a:ln>
        </p:spPr>
        <p:style>
          <a:lnRef idx="1">
            <a:schemeClr val="accent1"/>
          </a:lnRef>
          <a:fillRef idx="0">
            <a:schemeClr val="accent1"/>
          </a:fillRef>
          <a:effectRef idx="0">
            <a:schemeClr val="accent1"/>
          </a:effectRef>
          <a:fontRef idx="minor">
            <a:schemeClr val="tx1"/>
          </a:fontRef>
        </p:style>
      </p:cxnSp>
      <p:pic>
        <p:nvPicPr>
          <p:cNvPr id="46" name="图片 45" descr="服务管理"/>
          <p:cNvPicPr>
            <a:picLocks noChangeAspect="1"/>
          </p:cNvPicPr>
          <p:nvPr/>
        </p:nvPicPr>
        <p:blipFill>
          <a:blip r:embed="rId15"/>
          <a:stretch>
            <a:fillRect/>
          </a:stretch>
        </p:blipFill>
        <p:spPr>
          <a:xfrm>
            <a:off x="1398270" y="417830"/>
            <a:ext cx="215900" cy="215900"/>
          </a:xfrm>
          <a:prstGeom prst="rect">
            <a:avLst/>
          </a:prstGeom>
        </p:spPr>
      </p:pic>
      <p:pic>
        <p:nvPicPr>
          <p:cNvPr id="91" name="图片 90" descr="数据库"/>
          <p:cNvPicPr>
            <a:picLocks noChangeAspect="1"/>
          </p:cNvPicPr>
          <p:nvPr/>
        </p:nvPicPr>
        <p:blipFill>
          <a:blip r:embed="rId16"/>
          <a:stretch>
            <a:fillRect/>
          </a:stretch>
        </p:blipFill>
        <p:spPr>
          <a:xfrm>
            <a:off x="5866765" y="5659120"/>
            <a:ext cx="215900" cy="215900"/>
          </a:xfrm>
          <a:prstGeom prst="rect">
            <a:avLst/>
          </a:prstGeom>
        </p:spPr>
      </p:pic>
      <p:pic>
        <p:nvPicPr>
          <p:cNvPr id="47" name="图片 46" descr="数据库"/>
          <p:cNvPicPr>
            <a:picLocks noChangeAspect="1"/>
          </p:cNvPicPr>
          <p:nvPr/>
        </p:nvPicPr>
        <p:blipFill>
          <a:blip r:embed="rId16"/>
          <a:stretch>
            <a:fillRect/>
          </a:stretch>
        </p:blipFill>
        <p:spPr>
          <a:xfrm>
            <a:off x="6232525" y="5659120"/>
            <a:ext cx="215900" cy="215900"/>
          </a:xfrm>
          <a:prstGeom prst="rect">
            <a:avLst/>
          </a:prstGeom>
        </p:spPr>
      </p:pic>
      <p:pic>
        <p:nvPicPr>
          <p:cNvPr id="48" name="图片 47" descr="数据库"/>
          <p:cNvPicPr>
            <a:picLocks noChangeAspect="1"/>
          </p:cNvPicPr>
          <p:nvPr/>
        </p:nvPicPr>
        <p:blipFill>
          <a:blip r:embed="rId16"/>
          <a:stretch>
            <a:fillRect/>
          </a:stretch>
        </p:blipFill>
        <p:spPr>
          <a:xfrm>
            <a:off x="6608445" y="5659120"/>
            <a:ext cx="215900" cy="215900"/>
          </a:xfrm>
          <a:prstGeom prst="rect">
            <a:avLst/>
          </a:prstGeom>
        </p:spPr>
      </p:pic>
      <p:pic>
        <p:nvPicPr>
          <p:cNvPr id="93" name="图片 92" descr="3659091"/>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5858510" y="5288915"/>
            <a:ext cx="216000" cy="216000"/>
          </a:xfrm>
          <a:prstGeom prst="rect">
            <a:avLst/>
          </a:prstGeom>
        </p:spPr>
      </p:pic>
      <p:pic>
        <p:nvPicPr>
          <p:cNvPr id="51" name="图片 50" descr="icons8-存储-48"/>
          <p:cNvPicPr>
            <a:picLocks noChangeAspect="1"/>
          </p:cNvPicPr>
          <p:nvPr/>
        </p:nvPicPr>
        <p:blipFill>
          <a:blip r:embed="rId19"/>
          <a:stretch>
            <a:fillRect/>
          </a:stretch>
        </p:blipFill>
        <p:spPr>
          <a:xfrm>
            <a:off x="6961505" y="5288915"/>
            <a:ext cx="216000" cy="216000"/>
          </a:xfrm>
          <a:prstGeom prst="rect">
            <a:avLst/>
          </a:prstGeom>
        </p:spPr>
      </p:pic>
      <p:cxnSp>
        <p:nvCxnSpPr>
          <p:cNvPr id="52" name="直接箭头连接符 51"/>
          <p:cNvCxnSpPr/>
          <p:nvPr/>
        </p:nvCxnSpPr>
        <p:spPr>
          <a:xfrm>
            <a:off x="6092190" y="5396865"/>
            <a:ext cx="857250" cy="0"/>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5214620" y="5198110"/>
            <a:ext cx="0" cy="738000"/>
          </a:xfrm>
          <a:prstGeom prst="line">
            <a:avLst/>
          </a:prstGeom>
          <a:ln>
            <a:solidFill>
              <a:srgbClr val="A5A5A5"/>
            </a:solidFill>
          </a:ln>
        </p:spPr>
        <p:style>
          <a:lnRef idx="1">
            <a:schemeClr val="accent1"/>
          </a:lnRef>
          <a:fillRef idx="0">
            <a:schemeClr val="accent1"/>
          </a:fillRef>
          <a:effectRef idx="0">
            <a:schemeClr val="accent1"/>
          </a:effectRef>
          <a:fontRef idx="minor">
            <a:schemeClr val="tx1"/>
          </a:fontRef>
        </p:style>
      </p:cxnSp>
      <p:sp>
        <p:nvSpPr>
          <p:cNvPr id="55" name="TextBox 76"/>
          <p:cNvSpPr txBox="1"/>
          <p:nvPr/>
        </p:nvSpPr>
        <p:spPr>
          <a:xfrm>
            <a:off x="875030" y="6308090"/>
            <a:ext cx="1593215" cy="275590"/>
          </a:xfrm>
          <a:prstGeom prst="rect">
            <a:avLst/>
          </a:prstGeom>
          <a:noFill/>
        </p:spPr>
        <p:txBody>
          <a:bodyPr wrap="square" rtlCol="0">
            <a:spAutoFit/>
          </a:bodyPr>
          <a:p>
            <a:pPr indent="0" algn="l">
              <a:buFont typeface="Wingdings" panose="05000000000000000000" charset="0"/>
              <a:buNone/>
            </a:pPr>
            <a:r>
              <a:rPr lang="zh-CN" altLang="en-US" sz="1200" dirty="0" smtClean="0">
                <a:solidFill>
                  <a:srgbClr val="A5A5A5"/>
                </a:solidFill>
                <a:latin typeface="兰亭黑-简 纤黑" panose="020B0303020202010101" charset="-122"/>
                <a:ea typeface="兰亭黑-简 纤黑" panose="020B0303020202010101" charset="-122"/>
              </a:rPr>
              <a:t>计算资源管理</a:t>
            </a:r>
            <a:r>
              <a:rPr lang="zh-CN" altLang="en-US" sz="1200" dirty="0" smtClean="0">
                <a:solidFill>
                  <a:srgbClr val="A5A5A5"/>
                </a:solidFill>
                <a:latin typeface="兰亭黑-简 纤黑" panose="020B0303020202010101" charset="-122"/>
                <a:ea typeface="兰亭黑-简 纤黑" panose="020B0303020202010101" charset="-122"/>
              </a:rPr>
              <a:t>、调度</a:t>
            </a:r>
            <a:r>
              <a:rPr lang="zh-CN" altLang="en-US" sz="1200" dirty="0" smtClean="0">
                <a:solidFill>
                  <a:srgbClr val="A5A5A5"/>
                </a:solidFill>
                <a:latin typeface="兰亭黑-简 纤黑" panose="020B0303020202010101" charset="-122"/>
                <a:ea typeface="兰亭黑-简 纤黑" panose="020B0303020202010101" charset="-122"/>
              </a:rPr>
              <a:t> </a:t>
            </a:r>
            <a:endParaRPr lang="zh-CN" altLang="en-US" sz="1200" dirty="0" smtClean="0">
              <a:solidFill>
                <a:srgbClr val="A5A5A5"/>
              </a:solidFill>
              <a:latin typeface="兰亭黑-简 纤黑" panose="020B0303020202010101" charset="-122"/>
              <a:ea typeface="兰亭黑-简 纤黑" panose="020B0303020202010101" charset="-122"/>
            </a:endParaRPr>
          </a:p>
        </p:txBody>
      </p:sp>
      <p:sp>
        <p:nvSpPr>
          <p:cNvPr id="57" name="TextBox 76"/>
          <p:cNvSpPr txBox="1"/>
          <p:nvPr/>
        </p:nvSpPr>
        <p:spPr>
          <a:xfrm>
            <a:off x="864235" y="5975350"/>
            <a:ext cx="1334135" cy="275590"/>
          </a:xfrm>
          <a:prstGeom prst="rect">
            <a:avLst/>
          </a:prstGeom>
          <a:noFill/>
        </p:spPr>
        <p:txBody>
          <a:bodyPr wrap="square" rtlCol="0">
            <a:spAutoFit/>
          </a:bodyPr>
          <a:p>
            <a:pPr indent="0" algn="l">
              <a:buFont typeface="Wingdings" panose="05000000000000000000" charset="0"/>
              <a:buNone/>
            </a:pPr>
            <a:r>
              <a:rPr lang="zh-CN" altLang="en-US" sz="1200" dirty="0" smtClean="0">
                <a:solidFill>
                  <a:srgbClr val="A5A5A5"/>
                </a:solidFill>
                <a:latin typeface="兰亭黑-简 纤黑" panose="020B0303020202010101" charset="-122"/>
                <a:ea typeface="兰亭黑-简 纤黑" panose="020B0303020202010101" charset="-122"/>
              </a:rPr>
              <a:t>宿主环境</a:t>
            </a:r>
            <a:endParaRPr lang="zh-CN" altLang="en-US" sz="1200" dirty="0" smtClean="0">
              <a:solidFill>
                <a:srgbClr val="A5A5A5"/>
              </a:solidFill>
              <a:latin typeface="兰亭黑-简 纤黑" panose="020B0303020202010101" charset="-122"/>
              <a:ea typeface="兰亭黑-简 纤黑" panose="020B0303020202010101" charset="-122"/>
            </a:endParaRPr>
          </a:p>
        </p:txBody>
      </p:sp>
      <p:sp>
        <p:nvSpPr>
          <p:cNvPr id="58" name="TextBox 76"/>
          <p:cNvSpPr txBox="1"/>
          <p:nvPr/>
        </p:nvSpPr>
        <p:spPr>
          <a:xfrm>
            <a:off x="874395" y="5623560"/>
            <a:ext cx="1334135" cy="275590"/>
          </a:xfrm>
          <a:prstGeom prst="rect">
            <a:avLst/>
          </a:prstGeom>
          <a:noFill/>
        </p:spPr>
        <p:txBody>
          <a:bodyPr wrap="square" rtlCol="0">
            <a:spAutoFit/>
          </a:bodyPr>
          <a:p>
            <a:pPr indent="0" algn="l">
              <a:buFont typeface="Wingdings" panose="05000000000000000000" charset="0"/>
              <a:buNone/>
            </a:pPr>
            <a:r>
              <a:rPr lang="zh-CN" altLang="en-US" sz="1200" dirty="0" smtClean="0">
                <a:solidFill>
                  <a:srgbClr val="A5A5A5"/>
                </a:solidFill>
                <a:latin typeface="兰亭黑-简 纤黑" panose="020B0303020202010101" charset="-122"/>
                <a:ea typeface="兰亭黑-简 纤黑" panose="020B0303020202010101" charset="-122"/>
              </a:rPr>
              <a:t>应用</a:t>
            </a:r>
            <a:r>
              <a:rPr lang="zh-CN" altLang="en-US" sz="1200" dirty="0" smtClean="0">
                <a:solidFill>
                  <a:srgbClr val="A5A5A5"/>
                </a:solidFill>
                <a:latin typeface="兰亭黑-简 纤黑" panose="020B0303020202010101" charset="-122"/>
                <a:ea typeface="兰亭黑-简 纤黑" panose="020B0303020202010101" charset="-122"/>
              </a:rPr>
              <a:t>环境</a:t>
            </a:r>
            <a:endParaRPr lang="zh-CN" altLang="en-US" sz="1200" dirty="0" smtClean="0">
              <a:solidFill>
                <a:srgbClr val="A5A5A5"/>
              </a:solidFill>
              <a:latin typeface="兰亭黑-简 纤黑" panose="020B0303020202010101" charset="-122"/>
              <a:ea typeface="兰亭黑-简 纤黑" panose="020B0303020202010101" charset="-122"/>
            </a:endParaRPr>
          </a:p>
        </p:txBody>
      </p:sp>
      <p:sp>
        <p:nvSpPr>
          <p:cNvPr id="60" name="TextBox 76"/>
          <p:cNvSpPr txBox="1"/>
          <p:nvPr/>
        </p:nvSpPr>
        <p:spPr>
          <a:xfrm>
            <a:off x="866140" y="5259070"/>
            <a:ext cx="1334135" cy="275590"/>
          </a:xfrm>
          <a:prstGeom prst="rect">
            <a:avLst/>
          </a:prstGeom>
          <a:noFill/>
        </p:spPr>
        <p:txBody>
          <a:bodyPr wrap="square" rtlCol="0">
            <a:spAutoFit/>
          </a:bodyPr>
          <a:p>
            <a:pPr indent="0" algn="l">
              <a:buFont typeface="Wingdings" panose="05000000000000000000" charset="0"/>
              <a:buNone/>
            </a:pPr>
            <a:r>
              <a:rPr lang="zh-CN" altLang="en-US" sz="1200" dirty="0" smtClean="0">
                <a:solidFill>
                  <a:srgbClr val="A5A5A5"/>
                </a:solidFill>
                <a:latin typeface="兰亭黑-简 纤黑" panose="020B0303020202010101" charset="-122"/>
                <a:ea typeface="兰亭黑-简 纤黑" panose="020B0303020202010101" charset="-122"/>
              </a:rPr>
              <a:t>公用</a:t>
            </a:r>
            <a:r>
              <a:rPr lang="zh-CN" altLang="en-US" sz="1200" dirty="0" smtClean="0">
                <a:solidFill>
                  <a:srgbClr val="A5A5A5"/>
                </a:solidFill>
                <a:latin typeface="兰亭黑-简 纤黑" panose="020B0303020202010101" charset="-122"/>
                <a:ea typeface="兰亭黑-简 纤黑" panose="020B0303020202010101" charset="-122"/>
              </a:rPr>
              <a:t>服务组件</a:t>
            </a:r>
            <a:endParaRPr lang="zh-CN" altLang="en-US" sz="1200" dirty="0" smtClean="0">
              <a:solidFill>
                <a:srgbClr val="A5A5A5"/>
              </a:solidFill>
              <a:latin typeface="兰亭黑-简 纤黑" panose="020B0303020202010101" charset="-122"/>
              <a:ea typeface="兰亭黑-简 纤黑" panose="020B0303020202010101" charset="-122"/>
            </a:endParaRPr>
          </a:p>
        </p:txBody>
      </p:sp>
      <p:pic>
        <p:nvPicPr>
          <p:cNvPr id="61" name="图片 60" descr="定时器"/>
          <p:cNvPicPr>
            <a:picLocks noChangeAspect="1"/>
          </p:cNvPicPr>
          <p:nvPr/>
        </p:nvPicPr>
        <p:blipFill>
          <a:blip r:embed="rId20"/>
          <a:stretch>
            <a:fillRect/>
          </a:stretch>
        </p:blipFill>
        <p:spPr>
          <a:xfrm>
            <a:off x="7372350" y="5288915"/>
            <a:ext cx="216000" cy="216000"/>
          </a:xfrm>
          <a:prstGeom prst="rect">
            <a:avLst/>
          </a:prstGeom>
        </p:spPr>
      </p:pic>
      <p:pic>
        <p:nvPicPr>
          <p:cNvPr id="78" name="图片 77" descr="纸飞机"/>
          <p:cNvPicPr>
            <a:picLocks noChangeAspect="1"/>
          </p:cNvPicPr>
          <p:nvPr/>
        </p:nvPicPr>
        <p:blipFill>
          <a:blip r:embed="rId21"/>
          <a:stretch>
            <a:fillRect/>
          </a:stretch>
        </p:blipFill>
        <p:spPr>
          <a:xfrm>
            <a:off x="7800340" y="5279390"/>
            <a:ext cx="215900" cy="215900"/>
          </a:xfrm>
          <a:prstGeom prst="rect">
            <a:avLst/>
          </a:prstGeom>
        </p:spPr>
      </p:pic>
      <p:pic>
        <p:nvPicPr>
          <p:cNvPr id="62" name="图片 61" descr="文件管理"/>
          <p:cNvPicPr>
            <a:picLocks noChangeAspect="1"/>
          </p:cNvPicPr>
          <p:nvPr/>
        </p:nvPicPr>
        <p:blipFill>
          <a:blip r:embed="rId22"/>
          <a:stretch>
            <a:fillRect/>
          </a:stretch>
        </p:blipFill>
        <p:spPr>
          <a:xfrm>
            <a:off x="8256270" y="5279390"/>
            <a:ext cx="216000" cy="216000"/>
          </a:xfrm>
          <a:prstGeom prst="rect">
            <a:avLst/>
          </a:prstGeom>
        </p:spPr>
      </p:pic>
      <p:cxnSp>
        <p:nvCxnSpPr>
          <p:cNvPr id="69" name="直接连接符 68"/>
          <p:cNvCxnSpPr/>
          <p:nvPr/>
        </p:nvCxnSpPr>
        <p:spPr>
          <a:xfrm>
            <a:off x="3367405" y="517525"/>
            <a:ext cx="2364105" cy="0"/>
          </a:xfrm>
          <a:prstGeom prst="line">
            <a:avLst/>
          </a:prstGeom>
          <a:ln>
            <a:solidFill>
              <a:srgbClr val="ED5C5C"/>
            </a:solidFill>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a:off x="5731510" y="508000"/>
            <a:ext cx="0" cy="767715"/>
          </a:xfrm>
          <a:prstGeom prst="straightConnector1">
            <a:avLst/>
          </a:prstGeom>
          <a:ln>
            <a:solidFill>
              <a:srgbClr val="ED5C5C"/>
            </a:solidFill>
            <a:tailEnd type="triangle"/>
          </a:ln>
        </p:spPr>
        <p:style>
          <a:lnRef idx="1">
            <a:schemeClr val="accent1"/>
          </a:lnRef>
          <a:fillRef idx="0">
            <a:schemeClr val="accent1"/>
          </a:fillRef>
          <a:effectRef idx="0">
            <a:schemeClr val="accent1"/>
          </a:effectRef>
          <a:fontRef idx="minor">
            <a:schemeClr val="tx1"/>
          </a:fontRef>
        </p:style>
      </p:cxnSp>
      <p:pic>
        <p:nvPicPr>
          <p:cNvPr id="77" name="图片 76" descr="粮食动态决策分析系统"/>
          <p:cNvPicPr>
            <a:picLocks noChangeAspect="1"/>
          </p:cNvPicPr>
          <p:nvPr/>
        </p:nvPicPr>
        <p:blipFill>
          <a:blip r:embed="rId23"/>
          <a:stretch>
            <a:fillRect/>
          </a:stretch>
        </p:blipFill>
        <p:spPr>
          <a:xfrm>
            <a:off x="5537200" y="1339850"/>
            <a:ext cx="360000" cy="326038"/>
          </a:xfrm>
          <a:prstGeom prst="rect">
            <a:avLst/>
          </a:prstGeom>
        </p:spPr>
      </p:pic>
      <p:pic>
        <p:nvPicPr>
          <p:cNvPr id="71" name="图片 70" descr="决策"/>
          <p:cNvPicPr>
            <a:picLocks noChangeAspect="1"/>
          </p:cNvPicPr>
          <p:nvPr/>
        </p:nvPicPr>
        <p:blipFill>
          <a:blip r:embed="rId24"/>
          <a:stretch>
            <a:fillRect/>
          </a:stretch>
        </p:blipFill>
        <p:spPr>
          <a:xfrm>
            <a:off x="5540375" y="3647440"/>
            <a:ext cx="360000" cy="360000"/>
          </a:xfrm>
          <a:prstGeom prst="rect">
            <a:avLst/>
          </a:prstGeom>
        </p:spPr>
      </p:pic>
      <p:sp>
        <p:nvSpPr>
          <p:cNvPr id="200" name="TextBox 76"/>
          <p:cNvSpPr txBox="1"/>
          <p:nvPr/>
        </p:nvSpPr>
        <p:spPr>
          <a:xfrm>
            <a:off x="5900420" y="3662680"/>
            <a:ext cx="942340" cy="306705"/>
          </a:xfrm>
          <a:prstGeom prst="rect">
            <a:avLst/>
          </a:prstGeom>
          <a:noFill/>
        </p:spPr>
        <p:txBody>
          <a:bodyPr wrap="square" rtlCol="0">
            <a:spAutoFit/>
          </a:bodyPr>
          <a:p>
            <a:pPr indent="0" algn="l">
              <a:buFont typeface="Wingdings" panose="05000000000000000000" charset="0"/>
              <a:buNone/>
            </a:pPr>
            <a:r>
              <a:rPr lang="zh-CN" altLang="en-US" sz="1400" dirty="0" smtClean="0">
                <a:solidFill>
                  <a:srgbClr val="ED5C5C"/>
                </a:solidFill>
                <a:latin typeface="兰亭黑-简 纤黑" panose="020B0303020202010101" charset="-122"/>
                <a:ea typeface="兰亭黑-简 纤黑" panose="020B0303020202010101" charset="-122"/>
              </a:rPr>
              <a:t>业务决策</a:t>
            </a:r>
            <a:endParaRPr lang="zh-CN" altLang="en-US" sz="1400" dirty="0" smtClean="0">
              <a:solidFill>
                <a:srgbClr val="ED5C5C"/>
              </a:solidFill>
              <a:latin typeface="兰亭黑-简 纤黑" panose="020B0303020202010101" charset="-122"/>
              <a:ea typeface="兰亭黑-简 纤黑" panose="020B0303020202010101" charset="-122"/>
            </a:endParaRPr>
          </a:p>
        </p:txBody>
      </p:sp>
      <p:sp>
        <p:nvSpPr>
          <p:cNvPr id="72" name="TextBox 76"/>
          <p:cNvSpPr txBox="1"/>
          <p:nvPr/>
        </p:nvSpPr>
        <p:spPr>
          <a:xfrm>
            <a:off x="5887720" y="1354455"/>
            <a:ext cx="942340" cy="306705"/>
          </a:xfrm>
          <a:prstGeom prst="rect">
            <a:avLst/>
          </a:prstGeom>
          <a:noFill/>
        </p:spPr>
        <p:txBody>
          <a:bodyPr wrap="square" rtlCol="0">
            <a:spAutoFit/>
          </a:bodyPr>
          <a:p>
            <a:pPr indent="0" algn="l">
              <a:buFont typeface="Wingdings" panose="05000000000000000000" charset="0"/>
              <a:buNone/>
            </a:pPr>
            <a:r>
              <a:rPr lang="zh-CN" altLang="en-US" sz="1400" dirty="0" smtClean="0">
                <a:solidFill>
                  <a:srgbClr val="ED5C5C"/>
                </a:solidFill>
                <a:latin typeface="兰亭黑-简 纤黑" panose="020B0303020202010101" charset="-122"/>
                <a:ea typeface="兰亭黑-简 纤黑" panose="020B0303020202010101" charset="-122"/>
              </a:rPr>
              <a:t>数据分析</a:t>
            </a:r>
            <a:endParaRPr lang="zh-CN" altLang="en-US" sz="1400" dirty="0" smtClean="0">
              <a:solidFill>
                <a:srgbClr val="ED5C5C"/>
              </a:solidFill>
              <a:latin typeface="兰亭黑-简 纤黑" panose="020B0303020202010101" charset="-122"/>
              <a:ea typeface="兰亭黑-简 纤黑" panose="020B0303020202010101" charset="-122"/>
            </a:endParaRPr>
          </a:p>
        </p:txBody>
      </p:sp>
      <p:cxnSp>
        <p:nvCxnSpPr>
          <p:cNvPr id="73" name="直接箭头连接符 72"/>
          <p:cNvCxnSpPr/>
          <p:nvPr/>
        </p:nvCxnSpPr>
        <p:spPr>
          <a:xfrm>
            <a:off x="5716905" y="1699260"/>
            <a:ext cx="0" cy="864000"/>
          </a:xfrm>
          <a:prstGeom prst="straightConnector1">
            <a:avLst/>
          </a:prstGeom>
          <a:ln>
            <a:solidFill>
              <a:srgbClr val="ED5C5C"/>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5027295" y="3792220"/>
            <a:ext cx="504000" cy="0"/>
          </a:xfrm>
          <a:prstGeom prst="line">
            <a:avLst/>
          </a:prstGeom>
          <a:ln>
            <a:solidFill>
              <a:srgbClr val="ED5C5C"/>
            </a:solidFill>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p:nvPr/>
        </p:nvCxnSpPr>
        <p:spPr>
          <a:xfrm flipV="1">
            <a:off x="5028565" y="996315"/>
            <a:ext cx="0" cy="2804160"/>
          </a:xfrm>
          <a:prstGeom prst="straightConnector1">
            <a:avLst/>
          </a:prstGeom>
          <a:ln>
            <a:solidFill>
              <a:srgbClr val="ED5C5C"/>
            </a:solidFill>
            <a:tailEnd type="none"/>
          </a:ln>
        </p:spPr>
        <p:style>
          <a:lnRef idx="1">
            <a:schemeClr val="accent1"/>
          </a:lnRef>
          <a:fillRef idx="0">
            <a:schemeClr val="accent1"/>
          </a:fillRef>
          <a:effectRef idx="0">
            <a:schemeClr val="accent1"/>
          </a:effectRef>
          <a:fontRef idx="minor">
            <a:schemeClr val="tx1"/>
          </a:fontRef>
        </p:style>
      </p:cxnSp>
      <p:pic>
        <p:nvPicPr>
          <p:cNvPr id="95" name="图片 94" descr="数据,可视化"/>
          <p:cNvPicPr>
            <a:picLocks noChangeAspect="1"/>
          </p:cNvPicPr>
          <p:nvPr/>
        </p:nvPicPr>
        <p:blipFill>
          <a:blip r:embed="rId25"/>
          <a:stretch>
            <a:fillRect/>
          </a:stretch>
        </p:blipFill>
        <p:spPr>
          <a:xfrm>
            <a:off x="5572760" y="2654935"/>
            <a:ext cx="288000" cy="288000"/>
          </a:xfrm>
          <a:prstGeom prst="rect">
            <a:avLst/>
          </a:prstGeom>
        </p:spPr>
      </p:pic>
      <p:sp>
        <p:nvSpPr>
          <p:cNvPr id="84" name="TextBox 76"/>
          <p:cNvSpPr txBox="1"/>
          <p:nvPr/>
        </p:nvSpPr>
        <p:spPr>
          <a:xfrm>
            <a:off x="5871845" y="2565400"/>
            <a:ext cx="1277620" cy="306705"/>
          </a:xfrm>
          <a:prstGeom prst="rect">
            <a:avLst/>
          </a:prstGeom>
          <a:noFill/>
        </p:spPr>
        <p:txBody>
          <a:bodyPr wrap="square" rtlCol="0">
            <a:spAutoFit/>
          </a:bodyPr>
          <a:p>
            <a:pPr indent="0" algn="l">
              <a:buFont typeface="Wingdings" panose="05000000000000000000" charset="0"/>
              <a:buNone/>
            </a:pPr>
            <a:r>
              <a:rPr lang="zh-CN" altLang="en-US" sz="1400" dirty="0" smtClean="0">
                <a:solidFill>
                  <a:srgbClr val="ED5C5C"/>
                </a:solidFill>
                <a:latin typeface="兰亭黑-简 纤黑" panose="020B0303020202010101" charset="-122"/>
                <a:ea typeface="兰亭黑-简 纤黑" panose="020B0303020202010101" charset="-122"/>
              </a:rPr>
              <a:t>数据可视化</a:t>
            </a:r>
            <a:endParaRPr lang="zh-CN" altLang="en-US" sz="1400" dirty="0" smtClean="0">
              <a:solidFill>
                <a:srgbClr val="ED5C5C"/>
              </a:solidFill>
              <a:latin typeface="兰亭黑-简 纤黑" panose="020B0303020202010101" charset="-122"/>
              <a:ea typeface="兰亭黑-简 纤黑" panose="020B0303020202010101" charset="-122"/>
            </a:endParaRPr>
          </a:p>
        </p:txBody>
      </p:sp>
      <p:cxnSp>
        <p:nvCxnSpPr>
          <p:cNvPr id="85" name="直接箭头连接符 84"/>
          <p:cNvCxnSpPr/>
          <p:nvPr/>
        </p:nvCxnSpPr>
        <p:spPr>
          <a:xfrm>
            <a:off x="5027295" y="993775"/>
            <a:ext cx="578485" cy="0"/>
          </a:xfrm>
          <a:prstGeom prst="straightConnector1">
            <a:avLst/>
          </a:prstGeom>
          <a:ln>
            <a:solidFill>
              <a:srgbClr val="ED5C5C"/>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a:off x="5723890" y="3010535"/>
            <a:ext cx="0" cy="648000"/>
          </a:xfrm>
          <a:prstGeom prst="straightConnector1">
            <a:avLst/>
          </a:prstGeom>
          <a:ln>
            <a:solidFill>
              <a:srgbClr val="ED5C5C"/>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5711190" y="4007485"/>
            <a:ext cx="0" cy="684000"/>
          </a:xfrm>
          <a:prstGeom prst="line">
            <a:avLst/>
          </a:prstGeom>
          <a:ln>
            <a:solidFill>
              <a:srgbClr val="ED5C5C"/>
            </a:solidFill>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flipH="1">
            <a:off x="4382770" y="4686935"/>
            <a:ext cx="1337310" cy="0"/>
          </a:xfrm>
          <a:prstGeom prst="straightConnector1">
            <a:avLst/>
          </a:prstGeom>
          <a:ln>
            <a:solidFill>
              <a:srgbClr val="ED5C5C"/>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9836150" y="516890"/>
            <a:ext cx="0" cy="6118860"/>
          </a:xfrm>
          <a:prstGeom prst="line">
            <a:avLst/>
          </a:prstGeom>
          <a:ln>
            <a:solidFill>
              <a:srgbClr val="A5A5A5"/>
            </a:solidFill>
          </a:ln>
        </p:spPr>
        <p:style>
          <a:lnRef idx="1">
            <a:schemeClr val="accent1"/>
          </a:lnRef>
          <a:fillRef idx="0">
            <a:schemeClr val="accent1"/>
          </a:fillRef>
          <a:effectRef idx="0">
            <a:schemeClr val="accent1"/>
          </a:effectRef>
          <a:fontRef idx="minor">
            <a:schemeClr val="tx1"/>
          </a:fontRef>
        </p:style>
      </p:cxnSp>
      <p:pic>
        <p:nvPicPr>
          <p:cNvPr id="97" name="图片 96" descr="系统配置"/>
          <p:cNvPicPr>
            <a:picLocks noChangeAspect="1"/>
          </p:cNvPicPr>
          <p:nvPr/>
        </p:nvPicPr>
        <p:blipFill>
          <a:blip r:embed="rId3"/>
          <a:stretch>
            <a:fillRect/>
          </a:stretch>
        </p:blipFill>
        <p:spPr>
          <a:xfrm>
            <a:off x="10163810" y="2727325"/>
            <a:ext cx="450215" cy="450215"/>
          </a:xfrm>
          <a:prstGeom prst="rect">
            <a:avLst/>
          </a:prstGeom>
        </p:spPr>
      </p:pic>
      <p:pic>
        <p:nvPicPr>
          <p:cNvPr id="98" name="图片 97" descr="系统配置"/>
          <p:cNvPicPr>
            <a:picLocks noChangeAspect="1"/>
          </p:cNvPicPr>
          <p:nvPr/>
        </p:nvPicPr>
        <p:blipFill>
          <a:blip r:embed="rId3"/>
          <a:stretch>
            <a:fillRect/>
          </a:stretch>
        </p:blipFill>
        <p:spPr>
          <a:xfrm>
            <a:off x="10817860" y="1323975"/>
            <a:ext cx="450215" cy="450215"/>
          </a:xfrm>
          <a:prstGeom prst="rect">
            <a:avLst/>
          </a:prstGeom>
        </p:spPr>
      </p:pic>
      <p:sp>
        <p:nvSpPr>
          <p:cNvPr id="99" name="椭圆 98"/>
          <p:cNvSpPr/>
          <p:nvPr/>
        </p:nvSpPr>
        <p:spPr>
          <a:xfrm>
            <a:off x="10163810" y="1569720"/>
            <a:ext cx="1758950" cy="1758950"/>
          </a:xfrm>
          <a:prstGeom prst="ellipse">
            <a:avLst/>
          </a:prstGeom>
          <a:no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00" name="图片 99" descr="省略号"/>
          <p:cNvPicPr>
            <a:picLocks noChangeAspect="1"/>
          </p:cNvPicPr>
          <p:nvPr/>
        </p:nvPicPr>
        <p:blipFill>
          <a:blip r:embed="rId4"/>
          <a:stretch>
            <a:fillRect/>
          </a:stretch>
        </p:blipFill>
        <p:spPr>
          <a:xfrm rot="5400000">
            <a:off x="11002010" y="5746115"/>
            <a:ext cx="457200" cy="457200"/>
          </a:xfrm>
          <a:prstGeom prst="rect">
            <a:avLst/>
          </a:prstGeom>
        </p:spPr>
      </p:pic>
      <p:cxnSp>
        <p:nvCxnSpPr>
          <p:cNvPr id="101" name="直接箭头连接符 100"/>
          <p:cNvCxnSpPr/>
          <p:nvPr/>
        </p:nvCxnSpPr>
        <p:spPr>
          <a:xfrm flipH="1">
            <a:off x="4383405" y="1502410"/>
            <a:ext cx="1152000" cy="0"/>
          </a:xfrm>
          <a:prstGeom prst="straightConnector1">
            <a:avLst/>
          </a:prstGeom>
          <a:ln>
            <a:solidFill>
              <a:srgbClr val="ED5C5C"/>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3" name="图片 102" descr="连接"/>
          <p:cNvPicPr>
            <a:picLocks noChangeAspect="1"/>
          </p:cNvPicPr>
          <p:nvPr/>
        </p:nvPicPr>
        <p:blipFill>
          <a:blip r:embed="rId26"/>
          <a:stretch>
            <a:fillRect/>
          </a:stretch>
        </p:blipFill>
        <p:spPr>
          <a:xfrm>
            <a:off x="11706860" y="2727325"/>
            <a:ext cx="216000" cy="216000"/>
          </a:xfrm>
          <a:prstGeom prst="rect">
            <a:avLst/>
          </a:prstGeom>
        </p:spPr>
      </p:pic>
      <p:pic>
        <p:nvPicPr>
          <p:cNvPr id="104" name="图片 103" descr="服务管理"/>
          <p:cNvPicPr>
            <a:picLocks noChangeAspect="1"/>
          </p:cNvPicPr>
          <p:nvPr/>
        </p:nvPicPr>
        <p:blipFill>
          <a:blip r:embed="rId15"/>
          <a:stretch>
            <a:fillRect/>
          </a:stretch>
        </p:blipFill>
        <p:spPr>
          <a:xfrm>
            <a:off x="8729980" y="4800600"/>
            <a:ext cx="215900" cy="215900"/>
          </a:xfrm>
          <a:prstGeom prst="rect">
            <a:avLst/>
          </a:prstGeom>
        </p:spPr>
      </p:pic>
      <p:cxnSp>
        <p:nvCxnSpPr>
          <p:cNvPr id="105" name="直接箭头连接符 104"/>
          <p:cNvCxnSpPr>
            <a:stCxn id="104" idx="2"/>
          </p:cNvCxnSpPr>
          <p:nvPr/>
        </p:nvCxnSpPr>
        <p:spPr>
          <a:xfrm>
            <a:off x="8837930" y="5006975"/>
            <a:ext cx="0" cy="878840"/>
          </a:xfrm>
          <a:prstGeom prst="straightConnector1">
            <a:avLst/>
          </a:prstGeom>
          <a:ln>
            <a:solidFill>
              <a:srgbClr val="ED5C5C"/>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8974455" y="589280"/>
            <a:ext cx="0" cy="4140000"/>
          </a:xfrm>
          <a:prstGeom prst="line">
            <a:avLst/>
          </a:prstGeom>
          <a:ln>
            <a:solidFill>
              <a:srgbClr val="9B59B6"/>
            </a:solidFill>
            <a:tailEnd type="none"/>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8720455" y="588645"/>
            <a:ext cx="0" cy="4140000"/>
          </a:xfrm>
          <a:prstGeom prst="line">
            <a:avLst/>
          </a:prstGeom>
          <a:ln>
            <a:solidFill>
              <a:schemeClr val="accent6"/>
            </a:solidFill>
            <a:tailEnd type="none"/>
          </a:ln>
        </p:spPr>
        <p:style>
          <a:lnRef idx="1">
            <a:schemeClr val="accent1"/>
          </a:lnRef>
          <a:fillRef idx="0">
            <a:schemeClr val="accent1"/>
          </a:fillRef>
          <a:effectRef idx="0">
            <a:schemeClr val="accent1"/>
          </a:effectRef>
          <a:fontRef idx="minor">
            <a:schemeClr val="tx1"/>
          </a:fontRef>
        </p:style>
      </p:cxnSp>
      <p:pic>
        <p:nvPicPr>
          <p:cNvPr id="108" name="图片 107" descr="调度运行 (1)"/>
          <p:cNvPicPr>
            <a:picLocks noChangeAspect="1"/>
          </p:cNvPicPr>
          <p:nvPr/>
        </p:nvPicPr>
        <p:blipFill>
          <a:blip r:embed="rId5"/>
          <a:stretch>
            <a:fillRect/>
          </a:stretch>
        </p:blipFill>
        <p:spPr>
          <a:xfrm>
            <a:off x="8583930" y="301625"/>
            <a:ext cx="216000" cy="216000"/>
          </a:xfrm>
          <a:prstGeom prst="rect">
            <a:avLst/>
          </a:prstGeom>
        </p:spPr>
      </p:pic>
      <p:pic>
        <p:nvPicPr>
          <p:cNvPr id="109" name="图片 108" descr="登记 (1)"/>
          <p:cNvPicPr>
            <a:picLocks noChangeAspect="1"/>
          </p:cNvPicPr>
          <p:nvPr/>
        </p:nvPicPr>
        <p:blipFill>
          <a:blip r:embed="rId10"/>
          <a:stretch>
            <a:fillRect/>
          </a:stretch>
        </p:blipFill>
        <p:spPr>
          <a:xfrm>
            <a:off x="8876030" y="301625"/>
            <a:ext cx="216000" cy="216000"/>
          </a:xfrm>
          <a:prstGeom prst="rect">
            <a:avLst/>
          </a:prstGeom>
        </p:spPr>
      </p:pic>
      <p:cxnSp>
        <p:nvCxnSpPr>
          <p:cNvPr id="110" name="直接箭头连接符 109"/>
          <p:cNvCxnSpPr/>
          <p:nvPr/>
        </p:nvCxnSpPr>
        <p:spPr>
          <a:xfrm flipH="1">
            <a:off x="8964295" y="3070225"/>
            <a:ext cx="1206500" cy="0"/>
          </a:xfrm>
          <a:prstGeom prst="straightConnector1">
            <a:avLst/>
          </a:prstGeom>
          <a:ln>
            <a:solidFill>
              <a:srgbClr val="9B59B6"/>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p:nvPr/>
        </p:nvCxnSpPr>
        <p:spPr>
          <a:xfrm>
            <a:off x="8763635" y="2449195"/>
            <a:ext cx="135001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12" name="图片 111" descr="连接"/>
          <p:cNvPicPr>
            <a:picLocks noChangeAspect="1"/>
          </p:cNvPicPr>
          <p:nvPr/>
        </p:nvPicPr>
        <p:blipFill>
          <a:blip r:embed="rId26"/>
          <a:stretch>
            <a:fillRect/>
          </a:stretch>
        </p:blipFill>
        <p:spPr>
          <a:xfrm>
            <a:off x="10267315" y="1774190"/>
            <a:ext cx="216000" cy="216000"/>
          </a:xfrm>
          <a:prstGeom prst="rect">
            <a:avLst/>
          </a:prstGeom>
        </p:spPr>
      </p:pic>
      <p:pic>
        <p:nvPicPr>
          <p:cNvPr id="113" name="图片 112" descr="3506607"/>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004300" y="2178050"/>
            <a:ext cx="206375" cy="213360"/>
          </a:xfrm>
          <a:prstGeom prst="rect">
            <a:avLst/>
          </a:prstGeom>
        </p:spPr>
      </p:pic>
      <p:sp>
        <p:nvSpPr>
          <p:cNvPr id="114" name="TextBox 76"/>
          <p:cNvSpPr txBox="1"/>
          <p:nvPr/>
        </p:nvSpPr>
        <p:spPr>
          <a:xfrm>
            <a:off x="9221470" y="2127885"/>
            <a:ext cx="942340" cy="306705"/>
          </a:xfrm>
          <a:prstGeom prst="rect">
            <a:avLst/>
          </a:prstGeom>
          <a:noFill/>
        </p:spPr>
        <p:txBody>
          <a:bodyPr wrap="square" rtlCol="0">
            <a:spAutoFit/>
          </a:bodyPr>
          <a:p>
            <a:pPr indent="0" algn="l">
              <a:buFont typeface="Wingdings" panose="05000000000000000000" charset="0"/>
              <a:buNone/>
            </a:pPr>
            <a:r>
              <a:rPr lang="zh-CN" altLang="en-US" sz="1400" dirty="0" smtClean="0">
                <a:solidFill>
                  <a:srgbClr val="ED5C5C"/>
                </a:solidFill>
                <a:latin typeface="兰亭黑-简 纤黑" panose="020B0303020202010101" charset="-122"/>
                <a:ea typeface="兰亭黑-简 纤黑" panose="020B0303020202010101" charset="-122"/>
              </a:rPr>
              <a:t>区域互联</a:t>
            </a:r>
            <a:endParaRPr lang="zh-CN" altLang="en-US" sz="1400" dirty="0" smtClean="0">
              <a:solidFill>
                <a:srgbClr val="ED5C5C"/>
              </a:solidFill>
              <a:latin typeface="兰亭黑-简 纤黑" panose="020B0303020202010101" charset="-122"/>
              <a:ea typeface="兰亭黑-简 纤黑" panose="020B0303020202010101" charset="-122"/>
            </a:endParaRPr>
          </a:p>
        </p:txBody>
      </p:sp>
      <p:cxnSp>
        <p:nvCxnSpPr>
          <p:cNvPr id="115" name="直接箭头连接符 114"/>
          <p:cNvCxnSpPr/>
          <p:nvPr/>
        </p:nvCxnSpPr>
        <p:spPr>
          <a:xfrm>
            <a:off x="8255000" y="1475105"/>
            <a:ext cx="709295" cy="0"/>
          </a:xfrm>
          <a:prstGeom prst="straightConnector1">
            <a:avLst/>
          </a:prstGeom>
          <a:ln>
            <a:solidFill>
              <a:srgbClr val="9B59B6"/>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p:nvPr/>
        </p:nvCxnSpPr>
        <p:spPr>
          <a:xfrm>
            <a:off x="6894830" y="2713990"/>
            <a:ext cx="2065020" cy="0"/>
          </a:xfrm>
          <a:prstGeom prst="straightConnector1">
            <a:avLst/>
          </a:prstGeom>
          <a:ln>
            <a:solidFill>
              <a:srgbClr val="9B59B6"/>
            </a:solidFill>
            <a:tailEnd type="triangle"/>
          </a:ln>
        </p:spPr>
        <p:style>
          <a:lnRef idx="1">
            <a:schemeClr val="accent1"/>
          </a:lnRef>
          <a:fillRef idx="0">
            <a:schemeClr val="accent1"/>
          </a:fillRef>
          <a:effectRef idx="0">
            <a:schemeClr val="accent1"/>
          </a:effectRef>
          <a:fontRef idx="minor">
            <a:schemeClr val="tx1"/>
          </a:fontRef>
        </p:style>
      </p:cxnSp>
      <p:pic>
        <p:nvPicPr>
          <p:cNvPr id="117" name="图片 116" descr="分析"/>
          <p:cNvPicPr>
            <a:picLocks noChangeAspect="1"/>
          </p:cNvPicPr>
          <p:nvPr/>
        </p:nvPicPr>
        <p:blipFill>
          <a:blip r:embed="rId27"/>
          <a:stretch>
            <a:fillRect/>
          </a:stretch>
        </p:blipFill>
        <p:spPr>
          <a:xfrm>
            <a:off x="7729855" y="1313180"/>
            <a:ext cx="457200" cy="457200"/>
          </a:xfrm>
          <a:prstGeom prst="rect">
            <a:avLst/>
          </a:prstGeom>
        </p:spPr>
      </p:pic>
      <p:cxnSp>
        <p:nvCxnSpPr>
          <p:cNvPr id="118" name="直接箭头连接符 117"/>
          <p:cNvCxnSpPr/>
          <p:nvPr/>
        </p:nvCxnSpPr>
        <p:spPr>
          <a:xfrm flipH="1">
            <a:off x="6842760" y="1502410"/>
            <a:ext cx="792000" cy="0"/>
          </a:xfrm>
          <a:prstGeom prst="straightConnector1">
            <a:avLst/>
          </a:prstGeom>
          <a:ln>
            <a:solidFill>
              <a:srgbClr val="ED5C5C"/>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19" name="TextBox 76"/>
          <p:cNvSpPr txBox="1"/>
          <p:nvPr/>
        </p:nvSpPr>
        <p:spPr>
          <a:xfrm>
            <a:off x="7284720" y="1779905"/>
            <a:ext cx="1277620" cy="306705"/>
          </a:xfrm>
          <a:prstGeom prst="rect">
            <a:avLst/>
          </a:prstGeom>
          <a:noFill/>
        </p:spPr>
        <p:txBody>
          <a:bodyPr wrap="square" rtlCol="0">
            <a:spAutoFit/>
          </a:bodyPr>
          <a:p>
            <a:pPr indent="0" algn="l">
              <a:buFont typeface="Wingdings" panose="05000000000000000000" charset="0"/>
              <a:buNone/>
            </a:pPr>
            <a:r>
              <a:rPr lang="zh-CN" altLang="en-US" sz="1400" dirty="0" smtClean="0">
                <a:solidFill>
                  <a:srgbClr val="ED5C5C"/>
                </a:solidFill>
                <a:latin typeface="兰亭黑-简 纤黑" panose="020B0303020202010101" charset="-122"/>
                <a:ea typeface="兰亭黑-简 纤黑" panose="020B0303020202010101" charset="-122"/>
              </a:rPr>
              <a:t>数据分析模型</a:t>
            </a:r>
            <a:endParaRPr lang="zh-CN" altLang="en-US" sz="1400" dirty="0" smtClean="0">
              <a:solidFill>
                <a:srgbClr val="ED5C5C"/>
              </a:solidFill>
              <a:latin typeface="兰亭黑-简 纤黑" panose="020B0303020202010101" charset="-122"/>
              <a:ea typeface="兰亭黑-简 纤黑" panose="020B0303020202010101" charset="-122"/>
            </a:endParaRPr>
          </a:p>
        </p:txBody>
      </p:sp>
      <p:cxnSp>
        <p:nvCxnSpPr>
          <p:cNvPr id="121" name="直接箭头连接符 120"/>
          <p:cNvCxnSpPr/>
          <p:nvPr/>
        </p:nvCxnSpPr>
        <p:spPr>
          <a:xfrm>
            <a:off x="8265160" y="1642110"/>
            <a:ext cx="2494280" cy="0"/>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22" name="TextBox 76"/>
          <p:cNvSpPr txBox="1"/>
          <p:nvPr/>
        </p:nvSpPr>
        <p:spPr>
          <a:xfrm>
            <a:off x="9792970" y="1400175"/>
            <a:ext cx="916305" cy="229870"/>
          </a:xfrm>
          <a:prstGeom prst="rect">
            <a:avLst/>
          </a:prstGeom>
          <a:noFill/>
        </p:spPr>
        <p:txBody>
          <a:bodyPr wrap="square" rtlCol="0">
            <a:spAutoFit/>
          </a:bodyPr>
          <a:p>
            <a:pPr indent="0" algn="l">
              <a:buFont typeface="Wingdings" panose="05000000000000000000" charset="0"/>
              <a:buNone/>
            </a:pPr>
            <a:r>
              <a:rPr lang="zh-CN" altLang="en-US" sz="900" dirty="0" smtClean="0">
                <a:solidFill>
                  <a:srgbClr val="A5A5A5"/>
                </a:solidFill>
                <a:latin typeface="兰亭黑-简 纤黑" panose="020B0303020202010101" charset="-122"/>
                <a:ea typeface="兰亭黑-简 纤黑" panose="020B0303020202010101" charset="-122"/>
              </a:rPr>
              <a:t>数据分析服务</a:t>
            </a:r>
            <a:r>
              <a:rPr lang="zh-CN" altLang="en-US" sz="900" dirty="0" smtClean="0">
                <a:solidFill>
                  <a:srgbClr val="A5A5A5"/>
                </a:solidFill>
                <a:latin typeface="兰亭黑-简 纤黑" panose="020B0303020202010101" charset="-122"/>
                <a:ea typeface="兰亭黑-简 纤黑" panose="020B0303020202010101" charset="-122"/>
              </a:rPr>
              <a:t> </a:t>
            </a:r>
            <a:endParaRPr lang="zh-CN" altLang="en-US" sz="900" dirty="0" smtClean="0">
              <a:solidFill>
                <a:srgbClr val="A5A5A5"/>
              </a:solidFill>
              <a:latin typeface="兰亭黑-简 纤黑" panose="020B0303020202010101" charset="-122"/>
              <a:ea typeface="兰亭黑-简 纤黑" panose="020B0303020202010101" charset="-122"/>
            </a:endParaRPr>
          </a:p>
        </p:txBody>
      </p:sp>
      <p:pic>
        <p:nvPicPr>
          <p:cNvPr id="123" name="图片 122" descr="系统配置"/>
          <p:cNvPicPr>
            <a:picLocks noChangeAspect="1"/>
          </p:cNvPicPr>
          <p:nvPr/>
        </p:nvPicPr>
        <p:blipFill>
          <a:blip r:embed="rId3"/>
          <a:stretch>
            <a:fillRect/>
          </a:stretch>
        </p:blipFill>
        <p:spPr>
          <a:xfrm>
            <a:off x="11188700" y="2974975"/>
            <a:ext cx="450215" cy="450215"/>
          </a:xfrm>
          <a:prstGeom prst="rect">
            <a:avLst/>
          </a:prstGeom>
        </p:spPr>
      </p:pic>
      <p:cxnSp>
        <p:nvCxnSpPr>
          <p:cNvPr id="124" name="直接箭头连接符 123"/>
          <p:cNvCxnSpPr/>
          <p:nvPr/>
        </p:nvCxnSpPr>
        <p:spPr>
          <a:xfrm flipH="1">
            <a:off x="5920740" y="2900045"/>
            <a:ext cx="4220210"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5" name="椭圆 124"/>
          <p:cNvSpPr/>
          <p:nvPr/>
        </p:nvSpPr>
        <p:spPr>
          <a:xfrm>
            <a:off x="10233025" y="3100705"/>
            <a:ext cx="1473835" cy="1473835"/>
          </a:xfrm>
          <a:prstGeom prst="ellipse">
            <a:avLst/>
          </a:prstGeom>
          <a:no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26" name="图片 125" descr="连接"/>
          <p:cNvPicPr>
            <a:picLocks noChangeAspect="1"/>
          </p:cNvPicPr>
          <p:nvPr/>
        </p:nvPicPr>
        <p:blipFill>
          <a:blip r:embed="rId26"/>
          <a:stretch>
            <a:fillRect/>
          </a:stretch>
        </p:blipFill>
        <p:spPr>
          <a:xfrm>
            <a:off x="10483215" y="3070225"/>
            <a:ext cx="216000" cy="216000"/>
          </a:xfrm>
          <a:prstGeom prst="rect">
            <a:avLst/>
          </a:prstGeom>
        </p:spPr>
      </p:pic>
      <p:sp>
        <p:nvSpPr>
          <p:cNvPr id="127" name="TextBox 76"/>
          <p:cNvSpPr txBox="1"/>
          <p:nvPr/>
        </p:nvSpPr>
        <p:spPr>
          <a:xfrm>
            <a:off x="9034780" y="2651760"/>
            <a:ext cx="1059815" cy="229870"/>
          </a:xfrm>
          <a:prstGeom prst="rect">
            <a:avLst/>
          </a:prstGeom>
          <a:noFill/>
        </p:spPr>
        <p:txBody>
          <a:bodyPr wrap="square" rtlCol="0">
            <a:spAutoFit/>
          </a:bodyPr>
          <a:p>
            <a:pPr indent="0" algn="l">
              <a:buFont typeface="Wingdings" panose="05000000000000000000" charset="0"/>
              <a:buNone/>
            </a:pPr>
            <a:r>
              <a:rPr lang="zh-CN" altLang="en-US" sz="900" dirty="0" smtClean="0">
                <a:solidFill>
                  <a:srgbClr val="A5A5A5"/>
                </a:solidFill>
                <a:latin typeface="兰亭黑-简 纤黑" panose="020B0303020202010101" charset="-122"/>
                <a:ea typeface="兰亭黑-简 纤黑" panose="020B0303020202010101" charset="-122"/>
              </a:rPr>
              <a:t>数据可视化</a:t>
            </a:r>
            <a:r>
              <a:rPr lang="zh-CN" altLang="en-US" sz="900" dirty="0" smtClean="0">
                <a:solidFill>
                  <a:srgbClr val="A5A5A5"/>
                </a:solidFill>
                <a:latin typeface="兰亭黑-简 纤黑" panose="020B0303020202010101" charset="-122"/>
                <a:ea typeface="兰亭黑-简 纤黑" panose="020B0303020202010101" charset="-122"/>
              </a:rPr>
              <a:t>服务</a:t>
            </a:r>
            <a:r>
              <a:rPr lang="zh-CN" altLang="en-US" sz="900" dirty="0" smtClean="0">
                <a:solidFill>
                  <a:srgbClr val="A5A5A5"/>
                </a:solidFill>
                <a:latin typeface="兰亭黑-简 纤黑" panose="020B0303020202010101" charset="-122"/>
                <a:ea typeface="兰亭黑-简 纤黑" panose="020B0303020202010101" charset="-122"/>
              </a:rPr>
              <a:t> </a:t>
            </a:r>
            <a:endParaRPr lang="zh-CN" altLang="en-US" sz="900" dirty="0" smtClean="0">
              <a:solidFill>
                <a:srgbClr val="A5A5A5"/>
              </a:solidFill>
              <a:latin typeface="兰亭黑-简 纤黑" panose="020B0303020202010101" charset="-122"/>
              <a:ea typeface="兰亭黑-简 纤黑" panose="020B0303020202010101" charset="-122"/>
            </a:endParaRPr>
          </a:p>
        </p:txBody>
      </p:sp>
      <p:cxnSp>
        <p:nvCxnSpPr>
          <p:cNvPr id="128" name="直接箭头连接符 127"/>
          <p:cNvCxnSpPr/>
          <p:nvPr/>
        </p:nvCxnSpPr>
        <p:spPr>
          <a:xfrm flipH="1">
            <a:off x="4074795" y="4283075"/>
            <a:ext cx="6055995" cy="0"/>
          </a:xfrm>
          <a:prstGeom prst="straightConnector1">
            <a:avLst/>
          </a:prstGeom>
          <a:ln w="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9" name="TextBox 76"/>
          <p:cNvSpPr txBox="1"/>
          <p:nvPr/>
        </p:nvSpPr>
        <p:spPr>
          <a:xfrm>
            <a:off x="7524115" y="4026535"/>
            <a:ext cx="1059815" cy="229870"/>
          </a:xfrm>
          <a:prstGeom prst="rect">
            <a:avLst/>
          </a:prstGeom>
          <a:noFill/>
        </p:spPr>
        <p:txBody>
          <a:bodyPr wrap="square" rtlCol="0">
            <a:spAutoFit/>
          </a:bodyPr>
          <a:p>
            <a:pPr indent="0" algn="l">
              <a:buFont typeface="Wingdings" panose="05000000000000000000" charset="0"/>
              <a:buNone/>
            </a:pPr>
            <a:r>
              <a:rPr lang="zh-CN" altLang="en-US" sz="900" dirty="0" smtClean="0">
                <a:solidFill>
                  <a:srgbClr val="A5A5A5"/>
                </a:solidFill>
                <a:latin typeface="兰亭黑-简 纤黑" panose="020B0303020202010101" charset="-122"/>
                <a:ea typeface="兰亭黑-简 纤黑" panose="020B0303020202010101" charset="-122"/>
              </a:rPr>
              <a:t>智能化服务</a:t>
            </a:r>
            <a:endParaRPr lang="zh-CN" altLang="en-US" sz="900" dirty="0" smtClean="0">
              <a:solidFill>
                <a:srgbClr val="A5A5A5"/>
              </a:solidFill>
              <a:latin typeface="兰亭黑-简 纤黑" panose="020B0303020202010101" charset="-122"/>
              <a:ea typeface="兰亭黑-简 纤黑" panose="020B0303020202010101" charset="-122"/>
            </a:endParaRPr>
          </a:p>
        </p:txBody>
      </p:sp>
      <p:sp>
        <p:nvSpPr>
          <p:cNvPr id="130" name="TextBox 76"/>
          <p:cNvSpPr txBox="1"/>
          <p:nvPr/>
        </p:nvSpPr>
        <p:spPr>
          <a:xfrm>
            <a:off x="4631690" y="4710430"/>
            <a:ext cx="1059815" cy="229870"/>
          </a:xfrm>
          <a:prstGeom prst="rect">
            <a:avLst/>
          </a:prstGeom>
          <a:noFill/>
        </p:spPr>
        <p:txBody>
          <a:bodyPr wrap="square" rtlCol="0">
            <a:spAutoFit/>
          </a:bodyPr>
          <a:p>
            <a:pPr indent="0" algn="l">
              <a:buFont typeface="Wingdings" panose="05000000000000000000" charset="0"/>
              <a:buNone/>
            </a:pPr>
            <a:r>
              <a:rPr lang="zh-CN" altLang="en-US" sz="900" dirty="0" smtClean="0">
                <a:solidFill>
                  <a:srgbClr val="A5A5A5"/>
                </a:solidFill>
                <a:latin typeface="兰亭黑-简 纤黑" panose="020B0303020202010101" charset="-122"/>
                <a:ea typeface="兰亭黑-简 纤黑" panose="020B0303020202010101" charset="-122"/>
              </a:rPr>
              <a:t>调整训练方向</a:t>
            </a:r>
            <a:endParaRPr lang="zh-CN" altLang="en-US" sz="900" dirty="0" smtClean="0">
              <a:solidFill>
                <a:srgbClr val="A5A5A5"/>
              </a:solidFill>
              <a:latin typeface="兰亭黑-简 纤黑" panose="020B0303020202010101" charset="-122"/>
              <a:ea typeface="兰亭黑-简 纤黑" panose="020B0303020202010101" charset="-122"/>
            </a:endParaRPr>
          </a:p>
        </p:txBody>
      </p:sp>
      <p:sp>
        <p:nvSpPr>
          <p:cNvPr id="131" name="TextBox 76"/>
          <p:cNvSpPr txBox="1"/>
          <p:nvPr/>
        </p:nvSpPr>
        <p:spPr>
          <a:xfrm>
            <a:off x="4414520" y="1254125"/>
            <a:ext cx="801370" cy="229870"/>
          </a:xfrm>
          <a:prstGeom prst="rect">
            <a:avLst/>
          </a:prstGeom>
          <a:noFill/>
        </p:spPr>
        <p:txBody>
          <a:bodyPr wrap="square" rtlCol="0">
            <a:spAutoFit/>
          </a:bodyPr>
          <a:p>
            <a:pPr indent="0" algn="l">
              <a:buFont typeface="Wingdings" panose="05000000000000000000" charset="0"/>
              <a:buNone/>
            </a:pPr>
            <a:r>
              <a:rPr lang="zh-CN" altLang="en-US" sz="900" dirty="0" smtClean="0">
                <a:solidFill>
                  <a:srgbClr val="A5A5A5"/>
                </a:solidFill>
                <a:latin typeface="兰亭黑-简 纤黑" panose="020B0303020202010101" charset="-122"/>
                <a:ea typeface="兰亭黑-简 纤黑" panose="020B0303020202010101" charset="-122"/>
              </a:rPr>
              <a:t>相互依赖</a:t>
            </a:r>
            <a:endParaRPr lang="zh-CN" altLang="en-US" sz="900" dirty="0" smtClean="0">
              <a:solidFill>
                <a:srgbClr val="A5A5A5"/>
              </a:solidFill>
              <a:latin typeface="兰亭黑-简 纤黑" panose="020B0303020202010101" charset="-122"/>
              <a:ea typeface="兰亭黑-简 纤黑" panose="020B0303020202010101" charset="-122"/>
            </a:endParaRPr>
          </a:p>
        </p:txBody>
      </p:sp>
      <p:pic>
        <p:nvPicPr>
          <p:cNvPr id="132" name="图片 131" descr="系统配置"/>
          <p:cNvPicPr>
            <a:picLocks noChangeAspect="1"/>
          </p:cNvPicPr>
          <p:nvPr/>
        </p:nvPicPr>
        <p:blipFill>
          <a:blip r:embed="rId3"/>
          <a:stretch>
            <a:fillRect/>
          </a:stretch>
        </p:blipFill>
        <p:spPr>
          <a:xfrm>
            <a:off x="11394440" y="3916045"/>
            <a:ext cx="450215" cy="45021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7"/>
          <p:cNvSpPr/>
          <p:nvPr/>
        </p:nvSpPr>
        <p:spPr bwMode="auto">
          <a:xfrm>
            <a:off x="10825505" y="5887569"/>
            <a:ext cx="1366495" cy="994243"/>
          </a:xfrm>
          <a:custGeom>
            <a:avLst/>
            <a:gdLst>
              <a:gd name="T0" fmla="*/ 1169 w 1324"/>
              <a:gd name="T1" fmla="*/ 78 h 963"/>
              <a:gd name="T2" fmla="*/ 1324 w 1324"/>
              <a:gd name="T3" fmla="*/ 233 h 963"/>
              <a:gd name="T4" fmla="*/ 1324 w 1324"/>
              <a:gd name="T5" fmla="*/ 267 h 963"/>
              <a:gd name="T6" fmla="*/ 1244 w 1324"/>
              <a:gd name="T7" fmla="*/ 187 h 963"/>
              <a:gd name="T8" fmla="*/ 996 w 1324"/>
              <a:gd name="T9" fmla="*/ 187 h 963"/>
              <a:gd name="T10" fmla="*/ 220 w 1324"/>
              <a:gd name="T11" fmla="*/ 963 h 963"/>
              <a:gd name="T12" fmla="*/ 0 w 1324"/>
              <a:gd name="T13" fmla="*/ 963 h 963"/>
              <a:gd name="T14" fmla="*/ 885 w 1324"/>
              <a:gd name="T15" fmla="*/ 78 h 963"/>
              <a:gd name="T16" fmla="*/ 1169 w 1324"/>
              <a:gd name="T17" fmla="*/ 78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4" h="963">
                <a:moveTo>
                  <a:pt x="1169" y="78"/>
                </a:moveTo>
                <a:cubicBezTo>
                  <a:pt x="1324" y="233"/>
                  <a:pt x="1324" y="233"/>
                  <a:pt x="1324" y="233"/>
                </a:cubicBezTo>
                <a:cubicBezTo>
                  <a:pt x="1324" y="267"/>
                  <a:pt x="1324" y="267"/>
                  <a:pt x="1324" y="267"/>
                </a:cubicBezTo>
                <a:cubicBezTo>
                  <a:pt x="1244" y="187"/>
                  <a:pt x="1244" y="187"/>
                  <a:pt x="1244" y="187"/>
                </a:cubicBezTo>
                <a:cubicBezTo>
                  <a:pt x="1176" y="119"/>
                  <a:pt x="1064" y="119"/>
                  <a:pt x="996" y="187"/>
                </a:cubicBezTo>
                <a:cubicBezTo>
                  <a:pt x="220" y="963"/>
                  <a:pt x="220" y="963"/>
                  <a:pt x="220" y="963"/>
                </a:cubicBezTo>
                <a:cubicBezTo>
                  <a:pt x="0" y="963"/>
                  <a:pt x="0" y="963"/>
                  <a:pt x="0" y="963"/>
                </a:cubicBezTo>
                <a:cubicBezTo>
                  <a:pt x="885" y="78"/>
                  <a:pt x="885" y="78"/>
                  <a:pt x="885" y="78"/>
                </a:cubicBezTo>
                <a:cubicBezTo>
                  <a:pt x="963" y="0"/>
                  <a:pt x="1091" y="0"/>
                  <a:pt x="1169" y="78"/>
                </a:cubicBezTo>
                <a:close/>
              </a:path>
            </a:pathLst>
          </a:custGeom>
          <a:solidFill>
            <a:srgbClr val="D0D2D3"/>
          </a:solidFill>
          <a:ln>
            <a:noFill/>
          </a:ln>
        </p:spPr>
        <p:txBody>
          <a:bodyPr vert="horz" wrap="square" lIns="91440" tIns="45720" rIns="91440" bIns="45720" numCol="1" anchor="t" anchorCtr="0" compatLnSpc="1"/>
          <a:lstStyle/>
          <a:p>
            <a:endParaRPr lang="zh-CN" altLang="en-US"/>
          </a:p>
        </p:txBody>
      </p:sp>
      <p:sp>
        <p:nvSpPr>
          <p:cNvPr id="13" name="Freeform 11"/>
          <p:cNvSpPr/>
          <p:nvPr/>
        </p:nvSpPr>
        <p:spPr bwMode="auto">
          <a:xfrm>
            <a:off x="-4763" y="3176"/>
            <a:ext cx="1139082" cy="523864"/>
          </a:xfrm>
          <a:custGeom>
            <a:avLst/>
            <a:gdLst>
              <a:gd name="T0" fmla="*/ 536 w 911"/>
              <a:gd name="T1" fmla="*/ 375 h 419"/>
              <a:gd name="T2" fmla="*/ 911 w 911"/>
              <a:gd name="T3" fmla="*/ 0 h 419"/>
              <a:gd name="T4" fmla="*/ 892 w 911"/>
              <a:gd name="T5" fmla="*/ 0 h 419"/>
              <a:gd name="T6" fmla="*/ 578 w 911"/>
              <a:gd name="T7" fmla="*/ 314 h 419"/>
              <a:gd name="T8" fmla="*/ 438 w 911"/>
              <a:gd name="T9" fmla="*/ 314 h 419"/>
              <a:gd name="T10" fmla="*/ 124 w 911"/>
              <a:gd name="T11" fmla="*/ 0 h 419"/>
              <a:gd name="T12" fmla="*/ 0 w 911"/>
              <a:gd name="T13" fmla="*/ 0 h 419"/>
              <a:gd name="T14" fmla="*/ 375 w 911"/>
              <a:gd name="T15" fmla="*/ 375 h 419"/>
              <a:gd name="T16" fmla="*/ 536 w 911"/>
              <a:gd name="T17" fmla="*/ 375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1" h="419">
                <a:moveTo>
                  <a:pt x="536" y="375"/>
                </a:moveTo>
                <a:cubicBezTo>
                  <a:pt x="911" y="0"/>
                  <a:pt x="911" y="0"/>
                  <a:pt x="911" y="0"/>
                </a:cubicBezTo>
                <a:cubicBezTo>
                  <a:pt x="892" y="0"/>
                  <a:pt x="892" y="0"/>
                  <a:pt x="892" y="0"/>
                </a:cubicBezTo>
                <a:cubicBezTo>
                  <a:pt x="578" y="314"/>
                  <a:pt x="578" y="314"/>
                  <a:pt x="578" y="314"/>
                </a:cubicBezTo>
                <a:cubicBezTo>
                  <a:pt x="539" y="353"/>
                  <a:pt x="476" y="353"/>
                  <a:pt x="438" y="314"/>
                </a:cubicBezTo>
                <a:cubicBezTo>
                  <a:pt x="124" y="0"/>
                  <a:pt x="124" y="0"/>
                  <a:pt x="124" y="0"/>
                </a:cubicBezTo>
                <a:cubicBezTo>
                  <a:pt x="0" y="0"/>
                  <a:pt x="0" y="0"/>
                  <a:pt x="0" y="0"/>
                </a:cubicBezTo>
                <a:cubicBezTo>
                  <a:pt x="375" y="375"/>
                  <a:pt x="375" y="375"/>
                  <a:pt x="375" y="375"/>
                </a:cubicBezTo>
                <a:cubicBezTo>
                  <a:pt x="419" y="419"/>
                  <a:pt x="492" y="419"/>
                  <a:pt x="536" y="375"/>
                </a:cubicBezTo>
                <a:close/>
              </a:path>
            </a:pathLst>
          </a:custGeom>
          <a:solidFill>
            <a:srgbClr val="ED5C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1458937" y="6524641"/>
            <a:ext cx="778308" cy="357172"/>
          </a:xfrm>
          <a:custGeom>
            <a:avLst/>
            <a:gdLst>
              <a:gd name="T0" fmla="*/ 514 w 868"/>
              <a:gd name="T1" fmla="*/ 44 h 398"/>
              <a:gd name="T2" fmla="*/ 868 w 868"/>
              <a:gd name="T3" fmla="*/ 398 h 398"/>
              <a:gd name="T4" fmla="*/ 849 w 868"/>
              <a:gd name="T5" fmla="*/ 398 h 398"/>
              <a:gd name="T6" fmla="*/ 556 w 868"/>
              <a:gd name="T7" fmla="*/ 105 h 398"/>
              <a:gd name="T8" fmla="*/ 416 w 868"/>
              <a:gd name="T9" fmla="*/ 105 h 398"/>
              <a:gd name="T10" fmla="*/ 124 w 868"/>
              <a:gd name="T11" fmla="*/ 398 h 398"/>
              <a:gd name="T12" fmla="*/ 0 w 868"/>
              <a:gd name="T13" fmla="*/ 398 h 398"/>
              <a:gd name="T14" fmla="*/ 354 w 868"/>
              <a:gd name="T15" fmla="*/ 44 h 398"/>
              <a:gd name="T16" fmla="*/ 514 w 868"/>
              <a:gd name="T17" fmla="*/ 44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 h="398">
                <a:moveTo>
                  <a:pt x="514" y="44"/>
                </a:moveTo>
                <a:cubicBezTo>
                  <a:pt x="868" y="398"/>
                  <a:pt x="868" y="398"/>
                  <a:pt x="868" y="398"/>
                </a:cubicBezTo>
                <a:cubicBezTo>
                  <a:pt x="849" y="398"/>
                  <a:pt x="849" y="398"/>
                  <a:pt x="849" y="398"/>
                </a:cubicBezTo>
                <a:cubicBezTo>
                  <a:pt x="556" y="105"/>
                  <a:pt x="556" y="105"/>
                  <a:pt x="556" y="105"/>
                </a:cubicBezTo>
                <a:cubicBezTo>
                  <a:pt x="518" y="67"/>
                  <a:pt x="455" y="67"/>
                  <a:pt x="416" y="105"/>
                </a:cubicBezTo>
                <a:cubicBezTo>
                  <a:pt x="124" y="398"/>
                  <a:pt x="124" y="398"/>
                  <a:pt x="124" y="398"/>
                </a:cubicBezTo>
                <a:cubicBezTo>
                  <a:pt x="0" y="398"/>
                  <a:pt x="0" y="398"/>
                  <a:pt x="0" y="398"/>
                </a:cubicBezTo>
                <a:cubicBezTo>
                  <a:pt x="354" y="44"/>
                  <a:pt x="354" y="44"/>
                  <a:pt x="354" y="44"/>
                </a:cubicBezTo>
                <a:cubicBezTo>
                  <a:pt x="398" y="0"/>
                  <a:pt x="470" y="0"/>
                  <a:pt x="514" y="44"/>
                </a:cubicBezTo>
                <a:close/>
              </a:path>
            </a:pathLst>
          </a:custGeom>
          <a:solidFill>
            <a:srgbClr val="ED5C5C"/>
          </a:solidFill>
          <a:ln>
            <a:noFill/>
          </a:ln>
        </p:spPr>
        <p:txBody>
          <a:bodyPr vert="horz" wrap="square" lIns="91440" tIns="45720" rIns="91440" bIns="45720" numCol="1" anchor="t" anchorCtr="0" compatLnSpc="1"/>
          <a:lstStyle/>
          <a:p>
            <a:endParaRPr lang="zh-CN" altLang="en-US"/>
          </a:p>
        </p:txBody>
      </p:sp>
      <p:sp>
        <p:nvSpPr>
          <p:cNvPr id="27" name="TextBox 76"/>
          <p:cNvSpPr txBox="1"/>
          <p:nvPr/>
        </p:nvSpPr>
        <p:spPr>
          <a:xfrm>
            <a:off x="1058545" y="210185"/>
            <a:ext cx="5048885" cy="521970"/>
          </a:xfrm>
          <a:prstGeom prst="rect">
            <a:avLst/>
          </a:prstGeom>
          <a:solidFill>
            <a:srgbClr val="ED5C5C"/>
          </a:solidFill>
        </p:spPr>
        <p:txBody>
          <a:bodyPr wrap="square" rtlCol="0">
            <a:spAutoFit/>
          </a:bodyPr>
          <a:lstStyle/>
          <a:p>
            <a:pPr algn="ctr"/>
            <a:r>
              <a:rPr lang="zh-CN" altLang="en-US" sz="2800" dirty="0" smtClean="0">
                <a:solidFill>
                  <a:schemeClr val="bg1"/>
                </a:solidFill>
                <a:latin typeface="兰亭黑-简" panose="02000000000000000000" charset="-122"/>
                <a:ea typeface="兰亭黑-简" panose="02000000000000000000" charset="-122"/>
              </a:rPr>
              <a:t>如何运作</a:t>
            </a:r>
            <a:r>
              <a:rPr lang="en-US" altLang="zh-CN" sz="2800" dirty="0" smtClean="0">
                <a:solidFill>
                  <a:schemeClr val="bg1"/>
                </a:solidFill>
                <a:latin typeface="兰亭黑-简" panose="02000000000000000000" charset="-122"/>
                <a:ea typeface="兰亭黑-简" panose="02000000000000000000" charset="-122"/>
              </a:rPr>
              <a:t>-</a:t>
            </a:r>
            <a:r>
              <a:rPr lang="zh-CN" altLang="en-US" sz="2800" dirty="0" smtClean="0">
                <a:solidFill>
                  <a:schemeClr val="bg1"/>
                </a:solidFill>
                <a:latin typeface="兰亭黑-简" panose="02000000000000000000" charset="-122"/>
                <a:ea typeface="兰亭黑-简" panose="02000000000000000000" charset="-122"/>
              </a:rPr>
              <a:t>功能组件平台</a:t>
            </a:r>
            <a:endParaRPr lang="zh-CN" altLang="en-US" sz="2800" dirty="0" smtClean="0">
              <a:solidFill>
                <a:schemeClr val="bg1"/>
              </a:solidFill>
              <a:latin typeface="兰亭黑-简" panose="02000000000000000000" charset="-122"/>
              <a:ea typeface="兰亭黑-简" panose="02000000000000000000" charset="-122"/>
            </a:endParaRPr>
          </a:p>
        </p:txBody>
      </p:sp>
      <p:sp>
        <p:nvSpPr>
          <p:cNvPr id="5" name="文本框 4"/>
          <p:cNvSpPr txBox="1"/>
          <p:nvPr/>
        </p:nvSpPr>
        <p:spPr>
          <a:xfrm>
            <a:off x="305435" y="977900"/>
            <a:ext cx="11581765" cy="5292725"/>
          </a:xfrm>
          <a:prstGeom prst="rect">
            <a:avLst/>
          </a:prstGeom>
          <a:noFill/>
        </p:spPr>
        <p:txBody>
          <a:bodyPr wrap="square" rtlCol="0">
            <a:spAutoFit/>
          </a:bodyPr>
          <a:p>
            <a:pPr marL="285750" indent="-285750">
              <a:buFont typeface="Wingdings" panose="05000000000000000000" charset="0"/>
              <a:buChar char="l"/>
            </a:pPr>
            <a:r>
              <a:rPr lang="zh-CN" altLang="en-US">
                <a:solidFill>
                  <a:srgbClr val="ED5C5C"/>
                </a:solidFill>
                <a:latin typeface="兰亭黑-简" panose="02000000000000000000" charset="-122"/>
                <a:ea typeface="兰亭黑-简" panose="02000000000000000000" charset="-122"/>
              </a:rPr>
              <a:t>功能组件模型</a:t>
            </a:r>
            <a:endParaRPr lang="zh-CN" altLang="en-US" sz="1600">
              <a:latin typeface="兰亭黑-简" panose="02000000000000000000" charset="-122"/>
              <a:ea typeface="兰亭黑-简" panose="02000000000000000000" charset="-122"/>
            </a:endParaRPr>
          </a:p>
          <a:p>
            <a:pPr marL="285750" indent="-285750">
              <a:buFont typeface="Wingdings" panose="05000000000000000000" charset="0"/>
              <a:buChar char=""/>
            </a:pPr>
            <a:endParaRPr lang="zh-CN" altLang="en-US" sz="1600">
              <a:latin typeface="兰亭黑-简" panose="02000000000000000000" charset="-122"/>
              <a:ea typeface="兰亭黑-简" panose="02000000000000000000" charset="-122"/>
            </a:endParaRPr>
          </a:p>
          <a:p>
            <a:pPr marL="571500" indent="0" fontAlgn="auto">
              <a:buFont typeface="Arial" panose="020B0604020202020204" pitchFamily="34" charset="0"/>
              <a:buNone/>
            </a:pPr>
            <a:r>
              <a:rPr lang="zh-CN" altLang="en-US" sz="1600">
                <a:latin typeface="兰亭黑-简" panose="02000000000000000000" charset="-122"/>
                <a:ea typeface="兰亭黑-简" panose="02000000000000000000" charset="-122"/>
              </a:rPr>
              <a:t>        </a:t>
            </a:r>
            <a:r>
              <a:rPr lang="zh-CN" altLang="en-US" sz="1600">
                <a:solidFill>
                  <a:srgbClr val="ED5C5C"/>
                </a:solidFill>
                <a:latin typeface="兰亭黑-简" panose="02000000000000000000" charset="-122"/>
                <a:ea typeface="兰亭黑-简" panose="02000000000000000000" charset="-122"/>
              </a:rPr>
              <a:t>我们的开发人员在编码过程会不断的整理组织自己的代码，将其按方法、按类、按模块划分好，以使得后续的开发过程中，与自己、与他人能最大化的重复利用过去的劳动成果，节省时间和精力。</a:t>
            </a:r>
            <a:endParaRPr lang="zh-CN" altLang="en-US" sz="1600">
              <a:solidFill>
                <a:srgbClr val="ED5C5C"/>
              </a:solidFill>
              <a:latin typeface="兰亭黑-简" panose="02000000000000000000" charset="-122"/>
              <a:ea typeface="兰亭黑-简" panose="02000000000000000000" charset="-122"/>
            </a:endParaRPr>
          </a:p>
          <a:p>
            <a:pPr marL="571500" indent="0" fontAlgn="auto">
              <a:buFont typeface="Arial" panose="020B0604020202020204" pitchFamily="34" charset="0"/>
              <a:buNone/>
            </a:pPr>
            <a:endParaRPr lang="zh-CN" altLang="en-US" sz="1600">
              <a:solidFill>
                <a:srgbClr val="ED5C5C"/>
              </a:solidFill>
              <a:latin typeface="兰亭黑-简" panose="02000000000000000000" charset="-122"/>
              <a:ea typeface="兰亭黑-简" panose="02000000000000000000" charset="-122"/>
            </a:endParaRPr>
          </a:p>
          <a:p>
            <a:pPr marL="571500" indent="0" fontAlgn="auto">
              <a:buFont typeface="Arial" panose="020B0604020202020204" pitchFamily="34" charset="0"/>
              <a:buNone/>
            </a:pPr>
            <a:r>
              <a:rPr lang="zh-CN" altLang="en-US" sz="1600">
                <a:solidFill>
                  <a:srgbClr val="ED5C5C"/>
                </a:solidFill>
                <a:latin typeface="兰亭黑-简" panose="02000000000000000000" charset="-122"/>
                <a:ea typeface="兰亭黑-简" panose="02000000000000000000" charset="-122"/>
              </a:rPr>
              <a:t>        但是在 </a:t>
            </a:r>
            <a:r>
              <a:rPr lang="en-US" altLang="zh-CN" sz="1600" b="1">
                <a:solidFill>
                  <a:srgbClr val="ED5C5C"/>
                </a:solidFill>
                <a:latin typeface="兰亭黑-简" panose="02000000000000000000" charset="-122"/>
                <a:ea typeface="兰亭黑-简" panose="02000000000000000000" charset="-122"/>
              </a:rPr>
              <a:t>DEGAGE </a:t>
            </a:r>
            <a:r>
              <a:rPr lang="zh-CN" altLang="en-US" sz="1600">
                <a:solidFill>
                  <a:srgbClr val="ED5C5C"/>
                </a:solidFill>
                <a:latin typeface="兰亭黑-简" panose="02000000000000000000" charset="-122"/>
                <a:ea typeface="兰亭黑-简" panose="02000000000000000000" charset="-122"/>
              </a:rPr>
              <a:t>中，我们觉得还不够，也许可以重复利用更多，更加重要的是我们希望非开发人员也可以体验与享受到模块复用带来的好处，在这里我们将最大的可重复利用的单元扩展为 </a:t>
            </a:r>
            <a:r>
              <a:rPr lang="zh-CN" altLang="en-US" sz="1600" b="1">
                <a:solidFill>
                  <a:srgbClr val="ED5C5C"/>
                </a:solidFill>
                <a:latin typeface="兰亭黑-简" panose="02000000000000000000" charset="-122"/>
                <a:ea typeface="兰亭黑-简" panose="02000000000000000000" charset="-122"/>
              </a:rPr>
              <a:t>功能组件，</a:t>
            </a:r>
            <a:r>
              <a:rPr lang="zh-CN" altLang="en-US" sz="1600">
                <a:solidFill>
                  <a:srgbClr val="ED5C5C"/>
                </a:solidFill>
                <a:latin typeface="兰亭黑-简" panose="02000000000000000000" charset="-122"/>
                <a:ea typeface="兰亭黑-简" panose="02000000000000000000" charset="-122"/>
              </a:rPr>
              <a:t>一个功能组件也许包括后台业务的服务模块、前台</a:t>
            </a:r>
            <a:r>
              <a:rPr lang="en-US" altLang="zh-CN" sz="1600">
                <a:solidFill>
                  <a:srgbClr val="ED5C5C"/>
                </a:solidFill>
                <a:latin typeface="兰亭黑-简" panose="02000000000000000000" charset="-122"/>
                <a:ea typeface="兰亭黑-简" panose="02000000000000000000" charset="-122"/>
              </a:rPr>
              <a:t>UI</a:t>
            </a:r>
            <a:r>
              <a:rPr lang="zh-CN" altLang="en-US" sz="1600">
                <a:solidFill>
                  <a:srgbClr val="ED5C5C"/>
                </a:solidFill>
                <a:latin typeface="兰亭黑-简" panose="02000000000000000000" charset="-122"/>
                <a:ea typeface="兰亭黑-简" panose="02000000000000000000" charset="-122"/>
              </a:rPr>
              <a:t>模块、以及依赖的数据库环境等等，您的功能组件会被应用到不同的系统中，组件与组件之间相互结合形成一个全新的系统。</a:t>
            </a:r>
            <a:endParaRPr lang="zh-CN" altLang="en-US" sz="1600">
              <a:solidFill>
                <a:srgbClr val="ED5C5C"/>
              </a:solidFill>
              <a:latin typeface="兰亭黑-简" panose="02000000000000000000" charset="-122"/>
              <a:ea typeface="兰亭黑-简" panose="02000000000000000000" charset="-122"/>
            </a:endParaRPr>
          </a:p>
          <a:p>
            <a:pPr marL="571500" indent="0" fontAlgn="auto">
              <a:buFont typeface="Arial" panose="020B0604020202020204" pitchFamily="34" charset="0"/>
              <a:buNone/>
            </a:pPr>
            <a:endParaRPr lang="zh-CN" altLang="en-US" sz="1600">
              <a:solidFill>
                <a:srgbClr val="ED5C5C"/>
              </a:solidFill>
              <a:latin typeface="兰亭黑-简" panose="02000000000000000000" charset="-122"/>
              <a:ea typeface="兰亭黑-简" panose="02000000000000000000" charset="-122"/>
            </a:endParaRPr>
          </a:p>
          <a:p>
            <a:pPr marL="571500" indent="0" fontAlgn="auto">
              <a:buFont typeface="Arial" panose="020B0604020202020204" pitchFamily="34" charset="0"/>
              <a:buNone/>
            </a:pPr>
            <a:r>
              <a:rPr lang="zh-CN" altLang="en-US" sz="1600">
                <a:solidFill>
                  <a:srgbClr val="ED5C5C"/>
                </a:solidFill>
                <a:latin typeface="兰亭黑-简" panose="02000000000000000000" charset="-122"/>
                <a:ea typeface="兰亭黑-简" panose="02000000000000000000" charset="-122"/>
              </a:rPr>
              <a:t>        可以预想到的愿景：一名项目</a:t>
            </a:r>
            <a:r>
              <a:rPr lang="en-US" altLang="zh-CN" sz="1600">
                <a:solidFill>
                  <a:srgbClr val="ED5C5C"/>
                </a:solidFill>
                <a:latin typeface="兰亭黑-简" panose="02000000000000000000" charset="-122"/>
                <a:ea typeface="兰亭黑-简" panose="02000000000000000000" charset="-122"/>
              </a:rPr>
              <a:t>/</a:t>
            </a:r>
            <a:r>
              <a:rPr lang="zh-CN" altLang="en-US" sz="1600">
                <a:solidFill>
                  <a:srgbClr val="ED5C5C"/>
                </a:solidFill>
                <a:latin typeface="兰亭黑-简" panose="02000000000000000000" charset="-122"/>
                <a:ea typeface="兰亭黑-简" panose="02000000000000000000" charset="-122"/>
              </a:rPr>
              <a:t>产品经理需要构建一个新的系统，首先他在我们的 </a:t>
            </a:r>
            <a:r>
              <a:rPr lang="zh-CN" altLang="en-US" sz="1600" b="1">
                <a:solidFill>
                  <a:srgbClr val="ED5C5C"/>
                </a:solidFill>
                <a:latin typeface="兰亭黑-简" panose="02000000000000000000" charset="-122"/>
                <a:ea typeface="兰亭黑-简" panose="02000000000000000000" charset="-122"/>
              </a:rPr>
              <a:t>功能组件</a:t>
            </a:r>
            <a:r>
              <a:rPr lang="zh-CN" altLang="en-US" sz="1600">
                <a:solidFill>
                  <a:srgbClr val="ED5C5C"/>
                </a:solidFill>
                <a:latin typeface="兰亭黑-简" panose="02000000000000000000" charset="-122"/>
                <a:ea typeface="兰亭黑-简" panose="02000000000000000000" charset="-122"/>
              </a:rPr>
              <a:t> 库中，找到了一些 </a:t>
            </a:r>
            <a:r>
              <a:rPr lang="zh-CN" altLang="en-US" sz="1600" b="1">
                <a:solidFill>
                  <a:srgbClr val="ED5C5C"/>
                </a:solidFill>
                <a:latin typeface="兰亭黑-简" panose="02000000000000000000" charset="-122"/>
                <a:ea typeface="兰亭黑-简" panose="02000000000000000000" charset="-122"/>
              </a:rPr>
              <a:t>功能组件 </a:t>
            </a:r>
            <a:r>
              <a:rPr lang="zh-CN" altLang="en-US" sz="1600">
                <a:solidFill>
                  <a:srgbClr val="ED5C5C"/>
                </a:solidFill>
                <a:latin typeface="兰亭黑-简" panose="02000000000000000000" charset="-122"/>
                <a:ea typeface="兰亭黑-简" panose="02000000000000000000" charset="-122"/>
              </a:rPr>
              <a:t>大致可以满足 </a:t>
            </a:r>
            <a:r>
              <a:rPr lang="en-US" altLang="zh-CN" sz="1600">
                <a:solidFill>
                  <a:srgbClr val="ED5C5C"/>
                </a:solidFill>
                <a:latin typeface="兰亭黑-简" panose="02000000000000000000" charset="-122"/>
                <a:ea typeface="兰亭黑-简" panose="02000000000000000000" charset="-122"/>
              </a:rPr>
              <a:t>70 % </a:t>
            </a:r>
            <a:r>
              <a:rPr lang="zh-CN" altLang="en-US" sz="1600">
                <a:solidFill>
                  <a:srgbClr val="ED5C5C"/>
                </a:solidFill>
                <a:latin typeface="兰亭黑-简" panose="02000000000000000000" charset="-122"/>
                <a:ea typeface="兰亭黑-简" panose="02000000000000000000" charset="-122"/>
              </a:rPr>
              <a:t>需求，于是他决定尝试运行这个新的系统，在填写一些信息后，通过组件管理平台打包与分发，并依赖平台提供的测试环境，新系统顺利跑起来了。</a:t>
            </a:r>
            <a:endParaRPr lang="zh-CN" altLang="en-US" sz="1600">
              <a:solidFill>
                <a:srgbClr val="ED5C5C"/>
              </a:solidFill>
              <a:latin typeface="兰亭黑-简" panose="02000000000000000000" charset="-122"/>
              <a:ea typeface="兰亭黑-简" panose="02000000000000000000" charset="-122"/>
            </a:endParaRPr>
          </a:p>
          <a:p>
            <a:pPr marL="571500" indent="0" fontAlgn="auto">
              <a:buFont typeface="Arial" panose="020B0604020202020204" pitchFamily="34" charset="0"/>
              <a:buNone/>
            </a:pPr>
            <a:r>
              <a:rPr lang="zh-CN" altLang="en-US" sz="1600">
                <a:solidFill>
                  <a:srgbClr val="ED5C5C"/>
                </a:solidFill>
                <a:latin typeface="兰亭黑-简" panose="02000000000000000000" charset="-122"/>
                <a:ea typeface="兰亭黑-简" panose="02000000000000000000" charset="-122"/>
              </a:rPr>
              <a:t>        至于剩下 </a:t>
            </a:r>
            <a:r>
              <a:rPr lang="en-US" altLang="zh-CN" sz="1600">
                <a:solidFill>
                  <a:srgbClr val="ED5C5C"/>
                </a:solidFill>
                <a:latin typeface="兰亭黑-简" panose="02000000000000000000" charset="-122"/>
                <a:ea typeface="兰亭黑-简" panose="02000000000000000000" charset="-122"/>
              </a:rPr>
              <a:t>30%</a:t>
            </a:r>
            <a:r>
              <a:rPr lang="zh-CN" altLang="en-US" sz="1600">
                <a:solidFill>
                  <a:srgbClr val="ED5C5C"/>
                </a:solidFill>
                <a:latin typeface="兰亭黑-简" panose="02000000000000000000" charset="-122"/>
                <a:ea typeface="兰亭黑-简" panose="02000000000000000000" charset="-122"/>
              </a:rPr>
              <a:t>，我们有了新的组件。</a:t>
            </a:r>
            <a:endParaRPr lang="zh-CN" altLang="en-US" sz="1600">
              <a:solidFill>
                <a:srgbClr val="ED5C5C"/>
              </a:solidFill>
              <a:latin typeface="兰亭黑-简" panose="02000000000000000000" charset="-122"/>
              <a:ea typeface="兰亭黑-简" panose="02000000000000000000" charset="-122"/>
            </a:endParaRPr>
          </a:p>
          <a:p>
            <a:pPr marL="571500" indent="0" fontAlgn="auto">
              <a:buFont typeface="Arial" panose="020B0604020202020204" pitchFamily="34" charset="0"/>
              <a:buNone/>
            </a:pPr>
            <a:endParaRPr lang="zh-CN" altLang="en-US" sz="1600" b="1">
              <a:solidFill>
                <a:srgbClr val="ED5C5C"/>
              </a:solidFill>
              <a:latin typeface="兰亭黑-简" panose="02000000000000000000" charset="-122"/>
              <a:ea typeface="兰亭黑-简" panose="02000000000000000000" charset="-122"/>
            </a:endParaRPr>
          </a:p>
          <a:p>
            <a:pPr marL="571500" indent="0" fontAlgn="auto">
              <a:buFont typeface="Arial" panose="020B0604020202020204" pitchFamily="34" charset="0"/>
              <a:buNone/>
            </a:pPr>
            <a:r>
              <a:rPr lang="zh-CN" altLang="en-US" sz="1600">
                <a:solidFill>
                  <a:srgbClr val="ED5C5C"/>
                </a:solidFill>
                <a:latin typeface="兰亭黑-简" panose="02000000000000000000" charset="-122"/>
                <a:ea typeface="兰亭黑-简" panose="02000000000000000000" charset="-122"/>
              </a:rPr>
              <a:t>        显而易见，它能极大提升我们新系统的构建效率，重复利用绝大部分劳动成果。</a:t>
            </a:r>
            <a:endParaRPr lang="zh-CN" altLang="en-US" sz="1600">
              <a:solidFill>
                <a:srgbClr val="ED5C5C"/>
              </a:solidFill>
              <a:latin typeface="兰亭黑-简" panose="02000000000000000000" charset="-122"/>
              <a:ea typeface="兰亭黑-简" panose="02000000000000000000" charset="-122"/>
            </a:endParaRPr>
          </a:p>
          <a:p>
            <a:pPr marL="571500" indent="0" fontAlgn="auto">
              <a:buFont typeface="Arial" panose="020B0604020202020204" pitchFamily="34" charset="0"/>
              <a:buNone/>
            </a:pPr>
            <a:r>
              <a:rPr lang="zh-CN" altLang="en-US" sz="1600">
                <a:solidFill>
                  <a:srgbClr val="ED5C5C"/>
                </a:solidFill>
                <a:latin typeface="兰亭黑-简" panose="02000000000000000000" charset="-122"/>
                <a:ea typeface="兰亭黑-简" panose="02000000000000000000" charset="-122"/>
              </a:rPr>
              <a:t>        更显而易见的问题是，如何才能重复利用，为此我们拟定出一个 </a:t>
            </a:r>
            <a:r>
              <a:rPr lang="zh-CN" altLang="en-US" sz="1600" b="1">
                <a:solidFill>
                  <a:srgbClr val="ED5C5C"/>
                </a:solidFill>
                <a:latin typeface="兰亭黑-简" panose="02000000000000000000" charset="-122"/>
                <a:ea typeface="兰亭黑-简" panose="02000000000000000000" charset="-122"/>
                <a:sym typeface="+mn-ea"/>
              </a:rPr>
              <a:t>组件规范，</a:t>
            </a:r>
            <a:r>
              <a:rPr lang="zh-CN" altLang="en-US" sz="1600">
                <a:solidFill>
                  <a:srgbClr val="ED5C5C"/>
                </a:solidFill>
                <a:latin typeface="兰亭黑-简" panose="02000000000000000000" charset="-122"/>
                <a:ea typeface="兰亭黑-简" panose="02000000000000000000" charset="-122"/>
                <a:sym typeface="+mn-ea"/>
              </a:rPr>
              <a:t>而且为了使您的功能组件最大程度上可以符合这个规范，建议您尽量使用 </a:t>
            </a:r>
            <a:r>
              <a:rPr lang="en-US" altLang="zh-CN" sz="1600" b="1">
                <a:solidFill>
                  <a:srgbClr val="ED5C5C"/>
                </a:solidFill>
                <a:latin typeface="兰亭黑-简" panose="02000000000000000000" charset="-122"/>
                <a:ea typeface="兰亭黑-简" panose="02000000000000000000" charset="-122"/>
                <a:sym typeface="+mn-ea"/>
              </a:rPr>
              <a:t>DEGAGE </a:t>
            </a:r>
            <a:r>
              <a:rPr lang="zh-CN" altLang="en-US" sz="1600">
                <a:solidFill>
                  <a:srgbClr val="ED5C5C"/>
                </a:solidFill>
                <a:latin typeface="兰亭黑-简" panose="02000000000000000000" charset="-122"/>
                <a:ea typeface="兰亭黑-简" panose="02000000000000000000" charset="-122"/>
                <a:sym typeface="+mn-ea"/>
              </a:rPr>
              <a:t>平台中提供的相关技术。</a:t>
            </a:r>
            <a:endParaRPr lang="zh-CN" altLang="en-US" sz="1600">
              <a:solidFill>
                <a:srgbClr val="ED5C5C"/>
              </a:solidFill>
              <a:latin typeface="兰亭黑-简" panose="02000000000000000000" charset="-122"/>
              <a:ea typeface="兰亭黑-简" panose="02000000000000000000" charset="-122"/>
              <a:sym typeface="+mn-ea"/>
            </a:endParaRPr>
          </a:p>
          <a:p>
            <a:pPr marL="571500" indent="0" fontAlgn="auto">
              <a:buFont typeface="Arial" panose="020B0604020202020204" pitchFamily="34" charset="0"/>
              <a:buNone/>
            </a:pPr>
            <a:r>
              <a:rPr lang="zh-CN" altLang="en-US" sz="1600">
                <a:solidFill>
                  <a:srgbClr val="ED5C5C"/>
                </a:solidFill>
                <a:latin typeface="兰亭黑-简" panose="02000000000000000000" charset="-122"/>
                <a:ea typeface="兰亭黑-简" panose="02000000000000000000" charset="-122"/>
                <a:sym typeface="+mn-ea"/>
              </a:rPr>
              <a:t>        另一个问题，组件与组件之间如何协同运作。这也是 </a:t>
            </a:r>
            <a:r>
              <a:rPr lang="zh-CN" altLang="en-US" sz="1600" b="1">
                <a:solidFill>
                  <a:srgbClr val="ED5C5C"/>
                </a:solidFill>
                <a:latin typeface="兰亭黑-简" panose="02000000000000000000" charset="-122"/>
                <a:ea typeface="兰亭黑-简" panose="02000000000000000000" charset="-122"/>
                <a:sym typeface="+mn-ea"/>
              </a:rPr>
              <a:t>组件规范</a:t>
            </a:r>
            <a:r>
              <a:rPr lang="zh-CN" altLang="en-US" sz="1600">
                <a:solidFill>
                  <a:srgbClr val="ED5C5C"/>
                </a:solidFill>
                <a:latin typeface="兰亭黑-简" panose="02000000000000000000" charset="-122"/>
                <a:ea typeface="兰亭黑-简" panose="02000000000000000000" charset="-122"/>
                <a:sym typeface="+mn-ea"/>
              </a:rPr>
              <a:t> 中的一部分，按照此规范实现的组件可以无缝协同。 </a:t>
            </a:r>
            <a:endParaRPr lang="zh-CN" altLang="en-US" sz="1600">
              <a:solidFill>
                <a:srgbClr val="ED5C5C"/>
              </a:solidFill>
              <a:latin typeface="兰亭黑-简" panose="02000000000000000000" charset="-122"/>
              <a:ea typeface="兰亭黑-简" panose="02000000000000000000" charset="-122"/>
            </a:endParaRPr>
          </a:p>
          <a:p>
            <a:pPr marL="571500" indent="0" fontAlgn="auto">
              <a:buFont typeface="Arial" panose="020B0604020202020204" pitchFamily="34" charset="0"/>
              <a:buNone/>
            </a:pPr>
            <a:endParaRPr lang="zh-CN" altLang="en-US" sz="1600" b="1">
              <a:solidFill>
                <a:srgbClr val="ED5C5C"/>
              </a:solidFill>
              <a:latin typeface="兰亭黑-简" panose="02000000000000000000" charset="-122"/>
              <a:ea typeface="兰亭黑-简" panose="02000000000000000000" charset="-122"/>
            </a:endParaRPr>
          </a:p>
          <a:p>
            <a:pPr marL="285750" indent="0" fontAlgn="auto">
              <a:buFont typeface="Wingdings" panose="05000000000000000000" charset="0"/>
              <a:buNone/>
            </a:pPr>
            <a:r>
              <a:rPr lang="zh-CN" altLang="en-US" sz="1600">
                <a:latin typeface="兰亭黑-简" panose="02000000000000000000" charset="-122"/>
                <a:ea typeface="兰亭黑-简" panose="02000000000000000000" charset="-122"/>
              </a:rPr>
              <a:t>    </a:t>
            </a:r>
            <a:endParaRPr lang="zh-CN" altLang="en-US" sz="1600">
              <a:latin typeface="兰亭黑-简" panose="02000000000000000000" charset="-122"/>
              <a:ea typeface="兰亭黑-简" panose="02000000000000000000"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2086</Words>
  <Application>WPS 演示</Application>
  <PresentationFormat>宽屏</PresentationFormat>
  <Paragraphs>318</Paragraphs>
  <Slides>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vt:i4>
      </vt:variant>
    </vt:vector>
  </HeadingPairs>
  <TitlesOfParts>
    <vt:vector size="18" baseType="lpstr">
      <vt:lpstr>Arial</vt:lpstr>
      <vt:lpstr>宋体</vt:lpstr>
      <vt:lpstr>Wingdings</vt:lpstr>
      <vt:lpstr>兰亭黑-简</vt:lpstr>
      <vt:lpstr>兰亭黑-简 纤黑</vt:lpstr>
      <vt:lpstr>Wingdings</vt:lpstr>
      <vt:lpstr>Calibri</vt:lpstr>
      <vt:lpstr>Calibri Light</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LiuYuXin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春秋广告</dc:creator>
  <cp:lastModifiedBy>王浪静</cp:lastModifiedBy>
  <cp:revision>748</cp:revision>
  <dcterms:created xsi:type="dcterms:W3CDTF">2019-06-12T11:54:00Z</dcterms:created>
  <dcterms:modified xsi:type="dcterms:W3CDTF">2019-09-23T14:18:17Z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2052-11.1.0.8907</vt:lpwstr>
  </property>
</Properties>
</file>