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97" r:id="rId2"/>
    <p:sldId id="398" r:id="rId3"/>
    <p:sldId id="399" r:id="rId4"/>
    <p:sldId id="400" r:id="rId5"/>
    <p:sldId id="401" r:id="rId6"/>
    <p:sldId id="402" r:id="rId7"/>
    <p:sldId id="403" r:id="rId8"/>
    <p:sldId id="404" r:id="rId9"/>
    <p:sldId id="405" r:id="rId10"/>
    <p:sldId id="406" r:id="rId11"/>
    <p:sldId id="407" r:id="rId12"/>
    <p:sldId id="408" r:id="rId13"/>
    <p:sldId id="388" r:id="rId14"/>
    <p:sldId id="348" r:id="rId15"/>
    <p:sldId id="395" r:id="rId16"/>
    <p:sldId id="349" r:id="rId17"/>
    <p:sldId id="350" r:id="rId18"/>
    <p:sldId id="396" r:id="rId19"/>
    <p:sldId id="410" r:id="rId20"/>
    <p:sldId id="411" r:id="rId21"/>
    <p:sldId id="412" r:id="rId22"/>
    <p:sldId id="413" r:id="rId23"/>
    <p:sldId id="414" r:id="rId24"/>
    <p:sldId id="415" r:id="rId25"/>
    <p:sldId id="409" r:id="rId26"/>
    <p:sldId id="416" r:id="rId27"/>
    <p:sldId id="417" r:id="rId28"/>
    <p:sldId id="418" r:id="rId29"/>
    <p:sldId id="421" r:id="rId30"/>
    <p:sldId id="420" r:id="rId31"/>
    <p:sldId id="425" r:id="rId32"/>
    <p:sldId id="428" r:id="rId33"/>
    <p:sldId id="427" r:id="rId34"/>
    <p:sldId id="429" r:id="rId35"/>
    <p:sldId id="43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94660"/>
  </p:normalViewPr>
  <p:slideViewPr>
    <p:cSldViewPr snapToGrid="0">
      <p:cViewPr varScale="1">
        <p:scale>
          <a:sx n="109" d="100"/>
          <a:sy n="109"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08936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31257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9061" y="4259766"/>
            <a:ext cx="6082254" cy="1101301"/>
          </a:xfrm>
        </p:spPr>
        <p:txBody>
          <a:bodyPr anchor="ctr" anchorCtr="0">
            <a:normAutofit/>
          </a:bodyPr>
          <a:lstStyle>
            <a:lvl1pPr algn="ctr">
              <a:defRPr sz="5400" b="1"/>
            </a:lvl1pPr>
          </a:lstStyle>
          <a:p>
            <a:r>
              <a:rPr lang="zh-CN" altLang="en-US" dirty="0" smtClean="0"/>
              <a:t>编辑标题</a:t>
            </a:r>
            <a:endParaRPr lang="en-US" dirty="0"/>
          </a:p>
        </p:txBody>
      </p:sp>
      <p:sp>
        <p:nvSpPr>
          <p:cNvPr id="3" name="Subtitle 2"/>
          <p:cNvSpPr>
            <a:spLocks noGrp="1"/>
          </p:cNvSpPr>
          <p:nvPr>
            <p:ph type="subTitle" idx="1"/>
          </p:nvPr>
        </p:nvSpPr>
        <p:spPr>
          <a:xfrm>
            <a:off x="6039061" y="5403428"/>
            <a:ext cx="6082254" cy="701868"/>
          </a:xfrm>
        </p:spPr>
        <p:txBody>
          <a:bodyPr anchor="ctr" anchorCtr="0"/>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2017/7/11</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84891" y="1843552"/>
            <a:ext cx="8022218" cy="1917654"/>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084891" y="3890179"/>
            <a:ext cx="8022218" cy="100844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
        <p:nvSpPr>
          <p:cNvPr id="9" name="文本框 8"/>
          <p:cNvSpPr txBox="1"/>
          <p:nvPr/>
        </p:nvSpPr>
        <p:spPr>
          <a:xfrm>
            <a:off x="2209800" y="3800971"/>
            <a:ext cx="8022218" cy="824400"/>
          </a:xfrm>
          <a:prstGeom prst="rect">
            <a:avLst/>
          </a:prstGeom>
          <a:blipFill dpi="0" rotWithShape="1">
            <a:blip r:embed="rId2"/>
            <a:srcRect/>
            <a:stretch>
              <a:fillRect t="-1000"/>
            </a:stretch>
          </a:blipFill>
        </p:spPr>
        <p:txBody>
          <a:bodyPr vert="horz" lIns="91440" tIns="45720" rIns="91440" bIns="45720" rtlCol="0" anchor="t" anchorCtr="0">
            <a:normAutofit/>
          </a:bodyPr>
          <a:lstStyle>
            <a:defPPr>
              <a:defRPr lang="zh-CN"/>
            </a:defPPr>
            <a:lvl1pPr marL="0" indent="0" algn="ctr" defTabSz="914400" eaLnBrk="1" latinLnBrk="0" hangingPunct="1">
              <a:lnSpc>
                <a:spcPct val="90000"/>
              </a:lnSpc>
              <a:spcBef>
                <a:spcPts val="1000"/>
              </a:spcBef>
              <a:spcAft>
                <a:spcPts val="0"/>
              </a:spcAft>
              <a:buClr>
                <a:schemeClr val="accent1">
                  <a:lumMod val="50000"/>
                </a:schemeClr>
              </a:buClr>
              <a:buFont typeface="Wingdings" panose="05000000000000000000" pitchFamily="2" charset="2"/>
              <a:buNone/>
              <a:defRPr sz="1600">
                <a:solidFill>
                  <a:schemeClr val="tx1">
                    <a:lumMod val="60000"/>
                    <a:lumOff val="40000"/>
                  </a:schemeClr>
                </a:solidFill>
                <a:latin typeface="+mn-lt"/>
                <a:ea typeface="+mn-ea"/>
              </a:defRPr>
            </a:lvl1pPr>
            <a:lvl2pPr indent="0" defTabSz="914400" eaLnBrk="1" latinLnBrk="0" hangingPunct="1">
              <a:lnSpc>
                <a:spcPct val="90000"/>
              </a:lnSpc>
              <a:spcBef>
                <a:spcPts val="500"/>
              </a:spcBef>
              <a:buNone/>
              <a:defRPr sz="2000">
                <a:solidFill>
                  <a:schemeClr val="tx1">
                    <a:tint val="75000"/>
                  </a:schemeClr>
                </a:solidFill>
                <a:latin typeface="+mn-lt"/>
                <a:ea typeface="+mn-ea"/>
              </a:defRPr>
            </a:lvl2pPr>
            <a:lvl3pPr indent="0" defTabSz="914400" eaLnBrk="1" latinLnBrk="0" hangingPunct="1">
              <a:lnSpc>
                <a:spcPct val="90000"/>
              </a:lnSpc>
              <a:spcBef>
                <a:spcPts val="500"/>
              </a:spcBef>
              <a:buNone/>
              <a:defRPr sz="1800">
                <a:solidFill>
                  <a:schemeClr val="tx1">
                    <a:tint val="75000"/>
                  </a:schemeClr>
                </a:solidFill>
                <a:latin typeface="+mn-lt"/>
                <a:ea typeface="+mn-ea"/>
              </a:defRPr>
            </a:lvl3pPr>
            <a:lvl4pPr indent="0" defTabSz="914400" eaLnBrk="1" latinLnBrk="0" hangingPunct="1">
              <a:lnSpc>
                <a:spcPct val="90000"/>
              </a:lnSpc>
              <a:spcBef>
                <a:spcPts val="500"/>
              </a:spcBef>
              <a:buNone/>
              <a:defRPr sz="1600">
                <a:solidFill>
                  <a:schemeClr val="tx1">
                    <a:tint val="75000"/>
                  </a:schemeClr>
                </a:solidFill>
                <a:latin typeface="+mn-lt"/>
                <a:ea typeface="+mn-ea"/>
              </a:defRPr>
            </a:lvl4pPr>
            <a:lvl5pPr indent="0" defTabSz="914400" eaLnBrk="1" latinLnBrk="0" hangingPunct="1">
              <a:lnSpc>
                <a:spcPct val="90000"/>
              </a:lnSpc>
              <a:spcBef>
                <a:spcPts val="500"/>
              </a:spcBef>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030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68993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095270"/>
            <a:ext cx="10515600" cy="595418"/>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751499"/>
            <a:ext cx="5157787"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839788" y="2469535"/>
            <a:ext cx="5157787" cy="372012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51499"/>
            <a:ext cx="5183188"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469535"/>
            <a:ext cx="5183188" cy="372012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615085" y="948085"/>
            <a:ext cx="4961831" cy="4961831"/>
            <a:chOff x="3593148" y="948085"/>
            <a:chExt cx="4961831" cy="4961831"/>
          </a:xfrm>
        </p:grpSpPr>
        <p:sp>
          <p:nvSpPr>
            <p:cNvPr id="11" name="椭圆 2"/>
            <p:cNvSpPr>
              <a:spLocks noChangeArrowheads="1"/>
            </p:cNvSpPr>
            <p:nvPr/>
          </p:nvSpPr>
          <p:spPr bwMode="auto">
            <a:xfrm>
              <a:off x="3754015" y="1108952"/>
              <a:ext cx="4638007" cy="4640097"/>
            </a:xfrm>
            <a:prstGeom prst="ellipse">
              <a:avLst/>
            </a:prstGeom>
            <a:solidFill>
              <a:srgbClr val="FFC2E0"/>
            </a:solidFill>
            <a:ln w="3175" cmpd="sng">
              <a:solidFill>
                <a:srgbClr val="FF85C2"/>
              </a:solidFill>
              <a:round/>
            </a:ln>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3593148" y="948085"/>
              <a:ext cx="4961831" cy="4961831"/>
            </a:xfrm>
            <a:prstGeom prst="ellipse">
              <a:avLst/>
            </a:prstGeom>
            <a:noFill/>
            <a:ln w="3175" cmpd="sng">
              <a:solidFill>
                <a:srgbClr val="FF85C2"/>
              </a:solidFill>
              <a:prstDash val="sysDash"/>
              <a:round/>
            </a:ln>
            <a:extLst>
              <a:ext uri="{909E8E84-426E-40DD-AFC4-6F175D3DCCD1}">
                <a14:hiddenFill xmlns:a14="http://schemas.microsoft.com/office/drawing/2010/main">
                  <a:solidFill>
                    <a:srgbClr val="FFFFFF"/>
                  </a:solidFill>
                </a14:hiddenFill>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grpSp>
      <p:sp>
        <p:nvSpPr>
          <p:cNvPr id="13" name="圆角矩形 4"/>
          <p:cNvSpPr>
            <a:spLocks noChangeArrowheads="1"/>
          </p:cNvSpPr>
          <p:nvPr/>
        </p:nvSpPr>
        <p:spPr bwMode="auto">
          <a:xfrm>
            <a:off x="3150239" y="2834625"/>
            <a:ext cx="5891522" cy="95894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fontScale="85000" lnSpcReduction="20000"/>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sz="6000" dirty="0">
              <a:solidFill>
                <a:srgbClr val="FFFFFF"/>
              </a:solidFill>
              <a:ea typeface="黑体" panose="02010600030101010101" pitchFamily="49" charset="-122"/>
            </a:endParaRPr>
          </a:p>
        </p:txBody>
      </p:sp>
      <p:sp>
        <p:nvSpPr>
          <p:cNvPr id="14" name="KSO_Shape"/>
          <p:cNvSpPr/>
          <p:nvPr/>
        </p:nvSpPr>
        <p:spPr bwMode="auto">
          <a:xfrm>
            <a:off x="5669805" y="4075605"/>
            <a:ext cx="1151144" cy="1391402"/>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FF85C2"/>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2" name="Title 1"/>
          <p:cNvSpPr>
            <a:spLocks noGrp="1"/>
          </p:cNvSpPr>
          <p:nvPr>
            <p:ph type="title" hasCustomPrompt="1"/>
          </p:nvPr>
        </p:nvSpPr>
        <p:spPr>
          <a:xfrm>
            <a:off x="3754014" y="2834624"/>
            <a:ext cx="4638007" cy="958939"/>
          </a:xfrm>
        </p:spPr>
        <p:txBody>
          <a:bodyPr>
            <a:normAutofit/>
          </a:bodyPr>
          <a:lstStyle>
            <a:lvl1pPr algn="ctr">
              <a:defRPr>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1ABD5F9-081B-4062-9F80-0E315FE959E4}" type="datetimeFigureOut">
              <a:rPr lang="zh-CN" altLang="en-US" smtClean="0"/>
              <a:t>2017/7/11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E184178-5E95-48FE-8FA5-5746B77908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矩形 9"/>
          <p:cNvSpPr>
            <a:spLocks noChangeArrowheads="1"/>
          </p:cNvSpPr>
          <p:nvPr/>
        </p:nvSpPr>
        <p:spPr bwMode="auto">
          <a:xfrm>
            <a:off x="0" y="83126"/>
            <a:ext cx="12192000" cy="6774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9706" y="1055077"/>
            <a:ext cx="1024094" cy="5121886"/>
          </a:xfrm>
        </p:spPr>
        <p:txBody>
          <a:bodyPr vert="eaVert"/>
          <a:lstStyle>
            <a:lvl1pPr algn="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199" y="1055077"/>
            <a:ext cx="9411119" cy="512188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12192000" cy="3878317"/>
          </a:xfrm>
          <a:prstGeom prst="rect">
            <a:avLst/>
          </a:prstGeom>
        </p:spPr>
      </p:pic>
      <p:sp>
        <p:nvSpPr>
          <p:cNvPr id="2" name="Title Placeholder 1"/>
          <p:cNvSpPr>
            <a:spLocks noGrp="1"/>
          </p:cNvSpPr>
          <p:nvPr>
            <p:ph type="title"/>
            <p:custDataLst>
              <p:tags r:id="rId12"/>
            </p:custDataLst>
          </p:nvPr>
        </p:nvSpPr>
        <p:spPr>
          <a:xfrm>
            <a:off x="838200" y="1092203"/>
            <a:ext cx="10515600" cy="67468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E184178-5E95-48FE-8FA5-5746B77908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9585" y="2532380"/>
            <a:ext cx="9390380" cy="1320800"/>
          </a:xfrm>
        </p:spPr>
        <p:txBody>
          <a:bodyPr>
            <a:noAutofit/>
          </a:bodyPr>
          <a:lstStyle/>
          <a:p>
            <a:r>
              <a:rPr lang="zh-CN" altLang="en-US" sz="8800" b="1" dirty="0" smtClean="0">
                <a:solidFill>
                  <a:schemeClr val="tx1"/>
                </a:solidFill>
              </a:rPr>
              <a:t>信息学竞赛是什么？</a:t>
            </a:r>
          </a:p>
        </p:txBody>
      </p:sp>
    </p:spTree>
    <p:custDataLst>
      <p:tags r:id="rId1"/>
    </p:custDataLst>
    <p:extLst>
      <p:ext uri="{BB962C8B-B14F-4D97-AF65-F5344CB8AC3E}">
        <p14:creationId xmlns:p14="http://schemas.microsoft.com/office/powerpoint/2010/main" val="303144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87b1OOOPIC7f"/>
          <p:cNvPicPr>
            <a:picLocks noChangeAspect="1"/>
          </p:cNvPicPr>
          <p:nvPr/>
        </p:nvPicPr>
        <p:blipFill>
          <a:blip r:embed="rId3"/>
          <a:srcRect l="24302" t="40166" r="49442" b="2215"/>
          <a:stretch>
            <a:fillRect/>
          </a:stretch>
        </p:blipFill>
        <p:spPr>
          <a:xfrm>
            <a:off x="1756410" y="2124710"/>
            <a:ext cx="2167890" cy="4377055"/>
          </a:xfrm>
          <a:prstGeom prst="rect">
            <a:avLst/>
          </a:prstGeom>
        </p:spPr>
      </p:pic>
      <p:pic>
        <p:nvPicPr>
          <p:cNvPr id="4" name="图片 3" descr="C:\Documents and Settings\Administrator\桌面\87b1OOOPIC7f.jpg87b1OOOPIC7f"/>
          <p:cNvPicPr>
            <a:picLocks noChangeAspect="1"/>
          </p:cNvPicPr>
          <p:nvPr/>
        </p:nvPicPr>
        <p:blipFill>
          <a:blip r:embed="rId3"/>
          <a:srcRect l="74141" t="36503"/>
          <a:stretch>
            <a:fillRect/>
          </a:stretch>
        </p:blipFill>
        <p:spPr>
          <a:xfrm>
            <a:off x="7402195" y="1800860"/>
            <a:ext cx="2080895" cy="4700905"/>
          </a:xfrm>
          <a:prstGeom prst="rect">
            <a:avLst/>
          </a:prstGeom>
        </p:spPr>
      </p:pic>
      <p:sp>
        <p:nvSpPr>
          <p:cNvPr id="5" name="云形标注 4"/>
          <p:cNvSpPr/>
          <p:nvPr/>
        </p:nvSpPr>
        <p:spPr>
          <a:xfrm>
            <a:off x="2369185" y="422910"/>
            <a:ext cx="2586355" cy="163322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a:t>Nice to meet you</a:t>
            </a:r>
            <a:r>
              <a:rPr lang="zh-CN" altLang="en-US" sz="2800"/>
              <a:t>！</a:t>
            </a:r>
          </a:p>
        </p:txBody>
      </p:sp>
      <p:sp>
        <p:nvSpPr>
          <p:cNvPr id="6" name="云形标注 5"/>
          <p:cNvSpPr/>
          <p:nvPr/>
        </p:nvSpPr>
        <p:spPr>
          <a:xfrm flipH="1">
            <a:off x="6071870" y="388620"/>
            <a:ext cx="2432685" cy="166751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b="1"/>
              <a:t>Nice to meet you too!</a:t>
            </a:r>
          </a:p>
        </p:txBody>
      </p:sp>
    </p:spTree>
    <p:custDataLst>
      <p:tags r:id="rId1"/>
    </p:custDataLst>
    <p:extLst>
      <p:ext uri="{BB962C8B-B14F-4D97-AF65-F5344CB8AC3E}">
        <p14:creationId xmlns:p14="http://schemas.microsoft.com/office/powerpoint/2010/main" val="1868799084"/>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87b1OOOPIC7f"/>
          <p:cNvPicPr>
            <a:picLocks noChangeAspect="1"/>
          </p:cNvPicPr>
          <p:nvPr/>
        </p:nvPicPr>
        <p:blipFill>
          <a:blip r:embed="rId3"/>
          <a:srcRect l="24302" t="40166" r="49442" b="2215"/>
          <a:stretch>
            <a:fillRect/>
          </a:stretch>
        </p:blipFill>
        <p:spPr>
          <a:xfrm>
            <a:off x="1756410" y="2124710"/>
            <a:ext cx="2167890" cy="4377055"/>
          </a:xfrm>
          <a:prstGeom prst="rect">
            <a:avLst/>
          </a:prstGeom>
        </p:spPr>
      </p:pic>
      <p:sp>
        <p:nvSpPr>
          <p:cNvPr id="5" name="云形标注 4"/>
          <p:cNvSpPr/>
          <p:nvPr/>
        </p:nvSpPr>
        <p:spPr>
          <a:xfrm>
            <a:off x="2837815" y="997585"/>
            <a:ext cx="129540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你好！</a:t>
            </a:r>
          </a:p>
        </p:txBody>
      </p:sp>
      <p:sp>
        <p:nvSpPr>
          <p:cNvPr id="6" name="云形标注 5"/>
          <p:cNvSpPr/>
          <p:nvPr/>
        </p:nvSpPr>
        <p:spPr>
          <a:xfrm flipH="1">
            <a:off x="6893560" y="862965"/>
            <a:ext cx="1824990" cy="127508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10001011101101011010101</a:t>
            </a:r>
          </a:p>
        </p:txBody>
      </p:sp>
      <p:sp>
        <p:nvSpPr>
          <p:cNvPr id="3" name="文本框 2"/>
          <p:cNvSpPr txBox="1"/>
          <p:nvPr/>
        </p:nvSpPr>
        <p:spPr>
          <a:xfrm>
            <a:off x="97155" y="33020"/>
            <a:ext cx="5851525" cy="829945"/>
          </a:xfrm>
          <a:prstGeom prst="rect">
            <a:avLst/>
          </a:prstGeom>
          <a:noFill/>
        </p:spPr>
        <p:txBody>
          <a:bodyPr wrap="square" rtlCol="0">
            <a:spAutoFit/>
          </a:bodyPr>
          <a:lstStyle/>
          <a:p>
            <a:r>
              <a:rPr lang="zh-CN" altLang="en-US" sz="4800" b="1">
                <a:latin typeface="黑体" panose="02010600030101010101" pitchFamily="49" charset="-122"/>
                <a:ea typeface="黑体" panose="02010600030101010101" pitchFamily="49" charset="-122"/>
              </a:rPr>
              <a:t>人和计算机的交流？</a:t>
            </a:r>
          </a:p>
        </p:txBody>
      </p:sp>
      <p:pic>
        <p:nvPicPr>
          <p:cNvPr id="7" name="图片 6" descr="u=1443676435,2227077831&amp;fm=26&amp;gp=0"/>
          <p:cNvPicPr>
            <a:picLocks noChangeAspect="1"/>
          </p:cNvPicPr>
          <p:nvPr/>
        </p:nvPicPr>
        <p:blipFill>
          <a:blip r:embed="rId4"/>
          <a:stretch>
            <a:fillRect/>
          </a:stretch>
        </p:blipFill>
        <p:spPr>
          <a:xfrm>
            <a:off x="6893560" y="2430780"/>
            <a:ext cx="2952115" cy="2856865"/>
          </a:xfrm>
          <a:prstGeom prst="rect">
            <a:avLst/>
          </a:prstGeom>
        </p:spPr>
      </p:pic>
      <p:sp>
        <p:nvSpPr>
          <p:cNvPr id="8" name="文本框 7"/>
          <p:cNvSpPr txBox="1"/>
          <p:nvPr/>
        </p:nvSpPr>
        <p:spPr>
          <a:xfrm>
            <a:off x="6123940" y="5512435"/>
            <a:ext cx="4872990" cy="583565"/>
          </a:xfrm>
          <a:prstGeom prst="rect">
            <a:avLst/>
          </a:prstGeom>
          <a:noFill/>
        </p:spPr>
        <p:txBody>
          <a:bodyPr wrap="square" rtlCol="0">
            <a:spAutoFit/>
          </a:bodyPr>
          <a:lstStyle/>
          <a:p>
            <a:r>
              <a:rPr lang="zh-CN" altLang="en-US" sz="3200"/>
              <a:t>二进制的世界，只有</a:t>
            </a:r>
            <a:r>
              <a:rPr lang="en-US" altLang="zh-CN" sz="3200">
                <a:solidFill>
                  <a:srgbClr val="FF0000"/>
                </a:solidFill>
              </a:rPr>
              <a:t>0</a:t>
            </a:r>
            <a:r>
              <a:rPr lang="zh-CN" altLang="en-US" sz="3200"/>
              <a:t>和</a:t>
            </a:r>
            <a:r>
              <a:rPr lang="en-US" altLang="zh-CN" sz="3200">
                <a:solidFill>
                  <a:srgbClr val="FF0000"/>
                </a:solidFill>
              </a:rPr>
              <a:t>1</a:t>
            </a:r>
            <a:endParaRPr lang="zh-CN" altLang="en-US" sz="3200">
              <a:solidFill>
                <a:srgbClr val="FF0000"/>
              </a:solidFill>
            </a:endParaRPr>
          </a:p>
        </p:txBody>
      </p:sp>
    </p:spTree>
    <p:custDataLst>
      <p:tags r:id="rId1"/>
    </p:custDataLst>
    <p:extLst>
      <p:ext uri="{BB962C8B-B14F-4D97-AF65-F5344CB8AC3E}">
        <p14:creationId xmlns:p14="http://schemas.microsoft.com/office/powerpoint/2010/main" val="3954819315"/>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253490"/>
            <a:ext cx="10515600" cy="4351338"/>
          </a:xfrm>
        </p:spPr>
        <p:txBody>
          <a:bodyPr/>
          <a:lstStyle/>
          <a:p>
            <a:pPr marL="0" indent="0">
              <a:buNone/>
            </a:pPr>
            <a:r>
              <a:rPr lang="en-US" altLang="zh-CN"/>
              <a:t>   </a:t>
            </a:r>
            <a:r>
              <a:rPr lang="zh-CN" altLang="en-US" sz="3200"/>
              <a:t>计算机语言分为三类：</a:t>
            </a:r>
          </a:p>
          <a:p>
            <a:pPr marL="0" indent="0">
              <a:buNone/>
            </a:pPr>
            <a:r>
              <a:rPr lang="zh-CN" altLang="en-US" sz="3200"/>
              <a:t>   </a:t>
            </a:r>
            <a:r>
              <a:rPr lang="en-US" altLang="zh-CN" sz="3200"/>
              <a:t>	</a:t>
            </a:r>
            <a:r>
              <a:rPr lang="zh-CN" altLang="en-US" sz="3200">
                <a:solidFill>
                  <a:srgbClr val="FF0000"/>
                </a:solidFill>
              </a:rPr>
              <a:t>机器语言（低级语言）</a:t>
            </a:r>
          </a:p>
          <a:p>
            <a:pPr marL="0" indent="0">
              <a:buNone/>
            </a:pPr>
            <a:r>
              <a:rPr lang="zh-CN" altLang="en-US" sz="3200">
                <a:solidFill>
                  <a:srgbClr val="FF0000"/>
                </a:solidFill>
              </a:rPr>
              <a:t>                     </a:t>
            </a:r>
          </a:p>
          <a:p>
            <a:pPr marL="0" indent="0">
              <a:buNone/>
            </a:pPr>
            <a:r>
              <a:rPr lang="zh-CN" altLang="en-US" sz="3200"/>
              <a:t>   </a:t>
            </a:r>
            <a:r>
              <a:rPr lang="en-US" altLang="zh-CN" sz="3200"/>
              <a:t>	</a:t>
            </a:r>
            <a:r>
              <a:rPr lang="zh-CN" altLang="en-US" sz="3200">
                <a:solidFill>
                  <a:srgbClr val="FF0000"/>
                </a:solidFill>
              </a:rPr>
              <a:t>汇编语言</a:t>
            </a:r>
          </a:p>
          <a:p>
            <a:pPr marL="0" indent="0">
              <a:buNone/>
            </a:pPr>
            <a:endParaRPr lang="zh-CN" altLang="en-US" sz="3200">
              <a:solidFill>
                <a:srgbClr val="FF0000"/>
              </a:solidFill>
            </a:endParaRPr>
          </a:p>
          <a:p>
            <a:pPr marL="0" indent="0">
              <a:buNone/>
            </a:pPr>
            <a:r>
              <a:rPr lang="zh-CN" altLang="en-US" sz="3200"/>
              <a:t>  </a:t>
            </a:r>
            <a:r>
              <a:rPr lang="en-US" altLang="zh-CN" sz="3200"/>
              <a:t>	</a:t>
            </a:r>
            <a:r>
              <a:rPr lang="zh-CN" altLang="en-US" sz="3200">
                <a:solidFill>
                  <a:srgbClr val="FF0000"/>
                </a:solidFill>
              </a:rPr>
              <a:t>高级语言</a:t>
            </a:r>
          </a:p>
        </p:txBody>
      </p:sp>
      <p:sp>
        <p:nvSpPr>
          <p:cNvPr id="4" name="文本框 3"/>
          <p:cNvSpPr txBox="1"/>
          <p:nvPr/>
        </p:nvSpPr>
        <p:spPr>
          <a:xfrm>
            <a:off x="2378717" y="2334268"/>
            <a:ext cx="5788042" cy="460375"/>
          </a:xfrm>
          <a:prstGeom prst="rect">
            <a:avLst/>
          </a:prstGeom>
          <a:noFill/>
        </p:spPr>
        <p:txBody>
          <a:bodyPr wrap="square" rtlCol="0">
            <a:spAutoFit/>
          </a:bodyPr>
          <a:lstStyle/>
          <a:p>
            <a:r>
              <a:rPr lang="zh-CN" altLang="en-US" sz="2400"/>
              <a:t>计算机中所有的信息均以</a:t>
            </a:r>
            <a:r>
              <a:rPr lang="zh-CN" altLang="en-US" sz="2400">
                <a:solidFill>
                  <a:srgbClr val="FF0000"/>
                </a:solidFill>
              </a:rPr>
              <a:t>二进制</a:t>
            </a:r>
            <a:r>
              <a:rPr lang="zh-CN" altLang="en-US" sz="2400"/>
              <a:t>方式存储。</a:t>
            </a:r>
          </a:p>
        </p:txBody>
      </p:sp>
      <p:sp>
        <p:nvSpPr>
          <p:cNvPr id="5" name="文本框 4"/>
          <p:cNvSpPr txBox="1"/>
          <p:nvPr/>
        </p:nvSpPr>
        <p:spPr>
          <a:xfrm>
            <a:off x="2407285" y="4838065"/>
            <a:ext cx="8149590" cy="583565"/>
          </a:xfrm>
          <a:prstGeom prst="rect">
            <a:avLst/>
          </a:prstGeom>
          <a:noFill/>
        </p:spPr>
        <p:txBody>
          <a:bodyPr wrap="square" rtlCol="0">
            <a:spAutoFit/>
          </a:bodyPr>
          <a:lstStyle/>
          <a:p>
            <a:r>
              <a:rPr lang="zh-CN" altLang="en-US" sz="2400"/>
              <a:t>近似人类的自然语言，如</a:t>
            </a:r>
            <a:r>
              <a:rPr lang="en-US" altLang="zh-CN" sz="2400"/>
              <a:t>C</a:t>
            </a:r>
            <a:r>
              <a:rPr lang="zh-CN" altLang="en-US" sz="2400"/>
              <a:t>，</a:t>
            </a:r>
            <a:r>
              <a:rPr lang="en-US" altLang="zh-CN" sz="3200">
                <a:solidFill>
                  <a:srgbClr val="FF0000"/>
                </a:solidFill>
              </a:rPr>
              <a:t>C++</a:t>
            </a:r>
            <a:r>
              <a:rPr lang="zh-CN" altLang="en-US" sz="2400"/>
              <a:t>，</a:t>
            </a:r>
            <a:r>
              <a:rPr lang="en-US" altLang="zh-CN" sz="2400"/>
              <a:t>Java</a:t>
            </a:r>
            <a:r>
              <a:rPr lang="zh-CN" altLang="en-US" sz="2400"/>
              <a:t>，</a:t>
            </a:r>
            <a:r>
              <a:rPr lang="en-US" altLang="zh-CN" sz="2400"/>
              <a:t>VB</a:t>
            </a:r>
            <a:r>
              <a:rPr lang="zh-CN" altLang="en-US" sz="2400"/>
              <a:t>、</a:t>
            </a:r>
            <a:r>
              <a:rPr lang="en-US" altLang="zh-CN" sz="2400"/>
              <a:t>pascal</a:t>
            </a:r>
          </a:p>
        </p:txBody>
      </p:sp>
      <p:sp>
        <p:nvSpPr>
          <p:cNvPr id="7" name="文本框 6"/>
          <p:cNvSpPr txBox="1"/>
          <p:nvPr/>
        </p:nvSpPr>
        <p:spPr>
          <a:xfrm>
            <a:off x="2378710" y="3524250"/>
            <a:ext cx="8149590" cy="460375"/>
          </a:xfrm>
          <a:prstGeom prst="rect">
            <a:avLst/>
          </a:prstGeom>
          <a:noFill/>
        </p:spPr>
        <p:txBody>
          <a:bodyPr wrap="square" rtlCol="0">
            <a:spAutoFit/>
          </a:bodyPr>
          <a:lstStyle/>
          <a:p>
            <a:r>
              <a:rPr lang="zh-CN" altLang="en-US" sz="2400"/>
              <a:t>面向机器的程序设计语言。</a:t>
            </a:r>
          </a:p>
        </p:txBody>
      </p:sp>
    </p:spTree>
    <p:extLst>
      <p:ext uri="{BB962C8B-B14F-4D97-AF65-F5344CB8AC3E}">
        <p14:creationId xmlns:p14="http://schemas.microsoft.com/office/powerpoint/2010/main" val="3373709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97625" y="2733868"/>
            <a:ext cx="8119390" cy="1101301"/>
          </a:xfrm>
        </p:spPr>
        <p:txBody>
          <a:bodyPr>
            <a:noAutofit/>
          </a:bodyPr>
          <a:lstStyle/>
          <a:p>
            <a:r>
              <a:rPr lang="zh-CN" altLang="en-US" sz="9600" dirty="0" smtClean="0">
                <a:solidFill>
                  <a:schemeClr val="tx1"/>
                </a:solidFill>
              </a:rPr>
              <a:t>初识程序设计</a:t>
            </a:r>
            <a:endParaRPr lang="zh-CN" altLang="en-US" sz="9600" dirty="0">
              <a:solidFill>
                <a:schemeClr val="tx1"/>
              </a:solidFill>
            </a:endParaRPr>
          </a:p>
        </p:txBody>
      </p:sp>
      <p:sp>
        <p:nvSpPr>
          <p:cNvPr id="3" name="文本框 2"/>
          <p:cNvSpPr txBox="1"/>
          <p:nvPr/>
        </p:nvSpPr>
        <p:spPr>
          <a:xfrm>
            <a:off x="7666892" y="5196254"/>
            <a:ext cx="3156439" cy="646331"/>
          </a:xfrm>
          <a:prstGeom prst="rect">
            <a:avLst/>
          </a:prstGeom>
          <a:noFill/>
        </p:spPr>
        <p:txBody>
          <a:bodyPr wrap="square" rtlCol="0">
            <a:spAutoFit/>
          </a:bodyPr>
          <a:lstStyle/>
          <a:p>
            <a:r>
              <a:rPr lang="zh-CN" altLang="en-US" sz="3600" dirty="0" smtClean="0"/>
              <a:t>冉   蛟</a:t>
            </a:r>
            <a:endParaRPr lang="zh-CN" altLang="en-US" sz="3600" dirty="0"/>
          </a:p>
        </p:txBody>
      </p:sp>
    </p:spTree>
    <p:extLst>
      <p:ext uri="{BB962C8B-B14F-4D97-AF65-F5344CB8AC3E}">
        <p14:creationId xmlns:p14="http://schemas.microsoft.com/office/powerpoint/2010/main" val="138778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67100"/>
            <a:ext cx="10515600" cy="674688"/>
          </a:xfrm>
        </p:spPr>
        <p:txBody>
          <a:bodyPr>
            <a:normAutofit/>
          </a:bodyPr>
          <a:lstStyle/>
          <a:p>
            <a:pPr algn="l"/>
            <a:r>
              <a:rPr lang="zh-CN" altLang="en-US" dirty="0" smtClean="0"/>
              <a:t>如何让</a:t>
            </a:r>
            <a:r>
              <a:rPr lang="zh-CN" altLang="en-US" dirty="0"/>
              <a:t>计算机告诉大家</a:t>
            </a:r>
            <a:r>
              <a:rPr lang="en-US" altLang="zh-CN" dirty="0"/>
              <a:t>“I </a:t>
            </a:r>
            <a:r>
              <a:rPr lang="en-US" altLang="zh-CN" dirty="0" smtClean="0"/>
              <a:t>love programming</a:t>
            </a:r>
            <a:r>
              <a:rPr lang="zh-CN" altLang="en-US" dirty="0"/>
              <a:t>！</a:t>
            </a:r>
            <a:r>
              <a:rPr lang="en-US" altLang="zh-CN" dirty="0" smtClean="0"/>
              <a:t>”</a:t>
            </a:r>
            <a:r>
              <a:rPr lang="zh-CN" altLang="en-US" dirty="0" smtClean="0"/>
              <a:t>？</a:t>
            </a:r>
            <a:endParaRPr lang="en-US" altLang="zh-CN" dirty="0"/>
          </a:p>
        </p:txBody>
      </p:sp>
      <p:sp>
        <p:nvSpPr>
          <p:cNvPr id="3" name="内容占位符 2"/>
          <p:cNvSpPr>
            <a:spLocks noGrp="1"/>
          </p:cNvSpPr>
          <p:nvPr>
            <p:ph idx="1"/>
          </p:nvPr>
        </p:nvSpPr>
        <p:spPr>
          <a:xfrm>
            <a:off x="501652" y="1707520"/>
            <a:ext cx="7886723" cy="3758576"/>
          </a:xfrm>
        </p:spPr>
        <p:txBody>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a:t>std</a:t>
            </a:r>
            <a:r>
              <a:rPr lang="en-US" altLang="zh-CN" sz="2800" dirty="0">
                <a:solidFill>
                  <a:srgbClr val="FF0000"/>
                </a:solidFill>
              </a:rPr>
              <a:t>;</a:t>
            </a:r>
            <a:r>
              <a:rPr lang="en-US" altLang="zh-CN" sz="2800" dirty="0"/>
              <a:t>  </a:t>
            </a: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a:t>{</a:t>
            </a:r>
          </a:p>
          <a:p>
            <a:pPr marL="0" indent="0">
              <a:buNone/>
            </a:pPr>
            <a:r>
              <a:rPr lang="en-US" altLang="zh-CN" sz="2800" dirty="0"/>
              <a:t> </a:t>
            </a:r>
            <a:r>
              <a:rPr lang="en-US" altLang="zh-CN" sz="2800" dirty="0" err="1"/>
              <a:t>cout</a:t>
            </a:r>
            <a:r>
              <a:rPr lang="en-US" altLang="zh-CN" sz="2800" dirty="0"/>
              <a:t>&lt;&lt;”I love programming!”</a:t>
            </a:r>
            <a:r>
              <a:rPr lang="en-US" altLang="zh-CN" sz="2800" dirty="0">
                <a:sym typeface="+mn-ea"/>
              </a:rPr>
              <a:t>&lt;&lt;</a:t>
            </a:r>
            <a:r>
              <a:rPr lang="en-US" altLang="zh-CN" sz="2800" dirty="0" err="1">
                <a:sym typeface="+mn-ea"/>
              </a:rPr>
              <a:t>endl</a:t>
            </a:r>
            <a:r>
              <a:rPr lang="en-US" altLang="zh-CN" sz="2800" dirty="0">
                <a:solidFill>
                  <a:srgbClr val="FF0000"/>
                </a:solidFill>
              </a:rPr>
              <a:t>;</a:t>
            </a:r>
            <a:r>
              <a:rPr lang="en-US" altLang="zh-CN" sz="2800" dirty="0"/>
              <a:t>    </a:t>
            </a:r>
            <a:r>
              <a:rPr lang="en-US" altLang="zh-CN" sz="2800" dirty="0">
                <a:solidFill>
                  <a:srgbClr val="FF0000"/>
                </a:solidFill>
              </a:rPr>
              <a:t> </a:t>
            </a:r>
          </a:p>
          <a:p>
            <a:pPr marL="0" indent="0">
              <a:buNone/>
            </a:pPr>
            <a:r>
              <a:rPr lang="en-US" altLang="zh-CN" sz="2800" dirty="0"/>
              <a:t> return 0</a:t>
            </a:r>
            <a:r>
              <a:rPr lang="en-US" altLang="zh-CN" sz="2800" dirty="0">
                <a:solidFill>
                  <a:srgbClr val="FF0000"/>
                </a:solidFill>
              </a:rPr>
              <a:t>;</a:t>
            </a:r>
            <a:r>
              <a:rPr lang="en-US" altLang="zh-CN" sz="2800" dirty="0"/>
              <a:t>                  </a:t>
            </a:r>
            <a:r>
              <a:rPr lang="en-US" altLang="zh-CN" sz="2800" dirty="0">
                <a:solidFill>
                  <a:srgbClr val="FF0000"/>
                </a:solidFill>
              </a:rPr>
              <a:t>  </a:t>
            </a:r>
          </a:p>
          <a:p>
            <a:pPr marL="0" indent="0">
              <a:buNone/>
            </a:pPr>
            <a:r>
              <a:rPr lang="en-US" altLang="zh-CN" sz="2800" dirty="0"/>
              <a:t>}</a:t>
            </a:r>
          </a:p>
        </p:txBody>
      </p:sp>
      <p:sp>
        <p:nvSpPr>
          <p:cNvPr id="4" name="文本框 3"/>
          <p:cNvSpPr txBox="1"/>
          <p:nvPr/>
        </p:nvSpPr>
        <p:spPr>
          <a:xfrm>
            <a:off x="6933578" y="1646560"/>
            <a:ext cx="4893324" cy="3449955"/>
          </a:xfrm>
          <a:prstGeom prst="rect">
            <a:avLst/>
          </a:prstGeom>
          <a:noFill/>
        </p:spPr>
        <p:txBody>
          <a:bodyPr wrap="square" rtlCol="0">
            <a:spAutoFit/>
          </a:bodyPr>
          <a:lstStyle/>
          <a:p>
            <a:pPr>
              <a:lnSpc>
                <a:spcPct val="140000"/>
              </a:lnSpc>
            </a:pPr>
            <a:r>
              <a:rPr lang="en-US" altLang="zh-CN" sz="2400" dirty="0">
                <a:sym typeface="+mn-ea"/>
              </a:rPr>
              <a:t> </a:t>
            </a:r>
            <a:r>
              <a:rPr lang="en-US" altLang="zh-CN" sz="2400" dirty="0">
                <a:solidFill>
                  <a:srgbClr val="FF0000"/>
                </a:solidFill>
                <a:sym typeface="+mn-ea"/>
              </a:rPr>
              <a:t>//</a:t>
            </a:r>
            <a:r>
              <a:rPr lang="en-US" altLang="zh-CN" sz="2400" dirty="0" err="1">
                <a:solidFill>
                  <a:srgbClr val="FF0000"/>
                </a:solidFill>
                <a:sym typeface="+mn-ea"/>
              </a:rPr>
              <a:t>包括输入输出头文件</a:t>
            </a:r>
            <a:r>
              <a:rPr lang="en-US" altLang="zh-CN" sz="2400" dirty="0">
                <a:solidFill>
                  <a:srgbClr val="FF0000"/>
                </a:solidFill>
                <a:sym typeface="+mn-ea"/>
              </a:rPr>
              <a:t> </a:t>
            </a:r>
          </a:p>
          <a:p>
            <a:pPr>
              <a:lnSpc>
                <a:spcPct val="140000"/>
              </a:lnSpc>
            </a:pPr>
            <a:r>
              <a:rPr lang="en-US" altLang="zh-CN" sz="2400" dirty="0">
                <a:solidFill>
                  <a:srgbClr val="FF0000"/>
                </a:solidFill>
                <a:sym typeface="+mn-ea"/>
              </a:rPr>
              <a:t>//</a:t>
            </a:r>
            <a:r>
              <a:rPr lang="en-US" altLang="zh-CN" sz="2400" dirty="0" err="1">
                <a:solidFill>
                  <a:srgbClr val="FF0000"/>
                </a:solidFill>
                <a:sym typeface="+mn-ea"/>
              </a:rPr>
              <a:t>使用标准的命名空间</a:t>
            </a:r>
            <a:endParaRPr lang="en-US" altLang="zh-CN" sz="2400" dirty="0">
              <a:solidFill>
                <a:srgbClr val="FF0000"/>
              </a:solidFill>
              <a:sym typeface="+mn-ea"/>
            </a:endParaRPr>
          </a:p>
          <a:p>
            <a:pPr>
              <a:lnSpc>
                <a:spcPct val="140000"/>
              </a:lnSpc>
            </a:pPr>
            <a:r>
              <a:rPr lang="en-US" altLang="zh-CN" sz="2400" dirty="0">
                <a:solidFill>
                  <a:srgbClr val="FF0000"/>
                </a:solidFill>
                <a:sym typeface="+mn-ea"/>
              </a:rPr>
              <a:t>//</a:t>
            </a:r>
            <a:r>
              <a:rPr lang="en-US" altLang="zh-CN" sz="2400" dirty="0" err="1">
                <a:solidFill>
                  <a:srgbClr val="FF0000"/>
                </a:solidFill>
                <a:sym typeface="+mn-ea"/>
              </a:rPr>
              <a:t>主函数，程序从这里开始执行</a:t>
            </a:r>
            <a:r>
              <a:rPr lang="en-US" altLang="zh-CN" sz="2400" dirty="0">
                <a:solidFill>
                  <a:srgbClr val="FF0000"/>
                </a:solidFill>
                <a:sym typeface="+mn-ea"/>
              </a:rPr>
              <a:t> </a:t>
            </a:r>
          </a:p>
          <a:p>
            <a:pPr>
              <a:lnSpc>
                <a:spcPct val="130000"/>
              </a:lnSpc>
            </a:pPr>
            <a:endParaRPr lang="en-US" altLang="zh-CN" sz="2400" dirty="0">
              <a:solidFill>
                <a:srgbClr val="FF0000"/>
              </a:solidFill>
              <a:sym typeface="+mn-ea"/>
            </a:endParaRPr>
          </a:p>
          <a:p>
            <a:pPr>
              <a:lnSpc>
                <a:spcPct val="130000"/>
              </a:lnSpc>
            </a:pPr>
            <a:r>
              <a:rPr lang="en-US" altLang="zh-CN" sz="2400" dirty="0">
                <a:solidFill>
                  <a:srgbClr val="FF0000"/>
                </a:solidFill>
                <a:sym typeface="+mn-ea"/>
              </a:rPr>
              <a:t>// </a:t>
            </a:r>
            <a:r>
              <a:rPr lang="zh-CN" altLang="zh-CN" sz="2400" dirty="0">
                <a:solidFill>
                  <a:srgbClr val="FF0000"/>
                </a:solidFill>
                <a:sym typeface="+mn-ea"/>
              </a:rPr>
              <a:t>输出语句</a:t>
            </a:r>
          </a:p>
          <a:p>
            <a:pPr>
              <a:lnSpc>
                <a:spcPct val="130000"/>
              </a:lnSpc>
            </a:pPr>
            <a:r>
              <a:rPr lang="en-US" altLang="zh-CN" sz="2400" dirty="0">
                <a:solidFill>
                  <a:srgbClr val="FF0000"/>
                </a:solidFill>
                <a:sym typeface="+mn-ea"/>
              </a:rPr>
              <a:t>//</a:t>
            </a:r>
            <a:r>
              <a:rPr lang="en-US" altLang="zh-CN" sz="2400" dirty="0" err="1">
                <a:solidFill>
                  <a:srgbClr val="FF0000"/>
                </a:solidFill>
                <a:sym typeface="+mn-ea"/>
              </a:rPr>
              <a:t>函数的最后一条可执行语句</a:t>
            </a:r>
            <a:endParaRPr lang="en-US" altLang="zh-CN" sz="2400" dirty="0">
              <a:solidFill>
                <a:srgbClr val="FF0000"/>
              </a:solidFill>
            </a:endParaRPr>
          </a:p>
          <a:p>
            <a:endParaRPr lang="zh-CN" altLang="en-US" sz="2400" dirty="0"/>
          </a:p>
        </p:txBody>
      </p:sp>
      <p:sp>
        <p:nvSpPr>
          <p:cNvPr id="5" name="文本框 4"/>
          <p:cNvSpPr txBox="1"/>
          <p:nvPr/>
        </p:nvSpPr>
        <p:spPr>
          <a:xfrm>
            <a:off x="1549109" y="5262247"/>
            <a:ext cx="8558530" cy="1198880"/>
          </a:xfrm>
          <a:prstGeom prst="rect">
            <a:avLst/>
          </a:prstGeom>
          <a:noFill/>
        </p:spPr>
        <p:txBody>
          <a:bodyPr wrap="square" rtlCol="0">
            <a:spAutoFit/>
          </a:bodyPr>
          <a:lstStyle/>
          <a:p>
            <a:r>
              <a:rPr lang="en-US" altLang="zh-CN" dirty="0"/>
              <a:t>include</a:t>
            </a:r>
            <a:r>
              <a:rPr lang="zh-CN" altLang="en-US" dirty="0"/>
              <a:t>：</a:t>
            </a:r>
            <a:r>
              <a:rPr lang="zh-CN" altLang="zh-CN" dirty="0"/>
              <a:t>包括       </a:t>
            </a:r>
            <a:r>
              <a:rPr lang="en-US" altLang="zh-CN" dirty="0" err="1"/>
              <a:t>io</a:t>
            </a:r>
            <a:r>
              <a:rPr lang="zh-CN" altLang="en-US" dirty="0"/>
              <a:t>：</a:t>
            </a:r>
            <a:r>
              <a:rPr lang="en-US" altLang="zh-CN" dirty="0"/>
              <a:t>input output</a:t>
            </a:r>
            <a:r>
              <a:rPr lang="zh-CN" altLang="en-US" dirty="0"/>
              <a:t>输入输出         </a:t>
            </a:r>
            <a:r>
              <a:rPr lang="en-US" altLang="zh-CN" dirty="0"/>
              <a:t>stream:</a:t>
            </a:r>
            <a:r>
              <a:rPr lang="zh-CN" altLang="zh-CN" dirty="0"/>
              <a:t>小溪</a:t>
            </a:r>
          </a:p>
          <a:p>
            <a:r>
              <a:rPr lang="en-US" altLang="zh-CN" dirty="0"/>
              <a:t>using</a:t>
            </a:r>
            <a:r>
              <a:rPr lang="zh-CN" altLang="en-US" dirty="0"/>
              <a:t>：使用          </a:t>
            </a:r>
            <a:r>
              <a:rPr lang="en-US" altLang="zh-CN" dirty="0"/>
              <a:t>namespace:</a:t>
            </a:r>
            <a:r>
              <a:rPr lang="zh-CN" altLang="zh-CN" dirty="0"/>
              <a:t>命名空间              </a:t>
            </a:r>
            <a:r>
              <a:rPr lang="en-US" altLang="zh-CN" dirty="0" err="1"/>
              <a:t>std:standard</a:t>
            </a:r>
            <a:r>
              <a:rPr lang="zh-CN" altLang="zh-CN" dirty="0"/>
              <a:t>标准</a:t>
            </a:r>
          </a:p>
          <a:p>
            <a:r>
              <a:rPr lang="en-US" altLang="zh-CN" dirty="0" err="1"/>
              <a:t>int:integer</a:t>
            </a:r>
            <a:r>
              <a:rPr lang="zh-CN" altLang="zh-CN" dirty="0"/>
              <a:t>整数      </a:t>
            </a:r>
            <a:r>
              <a:rPr lang="en-US" altLang="zh-CN" dirty="0"/>
              <a:t>main:</a:t>
            </a:r>
            <a:r>
              <a:rPr lang="zh-CN" altLang="zh-CN" dirty="0"/>
              <a:t>主要的                             </a:t>
            </a:r>
            <a:r>
              <a:rPr lang="en-US" dirty="0" err="1"/>
              <a:t>cout:c+out</a:t>
            </a:r>
            <a:r>
              <a:rPr lang="en-US" dirty="0"/>
              <a:t>  C</a:t>
            </a:r>
            <a:r>
              <a:rPr lang="zh-CN" dirty="0"/>
              <a:t>语言的输出语句</a:t>
            </a:r>
          </a:p>
          <a:p>
            <a:r>
              <a:rPr lang="en-US" altLang="zh-CN" dirty="0"/>
              <a:t>return</a:t>
            </a:r>
            <a:r>
              <a:rPr lang="zh-CN" altLang="en-US" dirty="0"/>
              <a:t>：返回</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left)">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left)">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wipe(left)">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wipe(left)">
                                      <p:cBhvr>
                                        <p:cTn id="55" dur="500"/>
                                        <p:tgtEl>
                                          <p:spTgt spid="4">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
                                            <p:txEl>
                                              <p:pRg st="5" end="5"/>
                                            </p:txEl>
                                          </p:spTgt>
                                        </p:tgtEl>
                                        <p:attrNameLst>
                                          <p:attrName>style.visibility</p:attrName>
                                        </p:attrNameLst>
                                      </p:cBhvr>
                                      <p:to>
                                        <p:strVal val="visible"/>
                                      </p:to>
                                    </p:set>
                                    <p:animEffect transition="in" filter="wipe(left)">
                                      <p:cBhvr>
                                        <p:cTn id="6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916302" y="1886968"/>
            <a:ext cx="7886723" cy="3758576"/>
          </a:xfrm>
        </p:spPr>
        <p:txBody>
          <a:bodyPr>
            <a:noAutofit/>
          </a:bodyPr>
          <a:lstStyle/>
          <a:p>
            <a:pPr marL="0" indent="0">
              <a:buNone/>
            </a:pPr>
            <a:r>
              <a:rPr lang="en-US" altLang="zh-CN" sz="3600" dirty="0"/>
              <a:t>#include&lt;</a:t>
            </a:r>
            <a:r>
              <a:rPr lang="en-US" altLang="zh-CN" sz="3600" dirty="0" err="1"/>
              <a:t>iostream</a:t>
            </a:r>
            <a:r>
              <a:rPr lang="en-US" altLang="zh-CN" sz="3600" dirty="0"/>
              <a:t>&gt;     </a:t>
            </a:r>
            <a:endParaRPr lang="en-US" altLang="zh-CN" sz="4000" dirty="0">
              <a:solidFill>
                <a:srgbClr val="FF0000"/>
              </a:solidFill>
            </a:endParaRPr>
          </a:p>
          <a:p>
            <a:pPr marL="0" indent="0">
              <a:buNone/>
            </a:pPr>
            <a:r>
              <a:rPr lang="en-US" altLang="zh-CN" sz="3600" dirty="0"/>
              <a:t>using namespace </a:t>
            </a:r>
            <a:r>
              <a:rPr lang="en-US" altLang="zh-CN" sz="3600" dirty="0" err="1"/>
              <a:t>std</a:t>
            </a:r>
            <a:r>
              <a:rPr lang="en-US" altLang="zh-CN" sz="3600" dirty="0">
                <a:solidFill>
                  <a:srgbClr val="FF0000"/>
                </a:solidFill>
              </a:rPr>
              <a:t>;</a:t>
            </a:r>
            <a:r>
              <a:rPr lang="en-US" altLang="zh-CN" sz="3600" dirty="0"/>
              <a:t>  </a:t>
            </a:r>
          </a:p>
          <a:p>
            <a:pPr marL="0" indent="0">
              <a:buNone/>
            </a:pPr>
            <a:r>
              <a:rPr lang="en-US" altLang="zh-CN" sz="3600" dirty="0" err="1"/>
              <a:t>int</a:t>
            </a:r>
            <a:r>
              <a:rPr lang="en-US" altLang="zh-CN" sz="3600" dirty="0"/>
              <a:t> main()                </a:t>
            </a:r>
            <a:r>
              <a:rPr lang="en-US" altLang="zh-CN" sz="3600" dirty="0">
                <a:solidFill>
                  <a:srgbClr val="FF0000"/>
                </a:solidFill>
              </a:rPr>
              <a:t>  </a:t>
            </a:r>
          </a:p>
          <a:p>
            <a:pPr marL="0" indent="0">
              <a:buNone/>
            </a:pPr>
            <a:r>
              <a:rPr lang="en-US" altLang="zh-CN" sz="3600" dirty="0"/>
              <a:t>{</a:t>
            </a:r>
          </a:p>
          <a:p>
            <a:pPr marL="0" indent="0">
              <a:buNone/>
            </a:pPr>
            <a:r>
              <a:rPr lang="en-US" altLang="zh-CN" sz="3600" dirty="0"/>
              <a:t> </a:t>
            </a:r>
            <a:r>
              <a:rPr lang="en-US" altLang="zh-CN" sz="3600" dirty="0" err="1">
                <a:solidFill>
                  <a:srgbClr val="FF0000"/>
                </a:solidFill>
              </a:rPr>
              <a:t>cout</a:t>
            </a:r>
            <a:r>
              <a:rPr lang="en-US" altLang="zh-CN" sz="3600" dirty="0">
                <a:solidFill>
                  <a:srgbClr val="FF0000"/>
                </a:solidFill>
              </a:rPr>
              <a:t>&lt;&lt;”I love programming!”</a:t>
            </a:r>
            <a:r>
              <a:rPr lang="en-US" altLang="zh-CN" sz="3600" dirty="0">
                <a:solidFill>
                  <a:srgbClr val="FF0000"/>
                </a:solidFill>
                <a:sym typeface="+mn-ea"/>
              </a:rPr>
              <a:t>&lt;&lt;</a:t>
            </a:r>
            <a:r>
              <a:rPr lang="en-US" altLang="zh-CN" sz="3600" dirty="0" err="1">
                <a:solidFill>
                  <a:srgbClr val="FF0000"/>
                </a:solidFill>
                <a:sym typeface="+mn-ea"/>
              </a:rPr>
              <a:t>endl</a:t>
            </a:r>
            <a:r>
              <a:rPr lang="en-US" altLang="zh-CN" sz="3600" dirty="0">
                <a:solidFill>
                  <a:srgbClr val="FF0000"/>
                </a:solidFill>
              </a:rPr>
              <a:t>;     </a:t>
            </a:r>
          </a:p>
          <a:p>
            <a:pPr marL="0" indent="0">
              <a:buNone/>
            </a:pPr>
            <a:r>
              <a:rPr lang="en-US" altLang="zh-CN" sz="3600" dirty="0"/>
              <a:t> return 0</a:t>
            </a:r>
            <a:r>
              <a:rPr lang="en-US" altLang="zh-CN" sz="3600" dirty="0">
                <a:solidFill>
                  <a:srgbClr val="FF0000"/>
                </a:solidFill>
              </a:rPr>
              <a:t>;</a:t>
            </a:r>
            <a:r>
              <a:rPr lang="en-US" altLang="zh-CN" sz="3600" dirty="0"/>
              <a:t>                  </a:t>
            </a:r>
            <a:r>
              <a:rPr lang="en-US" altLang="zh-CN" sz="3600" dirty="0">
                <a:solidFill>
                  <a:srgbClr val="FF0000"/>
                </a:solidFill>
              </a:rPr>
              <a:t>  </a:t>
            </a:r>
          </a:p>
          <a:p>
            <a:pPr marL="0" indent="0">
              <a:buNone/>
            </a:pPr>
            <a:r>
              <a:rPr lang="en-US" altLang="zh-CN" sz="3600" dirty="0"/>
              <a:t>}</a:t>
            </a:r>
          </a:p>
        </p:txBody>
      </p:sp>
      <p:sp>
        <p:nvSpPr>
          <p:cNvPr id="5" name="文本框 4"/>
          <p:cNvSpPr txBox="1"/>
          <p:nvPr/>
        </p:nvSpPr>
        <p:spPr>
          <a:xfrm>
            <a:off x="1339273" y="890996"/>
            <a:ext cx="429491" cy="5386090"/>
          </a:xfrm>
          <a:prstGeom prst="rect">
            <a:avLst/>
          </a:prstGeom>
          <a:noFill/>
        </p:spPr>
        <p:txBody>
          <a:bodyPr wrap="square" rtlCol="0">
            <a:spAutoFit/>
          </a:bodyPr>
          <a:lstStyle/>
          <a:p>
            <a:r>
              <a:rPr lang="en-US" altLang="zh-CN" sz="34400" dirty="0" smtClean="0"/>
              <a:t>{</a:t>
            </a:r>
            <a:endParaRPr lang="zh-CN" altLang="en-US" sz="34400" dirty="0"/>
          </a:p>
        </p:txBody>
      </p:sp>
      <p:sp>
        <p:nvSpPr>
          <p:cNvPr id="6" name="文本框 5"/>
          <p:cNvSpPr txBox="1"/>
          <p:nvPr/>
        </p:nvSpPr>
        <p:spPr>
          <a:xfrm>
            <a:off x="691193" y="3251200"/>
            <a:ext cx="677108" cy="1814286"/>
          </a:xfrm>
          <a:prstGeom prst="rect">
            <a:avLst/>
          </a:prstGeom>
          <a:noFill/>
        </p:spPr>
        <p:txBody>
          <a:bodyPr vert="eaVert" wrap="square" rtlCol="0">
            <a:spAutoFit/>
          </a:bodyPr>
          <a:lstStyle/>
          <a:p>
            <a:r>
              <a:rPr lang="zh-CN" altLang="en-US" sz="3200" b="1" dirty="0" smtClean="0"/>
              <a:t>程序框架</a:t>
            </a:r>
            <a:endParaRPr lang="zh-CN" altLang="en-US" sz="3200" b="1" dirty="0"/>
          </a:p>
        </p:txBody>
      </p:sp>
      <p:sp>
        <p:nvSpPr>
          <p:cNvPr id="9" name="圆角矩形标注 8"/>
          <p:cNvSpPr/>
          <p:nvPr/>
        </p:nvSpPr>
        <p:spPr>
          <a:xfrm>
            <a:off x="9448800" y="2351314"/>
            <a:ext cx="2090057" cy="1131127"/>
          </a:xfrm>
          <a:prstGeom prst="wedgeRoundRectCallout">
            <a:avLst>
              <a:gd name="adj1" fmla="val -79657"/>
              <a:gd name="adj2" fmla="val 12152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solidFill>
                  <a:srgbClr val="FF0000"/>
                </a:solidFill>
              </a:rPr>
              <a:t>执行内容</a:t>
            </a:r>
            <a:endParaRPr lang="zh-CN" altLang="en-US" sz="3200" b="1" dirty="0">
              <a:solidFill>
                <a:srgbClr val="FF0000"/>
              </a:solidFill>
            </a:endParaRPr>
          </a:p>
        </p:txBody>
      </p:sp>
    </p:spTree>
    <p:extLst>
      <p:ext uri="{BB962C8B-B14F-4D97-AF65-F5344CB8AC3E}">
        <p14:creationId xmlns:p14="http://schemas.microsoft.com/office/powerpoint/2010/main" val="15611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zh-CN" dirty="0"/>
              <a:t>开发环境：</a:t>
            </a:r>
            <a:r>
              <a:rPr lang="en-US" altLang="zh-CN" dirty="0"/>
              <a:t>DEV-C++</a:t>
            </a:r>
          </a:p>
        </p:txBody>
      </p:sp>
      <p:sp>
        <p:nvSpPr>
          <p:cNvPr id="3" name="内容占位符 2"/>
          <p:cNvSpPr>
            <a:spLocks noGrp="1"/>
          </p:cNvSpPr>
          <p:nvPr>
            <p:ph idx="1"/>
          </p:nvPr>
        </p:nvSpPr>
        <p:spPr>
          <a:xfrm>
            <a:off x="583565" y="2079625"/>
            <a:ext cx="10515600" cy="4351338"/>
          </a:xfrm>
        </p:spPr>
        <p:txBody>
          <a:bodyPr>
            <a:normAutofit/>
          </a:bodyPr>
          <a:lstStyle/>
          <a:p>
            <a:pPr marL="0" indent="0">
              <a:buNone/>
            </a:pPr>
            <a:r>
              <a:rPr lang="en-US" altLang="zh-CN" dirty="0"/>
              <a:t>DEV-C++</a:t>
            </a:r>
            <a:r>
              <a:rPr lang="zh-CN" altLang="en-US" dirty="0"/>
              <a:t>是一个可视化的集成开发环境。</a:t>
            </a:r>
          </a:p>
          <a:p>
            <a:pPr marL="0" indent="0">
              <a:buNone/>
            </a:pPr>
            <a:r>
              <a:rPr lang="en-US" altLang="zh-CN" dirty="0"/>
              <a:t>1</a:t>
            </a:r>
            <a:r>
              <a:rPr lang="zh-CN" altLang="en-US" dirty="0"/>
              <a:t>、启动</a:t>
            </a:r>
            <a:r>
              <a:rPr lang="en-US" altLang="zh-CN" dirty="0"/>
              <a:t>DEV-C++</a:t>
            </a:r>
          </a:p>
          <a:p>
            <a:pPr marL="0" indent="0">
              <a:buNone/>
            </a:pPr>
            <a:r>
              <a:rPr lang="en-US" altLang="zh-CN" dirty="0"/>
              <a:t>2</a:t>
            </a:r>
            <a:r>
              <a:rPr lang="zh-CN" altLang="en-US" dirty="0"/>
              <a:t>、文件</a:t>
            </a:r>
            <a:r>
              <a:rPr lang="en-US" altLang="zh-CN" dirty="0"/>
              <a:t>-</a:t>
            </a:r>
            <a:r>
              <a:rPr lang="zh-CN" altLang="en-US" dirty="0"/>
              <a:t>新建</a:t>
            </a:r>
            <a:r>
              <a:rPr lang="en-US" altLang="zh-CN" dirty="0"/>
              <a:t>-</a:t>
            </a:r>
            <a:r>
              <a:rPr lang="zh-CN" altLang="en-US" dirty="0"/>
              <a:t>源代码</a:t>
            </a:r>
          </a:p>
          <a:p>
            <a:pPr marL="0" indent="0">
              <a:buNone/>
            </a:pPr>
            <a:r>
              <a:rPr lang="en-US" altLang="zh-CN" dirty="0"/>
              <a:t>3</a:t>
            </a:r>
            <a:r>
              <a:rPr lang="zh-CN" altLang="en-US" dirty="0"/>
              <a:t>、在</a:t>
            </a:r>
            <a:r>
              <a:rPr lang="zh-CN" altLang="en-US" dirty="0">
                <a:solidFill>
                  <a:srgbClr val="FF0000"/>
                </a:solidFill>
              </a:rPr>
              <a:t>英文</a:t>
            </a:r>
            <a:r>
              <a:rPr lang="zh-CN" altLang="en-US" dirty="0"/>
              <a:t>环境下编写程序</a:t>
            </a:r>
          </a:p>
          <a:p>
            <a:pPr marL="0" indent="0">
              <a:buNone/>
            </a:pPr>
            <a:r>
              <a:rPr lang="en-US" altLang="zh-CN" dirty="0"/>
              <a:t>4</a:t>
            </a:r>
            <a:r>
              <a:rPr lang="zh-CN" altLang="en-US" dirty="0"/>
              <a:t>、</a:t>
            </a:r>
            <a:r>
              <a:rPr lang="en-US" altLang="zh-CN" dirty="0"/>
              <a:t>F9</a:t>
            </a:r>
            <a:r>
              <a:rPr lang="zh-CN" altLang="en-US" dirty="0"/>
              <a:t>编译：</a:t>
            </a:r>
          </a:p>
          <a:p>
            <a:pPr marL="342900" indent="-342900">
              <a:buNone/>
            </a:pPr>
            <a:r>
              <a:rPr lang="en-US" altLang="zh-CN" dirty="0" smtClean="0"/>
              <a:t>5</a:t>
            </a:r>
            <a:r>
              <a:rPr lang="zh-CN" altLang="en-US" dirty="0"/>
              <a:t>、</a:t>
            </a:r>
            <a:r>
              <a:rPr lang="en-US" altLang="zh-CN" dirty="0"/>
              <a:t>F10</a:t>
            </a:r>
            <a:r>
              <a:rPr lang="zh-CN" altLang="en-US" dirty="0"/>
              <a:t>运行程序</a:t>
            </a:r>
          </a:p>
          <a:p>
            <a:pPr marL="342900" indent="-342900">
              <a:buNone/>
            </a:pPr>
            <a:r>
              <a:rPr lang="en-US" altLang="zh-CN" dirty="0"/>
              <a:t>6</a:t>
            </a:r>
            <a:r>
              <a:rPr lang="zh-CN" altLang="en-US" dirty="0"/>
              <a:t>、</a:t>
            </a:r>
            <a:r>
              <a:rPr lang="en-US" altLang="zh-CN" dirty="0"/>
              <a:t>F9</a:t>
            </a:r>
            <a:r>
              <a:rPr lang="zh-CN" altLang="zh-CN" dirty="0"/>
              <a:t>和</a:t>
            </a:r>
            <a:r>
              <a:rPr lang="en-US" altLang="zh-CN" dirty="0"/>
              <a:t>F10</a:t>
            </a:r>
            <a:r>
              <a:rPr lang="zh-CN" altLang="zh-CN" dirty="0"/>
              <a:t>可以由</a:t>
            </a:r>
            <a:r>
              <a:rPr lang="en-US" altLang="zh-CN" dirty="0"/>
              <a:t>F11</a:t>
            </a:r>
            <a:r>
              <a:rPr lang="zh-CN" altLang="en-US" dirty="0"/>
              <a:t>代替，即</a:t>
            </a:r>
            <a:r>
              <a:rPr lang="en-US" altLang="zh-CN" dirty="0"/>
              <a:t>F11</a:t>
            </a:r>
            <a:r>
              <a:rPr lang="zh-CN" altLang="en-US" dirty="0"/>
              <a:t>的功能是：编译运行。</a:t>
            </a:r>
          </a:p>
          <a:p>
            <a:pPr marL="0" indent="0">
              <a:buNone/>
            </a:pPr>
            <a:endParaRPr lang="zh-CN" altLang="en-US" dirty="0"/>
          </a:p>
        </p:txBody>
      </p:sp>
      <p:sp>
        <p:nvSpPr>
          <p:cNvPr id="4" name="矩形 3"/>
          <p:cNvSpPr/>
          <p:nvPr/>
        </p:nvSpPr>
        <p:spPr>
          <a:xfrm>
            <a:off x="6670278" y="2445568"/>
            <a:ext cx="4572000" cy="203009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spAutoFit/>
          </a:bodyPr>
          <a:lstStyle/>
          <a:p>
            <a:pPr marL="285750" indent="-285750">
              <a:buFont typeface="Arial" panose="020B0604020202020204" pitchFamily="34" charset="0"/>
              <a:buChar char="•"/>
            </a:pPr>
            <a:r>
              <a:rPr lang="zh-CN" altLang="en-US" dirty="0"/>
              <a:t>首先系统会提示保存文件；</a:t>
            </a:r>
          </a:p>
          <a:p>
            <a:pPr marL="285750" indent="-285750">
              <a:buFont typeface="Arial" panose="020B0604020202020204" pitchFamily="34" charset="0"/>
              <a:buChar char="•"/>
            </a:pPr>
            <a:r>
              <a:rPr lang="zh-CN" altLang="en-US" dirty="0"/>
              <a:t>然后检查语法错误，如果有错，则编译失败；</a:t>
            </a:r>
          </a:p>
          <a:p>
            <a:pPr marL="285750" indent="-285750">
              <a:buFont typeface="Arial" panose="020B0604020202020204" pitchFamily="34" charset="0"/>
              <a:buChar char="•"/>
            </a:pPr>
            <a:r>
              <a:rPr lang="zh-CN" altLang="en-US" dirty="0"/>
              <a:t>如果没有语法错误，则将高级语言编写的程序编译成计算机可以直接运行的目标代码。此时在保存该程序的文件夹下会出现同名的</a:t>
            </a:r>
            <a:r>
              <a:rPr lang="en-US" altLang="zh-CN" dirty="0"/>
              <a:t>exe</a:t>
            </a:r>
            <a:r>
              <a:rPr lang="zh-CN" altLang="en-US" dirty="0"/>
              <a:t>文件，即可执行文件。</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a:t>任务一：</a:t>
            </a:r>
          </a:p>
        </p:txBody>
      </p:sp>
      <p:sp>
        <p:nvSpPr>
          <p:cNvPr id="3" name="内容占位符 2"/>
          <p:cNvSpPr>
            <a:spLocks noGrp="1"/>
          </p:cNvSpPr>
          <p:nvPr>
            <p:ph idx="1"/>
          </p:nvPr>
        </p:nvSpPr>
        <p:spPr>
          <a:xfrm>
            <a:off x="583565" y="1825625"/>
            <a:ext cx="10515600" cy="4351338"/>
          </a:xfrm>
        </p:spPr>
        <p:txBody>
          <a:bodyPr>
            <a:noAutofit/>
          </a:bodyPr>
          <a:lstStyle/>
          <a:p>
            <a:pPr marL="0" indent="0">
              <a:buNone/>
            </a:pPr>
            <a:r>
              <a:rPr lang="zh-CN" altLang="en-US" sz="3200" dirty="0"/>
              <a:t>编写一个程序，并调试运行。</a:t>
            </a:r>
          </a:p>
          <a:p>
            <a:pPr marL="0" indent="0">
              <a:buNone/>
            </a:pPr>
            <a:r>
              <a:rPr lang="zh-CN" altLang="en-US" sz="3200" dirty="0"/>
              <a:t>要求：让计算机帮你说出此刻你最想说出的话。</a:t>
            </a:r>
          </a:p>
          <a:p>
            <a:pPr marL="0" indent="0">
              <a:buNone/>
            </a:pPr>
            <a:endParaRPr lang="zh-CN" altLang="en-US" sz="3200" dirty="0"/>
          </a:p>
          <a:p>
            <a:pPr marL="0" indent="0">
              <a:buNone/>
            </a:pPr>
            <a:r>
              <a:rPr lang="en-US" altLang="zh-CN" sz="3200" dirty="0"/>
              <a:t>tips</a:t>
            </a:r>
            <a:r>
              <a:rPr lang="zh-CN" altLang="en-US" sz="3200" dirty="0"/>
              <a:t>：</a:t>
            </a:r>
          </a:p>
          <a:p>
            <a:pPr marL="0" indent="0">
              <a:buNone/>
            </a:pPr>
            <a:r>
              <a:rPr lang="zh-CN" altLang="en-US" sz="3200" dirty="0">
                <a:solidFill>
                  <a:srgbClr val="FF0000"/>
                </a:solidFill>
                <a:sym typeface="+mn-ea"/>
              </a:rPr>
              <a:t>怎么做？</a:t>
            </a:r>
            <a:r>
              <a:rPr lang="zh-CN" altLang="en-US" sz="3200" dirty="0">
                <a:sym typeface="+mn-ea"/>
              </a:rPr>
              <a:t> （更替双引号之间的部分。）</a:t>
            </a:r>
            <a:endParaRPr lang="zh-CN" altLang="en-US" sz="3200" dirty="0"/>
          </a:p>
          <a:p>
            <a:pPr marL="0" indent="0">
              <a:buNone/>
            </a:pPr>
            <a:r>
              <a:rPr lang="zh-CN" altLang="en-US" sz="3200" dirty="0">
                <a:solidFill>
                  <a:srgbClr val="FF0000"/>
                </a:solidFill>
              </a:rPr>
              <a:t>注意每句结尾用</a:t>
            </a:r>
            <a:r>
              <a:rPr lang="en-US" altLang="zh-CN" sz="3200" dirty="0">
                <a:solidFill>
                  <a:srgbClr val="FF0000"/>
                </a:solidFill>
              </a:rPr>
              <a:t>“;”</a:t>
            </a:r>
          </a:p>
          <a:p>
            <a:pPr marL="0" indent="0">
              <a:buNone/>
            </a:pPr>
            <a:r>
              <a:rPr lang="zh-CN" altLang="zh-CN" sz="3200" dirty="0"/>
              <a:t>提交的文件名</a:t>
            </a:r>
            <a:r>
              <a:rPr lang="zh-CN" altLang="zh-CN" sz="3200" dirty="0" smtClean="0"/>
              <a:t>：</a:t>
            </a:r>
            <a:r>
              <a:rPr lang="en-US" altLang="zh-CN" sz="3200" dirty="0" smtClean="0"/>
              <a:t>1.1.1</a:t>
            </a:r>
            <a:r>
              <a:rPr lang="zh-CN" altLang="en-US" sz="3200" dirty="0" smtClean="0"/>
              <a:t>姓名</a:t>
            </a:r>
            <a:r>
              <a:rPr lang="en-US" altLang="zh-CN" sz="3200" dirty="0"/>
              <a:t>.</a:t>
            </a:r>
            <a:r>
              <a:rPr lang="en-US" altLang="zh-CN" sz="3600" dirty="0" err="1" smtClean="0"/>
              <a:t>cpp</a:t>
            </a:r>
          </a:p>
          <a:p>
            <a:pPr marL="0" indent="0">
              <a:buNone/>
            </a:pPr>
            <a:endParaRPr lang="zh-CN" altLang="en-US" sz="3600" dirty="0" smtClean="0"/>
          </a:p>
          <a:p>
            <a:pPr marL="0" indent="0">
              <a:buNone/>
            </a:pPr>
            <a:endParaRPr lang="zh-CN" altLang="en-US" sz="3600" dirty="0" smtClean="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35" y="950595"/>
            <a:ext cx="11885295" cy="675005"/>
          </a:xfrm>
        </p:spPr>
        <p:txBody>
          <a:bodyPr>
            <a:noAutofit/>
          </a:bodyPr>
          <a:lstStyle/>
          <a:p>
            <a:pPr algn="l"/>
            <a:r>
              <a:rPr lang="zh-CN" altLang="en-US" sz="4000" b="1" dirty="0"/>
              <a:t>例题</a:t>
            </a:r>
            <a:r>
              <a:rPr lang="en-US" altLang="zh-CN" sz="4000" b="1" dirty="0"/>
              <a:t>1</a:t>
            </a:r>
            <a:r>
              <a:rPr lang="zh-CN" altLang="en-US" sz="4800" b="1" dirty="0" smtClean="0"/>
              <a:t>：</a:t>
            </a:r>
            <a:r>
              <a:rPr lang="zh-CN" altLang="en-US" sz="3200" b="1" dirty="0" smtClean="0">
                <a:solidFill>
                  <a:schemeClr val="tx1"/>
                </a:solidFill>
              </a:rPr>
              <a:t>编程输入两个自然数，输出它们相加的和？</a:t>
            </a:r>
            <a:endParaRPr lang="zh-CN" altLang="en-US" sz="3200" b="1" dirty="0">
              <a:solidFill>
                <a:schemeClr val="tx1"/>
              </a:solidFill>
            </a:endParaRPr>
          </a:p>
        </p:txBody>
      </p:sp>
      <p:sp>
        <p:nvSpPr>
          <p:cNvPr id="7" name="标题 1"/>
          <p:cNvSpPr>
            <a:spLocks noGrp="1"/>
          </p:cNvSpPr>
          <p:nvPr/>
        </p:nvSpPr>
        <p:spPr>
          <a:xfrm>
            <a:off x="375920" y="1950085"/>
            <a:ext cx="11885295" cy="675005"/>
          </a:xfrm>
          <a:prstGeom prst="rect">
            <a:avLst/>
          </a:prstGeom>
        </p:spPr>
        <p:txBody>
          <a:bodyPr vert="horz" lIns="91440" tIns="45720" rIns="91440" bIns="45720" rtlCol="0" anchor="ctr"/>
          <a:lst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a:lstStyle>
          <a:p>
            <a:pPr algn="l"/>
            <a:r>
              <a:rPr lang="zh-CN" altLang="en-US" sz="2400" b="1" dirty="0"/>
              <a:t>分析</a:t>
            </a:r>
            <a:r>
              <a:rPr lang="zh-CN" altLang="en-US" sz="2400" b="1" dirty="0" smtClean="0"/>
              <a:t>：</a:t>
            </a:r>
            <a:r>
              <a:rPr lang="zh-CN" altLang="en-US" sz="2400" dirty="0" smtClean="0">
                <a:solidFill>
                  <a:schemeClr val="tx1"/>
                </a:solidFill>
              </a:rPr>
              <a:t>在程序框架里边执行的内容是：</a:t>
            </a:r>
            <a:r>
              <a:rPr lang="en-US" altLang="zh-CN" sz="2400" dirty="0" smtClean="0">
                <a:solidFill>
                  <a:schemeClr val="tx1"/>
                </a:solidFill>
              </a:rPr>
              <a:t>1</a:t>
            </a:r>
            <a:r>
              <a:rPr lang="zh-CN" altLang="en-US" sz="2400" dirty="0" smtClean="0">
                <a:solidFill>
                  <a:schemeClr val="tx1"/>
                </a:solidFill>
              </a:rPr>
              <a:t>、输入两个自然数；</a:t>
            </a:r>
            <a:r>
              <a:rPr lang="en-US" altLang="zh-CN" sz="2400" dirty="0" smtClean="0">
                <a:solidFill>
                  <a:schemeClr val="tx1"/>
                </a:solidFill>
              </a:rPr>
              <a:t>2</a:t>
            </a:r>
            <a:r>
              <a:rPr lang="zh-CN" altLang="en-US" sz="2400" dirty="0" smtClean="0">
                <a:solidFill>
                  <a:schemeClr val="tx1"/>
                </a:solidFill>
              </a:rPr>
              <a:t>、求两个自然数的和；</a:t>
            </a:r>
            <a:endParaRPr lang="en-US" altLang="zh-CN" sz="2400" dirty="0" smtClean="0">
              <a:solidFill>
                <a:schemeClr val="tx1"/>
              </a:solidFill>
            </a:endParaRPr>
          </a:p>
          <a:p>
            <a:pPr algn="l"/>
            <a:r>
              <a:rPr lang="en-US" altLang="zh-CN" sz="2400" dirty="0">
                <a:solidFill>
                  <a:schemeClr val="tx1"/>
                </a:solidFill>
              </a:rPr>
              <a:t> </a:t>
            </a:r>
            <a:r>
              <a:rPr lang="en-US" altLang="zh-CN" sz="2400" dirty="0" smtClean="0">
                <a:solidFill>
                  <a:schemeClr val="tx1"/>
                </a:solidFill>
              </a:rPr>
              <a:t>                                                             3</a:t>
            </a:r>
            <a:r>
              <a:rPr lang="zh-CN" altLang="en-US" sz="2400" dirty="0" smtClean="0">
                <a:solidFill>
                  <a:schemeClr val="tx1"/>
                </a:solidFill>
              </a:rPr>
              <a:t>、输出它们的和。</a:t>
            </a:r>
            <a:endParaRPr lang="zh-CN" altLang="en-US" sz="2400" dirty="0">
              <a:solidFill>
                <a:schemeClr val="tx1"/>
              </a:solidFill>
            </a:endParaRPr>
          </a:p>
        </p:txBody>
      </p:sp>
      <p:sp>
        <p:nvSpPr>
          <p:cNvPr id="8" name="内容占位符 7"/>
          <p:cNvSpPr>
            <a:spLocks noGrp="1"/>
          </p:cNvSpPr>
          <p:nvPr>
            <p:ph idx="1"/>
          </p:nvPr>
        </p:nvSpPr>
        <p:spPr>
          <a:xfrm>
            <a:off x="1894207" y="2882270"/>
            <a:ext cx="7886723" cy="3758576"/>
          </a:xfrm>
        </p:spPr>
        <p:txBody>
          <a:bodyPr>
            <a:normAutofit fontScale="82500" lnSpcReduction="2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a:t>st</a:t>
            </a:r>
            <a:r>
              <a:rPr lang="en-US" altLang="zh-CN" sz="2800" dirty="0" err="1">
                <a:solidFill>
                  <a:schemeClr val="tx1"/>
                </a:solidFill>
              </a:rPr>
              <a:t>d</a:t>
            </a:r>
            <a:r>
              <a:rPr lang="en-US" altLang="zh-CN" sz="2800" dirty="0">
                <a:solidFill>
                  <a:schemeClr val="tx1"/>
                </a:solidFill>
              </a:rPr>
              <a:t>;  </a:t>
            </a: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smtClean="0"/>
              <a:t>     </a:t>
            </a:r>
            <a:r>
              <a:rPr lang="en-US" altLang="zh-CN" sz="2800" dirty="0" err="1" smtClean="0">
                <a:solidFill>
                  <a:srgbClr val="FF0000"/>
                </a:solidFill>
              </a:rPr>
              <a:t>int</a:t>
            </a:r>
            <a:r>
              <a:rPr lang="en-US" altLang="zh-CN" sz="2800" dirty="0" smtClean="0">
                <a:solidFill>
                  <a:srgbClr val="FF0000"/>
                </a:solidFill>
              </a:rPr>
              <a:t>  </a:t>
            </a:r>
            <a:r>
              <a:rPr lang="en-US" altLang="zh-CN" sz="2800" dirty="0" err="1" smtClean="0">
                <a:solidFill>
                  <a:srgbClr val="FF0000"/>
                </a:solidFill>
              </a:rPr>
              <a:t>a,b,c</a:t>
            </a:r>
            <a:r>
              <a:rPr lang="en-US" altLang="zh-CN" sz="2800" dirty="0" smtClean="0">
                <a:solidFill>
                  <a:srgbClr val="FF0000"/>
                </a:solidFill>
              </a:rPr>
              <a:t>;</a:t>
            </a:r>
          </a:p>
          <a:p>
            <a:pPr marL="0" indent="0">
              <a:buNone/>
            </a:pPr>
            <a:r>
              <a:rPr lang="en-US" altLang="zh-CN" sz="2800" dirty="0">
                <a:solidFill>
                  <a:srgbClr val="FF0000"/>
                </a:solidFill>
              </a:rPr>
              <a:t> </a:t>
            </a:r>
            <a:r>
              <a:rPr lang="en-US" altLang="zh-CN" sz="2800" dirty="0" smtClean="0">
                <a:solidFill>
                  <a:srgbClr val="FF0000"/>
                </a:solidFill>
              </a:rPr>
              <a:t>    </a:t>
            </a:r>
            <a:r>
              <a:rPr lang="en-US" altLang="zh-CN" sz="2800" dirty="0" err="1" smtClean="0">
                <a:solidFill>
                  <a:srgbClr val="FF0000"/>
                </a:solidFill>
              </a:rPr>
              <a:t>cin</a:t>
            </a:r>
            <a:r>
              <a:rPr lang="en-US" altLang="zh-CN" sz="2800" dirty="0" smtClean="0">
                <a:solidFill>
                  <a:srgbClr val="FF0000"/>
                </a:solidFill>
              </a:rPr>
              <a:t>&gt;&gt;a&gt;&gt;b;</a:t>
            </a:r>
            <a:r>
              <a:rPr lang="en-US" altLang="zh-CN" sz="2800" dirty="0" smtClean="0"/>
              <a:t>     //</a:t>
            </a:r>
            <a:r>
              <a:rPr lang="zh-CN" altLang="en-US" sz="2800" dirty="0" smtClean="0"/>
              <a:t>输入自然数</a:t>
            </a:r>
            <a:endParaRPr lang="en-US" altLang="zh-CN" sz="2800" dirty="0" smtClean="0"/>
          </a:p>
          <a:p>
            <a:pPr marL="0" indent="0">
              <a:buNone/>
            </a:pPr>
            <a:r>
              <a:rPr lang="en-US" altLang="zh-CN" sz="2800" dirty="0"/>
              <a:t> </a:t>
            </a:r>
            <a:r>
              <a:rPr lang="en-US" altLang="zh-CN" sz="2800" dirty="0" smtClean="0"/>
              <a:t>    </a:t>
            </a:r>
            <a:r>
              <a:rPr lang="en-US" altLang="zh-CN" sz="2800" dirty="0" smtClean="0">
                <a:solidFill>
                  <a:srgbClr val="FF0000"/>
                </a:solidFill>
              </a:rPr>
              <a:t>c=</a:t>
            </a:r>
            <a:r>
              <a:rPr lang="en-US" altLang="zh-CN" sz="2800" dirty="0" err="1" smtClean="0">
                <a:solidFill>
                  <a:srgbClr val="FF0000"/>
                </a:solidFill>
              </a:rPr>
              <a:t>a+b</a:t>
            </a:r>
            <a:r>
              <a:rPr lang="en-US" altLang="zh-CN" sz="2800" dirty="0" smtClean="0">
                <a:solidFill>
                  <a:srgbClr val="FF0000"/>
                </a:solidFill>
              </a:rPr>
              <a:t>;           </a:t>
            </a:r>
            <a:r>
              <a:rPr lang="en-US" altLang="zh-CN" sz="2800" dirty="0" smtClean="0"/>
              <a:t>//</a:t>
            </a:r>
            <a:r>
              <a:rPr lang="zh-CN" altLang="en-US" sz="2800" dirty="0" smtClean="0"/>
              <a:t>计算两个自然数的和</a:t>
            </a:r>
            <a:endParaRPr lang="en-US" altLang="zh-CN" sz="2800" dirty="0"/>
          </a:p>
          <a:p>
            <a:pPr marL="0" algn="l">
              <a:buNone/>
            </a:pPr>
            <a:r>
              <a:rPr lang="en-US" altLang="zh-CN" sz="2800" dirty="0"/>
              <a:t> </a:t>
            </a:r>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
        <p:nvSpPr>
          <p:cNvPr id="9" name="文本框 8"/>
          <p:cNvSpPr txBox="1"/>
          <p:nvPr/>
        </p:nvSpPr>
        <p:spPr>
          <a:xfrm>
            <a:off x="2303658" y="5293347"/>
            <a:ext cx="6101715" cy="584775"/>
          </a:xfrm>
          <a:prstGeom prst="rect">
            <a:avLst/>
          </a:prstGeom>
          <a:noFill/>
        </p:spPr>
        <p:txBody>
          <a:bodyPr wrap="square" rtlCol="0" anchor="t">
            <a:spAutoFit/>
          </a:bodyPr>
          <a:lstStyle/>
          <a:p>
            <a:pPr marL="0" indent="0">
              <a:buNone/>
            </a:pPr>
            <a:r>
              <a:rPr lang="en-US" altLang="zh-CN" sz="2800" dirty="0" err="1" smtClean="0">
                <a:solidFill>
                  <a:srgbClr val="FF0000"/>
                </a:solidFill>
                <a:sym typeface="+mn-ea"/>
              </a:rPr>
              <a:t>cout</a:t>
            </a:r>
            <a:r>
              <a:rPr lang="en-US" altLang="zh-CN" sz="2800" dirty="0" smtClean="0">
                <a:solidFill>
                  <a:srgbClr val="FF0000"/>
                </a:solidFill>
                <a:sym typeface="+mn-ea"/>
              </a:rPr>
              <a:t>&lt;&lt;c&lt;&lt;</a:t>
            </a:r>
            <a:r>
              <a:rPr lang="en-US" altLang="zh-CN" sz="2800" dirty="0" err="1">
                <a:solidFill>
                  <a:srgbClr val="FF0000"/>
                </a:solidFill>
                <a:sym typeface="+mn-ea"/>
              </a:rPr>
              <a:t>endl</a:t>
            </a:r>
            <a:r>
              <a:rPr lang="en-US" altLang="zh-CN" sz="2800" dirty="0" smtClean="0">
                <a:solidFill>
                  <a:srgbClr val="FF0000"/>
                </a:solidFill>
                <a:sym typeface="+mn-ea"/>
              </a:rPr>
              <a:t>;     </a:t>
            </a:r>
            <a:r>
              <a:rPr lang="en-US" altLang="zh-CN" sz="2800" dirty="0" smtClean="0">
                <a:sym typeface="+mn-ea"/>
              </a:rPr>
              <a:t>//</a:t>
            </a:r>
            <a:r>
              <a:rPr lang="zh-CN" altLang="en-US" sz="2800" dirty="0" smtClean="0">
                <a:sym typeface="+mn-ea"/>
              </a:rPr>
              <a:t>输出和</a:t>
            </a:r>
            <a:r>
              <a:rPr lang="en-US" altLang="zh-CN" sz="2800" dirty="0" smtClean="0">
                <a:sym typeface="+mn-ea"/>
              </a:rPr>
              <a:t>  </a:t>
            </a:r>
            <a:r>
              <a:rPr lang="en-US" altLang="zh-CN" sz="3200" dirty="0" smtClean="0">
                <a:sym typeface="+mn-ea"/>
              </a:rPr>
              <a:t> </a:t>
            </a:r>
            <a:r>
              <a:rPr lang="en-US" altLang="zh-CN" sz="2800" dirty="0" smtClean="0">
                <a:sym typeface="+mn-ea"/>
              </a:rPr>
              <a:t> </a:t>
            </a:r>
            <a:r>
              <a:rPr lang="en-US" altLang="zh-CN" sz="2000" dirty="0" smtClean="0">
                <a:sym typeface="+mn-ea"/>
              </a:rPr>
              <a:t>   </a:t>
            </a:r>
            <a:endParaRPr lang="en-US" altLang="zh-CN" sz="2000" dirty="0">
              <a:sym typeface="+mn-ea"/>
            </a:endParaRPr>
          </a:p>
        </p:txBody>
      </p:sp>
    </p:spTree>
    <p:custDataLst>
      <p:tags r:id="rId1"/>
    </p:custDataLst>
    <p:extLst>
      <p:ext uri="{BB962C8B-B14F-4D97-AF65-F5344CB8AC3E}">
        <p14:creationId xmlns:p14="http://schemas.microsoft.com/office/powerpoint/2010/main" val="1550066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linds(horizontal)">
                                      <p:cBhvr>
                                        <p:cTn id="21" dur="500"/>
                                        <p:tgtEl>
                                          <p:spTgt spid="8">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blinds(horizontal)">
                                      <p:cBhvr>
                                        <p:cTn id="24" dur="500"/>
                                        <p:tgtEl>
                                          <p:spTgt spid="8">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blinds(horizontal)">
                                      <p:cBhvr>
                                        <p:cTn id="30" dur="500"/>
                                        <p:tgtEl>
                                          <p:spTgt spid="8">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blinds(horizontal)">
                                      <p:cBhvr>
                                        <p:cTn id="33" dur="500"/>
                                        <p:tgtEl>
                                          <p:spTgt spid="8">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blinds(horizontal)">
                                      <p:cBhvr>
                                        <p:cTn id="36" dur="500"/>
                                        <p:tgtEl>
                                          <p:spTgt spid="8">
                                            <p:txEl>
                                              <p:pRg st="8" end="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blinds(horizontal)">
                                      <p:cBhvr>
                                        <p:cTn id="4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9"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0218" y="2413108"/>
            <a:ext cx="4835237" cy="2554545"/>
          </a:xfrm>
          <a:prstGeom prst="rect">
            <a:avLst/>
          </a:prstGeom>
        </p:spPr>
        <p:txBody>
          <a:bodyPr wrap="square">
            <a:spAutoFit/>
          </a:bodyPr>
          <a:lstStyle/>
          <a:p>
            <a:r>
              <a:rPr lang="en-US" altLang="zh-CN" sz="3200" smtClean="0"/>
              <a:t>1</a:t>
            </a:r>
            <a:r>
              <a:rPr lang="zh-CN" altLang="en-US" sz="3200" smtClean="0"/>
              <a:t>、输入两个自然数；</a:t>
            </a:r>
            <a:endParaRPr lang="en-US" altLang="zh-CN" sz="3200" smtClean="0"/>
          </a:p>
          <a:p>
            <a:endParaRPr lang="en-US" altLang="zh-CN" sz="3200" smtClean="0"/>
          </a:p>
          <a:p>
            <a:r>
              <a:rPr lang="en-US" altLang="zh-CN" sz="3200" smtClean="0"/>
              <a:t>2</a:t>
            </a:r>
            <a:r>
              <a:rPr lang="zh-CN" altLang="en-US" sz="3200" smtClean="0"/>
              <a:t>、求两个自然数的和；</a:t>
            </a:r>
            <a:endParaRPr lang="en-US" altLang="zh-CN" sz="3200" smtClean="0"/>
          </a:p>
          <a:p>
            <a:r>
              <a:rPr lang="en-US" altLang="zh-CN" sz="3200" smtClean="0"/>
              <a:t>                                                              </a:t>
            </a:r>
          </a:p>
          <a:p>
            <a:r>
              <a:rPr lang="en-US" altLang="zh-CN" sz="3200" smtClean="0"/>
              <a:t>3</a:t>
            </a:r>
            <a:r>
              <a:rPr lang="zh-CN" altLang="en-US" sz="3200" smtClean="0"/>
              <a:t>、输出它们的和。</a:t>
            </a:r>
            <a:endParaRPr lang="zh-CN" altLang="en-US" sz="3200" dirty="0"/>
          </a:p>
        </p:txBody>
      </p:sp>
      <p:sp>
        <p:nvSpPr>
          <p:cNvPr id="5" name="文本框 4"/>
          <p:cNvSpPr txBox="1"/>
          <p:nvPr/>
        </p:nvSpPr>
        <p:spPr>
          <a:xfrm>
            <a:off x="6650182" y="1052946"/>
            <a:ext cx="5541818" cy="707886"/>
          </a:xfrm>
          <a:prstGeom prst="rect">
            <a:avLst/>
          </a:prstGeom>
          <a:noFill/>
        </p:spPr>
        <p:txBody>
          <a:bodyPr wrap="square" rtlCol="0">
            <a:spAutoFit/>
          </a:bodyPr>
          <a:lstStyle/>
          <a:p>
            <a:r>
              <a:rPr lang="zh-CN" altLang="en-US" sz="4000" b="1" dirty="0" smtClean="0"/>
              <a:t>程序解答问题的三段论</a:t>
            </a:r>
            <a:endParaRPr lang="zh-CN" altLang="en-US" sz="4000" b="1" dirty="0"/>
          </a:p>
        </p:txBody>
      </p:sp>
      <p:sp>
        <p:nvSpPr>
          <p:cNvPr id="6" name="矩形 5"/>
          <p:cNvSpPr/>
          <p:nvPr/>
        </p:nvSpPr>
        <p:spPr>
          <a:xfrm>
            <a:off x="7010400" y="2413107"/>
            <a:ext cx="4835237" cy="2554545"/>
          </a:xfrm>
          <a:prstGeom prst="rect">
            <a:avLst/>
          </a:prstGeom>
        </p:spPr>
        <p:txBody>
          <a:bodyPr wrap="square">
            <a:spAutoFit/>
          </a:bodyPr>
          <a:lstStyle/>
          <a:p>
            <a:r>
              <a:rPr lang="en-US" altLang="zh-CN" sz="3200" dirty="0"/>
              <a:t>1</a:t>
            </a:r>
            <a:r>
              <a:rPr lang="zh-CN" altLang="en-US" sz="3200" dirty="0"/>
              <a:t>、</a:t>
            </a:r>
            <a:r>
              <a:rPr lang="zh-CN" altLang="en-US" sz="3200" dirty="0" smtClean="0"/>
              <a:t>输入数据；</a:t>
            </a:r>
            <a:endParaRPr lang="en-US" altLang="zh-CN" sz="3200" dirty="0" smtClean="0"/>
          </a:p>
          <a:p>
            <a:endParaRPr lang="en-US" altLang="zh-CN" sz="3200" dirty="0" smtClean="0"/>
          </a:p>
          <a:p>
            <a:r>
              <a:rPr lang="en-US" altLang="zh-CN" sz="3200" dirty="0" smtClean="0"/>
              <a:t>2</a:t>
            </a:r>
            <a:r>
              <a:rPr lang="zh-CN" altLang="en-US" sz="3200" dirty="0" smtClean="0"/>
              <a:t>、解答方法（算法）；</a:t>
            </a:r>
            <a:endParaRPr lang="en-US" altLang="zh-CN" sz="3200" dirty="0"/>
          </a:p>
          <a:p>
            <a:r>
              <a:rPr lang="en-US" altLang="zh-CN" sz="3200" dirty="0"/>
              <a:t>                                                              </a:t>
            </a:r>
            <a:endParaRPr lang="en-US" altLang="zh-CN" sz="3200" dirty="0" smtClean="0"/>
          </a:p>
          <a:p>
            <a:r>
              <a:rPr lang="en-US" altLang="zh-CN" sz="3200" dirty="0" smtClean="0"/>
              <a:t>3</a:t>
            </a:r>
            <a:r>
              <a:rPr lang="zh-CN" altLang="en-US" sz="3200" dirty="0"/>
              <a:t>、</a:t>
            </a:r>
            <a:r>
              <a:rPr lang="zh-CN" altLang="en-US" sz="3200" dirty="0" smtClean="0"/>
              <a:t>输出答案。</a:t>
            </a:r>
            <a:endParaRPr lang="zh-CN" altLang="en-US" sz="3200" dirty="0"/>
          </a:p>
        </p:txBody>
      </p:sp>
      <p:sp>
        <p:nvSpPr>
          <p:cNvPr id="7" name="文本框 6"/>
          <p:cNvSpPr txBox="1"/>
          <p:nvPr/>
        </p:nvSpPr>
        <p:spPr>
          <a:xfrm>
            <a:off x="124691" y="1052946"/>
            <a:ext cx="5541818" cy="707886"/>
          </a:xfrm>
          <a:prstGeom prst="rect">
            <a:avLst/>
          </a:prstGeom>
          <a:noFill/>
        </p:spPr>
        <p:txBody>
          <a:bodyPr wrap="square" rtlCol="0">
            <a:spAutoFit/>
          </a:bodyPr>
          <a:lstStyle/>
          <a:p>
            <a:r>
              <a:rPr lang="zh-CN" altLang="en-US" sz="4000" b="1" dirty="0" smtClean="0"/>
              <a:t>数学解决问题的思路</a:t>
            </a:r>
            <a:endParaRPr lang="zh-CN" altLang="en-US" sz="4000" b="1" dirty="0"/>
          </a:p>
        </p:txBody>
      </p:sp>
      <p:sp>
        <p:nvSpPr>
          <p:cNvPr id="8" name="矩形 7"/>
          <p:cNvSpPr/>
          <p:nvPr/>
        </p:nvSpPr>
        <p:spPr>
          <a:xfrm>
            <a:off x="623455" y="5619927"/>
            <a:ext cx="10903527" cy="1015663"/>
          </a:xfrm>
          <a:prstGeom prst="rect">
            <a:avLst/>
          </a:prstGeom>
        </p:spPr>
        <p:txBody>
          <a:bodyPr wrap="square">
            <a:spAutoFit/>
          </a:bodyPr>
          <a:lstStyle/>
          <a:p>
            <a:r>
              <a:rPr lang="zh-CN" altLang="en-US" dirty="0" smtClean="0">
                <a:solidFill>
                  <a:srgbClr val="FF0000"/>
                </a:solidFill>
                <a:latin typeface="SimSun" panose="02010600030101010101" pitchFamily="2" charset="-122"/>
                <a:ea typeface="SimSun" panose="02010600030101010101" pitchFamily="2" charset="-122"/>
              </a:rPr>
              <a:t>    </a:t>
            </a:r>
            <a:r>
              <a:rPr lang="zh-CN" altLang="en-US" sz="2000" b="1" dirty="0" smtClean="0">
                <a:solidFill>
                  <a:srgbClr val="FF0000"/>
                </a:solidFill>
                <a:latin typeface="SimSun" panose="02010600030101010101" pitchFamily="2" charset="-122"/>
                <a:ea typeface="SimSun" panose="02010600030101010101" pitchFamily="2" charset="-122"/>
              </a:rPr>
              <a:t>程序</a:t>
            </a:r>
            <a:r>
              <a:rPr lang="zh-CN" altLang="en-US" sz="2000" b="1" dirty="0">
                <a:solidFill>
                  <a:srgbClr val="FF0000"/>
                </a:solidFill>
                <a:latin typeface="SimSun" panose="02010600030101010101" pitchFamily="2" charset="-122"/>
                <a:ea typeface="SimSun" panose="02010600030101010101" pitchFamily="2" charset="-122"/>
              </a:rPr>
              <a:t>解答问题三段论中， “解答方法”是最主要的，也是最考水平的，同一题目，不</a:t>
            </a:r>
            <a:br>
              <a:rPr lang="zh-CN" altLang="en-US" sz="2000" b="1" dirty="0">
                <a:solidFill>
                  <a:srgbClr val="FF0000"/>
                </a:solidFill>
                <a:latin typeface="SimSun" panose="02010600030101010101" pitchFamily="2" charset="-122"/>
                <a:ea typeface="SimSun" panose="02010600030101010101" pitchFamily="2" charset="-122"/>
              </a:rPr>
            </a:br>
            <a:r>
              <a:rPr lang="zh-CN" altLang="en-US" sz="2000" b="1" dirty="0">
                <a:solidFill>
                  <a:srgbClr val="FF0000"/>
                </a:solidFill>
                <a:latin typeface="SimSun" panose="02010600030101010101" pitchFamily="2" charset="-122"/>
                <a:ea typeface="SimSun" panose="02010600030101010101" pitchFamily="2" charset="-122"/>
              </a:rPr>
              <a:t>同的人写出的程序时间、空间效率可能不同。更高、更快、更强是每个程序设计者追求的目标！</a:t>
            </a:r>
            <a:br>
              <a:rPr lang="zh-CN" altLang="en-US" sz="2000" b="1" dirty="0">
                <a:solidFill>
                  <a:srgbClr val="FF0000"/>
                </a:solidFill>
                <a:latin typeface="SimSun" panose="02010600030101010101" pitchFamily="2" charset="-122"/>
                <a:ea typeface="SimSun" panose="02010600030101010101" pitchFamily="2" charset="-122"/>
              </a:rPr>
            </a:br>
            <a:endParaRPr lang="zh-CN" altLang="en-US" sz="2000" b="1" dirty="0"/>
          </a:p>
        </p:txBody>
      </p:sp>
    </p:spTree>
    <p:extLst>
      <p:ext uri="{BB962C8B-B14F-4D97-AF65-F5344CB8AC3E}">
        <p14:creationId xmlns:p14="http://schemas.microsoft.com/office/powerpoint/2010/main" val="63258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29640" y="3385185"/>
            <a:ext cx="10058400" cy="680085"/>
          </a:xfrm>
        </p:spPr>
        <p:txBody>
          <a:bodyPr>
            <a:normAutofit fontScale="90000"/>
          </a:bodyPr>
          <a:lstStyle/>
          <a:p>
            <a:pPr algn="l"/>
            <a:r>
              <a:rPr lang="en-US" altLang="zh-CN" sz="2400" dirty="0"/>
              <a:t>      </a:t>
            </a:r>
            <a:r>
              <a:rPr lang="zh-CN" altLang="en-US" sz="2800" dirty="0">
                <a:solidFill>
                  <a:schemeClr val="tx1"/>
                </a:solidFill>
              </a:rPr>
              <a:t>青少年信息学（计算机）奥林匹克竞赛（早期称为青少年计算机程序设计竞赛）是旨在广大青少年中普及计算机教育，推广计算机应用的一项学科性竞赛活动。全国从1984年开始举办全国性竞赛。而自从1989年我国参加第一届国际信息学奥林匹克（International Olympiad in Informatics, 简称IOI）以来，全国青少年计算机程序设计竞赛也更名为全国青少年信息学（计算机）奥林匹克（National Olympiad in Informatics, 简称</a:t>
            </a:r>
            <a:r>
              <a:rPr lang="zh-CN" altLang="en-US" sz="3200" b="1" dirty="0">
                <a:solidFill>
                  <a:srgbClr val="FF0000"/>
                </a:solidFill>
              </a:rPr>
              <a:t>NOI</a:t>
            </a:r>
            <a:r>
              <a:rPr lang="zh-CN" altLang="en-US" sz="2800" dirty="0">
                <a:solidFill>
                  <a:schemeClr val="tx1"/>
                </a:solidFill>
              </a:rPr>
              <a:t>）。</a:t>
            </a:r>
            <a:br>
              <a:rPr lang="zh-CN" altLang="en-US" sz="2800" dirty="0">
                <a:solidFill>
                  <a:schemeClr val="tx1"/>
                </a:solidFill>
              </a:rPr>
            </a:br>
            <a:r>
              <a:rPr lang="zh-CN" altLang="en-US" sz="2800" dirty="0">
                <a:solidFill>
                  <a:schemeClr val="tx1"/>
                </a:solidFill>
              </a:rPr>
              <a:t/>
            </a:r>
            <a:br>
              <a:rPr lang="zh-CN" altLang="en-US" sz="2800" dirty="0">
                <a:solidFill>
                  <a:schemeClr val="tx1"/>
                </a:solidFill>
              </a:rPr>
            </a:br>
            <a:r>
              <a:rPr lang="zh-CN" altLang="en-US" sz="2800" dirty="0">
                <a:solidFill>
                  <a:schemeClr val="tx1"/>
                </a:solidFill>
              </a:rPr>
              <a:t>      全国信息学奥林匹克竞赛活动担负着选</a:t>
            </a:r>
            <a:r>
              <a:rPr lang="zh-CN" altLang="en-US" sz="3200" b="1" dirty="0">
                <a:solidFill>
                  <a:srgbClr val="FF0000"/>
                </a:solidFill>
              </a:rPr>
              <a:t>拔优秀学生</a:t>
            </a:r>
            <a:r>
              <a:rPr lang="zh-CN" altLang="en-US" sz="2800" dirty="0">
                <a:solidFill>
                  <a:schemeClr val="tx1"/>
                </a:solidFill>
              </a:rPr>
              <a:t>参加国际学科奥林匹克竞赛任务，它是经国家教委批准，中国科协具体领导，由中国计算机学会主办的。为促进计算机普及并兼顾提高，从95年开始全国举办信息学奥林匹克竞赛分区联赛。获得</a:t>
            </a:r>
            <a:r>
              <a:rPr lang="zh-CN" altLang="en-US" sz="3200" b="1" dirty="0">
                <a:solidFill>
                  <a:srgbClr val="FF0000"/>
                </a:solidFill>
              </a:rPr>
              <a:t>全国中学生数学、物理、化学、生物、信息学5个学科奥林匹克竞赛</a:t>
            </a:r>
            <a:r>
              <a:rPr lang="zh-CN" altLang="en-US" sz="2800" dirty="0">
                <a:solidFill>
                  <a:schemeClr val="tx1"/>
                </a:solidFill>
              </a:rPr>
              <a:t>，</a:t>
            </a:r>
            <a:r>
              <a:rPr lang="zh-CN" altLang="en-US" sz="3200" b="1" dirty="0">
                <a:solidFill>
                  <a:srgbClr val="FF0000"/>
                </a:solidFill>
              </a:rPr>
              <a:t>省赛区获得一等奖者；自主招生（高考加分照顾）享受加分政策，和保送大学资格；其它竞赛获奖者不享受此待遇</a:t>
            </a:r>
            <a:r>
              <a:rPr lang="zh-CN" altLang="en-US" sz="6000" b="1" dirty="0">
                <a:solidFill>
                  <a:srgbClr val="FF0000"/>
                </a:solidFill>
              </a:rPr>
              <a:t>。</a:t>
            </a:r>
          </a:p>
        </p:txBody>
      </p:sp>
    </p:spTree>
    <p:custDataLst>
      <p:tags r:id="rId1"/>
    </p:custDataLst>
    <p:extLst>
      <p:ext uri="{BB962C8B-B14F-4D97-AF65-F5344CB8AC3E}">
        <p14:creationId xmlns:p14="http://schemas.microsoft.com/office/powerpoint/2010/main" val="1920459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942109" y="1191491"/>
            <a:ext cx="8838821" cy="5449355"/>
          </a:xfrm>
        </p:spPr>
        <p:txBody>
          <a:bodyPr>
            <a:normAutofit fontScale="975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a:t>st</a:t>
            </a:r>
            <a:r>
              <a:rPr lang="en-US" altLang="zh-CN" sz="2800" dirty="0" err="1">
                <a:solidFill>
                  <a:schemeClr val="tx1"/>
                </a:solidFill>
              </a:rPr>
              <a:t>d</a:t>
            </a:r>
            <a:r>
              <a:rPr lang="en-US" altLang="zh-CN" sz="2800" dirty="0">
                <a:solidFill>
                  <a:schemeClr val="tx1"/>
                </a:solidFill>
              </a:rPr>
              <a:t>;  </a:t>
            </a: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smtClean="0"/>
              <a:t>     </a:t>
            </a:r>
            <a:r>
              <a:rPr lang="en-US" altLang="zh-CN" sz="2800" dirty="0" err="1" smtClean="0">
                <a:solidFill>
                  <a:srgbClr val="FF0000"/>
                </a:solidFill>
                <a:effectLst>
                  <a:outerShdw blurRad="38100" dist="38100" dir="2700000" algn="tl">
                    <a:srgbClr val="000000">
                      <a:alpha val="43137"/>
                    </a:srgbClr>
                  </a:outerShdw>
                </a:effectLst>
              </a:rPr>
              <a:t>int</a:t>
            </a:r>
            <a:r>
              <a:rPr lang="en-US" altLang="zh-CN" sz="2800" dirty="0" smtClean="0">
                <a:solidFill>
                  <a:srgbClr val="FF0000"/>
                </a:solidFill>
                <a:effectLst>
                  <a:outerShdw blurRad="38100" dist="38100" dir="2700000" algn="tl">
                    <a:srgbClr val="000000">
                      <a:alpha val="43137"/>
                    </a:srgbClr>
                  </a:outerShdw>
                </a:effectLst>
              </a:rPr>
              <a:t>  </a:t>
            </a:r>
            <a:r>
              <a:rPr lang="en-US" altLang="zh-CN" sz="2800" dirty="0" err="1" smtClean="0">
                <a:solidFill>
                  <a:srgbClr val="FF0000"/>
                </a:solidFill>
                <a:effectLst>
                  <a:outerShdw blurRad="38100" dist="38100" dir="2700000" algn="tl">
                    <a:srgbClr val="000000">
                      <a:alpha val="43137"/>
                    </a:srgbClr>
                  </a:outerShdw>
                </a:effectLst>
              </a:rPr>
              <a:t>a,b,c</a:t>
            </a:r>
            <a:r>
              <a:rPr lang="en-US" altLang="zh-CN" sz="2800" dirty="0" smtClean="0">
                <a:solidFill>
                  <a:srgbClr val="FF0000"/>
                </a:solidFill>
                <a:effectLst>
                  <a:outerShdw blurRad="38100" dist="38100" dir="2700000" algn="tl">
                    <a:srgbClr val="000000">
                      <a:alpha val="43137"/>
                    </a:srgbClr>
                  </a:outerShdw>
                </a:effectLst>
              </a:rPr>
              <a:t>;</a:t>
            </a:r>
          </a:p>
          <a:p>
            <a:pPr marL="0" indent="0">
              <a:buNone/>
            </a:pPr>
            <a:r>
              <a:rPr lang="en-US" altLang="zh-CN" sz="2800" dirty="0">
                <a:solidFill>
                  <a:srgbClr val="FF0000"/>
                </a:solidFill>
              </a:rPr>
              <a:t> </a:t>
            </a:r>
            <a:r>
              <a:rPr lang="en-US" altLang="zh-CN" sz="2800" dirty="0" smtClean="0">
                <a:solidFill>
                  <a:srgbClr val="FF0000"/>
                </a:solidFill>
              </a:rPr>
              <a:t>    </a:t>
            </a:r>
            <a:r>
              <a:rPr lang="en-US" altLang="zh-CN" sz="2800" dirty="0" err="1" smtClean="0">
                <a:solidFill>
                  <a:srgbClr val="FF0000"/>
                </a:solidFill>
              </a:rPr>
              <a:t>cin</a:t>
            </a:r>
            <a:r>
              <a:rPr lang="en-US" altLang="zh-CN" sz="2800" dirty="0" smtClean="0">
                <a:solidFill>
                  <a:srgbClr val="FF0000"/>
                </a:solidFill>
              </a:rPr>
              <a:t>&gt;&gt;a&gt;&gt;b;</a:t>
            </a:r>
            <a:r>
              <a:rPr lang="en-US" altLang="zh-CN" sz="2800" dirty="0" smtClean="0"/>
              <a:t>    </a:t>
            </a:r>
          </a:p>
          <a:p>
            <a:pPr marL="0" indent="0">
              <a:buNone/>
            </a:pPr>
            <a:r>
              <a:rPr lang="en-US" altLang="zh-CN" sz="2800" dirty="0"/>
              <a:t> </a:t>
            </a:r>
            <a:r>
              <a:rPr lang="en-US" altLang="zh-CN" sz="2800" dirty="0" smtClean="0"/>
              <a:t>    </a:t>
            </a:r>
            <a:r>
              <a:rPr lang="en-US" altLang="zh-CN" sz="2800" dirty="0" smtClean="0">
                <a:solidFill>
                  <a:srgbClr val="FF0000"/>
                </a:solidFill>
              </a:rPr>
              <a:t>c=</a:t>
            </a:r>
            <a:r>
              <a:rPr lang="en-US" altLang="zh-CN" sz="2800" dirty="0" err="1" smtClean="0">
                <a:solidFill>
                  <a:srgbClr val="FF0000"/>
                </a:solidFill>
              </a:rPr>
              <a:t>a+b</a:t>
            </a:r>
            <a:r>
              <a:rPr lang="en-US" altLang="zh-CN" sz="2800" dirty="0" smtClean="0">
                <a:solidFill>
                  <a:srgbClr val="FF0000"/>
                </a:solidFill>
              </a:rPr>
              <a:t>;</a:t>
            </a:r>
            <a:endParaRPr lang="en-US" altLang="zh-CN" sz="2800" dirty="0"/>
          </a:p>
          <a:p>
            <a:pPr marL="0" algn="l">
              <a:buNone/>
            </a:pPr>
            <a:r>
              <a:rPr lang="en-US" altLang="zh-CN" sz="2800" dirty="0"/>
              <a:t> </a:t>
            </a:r>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
        <p:nvSpPr>
          <p:cNvPr id="9" name="文本框 8"/>
          <p:cNvSpPr txBox="1"/>
          <p:nvPr/>
        </p:nvSpPr>
        <p:spPr>
          <a:xfrm>
            <a:off x="1416967" y="4559056"/>
            <a:ext cx="6101715" cy="584775"/>
          </a:xfrm>
          <a:prstGeom prst="rect">
            <a:avLst/>
          </a:prstGeom>
          <a:noFill/>
        </p:spPr>
        <p:txBody>
          <a:bodyPr wrap="square" rtlCol="0" anchor="t">
            <a:spAutoFit/>
          </a:bodyPr>
          <a:lstStyle/>
          <a:p>
            <a:pPr marL="0" indent="0">
              <a:buNone/>
            </a:pPr>
            <a:r>
              <a:rPr lang="en-US" altLang="zh-CN" sz="2800" dirty="0" err="1" smtClean="0">
                <a:solidFill>
                  <a:srgbClr val="FF0000"/>
                </a:solidFill>
                <a:sym typeface="+mn-ea"/>
              </a:rPr>
              <a:t>cout</a:t>
            </a:r>
            <a:r>
              <a:rPr lang="en-US" altLang="zh-CN" sz="2800" dirty="0" smtClean="0">
                <a:solidFill>
                  <a:srgbClr val="FF0000"/>
                </a:solidFill>
                <a:sym typeface="+mn-ea"/>
              </a:rPr>
              <a:t>&lt;&lt;c&lt;&lt;</a:t>
            </a:r>
            <a:r>
              <a:rPr lang="en-US" altLang="zh-CN" sz="2800" dirty="0" err="1">
                <a:solidFill>
                  <a:srgbClr val="FF0000"/>
                </a:solidFill>
                <a:sym typeface="+mn-ea"/>
              </a:rPr>
              <a:t>endl</a:t>
            </a:r>
            <a:r>
              <a:rPr lang="en-US" altLang="zh-CN" sz="2800" dirty="0">
                <a:solidFill>
                  <a:srgbClr val="FF0000"/>
                </a:solidFill>
                <a:sym typeface="+mn-ea"/>
              </a:rPr>
              <a:t>;  </a:t>
            </a:r>
            <a:r>
              <a:rPr lang="en-US" altLang="zh-CN" sz="3200" dirty="0">
                <a:solidFill>
                  <a:srgbClr val="FF0000"/>
                </a:solidFill>
                <a:sym typeface="+mn-ea"/>
              </a:rPr>
              <a:t> </a:t>
            </a:r>
            <a:r>
              <a:rPr lang="en-US" altLang="zh-CN" sz="2800" dirty="0">
                <a:solidFill>
                  <a:srgbClr val="FF0000"/>
                </a:solidFill>
                <a:sym typeface="+mn-ea"/>
              </a:rPr>
              <a:t> </a:t>
            </a:r>
            <a:r>
              <a:rPr lang="en-US" altLang="zh-CN" sz="2000" dirty="0">
                <a:solidFill>
                  <a:srgbClr val="FF0000"/>
                </a:solidFill>
                <a:sym typeface="+mn-ea"/>
              </a:rPr>
              <a:t>   </a:t>
            </a:r>
          </a:p>
        </p:txBody>
      </p:sp>
      <p:sp>
        <p:nvSpPr>
          <p:cNvPr id="3" name="椭圆形标注 2"/>
          <p:cNvSpPr/>
          <p:nvPr/>
        </p:nvSpPr>
        <p:spPr>
          <a:xfrm>
            <a:off x="5319955" y="1760052"/>
            <a:ext cx="3170921" cy="1406769"/>
          </a:xfrm>
          <a:prstGeom prst="wedgeEllipseCallout">
            <a:avLst>
              <a:gd name="adj1" fmla="val -123427"/>
              <a:gd name="adj2" fmla="val 6562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5400" b="1" dirty="0" smtClean="0">
                <a:solidFill>
                  <a:srgbClr val="FF0000"/>
                </a:solidFill>
              </a:rPr>
              <a:t>变量！</a:t>
            </a:r>
            <a:endParaRPr lang="zh-CN" altLang="en-US" sz="5400" b="1" dirty="0">
              <a:solidFill>
                <a:srgbClr val="FF0000"/>
              </a:solidFill>
            </a:endParaRPr>
          </a:p>
        </p:txBody>
      </p:sp>
    </p:spTree>
    <p:custDataLst>
      <p:tags r:id="rId1"/>
    </p:custDataLst>
    <p:extLst>
      <p:ext uri="{BB962C8B-B14F-4D97-AF65-F5344CB8AC3E}">
        <p14:creationId xmlns:p14="http://schemas.microsoft.com/office/powerpoint/2010/main" val="5483588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944" y="1040858"/>
            <a:ext cx="10515600" cy="674688"/>
          </a:xfrm>
        </p:spPr>
        <p:txBody>
          <a:bodyPr>
            <a:noAutofit/>
          </a:bodyPr>
          <a:lstStyle/>
          <a:p>
            <a:pPr algn="l"/>
            <a:r>
              <a:rPr lang="zh-CN" altLang="zh-CN" sz="4400" b="1" dirty="0" smtClean="0">
                <a:solidFill>
                  <a:schemeClr val="tx1"/>
                </a:solidFill>
              </a:rPr>
              <a:t>变量</a:t>
            </a:r>
            <a:r>
              <a:rPr lang="zh-CN" altLang="en-US" sz="4400" b="1" dirty="0" smtClean="0">
                <a:solidFill>
                  <a:schemeClr val="tx1"/>
                </a:solidFill>
              </a:rPr>
              <a:t>是什么？</a:t>
            </a:r>
            <a:endParaRPr lang="zh-CN" altLang="zh-CN" sz="4400" b="1" dirty="0">
              <a:solidFill>
                <a:schemeClr val="tx1"/>
              </a:solidFill>
            </a:endParaRPr>
          </a:p>
        </p:txBody>
      </p:sp>
      <p:sp>
        <p:nvSpPr>
          <p:cNvPr id="5" name="矩形 4"/>
          <p:cNvSpPr/>
          <p:nvPr/>
        </p:nvSpPr>
        <p:spPr>
          <a:xfrm>
            <a:off x="2394785" y="3627479"/>
            <a:ext cx="817247" cy="69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80055" y="3627479"/>
            <a:ext cx="817247" cy="69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57069" y="3638909"/>
            <a:ext cx="817247" cy="698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644975" y="4418691"/>
            <a:ext cx="395606" cy="368300"/>
          </a:xfrm>
          <a:prstGeom prst="rect">
            <a:avLst/>
          </a:prstGeom>
          <a:noFill/>
        </p:spPr>
        <p:txBody>
          <a:bodyPr wrap="square" rtlCol="0">
            <a:spAutoFit/>
          </a:bodyPr>
          <a:lstStyle/>
          <a:p>
            <a:r>
              <a:rPr lang="en-US" altLang="zh-CN"/>
              <a:t>a</a:t>
            </a:r>
          </a:p>
        </p:txBody>
      </p:sp>
      <p:sp>
        <p:nvSpPr>
          <p:cNvPr id="9" name="文本框 8"/>
          <p:cNvSpPr txBox="1"/>
          <p:nvPr/>
        </p:nvSpPr>
        <p:spPr>
          <a:xfrm>
            <a:off x="4090874" y="4418691"/>
            <a:ext cx="395606" cy="368300"/>
          </a:xfrm>
          <a:prstGeom prst="rect">
            <a:avLst/>
          </a:prstGeom>
          <a:noFill/>
        </p:spPr>
        <p:txBody>
          <a:bodyPr wrap="square" rtlCol="0">
            <a:spAutoFit/>
          </a:bodyPr>
          <a:lstStyle/>
          <a:p>
            <a:r>
              <a:rPr lang="en-US" altLang="zh-CN"/>
              <a:t>b</a:t>
            </a:r>
          </a:p>
        </p:txBody>
      </p:sp>
      <p:sp>
        <p:nvSpPr>
          <p:cNvPr id="10" name="文本框 9"/>
          <p:cNvSpPr txBox="1"/>
          <p:nvPr/>
        </p:nvSpPr>
        <p:spPr>
          <a:xfrm>
            <a:off x="5567889" y="4418691"/>
            <a:ext cx="395606" cy="368300"/>
          </a:xfrm>
          <a:prstGeom prst="rect">
            <a:avLst/>
          </a:prstGeom>
          <a:noFill/>
        </p:spPr>
        <p:txBody>
          <a:bodyPr wrap="square" rtlCol="0">
            <a:spAutoFit/>
          </a:bodyPr>
          <a:lstStyle/>
          <a:p>
            <a:r>
              <a:rPr lang="en-US" altLang="zh-CN"/>
              <a:t>c</a:t>
            </a:r>
          </a:p>
        </p:txBody>
      </p:sp>
      <p:sp>
        <p:nvSpPr>
          <p:cNvPr id="13" name="文本框 12"/>
          <p:cNvSpPr txBox="1"/>
          <p:nvPr/>
        </p:nvSpPr>
        <p:spPr>
          <a:xfrm>
            <a:off x="2618941" y="3811630"/>
            <a:ext cx="448311" cy="368300"/>
          </a:xfrm>
          <a:prstGeom prst="rect">
            <a:avLst/>
          </a:prstGeom>
          <a:noFill/>
        </p:spPr>
        <p:txBody>
          <a:bodyPr wrap="square" rtlCol="0">
            <a:spAutoFit/>
          </a:bodyPr>
          <a:lstStyle/>
          <a:p>
            <a:r>
              <a:rPr lang="en-US" altLang="zh-CN"/>
              <a:t>3</a:t>
            </a:r>
          </a:p>
        </p:txBody>
      </p:sp>
      <p:sp>
        <p:nvSpPr>
          <p:cNvPr id="14" name="文本框 13"/>
          <p:cNvSpPr txBox="1"/>
          <p:nvPr/>
        </p:nvSpPr>
        <p:spPr>
          <a:xfrm>
            <a:off x="4064840" y="3811630"/>
            <a:ext cx="448311" cy="368300"/>
          </a:xfrm>
          <a:prstGeom prst="rect">
            <a:avLst/>
          </a:prstGeom>
          <a:noFill/>
        </p:spPr>
        <p:txBody>
          <a:bodyPr wrap="square" rtlCol="0">
            <a:spAutoFit/>
          </a:bodyPr>
          <a:lstStyle/>
          <a:p>
            <a:r>
              <a:rPr lang="en-US" altLang="zh-CN"/>
              <a:t>4</a:t>
            </a:r>
          </a:p>
        </p:txBody>
      </p:sp>
      <p:sp>
        <p:nvSpPr>
          <p:cNvPr id="16" name="文本框 15"/>
          <p:cNvSpPr txBox="1"/>
          <p:nvPr/>
        </p:nvSpPr>
        <p:spPr>
          <a:xfrm>
            <a:off x="5567890" y="3811630"/>
            <a:ext cx="448311" cy="368300"/>
          </a:xfrm>
          <a:prstGeom prst="rect">
            <a:avLst/>
          </a:prstGeom>
          <a:noFill/>
        </p:spPr>
        <p:txBody>
          <a:bodyPr wrap="square" rtlCol="0">
            <a:spAutoFit/>
          </a:bodyPr>
          <a:lstStyle/>
          <a:p>
            <a:r>
              <a:rPr lang="en-US" altLang="zh-CN"/>
              <a:t>7</a:t>
            </a:r>
          </a:p>
        </p:txBody>
      </p:sp>
      <p:sp>
        <p:nvSpPr>
          <p:cNvPr id="18" name="矩形 17"/>
          <p:cNvSpPr/>
          <p:nvPr/>
        </p:nvSpPr>
        <p:spPr>
          <a:xfrm>
            <a:off x="734291" y="1749755"/>
            <a:ext cx="10515600" cy="1938992"/>
          </a:xfrm>
          <a:prstGeom prst="rect">
            <a:avLst/>
          </a:prstGeom>
        </p:spPr>
        <p:txBody>
          <a:bodyPr wrap="square">
            <a:spAutoFit/>
          </a:bodyPr>
          <a:lstStyle/>
          <a:p>
            <a:r>
              <a:rPr lang="zh-CN" altLang="en-US" dirty="0" smtClean="0">
                <a:solidFill>
                  <a:srgbClr val="000000"/>
                </a:solidFill>
                <a:latin typeface="SimSun" panose="02010600030101010101" pitchFamily="2" charset="-122"/>
                <a:ea typeface="SimSun" panose="02010600030101010101" pitchFamily="2" charset="-122"/>
              </a:rPr>
              <a:t>     </a:t>
            </a:r>
            <a:r>
              <a:rPr lang="zh-CN" altLang="en-US" sz="2400" dirty="0" smtClean="0">
                <a:solidFill>
                  <a:srgbClr val="000000"/>
                </a:solidFill>
                <a:latin typeface="楷体" panose="02010609060101010101" pitchFamily="49" charset="-122"/>
                <a:ea typeface="楷体" panose="02010609060101010101" pitchFamily="49" charset="-122"/>
              </a:rPr>
              <a:t>通俗</a:t>
            </a:r>
            <a:r>
              <a:rPr lang="zh-CN" altLang="en-US" sz="2400" dirty="0">
                <a:solidFill>
                  <a:srgbClr val="000000"/>
                </a:solidFill>
                <a:latin typeface="楷体" panose="02010609060101010101" pitchFamily="49" charset="-122"/>
                <a:ea typeface="楷体" panose="02010609060101010101" pitchFamily="49" charset="-122"/>
              </a:rPr>
              <a:t>讲，可以变化的量叫“变量” ，程序的输入数据，运行过程中的中间数据、输出数据，都会以</a:t>
            </a:r>
            <a:r>
              <a:rPr lang="zh-CN" altLang="en-US" sz="2400" dirty="0" smtClean="0">
                <a:solidFill>
                  <a:srgbClr val="000000"/>
                </a:solidFill>
                <a:latin typeface="楷体" panose="02010609060101010101" pitchFamily="49" charset="-122"/>
                <a:ea typeface="楷体" panose="02010609060101010101" pitchFamily="49" charset="-122"/>
              </a:rPr>
              <a:t>变量</a:t>
            </a:r>
            <a:r>
              <a:rPr lang="zh-CN" altLang="en-US" sz="2400" dirty="0">
                <a:solidFill>
                  <a:srgbClr val="000000"/>
                </a:solidFill>
                <a:latin typeface="楷体" panose="02010609060101010101" pitchFamily="49" charset="-122"/>
                <a:ea typeface="楷体" panose="02010609060101010101" pitchFamily="49" charset="-122"/>
              </a:rPr>
              <a:t>的形式存储，而变量的实质是对应计算机内存的某些存储单元。</a:t>
            </a:r>
            <a:br>
              <a:rPr lang="zh-CN" altLang="en-US" sz="2400" dirty="0">
                <a:solidFill>
                  <a:srgbClr val="000000"/>
                </a:solidFill>
                <a:latin typeface="楷体" panose="02010609060101010101" pitchFamily="49" charset="-122"/>
                <a:ea typeface="楷体" panose="02010609060101010101" pitchFamily="49" charset="-122"/>
              </a:rPr>
            </a:br>
            <a:r>
              <a:rPr lang="zh-CN" altLang="en-US" sz="2400" dirty="0" smtClean="0">
                <a:solidFill>
                  <a:srgbClr val="000000"/>
                </a:solidFill>
                <a:latin typeface="楷体" panose="02010609060101010101" pitchFamily="49" charset="-122"/>
                <a:ea typeface="楷体" panose="02010609060101010101" pitchFamily="49" charset="-122"/>
              </a:rPr>
              <a:t>    形象</a:t>
            </a:r>
            <a:r>
              <a:rPr lang="zh-CN" altLang="en-US" sz="2400" dirty="0">
                <a:solidFill>
                  <a:srgbClr val="000000"/>
                </a:solidFill>
                <a:latin typeface="楷体" panose="02010609060101010101" pitchFamily="49" charset="-122"/>
                <a:ea typeface="楷体" panose="02010609060101010101" pitchFamily="49" charset="-122"/>
              </a:rPr>
              <a:t>地说，变量就是一个可以装东西的“盒子” </a:t>
            </a:r>
            <a:br>
              <a:rPr lang="zh-CN" altLang="en-US" sz="2400" dirty="0">
                <a:solidFill>
                  <a:srgbClr val="000000"/>
                </a:solidFill>
                <a:latin typeface="楷体" panose="02010609060101010101" pitchFamily="49" charset="-122"/>
                <a:ea typeface="楷体" panose="02010609060101010101" pitchFamily="49" charset="-122"/>
              </a:rPr>
            </a:b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413426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out)">
                                      <p:cBhvr>
                                        <p:cTn id="12" dur="2000"/>
                                        <p:tgtEl>
                                          <p:spTgt spid="5"/>
                                        </p:tgtEl>
                                      </p:cBhvr>
                                    </p:animEffect>
                                  </p:childTnLst>
                                </p:cTn>
                              </p:par>
                              <p:par>
                                <p:cTn id="13" presetID="8" presetClass="entr" presetSubtype="3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out)">
                                      <p:cBhvr>
                                        <p:cTn id="15" dur="2000"/>
                                        <p:tgtEl>
                                          <p:spTgt spid="6"/>
                                        </p:tgtEl>
                                      </p:cBhvr>
                                    </p:animEffect>
                                  </p:childTnLst>
                                </p:cTn>
                              </p:par>
                              <p:par>
                                <p:cTn id="16" presetID="8" presetClass="entr" presetSubtype="3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out)">
                                      <p:cBhvr>
                                        <p:cTn id="18" dur="2000"/>
                                        <p:tgtEl>
                                          <p:spTgt spid="7"/>
                                        </p:tgtEl>
                                      </p:cBhvr>
                                    </p:animEffect>
                                  </p:childTnLst>
                                </p:cTn>
                              </p:par>
                              <p:par>
                                <p:cTn id="19" presetID="8" presetClass="entr" presetSubtype="3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amond(out)">
                                      <p:cBhvr>
                                        <p:cTn id="21" dur="2000"/>
                                        <p:tgtEl>
                                          <p:spTgt spid="8"/>
                                        </p:tgtEl>
                                      </p:cBhvr>
                                    </p:animEffect>
                                  </p:childTnLst>
                                </p:cTn>
                              </p:par>
                              <p:par>
                                <p:cTn id="22" presetID="8" presetClass="entr" presetSubtype="32"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amond(out)">
                                      <p:cBhvr>
                                        <p:cTn id="24" dur="2000"/>
                                        <p:tgtEl>
                                          <p:spTgt spid="9"/>
                                        </p:tgtEl>
                                      </p:cBhvr>
                                    </p:animEffect>
                                  </p:childTnLst>
                                </p:cTn>
                              </p:par>
                              <p:par>
                                <p:cTn id="25" presetID="8" presetClass="entr" presetSubtype="32"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amond(out)">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p:bldP spid="9" grpId="0"/>
      <p:bldP spid="10" grpId="0"/>
      <p:bldP spid="13" grpId="0"/>
      <p:bldP spid="14" grpId="0"/>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944" y="1040858"/>
            <a:ext cx="10515600" cy="674688"/>
          </a:xfrm>
        </p:spPr>
        <p:txBody>
          <a:bodyPr>
            <a:noAutofit/>
          </a:bodyPr>
          <a:lstStyle/>
          <a:p>
            <a:pPr algn="l"/>
            <a:r>
              <a:rPr lang="zh-CN" altLang="zh-CN" sz="4400" b="1" dirty="0" smtClean="0">
                <a:solidFill>
                  <a:schemeClr val="tx1"/>
                </a:solidFill>
              </a:rPr>
              <a:t>变</a:t>
            </a:r>
            <a:r>
              <a:rPr lang="zh-CN" altLang="en-US" sz="4400" b="1" dirty="0" smtClean="0">
                <a:solidFill>
                  <a:schemeClr val="tx1"/>
                </a:solidFill>
              </a:rPr>
              <a:t>量名</a:t>
            </a:r>
            <a:endParaRPr lang="zh-CN" altLang="zh-CN" sz="4400" b="1" dirty="0">
              <a:solidFill>
                <a:schemeClr val="tx1"/>
              </a:solidFill>
            </a:endParaRPr>
          </a:p>
        </p:txBody>
      </p:sp>
      <p:sp>
        <p:nvSpPr>
          <p:cNvPr id="18" name="矩形 17"/>
          <p:cNvSpPr/>
          <p:nvPr/>
        </p:nvSpPr>
        <p:spPr>
          <a:xfrm>
            <a:off x="734291" y="1749755"/>
            <a:ext cx="10515600" cy="830997"/>
          </a:xfrm>
          <a:prstGeom prst="rect">
            <a:avLst/>
          </a:prstGeom>
        </p:spPr>
        <p:txBody>
          <a:bodyPr wrap="square">
            <a:spAutoFit/>
          </a:bodyPr>
          <a:lstStyle/>
          <a:p>
            <a:r>
              <a:rPr lang="zh-CN" altLang="en-US" dirty="0" smtClean="0">
                <a:solidFill>
                  <a:srgbClr val="000000"/>
                </a:solidFill>
                <a:latin typeface="SimSun" panose="02010600030101010101" pitchFamily="2" charset="-122"/>
                <a:ea typeface="SimSun" panose="02010600030101010101" pitchFamily="2" charset="-122"/>
              </a:rPr>
              <a:t>     </a:t>
            </a:r>
            <a:r>
              <a:rPr lang="zh-CN" altLang="en-US" sz="2400" dirty="0" smtClean="0">
                <a:solidFill>
                  <a:srgbClr val="000000"/>
                </a:solidFill>
                <a:latin typeface="楷体" panose="02010609060101010101" pitchFamily="49" charset="-122"/>
                <a:ea typeface="楷体" panose="02010609060101010101" pitchFamily="49" charset="-122"/>
              </a:rPr>
              <a:t>在计算机语言中，变量表示某个存储数据空间的名称，这就是变量名。在</a:t>
            </a:r>
            <a:r>
              <a:rPr lang="en-US" altLang="zh-CN" sz="2400" dirty="0">
                <a:solidFill>
                  <a:srgbClr val="000000"/>
                </a:solidFill>
                <a:latin typeface="楷体" panose="02010609060101010101" pitchFamily="49" charset="-122"/>
                <a:ea typeface="楷体" panose="02010609060101010101" pitchFamily="49" charset="-122"/>
              </a:rPr>
              <a:t>C</a:t>
            </a:r>
            <a:r>
              <a:rPr lang="en-US" altLang="zh-CN" sz="2400" dirty="0" smtClean="0">
                <a:solidFill>
                  <a:srgbClr val="000000"/>
                </a:solidFill>
                <a:latin typeface="楷体" panose="02010609060101010101" pitchFamily="49" charset="-122"/>
                <a:ea typeface="楷体" panose="02010609060101010101" pitchFamily="49" charset="-122"/>
              </a:rPr>
              <a:t>++</a:t>
            </a:r>
            <a:r>
              <a:rPr lang="zh-CN" altLang="en-US" sz="2400" dirty="0" smtClean="0">
                <a:solidFill>
                  <a:srgbClr val="000000"/>
                </a:solidFill>
                <a:latin typeface="楷体" panose="02010609060101010101" pitchFamily="49" charset="-122"/>
                <a:ea typeface="楷体" panose="02010609060101010101" pitchFamily="49" charset="-122"/>
              </a:rPr>
              <a:t>语言变量中需要遵循一定的规则：</a:t>
            </a:r>
            <a:endParaRPr lang="zh-CN" altLang="en-US" sz="2400" dirty="0">
              <a:latin typeface="楷体" panose="02010609060101010101" pitchFamily="49" charset="-122"/>
              <a:ea typeface="楷体" panose="02010609060101010101" pitchFamily="49" charset="-122"/>
            </a:endParaRPr>
          </a:p>
        </p:txBody>
      </p:sp>
      <p:sp>
        <p:nvSpPr>
          <p:cNvPr id="3" name="文本框 2"/>
          <p:cNvSpPr txBox="1"/>
          <p:nvPr/>
        </p:nvSpPr>
        <p:spPr>
          <a:xfrm>
            <a:off x="1206208" y="2770909"/>
            <a:ext cx="8827071" cy="461665"/>
          </a:xfrm>
          <a:prstGeom prst="rect">
            <a:avLst/>
          </a:prstGeom>
          <a:noFill/>
        </p:spPr>
        <p:txBody>
          <a:bodyPr wrap="square" rtlCol="0">
            <a:spAutoFit/>
          </a:bodyPr>
          <a:lstStyle/>
          <a:p>
            <a:r>
              <a:rPr lang="en-US" altLang="zh-CN" sz="2400" dirty="0" smtClean="0">
                <a:latin typeface="+mn-ea"/>
              </a:rPr>
              <a:t>1</a:t>
            </a:r>
            <a:r>
              <a:rPr lang="zh-CN" altLang="en-US" sz="2400" dirty="0" smtClean="0">
                <a:latin typeface="+mn-ea"/>
              </a:rPr>
              <a:t>、变量名只能出现字母（</a:t>
            </a:r>
            <a:r>
              <a:rPr lang="en-US" altLang="zh-CN" sz="2400" dirty="0" err="1" smtClean="0">
                <a:latin typeface="+mn-ea"/>
              </a:rPr>
              <a:t>A~Z,a~z</a:t>
            </a:r>
            <a:r>
              <a:rPr lang="zh-CN" altLang="en-US" sz="2400" dirty="0" smtClean="0">
                <a:latin typeface="+mn-ea"/>
              </a:rPr>
              <a:t>）、数字（</a:t>
            </a:r>
            <a:r>
              <a:rPr lang="en-US" altLang="zh-CN" sz="2400" dirty="0" smtClean="0">
                <a:latin typeface="+mn-ea"/>
              </a:rPr>
              <a:t>0~9</a:t>
            </a:r>
            <a:r>
              <a:rPr lang="zh-CN" altLang="en-US" sz="2400" dirty="0" smtClean="0">
                <a:latin typeface="+mn-ea"/>
              </a:rPr>
              <a:t>）或者下划线。</a:t>
            </a:r>
            <a:endParaRPr lang="zh-CN" altLang="en-US" sz="2400" dirty="0">
              <a:latin typeface="+mn-ea"/>
            </a:endParaRPr>
          </a:p>
        </p:txBody>
      </p:sp>
      <p:sp>
        <p:nvSpPr>
          <p:cNvPr id="15" name="文本框 14"/>
          <p:cNvSpPr txBox="1"/>
          <p:nvPr/>
        </p:nvSpPr>
        <p:spPr>
          <a:xfrm>
            <a:off x="1206208" y="3381826"/>
            <a:ext cx="10985792" cy="461665"/>
          </a:xfrm>
          <a:prstGeom prst="rect">
            <a:avLst/>
          </a:prstGeom>
          <a:noFill/>
        </p:spPr>
        <p:txBody>
          <a:bodyPr wrap="square" rtlCol="0">
            <a:spAutoFit/>
          </a:bodyPr>
          <a:lstStyle/>
          <a:p>
            <a:r>
              <a:rPr lang="en-US" altLang="zh-CN" sz="2400" dirty="0" smtClean="0">
                <a:latin typeface="+mn-ea"/>
              </a:rPr>
              <a:t>2</a:t>
            </a:r>
            <a:r>
              <a:rPr lang="zh-CN" altLang="en-US" sz="2400" dirty="0" smtClean="0">
                <a:latin typeface="+mn-ea"/>
              </a:rPr>
              <a:t>、第一个字符不能是数字或者下划线，例如</a:t>
            </a:r>
            <a:r>
              <a:rPr lang="en-US" altLang="zh-CN" sz="2400" dirty="0" smtClean="0">
                <a:latin typeface="+mn-ea"/>
              </a:rPr>
              <a:t>2sever</a:t>
            </a:r>
            <a:r>
              <a:rPr lang="zh-CN" altLang="en-US" sz="2400" dirty="0" smtClean="0">
                <a:latin typeface="+mn-ea"/>
              </a:rPr>
              <a:t>就不是一个合法的</a:t>
            </a:r>
            <a:r>
              <a:rPr lang="en-US" altLang="zh-CN" sz="2400" dirty="0" smtClean="0">
                <a:latin typeface="+mn-ea"/>
              </a:rPr>
              <a:t>C++</a:t>
            </a:r>
            <a:r>
              <a:rPr lang="zh-CN" altLang="en-US" sz="2400" dirty="0" smtClean="0">
                <a:latin typeface="+mn-ea"/>
              </a:rPr>
              <a:t>变量。</a:t>
            </a:r>
            <a:endParaRPr lang="zh-CN" altLang="en-US" sz="2400" dirty="0">
              <a:latin typeface="+mn-ea"/>
            </a:endParaRPr>
          </a:p>
        </p:txBody>
      </p:sp>
      <p:sp>
        <p:nvSpPr>
          <p:cNvPr id="17" name="文本框 16"/>
          <p:cNvSpPr txBox="1"/>
          <p:nvPr/>
        </p:nvSpPr>
        <p:spPr>
          <a:xfrm>
            <a:off x="1206208" y="4033648"/>
            <a:ext cx="9461792" cy="830997"/>
          </a:xfrm>
          <a:prstGeom prst="rect">
            <a:avLst/>
          </a:prstGeom>
          <a:noFill/>
        </p:spPr>
        <p:txBody>
          <a:bodyPr wrap="square" rtlCol="0">
            <a:spAutoFit/>
          </a:bodyPr>
          <a:lstStyle/>
          <a:p>
            <a:r>
              <a:rPr lang="en-US" altLang="zh-CN" sz="2400" dirty="0" smtClean="0">
                <a:latin typeface="+mn-ea"/>
              </a:rPr>
              <a:t>3</a:t>
            </a:r>
            <a:r>
              <a:rPr lang="zh-CN" altLang="en-US" sz="2400" dirty="0" smtClean="0">
                <a:latin typeface="+mn-ea"/>
              </a:rPr>
              <a:t>、变量名不能是</a:t>
            </a:r>
            <a:r>
              <a:rPr lang="en-US" altLang="zh-CN" sz="2400" dirty="0" smtClean="0">
                <a:latin typeface="+mn-ea"/>
              </a:rPr>
              <a:t>C++</a:t>
            </a:r>
            <a:r>
              <a:rPr lang="zh-CN" altLang="en-US" sz="2400" dirty="0" smtClean="0">
                <a:latin typeface="+mn-ea"/>
              </a:rPr>
              <a:t>的关键字，所谓关键字就是</a:t>
            </a:r>
            <a:r>
              <a:rPr lang="en-US" altLang="zh-CN" sz="2400" dirty="0" smtClean="0">
                <a:latin typeface="+mn-ea"/>
              </a:rPr>
              <a:t>C++</a:t>
            </a:r>
            <a:r>
              <a:rPr lang="zh-CN" altLang="en-US" sz="2400" dirty="0" smtClean="0">
                <a:latin typeface="+mn-ea"/>
              </a:rPr>
              <a:t>中已经定义好的有特殊意义的单词。如（</a:t>
            </a:r>
            <a:r>
              <a:rPr lang="en-US" altLang="zh-CN" sz="2400" dirty="0" err="1" smtClean="0">
                <a:latin typeface="+mn-ea"/>
              </a:rPr>
              <a:t>int</a:t>
            </a:r>
            <a:r>
              <a:rPr lang="zh-CN" altLang="en-US" sz="2400" dirty="0">
                <a:latin typeface="+mn-ea"/>
              </a:rPr>
              <a:t>，</a:t>
            </a:r>
            <a:r>
              <a:rPr lang="en-US" altLang="zh-CN" sz="2400" dirty="0" err="1" smtClean="0">
                <a:latin typeface="+mn-ea"/>
              </a:rPr>
              <a:t>cin</a:t>
            </a:r>
            <a:r>
              <a:rPr lang="zh-CN" altLang="en-US" sz="2400" dirty="0" smtClean="0">
                <a:latin typeface="+mn-ea"/>
              </a:rPr>
              <a:t>等）。</a:t>
            </a:r>
            <a:endParaRPr lang="zh-CN" altLang="en-US" sz="2400" dirty="0">
              <a:latin typeface="+mn-ea"/>
            </a:endParaRPr>
          </a:p>
        </p:txBody>
      </p:sp>
      <p:sp>
        <p:nvSpPr>
          <p:cNvPr id="19" name="文本框 18"/>
          <p:cNvSpPr txBox="1"/>
          <p:nvPr/>
        </p:nvSpPr>
        <p:spPr>
          <a:xfrm>
            <a:off x="1206208" y="5054802"/>
            <a:ext cx="9461792" cy="461665"/>
          </a:xfrm>
          <a:prstGeom prst="rect">
            <a:avLst/>
          </a:prstGeom>
          <a:noFill/>
        </p:spPr>
        <p:txBody>
          <a:bodyPr wrap="square" rtlCol="0">
            <a:spAutoFit/>
          </a:bodyPr>
          <a:lstStyle/>
          <a:p>
            <a:r>
              <a:rPr lang="en-US" altLang="zh-CN" sz="2400" dirty="0" smtClean="0">
                <a:latin typeface="+mn-ea"/>
              </a:rPr>
              <a:t>4</a:t>
            </a:r>
            <a:r>
              <a:rPr lang="zh-CN" altLang="en-US" sz="2400" dirty="0" smtClean="0">
                <a:latin typeface="+mn-ea"/>
              </a:rPr>
              <a:t>、区分大小写，例如</a:t>
            </a:r>
            <a:r>
              <a:rPr lang="en-US" altLang="zh-CN" sz="2400" dirty="0" smtClean="0">
                <a:latin typeface="+mn-ea"/>
              </a:rPr>
              <a:t>la</a:t>
            </a:r>
            <a:r>
              <a:rPr lang="zh-CN" altLang="en-US" sz="2400" dirty="0" smtClean="0">
                <a:latin typeface="+mn-ea"/>
              </a:rPr>
              <a:t>和</a:t>
            </a:r>
            <a:r>
              <a:rPr lang="en-US" altLang="zh-CN" sz="2400" dirty="0" err="1" smtClean="0">
                <a:latin typeface="+mn-ea"/>
              </a:rPr>
              <a:t>lA</a:t>
            </a:r>
            <a:r>
              <a:rPr lang="zh-CN" altLang="en-US" sz="2400" dirty="0" smtClean="0">
                <a:latin typeface="+mn-ea"/>
              </a:rPr>
              <a:t>是两个不同的变量。</a:t>
            </a:r>
            <a:endParaRPr lang="zh-CN" altLang="en-US" sz="2400" dirty="0">
              <a:latin typeface="+mn-ea"/>
            </a:endParaRPr>
          </a:p>
        </p:txBody>
      </p:sp>
      <p:sp>
        <p:nvSpPr>
          <p:cNvPr id="20" name="文本框 19"/>
          <p:cNvSpPr txBox="1"/>
          <p:nvPr/>
        </p:nvSpPr>
        <p:spPr>
          <a:xfrm>
            <a:off x="845127" y="5677466"/>
            <a:ext cx="10626437" cy="830997"/>
          </a:xfrm>
          <a:prstGeom prst="rect">
            <a:avLst/>
          </a:prstGeom>
          <a:noFill/>
        </p:spPr>
        <p:txBody>
          <a:bodyPr wrap="square" rtlCol="0">
            <a:spAutoFit/>
          </a:bodyPr>
          <a:lstStyle/>
          <a:p>
            <a:r>
              <a:rPr lang="zh-CN" altLang="en-US" sz="2400" dirty="0" smtClean="0">
                <a:latin typeface="+mn-ea"/>
              </a:rPr>
              <a:t>建议：变量名最好用有意义的单词或者单词组命名，如（求和变量用</a:t>
            </a:r>
            <a:r>
              <a:rPr lang="en-US" altLang="zh-CN" sz="2400" dirty="0" smtClean="0">
                <a:latin typeface="+mn-ea"/>
              </a:rPr>
              <a:t>sum</a:t>
            </a:r>
            <a:r>
              <a:rPr lang="zh-CN" altLang="en-US" sz="2400" dirty="0" smtClean="0">
                <a:latin typeface="+mn-ea"/>
              </a:rPr>
              <a:t>），变量名不宜过长，一般不要超过</a:t>
            </a:r>
            <a:r>
              <a:rPr lang="en-US" altLang="zh-CN" sz="2400" dirty="0" smtClean="0">
                <a:latin typeface="+mn-ea"/>
              </a:rPr>
              <a:t>15</a:t>
            </a:r>
            <a:r>
              <a:rPr lang="zh-CN" altLang="en-US" sz="2400" dirty="0" smtClean="0">
                <a:latin typeface="+mn-ea"/>
              </a:rPr>
              <a:t>个字符。</a:t>
            </a:r>
            <a:endParaRPr lang="zh-CN" altLang="en-US" sz="2400" dirty="0">
              <a:latin typeface="+mn-ea"/>
            </a:endParaRPr>
          </a:p>
        </p:txBody>
      </p:sp>
    </p:spTree>
    <p:extLst>
      <p:ext uri="{BB962C8B-B14F-4D97-AF65-F5344CB8AC3E}">
        <p14:creationId xmlns:p14="http://schemas.microsoft.com/office/powerpoint/2010/main" val="209841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15" grpId="0"/>
      <p:bldP spid="17"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0946" y="1191491"/>
            <a:ext cx="4710546" cy="646331"/>
          </a:xfrm>
          <a:prstGeom prst="rect">
            <a:avLst/>
          </a:prstGeom>
          <a:noFill/>
        </p:spPr>
        <p:txBody>
          <a:bodyPr wrap="square" rtlCol="0">
            <a:spAutoFit/>
          </a:bodyPr>
          <a:lstStyle/>
          <a:p>
            <a:r>
              <a:rPr lang="zh-CN" altLang="en-US" sz="3600" dirty="0" smtClean="0"/>
              <a:t>下列变量名合法的是？</a:t>
            </a:r>
            <a:endParaRPr lang="zh-CN" altLang="en-US" sz="3600" dirty="0"/>
          </a:p>
        </p:txBody>
      </p:sp>
      <p:sp>
        <p:nvSpPr>
          <p:cNvPr id="5" name="文本框 4"/>
          <p:cNvSpPr txBox="1"/>
          <p:nvPr/>
        </p:nvSpPr>
        <p:spPr>
          <a:xfrm>
            <a:off x="1260764" y="2327564"/>
            <a:ext cx="1842654" cy="461665"/>
          </a:xfrm>
          <a:prstGeom prst="rect">
            <a:avLst/>
          </a:prstGeom>
          <a:noFill/>
        </p:spPr>
        <p:txBody>
          <a:bodyPr wrap="square" rtlCol="0">
            <a:spAutoFit/>
          </a:bodyPr>
          <a:lstStyle/>
          <a:p>
            <a:r>
              <a:rPr lang="en-US" altLang="zh-CN" sz="2400" dirty="0" smtClean="0"/>
              <a:t>A</a:t>
            </a:r>
            <a:r>
              <a:rPr lang="zh-CN" altLang="en-US" sz="2400" dirty="0" smtClean="0"/>
              <a:t>、</a:t>
            </a:r>
            <a:r>
              <a:rPr lang="en-US" altLang="zh-CN" sz="2400" dirty="0" err="1" smtClean="0"/>
              <a:t>int</a:t>
            </a:r>
            <a:endParaRPr lang="zh-CN" altLang="en-US" sz="2400" dirty="0"/>
          </a:p>
        </p:txBody>
      </p:sp>
      <p:sp>
        <p:nvSpPr>
          <p:cNvPr id="6" name="文本框 5"/>
          <p:cNvSpPr txBox="1"/>
          <p:nvPr/>
        </p:nvSpPr>
        <p:spPr>
          <a:xfrm>
            <a:off x="3422073" y="2327563"/>
            <a:ext cx="2050472" cy="461665"/>
          </a:xfrm>
          <a:prstGeom prst="rect">
            <a:avLst/>
          </a:prstGeom>
          <a:noFill/>
        </p:spPr>
        <p:txBody>
          <a:bodyPr wrap="square" rtlCol="0">
            <a:spAutoFit/>
          </a:bodyPr>
          <a:lstStyle/>
          <a:p>
            <a:r>
              <a:rPr lang="en-US" altLang="zh-CN" sz="2400" dirty="0" smtClean="0"/>
              <a:t>B</a:t>
            </a:r>
            <a:r>
              <a:rPr lang="zh-CN" altLang="en-US" sz="2400" dirty="0" smtClean="0"/>
              <a:t>、</a:t>
            </a:r>
            <a:r>
              <a:rPr lang="en-US" altLang="zh-CN" sz="2400" dirty="0" smtClean="0"/>
              <a:t>_10days</a:t>
            </a:r>
            <a:endParaRPr lang="en-US" altLang="zh-CN" sz="2400" dirty="0"/>
          </a:p>
        </p:txBody>
      </p:sp>
      <p:sp>
        <p:nvSpPr>
          <p:cNvPr id="7" name="文本框 6"/>
          <p:cNvSpPr txBox="1"/>
          <p:nvPr/>
        </p:nvSpPr>
        <p:spPr>
          <a:xfrm>
            <a:off x="6026728" y="2327563"/>
            <a:ext cx="2050472" cy="461665"/>
          </a:xfrm>
          <a:prstGeom prst="rect">
            <a:avLst/>
          </a:prstGeom>
          <a:noFill/>
        </p:spPr>
        <p:txBody>
          <a:bodyPr wrap="square" rtlCol="0">
            <a:spAutoFit/>
          </a:bodyPr>
          <a:lstStyle/>
          <a:p>
            <a:r>
              <a:rPr lang="en-US" altLang="zh-CN" sz="2400" dirty="0"/>
              <a:t>C</a:t>
            </a:r>
            <a:r>
              <a:rPr lang="zh-CN" altLang="en-US" sz="2400" dirty="0" smtClean="0"/>
              <a:t>、</a:t>
            </a:r>
            <a:r>
              <a:rPr lang="en-US" altLang="zh-CN" sz="2400" dirty="0" err="1" smtClean="0"/>
              <a:t>my_book</a:t>
            </a:r>
            <a:endParaRPr lang="en-US" altLang="zh-CN" sz="2400" dirty="0"/>
          </a:p>
        </p:txBody>
      </p:sp>
      <p:sp>
        <p:nvSpPr>
          <p:cNvPr id="8" name="文本框 7"/>
          <p:cNvSpPr txBox="1"/>
          <p:nvPr/>
        </p:nvSpPr>
        <p:spPr>
          <a:xfrm>
            <a:off x="8880765" y="2327562"/>
            <a:ext cx="2549235" cy="461665"/>
          </a:xfrm>
          <a:prstGeom prst="rect">
            <a:avLst/>
          </a:prstGeom>
          <a:noFill/>
        </p:spPr>
        <p:txBody>
          <a:bodyPr wrap="square" rtlCol="0">
            <a:spAutoFit/>
          </a:bodyPr>
          <a:lstStyle/>
          <a:p>
            <a:r>
              <a:rPr lang="en-US" altLang="zh-CN" sz="2400" dirty="0"/>
              <a:t>D</a:t>
            </a:r>
            <a:r>
              <a:rPr lang="zh-CN" altLang="en-US" sz="2400" dirty="0" smtClean="0"/>
              <a:t>、</a:t>
            </a:r>
            <a:r>
              <a:rPr lang="en-US" altLang="zh-CN" sz="2400" dirty="0" err="1" smtClean="0"/>
              <a:t>us$D.count</a:t>
            </a:r>
            <a:endParaRPr lang="en-US" altLang="zh-CN" sz="2400" dirty="0"/>
          </a:p>
        </p:txBody>
      </p:sp>
      <p:sp>
        <p:nvSpPr>
          <p:cNvPr id="9" name="L 形 8"/>
          <p:cNvSpPr/>
          <p:nvPr/>
        </p:nvSpPr>
        <p:spPr>
          <a:xfrm rot="19000269">
            <a:off x="7181279" y="2449790"/>
            <a:ext cx="1232801" cy="678873"/>
          </a:xfrm>
          <a:prstGeom prst="corner">
            <a:avLst>
              <a:gd name="adj1" fmla="val 50000"/>
              <a:gd name="adj2" fmla="val 523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290946" y="3459107"/>
            <a:ext cx="4710546" cy="646331"/>
          </a:xfrm>
          <a:prstGeom prst="rect">
            <a:avLst/>
          </a:prstGeom>
          <a:noFill/>
        </p:spPr>
        <p:txBody>
          <a:bodyPr wrap="square" rtlCol="0">
            <a:spAutoFit/>
          </a:bodyPr>
          <a:lstStyle/>
          <a:p>
            <a:r>
              <a:rPr lang="zh-CN" altLang="en-US" sz="3600" dirty="0" smtClean="0"/>
              <a:t>下列变量名合法的是？</a:t>
            </a:r>
            <a:endParaRPr lang="zh-CN" altLang="en-US" sz="3600" dirty="0"/>
          </a:p>
        </p:txBody>
      </p:sp>
      <p:sp>
        <p:nvSpPr>
          <p:cNvPr id="11" name="文本框 10"/>
          <p:cNvSpPr txBox="1"/>
          <p:nvPr/>
        </p:nvSpPr>
        <p:spPr>
          <a:xfrm>
            <a:off x="817419" y="4295562"/>
            <a:ext cx="10612581" cy="1569660"/>
          </a:xfrm>
          <a:prstGeom prst="rect">
            <a:avLst/>
          </a:prstGeom>
          <a:noFill/>
        </p:spPr>
        <p:txBody>
          <a:bodyPr wrap="square" rtlCol="0">
            <a:spAutoFit/>
          </a:bodyPr>
          <a:lstStyle/>
          <a:p>
            <a:r>
              <a:rPr lang="en-US" altLang="zh-CN" sz="2400" dirty="0" smtClean="0"/>
              <a:t>3zh     ant      _3cq     my    friend     </a:t>
            </a:r>
            <a:r>
              <a:rPr lang="en-US" altLang="zh-CN" sz="2400" dirty="0" err="1" smtClean="0"/>
              <a:t>Mycar</a:t>
            </a:r>
            <a:r>
              <a:rPr lang="en-US" altLang="zh-CN" sz="2400" dirty="0" smtClean="0"/>
              <a:t>      </a:t>
            </a:r>
            <a:r>
              <a:rPr lang="en-US" altLang="zh-CN" sz="2400" dirty="0" err="1" smtClean="0"/>
              <a:t>my_car</a:t>
            </a:r>
            <a:r>
              <a:rPr lang="en-US" altLang="zh-CN" sz="2400" dirty="0" smtClean="0"/>
              <a:t>      all      55a      </a:t>
            </a:r>
            <a:r>
              <a:rPr lang="en-US" altLang="zh-CN" sz="2400" dirty="0" err="1" smtClean="0"/>
              <a:t>a_bc</a:t>
            </a:r>
            <a:endParaRPr lang="en-US" altLang="zh-CN" sz="2400" dirty="0" smtClean="0"/>
          </a:p>
          <a:p>
            <a:endParaRPr lang="en-US" altLang="zh-CN" sz="2400" dirty="0"/>
          </a:p>
          <a:p>
            <a:r>
              <a:rPr lang="en-US" altLang="zh-CN" sz="2400" dirty="0" smtClean="0"/>
              <a:t> while     daf-32      x.13      </a:t>
            </a:r>
            <a:r>
              <a:rPr lang="en-US" altLang="zh-CN" sz="2400" dirty="0" err="1" smtClean="0"/>
              <a:t>Var</a:t>
            </a:r>
            <a:r>
              <a:rPr lang="en-US" altLang="zh-CN" sz="2400" dirty="0" smtClean="0"/>
              <a:t>(3)      </a:t>
            </a:r>
            <a:r>
              <a:rPr lang="en-US" altLang="zh-CN" sz="2400" dirty="0" err="1" smtClean="0"/>
              <a:t>maxn</a:t>
            </a:r>
            <a:r>
              <a:rPr lang="en-US" altLang="zh-CN" sz="2400" dirty="0" smtClean="0"/>
              <a:t>      </a:t>
            </a:r>
            <a:r>
              <a:rPr lang="en-US" altLang="zh-CN" sz="2400" dirty="0" err="1" smtClean="0"/>
              <a:t>max&amp;min</a:t>
            </a:r>
            <a:endParaRPr lang="en-US" altLang="zh-CN" sz="2400" dirty="0" smtClean="0"/>
          </a:p>
          <a:p>
            <a:endParaRPr lang="zh-CN" altLang="en-US" sz="2400" dirty="0"/>
          </a:p>
        </p:txBody>
      </p:sp>
      <p:sp>
        <p:nvSpPr>
          <p:cNvPr id="12" name="矩形 11"/>
          <p:cNvSpPr/>
          <p:nvPr/>
        </p:nvSpPr>
        <p:spPr>
          <a:xfrm>
            <a:off x="1731818" y="4355092"/>
            <a:ext cx="609600"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669475" y="4355092"/>
            <a:ext cx="609600"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7743" y="4355092"/>
            <a:ext cx="918028"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07131" y="4356372"/>
            <a:ext cx="1025897"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983349" y="4355092"/>
            <a:ext cx="1217222"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478983" y="4355092"/>
            <a:ext cx="609600"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331532" y="4355092"/>
            <a:ext cx="858981"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815279" y="5080392"/>
            <a:ext cx="933864" cy="364804"/>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842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944" y="1040858"/>
            <a:ext cx="10515600" cy="674688"/>
          </a:xfrm>
        </p:spPr>
        <p:txBody>
          <a:bodyPr>
            <a:noAutofit/>
          </a:bodyPr>
          <a:lstStyle/>
          <a:p>
            <a:pPr algn="l"/>
            <a:r>
              <a:rPr lang="zh-CN" altLang="zh-CN" sz="4400" b="1" dirty="0" smtClean="0">
                <a:solidFill>
                  <a:schemeClr val="tx1"/>
                </a:solidFill>
              </a:rPr>
              <a:t>变</a:t>
            </a:r>
            <a:r>
              <a:rPr lang="zh-CN" altLang="en-US" sz="4400" b="1" dirty="0" smtClean="0">
                <a:solidFill>
                  <a:schemeClr val="tx1"/>
                </a:solidFill>
              </a:rPr>
              <a:t>量的定义</a:t>
            </a:r>
            <a:endParaRPr lang="zh-CN" altLang="zh-CN" sz="4400" b="1" dirty="0">
              <a:solidFill>
                <a:schemeClr val="tx1"/>
              </a:solidFill>
            </a:endParaRPr>
          </a:p>
        </p:txBody>
      </p:sp>
      <p:sp>
        <p:nvSpPr>
          <p:cNvPr id="3" name="文本框 2"/>
          <p:cNvSpPr txBox="1"/>
          <p:nvPr/>
        </p:nvSpPr>
        <p:spPr>
          <a:xfrm>
            <a:off x="1008285" y="1772341"/>
            <a:ext cx="10646685" cy="461665"/>
          </a:xfrm>
          <a:prstGeom prst="rect">
            <a:avLst/>
          </a:prstGeom>
          <a:noFill/>
        </p:spPr>
        <p:txBody>
          <a:bodyPr wrap="square" rtlCol="0">
            <a:spAutoFit/>
          </a:bodyPr>
          <a:lstStyle/>
          <a:p>
            <a:r>
              <a:rPr lang="zh-CN" altLang="en-US" sz="2400" dirty="0" smtClean="0">
                <a:latin typeface="+mn-ea"/>
              </a:rPr>
              <a:t>变量定义的作用：在内存开辟一个类型标识符指定类型的空间，用变量名标识。</a:t>
            </a:r>
            <a:endParaRPr lang="zh-CN" altLang="en-US" sz="2400" dirty="0">
              <a:latin typeface="+mn-ea"/>
            </a:endParaRPr>
          </a:p>
        </p:txBody>
      </p:sp>
      <p:sp>
        <p:nvSpPr>
          <p:cNvPr id="15" name="文本框 14"/>
          <p:cNvSpPr txBox="1"/>
          <p:nvPr/>
        </p:nvSpPr>
        <p:spPr>
          <a:xfrm>
            <a:off x="1008285" y="2484450"/>
            <a:ext cx="10985792" cy="892552"/>
          </a:xfrm>
          <a:prstGeom prst="rect">
            <a:avLst/>
          </a:prstGeom>
          <a:noFill/>
        </p:spPr>
        <p:txBody>
          <a:bodyPr wrap="square" rtlCol="0">
            <a:spAutoFit/>
          </a:bodyPr>
          <a:lstStyle/>
          <a:p>
            <a:r>
              <a:rPr lang="zh-CN" altLang="en-US" sz="2400" dirty="0">
                <a:latin typeface="+mn-ea"/>
              </a:rPr>
              <a:t>变量定义的两个要素：</a:t>
            </a:r>
            <a:r>
              <a:rPr lang="zh-CN" altLang="en-US" sz="2800" b="1" dirty="0">
                <a:latin typeface="+mn-ea"/>
              </a:rPr>
              <a:t>变量的数据类型 变量名称</a:t>
            </a:r>
            <a:r>
              <a:rPr lang="en-US" altLang="zh-CN" sz="2800" b="1" dirty="0">
                <a:latin typeface="+mn-ea"/>
              </a:rPr>
              <a:t>;</a:t>
            </a:r>
            <a:r>
              <a:rPr lang="en-US" altLang="zh-CN" sz="2400" dirty="0">
                <a:latin typeface="+mn-ea"/>
              </a:rPr>
              <a:t/>
            </a:r>
            <a:br>
              <a:rPr lang="en-US" altLang="zh-CN" sz="2400" dirty="0">
                <a:latin typeface="+mn-ea"/>
              </a:rPr>
            </a:br>
            <a:endParaRPr lang="zh-CN" altLang="en-US" sz="2400" dirty="0">
              <a:latin typeface="+mn-ea"/>
            </a:endParaRPr>
          </a:p>
        </p:txBody>
      </p:sp>
      <p:sp>
        <p:nvSpPr>
          <p:cNvPr id="17" name="文本框 16"/>
          <p:cNvSpPr txBox="1"/>
          <p:nvPr/>
        </p:nvSpPr>
        <p:spPr>
          <a:xfrm>
            <a:off x="1008285" y="3263239"/>
            <a:ext cx="9461792" cy="1569660"/>
          </a:xfrm>
          <a:prstGeom prst="rect">
            <a:avLst/>
          </a:prstGeom>
          <a:noFill/>
        </p:spPr>
        <p:txBody>
          <a:bodyPr wrap="square" rtlCol="0">
            <a:spAutoFit/>
          </a:bodyPr>
          <a:lstStyle/>
          <a:p>
            <a:r>
              <a:rPr lang="zh-CN" altLang="en-US" sz="2400" dirty="0" smtClean="0">
                <a:latin typeface="+mn-ea"/>
              </a:rPr>
              <a:t>变量定义的格式如下：</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en-US" sz="2400" b="1" dirty="0" smtClean="0">
                <a:latin typeface="+mn-ea"/>
              </a:rPr>
              <a:t>变量数据类型    变量</a:t>
            </a:r>
            <a:r>
              <a:rPr lang="en-US" altLang="zh-CN" sz="2400" b="1" dirty="0" smtClean="0">
                <a:latin typeface="+mn-ea"/>
              </a:rPr>
              <a:t>1</a:t>
            </a:r>
            <a:r>
              <a:rPr lang="zh-CN" altLang="en-US" sz="2400" b="1" dirty="0" smtClean="0">
                <a:latin typeface="+mn-ea"/>
              </a:rPr>
              <a:t>，变量</a:t>
            </a:r>
            <a:r>
              <a:rPr lang="en-US" altLang="zh-CN" sz="2400" b="1" dirty="0" smtClean="0">
                <a:latin typeface="+mn-ea"/>
              </a:rPr>
              <a:t>2 … </a:t>
            </a:r>
            <a:r>
              <a:rPr lang="zh-CN" altLang="en-US" sz="2400" b="1" dirty="0" smtClean="0">
                <a:latin typeface="+mn-ea"/>
              </a:rPr>
              <a:t>变量</a:t>
            </a:r>
            <a:r>
              <a:rPr lang="en-US" altLang="zh-CN" sz="2400" b="1" dirty="0" smtClean="0">
                <a:latin typeface="+mn-ea"/>
              </a:rPr>
              <a:t>n;</a:t>
            </a:r>
          </a:p>
          <a:p>
            <a:r>
              <a:rPr lang="en-US" altLang="zh-CN" sz="2400" dirty="0">
                <a:latin typeface="+mn-ea"/>
              </a:rPr>
              <a:t> </a:t>
            </a:r>
            <a:r>
              <a:rPr lang="en-US" altLang="zh-CN" sz="2400" dirty="0" smtClean="0">
                <a:latin typeface="+mn-ea"/>
              </a:rPr>
              <a:t>              </a:t>
            </a:r>
            <a:r>
              <a:rPr lang="zh-CN" altLang="en-US" sz="2400" dirty="0" smtClean="0">
                <a:latin typeface="+mn-ea"/>
              </a:rPr>
              <a:t>如：</a:t>
            </a:r>
            <a:r>
              <a:rPr lang="en-US" altLang="zh-CN" sz="2400" dirty="0" err="1" smtClean="0">
                <a:latin typeface="+mn-ea"/>
              </a:rPr>
              <a:t>int</a:t>
            </a:r>
            <a:r>
              <a:rPr lang="en-US" altLang="zh-CN" sz="2400" dirty="0" smtClean="0">
                <a:latin typeface="+mn-ea"/>
              </a:rPr>
              <a:t>  </a:t>
            </a:r>
            <a:r>
              <a:rPr lang="en-US" altLang="zh-CN" sz="2400" dirty="0" err="1" smtClean="0">
                <a:latin typeface="+mn-ea"/>
              </a:rPr>
              <a:t>a,b,c</a:t>
            </a:r>
            <a:r>
              <a:rPr lang="en-US" altLang="zh-CN" sz="2400" dirty="0" smtClean="0">
                <a:latin typeface="+mn-ea"/>
              </a:rPr>
              <a:t>;</a:t>
            </a:r>
          </a:p>
          <a:p>
            <a:r>
              <a:rPr lang="en-US" altLang="zh-CN" sz="2400" dirty="0">
                <a:latin typeface="+mn-ea"/>
              </a:rPr>
              <a:t> </a:t>
            </a:r>
            <a:r>
              <a:rPr lang="en-US" altLang="zh-CN" sz="2400" dirty="0" smtClean="0">
                <a:latin typeface="+mn-ea"/>
              </a:rPr>
              <a:t>                  float  </a:t>
            </a:r>
            <a:r>
              <a:rPr lang="en-US" altLang="zh-CN" sz="2400" dirty="0" err="1" smtClean="0">
                <a:latin typeface="+mn-ea"/>
              </a:rPr>
              <a:t>a,b,c</a:t>
            </a:r>
            <a:r>
              <a:rPr lang="en-US" altLang="zh-CN" sz="2400" dirty="0" smtClean="0">
                <a:latin typeface="+mn-ea"/>
              </a:rPr>
              <a:t>;</a:t>
            </a:r>
            <a:endParaRPr lang="zh-CN" altLang="en-US" sz="2400" dirty="0">
              <a:latin typeface="+mn-ea"/>
            </a:endParaRPr>
          </a:p>
        </p:txBody>
      </p:sp>
      <p:sp>
        <p:nvSpPr>
          <p:cNvPr id="20" name="文本框 19"/>
          <p:cNvSpPr txBox="1"/>
          <p:nvPr/>
        </p:nvSpPr>
        <p:spPr>
          <a:xfrm>
            <a:off x="1028533" y="5496970"/>
            <a:ext cx="10626437" cy="523220"/>
          </a:xfrm>
          <a:prstGeom prst="rect">
            <a:avLst/>
          </a:prstGeom>
          <a:noFill/>
        </p:spPr>
        <p:txBody>
          <a:bodyPr wrap="square" rtlCol="0">
            <a:spAutoFit/>
          </a:bodyPr>
          <a:lstStyle/>
          <a:p>
            <a:r>
              <a:rPr lang="zh-CN" altLang="en-US" sz="2800" b="1" dirty="0">
                <a:solidFill>
                  <a:srgbClr val="FF0000"/>
                </a:solidFill>
                <a:latin typeface="+mn-ea"/>
              </a:rPr>
              <a:t>注意</a:t>
            </a:r>
            <a:r>
              <a:rPr lang="zh-CN" altLang="en-US" sz="2400" dirty="0" smtClean="0">
                <a:latin typeface="+mn-ea"/>
              </a:rPr>
              <a:t>：数据存入变量前，必须要先定义变量。</a:t>
            </a:r>
            <a:endParaRPr lang="zh-CN" altLang="en-US" sz="2400" dirty="0">
              <a:latin typeface="+mn-ea"/>
            </a:endParaRPr>
          </a:p>
        </p:txBody>
      </p:sp>
    </p:spTree>
    <p:extLst>
      <p:ext uri="{BB962C8B-B14F-4D97-AF65-F5344CB8AC3E}">
        <p14:creationId xmlns:p14="http://schemas.microsoft.com/office/powerpoint/2010/main" val="3431161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35" y="950595"/>
            <a:ext cx="11885295" cy="675005"/>
          </a:xfrm>
        </p:spPr>
        <p:txBody>
          <a:bodyPr>
            <a:noAutofit/>
          </a:bodyPr>
          <a:lstStyle/>
          <a:p>
            <a:pPr algn="l"/>
            <a:r>
              <a:rPr lang="zh-CN" altLang="en-US" sz="4000" b="1" dirty="0" smtClean="0"/>
              <a:t>例题</a:t>
            </a:r>
            <a:r>
              <a:rPr lang="en-US" altLang="zh-CN" sz="4000" b="1" dirty="0"/>
              <a:t>2</a:t>
            </a:r>
            <a:r>
              <a:rPr lang="zh-CN" altLang="en-US" sz="4800" b="1" dirty="0" smtClean="0"/>
              <a:t>：</a:t>
            </a:r>
            <a:r>
              <a:rPr lang="zh-CN" altLang="en-US" sz="3200" b="1" dirty="0" smtClean="0">
                <a:solidFill>
                  <a:schemeClr val="tx1"/>
                </a:solidFill>
              </a:rPr>
              <a:t>将整数</a:t>
            </a:r>
            <a:r>
              <a:rPr lang="en-US" altLang="zh-CN" sz="3200" b="1" dirty="0" smtClean="0">
                <a:solidFill>
                  <a:schemeClr val="tx1"/>
                </a:solidFill>
              </a:rPr>
              <a:t>65</a:t>
            </a:r>
            <a:r>
              <a:rPr lang="zh-CN" altLang="en-US" sz="3200" b="1" dirty="0" smtClean="0">
                <a:solidFill>
                  <a:schemeClr val="tx1"/>
                </a:solidFill>
              </a:rPr>
              <a:t>存储到计算机内存变量</a:t>
            </a:r>
            <a:r>
              <a:rPr lang="en-US" altLang="zh-CN" sz="3200" b="1" dirty="0" smtClean="0">
                <a:solidFill>
                  <a:schemeClr val="tx1"/>
                </a:solidFill>
              </a:rPr>
              <a:t>a</a:t>
            </a:r>
            <a:r>
              <a:rPr lang="zh-CN" altLang="en-US" sz="3200" b="1" dirty="0" smtClean="0">
                <a:solidFill>
                  <a:schemeClr val="tx1"/>
                </a:solidFill>
              </a:rPr>
              <a:t>中，并且输出。</a:t>
            </a:r>
            <a:endParaRPr lang="zh-CN" altLang="en-US" sz="3200" b="1" dirty="0">
              <a:solidFill>
                <a:schemeClr val="tx1"/>
              </a:solidFill>
            </a:endParaRPr>
          </a:p>
        </p:txBody>
      </p:sp>
      <p:sp>
        <p:nvSpPr>
          <p:cNvPr id="7" name="标题 1"/>
          <p:cNvSpPr>
            <a:spLocks noGrp="1"/>
          </p:cNvSpPr>
          <p:nvPr/>
        </p:nvSpPr>
        <p:spPr>
          <a:xfrm>
            <a:off x="375920" y="1950085"/>
            <a:ext cx="11885295" cy="675005"/>
          </a:xfrm>
          <a:prstGeom prst="rect">
            <a:avLst/>
          </a:prstGeom>
        </p:spPr>
        <p:txBody>
          <a:bodyPr vert="horz" lIns="91440" tIns="45720" rIns="91440" bIns="45720" rtlCol="0" anchor="ctr"/>
          <a:lst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a:lstStyle>
          <a:p>
            <a:pPr algn="l"/>
            <a:r>
              <a:rPr lang="zh-CN" altLang="en-US" sz="2400" b="1" dirty="0"/>
              <a:t>分析</a:t>
            </a:r>
            <a:r>
              <a:rPr lang="zh-CN" altLang="en-US" sz="2400" b="1" dirty="0" smtClean="0"/>
              <a:t>：</a:t>
            </a:r>
            <a:r>
              <a:rPr lang="zh-CN" altLang="en-US" sz="2400" dirty="0" smtClean="0">
                <a:solidFill>
                  <a:schemeClr val="tx1"/>
                </a:solidFill>
              </a:rPr>
              <a:t>定义一个数据类型为整数的变量</a:t>
            </a:r>
            <a:r>
              <a:rPr lang="en-US" altLang="zh-CN" sz="2400" dirty="0" smtClean="0">
                <a:solidFill>
                  <a:schemeClr val="tx1"/>
                </a:solidFill>
              </a:rPr>
              <a:t>a</a:t>
            </a:r>
            <a:r>
              <a:rPr lang="zh-CN" altLang="en-US" sz="2400" dirty="0" smtClean="0">
                <a:solidFill>
                  <a:schemeClr val="tx1"/>
                </a:solidFill>
              </a:rPr>
              <a:t>，将</a:t>
            </a:r>
            <a:r>
              <a:rPr lang="en-US" altLang="zh-CN" sz="2400" dirty="0" smtClean="0">
                <a:solidFill>
                  <a:schemeClr val="tx1"/>
                </a:solidFill>
              </a:rPr>
              <a:t>65</a:t>
            </a:r>
            <a:r>
              <a:rPr lang="zh-CN" altLang="en-US" sz="2400" dirty="0" smtClean="0">
                <a:solidFill>
                  <a:schemeClr val="tx1"/>
                </a:solidFill>
              </a:rPr>
              <a:t>赋值到</a:t>
            </a:r>
            <a:r>
              <a:rPr lang="en-US" altLang="zh-CN" sz="2400" dirty="0" smtClean="0">
                <a:solidFill>
                  <a:schemeClr val="tx1"/>
                </a:solidFill>
              </a:rPr>
              <a:t>a</a:t>
            </a:r>
            <a:r>
              <a:rPr lang="zh-CN" altLang="en-US" sz="2400" dirty="0" smtClean="0">
                <a:solidFill>
                  <a:schemeClr val="tx1"/>
                </a:solidFill>
              </a:rPr>
              <a:t>中，再输出。</a:t>
            </a:r>
            <a:endParaRPr lang="zh-CN" altLang="en-US" sz="2400" dirty="0">
              <a:solidFill>
                <a:schemeClr val="tx1"/>
              </a:solidFill>
            </a:endParaRPr>
          </a:p>
        </p:txBody>
      </p:sp>
      <p:sp>
        <p:nvSpPr>
          <p:cNvPr id="8" name="内容占位符 7"/>
          <p:cNvSpPr>
            <a:spLocks noGrp="1"/>
          </p:cNvSpPr>
          <p:nvPr>
            <p:ph idx="1"/>
          </p:nvPr>
        </p:nvSpPr>
        <p:spPr>
          <a:xfrm>
            <a:off x="1894207" y="2882270"/>
            <a:ext cx="7886723" cy="3758576"/>
          </a:xfrm>
        </p:spPr>
        <p:txBody>
          <a:bodyPr>
            <a:normAutofit fontScale="90000" lnSpcReduction="2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a:t>st</a:t>
            </a:r>
            <a:r>
              <a:rPr lang="en-US" altLang="zh-CN" sz="2800" dirty="0" err="1">
                <a:solidFill>
                  <a:schemeClr val="tx1"/>
                </a:solidFill>
              </a:rPr>
              <a:t>d</a:t>
            </a:r>
            <a:r>
              <a:rPr lang="en-US" altLang="zh-CN" sz="2800" dirty="0">
                <a:solidFill>
                  <a:schemeClr val="tx1"/>
                </a:solidFill>
              </a:rPr>
              <a:t>;  </a:t>
            </a: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smtClean="0"/>
              <a:t>     </a:t>
            </a:r>
            <a:r>
              <a:rPr lang="en-US" altLang="zh-CN" sz="2800" dirty="0" err="1" smtClean="0">
                <a:solidFill>
                  <a:srgbClr val="FF0000"/>
                </a:solidFill>
              </a:rPr>
              <a:t>int</a:t>
            </a:r>
            <a:r>
              <a:rPr lang="en-US" altLang="zh-CN" sz="2800" dirty="0" smtClean="0">
                <a:solidFill>
                  <a:srgbClr val="FF0000"/>
                </a:solidFill>
              </a:rPr>
              <a:t>  a</a:t>
            </a:r>
            <a:r>
              <a:rPr lang="zh-CN" altLang="en-US" sz="2800" dirty="0" smtClean="0">
                <a:solidFill>
                  <a:srgbClr val="FF0000"/>
                </a:solidFill>
              </a:rPr>
              <a:t>；</a:t>
            </a:r>
            <a:endParaRPr lang="en-US" altLang="zh-CN" sz="2800" dirty="0" smtClean="0">
              <a:solidFill>
                <a:srgbClr val="FF0000"/>
              </a:solidFill>
            </a:endParaRPr>
          </a:p>
          <a:p>
            <a:pPr marL="0" indent="0">
              <a:buNone/>
            </a:pPr>
            <a:r>
              <a:rPr lang="en-US" altLang="zh-CN" sz="2800" dirty="0">
                <a:solidFill>
                  <a:srgbClr val="FF0000"/>
                </a:solidFill>
              </a:rPr>
              <a:t> </a:t>
            </a:r>
            <a:r>
              <a:rPr lang="en-US" altLang="zh-CN" sz="2800" dirty="0" smtClean="0">
                <a:solidFill>
                  <a:srgbClr val="FF0000"/>
                </a:solidFill>
              </a:rPr>
              <a:t>    a=65;</a:t>
            </a:r>
            <a:endParaRPr lang="en-US" altLang="zh-CN" sz="2800" dirty="0"/>
          </a:p>
          <a:p>
            <a:r>
              <a:rPr lang="en-US" altLang="zh-CN" sz="2800" dirty="0" smtClean="0"/>
              <a:t>     </a:t>
            </a:r>
            <a:r>
              <a:rPr lang="en-US" altLang="zh-CN" sz="2800" dirty="0" err="1">
                <a:solidFill>
                  <a:srgbClr val="FF0000"/>
                </a:solidFill>
                <a:sym typeface="+mn-ea"/>
              </a:rPr>
              <a:t>cout</a:t>
            </a:r>
            <a:r>
              <a:rPr lang="en-US" altLang="zh-CN" sz="2800" dirty="0">
                <a:solidFill>
                  <a:srgbClr val="FF0000"/>
                </a:solidFill>
                <a:sym typeface="+mn-ea"/>
              </a:rPr>
              <a:t>&lt;&lt;a&lt;&lt;</a:t>
            </a:r>
            <a:r>
              <a:rPr lang="en-US" altLang="zh-CN" sz="2800" dirty="0" err="1">
                <a:solidFill>
                  <a:srgbClr val="FF0000"/>
                </a:solidFill>
                <a:sym typeface="+mn-ea"/>
              </a:rPr>
              <a:t>endl</a:t>
            </a:r>
            <a:r>
              <a:rPr lang="en-US" altLang="zh-CN" sz="2800" dirty="0">
                <a:solidFill>
                  <a:srgbClr val="FF0000"/>
                </a:solidFill>
                <a:sym typeface="+mn-ea"/>
              </a:rPr>
              <a:t>;</a:t>
            </a:r>
            <a:r>
              <a:rPr lang="en-US" altLang="zh-CN" sz="2800" dirty="0">
                <a:sym typeface="+mn-ea"/>
              </a:rPr>
              <a:t>  </a:t>
            </a:r>
            <a:r>
              <a:rPr lang="en-US" altLang="zh-CN" sz="3200" dirty="0">
                <a:sym typeface="+mn-ea"/>
              </a:rPr>
              <a:t> </a:t>
            </a:r>
            <a:r>
              <a:rPr lang="en-US" altLang="zh-CN" sz="2800" dirty="0">
                <a:sym typeface="+mn-ea"/>
              </a:rPr>
              <a:t> </a:t>
            </a:r>
            <a:r>
              <a:rPr lang="en-US" altLang="zh-CN" sz="2000" dirty="0">
                <a:sym typeface="+mn-ea"/>
              </a:rPr>
              <a:t>  </a:t>
            </a:r>
            <a:endParaRPr lang="en-US" altLang="zh-CN" sz="2800" dirty="0"/>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Tree>
    <p:custDataLst>
      <p:tags r:id="rId1"/>
    </p:custDataLst>
    <p:extLst>
      <p:ext uri="{BB962C8B-B14F-4D97-AF65-F5344CB8AC3E}">
        <p14:creationId xmlns:p14="http://schemas.microsoft.com/office/powerpoint/2010/main" val="643468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linds(horizontal)">
                                      <p:cBhvr>
                                        <p:cTn id="21" dur="500"/>
                                        <p:tgtEl>
                                          <p:spTgt spid="8">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blinds(horizontal)">
                                      <p:cBhvr>
                                        <p:cTn id="24" dur="500"/>
                                        <p:tgtEl>
                                          <p:spTgt spid="8">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blinds(horizontal)">
                                      <p:cBhvr>
                                        <p:cTn id="30" dur="500"/>
                                        <p:tgtEl>
                                          <p:spTgt spid="8">
                                            <p:txEl>
                                              <p:pRg st="6" end="6"/>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blinds(horizontal)">
                                      <p:cBhvr>
                                        <p:cTn id="33" dur="500"/>
                                        <p:tgtEl>
                                          <p:spTgt spid="8">
                                            <p:txEl>
                                              <p:pRg st="7" end="7"/>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blinds(horizontal)">
                                      <p:cBhvr>
                                        <p:cTn id="3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35" y="950595"/>
            <a:ext cx="11885295" cy="675005"/>
          </a:xfrm>
        </p:spPr>
        <p:txBody>
          <a:bodyPr>
            <a:noAutofit/>
          </a:bodyPr>
          <a:lstStyle/>
          <a:p>
            <a:pPr algn="l"/>
            <a:r>
              <a:rPr lang="zh-CN" altLang="en-US" sz="4000" b="1" dirty="0" smtClean="0"/>
              <a:t>例题</a:t>
            </a:r>
            <a:r>
              <a:rPr lang="en-US" altLang="zh-CN" sz="4000" b="1" dirty="0"/>
              <a:t>3</a:t>
            </a:r>
            <a:r>
              <a:rPr lang="zh-CN" altLang="en-US" sz="4800" b="1" dirty="0" smtClean="0"/>
              <a:t>：</a:t>
            </a:r>
            <a:r>
              <a:rPr lang="zh-CN" altLang="en-US" sz="3200" b="1" dirty="0" smtClean="0">
                <a:solidFill>
                  <a:schemeClr val="tx1"/>
                </a:solidFill>
              </a:rPr>
              <a:t>将实数</a:t>
            </a:r>
            <a:r>
              <a:rPr lang="en-US" altLang="zh-CN" sz="3200" b="1" dirty="0" smtClean="0">
                <a:solidFill>
                  <a:schemeClr val="tx1"/>
                </a:solidFill>
              </a:rPr>
              <a:t>65.5</a:t>
            </a:r>
            <a:r>
              <a:rPr lang="zh-CN" altLang="en-US" sz="3200" b="1" dirty="0" smtClean="0">
                <a:solidFill>
                  <a:schemeClr val="tx1"/>
                </a:solidFill>
              </a:rPr>
              <a:t>存储到计算机内存变量</a:t>
            </a:r>
            <a:r>
              <a:rPr lang="en-US" altLang="zh-CN" sz="3200" b="1" dirty="0" smtClean="0">
                <a:solidFill>
                  <a:schemeClr val="tx1"/>
                </a:solidFill>
              </a:rPr>
              <a:t>a</a:t>
            </a:r>
            <a:r>
              <a:rPr lang="zh-CN" altLang="en-US" sz="3200" b="1" dirty="0" smtClean="0">
                <a:solidFill>
                  <a:schemeClr val="tx1"/>
                </a:solidFill>
              </a:rPr>
              <a:t>中，并且输出。</a:t>
            </a:r>
            <a:endParaRPr lang="zh-CN" altLang="en-US" sz="3200" b="1" dirty="0">
              <a:solidFill>
                <a:schemeClr val="tx1"/>
              </a:solidFill>
            </a:endParaRPr>
          </a:p>
        </p:txBody>
      </p:sp>
      <p:sp>
        <p:nvSpPr>
          <p:cNvPr id="8" name="内容占位符 7"/>
          <p:cNvSpPr>
            <a:spLocks noGrp="1"/>
          </p:cNvSpPr>
          <p:nvPr>
            <p:ph idx="1"/>
          </p:nvPr>
        </p:nvSpPr>
        <p:spPr>
          <a:xfrm>
            <a:off x="1367734" y="1857033"/>
            <a:ext cx="7886723" cy="3758576"/>
          </a:xfrm>
        </p:spPr>
        <p:txBody>
          <a:bodyPr>
            <a:normAutofit fontScale="90000" lnSpcReduction="2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a:t>st</a:t>
            </a:r>
            <a:r>
              <a:rPr lang="en-US" altLang="zh-CN" sz="2800" dirty="0" err="1">
                <a:solidFill>
                  <a:schemeClr val="tx1"/>
                </a:solidFill>
              </a:rPr>
              <a:t>d</a:t>
            </a:r>
            <a:r>
              <a:rPr lang="en-US" altLang="zh-CN" sz="2800" dirty="0">
                <a:solidFill>
                  <a:schemeClr val="tx1"/>
                </a:solidFill>
              </a:rPr>
              <a:t>;  </a:t>
            </a: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smtClean="0"/>
              <a:t>     </a:t>
            </a:r>
            <a:r>
              <a:rPr lang="en-US" altLang="zh-CN" sz="2800" dirty="0" err="1" smtClean="0">
                <a:solidFill>
                  <a:srgbClr val="FF0000"/>
                </a:solidFill>
              </a:rPr>
              <a:t>int</a:t>
            </a:r>
            <a:r>
              <a:rPr lang="en-US" altLang="zh-CN" sz="2800" dirty="0" smtClean="0">
                <a:solidFill>
                  <a:srgbClr val="FF0000"/>
                </a:solidFill>
              </a:rPr>
              <a:t>  a</a:t>
            </a:r>
            <a:r>
              <a:rPr lang="zh-CN" altLang="en-US" sz="2800" dirty="0" smtClean="0">
                <a:solidFill>
                  <a:srgbClr val="FF0000"/>
                </a:solidFill>
              </a:rPr>
              <a:t>；</a:t>
            </a:r>
            <a:endParaRPr lang="en-US" altLang="zh-CN" sz="2800" dirty="0" smtClean="0">
              <a:solidFill>
                <a:srgbClr val="FF0000"/>
              </a:solidFill>
            </a:endParaRPr>
          </a:p>
          <a:p>
            <a:pPr marL="0" indent="0">
              <a:buNone/>
            </a:pPr>
            <a:r>
              <a:rPr lang="en-US" altLang="zh-CN" sz="2800" dirty="0">
                <a:solidFill>
                  <a:srgbClr val="FF0000"/>
                </a:solidFill>
              </a:rPr>
              <a:t> </a:t>
            </a:r>
            <a:r>
              <a:rPr lang="en-US" altLang="zh-CN" sz="2800" dirty="0" smtClean="0">
                <a:solidFill>
                  <a:srgbClr val="FF0000"/>
                </a:solidFill>
              </a:rPr>
              <a:t>    a=65.5;</a:t>
            </a:r>
            <a:endParaRPr lang="en-US" altLang="zh-CN" sz="2800" dirty="0"/>
          </a:p>
          <a:p>
            <a:r>
              <a:rPr lang="en-US" altLang="zh-CN" sz="2800" dirty="0" smtClean="0"/>
              <a:t>     </a:t>
            </a:r>
            <a:r>
              <a:rPr lang="en-US" altLang="zh-CN" sz="2800" dirty="0" err="1">
                <a:solidFill>
                  <a:srgbClr val="FF0000"/>
                </a:solidFill>
                <a:sym typeface="+mn-ea"/>
              </a:rPr>
              <a:t>cout</a:t>
            </a:r>
            <a:r>
              <a:rPr lang="en-US" altLang="zh-CN" sz="2800" dirty="0">
                <a:solidFill>
                  <a:srgbClr val="FF0000"/>
                </a:solidFill>
                <a:sym typeface="+mn-ea"/>
              </a:rPr>
              <a:t>&lt;&lt;a&lt;&lt;</a:t>
            </a:r>
            <a:r>
              <a:rPr lang="en-US" altLang="zh-CN" sz="2800" dirty="0" err="1">
                <a:solidFill>
                  <a:srgbClr val="FF0000"/>
                </a:solidFill>
                <a:sym typeface="+mn-ea"/>
              </a:rPr>
              <a:t>endl</a:t>
            </a:r>
            <a:r>
              <a:rPr lang="en-US" altLang="zh-CN" sz="2800" dirty="0">
                <a:solidFill>
                  <a:srgbClr val="FF0000"/>
                </a:solidFill>
                <a:sym typeface="+mn-ea"/>
              </a:rPr>
              <a:t>;</a:t>
            </a:r>
            <a:r>
              <a:rPr lang="en-US" altLang="zh-CN" sz="2800" dirty="0">
                <a:sym typeface="+mn-ea"/>
              </a:rPr>
              <a:t>  </a:t>
            </a:r>
            <a:r>
              <a:rPr lang="en-US" altLang="zh-CN" sz="3200" dirty="0">
                <a:sym typeface="+mn-ea"/>
              </a:rPr>
              <a:t> </a:t>
            </a:r>
            <a:r>
              <a:rPr lang="en-US" altLang="zh-CN" sz="2800" dirty="0">
                <a:sym typeface="+mn-ea"/>
              </a:rPr>
              <a:t> </a:t>
            </a:r>
            <a:r>
              <a:rPr lang="en-US" altLang="zh-CN" sz="2000" dirty="0">
                <a:sym typeface="+mn-ea"/>
              </a:rPr>
              <a:t>  </a:t>
            </a:r>
            <a:endParaRPr lang="en-US" altLang="zh-CN" sz="2800" dirty="0"/>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
        <p:nvSpPr>
          <p:cNvPr id="3" name="矩形 2"/>
          <p:cNvSpPr/>
          <p:nvPr/>
        </p:nvSpPr>
        <p:spPr>
          <a:xfrm>
            <a:off x="4793673" y="3241963"/>
            <a:ext cx="4807528" cy="6788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600" dirty="0" smtClean="0"/>
              <a:t>行不行？为什么？</a:t>
            </a:r>
            <a:endParaRPr lang="zh-CN" altLang="en-US" sz="3600" dirty="0"/>
          </a:p>
        </p:txBody>
      </p:sp>
      <p:sp>
        <p:nvSpPr>
          <p:cNvPr id="6" name="矩形 5"/>
          <p:cNvSpPr/>
          <p:nvPr/>
        </p:nvSpPr>
        <p:spPr>
          <a:xfrm>
            <a:off x="1367734" y="5514008"/>
            <a:ext cx="10169236" cy="12423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600" dirty="0" smtClean="0"/>
              <a:t>变量</a:t>
            </a:r>
            <a:r>
              <a:rPr lang="en-US" altLang="zh-CN" sz="3600" dirty="0" smtClean="0"/>
              <a:t>a</a:t>
            </a:r>
            <a:r>
              <a:rPr lang="zh-CN" altLang="en-US" sz="3600" dirty="0" smtClean="0"/>
              <a:t>被定义成为</a:t>
            </a:r>
            <a:r>
              <a:rPr lang="en-US" altLang="zh-CN" sz="3600" dirty="0" err="1" smtClean="0"/>
              <a:t>int</a:t>
            </a:r>
            <a:r>
              <a:rPr lang="zh-CN" altLang="en-US" sz="3600" dirty="0" smtClean="0"/>
              <a:t>类型，即为整数形式，所以在程序中存储的是整数。</a:t>
            </a:r>
            <a:endParaRPr lang="zh-CN" altLang="en-US" sz="3600" dirty="0"/>
          </a:p>
        </p:txBody>
      </p:sp>
    </p:spTree>
    <p:custDataLst>
      <p:tags r:id="rId1"/>
    </p:custDataLst>
    <p:extLst>
      <p:ext uri="{BB962C8B-B14F-4D97-AF65-F5344CB8AC3E}">
        <p14:creationId xmlns:p14="http://schemas.microsoft.com/office/powerpoint/2010/main" val="26880289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linds(horizontal)">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linds(horizontal)">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linds(horizontal)">
                                      <p:cBhvr>
                                        <p:cTn id="29" dur="500"/>
                                        <p:tgtEl>
                                          <p:spTgt spid="8">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linds(horizontal)">
                                      <p:cBhvr>
                                        <p:cTn id="32" dur="500"/>
                                        <p:tgtEl>
                                          <p:spTgt spid="8">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blinds(horizontal)">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253" y="1010608"/>
            <a:ext cx="10515600" cy="674688"/>
          </a:xfrm>
        </p:spPr>
        <p:txBody>
          <a:bodyPr>
            <a:noAutofit/>
          </a:bodyPr>
          <a:lstStyle/>
          <a:p>
            <a:pPr algn="l"/>
            <a:r>
              <a:rPr lang="zh-CN" altLang="en-US" sz="4400" b="1" dirty="0" smtClean="0">
                <a:solidFill>
                  <a:schemeClr val="tx1"/>
                </a:solidFill>
              </a:rPr>
              <a:t>数据类型</a:t>
            </a:r>
            <a:endParaRPr lang="zh-CN" altLang="zh-CN" sz="4400" b="1" dirty="0">
              <a:solidFill>
                <a:schemeClr val="tx1"/>
              </a:solidFill>
            </a:endParaRPr>
          </a:p>
        </p:txBody>
      </p:sp>
      <p:sp>
        <p:nvSpPr>
          <p:cNvPr id="18" name="矩形 17"/>
          <p:cNvSpPr/>
          <p:nvPr/>
        </p:nvSpPr>
        <p:spPr>
          <a:xfrm>
            <a:off x="720437" y="1685296"/>
            <a:ext cx="10515600" cy="1015663"/>
          </a:xfrm>
          <a:prstGeom prst="rect">
            <a:avLst/>
          </a:prstGeom>
        </p:spPr>
        <p:txBody>
          <a:bodyPr wrap="square">
            <a:spAutoFit/>
          </a:bodyPr>
          <a:lstStyle/>
          <a:p>
            <a:r>
              <a:rPr lang="zh-CN" altLang="en-US" dirty="0" smtClean="0"/>
              <a:t>     变量</a:t>
            </a:r>
            <a:r>
              <a:rPr lang="zh-CN" altLang="en-US" dirty="0"/>
              <a:t>的定义必须要指明其</a:t>
            </a:r>
            <a:r>
              <a:rPr lang="zh-CN" altLang="en-US" dirty="0" smtClean="0"/>
              <a:t>数据类型，由于题目给出的要求不同，我们在定义变量的时候需要根据题意定义不同的数据类型。</a:t>
            </a:r>
            <a:r>
              <a:rPr lang="zh-CN" altLang="en-US" dirty="0"/>
              <a:t/>
            </a:r>
            <a:br>
              <a:rPr lang="zh-CN" altLang="en-US" dirty="0"/>
            </a:br>
            <a:endParaRPr lang="zh-CN" altLang="en-US"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1044287" y="2295525"/>
            <a:ext cx="9867900" cy="4562475"/>
          </a:xfrm>
          <a:prstGeom prst="rect">
            <a:avLst/>
          </a:prstGeom>
        </p:spPr>
      </p:pic>
    </p:spTree>
    <p:extLst>
      <p:ext uri="{BB962C8B-B14F-4D97-AF65-F5344CB8AC3E}">
        <p14:creationId xmlns:p14="http://schemas.microsoft.com/office/powerpoint/2010/main" val="325208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35" y="950595"/>
            <a:ext cx="11885295" cy="675005"/>
          </a:xfrm>
        </p:spPr>
        <p:txBody>
          <a:bodyPr>
            <a:noAutofit/>
          </a:bodyPr>
          <a:lstStyle/>
          <a:p>
            <a:pPr algn="l"/>
            <a:r>
              <a:rPr lang="zh-CN" altLang="en-US" sz="4000" b="1" dirty="0" smtClean="0"/>
              <a:t>例题</a:t>
            </a:r>
            <a:r>
              <a:rPr lang="en-US" altLang="zh-CN" sz="4000" b="1" dirty="0"/>
              <a:t>3</a:t>
            </a:r>
            <a:r>
              <a:rPr lang="zh-CN" altLang="en-US" sz="4800" b="1" dirty="0" smtClean="0"/>
              <a:t>：</a:t>
            </a:r>
            <a:r>
              <a:rPr lang="zh-CN" altLang="en-US" sz="3200" b="1" dirty="0" smtClean="0">
                <a:solidFill>
                  <a:schemeClr val="tx1"/>
                </a:solidFill>
              </a:rPr>
              <a:t>将实数</a:t>
            </a:r>
            <a:r>
              <a:rPr lang="en-US" altLang="zh-CN" sz="3200" b="1" dirty="0" smtClean="0">
                <a:solidFill>
                  <a:schemeClr val="tx1"/>
                </a:solidFill>
              </a:rPr>
              <a:t>65.5</a:t>
            </a:r>
            <a:r>
              <a:rPr lang="zh-CN" altLang="en-US" sz="3200" b="1" dirty="0" smtClean="0">
                <a:solidFill>
                  <a:schemeClr val="tx1"/>
                </a:solidFill>
              </a:rPr>
              <a:t>存储到计算机内存变量</a:t>
            </a:r>
            <a:r>
              <a:rPr lang="en-US" altLang="zh-CN" sz="3200" b="1" dirty="0" smtClean="0">
                <a:solidFill>
                  <a:schemeClr val="tx1"/>
                </a:solidFill>
              </a:rPr>
              <a:t>a</a:t>
            </a:r>
            <a:r>
              <a:rPr lang="zh-CN" altLang="en-US" sz="3200" b="1" dirty="0" smtClean="0">
                <a:solidFill>
                  <a:schemeClr val="tx1"/>
                </a:solidFill>
              </a:rPr>
              <a:t>中，并且输出。</a:t>
            </a:r>
            <a:endParaRPr lang="zh-CN" altLang="en-US" sz="3200" b="1" dirty="0">
              <a:solidFill>
                <a:schemeClr val="tx1"/>
              </a:solidFill>
            </a:endParaRPr>
          </a:p>
        </p:txBody>
      </p:sp>
      <p:sp>
        <p:nvSpPr>
          <p:cNvPr id="8" name="内容占位符 7"/>
          <p:cNvSpPr>
            <a:spLocks noGrp="1"/>
          </p:cNvSpPr>
          <p:nvPr>
            <p:ph idx="1"/>
          </p:nvPr>
        </p:nvSpPr>
        <p:spPr>
          <a:xfrm>
            <a:off x="1464716" y="2050997"/>
            <a:ext cx="7886723" cy="3758576"/>
          </a:xfrm>
        </p:spPr>
        <p:txBody>
          <a:bodyPr>
            <a:normAutofit fontScale="90000" lnSpcReduction="2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smtClean="0"/>
              <a:t>st</a:t>
            </a:r>
            <a:r>
              <a:rPr lang="en-US" altLang="zh-CN" sz="2800" dirty="0" err="1" smtClean="0">
                <a:solidFill>
                  <a:schemeClr val="tx1"/>
                </a:solidFill>
              </a:rPr>
              <a:t>d</a:t>
            </a:r>
            <a:r>
              <a:rPr lang="en-US" altLang="zh-CN" sz="2800" dirty="0"/>
              <a:t>;</a:t>
            </a:r>
            <a:r>
              <a:rPr lang="en-US" altLang="zh-CN" sz="2800" dirty="0" smtClean="0">
                <a:solidFill>
                  <a:schemeClr val="tx1"/>
                </a:solidFill>
              </a:rPr>
              <a:t>  </a:t>
            </a:r>
            <a:endParaRPr lang="en-US" altLang="zh-CN" sz="2800" dirty="0">
              <a:solidFill>
                <a:schemeClr val="tx1"/>
              </a:solidFill>
            </a:endParaRP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smtClean="0"/>
              <a:t>     </a:t>
            </a:r>
            <a:r>
              <a:rPr lang="en-US" altLang="zh-CN" sz="2800" dirty="0">
                <a:solidFill>
                  <a:srgbClr val="FF0000"/>
                </a:solidFill>
              </a:rPr>
              <a:t>float</a:t>
            </a:r>
            <a:r>
              <a:rPr lang="en-US" altLang="zh-CN" sz="2800" dirty="0" smtClean="0">
                <a:solidFill>
                  <a:srgbClr val="FF0000"/>
                </a:solidFill>
              </a:rPr>
              <a:t>  a</a:t>
            </a:r>
            <a:r>
              <a:rPr lang="en-US" altLang="zh-CN" sz="2800" dirty="0">
                <a:solidFill>
                  <a:srgbClr val="FF0000"/>
                </a:solidFill>
              </a:rPr>
              <a:t>;</a:t>
            </a:r>
            <a:endParaRPr lang="en-US" altLang="zh-CN" sz="2800" dirty="0" smtClean="0">
              <a:solidFill>
                <a:srgbClr val="FF0000"/>
              </a:solidFill>
            </a:endParaRPr>
          </a:p>
          <a:p>
            <a:pPr marL="0" indent="0">
              <a:buNone/>
            </a:pPr>
            <a:r>
              <a:rPr lang="en-US" altLang="zh-CN" sz="2800" dirty="0">
                <a:solidFill>
                  <a:srgbClr val="FF0000"/>
                </a:solidFill>
              </a:rPr>
              <a:t> </a:t>
            </a:r>
            <a:r>
              <a:rPr lang="en-US" altLang="zh-CN" sz="2800" dirty="0" smtClean="0">
                <a:solidFill>
                  <a:srgbClr val="FF0000"/>
                </a:solidFill>
              </a:rPr>
              <a:t>    a=65.5;</a:t>
            </a:r>
            <a:endParaRPr lang="en-US" altLang="zh-CN" sz="2800" dirty="0"/>
          </a:p>
          <a:p>
            <a:r>
              <a:rPr lang="en-US" altLang="zh-CN" sz="2800" dirty="0" smtClean="0"/>
              <a:t>     </a:t>
            </a:r>
            <a:r>
              <a:rPr lang="en-US" altLang="zh-CN" sz="2800" dirty="0" err="1">
                <a:solidFill>
                  <a:srgbClr val="FF0000"/>
                </a:solidFill>
                <a:sym typeface="+mn-ea"/>
              </a:rPr>
              <a:t>cout</a:t>
            </a:r>
            <a:r>
              <a:rPr lang="en-US" altLang="zh-CN" sz="2800" dirty="0">
                <a:solidFill>
                  <a:srgbClr val="FF0000"/>
                </a:solidFill>
                <a:sym typeface="+mn-ea"/>
              </a:rPr>
              <a:t>&lt;&lt;a&lt;&lt;</a:t>
            </a:r>
            <a:r>
              <a:rPr lang="en-US" altLang="zh-CN" sz="2800" dirty="0" err="1" smtClean="0">
                <a:solidFill>
                  <a:srgbClr val="FF0000"/>
                </a:solidFill>
                <a:sym typeface="+mn-ea"/>
              </a:rPr>
              <a:t>endl</a:t>
            </a:r>
            <a:r>
              <a:rPr lang="en-US" altLang="zh-CN" sz="2800" dirty="0">
                <a:solidFill>
                  <a:srgbClr val="FF0000"/>
                </a:solidFill>
                <a:sym typeface="+mn-ea"/>
              </a:rPr>
              <a:t>;</a:t>
            </a:r>
            <a:r>
              <a:rPr lang="en-US" altLang="zh-CN" sz="2800" dirty="0" smtClean="0">
                <a:sym typeface="+mn-ea"/>
              </a:rPr>
              <a:t> </a:t>
            </a:r>
            <a:r>
              <a:rPr lang="en-US" altLang="zh-CN" sz="3200" dirty="0" smtClean="0">
                <a:sym typeface="+mn-ea"/>
              </a:rPr>
              <a:t> </a:t>
            </a:r>
            <a:r>
              <a:rPr lang="en-US" altLang="zh-CN" sz="2800" dirty="0" smtClean="0">
                <a:sym typeface="+mn-ea"/>
              </a:rPr>
              <a:t> </a:t>
            </a:r>
            <a:r>
              <a:rPr lang="en-US" altLang="zh-CN" sz="2000" dirty="0" smtClean="0">
                <a:sym typeface="+mn-ea"/>
              </a:rPr>
              <a:t>  </a:t>
            </a:r>
            <a:endParaRPr lang="en-US" altLang="zh-CN" sz="2800" dirty="0"/>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Tree>
    <p:custDataLst>
      <p:tags r:id="rId1"/>
    </p:custDataLst>
    <p:extLst>
      <p:ext uri="{BB962C8B-B14F-4D97-AF65-F5344CB8AC3E}">
        <p14:creationId xmlns:p14="http://schemas.microsoft.com/office/powerpoint/2010/main" val="37121518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linds(horizontal)">
                                      <p:cBhvr>
                                        <p:cTn id="19" dur="500"/>
                                        <p:tgtEl>
                                          <p:spTgt spid="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blinds(horizontal)">
                                      <p:cBhvr>
                                        <p:cTn id="30" dur="500"/>
                                        <p:tgtEl>
                                          <p:spTgt spid="8">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blinds(horizontal)">
                                      <p:cBhvr>
                                        <p:cTn id="3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31" y="1530888"/>
            <a:ext cx="11885295" cy="675005"/>
          </a:xfrm>
        </p:spPr>
        <p:txBody>
          <a:bodyPr>
            <a:noAutofit/>
          </a:bodyPr>
          <a:lstStyle/>
          <a:p>
            <a:pPr algn="l"/>
            <a:r>
              <a:rPr lang="zh-CN" altLang="en-US" sz="4000" b="1" dirty="0" smtClean="0"/>
              <a:t>例题</a:t>
            </a:r>
            <a:r>
              <a:rPr lang="en-US" altLang="zh-CN" sz="4000" b="1" dirty="0"/>
              <a:t>4</a:t>
            </a:r>
            <a:r>
              <a:rPr lang="zh-CN" altLang="en-US" sz="4800" b="1" dirty="0" smtClean="0"/>
              <a:t>：</a:t>
            </a:r>
            <a:r>
              <a:rPr lang="zh-CN" altLang="en-US" sz="3200" b="1" dirty="0" smtClean="0">
                <a:solidFill>
                  <a:schemeClr val="tx1"/>
                </a:solidFill>
              </a:rPr>
              <a:t>将字符</a:t>
            </a:r>
            <a:r>
              <a:rPr lang="en-US" altLang="zh-CN" sz="3200" b="1" dirty="0" smtClean="0">
                <a:solidFill>
                  <a:schemeClr val="tx1"/>
                </a:solidFill>
              </a:rPr>
              <a:t>j</a:t>
            </a:r>
            <a:r>
              <a:rPr lang="zh-CN" altLang="en-US" sz="3200" b="1" dirty="0" smtClean="0">
                <a:solidFill>
                  <a:schemeClr val="tx1"/>
                </a:solidFill>
              </a:rPr>
              <a:t>存储到计算机内存变量</a:t>
            </a:r>
            <a:r>
              <a:rPr lang="en-US" altLang="zh-CN" sz="3200" b="1" dirty="0" smtClean="0">
                <a:solidFill>
                  <a:schemeClr val="tx1"/>
                </a:solidFill>
              </a:rPr>
              <a:t>a</a:t>
            </a:r>
            <a:r>
              <a:rPr lang="zh-CN" altLang="en-US" sz="3200" b="1" dirty="0" smtClean="0">
                <a:solidFill>
                  <a:schemeClr val="tx1"/>
                </a:solidFill>
              </a:rPr>
              <a:t>中，并且输出。</a:t>
            </a:r>
            <a:endParaRPr lang="zh-CN" altLang="en-US" sz="3200" b="1" dirty="0">
              <a:solidFill>
                <a:schemeClr val="tx1"/>
              </a:solidFill>
            </a:endParaRPr>
          </a:p>
        </p:txBody>
      </p:sp>
      <p:sp>
        <p:nvSpPr>
          <p:cNvPr id="8" name="内容占位符 7"/>
          <p:cNvSpPr>
            <a:spLocks noGrp="1"/>
          </p:cNvSpPr>
          <p:nvPr>
            <p:ph idx="1"/>
          </p:nvPr>
        </p:nvSpPr>
        <p:spPr>
          <a:xfrm>
            <a:off x="1236116" y="2525782"/>
            <a:ext cx="8593684" cy="4114276"/>
          </a:xfrm>
        </p:spPr>
        <p:txBody>
          <a:bodyPr>
            <a:normAutofit fontScale="82500" lnSpcReduction="10000"/>
          </a:bodyPr>
          <a:lstStyle/>
          <a:p>
            <a:r>
              <a:rPr lang="en-US" altLang="zh-CN" sz="2800" dirty="0"/>
              <a:t>#include&lt;</a:t>
            </a:r>
            <a:r>
              <a:rPr lang="en-US" altLang="zh-CN" sz="2800" dirty="0" err="1"/>
              <a:t>iostream</a:t>
            </a:r>
            <a:r>
              <a:rPr lang="en-US" altLang="zh-CN" sz="2800" dirty="0"/>
              <a:t>&gt; </a:t>
            </a:r>
          </a:p>
          <a:p>
            <a:r>
              <a:rPr lang="en-US" altLang="zh-CN" sz="2800" dirty="0"/>
              <a:t>#include&lt;</a:t>
            </a:r>
            <a:r>
              <a:rPr lang="en-US" altLang="zh-CN" sz="2800" dirty="0" err="1"/>
              <a:t>cstring</a:t>
            </a:r>
            <a:r>
              <a:rPr lang="en-US" altLang="zh-CN" sz="2800" dirty="0"/>
              <a:t>&gt;   </a:t>
            </a:r>
            <a:r>
              <a:rPr lang="en-US" altLang="zh-CN" sz="2800" dirty="0" smtClean="0"/>
              <a:t>        //</a:t>
            </a:r>
            <a:r>
              <a:rPr lang="zh-CN" altLang="en-US" sz="2800" dirty="0" smtClean="0"/>
              <a:t>涉及到字符时预处理头文件</a:t>
            </a:r>
            <a:endParaRPr lang="en-US" altLang="zh-CN" sz="2800" dirty="0"/>
          </a:p>
          <a:p>
            <a:r>
              <a:rPr lang="en-US" altLang="zh-CN" sz="2800" dirty="0"/>
              <a:t>using namespace </a:t>
            </a:r>
            <a:r>
              <a:rPr lang="en-US" altLang="zh-CN" sz="2800" dirty="0" err="1"/>
              <a:t>std</a:t>
            </a:r>
            <a:r>
              <a:rPr lang="en-US" altLang="zh-CN" sz="2800" dirty="0"/>
              <a:t>;  </a:t>
            </a:r>
          </a:p>
          <a:p>
            <a:r>
              <a:rPr lang="en-US" altLang="zh-CN" sz="2800" dirty="0" err="1"/>
              <a:t>int</a:t>
            </a:r>
            <a:r>
              <a:rPr lang="en-US" altLang="zh-CN" sz="2800" dirty="0"/>
              <a:t> main()                  </a:t>
            </a:r>
          </a:p>
          <a:p>
            <a:r>
              <a:rPr lang="en-US" altLang="zh-CN" sz="2800" dirty="0"/>
              <a:t>{</a:t>
            </a:r>
          </a:p>
          <a:p>
            <a:r>
              <a:rPr lang="en-US" altLang="zh-CN" sz="2800" dirty="0"/>
              <a:t>     </a:t>
            </a:r>
            <a:r>
              <a:rPr lang="en-US" altLang="zh-CN" sz="2800" dirty="0">
                <a:solidFill>
                  <a:srgbClr val="FF0000"/>
                </a:solidFill>
              </a:rPr>
              <a:t>char a;</a:t>
            </a:r>
          </a:p>
          <a:p>
            <a:r>
              <a:rPr lang="en-US" altLang="zh-CN" sz="2800" dirty="0">
                <a:solidFill>
                  <a:srgbClr val="FF0000"/>
                </a:solidFill>
              </a:rPr>
              <a:t>     a</a:t>
            </a:r>
            <a:r>
              <a:rPr lang="en-US" altLang="zh-CN" sz="2800" dirty="0" smtClean="0">
                <a:solidFill>
                  <a:srgbClr val="FF0000"/>
                </a:solidFill>
              </a:rPr>
              <a:t>=‘j’;                            //</a:t>
            </a:r>
            <a:r>
              <a:rPr lang="zh-CN" altLang="en-US" sz="2800" dirty="0" smtClean="0">
                <a:solidFill>
                  <a:srgbClr val="FF0000"/>
                </a:solidFill>
              </a:rPr>
              <a:t>字符在变量中赋值使用要加单引号</a:t>
            </a:r>
            <a:endParaRPr lang="en-US" altLang="zh-CN" sz="2800" dirty="0">
              <a:solidFill>
                <a:srgbClr val="FF0000"/>
              </a:solidFill>
            </a:endParaRPr>
          </a:p>
          <a:p>
            <a:r>
              <a:rPr lang="en-US" altLang="zh-CN" sz="2800" dirty="0">
                <a:solidFill>
                  <a:srgbClr val="FF0000"/>
                </a:solidFill>
              </a:rPr>
              <a:t>     </a:t>
            </a:r>
            <a:r>
              <a:rPr lang="en-US" altLang="zh-CN" sz="2800" dirty="0" err="1">
                <a:solidFill>
                  <a:srgbClr val="FF0000"/>
                </a:solidFill>
              </a:rPr>
              <a:t>cout</a:t>
            </a:r>
            <a:r>
              <a:rPr lang="en-US" altLang="zh-CN" sz="2800" dirty="0">
                <a:solidFill>
                  <a:srgbClr val="FF0000"/>
                </a:solidFill>
              </a:rPr>
              <a:t>&lt;&lt;a&lt;&lt;</a:t>
            </a:r>
            <a:r>
              <a:rPr lang="en-US" altLang="zh-CN" sz="2800" dirty="0" err="1">
                <a:solidFill>
                  <a:srgbClr val="FF0000"/>
                </a:solidFill>
              </a:rPr>
              <a:t>endl</a:t>
            </a:r>
            <a:r>
              <a:rPr lang="en-US" altLang="zh-CN" sz="2800" dirty="0">
                <a:solidFill>
                  <a:srgbClr val="FF0000"/>
                </a:solidFill>
              </a:rPr>
              <a:t>;</a:t>
            </a:r>
            <a:r>
              <a:rPr lang="en-US" altLang="zh-CN" sz="2800" dirty="0"/>
              <a:t>      </a:t>
            </a:r>
          </a:p>
          <a:p>
            <a:r>
              <a:rPr lang="en-US" altLang="zh-CN" sz="2800" dirty="0"/>
              <a:t>     return 0;            </a:t>
            </a:r>
          </a:p>
          <a:p>
            <a:r>
              <a:rPr lang="en-US" altLang="zh-CN" sz="2800" dirty="0"/>
              <a:t>}</a:t>
            </a:r>
          </a:p>
        </p:txBody>
      </p:sp>
      <p:sp>
        <p:nvSpPr>
          <p:cNvPr id="3" name="文本框 2"/>
          <p:cNvSpPr txBox="1"/>
          <p:nvPr/>
        </p:nvSpPr>
        <p:spPr>
          <a:xfrm>
            <a:off x="79131" y="786168"/>
            <a:ext cx="5081954" cy="584775"/>
          </a:xfrm>
          <a:prstGeom prst="rect">
            <a:avLst/>
          </a:prstGeom>
          <a:noFill/>
        </p:spPr>
        <p:txBody>
          <a:bodyPr wrap="square" rtlCol="0">
            <a:spAutoFit/>
          </a:bodyPr>
          <a:lstStyle/>
          <a:p>
            <a:r>
              <a:rPr lang="zh-CN" altLang="en-US" sz="3200" dirty="0" smtClean="0"/>
              <a:t>字符类型：</a:t>
            </a:r>
            <a:endParaRPr lang="zh-CN" altLang="en-US" sz="3200" dirty="0"/>
          </a:p>
        </p:txBody>
      </p:sp>
    </p:spTree>
    <p:custDataLst>
      <p:tags r:id="rId1"/>
    </p:custDataLst>
    <p:extLst>
      <p:ext uri="{BB962C8B-B14F-4D97-AF65-F5344CB8AC3E}">
        <p14:creationId xmlns:p14="http://schemas.microsoft.com/office/powerpoint/2010/main" val="3362369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102" y="2682007"/>
            <a:ext cx="11647170" cy="1320800"/>
          </a:xfrm>
        </p:spPr>
        <p:txBody>
          <a:bodyPr>
            <a:noAutofit/>
          </a:bodyPr>
          <a:lstStyle/>
          <a:p>
            <a:r>
              <a:rPr lang="zh-CN" altLang="en-US" sz="8800" b="1" dirty="0" smtClean="0">
                <a:solidFill>
                  <a:schemeClr val="tx1"/>
                </a:solidFill>
              </a:rPr>
              <a:t>学习信息学竞赛的好处？</a:t>
            </a:r>
          </a:p>
        </p:txBody>
      </p:sp>
    </p:spTree>
    <p:custDataLst>
      <p:tags r:id="rId1"/>
    </p:custDataLst>
    <p:extLst>
      <p:ext uri="{BB962C8B-B14F-4D97-AF65-F5344CB8AC3E}">
        <p14:creationId xmlns:p14="http://schemas.microsoft.com/office/powerpoint/2010/main" val="31115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smtClean="0"/>
              <a:t>任务二：</a:t>
            </a:r>
            <a:endParaRPr lang="zh-CN" altLang="en-US" dirty="0"/>
          </a:p>
        </p:txBody>
      </p:sp>
      <p:sp>
        <p:nvSpPr>
          <p:cNvPr id="3" name="内容占位符 2"/>
          <p:cNvSpPr>
            <a:spLocks noGrp="1"/>
          </p:cNvSpPr>
          <p:nvPr>
            <p:ph idx="1"/>
          </p:nvPr>
        </p:nvSpPr>
        <p:spPr>
          <a:xfrm>
            <a:off x="583565" y="1825625"/>
            <a:ext cx="11338804" cy="4351338"/>
          </a:xfrm>
        </p:spPr>
        <p:txBody>
          <a:bodyPr>
            <a:noAutofit/>
          </a:bodyPr>
          <a:lstStyle/>
          <a:p>
            <a:pPr marL="0" indent="0">
              <a:buNone/>
            </a:pPr>
            <a:r>
              <a:rPr lang="en-US" altLang="zh-CN" sz="3200" dirty="0" smtClean="0"/>
              <a:t>1</a:t>
            </a:r>
            <a:r>
              <a:rPr lang="zh-CN" altLang="en-US" sz="3200" dirty="0" smtClean="0"/>
              <a:t>、编程计算</a:t>
            </a:r>
            <a:r>
              <a:rPr lang="en-US" altLang="zh-CN" sz="3200" dirty="0" smtClean="0"/>
              <a:t>138</a:t>
            </a:r>
            <a:r>
              <a:rPr lang="zh-CN" altLang="en-US" sz="3200" dirty="0" smtClean="0"/>
              <a:t>和</a:t>
            </a:r>
            <a:r>
              <a:rPr lang="en-US" altLang="zh-CN" sz="3200" dirty="0" smtClean="0"/>
              <a:t>255</a:t>
            </a:r>
            <a:r>
              <a:rPr lang="zh-CN" altLang="en-US" sz="3200" dirty="0" smtClean="0"/>
              <a:t>的和。</a:t>
            </a:r>
            <a:endParaRPr lang="en-US" altLang="zh-CN" sz="3200" dirty="0" smtClean="0"/>
          </a:p>
          <a:p>
            <a:pPr marL="0" indent="0">
              <a:buNone/>
            </a:pPr>
            <a:r>
              <a:rPr lang="en-US" altLang="zh-CN" sz="3200" dirty="0" smtClean="0"/>
              <a:t>2</a:t>
            </a:r>
            <a:r>
              <a:rPr lang="zh-CN" altLang="en-US" sz="3200" dirty="0" smtClean="0"/>
              <a:t>、编程计算</a:t>
            </a:r>
            <a:r>
              <a:rPr lang="en-US" altLang="zh-CN" sz="3200" dirty="0" smtClean="0"/>
              <a:t>138.5</a:t>
            </a:r>
            <a:r>
              <a:rPr lang="zh-CN" altLang="en-US" sz="3200" dirty="0" smtClean="0"/>
              <a:t>和</a:t>
            </a:r>
            <a:r>
              <a:rPr lang="en-US" altLang="zh-CN" sz="3200" dirty="0" smtClean="0"/>
              <a:t>255.8</a:t>
            </a:r>
            <a:r>
              <a:rPr lang="zh-CN" altLang="en-US" sz="3200" dirty="0" smtClean="0"/>
              <a:t>的和。</a:t>
            </a:r>
            <a:endParaRPr lang="en-US" altLang="zh-CN" sz="3200" dirty="0" smtClean="0"/>
          </a:p>
          <a:p>
            <a:pPr marL="0" indent="0">
              <a:buNone/>
            </a:pPr>
            <a:r>
              <a:rPr lang="en-US" altLang="zh-CN" sz="3200" dirty="0" smtClean="0"/>
              <a:t>3</a:t>
            </a:r>
            <a:r>
              <a:rPr lang="zh-CN" altLang="en-US" sz="3200" dirty="0" smtClean="0"/>
              <a:t>、编程计算</a:t>
            </a:r>
            <a:r>
              <a:rPr lang="en-US" altLang="zh-CN" sz="3200" dirty="0" smtClean="0"/>
              <a:t>1562345672</a:t>
            </a:r>
            <a:r>
              <a:rPr lang="zh-CN" altLang="en-US" sz="3200" dirty="0" smtClean="0"/>
              <a:t>和</a:t>
            </a:r>
            <a:r>
              <a:rPr lang="en-US" altLang="zh-CN" sz="3200" dirty="0" smtClean="0"/>
              <a:t>1456789343</a:t>
            </a:r>
            <a:r>
              <a:rPr lang="zh-CN" altLang="en-US" sz="3200" dirty="0" smtClean="0"/>
              <a:t>和</a:t>
            </a:r>
            <a:r>
              <a:rPr lang="en-US" altLang="zh-CN" sz="3200" dirty="0" smtClean="0"/>
              <a:t>1234567832</a:t>
            </a:r>
            <a:r>
              <a:rPr lang="zh-CN" altLang="en-US" sz="3200" dirty="0" smtClean="0"/>
              <a:t>的和 。</a:t>
            </a:r>
            <a:endParaRPr lang="en-US" altLang="zh-CN" sz="3200" dirty="0" smtClean="0"/>
          </a:p>
          <a:p>
            <a:pPr marL="0" indent="0">
              <a:buNone/>
            </a:pPr>
            <a:r>
              <a:rPr lang="en-US" altLang="zh-CN" sz="3200" dirty="0" smtClean="0"/>
              <a:t>                                                                                                                                                                                                                                                                                                                                                                                                                                                                                                                                                                                                                                                                                                                                                                                                                                                                                                                                                                                                                                                                                                                                                                                                                                                                                                                                                                                                                                                                                                                                                                                                                                                                                                                                                                                                                                                                                                                                                                                                                                                                                                                                                                                                                                                                                                                                                                                                                                                                                                                                                                                                                                                                                                                                                                                                                                                                                                                                                                                                                                                                                                                                                                                                                                                                                                                                                                                                                                                                                                                                                                                                                                                                                                                                                                                                                                                                                                                                                                                                                                                                                                                                                                                                                                                                                                                                                                                                                                                                                                                                                                                                                                                                                                                                                                                                                                                                                                                                                                                                                                                                                                                                                                                                                                                                                                                                                                                                                                                                                                                                                                                                                                                                                                                                                                                                                                                                                                                                                                                                                                                                                                                                                                                                                                                                                                                                                                                                                                                                                                                                                                                                                                                                                                                                                                                                                                                                                                                                                                                                                                                                                                                                                                                                                                                                                                                                                                                                                                     </a:t>
            </a:r>
            <a:endParaRPr lang="zh-CN" altLang="en-US" sz="3200" dirty="0"/>
          </a:p>
          <a:p>
            <a:pPr marL="0" indent="0">
              <a:buNone/>
            </a:pPr>
            <a:r>
              <a:rPr lang="en-US" altLang="zh-CN" sz="3200" dirty="0"/>
              <a:t>tips</a:t>
            </a:r>
            <a:r>
              <a:rPr lang="zh-CN" altLang="en-US" sz="3200" dirty="0"/>
              <a:t>：</a:t>
            </a:r>
          </a:p>
          <a:p>
            <a:pPr marL="0" indent="0">
              <a:buNone/>
            </a:pPr>
            <a:r>
              <a:rPr lang="en-US" altLang="zh-CN" sz="3200" dirty="0" smtClean="0">
                <a:solidFill>
                  <a:srgbClr val="FF0000"/>
                </a:solidFill>
                <a:sym typeface="+mn-ea"/>
              </a:rPr>
              <a:t>1</a:t>
            </a:r>
            <a:r>
              <a:rPr lang="zh-CN" altLang="en-US" sz="3200" dirty="0" smtClean="0">
                <a:solidFill>
                  <a:srgbClr val="FF0000"/>
                </a:solidFill>
                <a:sym typeface="+mn-ea"/>
              </a:rPr>
              <a:t>、当数据越界的时候导致的运算结果不正确，记得将数据类型定义成合适的类型，如第三题中应应定义成为</a:t>
            </a:r>
            <a:r>
              <a:rPr lang="en-US" altLang="zh-CN" sz="3200" dirty="0" smtClean="0">
                <a:solidFill>
                  <a:srgbClr val="FF0000"/>
                </a:solidFill>
                <a:sym typeface="+mn-ea"/>
              </a:rPr>
              <a:t>long </a:t>
            </a:r>
            <a:r>
              <a:rPr lang="en-US" altLang="zh-CN" sz="3200" dirty="0" err="1" smtClean="0">
                <a:solidFill>
                  <a:srgbClr val="FF0000"/>
                </a:solidFill>
                <a:sym typeface="+mn-ea"/>
              </a:rPr>
              <a:t>long</a:t>
            </a:r>
            <a:r>
              <a:rPr lang="zh-CN" altLang="en-US" sz="3200" dirty="0" smtClean="0">
                <a:solidFill>
                  <a:srgbClr val="FF0000"/>
                </a:solidFill>
                <a:sym typeface="+mn-ea"/>
              </a:rPr>
              <a:t>类型。</a:t>
            </a:r>
            <a:endParaRPr lang="en-US" altLang="zh-CN" sz="3200" dirty="0">
              <a:solidFill>
                <a:srgbClr val="FF0000"/>
              </a:solidFill>
              <a:sym typeface="+mn-ea"/>
            </a:endParaRPr>
          </a:p>
          <a:p>
            <a:r>
              <a:rPr lang="zh-CN" altLang="zh-CN" sz="3200" dirty="0" smtClean="0"/>
              <a:t>提交</a:t>
            </a:r>
            <a:r>
              <a:rPr lang="zh-CN" altLang="zh-CN" sz="3200" dirty="0"/>
              <a:t>的文件名</a:t>
            </a:r>
            <a:r>
              <a:rPr lang="zh-CN" altLang="zh-CN" sz="3200" dirty="0" smtClean="0"/>
              <a:t>：</a:t>
            </a:r>
            <a:r>
              <a:rPr lang="en-US" altLang="zh-CN" sz="3200" dirty="0" smtClean="0"/>
              <a:t>1.2.1</a:t>
            </a:r>
            <a:r>
              <a:rPr lang="zh-CN" altLang="en-US" sz="3200" dirty="0" smtClean="0"/>
              <a:t>姓名</a:t>
            </a:r>
            <a:r>
              <a:rPr lang="en-US" altLang="zh-CN" sz="3200" dirty="0"/>
              <a:t>.</a:t>
            </a:r>
            <a:r>
              <a:rPr lang="en-US" altLang="zh-CN" sz="3600" dirty="0" err="1" smtClean="0"/>
              <a:t>cpp</a:t>
            </a:r>
            <a:r>
              <a:rPr lang="en-US" altLang="zh-CN" sz="3600" dirty="0"/>
              <a:t>   </a:t>
            </a:r>
            <a:r>
              <a:rPr lang="en-US" altLang="zh-CN" sz="3600" dirty="0" smtClean="0"/>
              <a:t>1.2.2</a:t>
            </a:r>
            <a:r>
              <a:rPr lang="zh-CN" altLang="en-US" sz="3600" dirty="0" smtClean="0"/>
              <a:t>姓名</a:t>
            </a:r>
            <a:r>
              <a:rPr lang="en-US" altLang="zh-CN" sz="3600" dirty="0"/>
              <a:t>.</a:t>
            </a:r>
            <a:r>
              <a:rPr lang="en-US" altLang="zh-CN" sz="4000" dirty="0" err="1" smtClean="0"/>
              <a:t>cpp</a:t>
            </a:r>
            <a:r>
              <a:rPr lang="en-US" altLang="zh-CN" sz="4000" dirty="0" smtClean="0"/>
              <a:t>  </a:t>
            </a:r>
          </a:p>
          <a:p>
            <a:r>
              <a:rPr lang="en-US" altLang="zh-CN" sz="4000" dirty="0" smtClean="0"/>
              <a:t>1.2.3</a:t>
            </a:r>
            <a:r>
              <a:rPr lang="zh-CN" altLang="en-US" sz="4000" dirty="0" smtClean="0"/>
              <a:t>姓名</a:t>
            </a:r>
            <a:r>
              <a:rPr lang="en-US" altLang="zh-CN" sz="4000" dirty="0"/>
              <a:t>.</a:t>
            </a:r>
            <a:r>
              <a:rPr lang="en-US" altLang="zh-CN" sz="4400" dirty="0" err="1"/>
              <a:t>cpp</a:t>
            </a:r>
            <a:endParaRPr lang="en-US" altLang="zh-CN" sz="4400" dirty="0"/>
          </a:p>
          <a:p>
            <a:endParaRPr lang="en-US" altLang="zh-CN" sz="4000" dirty="0"/>
          </a:p>
          <a:p>
            <a:pPr marL="0" indent="0">
              <a:buNone/>
            </a:pPr>
            <a:endParaRPr lang="en-US" altLang="zh-CN" sz="3600" dirty="0" err="1" smtClean="0"/>
          </a:p>
          <a:p>
            <a:pPr marL="0" indent="0">
              <a:buNone/>
            </a:pPr>
            <a:endParaRPr lang="zh-CN" altLang="en-US" sz="3600" dirty="0" smtClean="0"/>
          </a:p>
          <a:p>
            <a:pPr marL="0" indent="0">
              <a:buNone/>
            </a:pPr>
            <a:endParaRPr lang="zh-CN" altLang="en-US" sz="3600" dirty="0" smtClean="0"/>
          </a:p>
        </p:txBody>
      </p:sp>
    </p:spTree>
    <p:extLst>
      <p:ext uri="{BB962C8B-B14F-4D97-AF65-F5344CB8AC3E}">
        <p14:creationId xmlns:p14="http://schemas.microsoft.com/office/powerpoint/2010/main" val="3164679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t="26993"/>
          <a:stretch/>
        </p:blipFill>
        <p:spPr>
          <a:xfrm>
            <a:off x="353890" y="1424354"/>
            <a:ext cx="10534650" cy="1147396"/>
          </a:xfrm>
          <a:prstGeom prst="rect">
            <a:avLst/>
          </a:prstGeom>
        </p:spPr>
      </p:pic>
      <p:pic>
        <p:nvPicPr>
          <p:cNvPr id="5" name="图片 4"/>
          <p:cNvPicPr>
            <a:picLocks noChangeAspect="1"/>
          </p:cNvPicPr>
          <p:nvPr/>
        </p:nvPicPr>
        <p:blipFill>
          <a:blip r:embed="rId3"/>
          <a:stretch>
            <a:fillRect/>
          </a:stretch>
        </p:blipFill>
        <p:spPr>
          <a:xfrm>
            <a:off x="759802" y="2571750"/>
            <a:ext cx="10039350" cy="4286250"/>
          </a:xfrm>
          <a:prstGeom prst="rect">
            <a:avLst/>
          </a:prstGeom>
        </p:spPr>
      </p:pic>
      <p:sp>
        <p:nvSpPr>
          <p:cNvPr id="2" name="文本框 1"/>
          <p:cNvSpPr txBox="1"/>
          <p:nvPr/>
        </p:nvSpPr>
        <p:spPr>
          <a:xfrm>
            <a:off x="274759" y="778033"/>
            <a:ext cx="6706333" cy="584775"/>
          </a:xfrm>
          <a:prstGeom prst="rect">
            <a:avLst/>
          </a:prstGeom>
          <a:noFill/>
        </p:spPr>
        <p:txBody>
          <a:bodyPr wrap="square" rtlCol="0">
            <a:spAutoFit/>
          </a:bodyPr>
          <a:lstStyle/>
          <a:p>
            <a:r>
              <a:rPr lang="zh-CN" altLang="en-US" sz="3200" dirty="0" smtClean="0"/>
              <a:t>全局变量与局部变量</a:t>
            </a:r>
            <a:endParaRPr lang="zh-CN" altLang="en-US" sz="3200" dirty="0"/>
          </a:p>
        </p:txBody>
      </p:sp>
    </p:spTree>
    <p:extLst>
      <p:ext uri="{BB962C8B-B14F-4D97-AF65-F5344CB8AC3E}">
        <p14:creationId xmlns:p14="http://schemas.microsoft.com/office/powerpoint/2010/main" val="323320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7"/>
          <p:cNvSpPr>
            <a:spLocks noGrp="1"/>
          </p:cNvSpPr>
          <p:nvPr>
            <p:ph idx="1"/>
          </p:nvPr>
        </p:nvSpPr>
        <p:spPr>
          <a:xfrm>
            <a:off x="756988" y="1724759"/>
            <a:ext cx="4157912" cy="4377101"/>
          </a:xfrm>
        </p:spPr>
        <p:txBody>
          <a:bodyPr>
            <a:normAutofit fontScale="97500" lnSpcReduction="1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smtClean="0"/>
              <a:t>st</a:t>
            </a:r>
            <a:r>
              <a:rPr lang="en-US" altLang="zh-CN" sz="2800" dirty="0" err="1" smtClean="0">
                <a:solidFill>
                  <a:schemeClr val="tx1"/>
                </a:solidFill>
              </a:rPr>
              <a:t>d</a:t>
            </a:r>
            <a:r>
              <a:rPr lang="en-US" altLang="zh-CN" sz="2800" dirty="0"/>
              <a:t>;</a:t>
            </a:r>
            <a:r>
              <a:rPr lang="en-US" altLang="zh-CN" sz="2800" dirty="0" smtClean="0">
                <a:solidFill>
                  <a:schemeClr val="tx1"/>
                </a:solidFill>
              </a:rPr>
              <a:t>  </a:t>
            </a:r>
          </a:p>
          <a:p>
            <a:r>
              <a:rPr lang="en-US" altLang="zh-CN" sz="2800" dirty="0" err="1">
                <a:solidFill>
                  <a:srgbClr val="EF1201"/>
                </a:solidFill>
              </a:rPr>
              <a:t>int</a:t>
            </a:r>
            <a:r>
              <a:rPr lang="en-US" altLang="zh-CN" sz="2800" dirty="0">
                <a:solidFill>
                  <a:srgbClr val="EF1201"/>
                </a:solidFill>
              </a:rPr>
              <a:t> </a:t>
            </a:r>
            <a:r>
              <a:rPr lang="en-US" altLang="zh-CN" sz="2800" dirty="0" err="1">
                <a:solidFill>
                  <a:srgbClr val="EF1201"/>
                </a:solidFill>
              </a:rPr>
              <a:t>i</a:t>
            </a:r>
            <a:r>
              <a:rPr lang="en-US" altLang="zh-CN" sz="2800" dirty="0">
                <a:solidFill>
                  <a:srgbClr val="EF1201"/>
                </a:solidFill>
              </a:rPr>
              <a:t>;</a:t>
            </a:r>
            <a:endParaRPr lang="en-US" altLang="zh-CN" sz="2800" dirty="0">
              <a:solidFill>
                <a:schemeClr val="tx1"/>
              </a:solidFill>
            </a:endParaRP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endParaRPr lang="en-US" altLang="zh-CN" sz="2800" dirty="0" smtClean="0">
              <a:solidFill>
                <a:srgbClr val="EF1201"/>
              </a:solidFill>
            </a:endParaRPr>
          </a:p>
          <a:p>
            <a:pPr marL="0" indent="0">
              <a:buNone/>
            </a:pPr>
            <a:r>
              <a:rPr lang="en-US" altLang="zh-CN" sz="2800" dirty="0" smtClean="0">
                <a:solidFill>
                  <a:srgbClr val="FF0000"/>
                </a:solidFill>
              </a:rPr>
              <a:t>     </a:t>
            </a:r>
            <a:r>
              <a:rPr lang="en-US" altLang="zh-CN" sz="2800" dirty="0" err="1" smtClean="0">
                <a:solidFill>
                  <a:srgbClr val="FF0000"/>
                </a:solidFill>
              </a:rPr>
              <a:t>i</a:t>
            </a:r>
            <a:r>
              <a:rPr lang="en-US" altLang="zh-CN" sz="2800" dirty="0" smtClean="0">
                <a:solidFill>
                  <a:srgbClr val="FF0000"/>
                </a:solidFill>
              </a:rPr>
              <a:t>=‘A’;</a:t>
            </a:r>
            <a:endParaRPr lang="en-US" altLang="zh-CN" sz="2800" dirty="0"/>
          </a:p>
          <a:p>
            <a:r>
              <a:rPr lang="en-US" altLang="zh-CN" sz="2800" dirty="0" smtClean="0"/>
              <a:t>     </a:t>
            </a:r>
            <a:r>
              <a:rPr lang="en-US" altLang="zh-CN" sz="2800" dirty="0" err="1">
                <a:solidFill>
                  <a:srgbClr val="FF0000"/>
                </a:solidFill>
                <a:sym typeface="+mn-ea"/>
              </a:rPr>
              <a:t>cout</a:t>
            </a:r>
            <a:r>
              <a:rPr lang="en-US" altLang="zh-CN" sz="2800" dirty="0" smtClean="0">
                <a:solidFill>
                  <a:srgbClr val="FF0000"/>
                </a:solidFill>
                <a:sym typeface="+mn-ea"/>
              </a:rPr>
              <a:t>&lt;&lt;</a:t>
            </a:r>
            <a:r>
              <a:rPr lang="en-US" altLang="zh-CN" sz="2800" dirty="0" err="1" smtClean="0">
                <a:solidFill>
                  <a:srgbClr val="FF0000"/>
                </a:solidFill>
                <a:sym typeface="+mn-ea"/>
              </a:rPr>
              <a:t>i</a:t>
            </a:r>
            <a:r>
              <a:rPr lang="en-US" altLang="zh-CN" sz="2800" dirty="0" smtClean="0">
                <a:solidFill>
                  <a:srgbClr val="FF0000"/>
                </a:solidFill>
                <a:sym typeface="+mn-ea"/>
              </a:rPr>
              <a:t>&lt;&lt;</a:t>
            </a:r>
            <a:r>
              <a:rPr lang="en-US" altLang="zh-CN" sz="2800" dirty="0" err="1" smtClean="0">
                <a:solidFill>
                  <a:srgbClr val="FF0000"/>
                </a:solidFill>
                <a:sym typeface="+mn-ea"/>
              </a:rPr>
              <a:t>endl</a:t>
            </a:r>
            <a:r>
              <a:rPr lang="en-US" altLang="zh-CN" sz="2800" dirty="0">
                <a:solidFill>
                  <a:srgbClr val="FF0000"/>
                </a:solidFill>
                <a:sym typeface="+mn-ea"/>
              </a:rPr>
              <a:t>;</a:t>
            </a:r>
            <a:r>
              <a:rPr lang="en-US" altLang="zh-CN" sz="2800" dirty="0" smtClean="0">
                <a:sym typeface="+mn-ea"/>
              </a:rPr>
              <a:t> </a:t>
            </a:r>
            <a:r>
              <a:rPr lang="en-US" altLang="zh-CN" sz="3200" dirty="0" smtClean="0">
                <a:sym typeface="+mn-ea"/>
              </a:rPr>
              <a:t> </a:t>
            </a:r>
            <a:r>
              <a:rPr lang="en-US" altLang="zh-CN" sz="2800" dirty="0" smtClean="0">
                <a:sym typeface="+mn-ea"/>
              </a:rPr>
              <a:t> </a:t>
            </a:r>
            <a:r>
              <a:rPr lang="en-US" altLang="zh-CN" sz="2000" dirty="0" smtClean="0">
                <a:sym typeface="+mn-ea"/>
              </a:rPr>
              <a:t>  </a:t>
            </a:r>
            <a:endParaRPr lang="en-US" altLang="zh-CN" sz="2800" dirty="0"/>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
        <p:nvSpPr>
          <p:cNvPr id="5" name="内容占位符 7"/>
          <p:cNvSpPr txBox="1">
            <a:spLocks/>
          </p:cNvSpPr>
          <p:nvPr/>
        </p:nvSpPr>
        <p:spPr>
          <a:xfrm>
            <a:off x="7573958" y="1724758"/>
            <a:ext cx="4157912" cy="4377101"/>
          </a:xfrm>
          <a:prstGeom prst="rect">
            <a:avLst/>
          </a:prstGeom>
        </p:spPr>
        <p:txBody>
          <a:bodyPr vert="horz" lIns="91440" tIns="45720" rIns="91440" bIns="45720" rtlCol="0">
            <a:normAutofit fontScale="97500" lnSpcReduction="10000"/>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smtClean="0"/>
              <a:t>#include&lt;</a:t>
            </a:r>
            <a:r>
              <a:rPr lang="en-US" altLang="zh-CN" sz="2800" dirty="0" err="1" smtClean="0"/>
              <a:t>iostream</a:t>
            </a:r>
            <a:r>
              <a:rPr lang="en-US" altLang="zh-CN" sz="2800" dirty="0" smtClean="0"/>
              <a:t>&gt;     </a:t>
            </a:r>
            <a:endParaRPr lang="en-US" altLang="zh-CN" sz="3200" dirty="0" smtClean="0">
              <a:solidFill>
                <a:srgbClr val="FF0000"/>
              </a:solidFill>
            </a:endParaRPr>
          </a:p>
          <a:p>
            <a:r>
              <a:rPr lang="en-US" altLang="zh-CN" sz="2800" dirty="0" smtClean="0"/>
              <a:t>using namespace </a:t>
            </a:r>
            <a:r>
              <a:rPr lang="en-US" altLang="zh-CN" sz="2800" dirty="0" err="1" smtClean="0"/>
              <a:t>std</a:t>
            </a:r>
            <a:r>
              <a:rPr lang="en-US" altLang="zh-CN" sz="2800" dirty="0" smtClean="0"/>
              <a:t>;  </a:t>
            </a:r>
          </a:p>
          <a:p>
            <a:r>
              <a:rPr lang="en-US" altLang="zh-CN" sz="2800" dirty="0" err="1" smtClean="0"/>
              <a:t>int</a:t>
            </a:r>
            <a:r>
              <a:rPr lang="en-US" altLang="zh-CN" sz="2800" dirty="0" smtClean="0"/>
              <a:t> main()                </a:t>
            </a:r>
            <a:r>
              <a:rPr lang="en-US" altLang="zh-CN" sz="2800" dirty="0" smtClean="0">
                <a:solidFill>
                  <a:srgbClr val="FF0000"/>
                </a:solidFill>
              </a:rPr>
              <a:t>  </a:t>
            </a:r>
          </a:p>
          <a:p>
            <a:r>
              <a:rPr lang="en-US" altLang="zh-CN" sz="2800" dirty="0" smtClean="0"/>
              <a:t>{</a:t>
            </a:r>
          </a:p>
          <a:p>
            <a:r>
              <a:rPr lang="en-US" altLang="zh-CN" sz="2800" dirty="0" smtClean="0">
                <a:solidFill>
                  <a:srgbClr val="EF1201"/>
                </a:solidFill>
              </a:rPr>
              <a:t>     </a:t>
            </a:r>
            <a:r>
              <a:rPr lang="en-US" altLang="zh-CN" sz="2800" dirty="0" err="1" smtClean="0">
                <a:solidFill>
                  <a:srgbClr val="EF1201"/>
                </a:solidFill>
              </a:rPr>
              <a:t>int</a:t>
            </a:r>
            <a:r>
              <a:rPr lang="en-US" altLang="zh-CN" sz="2800" dirty="0" smtClean="0">
                <a:solidFill>
                  <a:srgbClr val="EF1201"/>
                </a:solidFill>
              </a:rPr>
              <a:t> </a:t>
            </a:r>
            <a:r>
              <a:rPr lang="en-US" altLang="zh-CN" sz="2800" dirty="0" err="1">
                <a:solidFill>
                  <a:srgbClr val="EF1201"/>
                </a:solidFill>
              </a:rPr>
              <a:t>i</a:t>
            </a:r>
            <a:r>
              <a:rPr lang="en-US" altLang="zh-CN" sz="2800" dirty="0" smtClean="0">
                <a:solidFill>
                  <a:srgbClr val="EF1201"/>
                </a:solidFill>
              </a:rPr>
              <a:t>;</a:t>
            </a:r>
          </a:p>
          <a:p>
            <a:r>
              <a:rPr lang="en-US" altLang="zh-CN" sz="2800" dirty="0" smtClean="0">
                <a:solidFill>
                  <a:srgbClr val="FF0000"/>
                </a:solidFill>
              </a:rPr>
              <a:t>     </a:t>
            </a:r>
            <a:r>
              <a:rPr lang="en-US" altLang="zh-CN" sz="2800" dirty="0" err="1" smtClean="0">
                <a:solidFill>
                  <a:srgbClr val="FF0000"/>
                </a:solidFill>
              </a:rPr>
              <a:t>i</a:t>
            </a:r>
            <a:r>
              <a:rPr lang="en-US" altLang="zh-CN" sz="2800" dirty="0" smtClean="0">
                <a:solidFill>
                  <a:srgbClr val="FF0000"/>
                </a:solidFill>
              </a:rPr>
              <a:t>=‘A’;</a:t>
            </a:r>
            <a:endParaRPr lang="en-US" altLang="zh-CN" sz="2800" dirty="0" smtClean="0"/>
          </a:p>
          <a:p>
            <a:r>
              <a:rPr lang="en-US" altLang="zh-CN" sz="2800" dirty="0" smtClean="0"/>
              <a:t>     </a:t>
            </a:r>
            <a:r>
              <a:rPr lang="en-US" altLang="zh-CN" sz="2800" dirty="0" err="1" smtClean="0">
                <a:solidFill>
                  <a:srgbClr val="FF0000"/>
                </a:solidFill>
                <a:sym typeface="+mn-ea"/>
              </a:rPr>
              <a:t>cout</a:t>
            </a:r>
            <a:r>
              <a:rPr lang="en-US" altLang="zh-CN" sz="2800" dirty="0" smtClean="0">
                <a:solidFill>
                  <a:srgbClr val="FF0000"/>
                </a:solidFill>
                <a:sym typeface="+mn-ea"/>
              </a:rPr>
              <a:t>&lt;&lt;</a:t>
            </a:r>
            <a:r>
              <a:rPr lang="en-US" altLang="zh-CN" sz="2800" dirty="0" err="1" smtClean="0">
                <a:solidFill>
                  <a:srgbClr val="FF0000"/>
                </a:solidFill>
                <a:sym typeface="+mn-ea"/>
              </a:rPr>
              <a:t>i</a:t>
            </a:r>
            <a:r>
              <a:rPr lang="en-US" altLang="zh-CN" sz="2800" dirty="0" smtClean="0">
                <a:solidFill>
                  <a:srgbClr val="FF0000"/>
                </a:solidFill>
                <a:sym typeface="+mn-ea"/>
              </a:rPr>
              <a:t>&lt;&lt;</a:t>
            </a:r>
            <a:r>
              <a:rPr lang="en-US" altLang="zh-CN" sz="2800" dirty="0" err="1" smtClean="0">
                <a:solidFill>
                  <a:srgbClr val="FF0000"/>
                </a:solidFill>
                <a:sym typeface="+mn-ea"/>
              </a:rPr>
              <a:t>endl</a:t>
            </a:r>
            <a:r>
              <a:rPr lang="en-US" altLang="zh-CN" sz="2800" dirty="0" smtClean="0">
                <a:solidFill>
                  <a:srgbClr val="FF0000"/>
                </a:solidFill>
                <a:sym typeface="+mn-ea"/>
              </a:rPr>
              <a:t>;</a:t>
            </a:r>
            <a:r>
              <a:rPr lang="en-US" altLang="zh-CN" sz="2800" dirty="0" smtClean="0">
                <a:sym typeface="+mn-ea"/>
              </a:rPr>
              <a:t> </a:t>
            </a:r>
            <a:r>
              <a:rPr lang="en-US" altLang="zh-CN" sz="3200" dirty="0" smtClean="0">
                <a:sym typeface="+mn-ea"/>
              </a:rPr>
              <a:t> </a:t>
            </a:r>
            <a:r>
              <a:rPr lang="en-US" altLang="zh-CN" sz="2800" dirty="0" smtClean="0">
                <a:sym typeface="+mn-ea"/>
              </a:rPr>
              <a:t> </a:t>
            </a:r>
            <a:r>
              <a:rPr lang="en-US" altLang="zh-CN" sz="2000" dirty="0" smtClean="0">
                <a:sym typeface="+mn-ea"/>
              </a:rPr>
              <a:t>  </a:t>
            </a:r>
            <a:endParaRPr lang="en-US" altLang="zh-CN" sz="2800" dirty="0" smtClean="0"/>
          </a:p>
          <a:p>
            <a:r>
              <a:rPr lang="en-US" altLang="zh-CN" sz="2800" dirty="0" smtClean="0"/>
              <a:t>     return 0</a:t>
            </a:r>
            <a:r>
              <a:rPr lang="zh-CN" altLang="en-US" sz="2800" dirty="0" smtClean="0"/>
              <a:t>；</a:t>
            </a:r>
            <a:r>
              <a:rPr lang="en-US" altLang="zh-CN" sz="2800" dirty="0" smtClean="0"/>
              <a:t>          </a:t>
            </a:r>
            <a:r>
              <a:rPr lang="en-US" altLang="zh-CN" sz="2800" dirty="0" smtClean="0">
                <a:solidFill>
                  <a:srgbClr val="FF0000"/>
                </a:solidFill>
              </a:rPr>
              <a:t>  </a:t>
            </a:r>
          </a:p>
          <a:p>
            <a:r>
              <a:rPr lang="en-US" altLang="zh-CN" sz="2800" dirty="0" smtClean="0"/>
              <a:t>}</a:t>
            </a:r>
            <a:endParaRPr lang="en-US" altLang="zh-CN" sz="2800" dirty="0"/>
          </a:p>
        </p:txBody>
      </p:sp>
      <p:sp>
        <p:nvSpPr>
          <p:cNvPr id="6" name="矩形 5"/>
          <p:cNvSpPr/>
          <p:nvPr/>
        </p:nvSpPr>
        <p:spPr>
          <a:xfrm>
            <a:off x="527538" y="1178169"/>
            <a:ext cx="3613639" cy="36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zh-CN" altLang="en-US" dirty="0" smtClean="0"/>
              <a:t>为全局变量</a:t>
            </a:r>
            <a:endParaRPr lang="zh-CN" altLang="en-US" dirty="0"/>
          </a:p>
        </p:txBody>
      </p:sp>
      <p:sp>
        <p:nvSpPr>
          <p:cNvPr id="7" name="矩形 6"/>
          <p:cNvSpPr/>
          <p:nvPr/>
        </p:nvSpPr>
        <p:spPr>
          <a:xfrm>
            <a:off x="7476392" y="1178168"/>
            <a:ext cx="3613639" cy="360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zh-CN" altLang="en-US" dirty="0" smtClean="0"/>
              <a:t>为局部变量</a:t>
            </a:r>
            <a:endParaRPr lang="zh-CN" altLang="en-US" dirty="0"/>
          </a:p>
        </p:txBody>
      </p:sp>
    </p:spTree>
    <p:extLst>
      <p:ext uri="{BB962C8B-B14F-4D97-AF65-F5344CB8AC3E}">
        <p14:creationId xmlns:p14="http://schemas.microsoft.com/office/powerpoint/2010/main" val="2344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253" y="1010608"/>
            <a:ext cx="10515600" cy="674688"/>
          </a:xfrm>
        </p:spPr>
        <p:txBody>
          <a:bodyPr>
            <a:noAutofit/>
          </a:bodyPr>
          <a:lstStyle/>
          <a:p>
            <a:pPr algn="l"/>
            <a:r>
              <a:rPr lang="zh-CN" altLang="en-US" sz="4400" b="1" dirty="0">
                <a:solidFill>
                  <a:schemeClr val="tx1"/>
                </a:solidFill>
              </a:rPr>
              <a:t>常量</a:t>
            </a:r>
            <a:endParaRPr lang="zh-CN" altLang="zh-CN" sz="4400" b="1" dirty="0">
              <a:solidFill>
                <a:schemeClr val="tx1"/>
              </a:solidFill>
            </a:endParaRPr>
          </a:p>
        </p:txBody>
      </p:sp>
      <mc:AlternateContent xmlns:mc="http://schemas.openxmlformats.org/markup-compatibility/2006" xmlns:a14="http://schemas.microsoft.com/office/drawing/2010/main">
        <mc:Choice Requires="a14">
          <p:sp>
            <p:nvSpPr>
              <p:cNvPr id="18" name="矩形 17"/>
              <p:cNvSpPr/>
              <p:nvPr/>
            </p:nvSpPr>
            <p:spPr>
              <a:xfrm>
                <a:off x="720437" y="1685296"/>
                <a:ext cx="10515600" cy="923330"/>
              </a:xfrm>
              <a:prstGeom prst="rect">
                <a:avLst/>
              </a:prstGeom>
            </p:spPr>
            <p:txBody>
              <a:bodyPr wrap="square">
                <a:spAutoFit/>
              </a:bodyPr>
              <a:lstStyle/>
              <a:p>
                <a:r>
                  <a:rPr lang="zh-CN" altLang="en-US" dirty="0" smtClean="0"/>
                  <a:t>     计算机中除了变量还有常量，常量是指程序需要访问的数据在程序运行中不会发生改变。比如有时候我们在计算圆的面积的时候，圆周率</a:t>
                </a:r>
                <a14:m>
                  <m:oMath xmlns:m="http://schemas.openxmlformats.org/officeDocument/2006/math">
                    <m:r>
                      <a:rPr lang="zh-CN" altLang="en-US" i="1" smtClean="0">
                        <a:latin typeface="Cambria Math" panose="02040503050406030204" pitchFamily="18" charset="0"/>
                      </a:rPr>
                      <m:t>𝜋</m:t>
                    </m:r>
                  </m:oMath>
                </a14:m>
                <a:r>
                  <a:rPr lang="zh-CN" altLang="en-US" dirty="0"/>
                  <a:t>是一个</a:t>
                </a:r>
                <a:r>
                  <a:rPr lang="zh-CN" altLang="en-US" dirty="0" smtClean="0"/>
                  <a:t>常数（根据需要取几位小数的常数），对于常数可以定义为一个常量来存储。</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720437" y="1685296"/>
                <a:ext cx="10515600" cy="923330"/>
              </a:xfrm>
              <a:prstGeom prst="rect">
                <a:avLst/>
              </a:prstGeom>
              <a:blipFill>
                <a:blip r:embed="rId2"/>
                <a:stretch>
                  <a:fillRect l="-464" t="-4605" b="-7895"/>
                </a:stretch>
              </a:blipFill>
            </p:spPr>
            <p:txBody>
              <a:bodyPr/>
              <a:lstStyle/>
              <a:p>
                <a:r>
                  <a:rPr lang="zh-CN" altLang="en-US">
                    <a:noFill/>
                  </a:rPr>
                  <a:t> </a:t>
                </a:r>
              </a:p>
            </p:txBody>
          </p:sp>
        </mc:Fallback>
      </mc:AlternateContent>
      <p:sp>
        <p:nvSpPr>
          <p:cNvPr id="6" name="矩形 5"/>
          <p:cNvSpPr/>
          <p:nvPr/>
        </p:nvSpPr>
        <p:spPr>
          <a:xfrm>
            <a:off x="720437" y="2821649"/>
            <a:ext cx="10515600" cy="1815882"/>
          </a:xfrm>
          <a:prstGeom prst="rect">
            <a:avLst/>
          </a:prstGeom>
        </p:spPr>
        <p:txBody>
          <a:bodyPr wrap="square">
            <a:spAutoFit/>
          </a:bodyPr>
          <a:lstStyle/>
          <a:p>
            <a:r>
              <a:rPr lang="zh-CN" altLang="en-US" sz="2800" dirty="0" smtClean="0"/>
              <a:t>     常量在程序中的定义方式：</a:t>
            </a:r>
            <a:endParaRPr lang="en-US" altLang="zh-CN" sz="2800" dirty="0" smtClean="0"/>
          </a:p>
          <a:p>
            <a:r>
              <a:rPr lang="en-US" altLang="zh-CN" sz="2800" dirty="0"/>
              <a:t> </a:t>
            </a:r>
            <a:r>
              <a:rPr lang="en-US" altLang="zh-CN" sz="2800" dirty="0" smtClean="0"/>
              <a:t>     1</a:t>
            </a:r>
            <a:r>
              <a:rPr lang="zh-CN" altLang="en-US" sz="2800" dirty="0" smtClean="0"/>
              <a:t>、用</a:t>
            </a:r>
            <a:r>
              <a:rPr lang="en-US" altLang="zh-CN" sz="2800" dirty="0" smtClean="0"/>
              <a:t>#define</a:t>
            </a:r>
            <a:r>
              <a:rPr lang="zh-CN" altLang="en-US" sz="2800" dirty="0" smtClean="0"/>
              <a:t>来定义；  如</a:t>
            </a:r>
            <a:r>
              <a:rPr lang="en-US" altLang="zh-CN" sz="2800" dirty="0" smtClean="0">
                <a:solidFill>
                  <a:srgbClr val="FF0000"/>
                </a:solidFill>
              </a:rPr>
              <a:t>#define  PI  3.14159</a:t>
            </a:r>
            <a:r>
              <a:rPr lang="zh-CN" altLang="en-US" sz="2800" dirty="0" smtClean="0">
                <a:solidFill>
                  <a:srgbClr val="FF0000"/>
                </a:solidFill>
              </a:rPr>
              <a:t>；</a:t>
            </a:r>
            <a:endParaRPr lang="en-US" altLang="zh-CN" sz="2800" dirty="0" smtClean="0">
              <a:solidFill>
                <a:srgbClr val="FF0000"/>
              </a:solidFill>
            </a:endParaRPr>
          </a:p>
          <a:p>
            <a:r>
              <a:rPr lang="en-US" altLang="zh-CN" sz="2800" dirty="0"/>
              <a:t> </a:t>
            </a:r>
            <a:r>
              <a:rPr lang="en-US" altLang="zh-CN" sz="2800" dirty="0" smtClean="0"/>
              <a:t>     2</a:t>
            </a:r>
            <a:r>
              <a:rPr lang="zh-CN" altLang="en-US" sz="2800" dirty="0" smtClean="0"/>
              <a:t>、用</a:t>
            </a:r>
            <a:r>
              <a:rPr lang="en-US" altLang="zh-CN" sz="2800" dirty="0" err="1" smtClean="0"/>
              <a:t>const</a:t>
            </a:r>
            <a:r>
              <a:rPr lang="zh-CN" altLang="en-US" sz="2800" dirty="0" smtClean="0"/>
              <a:t>来定义；      如 </a:t>
            </a:r>
            <a:r>
              <a:rPr lang="en-US" altLang="zh-CN" sz="2800" dirty="0" smtClean="0">
                <a:solidFill>
                  <a:srgbClr val="FF0000"/>
                </a:solidFill>
              </a:rPr>
              <a:t>double </a:t>
            </a:r>
            <a:r>
              <a:rPr lang="en-US" altLang="zh-CN" sz="2800" dirty="0" err="1" smtClean="0">
                <a:solidFill>
                  <a:srgbClr val="FF0000"/>
                </a:solidFill>
              </a:rPr>
              <a:t>const</a:t>
            </a:r>
            <a:r>
              <a:rPr lang="en-US" altLang="zh-CN" sz="2800" dirty="0" smtClean="0">
                <a:solidFill>
                  <a:srgbClr val="FF0000"/>
                </a:solidFill>
              </a:rPr>
              <a:t>  PI=3.14159;</a:t>
            </a:r>
          </a:p>
          <a:p>
            <a:r>
              <a:rPr lang="en-US" altLang="zh-CN" sz="2800" dirty="0">
                <a:solidFill>
                  <a:srgbClr val="FF0000"/>
                </a:solidFill>
              </a:rPr>
              <a:t> </a:t>
            </a:r>
            <a:r>
              <a:rPr lang="en-US" altLang="zh-CN" sz="2800" dirty="0" smtClean="0">
                <a:solidFill>
                  <a:srgbClr val="FF0000"/>
                </a:solidFill>
              </a:rPr>
              <a:t>                                                </a:t>
            </a:r>
            <a:r>
              <a:rPr lang="zh-CN" altLang="en-US" sz="2800" dirty="0" smtClean="0">
                <a:solidFill>
                  <a:srgbClr val="FF0000"/>
                </a:solidFill>
              </a:rPr>
              <a:t>或者</a:t>
            </a:r>
            <a:r>
              <a:rPr lang="en-US" altLang="zh-CN" sz="2800" dirty="0" smtClean="0">
                <a:solidFill>
                  <a:srgbClr val="FF0000"/>
                </a:solidFill>
              </a:rPr>
              <a:t> </a:t>
            </a:r>
            <a:r>
              <a:rPr lang="en-US" altLang="zh-CN" sz="2800" dirty="0" err="1" smtClean="0">
                <a:solidFill>
                  <a:srgbClr val="FF0000"/>
                </a:solidFill>
              </a:rPr>
              <a:t>const</a:t>
            </a:r>
            <a:r>
              <a:rPr lang="en-US" altLang="zh-CN" sz="2800" dirty="0" smtClean="0">
                <a:solidFill>
                  <a:srgbClr val="FF0000"/>
                </a:solidFill>
              </a:rPr>
              <a:t>  double  </a:t>
            </a:r>
            <a:r>
              <a:rPr lang="en-US" altLang="zh-CN" sz="2800" dirty="0">
                <a:solidFill>
                  <a:srgbClr val="FF0000"/>
                </a:solidFill>
              </a:rPr>
              <a:t>PI=3.14159;</a:t>
            </a:r>
          </a:p>
        </p:txBody>
      </p:sp>
    </p:spTree>
    <p:extLst>
      <p:ext uri="{BB962C8B-B14F-4D97-AF65-F5344CB8AC3E}">
        <p14:creationId xmlns:p14="http://schemas.microsoft.com/office/powerpoint/2010/main" val="4886117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28611" y="1074611"/>
            <a:ext cx="11885295" cy="675005"/>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a:lstStyle>
          <a:p>
            <a:pPr algn="l"/>
            <a:r>
              <a:rPr lang="zh-CN" altLang="en-US" sz="4000" b="1" dirty="0" smtClean="0"/>
              <a:t>例题</a:t>
            </a:r>
            <a:r>
              <a:rPr lang="en-US" altLang="zh-CN" sz="4000" b="1" dirty="0" smtClean="0"/>
              <a:t>6</a:t>
            </a:r>
            <a:r>
              <a:rPr lang="zh-CN" altLang="en-US" sz="4800" b="1" dirty="0" smtClean="0"/>
              <a:t>：</a:t>
            </a:r>
            <a:r>
              <a:rPr lang="zh-CN" altLang="en-US" sz="3200" b="1" dirty="0" smtClean="0">
                <a:solidFill>
                  <a:schemeClr val="tx1"/>
                </a:solidFill>
              </a:rPr>
              <a:t>计算半径为</a:t>
            </a:r>
            <a:r>
              <a:rPr lang="en-US" altLang="zh-CN" sz="3200" b="1" dirty="0" smtClean="0">
                <a:solidFill>
                  <a:schemeClr val="tx1"/>
                </a:solidFill>
              </a:rPr>
              <a:t>2</a:t>
            </a:r>
            <a:r>
              <a:rPr lang="zh-CN" altLang="en-US" sz="3200" b="1" dirty="0" smtClean="0">
                <a:solidFill>
                  <a:schemeClr val="tx1"/>
                </a:solidFill>
              </a:rPr>
              <a:t>的圆的面积。</a:t>
            </a:r>
            <a:endParaRPr lang="zh-CN" altLang="en-US" sz="3200" b="1" dirty="0">
              <a:solidFill>
                <a:schemeClr val="tx1"/>
              </a:solidFill>
            </a:endParaRPr>
          </a:p>
        </p:txBody>
      </p:sp>
      <p:sp>
        <p:nvSpPr>
          <p:cNvPr id="6" name="内容占位符 7"/>
          <p:cNvSpPr>
            <a:spLocks noGrp="1"/>
          </p:cNvSpPr>
          <p:nvPr>
            <p:ph idx="1"/>
          </p:nvPr>
        </p:nvSpPr>
        <p:spPr>
          <a:xfrm>
            <a:off x="1609841" y="2278676"/>
            <a:ext cx="7886723" cy="3758576"/>
          </a:xfrm>
        </p:spPr>
        <p:txBody>
          <a:bodyPr>
            <a:normAutofit fontScale="60000" lnSpcReduction="20000"/>
          </a:bodyPr>
          <a:lstStyle/>
          <a:p>
            <a:pPr marL="0" indent="0">
              <a:buNone/>
            </a:pPr>
            <a:r>
              <a:rPr lang="en-US" altLang="zh-CN" sz="2800" dirty="0"/>
              <a:t>#include&lt;</a:t>
            </a:r>
            <a:r>
              <a:rPr lang="en-US" altLang="zh-CN" sz="2800" dirty="0" err="1"/>
              <a:t>iostream</a:t>
            </a:r>
            <a:r>
              <a:rPr lang="en-US" altLang="zh-CN" sz="2800" dirty="0"/>
              <a:t>&gt;     </a:t>
            </a:r>
            <a:endParaRPr lang="en-US" altLang="zh-CN" sz="3200" dirty="0">
              <a:solidFill>
                <a:srgbClr val="FF0000"/>
              </a:solidFill>
            </a:endParaRPr>
          </a:p>
          <a:p>
            <a:pPr marL="0" indent="0">
              <a:buNone/>
            </a:pPr>
            <a:r>
              <a:rPr lang="en-US" altLang="zh-CN" sz="2800" dirty="0"/>
              <a:t>using namespace </a:t>
            </a:r>
            <a:r>
              <a:rPr lang="en-US" altLang="zh-CN" sz="2800" dirty="0" err="1" smtClean="0"/>
              <a:t>st</a:t>
            </a:r>
            <a:r>
              <a:rPr lang="en-US" altLang="zh-CN" sz="2800" dirty="0" err="1" smtClean="0">
                <a:solidFill>
                  <a:schemeClr val="tx1"/>
                </a:solidFill>
              </a:rPr>
              <a:t>d</a:t>
            </a:r>
            <a:r>
              <a:rPr lang="en-US" altLang="zh-CN" sz="2800" dirty="0" smtClean="0"/>
              <a:t>;</a:t>
            </a:r>
          </a:p>
          <a:p>
            <a:r>
              <a:rPr lang="en-US" altLang="zh-CN" sz="2800" dirty="0" err="1">
                <a:solidFill>
                  <a:srgbClr val="FF0000"/>
                </a:solidFill>
              </a:rPr>
              <a:t>const</a:t>
            </a:r>
            <a:r>
              <a:rPr lang="en-US" altLang="zh-CN" sz="2800" dirty="0">
                <a:solidFill>
                  <a:srgbClr val="FF0000"/>
                </a:solidFill>
              </a:rPr>
              <a:t>  float  PI=3.14159</a:t>
            </a:r>
            <a:r>
              <a:rPr lang="en-US" altLang="zh-CN" sz="2800" dirty="0" smtClean="0">
                <a:solidFill>
                  <a:srgbClr val="FF0000"/>
                </a:solidFill>
              </a:rPr>
              <a:t>;</a:t>
            </a:r>
            <a:r>
              <a:rPr lang="en-US" altLang="zh-CN" sz="2800" dirty="0" smtClean="0">
                <a:solidFill>
                  <a:schemeClr val="tx1"/>
                </a:solidFill>
              </a:rPr>
              <a:t>  </a:t>
            </a:r>
            <a:endParaRPr lang="en-US" altLang="zh-CN" sz="2800" dirty="0">
              <a:solidFill>
                <a:schemeClr val="tx1"/>
              </a:solidFill>
            </a:endParaRPr>
          </a:p>
          <a:p>
            <a:pPr marL="0" indent="0">
              <a:buNone/>
            </a:pPr>
            <a:r>
              <a:rPr lang="en-US" altLang="zh-CN" sz="2800" dirty="0" err="1"/>
              <a:t>int</a:t>
            </a:r>
            <a:r>
              <a:rPr lang="en-US" altLang="zh-CN" sz="2800" dirty="0"/>
              <a:t> main()                </a:t>
            </a:r>
            <a:r>
              <a:rPr lang="en-US" altLang="zh-CN" sz="2800" dirty="0">
                <a:solidFill>
                  <a:srgbClr val="FF0000"/>
                </a:solidFill>
              </a:rPr>
              <a:t>  </a:t>
            </a:r>
          </a:p>
          <a:p>
            <a:pPr marL="0" indent="0">
              <a:buNone/>
            </a:pPr>
            <a:r>
              <a:rPr lang="en-US" altLang="zh-CN" sz="2800" dirty="0" smtClean="0"/>
              <a:t>{</a:t>
            </a:r>
          </a:p>
          <a:p>
            <a:pPr marL="0" indent="0">
              <a:buNone/>
            </a:pPr>
            <a:r>
              <a:rPr lang="en-US" altLang="zh-CN" sz="2800" dirty="0">
                <a:solidFill>
                  <a:srgbClr val="EF1201"/>
                </a:solidFill>
              </a:rPr>
              <a:t> </a:t>
            </a:r>
            <a:r>
              <a:rPr lang="en-US" altLang="zh-CN" sz="2800" dirty="0" smtClean="0">
                <a:solidFill>
                  <a:srgbClr val="EF1201"/>
                </a:solidFill>
              </a:rPr>
              <a:t>    </a:t>
            </a:r>
            <a:r>
              <a:rPr lang="en-US" altLang="zh-CN" sz="2800" dirty="0" err="1">
                <a:solidFill>
                  <a:srgbClr val="EF1201"/>
                </a:solidFill>
              </a:rPr>
              <a:t>int</a:t>
            </a:r>
            <a:r>
              <a:rPr lang="en-US" altLang="zh-CN" sz="2800" dirty="0" smtClean="0">
                <a:solidFill>
                  <a:srgbClr val="EF1201"/>
                </a:solidFill>
              </a:rPr>
              <a:t> </a:t>
            </a:r>
            <a:r>
              <a:rPr lang="en-US" altLang="zh-CN" sz="2800" dirty="0">
                <a:solidFill>
                  <a:srgbClr val="EF1201"/>
                </a:solidFill>
              </a:rPr>
              <a:t>r</a:t>
            </a:r>
            <a:r>
              <a:rPr lang="en-US" altLang="zh-CN" sz="2800" dirty="0" smtClean="0">
                <a:solidFill>
                  <a:srgbClr val="EF1201"/>
                </a:solidFill>
              </a:rPr>
              <a:t>;</a:t>
            </a:r>
          </a:p>
          <a:p>
            <a:pPr marL="0" indent="0">
              <a:buNone/>
            </a:pPr>
            <a:r>
              <a:rPr lang="en-US" altLang="zh-CN" sz="2800" dirty="0" smtClean="0">
                <a:solidFill>
                  <a:srgbClr val="FF0000"/>
                </a:solidFill>
              </a:rPr>
              <a:t>     float s;</a:t>
            </a:r>
          </a:p>
          <a:p>
            <a:pPr marL="0" indent="0">
              <a:buNone/>
            </a:pPr>
            <a:r>
              <a:rPr lang="en-US" altLang="zh-CN" sz="2800" dirty="0">
                <a:solidFill>
                  <a:srgbClr val="FF0000"/>
                </a:solidFill>
              </a:rPr>
              <a:t> </a:t>
            </a:r>
            <a:r>
              <a:rPr lang="en-US" altLang="zh-CN" sz="2800" dirty="0" smtClean="0">
                <a:solidFill>
                  <a:srgbClr val="FF0000"/>
                </a:solidFill>
              </a:rPr>
              <a:t>    r=2;</a:t>
            </a:r>
          </a:p>
          <a:p>
            <a:pPr marL="0" indent="0">
              <a:buNone/>
            </a:pPr>
            <a:r>
              <a:rPr lang="en-US" altLang="zh-CN" sz="2800" dirty="0">
                <a:solidFill>
                  <a:srgbClr val="FF0000"/>
                </a:solidFill>
              </a:rPr>
              <a:t> </a:t>
            </a:r>
            <a:r>
              <a:rPr lang="en-US" altLang="zh-CN" sz="2800" dirty="0" smtClean="0">
                <a:solidFill>
                  <a:srgbClr val="FF0000"/>
                </a:solidFill>
              </a:rPr>
              <a:t>    s=PI*r*r;</a:t>
            </a:r>
            <a:endParaRPr lang="en-US" altLang="zh-CN" sz="2800" dirty="0"/>
          </a:p>
          <a:p>
            <a:r>
              <a:rPr lang="en-US" altLang="zh-CN" sz="2800" dirty="0" smtClean="0"/>
              <a:t>     </a:t>
            </a:r>
            <a:r>
              <a:rPr lang="en-US" altLang="zh-CN" sz="2800" dirty="0" err="1">
                <a:solidFill>
                  <a:srgbClr val="FF0000"/>
                </a:solidFill>
                <a:sym typeface="+mn-ea"/>
              </a:rPr>
              <a:t>cout</a:t>
            </a:r>
            <a:r>
              <a:rPr lang="en-US" altLang="zh-CN" sz="2800" dirty="0" smtClean="0">
                <a:solidFill>
                  <a:srgbClr val="FF0000"/>
                </a:solidFill>
                <a:sym typeface="+mn-ea"/>
              </a:rPr>
              <a:t>&lt;&lt;</a:t>
            </a:r>
            <a:r>
              <a:rPr lang="en-US" altLang="zh-CN" sz="2800" dirty="0">
                <a:solidFill>
                  <a:srgbClr val="FF0000"/>
                </a:solidFill>
                <a:sym typeface="+mn-ea"/>
              </a:rPr>
              <a:t>s</a:t>
            </a:r>
            <a:r>
              <a:rPr lang="en-US" altLang="zh-CN" sz="2800" dirty="0" smtClean="0">
                <a:solidFill>
                  <a:srgbClr val="FF0000"/>
                </a:solidFill>
                <a:sym typeface="+mn-ea"/>
              </a:rPr>
              <a:t>&lt;&lt;</a:t>
            </a:r>
            <a:r>
              <a:rPr lang="en-US" altLang="zh-CN" sz="2800" dirty="0" err="1" smtClean="0">
                <a:solidFill>
                  <a:srgbClr val="FF0000"/>
                </a:solidFill>
                <a:sym typeface="+mn-ea"/>
              </a:rPr>
              <a:t>endl</a:t>
            </a:r>
            <a:r>
              <a:rPr lang="en-US" altLang="zh-CN" sz="2800" dirty="0">
                <a:solidFill>
                  <a:srgbClr val="FF0000"/>
                </a:solidFill>
                <a:sym typeface="+mn-ea"/>
              </a:rPr>
              <a:t>;</a:t>
            </a:r>
            <a:r>
              <a:rPr lang="en-US" altLang="zh-CN" sz="2800" dirty="0" smtClean="0">
                <a:sym typeface="+mn-ea"/>
              </a:rPr>
              <a:t> </a:t>
            </a:r>
            <a:r>
              <a:rPr lang="en-US" altLang="zh-CN" sz="3200" dirty="0" smtClean="0">
                <a:sym typeface="+mn-ea"/>
              </a:rPr>
              <a:t> </a:t>
            </a:r>
            <a:r>
              <a:rPr lang="en-US" altLang="zh-CN" sz="2800" dirty="0" smtClean="0">
                <a:sym typeface="+mn-ea"/>
              </a:rPr>
              <a:t> </a:t>
            </a:r>
            <a:r>
              <a:rPr lang="en-US" altLang="zh-CN" sz="2000" dirty="0" smtClean="0">
                <a:sym typeface="+mn-ea"/>
              </a:rPr>
              <a:t>  </a:t>
            </a:r>
            <a:endParaRPr lang="en-US" altLang="zh-CN" sz="2800" dirty="0"/>
          </a:p>
          <a:p>
            <a:pPr marL="0" indent="0">
              <a:buNone/>
            </a:pPr>
            <a:r>
              <a:rPr lang="en-US" altLang="zh-CN" sz="2800" dirty="0"/>
              <a:t> </a:t>
            </a:r>
            <a:r>
              <a:rPr lang="en-US" altLang="zh-CN" sz="2800" dirty="0" smtClean="0"/>
              <a:t>    return </a:t>
            </a:r>
            <a:r>
              <a:rPr lang="en-US" altLang="zh-CN" sz="2800" dirty="0"/>
              <a:t>0</a:t>
            </a:r>
            <a:r>
              <a:rPr lang="zh-CN" altLang="en-US" sz="2800" dirty="0"/>
              <a:t>；</a:t>
            </a:r>
            <a:r>
              <a:rPr lang="en-US" altLang="zh-CN" sz="2800" dirty="0"/>
              <a:t>          </a:t>
            </a:r>
            <a:r>
              <a:rPr lang="en-US" altLang="zh-CN" sz="2800" dirty="0">
                <a:solidFill>
                  <a:srgbClr val="FF0000"/>
                </a:solidFill>
              </a:rPr>
              <a:t>  </a:t>
            </a:r>
          </a:p>
          <a:p>
            <a:pPr marL="0" indent="0">
              <a:buNone/>
            </a:pPr>
            <a:r>
              <a:rPr lang="en-US" altLang="zh-CN" sz="2800" dirty="0"/>
              <a:t>}</a:t>
            </a:r>
          </a:p>
        </p:txBody>
      </p:sp>
    </p:spTree>
    <p:extLst>
      <p:ext uri="{BB962C8B-B14F-4D97-AF65-F5344CB8AC3E}">
        <p14:creationId xmlns:p14="http://schemas.microsoft.com/office/powerpoint/2010/main" val="997001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linds(horizontal)">
                                      <p:cBhvr>
                                        <p:cTn id="28" dur="500"/>
                                        <p:tgtEl>
                                          <p:spTgt spid="6">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blinds(horizontal)">
                                      <p:cBhvr>
                                        <p:cTn id="34" dur="500"/>
                                        <p:tgtEl>
                                          <p:spTgt spid="6">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linds(horizontal)">
                                      <p:cBhvr>
                                        <p:cTn id="37" dur="500"/>
                                        <p:tgtEl>
                                          <p:spTgt spid="6">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blinds(horizontal)">
                                      <p:cBhvr>
                                        <p:cTn id="40"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smtClean="0"/>
              <a:t>任务</a:t>
            </a:r>
            <a:r>
              <a:rPr lang="zh-CN" altLang="en-US" dirty="0"/>
              <a:t>三</a:t>
            </a:r>
            <a:r>
              <a:rPr lang="zh-CN" altLang="en-US" dirty="0" smtClean="0"/>
              <a:t>：</a:t>
            </a:r>
            <a:endParaRPr lang="zh-CN" altLang="en-US" dirty="0"/>
          </a:p>
        </p:txBody>
      </p:sp>
      <p:sp>
        <p:nvSpPr>
          <p:cNvPr id="3" name="内容占位符 2"/>
          <p:cNvSpPr>
            <a:spLocks noGrp="1"/>
          </p:cNvSpPr>
          <p:nvPr>
            <p:ph idx="1"/>
          </p:nvPr>
        </p:nvSpPr>
        <p:spPr>
          <a:xfrm>
            <a:off x="583565" y="1825625"/>
            <a:ext cx="11338804" cy="4351338"/>
          </a:xfrm>
        </p:spPr>
        <p:txBody>
          <a:bodyPr>
            <a:noAutofit/>
          </a:bodyPr>
          <a:lstStyle/>
          <a:p>
            <a:pPr marL="0" indent="0">
              <a:buNone/>
            </a:pPr>
            <a:r>
              <a:rPr lang="en-US" altLang="zh-CN" sz="3200" dirty="0"/>
              <a:t>1</a:t>
            </a:r>
            <a:r>
              <a:rPr lang="zh-CN" altLang="en-US" sz="3200" dirty="0" smtClean="0"/>
              <a:t>、计算圆的面积和周长，半径为</a:t>
            </a:r>
            <a:r>
              <a:rPr lang="en-US" altLang="zh-CN" sz="3200" dirty="0" smtClean="0"/>
              <a:t>2.5.   </a:t>
            </a:r>
          </a:p>
          <a:p>
            <a:pPr marL="0" indent="0">
              <a:buNone/>
            </a:pPr>
            <a:r>
              <a:rPr lang="en-US" altLang="zh-CN" sz="3200" dirty="0" smtClean="0"/>
              <a:t>                                                                                                                                                                                                                                                                                                                                                                                                                                                                                                                                                                                                                                                                                                                                                                                                                                                                                                                                                                                                                                                                                                                                                                                                                                                                                                                                                                                                                                                                                                                                                                                                                                                                                                                                                                                                                                                                                                                                                                                                                                                                                                                                                                                                                                                                                                                                                                                                                                                                                                                                                                                                                                                                                                                                                                                                                                                                                                                                                                                                                                                                                                                                                                                                                                                                                                                                                                                                                                                                                                                                                                                                                                                                                                                                                                                                                                                                                                                                                                                                                                                                                                                                                                                                                                                                                                                                                                                                                                                                                                                                                                                                                                                                                                                                                                                                                                                                                                                                                                                                                                                                                                                                                                                                                                                                                                                                                                                                                                                                                                                                                                                                                                                                                                                                                                                                                                                                                                                                                                                                                                                                                                                                                                                                                                                                                                                                                                                                                                                                                                                                                                                                                                                                                                                                                                                                                                                                                                                                                                                                                                                                                                                                                                                                                                                                                                                                                                                                                                 </a:t>
            </a:r>
            <a:endParaRPr lang="zh-CN" altLang="en-US" sz="3200" dirty="0"/>
          </a:p>
          <a:p>
            <a:pPr marL="0" indent="0">
              <a:buNone/>
            </a:pPr>
            <a:r>
              <a:rPr lang="en-US" altLang="zh-CN" sz="3200" dirty="0"/>
              <a:t>tips</a:t>
            </a:r>
            <a:r>
              <a:rPr lang="zh-CN" altLang="en-US" sz="3200" dirty="0"/>
              <a:t>：</a:t>
            </a:r>
          </a:p>
          <a:p>
            <a:pPr marL="0" indent="0">
              <a:buNone/>
            </a:pPr>
            <a:r>
              <a:rPr lang="en-US" altLang="zh-CN" sz="3200" dirty="0" smtClean="0">
                <a:solidFill>
                  <a:srgbClr val="FF0000"/>
                </a:solidFill>
                <a:sym typeface="+mn-ea"/>
              </a:rPr>
              <a:t>1</a:t>
            </a:r>
            <a:r>
              <a:rPr lang="zh-CN" altLang="en-US" sz="3200" dirty="0" smtClean="0">
                <a:solidFill>
                  <a:srgbClr val="FF0000"/>
                </a:solidFill>
                <a:sym typeface="+mn-ea"/>
              </a:rPr>
              <a:t>、将圆周率定义成为一个常量；</a:t>
            </a:r>
            <a:endParaRPr lang="en-US" altLang="zh-CN" sz="3200" dirty="0" smtClean="0">
              <a:solidFill>
                <a:srgbClr val="FF0000"/>
              </a:solidFill>
              <a:sym typeface="+mn-ea"/>
            </a:endParaRPr>
          </a:p>
          <a:p>
            <a:pPr marL="0" indent="0">
              <a:buNone/>
            </a:pPr>
            <a:r>
              <a:rPr lang="zh-CN" altLang="zh-CN" sz="3200" dirty="0" smtClean="0"/>
              <a:t>提交</a:t>
            </a:r>
            <a:r>
              <a:rPr lang="zh-CN" altLang="zh-CN" sz="3200" dirty="0"/>
              <a:t>的文件名</a:t>
            </a:r>
            <a:r>
              <a:rPr lang="zh-CN" altLang="zh-CN" sz="3200" dirty="0" smtClean="0"/>
              <a:t>：</a:t>
            </a:r>
            <a:r>
              <a:rPr lang="en-US" altLang="zh-CN" sz="3200" smtClean="0"/>
              <a:t>1.3.1</a:t>
            </a:r>
            <a:r>
              <a:rPr lang="zh-CN" altLang="en-US" sz="3200" dirty="0" smtClean="0"/>
              <a:t>姓名</a:t>
            </a:r>
            <a:r>
              <a:rPr lang="en-US" altLang="zh-CN" sz="3200" dirty="0"/>
              <a:t>.</a:t>
            </a:r>
            <a:r>
              <a:rPr lang="en-US" altLang="zh-CN" sz="3600" dirty="0" err="1" smtClean="0"/>
              <a:t>cpp</a:t>
            </a:r>
            <a:r>
              <a:rPr lang="en-US" altLang="zh-CN" sz="3600" dirty="0" smtClean="0"/>
              <a:t>  </a:t>
            </a:r>
          </a:p>
        </p:txBody>
      </p:sp>
    </p:spTree>
    <p:extLst>
      <p:ext uri="{BB962C8B-B14F-4D97-AF65-F5344CB8AC3E}">
        <p14:creationId xmlns:p14="http://schemas.microsoft.com/office/powerpoint/2010/main" val="1440953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89" y="-156845"/>
            <a:ext cx="8596668" cy="1320800"/>
          </a:xfrm>
        </p:spPr>
        <p:txBody>
          <a:bodyPr/>
          <a:lstStyle/>
          <a:p>
            <a:pPr algn="l"/>
            <a:r>
              <a:rPr lang="en-US" altLang="zh-CN" b="1" dirty="0">
                <a:solidFill>
                  <a:schemeClr val="tx1"/>
                </a:solidFill>
              </a:rPr>
              <a:t>1</a:t>
            </a:r>
            <a:r>
              <a:rPr lang="zh-CN" altLang="en-US" b="1" dirty="0">
                <a:solidFill>
                  <a:schemeClr val="tx1"/>
                </a:solidFill>
                <a:ea typeface="宋体" panose="02010600030101010101" pitchFamily="2" charset="-122"/>
              </a:rPr>
              <a:t>、</a:t>
            </a:r>
            <a:r>
              <a:rPr lang="zh-CN" altLang="en-US" b="1" dirty="0">
                <a:solidFill>
                  <a:schemeClr val="tx1"/>
                </a:solidFill>
              </a:rPr>
              <a:t>享受高考优惠政策</a:t>
            </a:r>
          </a:p>
        </p:txBody>
      </p:sp>
      <p:pic>
        <p:nvPicPr>
          <p:cNvPr id="7" name="图片 6"/>
          <p:cNvPicPr>
            <a:picLocks noChangeAspect="1"/>
          </p:cNvPicPr>
          <p:nvPr/>
        </p:nvPicPr>
        <p:blipFill>
          <a:blip r:embed="rId3"/>
          <a:stretch>
            <a:fillRect/>
          </a:stretch>
        </p:blipFill>
        <p:spPr>
          <a:xfrm>
            <a:off x="1245235" y="913765"/>
            <a:ext cx="8641080" cy="5607050"/>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52153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124" y="-151765"/>
            <a:ext cx="8596668" cy="1320800"/>
          </a:xfrm>
        </p:spPr>
        <p:txBody>
          <a:bodyPr/>
          <a:lstStyle/>
          <a:p>
            <a:pPr algn="l"/>
            <a:r>
              <a:rPr lang="zh-CN" altLang="en-US" b="1" dirty="0">
                <a:solidFill>
                  <a:schemeClr val="tx1"/>
                </a:solidFill>
              </a:rPr>
              <a:t>2、学好</a:t>
            </a:r>
            <a:r>
              <a:rPr lang="zh-CN" altLang="en-US" sz="4000" b="1" dirty="0">
                <a:solidFill>
                  <a:srgbClr val="FF0000"/>
                </a:solidFill>
              </a:rPr>
              <a:t>编程</a:t>
            </a:r>
            <a:r>
              <a:rPr lang="zh-CN" altLang="en-US" b="1" dirty="0">
                <a:solidFill>
                  <a:schemeClr val="tx1"/>
                </a:solidFill>
              </a:rPr>
              <a:t>，掌握一门赚钱的技能</a:t>
            </a:r>
            <a:endParaRPr lang="en-US" altLang="zh-CN" dirty="0">
              <a:solidFill>
                <a:schemeClr val="accent3"/>
              </a:solidFill>
            </a:endParaRPr>
          </a:p>
        </p:txBody>
      </p:sp>
      <p:pic>
        <p:nvPicPr>
          <p:cNvPr id="2" name="图片 1"/>
          <p:cNvPicPr>
            <a:picLocks noChangeAspect="1"/>
          </p:cNvPicPr>
          <p:nvPr/>
        </p:nvPicPr>
        <p:blipFill>
          <a:blip r:embed="rId3"/>
          <a:srcRect t="38666" b="17486"/>
          <a:stretch>
            <a:fillRect/>
          </a:stretch>
        </p:blipFill>
        <p:spPr>
          <a:xfrm>
            <a:off x="5579110" y="1002030"/>
            <a:ext cx="6226810" cy="485457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4"/>
          <a:srcRect t="11181" b="11181"/>
          <a:stretch>
            <a:fillRect/>
          </a:stretch>
        </p:blipFill>
        <p:spPr>
          <a:xfrm>
            <a:off x="729615" y="835025"/>
            <a:ext cx="4208145" cy="5810885"/>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259925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80" y="622303"/>
            <a:ext cx="10515600" cy="674688"/>
          </a:xfrm>
        </p:spPr>
        <p:txBody>
          <a:bodyPr/>
          <a:lstStyle/>
          <a:p>
            <a:pPr algn="l"/>
            <a:r>
              <a:rPr lang="zh-CN" altLang="zh-CN"/>
              <a:t>什么是计算机程序？</a:t>
            </a:r>
          </a:p>
        </p:txBody>
      </p:sp>
      <p:sp>
        <p:nvSpPr>
          <p:cNvPr id="3" name="内容占位符 2"/>
          <p:cNvSpPr>
            <a:spLocks noGrp="1"/>
          </p:cNvSpPr>
          <p:nvPr>
            <p:ph idx="1"/>
          </p:nvPr>
        </p:nvSpPr>
        <p:spPr>
          <a:xfrm>
            <a:off x="869950" y="5131435"/>
            <a:ext cx="10516235" cy="5005705"/>
          </a:xfrm>
        </p:spPr>
        <p:txBody>
          <a:bodyPr/>
          <a:lstStyle/>
          <a:p>
            <a:pPr marL="0" indent="0">
              <a:buNone/>
            </a:pPr>
            <a:r>
              <a:rPr lang="en-US" altLang="zh-CN" sz="2200" b="1"/>
              <a:t>         </a:t>
            </a:r>
            <a:r>
              <a:rPr lang="zh-CN" altLang="en-US" b="1"/>
              <a:t>计算机程序（Computer program），也称为软件（software），简称程序（英语：Program）是指</a:t>
            </a:r>
            <a:r>
              <a:rPr lang="zh-CN" altLang="en-US" b="1">
                <a:solidFill>
                  <a:srgbClr val="FF0000"/>
                </a:solidFill>
              </a:rPr>
              <a:t>一组指示计算机或其他具有信息处理能力装置每一步动作的指令，</a:t>
            </a:r>
            <a:r>
              <a:rPr lang="zh-CN" altLang="en-US" b="1"/>
              <a:t>通常用某种</a:t>
            </a:r>
            <a:r>
              <a:rPr lang="zh-CN" altLang="en-US" b="1">
                <a:solidFill>
                  <a:srgbClr val="FF0000"/>
                </a:solidFill>
              </a:rPr>
              <a:t>程序设计语言编写</a:t>
            </a:r>
            <a:r>
              <a:rPr lang="zh-CN" altLang="en-US" b="1"/>
              <a:t>，运行于某种</a:t>
            </a:r>
            <a:r>
              <a:rPr lang="zh-CN" altLang="en-US" b="1">
                <a:solidFill>
                  <a:srgbClr val="FF0000"/>
                </a:solidFill>
              </a:rPr>
              <a:t>目标体系结构</a:t>
            </a:r>
            <a:r>
              <a:rPr lang="zh-CN" altLang="en-US" b="1"/>
              <a:t>上。</a:t>
            </a:r>
          </a:p>
        </p:txBody>
      </p:sp>
      <p:pic>
        <p:nvPicPr>
          <p:cNvPr id="6" name="图片 5" descr="8d8c04db-f96c-4da0-a7a4-be4428aba49e 拷贝"/>
          <p:cNvPicPr>
            <a:picLocks noChangeAspect="1"/>
          </p:cNvPicPr>
          <p:nvPr/>
        </p:nvPicPr>
        <p:blipFill>
          <a:blip r:embed="rId3"/>
          <a:srcRect b="8498"/>
          <a:stretch>
            <a:fillRect/>
          </a:stretch>
        </p:blipFill>
        <p:spPr>
          <a:xfrm>
            <a:off x="869950" y="1459865"/>
            <a:ext cx="3049905" cy="3462020"/>
          </a:xfrm>
          <a:prstGeom prst="rect">
            <a:avLst/>
          </a:prstGeom>
        </p:spPr>
      </p:pic>
      <p:pic>
        <p:nvPicPr>
          <p:cNvPr id="8" name="图片 7"/>
          <p:cNvPicPr>
            <a:picLocks noChangeAspect="1"/>
          </p:cNvPicPr>
          <p:nvPr/>
        </p:nvPicPr>
        <p:blipFill>
          <a:blip r:embed="rId4"/>
          <a:stretch>
            <a:fillRect/>
          </a:stretch>
        </p:blipFill>
        <p:spPr>
          <a:xfrm>
            <a:off x="5786133" y="2147578"/>
            <a:ext cx="3653801" cy="2402212"/>
          </a:xfrm>
          <a:prstGeom prst="rect">
            <a:avLst/>
          </a:prstGeom>
        </p:spPr>
      </p:pic>
      <p:pic>
        <p:nvPicPr>
          <p:cNvPr id="9" name="图片 8" descr="图片1"/>
          <p:cNvPicPr>
            <a:picLocks noChangeAspect="1"/>
          </p:cNvPicPr>
          <p:nvPr/>
        </p:nvPicPr>
        <p:blipFill>
          <a:blip r:embed="rId5"/>
          <a:stretch>
            <a:fillRect/>
          </a:stretch>
        </p:blipFill>
        <p:spPr>
          <a:xfrm>
            <a:off x="5504827" y="920754"/>
            <a:ext cx="4371353" cy="1133478"/>
          </a:xfrm>
          <a:prstGeom prst="rect">
            <a:avLst/>
          </a:prstGeom>
        </p:spPr>
      </p:pic>
    </p:spTree>
    <p:extLst>
      <p:ext uri="{BB962C8B-B14F-4D97-AF65-F5344CB8AC3E}">
        <p14:creationId xmlns:p14="http://schemas.microsoft.com/office/powerpoint/2010/main" val="33110265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
                                  </p:iterate>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7240" y="2534285"/>
            <a:ext cx="8834120" cy="1445260"/>
          </a:xfrm>
          <a:prstGeom prst="rect">
            <a:avLst/>
          </a:prstGeom>
          <a:noFill/>
        </p:spPr>
        <p:txBody>
          <a:bodyPr wrap="square" rtlCol="0">
            <a:spAutoFit/>
          </a:bodyPr>
          <a:lstStyle/>
          <a:p>
            <a:r>
              <a:rPr lang="zh-CN" altLang="en-US" sz="8800" b="1" dirty="0" smtClean="0">
                <a:latin typeface="+mj-lt"/>
                <a:ea typeface="+mj-ea"/>
                <a:cs typeface="+mj-cs"/>
              </a:rPr>
              <a:t>计算机程序设计</a:t>
            </a:r>
            <a:endParaRPr lang="zh-CN" altLang="zh-CN" sz="6000">
              <a:ea typeface="宋体" panose="02010600030101010101" pitchFamily="2" charset="-122"/>
            </a:endParaRPr>
          </a:p>
        </p:txBody>
      </p:sp>
      <p:sp>
        <p:nvSpPr>
          <p:cNvPr id="3" name="文本框 2"/>
          <p:cNvSpPr txBox="1"/>
          <p:nvPr/>
        </p:nvSpPr>
        <p:spPr>
          <a:xfrm>
            <a:off x="2311400" y="4536440"/>
            <a:ext cx="1811020" cy="1014730"/>
          </a:xfrm>
          <a:prstGeom prst="rect">
            <a:avLst/>
          </a:prstGeom>
          <a:noFill/>
        </p:spPr>
        <p:txBody>
          <a:bodyPr wrap="square" rtlCol="0">
            <a:spAutoFit/>
          </a:bodyPr>
          <a:lstStyle/>
          <a:p>
            <a:r>
              <a:rPr lang="zh-CN" altLang="en-US" sz="6000" b="1">
                <a:solidFill>
                  <a:schemeClr val="tx1"/>
                </a:solidFill>
                <a:latin typeface="楷体_GB2312" panose="02010609030101010101" charset="-122"/>
                <a:ea typeface="楷体_GB2312" panose="02010609030101010101" charset="-122"/>
              </a:rPr>
              <a:t>语言</a:t>
            </a:r>
          </a:p>
        </p:txBody>
      </p:sp>
      <p:sp>
        <p:nvSpPr>
          <p:cNvPr id="4" name="文本框 3"/>
          <p:cNvSpPr txBox="1"/>
          <p:nvPr/>
        </p:nvSpPr>
        <p:spPr>
          <a:xfrm>
            <a:off x="4916805" y="4530725"/>
            <a:ext cx="1811020" cy="1014730"/>
          </a:xfrm>
          <a:prstGeom prst="rect">
            <a:avLst/>
          </a:prstGeom>
          <a:noFill/>
        </p:spPr>
        <p:txBody>
          <a:bodyPr wrap="square" rtlCol="0">
            <a:spAutoFit/>
          </a:bodyPr>
          <a:lstStyle/>
          <a:p>
            <a:r>
              <a:rPr lang="zh-CN" altLang="en-US" sz="6000" b="1">
                <a:solidFill>
                  <a:schemeClr val="tx1"/>
                </a:solidFill>
                <a:latin typeface="楷体_GB2312" panose="02010609030101010101" charset="-122"/>
                <a:ea typeface="楷体_GB2312" panose="02010609030101010101" charset="-122"/>
              </a:rPr>
              <a:t>算法</a:t>
            </a:r>
          </a:p>
        </p:txBody>
      </p:sp>
      <p:sp>
        <p:nvSpPr>
          <p:cNvPr id="5" name="文本框 4"/>
          <p:cNvSpPr txBox="1"/>
          <p:nvPr/>
        </p:nvSpPr>
        <p:spPr>
          <a:xfrm>
            <a:off x="7498080" y="4509770"/>
            <a:ext cx="3761105" cy="1014730"/>
          </a:xfrm>
          <a:prstGeom prst="rect">
            <a:avLst/>
          </a:prstGeom>
          <a:noFill/>
        </p:spPr>
        <p:txBody>
          <a:bodyPr wrap="square" rtlCol="0">
            <a:spAutoFit/>
          </a:bodyPr>
          <a:lstStyle/>
          <a:p>
            <a:r>
              <a:rPr lang="zh-CN" altLang="en-US" sz="6000" b="1">
                <a:solidFill>
                  <a:schemeClr val="tx1"/>
                </a:solidFill>
                <a:latin typeface="楷体_GB2312" panose="02010609030101010101" charset="-122"/>
                <a:ea typeface="楷体_GB2312" panose="02010609030101010101" charset="-122"/>
              </a:rPr>
              <a:t>数据结构</a:t>
            </a:r>
          </a:p>
        </p:txBody>
      </p:sp>
    </p:spTree>
    <p:custDataLst>
      <p:tags r:id="rId1"/>
    </p:custDataLst>
    <p:extLst>
      <p:ext uri="{BB962C8B-B14F-4D97-AF65-F5344CB8AC3E}">
        <p14:creationId xmlns:p14="http://schemas.microsoft.com/office/powerpoint/2010/main" val="268052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mph" presetSubtype="2" fill="hold" grpId="2" nodeType="clickEffect">
                                  <p:stCondLst>
                                    <p:cond delay="0"/>
                                  </p:stCondLst>
                                  <p:childTnLst>
                                    <p:animClr clrSpc="rgb" dir="cw">
                                      <p:cBhvr override="childStyle">
                                        <p:cTn id="21" dur="2000" fill="hold"/>
                                        <p:tgtEl>
                                          <p:spTgt spid="3"/>
                                        </p:tgtEl>
                                        <p:attrNameLst>
                                          <p:attrName>style.color</p:attrName>
                                        </p:attrNameLst>
                                      </p:cBhvr>
                                      <p:to>
                                        <a:srgbClr val="EF120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87b1OOOPIC7f"/>
          <p:cNvPicPr>
            <a:picLocks noChangeAspect="1"/>
          </p:cNvPicPr>
          <p:nvPr/>
        </p:nvPicPr>
        <p:blipFill>
          <a:blip r:embed="rId3"/>
          <a:srcRect l="24302" t="40166" r="49442" b="2215"/>
          <a:stretch>
            <a:fillRect/>
          </a:stretch>
        </p:blipFill>
        <p:spPr>
          <a:xfrm>
            <a:off x="1756410" y="2124710"/>
            <a:ext cx="2167890" cy="4377055"/>
          </a:xfrm>
          <a:prstGeom prst="rect">
            <a:avLst/>
          </a:prstGeom>
        </p:spPr>
      </p:pic>
      <p:pic>
        <p:nvPicPr>
          <p:cNvPr id="4" name="图片 3" descr="87b1OOOPIC7f"/>
          <p:cNvPicPr>
            <a:picLocks noChangeAspect="1"/>
          </p:cNvPicPr>
          <p:nvPr/>
        </p:nvPicPr>
        <p:blipFill>
          <a:blip r:embed="rId3"/>
          <a:srcRect l="49781" t="38510" r="24640" b="3118"/>
          <a:stretch>
            <a:fillRect/>
          </a:stretch>
        </p:blipFill>
        <p:spPr>
          <a:xfrm>
            <a:off x="7267575" y="2056130"/>
            <a:ext cx="2112010" cy="4434205"/>
          </a:xfrm>
          <a:prstGeom prst="rect">
            <a:avLst/>
          </a:prstGeom>
        </p:spPr>
      </p:pic>
      <p:sp>
        <p:nvSpPr>
          <p:cNvPr id="5" name="云形标注 4"/>
          <p:cNvSpPr/>
          <p:nvPr/>
        </p:nvSpPr>
        <p:spPr>
          <a:xfrm>
            <a:off x="2837815" y="997585"/>
            <a:ext cx="129540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你好！</a:t>
            </a:r>
          </a:p>
        </p:txBody>
      </p:sp>
      <p:sp>
        <p:nvSpPr>
          <p:cNvPr id="6" name="云形标注 5"/>
          <p:cNvSpPr/>
          <p:nvPr/>
        </p:nvSpPr>
        <p:spPr>
          <a:xfrm flipH="1">
            <a:off x="6893560" y="1079500"/>
            <a:ext cx="133731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你好！</a:t>
            </a:r>
          </a:p>
        </p:txBody>
      </p:sp>
      <p:sp>
        <p:nvSpPr>
          <p:cNvPr id="3" name="文本框 2"/>
          <p:cNvSpPr txBox="1"/>
          <p:nvPr/>
        </p:nvSpPr>
        <p:spPr>
          <a:xfrm>
            <a:off x="97155" y="33020"/>
            <a:ext cx="5851525" cy="829945"/>
          </a:xfrm>
          <a:prstGeom prst="rect">
            <a:avLst/>
          </a:prstGeom>
          <a:noFill/>
        </p:spPr>
        <p:txBody>
          <a:bodyPr wrap="square" rtlCol="0">
            <a:spAutoFit/>
          </a:bodyPr>
          <a:lstStyle/>
          <a:p>
            <a:r>
              <a:rPr lang="zh-CN" altLang="en-US" sz="4800" b="1">
                <a:latin typeface="黑体" panose="02010600030101010101" pitchFamily="49" charset="-122"/>
                <a:ea typeface="黑体" panose="02010600030101010101" pitchFamily="49" charset="-122"/>
              </a:rPr>
              <a:t>语言：沟通的桥梁</a:t>
            </a:r>
          </a:p>
        </p:txBody>
      </p:sp>
    </p:spTree>
    <p:custDataLst>
      <p:tags r:id="rId1"/>
    </p:custDataLst>
    <p:extLst>
      <p:ext uri="{BB962C8B-B14F-4D97-AF65-F5344CB8AC3E}">
        <p14:creationId xmlns:p14="http://schemas.microsoft.com/office/powerpoint/2010/main" val="845839263"/>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87b1OOOPIC7f"/>
          <p:cNvPicPr>
            <a:picLocks noChangeAspect="1"/>
          </p:cNvPicPr>
          <p:nvPr/>
        </p:nvPicPr>
        <p:blipFill>
          <a:blip r:embed="rId3"/>
          <a:srcRect l="24302" t="40166" r="49442" b="2215"/>
          <a:stretch>
            <a:fillRect/>
          </a:stretch>
        </p:blipFill>
        <p:spPr>
          <a:xfrm>
            <a:off x="1756410" y="2124710"/>
            <a:ext cx="2167890" cy="4377055"/>
          </a:xfrm>
          <a:prstGeom prst="rect">
            <a:avLst/>
          </a:prstGeom>
        </p:spPr>
      </p:pic>
      <p:pic>
        <p:nvPicPr>
          <p:cNvPr id="4" name="图片 3" descr="C:\Documents and Settings\Administrator\桌面\87b1OOOPIC7f.jpg87b1OOOPIC7f"/>
          <p:cNvPicPr>
            <a:picLocks noChangeAspect="1"/>
          </p:cNvPicPr>
          <p:nvPr/>
        </p:nvPicPr>
        <p:blipFill>
          <a:blip r:embed="rId3"/>
          <a:srcRect l="74141" t="36503"/>
          <a:stretch>
            <a:fillRect/>
          </a:stretch>
        </p:blipFill>
        <p:spPr>
          <a:xfrm>
            <a:off x="7402195" y="1800860"/>
            <a:ext cx="2080895" cy="4700905"/>
          </a:xfrm>
          <a:prstGeom prst="rect">
            <a:avLst/>
          </a:prstGeom>
        </p:spPr>
      </p:pic>
      <p:sp>
        <p:nvSpPr>
          <p:cNvPr id="5" name="云形标注 4"/>
          <p:cNvSpPr/>
          <p:nvPr/>
        </p:nvSpPr>
        <p:spPr>
          <a:xfrm>
            <a:off x="2837815" y="997585"/>
            <a:ext cx="129540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t>你好！</a:t>
            </a:r>
          </a:p>
        </p:txBody>
      </p:sp>
      <p:sp>
        <p:nvSpPr>
          <p:cNvPr id="6" name="云形标注 5"/>
          <p:cNvSpPr/>
          <p:nvPr/>
        </p:nvSpPr>
        <p:spPr>
          <a:xfrm flipH="1">
            <a:off x="6071870" y="388620"/>
            <a:ext cx="2432685" cy="166751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a:t>おはよう ご    ざ  い  ま  す</a:t>
            </a:r>
          </a:p>
        </p:txBody>
      </p:sp>
      <p:sp>
        <p:nvSpPr>
          <p:cNvPr id="3" name="云形标注 2"/>
          <p:cNvSpPr/>
          <p:nvPr/>
        </p:nvSpPr>
        <p:spPr>
          <a:xfrm>
            <a:off x="7402195" y="1066165"/>
            <a:ext cx="129540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a:t>？？？</a:t>
            </a:r>
          </a:p>
        </p:txBody>
      </p:sp>
      <p:sp>
        <p:nvSpPr>
          <p:cNvPr id="7" name="云形标注 6"/>
          <p:cNvSpPr/>
          <p:nvPr/>
        </p:nvSpPr>
        <p:spPr>
          <a:xfrm>
            <a:off x="2837815" y="997585"/>
            <a:ext cx="1295400" cy="105854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a:t>？？？</a:t>
            </a:r>
          </a:p>
        </p:txBody>
      </p:sp>
    </p:spTree>
    <p:custDataLst>
      <p:tags r:id="rId1"/>
    </p:custDataLst>
    <p:extLst>
      <p:ext uri="{BB962C8B-B14F-4D97-AF65-F5344CB8AC3E}">
        <p14:creationId xmlns:p14="http://schemas.microsoft.com/office/powerpoint/2010/main" val="132552585"/>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xit" presetSubtype="10" fill="hold" grpId="1" nodeType="clickEffect">
                                  <p:stCondLst>
                                    <p:cond delay="0"/>
                                  </p:stCondLst>
                                  <p:childTnLst>
                                    <p:animEffect transition="out" filter="blinds(horizontal)">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3" grpId="0" bldLvl="0" animBg="1"/>
      <p:bldP spid="3" grpId="1" animBg="1"/>
      <p:bldP spid="7"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Lst>
</file>

<file path=ppt/theme/theme1.xml><?xml version="1.0" encoding="utf-8"?>
<a:theme xmlns:a="http://schemas.openxmlformats.org/drawingml/2006/main" name="1_A000120140530A97PPBG">
  <a:themeElements>
    <a:clrScheme name="160179.179">
      <a:dk1>
        <a:srgbClr val="3D3F41"/>
      </a:dk1>
      <a:lt1>
        <a:srgbClr val="FFFFFF"/>
      </a:lt1>
      <a:dk2>
        <a:srgbClr val="3D3F41"/>
      </a:dk2>
      <a:lt2>
        <a:srgbClr val="FFFFFF"/>
      </a:lt2>
      <a:accent1>
        <a:srgbClr val="D2689D"/>
      </a:accent1>
      <a:accent2>
        <a:srgbClr val="D37051"/>
      </a:accent2>
      <a:accent3>
        <a:srgbClr val="F28711"/>
      </a:accent3>
      <a:accent4>
        <a:srgbClr val="D30E00"/>
      </a:accent4>
      <a:accent5>
        <a:srgbClr val="BAD038"/>
      </a:accent5>
      <a:accent6>
        <a:srgbClr val="46CBE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854</TotalTime>
  <Words>1768</Words>
  <Application>Microsoft Office PowerPoint</Application>
  <PresentationFormat>宽屏</PresentationFormat>
  <Paragraphs>259</Paragraphs>
  <Slides>35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黑体</vt:lpstr>
      <vt:lpstr>楷体</vt:lpstr>
      <vt:lpstr>楷体_GB2312</vt:lpstr>
      <vt:lpstr>宋体</vt:lpstr>
      <vt:lpstr>宋体</vt:lpstr>
      <vt:lpstr>幼圆</vt:lpstr>
      <vt:lpstr>Arial</vt:lpstr>
      <vt:lpstr>Calibri</vt:lpstr>
      <vt:lpstr>Cambria Math</vt:lpstr>
      <vt:lpstr>Wingdings</vt:lpstr>
      <vt:lpstr>1_A000120140530A97PPBG</vt:lpstr>
      <vt:lpstr>信息学竞赛是什么？</vt:lpstr>
      <vt:lpstr>      青少年信息学（计算机）奥林匹克竞赛（早期称为青少年计算机程序设计竞赛）是旨在广大青少年中普及计算机教育，推广计算机应用的一项学科性竞赛活动。全国从1984年开始举办全国性竞赛。而自从1989年我国参加第一届国际信息学奥林匹克（International Olympiad in Informatics, 简称IOI）以来，全国青少年计算机程序设计竞赛也更名为全国青少年信息学（计算机）奥林匹克（National Olympiad in Informatics, 简称NOI）。        全国信息学奥林匹克竞赛活动担负着选拔优秀学生参加国际学科奥林匹克竞赛任务，它是经国家教委批准，中国科协具体领导，由中国计算机学会主办的。为促进计算机普及并兼顾提高，从95年开始全国举办信息学奥林匹克竞赛分区联赛。获得全国中学生数学、物理、化学、生物、信息学5个学科奥林匹克竞赛，省赛区获得一等奖者；自主招生（高考加分照顾）享受加分政策，和保送大学资格；其它竞赛获奖者不享受此待遇。</vt:lpstr>
      <vt:lpstr>学习信息学竞赛的好处？</vt:lpstr>
      <vt:lpstr>1、享受高考优惠政策</vt:lpstr>
      <vt:lpstr>2、学好编程，掌握一门赚钱的技能</vt:lpstr>
      <vt:lpstr>什么是计算机程序？</vt:lpstr>
      <vt:lpstr>PowerPoint 演示文稿</vt:lpstr>
      <vt:lpstr>PowerPoint 演示文稿</vt:lpstr>
      <vt:lpstr>PowerPoint 演示文稿</vt:lpstr>
      <vt:lpstr>PowerPoint 演示文稿</vt:lpstr>
      <vt:lpstr>PowerPoint 演示文稿</vt:lpstr>
      <vt:lpstr>PowerPoint 演示文稿</vt:lpstr>
      <vt:lpstr>初识程序设计</vt:lpstr>
      <vt:lpstr>如何让计算机告诉大家“I love programming！”？</vt:lpstr>
      <vt:lpstr>PowerPoint 演示文稿</vt:lpstr>
      <vt:lpstr>开发环境：DEV-C++</vt:lpstr>
      <vt:lpstr>任务一：</vt:lpstr>
      <vt:lpstr>例题1：编程输入两个自然数，输出它们相加的和？</vt:lpstr>
      <vt:lpstr>PowerPoint 演示文稿</vt:lpstr>
      <vt:lpstr>PowerPoint 演示文稿</vt:lpstr>
      <vt:lpstr>变量是什么？</vt:lpstr>
      <vt:lpstr>变量名</vt:lpstr>
      <vt:lpstr>PowerPoint 演示文稿</vt:lpstr>
      <vt:lpstr>变量的定义</vt:lpstr>
      <vt:lpstr>例题2：将整数65存储到计算机内存变量a中，并且输出。</vt:lpstr>
      <vt:lpstr>例题3：将实数65.5存储到计算机内存变量a中，并且输出。</vt:lpstr>
      <vt:lpstr>数据类型</vt:lpstr>
      <vt:lpstr>例题3：将实数65.5存储到计算机内存变量a中，并且输出。</vt:lpstr>
      <vt:lpstr>例题4：将字符j存储到计算机内存变量a中，并且输出。</vt:lpstr>
      <vt:lpstr>任务二：</vt:lpstr>
      <vt:lpstr>PowerPoint 演示文稿</vt:lpstr>
      <vt:lpstr>PowerPoint 演示文稿</vt:lpstr>
      <vt:lpstr>常量</vt:lpstr>
      <vt:lpstr>PowerPoint 演示文稿</vt:lpstr>
      <vt:lpstr>任务三：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信息学竞赛是什么？</dc:title>
  <dc:creator>冉蛟</dc:creator>
  <cp:lastModifiedBy>ranjiao</cp:lastModifiedBy>
  <cp:revision>81</cp:revision>
  <dcterms:created xsi:type="dcterms:W3CDTF">2016-02-29T08:25:00Z</dcterms:created>
  <dcterms:modified xsi:type="dcterms:W3CDTF">2017-07-10T17:04:47Z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