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92" r:id="rId3"/>
    <p:sldId id="427" r:id="rId4"/>
    <p:sldId id="429" r:id="rId5"/>
    <p:sldId id="431" r:id="rId6"/>
    <p:sldId id="432" r:id="rId7"/>
    <p:sldId id="439" r:id="rId8"/>
    <p:sldId id="440" r:id="rId9"/>
    <p:sldId id="437" r:id="rId10"/>
    <p:sldId id="438" r:id="rId12"/>
    <p:sldId id="441" r:id="rId13"/>
    <p:sldId id="446" r:id="rId14"/>
    <p:sldId id="447" r:id="rId15"/>
    <p:sldId id="448" r:id="rId16"/>
    <p:sldId id="449" r:id="rId17"/>
    <p:sldId id="444" r:id="rId18"/>
    <p:sldId id="450" r:id="rId19"/>
    <p:sldId id="445" r:id="rId20"/>
    <p:sldId id="451" r:id="rId21"/>
    <p:sldId id="452" r:id="rId22"/>
    <p:sldId id="462" r:id="rId23"/>
    <p:sldId id="463" r:id="rId24"/>
    <p:sldId id="464" r:id="rId25"/>
    <p:sldId id="465" r:id="rId26"/>
    <p:sldId id="466" r:id="rId27"/>
    <p:sldId id="467" r:id="rId28"/>
    <p:sldId id="468" r:id="rId29"/>
    <p:sldId id="469" r:id="rId30"/>
    <p:sldId id="470" r:id="rId31"/>
    <p:sldId id="471" r:id="rId32"/>
    <p:sldId id="26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94660"/>
  </p:normalViewPr>
  <p:slideViewPr>
    <p:cSldViewPr snapToGrid="0">
      <p:cViewPr varScale="1">
        <p:scale>
          <a:sx n="109" d="100"/>
          <a:sy n="109"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A30E90-7E23-4E87-BAB8-A6C4AAF667C0}" type="slidenum">
              <a:rPr lang="en-US" altLang="zh-CN"/>
            </a:fld>
            <a:endParaRPr lang="en-US" altLang="zh-CN"/>
          </a:p>
        </p:txBody>
      </p:sp>
      <p:sp>
        <p:nvSpPr>
          <p:cNvPr id="843778" name="Rectangle 2"/>
          <p:cNvSpPr>
            <a:spLocks noRot="1" noChangeArrowheads="1" noTextEdit="1"/>
          </p:cNvSpPr>
          <p:nvPr>
            <p:ph type="sldImg"/>
          </p:nvPr>
        </p:nvSpPr>
        <p:spPr/>
      </p:sp>
      <p:sp>
        <p:nvSpPr>
          <p:cNvPr id="8437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AACC42-F84C-4A2F-8228-7F1302CCD061}" type="slidenum">
              <a:rPr lang="en-US" altLang="zh-CN"/>
            </a:fld>
            <a:endParaRPr lang="en-US" altLang="zh-CN"/>
          </a:p>
        </p:txBody>
      </p:sp>
      <p:sp>
        <p:nvSpPr>
          <p:cNvPr id="852994" name="Rectangle 2"/>
          <p:cNvSpPr>
            <a:spLocks noRot="1" noChangeArrowheads="1" noTextEdit="1"/>
          </p:cNvSpPr>
          <p:nvPr>
            <p:ph type="sldImg"/>
          </p:nvPr>
        </p:nvSpPr>
        <p:spPr/>
      </p:sp>
      <p:sp>
        <p:nvSpPr>
          <p:cNvPr id="852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AACC42-F84C-4A2F-8228-7F1302CCD061}" type="slidenum">
              <a:rPr lang="en-US" altLang="zh-CN"/>
            </a:fld>
            <a:endParaRPr lang="en-US" altLang="zh-CN"/>
          </a:p>
        </p:txBody>
      </p:sp>
      <p:sp>
        <p:nvSpPr>
          <p:cNvPr id="852994" name="Rectangle 2"/>
          <p:cNvSpPr>
            <a:spLocks noRot="1" noChangeArrowheads="1" noTextEdit="1"/>
          </p:cNvSpPr>
          <p:nvPr>
            <p:ph type="sldImg"/>
          </p:nvPr>
        </p:nvSpPr>
        <p:spPr/>
      </p:sp>
      <p:sp>
        <p:nvSpPr>
          <p:cNvPr id="852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9061" y="4259766"/>
            <a:ext cx="6082254" cy="1101301"/>
          </a:xfrm>
        </p:spPr>
        <p:txBody>
          <a:bodyPr anchor="ctr" anchorCtr="0">
            <a:normAutofit/>
          </a:bodyPr>
          <a:lstStyle>
            <a:lvl1pPr algn="ctr">
              <a:defRPr sz="5400" b="1"/>
            </a:lvl1pPr>
          </a:lstStyle>
          <a:p>
            <a:r>
              <a:rPr lang="zh-CN" altLang="en-US" dirty="0" smtClean="0"/>
              <a:t>编辑标题</a:t>
            </a:r>
            <a:endParaRPr lang="en-US" dirty="0"/>
          </a:p>
        </p:txBody>
      </p:sp>
      <p:sp>
        <p:nvSpPr>
          <p:cNvPr id="3" name="Subtitle 2"/>
          <p:cNvSpPr>
            <a:spLocks noGrp="1"/>
          </p:cNvSpPr>
          <p:nvPr>
            <p:ph type="subTitle" idx="1"/>
          </p:nvPr>
        </p:nvSpPr>
        <p:spPr>
          <a:xfrm>
            <a:off x="6039061" y="5403428"/>
            <a:ext cx="6082254" cy="701868"/>
          </a:xfrm>
        </p:spPr>
        <p:txBody>
          <a:bodyPr anchor="ctr" anchorCtr="0"/>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84891" y="1843552"/>
            <a:ext cx="8022218" cy="1917654"/>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084891" y="3890179"/>
            <a:ext cx="8022218" cy="100844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fld>
            <a:endParaRPr lang="zh-CN" altLang="en-US"/>
          </a:p>
        </p:txBody>
      </p:sp>
      <p:sp>
        <p:nvSpPr>
          <p:cNvPr id="9" name="文本框 8"/>
          <p:cNvSpPr txBox="1"/>
          <p:nvPr/>
        </p:nvSpPr>
        <p:spPr>
          <a:xfrm>
            <a:off x="2209800" y="3800971"/>
            <a:ext cx="8022218" cy="824400"/>
          </a:xfrm>
          <a:prstGeom prst="rect">
            <a:avLst/>
          </a:prstGeom>
          <a:blipFill dpi="0" rotWithShape="1">
            <a:blip r:embed="rId2"/>
            <a:srcRect/>
            <a:stretch>
              <a:fillRect t="-1000"/>
            </a:stretch>
          </a:blipFill>
        </p:spPr>
        <p:txBody>
          <a:bodyPr vert="horz" lIns="91440" tIns="45720" rIns="91440" bIns="45720" rtlCol="0" anchor="t" anchorCtr="0">
            <a:normAutofit/>
          </a:bodyPr>
          <a:lstStyle>
            <a:defPPr>
              <a:defRPr lang="zh-CN"/>
            </a:defPPr>
            <a:lvl1pPr marL="0" indent="0" algn="ctr" defTabSz="914400" eaLnBrk="1" latinLnBrk="0" hangingPunct="1">
              <a:lnSpc>
                <a:spcPct val="90000"/>
              </a:lnSpc>
              <a:spcBef>
                <a:spcPts val="1000"/>
              </a:spcBef>
              <a:spcAft>
                <a:spcPts val="0"/>
              </a:spcAft>
              <a:buClr>
                <a:schemeClr val="accent1">
                  <a:lumMod val="50000"/>
                </a:schemeClr>
              </a:buClr>
              <a:buFont typeface="Wingdings" panose="05000000000000000000" pitchFamily="2" charset="2"/>
              <a:buNone/>
              <a:defRPr sz="1600">
                <a:solidFill>
                  <a:schemeClr val="tx1">
                    <a:lumMod val="60000"/>
                    <a:lumOff val="40000"/>
                  </a:schemeClr>
                </a:solidFill>
                <a:latin typeface="+mn-lt"/>
                <a:ea typeface="+mn-ea"/>
              </a:defRPr>
            </a:lvl1pPr>
            <a:lvl2pPr indent="0" defTabSz="914400" eaLnBrk="1" latinLnBrk="0" hangingPunct="1">
              <a:lnSpc>
                <a:spcPct val="90000"/>
              </a:lnSpc>
              <a:spcBef>
                <a:spcPts val="500"/>
              </a:spcBef>
              <a:buNone/>
              <a:defRPr sz="2000">
                <a:solidFill>
                  <a:schemeClr val="tx1">
                    <a:tint val="75000"/>
                  </a:schemeClr>
                </a:solidFill>
                <a:latin typeface="+mn-lt"/>
                <a:ea typeface="+mn-ea"/>
              </a:defRPr>
            </a:lvl2pPr>
            <a:lvl3pPr indent="0" defTabSz="914400" eaLnBrk="1" latinLnBrk="0" hangingPunct="1">
              <a:lnSpc>
                <a:spcPct val="90000"/>
              </a:lnSpc>
              <a:spcBef>
                <a:spcPts val="500"/>
              </a:spcBef>
              <a:buNone/>
              <a:defRPr sz="1800">
                <a:solidFill>
                  <a:schemeClr val="tx1">
                    <a:tint val="75000"/>
                  </a:schemeClr>
                </a:solidFill>
                <a:latin typeface="+mn-lt"/>
                <a:ea typeface="+mn-ea"/>
              </a:defRPr>
            </a:lvl3pPr>
            <a:lvl4pPr indent="0" defTabSz="914400" eaLnBrk="1" latinLnBrk="0" hangingPunct="1">
              <a:lnSpc>
                <a:spcPct val="90000"/>
              </a:lnSpc>
              <a:spcBef>
                <a:spcPts val="500"/>
              </a:spcBef>
              <a:buNone/>
              <a:defRPr sz="1600">
                <a:solidFill>
                  <a:schemeClr val="tx1">
                    <a:tint val="75000"/>
                  </a:schemeClr>
                </a:solidFill>
                <a:latin typeface="+mn-lt"/>
                <a:ea typeface="+mn-ea"/>
              </a:defRPr>
            </a:lvl4pPr>
            <a:lvl5pPr indent="0" defTabSz="914400" eaLnBrk="1" latinLnBrk="0" hangingPunct="1">
              <a:lnSpc>
                <a:spcPct val="90000"/>
              </a:lnSpc>
              <a:spcBef>
                <a:spcPts val="500"/>
              </a:spcBef>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030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68993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095270"/>
            <a:ext cx="10515600" cy="595418"/>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751499"/>
            <a:ext cx="5157787"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469535"/>
            <a:ext cx="5157787" cy="372012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51499"/>
            <a:ext cx="5183188"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9535"/>
            <a:ext cx="5183188" cy="372012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615085" y="948085"/>
            <a:ext cx="4961831" cy="4961831"/>
            <a:chOff x="3593148" y="948085"/>
            <a:chExt cx="4961831" cy="4961831"/>
          </a:xfrm>
        </p:grpSpPr>
        <p:sp>
          <p:nvSpPr>
            <p:cNvPr id="11" name="椭圆 2"/>
            <p:cNvSpPr>
              <a:spLocks noChangeArrowheads="1"/>
            </p:cNvSpPr>
            <p:nvPr/>
          </p:nvSpPr>
          <p:spPr bwMode="auto">
            <a:xfrm>
              <a:off x="3754015" y="1108952"/>
              <a:ext cx="4638007" cy="4640097"/>
            </a:xfrm>
            <a:prstGeom prst="ellipse">
              <a:avLst/>
            </a:prstGeom>
            <a:solidFill>
              <a:srgbClr val="FFC2E0"/>
            </a:solidFill>
            <a:ln w="3175" cmpd="sng">
              <a:solidFill>
                <a:srgbClr val="FF85C2"/>
              </a:solidFill>
              <a:round/>
            </a:ln>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3593148" y="948085"/>
              <a:ext cx="4961831" cy="4961831"/>
            </a:xfrm>
            <a:prstGeom prst="ellipse">
              <a:avLst/>
            </a:prstGeom>
            <a:noFill/>
            <a:ln w="3175" cmpd="sng">
              <a:solidFill>
                <a:srgbClr val="FF85C2"/>
              </a:solidFill>
              <a:prstDash val="sysDash"/>
              <a:round/>
            </a:ln>
            <a:extLst>
              <a:ext uri="{909E8E84-426E-40DD-AFC4-6F175D3DCCD1}">
                <a14:hiddenFill xmlns:a14="http://schemas.microsoft.com/office/drawing/2010/main">
                  <a:solidFill>
                    <a:srgbClr val="FFFFFF"/>
                  </a:solidFill>
                </a14:hiddenFill>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grpSp>
      <p:sp>
        <p:nvSpPr>
          <p:cNvPr id="13" name="圆角矩形 4"/>
          <p:cNvSpPr>
            <a:spLocks noChangeArrowheads="1"/>
          </p:cNvSpPr>
          <p:nvPr/>
        </p:nvSpPr>
        <p:spPr bwMode="auto">
          <a:xfrm>
            <a:off x="3150239" y="2834625"/>
            <a:ext cx="5891522" cy="95894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fontScale="85000" lnSpcReduction="20000"/>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sz="6000" dirty="0">
              <a:solidFill>
                <a:srgbClr val="FFFFFF"/>
              </a:solidFill>
              <a:ea typeface="黑体" panose="02010600030101010101" pitchFamily="49" charset="-122"/>
            </a:endParaRPr>
          </a:p>
        </p:txBody>
      </p:sp>
      <p:sp>
        <p:nvSpPr>
          <p:cNvPr id="14" name="KSO_Shape"/>
          <p:cNvSpPr/>
          <p:nvPr/>
        </p:nvSpPr>
        <p:spPr bwMode="auto">
          <a:xfrm>
            <a:off x="5669805" y="4075605"/>
            <a:ext cx="1151144" cy="1391402"/>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FF85C2"/>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2" name="Title 1"/>
          <p:cNvSpPr>
            <a:spLocks noGrp="1"/>
          </p:cNvSpPr>
          <p:nvPr>
            <p:ph type="title" hasCustomPrompt="1"/>
          </p:nvPr>
        </p:nvSpPr>
        <p:spPr>
          <a:xfrm>
            <a:off x="3754014" y="2834624"/>
            <a:ext cx="4638007" cy="958939"/>
          </a:xfrm>
        </p:spPr>
        <p:txBody>
          <a:bodyPr>
            <a:normAutofit/>
          </a:bodyPr>
          <a:lstStyle>
            <a:lvl1pPr algn="ctr">
              <a:defRPr>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1ABD5F9-081B-4062-9F80-0E315FE959E4}"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E184178-5E95-48FE-8FA5-5746B77908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矩形 9"/>
          <p:cNvSpPr>
            <a:spLocks noChangeArrowheads="1"/>
          </p:cNvSpPr>
          <p:nvPr/>
        </p:nvSpPr>
        <p:spPr bwMode="auto">
          <a:xfrm>
            <a:off x="0" y="83126"/>
            <a:ext cx="12192000" cy="6774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9706" y="1055077"/>
            <a:ext cx="1024094" cy="5121886"/>
          </a:xfrm>
        </p:spPr>
        <p:txBody>
          <a:bodyPr vert="eaVert"/>
          <a:lstStyle>
            <a:lvl1pPr algn="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199" y="1055077"/>
            <a:ext cx="9411119" cy="5121886"/>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
            <a:ext cx="12192000" cy="3878317"/>
          </a:xfrm>
          <a:prstGeom prst="rect">
            <a:avLst/>
          </a:prstGeom>
        </p:spPr>
      </p:pic>
      <p:sp>
        <p:nvSpPr>
          <p:cNvPr id="2" name="Title Placeholder 1"/>
          <p:cNvSpPr>
            <a:spLocks noGrp="1"/>
          </p:cNvSpPr>
          <p:nvPr>
            <p:ph type="title"/>
            <p:custDataLst>
              <p:tags r:id="rId12"/>
            </p:custDataLst>
          </p:nvPr>
        </p:nvSpPr>
        <p:spPr>
          <a:xfrm>
            <a:off x="838200" y="1092203"/>
            <a:ext cx="10515600" cy="67468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B1ABD5F9-081B-4062-9F80-0E315FE959E4}"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E184178-5E95-48FE-8FA5-5746B77908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2.wav"/></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audio" Target="../media/audio2.wav"/></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9458" y="2681251"/>
            <a:ext cx="8915399" cy="915064"/>
          </a:xfrm>
        </p:spPr>
        <p:txBody>
          <a:bodyPr>
            <a:noAutofit/>
          </a:bodyPr>
          <a:lstStyle/>
          <a:p>
            <a:pPr algn="ctr"/>
            <a:r>
              <a:rPr lang="zh-CN" altLang="en-US" sz="8000" dirty="0" smtClean="0">
                <a:solidFill>
                  <a:schemeClr val="tx1"/>
                </a:solidFill>
              </a:rPr>
              <a:t>分支程序设计</a:t>
            </a:r>
            <a:endParaRPr lang="zh-CN" altLang="en-US" sz="8000" dirty="0">
              <a:solidFill>
                <a:schemeClr val="tx1"/>
              </a:solidFill>
            </a:endParaRPr>
          </a:p>
        </p:txBody>
      </p:sp>
      <p:sp>
        <p:nvSpPr>
          <p:cNvPr id="3" name="文本框 2"/>
          <p:cNvSpPr txBox="1"/>
          <p:nvPr/>
        </p:nvSpPr>
        <p:spPr>
          <a:xfrm>
            <a:off x="7702062" y="5556739"/>
            <a:ext cx="2373923" cy="584775"/>
          </a:xfrm>
          <a:prstGeom prst="rect">
            <a:avLst/>
          </a:prstGeom>
          <a:noFill/>
        </p:spPr>
        <p:txBody>
          <a:bodyPr wrap="square" rtlCol="0">
            <a:spAutoFit/>
          </a:bodyPr>
          <a:lstStyle/>
          <a:p>
            <a:r>
              <a:rPr lang="zh-CN" altLang="en-US" sz="3200" dirty="0" smtClean="0"/>
              <a:t>冉  蛟</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2018" y="1287952"/>
            <a:ext cx="4500562" cy="40005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smtClean="0">
                <a:solidFill>
                  <a:srgbClr val="008000"/>
                </a:solidFill>
                <a:effectLst>
                  <a:outerShdw blurRad="38100" dist="38100" dir="2700000" algn="tl">
                    <a:srgbClr val="000000"/>
                  </a:outerShdw>
                </a:effectLst>
                <a:ea typeface="楷体_GB2312" panose="02010609030101010101" pitchFamily="49" charset="-122"/>
              </a:rPr>
              <a:t>逻辑表达式的应用：</a:t>
            </a:r>
            <a:endParaRPr lang="zh-CN" altLang="en-US" dirty="0">
              <a:solidFill>
                <a:srgbClr val="008000"/>
              </a:solidFill>
              <a:effectLst>
                <a:outerShdw blurRad="38100" dist="38100" dir="2700000" algn="tl">
                  <a:srgbClr val="000000"/>
                </a:outerShdw>
              </a:effectLst>
              <a:ea typeface="楷体_GB2312" panose="02010609030101010101" pitchFamily="49" charset="-122"/>
              <a:sym typeface="Symbol" panose="05050102010706020507" pitchFamily="18" charset="2"/>
            </a:endParaRPr>
          </a:p>
        </p:txBody>
      </p:sp>
      <p:sp>
        <p:nvSpPr>
          <p:cNvPr id="5" name="Rectangle 50"/>
          <p:cNvSpPr>
            <a:spLocks noChangeArrowheads="1"/>
          </p:cNvSpPr>
          <p:nvPr/>
        </p:nvSpPr>
        <p:spPr bwMode="auto">
          <a:xfrm>
            <a:off x="854590" y="2099896"/>
            <a:ext cx="10267679" cy="4248150"/>
          </a:xfrm>
          <a:prstGeom prst="rect">
            <a:avLst/>
          </a:prstGeom>
          <a:solidFill>
            <a:srgbClr val="CCFFFF"/>
          </a:solidFill>
          <a:ln w="38100" cap="flat" cmpd="sng">
            <a:solidFill>
              <a:srgbClr val="FF0000"/>
            </a:solidFill>
            <a:prstDash val="solid"/>
            <a:miter lim="800000"/>
          </a:ln>
          <a:effectLst>
            <a:outerShdw dist="107763" dir="2700000" algn="ctr" rotWithShape="0">
              <a:srgbClr val="808080">
                <a:alpha val="50000"/>
              </a:srgbClr>
            </a:outerShdw>
          </a:effectLst>
        </p:spPr>
        <p:txBody>
          <a:bodyPr lIns="90000" tIns="46800" rIns="90000" bIns="46800"/>
          <a:lstStyle>
            <a:lvl1pPr marL="342900" indent="-342900">
              <a:spcBef>
                <a:spcPct val="20000"/>
              </a:spcBef>
              <a:buChar char="•"/>
              <a:defRPr kumimoji="1" sz="32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a:buFontTx/>
              <a:buNone/>
            </a:pPr>
            <a:r>
              <a:rPr lang="zh-CN" altLang="en-US" sz="2400" dirty="0" smtClean="0">
                <a:effectLst/>
              </a:rPr>
              <a:t>  数学</a:t>
            </a:r>
            <a:r>
              <a:rPr lang="zh-CN" altLang="en-US" sz="2400" dirty="0">
                <a:effectLst/>
              </a:rPr>
              <a:t>表达式 </a:t>
            </a:r>
            <a:r>
              <a:rPr lang="en-US" altLang="zh-CN" sz="2400" dirty="0">
                <a:effectLst/>
              </a:rPr>
              <a:t>-2 &lt;= x &lt; 10 </a:t>
            </a:r>
            <a:r>
              <a:rPr lang="zh-CN" altLang="en-US" sz="2400" dirty="0">
                <a:effectLst/>
              </a:rPr>
              <a:t>的 </a:t>
            </a:r>
            <a:r>
              <a:rPr lang="en-US" altLang="zh-CN" sz="2400" dirty="0">
                <a:effectLst/>
              </a:rPr>
              <a:t>C </a:t>
            </a:r>
            <a:r>
              <a:rPr lang="zh-CN" altLang="en-US" sz="2400" dirty="0">
                <a:effectLst/>
              </a:rPr>
              <a:t>语言条件表达式： </a:t>
            </a:r>
            <a:r>
              <a:rPr lang="en-US" altLang="zh-CN" sz="2400" i="1" dirty="0">
                <a:solidFill>
                  <a:srgbClr val="FF0000"/>
                </a:solidFill>
                <a:effectLst/>
              </a:rPr>
              <a:t>x</a:t>
            </a:r>
            <a:r>
              <a:rPr lang="en-US" altLang="zh-CN" sz="2400" i="1" dirty="0" smtClean="0">
                <a:solidFill>
                  <a:srgbClr val="FF0000"/>
                </a:solidFill>
                <a:effectLst/>
              </a:rPr>
              <a:t>&gt;= -</a:t>
            </a:r>
            <a:r>
              <a:rPr lang="en-US" altLang="zh-CN" sz="2400" i="1" dirty="0">
                <a:solidFill>
                  <a:srgbClr val="FF0000"/>
                </a:solidFill>
                <a:effectLst/>
              </a:rPr>
              <a:t>2 &amp;&amp; </a:t>
            </a:r>
            <a:r>
              <a:rPr lang="en-US" altLang="zh-CN" sz="2400" i="1" dirty="0" smtClean="0">
                <a:solidFill>
                  <a:srgbClr val="FF0000"/>
                </a:solidFill>
                <a:effectLst/>
              </a:rPr>
              <a:t>x&lt;10</a:t>
            </a:r>
            <a:endParaRPr lang="en-US" altLang="zh-CN" sz="2400" i="1" dirty="0" smtClean="0">
              <a:solidFill>
                <a:srgbClr val="FF0000"/>
              </a:solidFill>
              <a:effectLst/>
            </a:endParaRPr>
          </a:p>
          <a:p>
            <a:pPr>
              <a:buFontTx/>
              <a:buNone/>
            </a:pPr>
            <a:br>
              <a:rPr lang="zh-CN" altLang="en-US" sz="2400" dirty="0">
                <a:effectLst/>
              </a:rPr>
            </a:br>
            <a:r>
              <a:rPr lang="en-US" altLang="zh-CN" sz="2400" dirty="0">
                <a:effectLst/>
              </a:rPr>
              <a:t>x </a:t>
            </a:r>
            <a:r>
              <a:rPr lang="zh-CN" altLang="en-US" sz="2400" dirty="0">
                <a:effectLst/>
              </a:rPr>
              <a:t>是奇数的条件表达式： </a:t>
            </a:r>
            <a:r>
              <a:rPr lang="en-US" altLang="zh-CN" sz="2400" i="1" dirty="0">
                <a:solidFill>
                  <a:srgbClr val="FF0000"/>
                </a:solidFill>
                <a:effectLst/>
              </a:rPr>
              <a:t>x%2==1 </a:t>
            </a:r>
            <a:r>
              <a:rPr lang="zh-CN" altLang="en-US" sz="2400" dirty="0">
                <a:solidFill>
                  <a:srgbClr val="FF0000"/>
                </a:solidFill>
                <a:effectLst/>
              </a:rPr>
              <a:t>或者 </a:t>
            </a:r>
            <a:r>
              <a:rPr lang="en-US" altLang="zh-CN" sz="2400" i="1" dirty="0">
                <a:solidFill>
                  <a:srgbClr val="FF0000"/>
                </a:solidFill>
                <a:effectLst/>
              </a:rPr>
              <a:t>x&amp;1==</a:t>
            </a:r>
            <a:r>
              <a:rPr lang="en-US" altLang="zh-CN" sz="2400" i="1" dirty="0" smtClean="0">
                <a:solidFill>
                  <a:srgbClr val="FF0000"/>
                </a:solidFill>
                <a:effectLst/>
              </a:rPr>
              <a:t>1</a:t>
            </a:r>
            <a:endParaRPr lang="en-US" altLang="zh-CN" sz="2400" i="1" dirty="0" smtClean="0">
              <a:solidFill>
                <a:srgbClr val="FF0000"/>
              </a:solidFill>
              <a:effectLst/>
            </a:endParaRPr>
          </a:p>
          <a:p>
            <a:pPr>
              <a:buFontTx/>
              <a:buNone/>
            </a:pPr>
            <a:br>
              <a:rPr lang="zh-CN" altLang="en-US" sz="2400" dirty="0">
                <a:effectLst/>
              </a:rPr>
            </a:br>
            <a:r>
              <a:rPr lang="en-US" altLang="zh-CN" sz="2400" dirty="0">
                <a:effectLst/>
              </a:rPr>
              <a:t>x </a:t>
            </a:r>
            <a:r>
              <a:rPr lang="zh-CN" altLang="en-US" sz="2400" dirty="0">
                <a:effectLst/>
              </a:rPr>
              <a:t>是偶数的条件表达式： </a:t>
            </a:r>
            <a:r>
              <a:rPr lang="en-US" altLang="zh-CN" sz="2400" i="1" dirty="0">
                <a:solidFill>
                  <a:srgbClr val="FF0000"/>
                </a:solidFill>
                <a:effectLst/>
              </a:rPr>
              <a:t>x%2==0 </a:t>
            </a:r>
            <a:r>
              <a:rPr lang="zh-CN" altLang="en-US" sz="2400" dirty="0">
                <a:solidFill>
                  <a:srgbClr val="FF0000"/>
                </a:solidFill>
                <a:effectLst/>
              </a:rPr>
              <a:t>或者 </a:t>
            </a:r>
            <a:r>
              <a:rPr lang="en-US" altLang="zh-CN" sz="2400" i="1" dirty="0">
                <a:solidFill>
                  <a:srgbClr val="FF0000"/>
                </a:solidFill>
                <a:effectLst/>
              </a:rPr>
              <a:t>x&amp;1==</a:t>
            </a:r>
            <a:r>
              <a:rPr lang="en-US" altLang="zh-CN" sz="2400" i="1" dirty="0" smtClean="0">
                <a:solidFill>
                  <a:srgbClr val="FF0000"/>
                </a:solidFill>
                <a:effectLst/>
              </a:rPr>
              <a:t>0</a:t>
            </a:r>
            <a:endParaRPr lang="en-US" altLang="zh-CN" sz="2400" i="1" dirty="0" smtClean="0">
              <a:solidFill>
                <a:srgbClr val="FF0000"/>
              </a:solidFill>
              <a:effectLst/>
            </a:endParaRPr>
          </a:p>
          <a:p>
            <a:pPr>
              <a:buFontTx/>
              <a:buNone/>
            </a:pPr>
            <a:br>
              <a:rPr lang="zh-CN" altLang="en-US" sz="2400" dirty="0">
                <a:effectLst/>
              </a:rPr>
            </a:br>
            <a:r>
              <a:rPr lang="en-US" altLang="zh-CN" sz="2400" dirty="0">
                <a:effectLst/>
              </a:rPr>
              <a:t>x </a:t>
            </a:r>
            <a:r>
              <a:rPr lang="zh-CN" altLang="en-US" sz="2400" dirty="0">
                <a:effectLst/>
              </a:rPr>
              <a:t>能被 </a:t>
            </a:r>
            <a:r>
              <a:rPr lang="en-US" altLang="zh-CN" sz="2400" dirty="0">
                <a:effectLst/>
              </a:rPr>
              <a:t>11 </a:t>
            </a:r>
            <a:r>
              <a:rPr lang="zh-CN" altLang="en-US" sz="2400" dirty="0">
                <a:effectLst/>
              </a:rPr>
              <a:t>整除的条件表达式： </a:t>
            </a:r>
            <a:r>
              <a:rPr lang="en-US" altLang="zh-CN" sz="2400" i="1" dirty="0">
                <a:solidFill>
                  <a:srgbClr val="FF0000"/>
                </a:solidFill>
                <a:effectLst/>
              </a:rPr>
              <a:t>x%11==</a:t>
            </a:r>
            <a:r>
              <a:rPr lang="en-US" altLang="zh-CN" sz="2400" i="1" dirty="0" smtClean="0">
                <a:solidFill>
                  <a:srgbClr val="FF0000"/>
                </a:solidFill>
                <a:effectLst/>
              </a:rPr>
              <a:t>0</a:t>
            </a:r>
            <a:endParaRPr lang="en-US" altLang="zh-CN" sz="2400" i="1" dirty="0" smtClean="0">
              <a:solidFill>
                <a:srgbClr val="FF0000"/>
              </a:solidFill>
              <a:effectLst/>
            </a:endParaRPr>
          </a:p>
          <a:p>
            <a:pPr>
              <a:buFontTx/>
              <a:buNone/>
            </a:pPr>
            <a:br>
              <a:rPr lang="zh-CN" altLang="en-US" sz="2400" dirty="0">
                <a:effectLst/>
              </a:rPr>
            </a:br>
            <a:r>
              <a:rPr lang="en-US" altLang="zh-CN" sz="2400" dirty="0">
                <a:effectLst/>
              </a:rPr>
              <a:t>x </a:t>
            </a:r>
            <a:r>
              <a:rPr lang="zh-CN" altLang="en-US" sz="2400" dirty="0">
                <a:effectLst/>
              </a:rPr>
              <a:t>能被 </a:t>
            </a:r>
            <a:r>
              <a:rPr lang="en-US" altLang="zh-CN" sz="2400" dirty="0">
                <a:effectLst/>
              </a:rPr>
              <a:t>4 </a:t>
            </a:r>
            <a:r>
              <a:rPr lang="zh-CN" altLang="en-US" sz="2400" dirty="0">
                <a:effectLst/>
              </a:rPr>
              <a:t>整除但不能被 </a:t>
            </a:r>
            <a:r>
              <a:rPr lang="en-US" altLang="zh-CN" sz="2400" dirty="0">
                <a:effectLst/>
              </a:rPr>
              <a:t>100 </a:t>
            </a:r>
            <a:r>
              <a:rPr lang="zh-CN" altLang="en-US" sz="2400" dirty="0">
                <a:effectLst/>
              </a:rPr>
              <a:t>整除，或者能被 </a:t>
            </a:r>
            <a:r>
              <a:rPr lang="en-US" altLang="zh-CN" sz="2400" dirty="0">
                <a:effectLst/>
              </a:rPr>
              <a:t>400 </a:t>
            </a:r>
            <a:r>
              <a:rPr lang="zh-CN" altLang="en-US" sz="2400" dirty="0">
                <a:effectLst/>
              </a:rPr>
              <a:t>整除的 </a:t>
            </a:r>
            <a:r>
              <a:rPr lang="en-US" altLang="zh-CN" sz="2400" dirty="0">
                <a:effectLst/>
              </a:rPr>
              <a:t>C </a:t>
            </a:r>
            <a:r>
              <a:rPr lang="zh-CN" altLang="en-US" sz="2400" dirty="0">
                <a:effectLst/>
              </a:rPr>
              <a:t>语言表达式：</a:t>
            </a:r>
            <a:br>
              <a:rPr lang="zh-CN" altLang="en-US" sz="2400" dirty="0">
                <a:effectLst/>
              </a:rPr>
            </a:br>
            <a:r>
              <a:rPr lang="en-US" altLang="zh-CN" sz="2400" i="1" dirty="0">
                <a:solidFill>
                  <a:srgbClr val="FF0000"/>
                </a:solidFill>
                <a:effectLst/>
              </a:rPr>
              <a:t>(x%4==0 &amp;&amp; x%100!=0) || x%400==0</a:t>
            </a:r>
            <a:br>
              <a:rPr lang="zh-CN" altLang="en-US" sz="2400" dirty="0">
                <a:effectLst/>
              </a:rPr>
            </a:br>
            <a:endParaRPr lang="en-US" altLang="zh-C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6418" y="1179634"/>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分支语句</a:t>
            </a:r>
            <a:endParaRPr lang="zh-CN" altLang="en-US" sz="2800" dirty="0">
              <a:solidFill>
                <a:srgbClr val="FF3300"/>
              </a:solidFill>
              <a:effectLst>
                <a:outerShdw blurRad="38100" dist="38100" dir="2700000" algn="tl">
                  <a:srgbClr val="000000"/>
                </a:outerShdw>
              </a:effectLst>
            </a:endParaRPr>
          </a:p>
        </p:txBody>
      </p:sp>
      <p:sp>
        <p:nvSpPr>
          <p:cNvPr id="5" name="Rectangle 45"/>
          <p:cNvSpPr>
            <a:spLocks noChangeArrowheads="1"/>
          </p:cNvSpPr>
          <p:nvPr/>
        </p:nvSpPr>
        <p:spPr bwMode="auto">
          <a:xfrm>
            <a:off x="999761" y="1718806"/>
            <a:ext cx="1043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dirty="0" smtClean="0">
                <a:effectLst>
                  <a:outerShdw blurRad="38100" dist="38100" dir="2700000" algn="tl">
                    <a:srgbClr val="000000"/>
                  </a:outerShdw>
                </a:effectLst>
                <a:ea typeface="楷体_GB2312" panose="02010609030101010101" pitchFamily="49" charset="-122"/>
              </a:rPr>
              <a:t>  </a:t>
            </a:r>
            <a:r>
              <a:rPr lang="en-US" altLang="zh-CN" sz="2000" b="1" dirty="0">
                <a:effectLst>
                  <a:outerShdw blurRad="38100" dist="38100" dir="2700000" algn="tl">
                    <a:srgbClr val="000000"/>
                  </a:outerShdw>
                </a:effectLst>
                <a:ea typeface="楷体_GB2312" panose="02010609030101010101" pitchFamily="49" charset="-122"/>
              </a:rPr>
              <a:t>if</a:t>
            </a:r>
            <a:r>
              <a:rPr lang="zh-CN" altLang="en-US" sz="2000" b="1" dirty="0">
                <a:effectLst>
                  <a:outerShdw blurRad="38100" dist="38100" dir="2700000" algn="tl">
                    <a:srgbClr val="000000"/>
                  </a:outerShdw>
                </a:effectLst>
                <a:ea typeface="楷体_GB2312" panose="02010609030101010101" pitchFamily="49" charset="-122"/>
              </a:rPr>
              <a:t>语句</a:t>
            </a:r>
            <a:r>
              <a:rPr lang="zh-CN" altLang="en-US" sz="1400" dirty="0"/>
              <a:t> </a:t>
            </a:r>
            <a:endParaRPr lang="zh-CN" altLang="en-US" sz="1400" dirty="0"/>
          </a:p>
        </p:txBody>
      </p:sp>
      <p:sp>
        <p:nvSpPr>
          <p:cNvPr id="6" name="Rectangle 46"/>
          <p:cNvSpPr>
            <a:spLocks noChangeArrowheads="1"/>
          </p:cNvSpPr>
          <p:nvPr/>
        </p:nvSpPr>
        <p:spPr bwMode="auto">
          <a:xfrm>
            <a:off x="999761" y="2181840"/>
            <a:ext cx="2230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简单</a:t>
            </a: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语句形式</a:t>
            </a:r>
            <a:r>
              <a:rPr lang="zh-CN" altLang="en-US" dirty="0"/>
              <a:t> </a:t>
            </a:r>
            <a:endParaRPr lang="zh-CN" altLang="en-US" dirty="0"/>
          </a:p>
        </p:txBody>
      </p:sp>
      <p:sp>
        <p:nvSpPr>
          <p:cNvPr id="7" name="Text Box 47"/>
          <p:cNvSpPr txBox="1">
            <a:spLocks noChangeArrowheads="1"/>
          </p:cNvSpPr>
          <p:nvPr/>
        </p:nvSpPr>
        <p:spPr bwMode="auto">
          <a:xfrm>
            <a:off x="2114810" y="2658088"/>
            <a:ext cx="3241675" cy="720725"/>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ln>
          <a:effectLst>
            <a:outerShdw dist="107763" dir="2700000" algn="ctr" rotWithShape="0">
              <a:srgbClr val="808080">
                <a:alpha val="50000"/>
              </a:srgbClr>
            </a:outerShdw>
          </a:effectLst>
        </p:spPr>
        <p:txBody>
          <a:bodyPr/>
          <a:lstStyle/>
          <a:p>
            <a:pPr algn="just"/>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  </a:t>
            </a:r>
            <a:r>
              <a:rPr lang="en-US" altLang="zh-CN" sz="2000" b="1" dirty="0" smtClean="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en-US" sz="2000" b="1" dirty="0" smtClean="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条件表达式</a:t>
            </a:r>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endPar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pPr algn="just"/>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zh-CN" altLang="en-US"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endPar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 name="Rectangle 48"/>
          <p:cNvSpPr>
            <a:spLocks noChangeArrowheads="1"/>
          </p:cNvSpPr>
          <p:nvPr/>
        </p:nvSpPr>
        <p:spPr bwMode="auto">
          <a:xfrm>
            <a:off x="999761" y="2658088"/>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格式</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en-US" altLang="zh-CN" dirty="0"/>
          </a:p>
        </p:txBody>
      </p:sp>
      <p:sp>
        <p:nvSpPr>
          <p:cNvPr id="9" name="Rectangle 49"/>
          <p:cNvSpPr>
            <a:spLocks noChangeArrowheads="1"/>
          </p:cNvSpPr>
          <p:nvPr/>
        </p:nvSpPr>
        <p:spPr bwMode="auto">
          <a:xfrm>
            <a:off x="6037753" y="2656773"/>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执行流程：</a:t>
            </a:r>
            <a:endParaRPr lang="zh-CN" altLang="en-US" dirty="0"/>
          </a:p>
        </p:txBody>
      </p:sp>
      <p:grpSp>
        <p:nvGrpSpPr>
          <p:cNvPr id="10" name="Group 127"/>
          <p:cNvGrpSpPr/>
          <p:nvPr/>
        </p:nvGrpSpPr>
        <p:grpSpPr bwMode="auto">
          <a:xfrm>
            <a:off x="8358660" y="1609803"/>
            <a:ext cx="2733675" cy="2233612"/>
            <a:chOff x="3729" y="2618"/>
            <a:chExt cx="1722" cy="1407"/>
          </a:xfrm>
        </p:grpSpPr>
        <p:sp>
          <p:nvSpPr>
            <p:cNvPr id="11" name="Text Box 72"/>
            <p:cNvSpPr txBox="1">
              <a:spLocks noChangeArrowheads="1"/>
            </p:cNvSpPr>
            <p:nvPr/>
          </p:nvSpPr>
          <p:spPr bwMode="auto">
            <a:xfrm>
              <a:off x="3729" y="3263"/>
              <a:ext cx="589" cy="262"/>
            </a:xfrm>
            <a:prstGeom prst="rect">
              <a:avLst/>
            </a:prstGeom>
            <a:solidFill>
              <a:srgbClr val="CCFFFF"/>
            </a:solidFill>
            <a:ln w="19050">
              <a:solidFill>
                <a:srgbClr val="0000FF"/>
              </a:solidFill>
              <a:miter lim="800000"/>
            </a:ln>
            <a:effectLst>
              <a:outerShdw dist="107763" dir="2700000" algn="ctr" rotWithShape="0">
                <a:schemeClr val="bg2">
                  <a:alpha val="50000"/>
                </a:schemeClr>
              </a:outerShdw>
            </a:effectLst>
          </p:spPr>
          <p:txBody>
            <a:bodyPr>
              <a:spAutoFit/>
            </a:bodyPr>
            <a:lstStyle/>
            <a:p>
              <a:pPr algn="ctr">
                <a:spcBef>
                  <a:spcPct val="50000"/>
                </a:spcBef>
              </a:pPr>
              <a:r>
                <a:rPr lang="zh-CN" altLang="en-US" sz="2000" b="1">
                  <a:effectLst>
                    <a:outerShdw blurRad="38100" dist="38100" dir="2700000" algn="tl">
                      <a:srgbClr val="FFFFFF"/>
                    </a:outerShdw>
                  </a:effectLst>
                  <a:ea typeface="楷体_GB2312" panose="02010609030101010101" pitchFamily="49" charset="-122"/>
                </a:rPr>
                <a:t>语句</a:t>
              </a:r>
              <a:endParaRPr lang="zh-CN" altLang="en-US" sz="2000" b="1">
                <a:effectLst>
                  <a:outerShdw blurRad="38100" dist="38100" dir="2700000" algn="tl">
                    <a:srgbClr val="FFFFFF"/>
                  </a:outerShdw>
                </a:effectLst>
                <a:ea typeface="楷体_GB2312" panose="02010609030101010101" pitchFamily="49" charset="-122"/>
              </a:endParaRPr>
            </a:p>
          </p:txBody>
        </p:sp>
        <p:grpSp>
          <p:nvGrpSpPr>
            <p:cNvPr id="12" name="Group 92"/>
            <p:cNvGrpSpPr/>
            <p:nvPr/>
          </p:nvGrpSpPr>
          <p:grpSpPr bwMode="auto">
            <a:xfrm>
              <a:off x="3990" y="2618"/>
              <a:ext cx="1461" cy="1407"/>
              <a:chOff x="4229" y="1129"/>
              <a:chExt cx="1461" cy="1407"/>
            </a:xfrm>
          </p:grpSpPr>
          <p:sp>
            <p:nvSpPr>
              <p:cNvPr id="13" name="AutoShape 93"/>
              <p:cNvSpPr>
                <a:spLocks noChangeArrowheads="1"/>
              </p:cNvSpPr>
              <p:nvPr/>
            </p:nvSpPr>
            <p:spPr bwMode="auto">
              <a:xfrm>
                <a:off x="4419" y="1356"/>
                <a:ext cx="1044" cy="272"/>
              </a:xfrm>
              <a:prstGeom prst="flowChartDecision">
                <a:avLst/>
              </a:prstGeom>
              <a:solidFill>
                <a:srgbClr val="FFFFCD"/>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a:r>
                  <a:rPr lang="zh-CN" altLang="en-US" sz="2000" b="1">
                    <a:effectLst>
                      <a:outerShdw blurRad="38100" dist="38100" dir="2700000" algn="tl">
                        <a:srgbClr val="FFFFFF"/>
                      </a:outerShdw>
                    </a:effectLst>
                    <a:ea typeface="楷体_GB2312" panose="02010609030101010101" pitchFamily="49" charset="-122"/>
                  </a:rPr>
                  <a:t>表达式</a:t>
                </a:r>
                <a:endParaRPr lang="zh-CN" altLang="en-US" sz="2000" b="1">
                  <a:effectLst>
                    <a:outerShdw blurRad="38100" dist="38100" dir="2700000" algn="tl">
                      <a:srgbClr val="FFFFFF"/>
                    </a:outerShdw>
                  </a:effectLst>
                  <a:ea typeface="楷体_GB2312" panose="02010609030101010101" pitchFamily="49" charset="-122"/>
                </a:endParaRPr>
              </a:p>
            </p:txBody>
          </p:sp>
          <p:sp>
            <p:nvSpPr>
              <p:cNvPr id="14" name="Line 94"/>
              <p:cNvSpPr>
                <a:spLocks noChangeShapeType="1"/>
              </p:cNvSpPr>
              <p:nvPr/>
            </p:nvSpPr>
            <p:spPr bwMode="auto">
              <a:xfrm>
                <a:off x="4946" y="1129"/>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15" name="Group 95"/>
              <p:cNvGrpSpPr/>
              <p:nvPr/>
            </p:nvGrpSpPr>
            <p:grpSpPr bwMode="auto">
              <a:xfrm>
                <a:off x="4229" y="1492"/>
                <a:ext cx="227" cy="272"/>
                <a:chOff x="2236" y="1797"/>
                <a:chExt cx="227" cy="272"/>
              </a:xfrm>
            </p:grpSpPr>
            <p:sp>
              <p:nvSpPr>
                <p:cNvPr id="24" name="Line 96"/>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 name="Line 97"/>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98"/>
              <p:cNvGrpSpPr/>
              <p:nvPr/>
            </p:nvGrpSpPr>
            <p:grpSpPr bwMode="auto">
              <a:xfrm>
                <a:off x="4238" y="1483"/>
                <a:ext cx="1452" cy="1053"/>
                <a:chOff x="4021" y="609"/>
                <a:chExt cx="1452" cy="1053"/>
              </a:xfrm>
            </p:grpSpPr>
            <p:sp>
              <p:nvSpPr>
                <p:cNvPr id="19" name="Line 99"/>
                <p:cNvSpPr>
                  <a:spLocks noChangeShapeType="1"/>
                </p:cNvSpPr>
                <p:nvPr/>
              </p:nvSpPr>
              <p:spPr bwMode="auto">
                <a:xfrm>
                  <a:off x="5246" y="618"/>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0" name="Line 100"/>
                <p:cNvSpPr>
                  <a:spLocks noChangeShapeType="1"/>
                </p:cNvSpPr>
                <p:nvPr/>
              </p:nvSpPr>
              <p:spPr bwMode="auto">
                <a:xfrm>
                  <a:off x="4021" y="1435"/>
                  <a:ext cx="1451"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1" name="Line 101"/>
                <p:cNvSpPr>
                  <a:spLocks noChangeShapeType="1"/>
                </p:cNvSpPr>
                <p:nvPr/>
              </p:nvSpPr>
              <p:spPr bwMode="auto">
                <a:xfrm>
                  <a:off x="4021" y="1162"/>
                  <a:ext cx="0" cy="273"/>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2" name="Line 102"/>
                <p:cNvSpPr>
                  <a:spLocks noChangeShapeType="1"/>
                </p:cNvSpPr>
                <p:nvPr/>
              </p:nvSpPr>
              <p:spPr bwMode="auto">
                <a:xfrm>
                  <a:off x="5465" y="609"/>
                  <a:ext cx="0" cy="816"/>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3" name="Line 103"/>
                <p:cNvSpPr>
                  <a:spLocks noChangeShapeType="1"/>
                </p:cNvSpPr>
                <p:nvPr/>
              </p:nvSpPr>
              <p:spPr bwMode="auto">
                <a:xfrm>
                  <a:off x="4692" y="1435"/>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7" name="Text Box 104"/>
              <p:cNvSpPr txBox="1">
                <a:spLocks noChangeArrowheads="1"/>
              </p:cNvSpPr>
              <p:nvPr/>
            </p:nvSpPr>
            <p:spPr bwMode="auto">
              <a:xfrm>
                <a:off x="4230" y="128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T</a:t>
                </a:r>
                <a:endParaRPr lang="en-US" altLang="zh-CN" b="1"/>
              </a:p>
            </p:txBody>
          </p:sp>
          <p:sp>
            <p:nvSpPr>
              <p:cNvPr id="18" name="Text Box 105"/>
              <p:cNvSpPr txBox="1">
                <a:spLocks noChangeArrowheads="1"/>
              </p:cNvSpPr>
              <p:nvPr/>
            </p:nvSpPr>
            <p:spPr bwMode="auto">
              <a:xfrm>
                <a:off x="5461" y="129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endParaRPr lang="en-US" altLang="zh-CN" b="1"/>
              </a:p>
            </p:txBody>
          </p:sp>
        </p:grpSp>
      </p:grpSp>
      <p:sp>
        <p:nvSpPr>
          <p:cNvPr id="26" name="Text Box 128" descr="信纸"/>
          <p:cNvSpPr txBox="1">
            <a:spLocks noChangeArrowheads="1"/>
          </p:cNvSpPr>
          <p:nvPr/>
        </p:nvSpPr>
        <p:spPr bwMode="auto">
          <a:xfrm>
            <a:off x="999761" y="3914852"/>
            <a:ext cx="7921625" cy="2033506"/>
          </a:xfrm>
          <a:prstGeom prst="rect">
            <a:avLst/>
          </a:prstGeom>
          <a:solidFill>
            <a:schemeClr val="bg1"/>
          </a:solidFill>
          <a:ln w="38100">
            <a:noFill/>
            <a:miter lim="800000"/>
          </a:ln>
          <a:effectLst>
            <a:outerShdw dist="107763" dir="2700000" algn="ctr" rotWithShape="0">
              <a:schemeClr val="bg2">
                <a:alpha val="50000"/>
              </a:schemeClr>
            </a:outerShdw>
          </a:effectLst>
        </p:spPr>
        <p:txBody>
          <a:bodyPr lIns="0" tIns="46800" rIns="90000" bIns="46800">
            <a:spAutoFit/>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例如：下面的程序段是输入两个整数，输出其中的大数。</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a:p>
            <a:r>
              <a:rPr lang="zh-CN" altLang="en-US" b="1" dirty="0">
                <a:effectLst>
                  <a:outerShdw blurRad="38100" dist="38100" dir="2700000" algn="tl">
                    <a:srgbClr val="FFFFFF"/>
                  </a:outerShdw>
                </a:effectLst>
              </a:rPr>
              <a:t>   </a:t>
            </a:r>
            <a:r>
              <a:rPr lang="zh-CN" altLang="en-US"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int</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a, b, max;</a:t>
            </a:r>
            <a:endParaRPr lang="en-US" altLang="zh-CN" b="1" dirty="0">
              <a:effectLst>
                <a:outerShdw blurRad="38100" dist="38100" dir="2700000" algn="tl">
                  <a:srgbClr val="FFFFFF"/>
                </a:outerShdw>
              </a:effectLst>
            </a:endParaRPr>
          </a:p>
          <a:p>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scanf</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d%d</a:t>
            </a:r>
            <a:r>
              <a:rPr lang="en-US" altLang="zh-CN" b="1" dirty="0">
                <a:effectLst>
                  <a:outerShdw blurRad="38100" dist="38100" dir="2700000" algn="tl">
                    <a:srgbClr val="FFFFFF"/>
                  </a:outerShdw>
                </a:effectLst>
              </a:rPr>
              <a:t>", &amp;a, &amp;b);</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max </a:t>
            </a:r>
            <a:r>
              <a:rPr lang="en-US" altLang="zh-CN" b="1" dirty="0">
                <a:effectLst>
                  <a:outerShdw blurRad="38100" dist="38100" dir="2700000" algn="tl">
                    <a:srgbClr val="FFFFFF"/>
                  </a:outerShdw>
                </a:effectLst>
              </a:rPr>
              <a:t>= a;</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smtClean="0">
                <a:solidFill>
                  <a:srgbClr val="CC0000"/>
                </a:solidFill>
                <a:effectLst>
                  <a:outerShdw blurRad="38100" dist="38100" dir="2700000" algn="tl">
                    <a:srgbClr val="000000"/>
                  </a:outerShdw>
                </a:effectLst>
              </a:rPr>
              <a:t>if </a:t>
            </a:r>
            <a:r>
              <a:rPr lang="en-US" altLang="zh-CN" b="1" dirty="0">
                <a:solidFill>
                  <a:srgbClr val="CC0000"/>
                </a:solidFill>
                <a:effectLst>
                  <a:outerShdw blurRad="38100" dist="38100" dir="2700000" algn="tl">
                    <a:srgbClr val="000000"/>
                  </a:outerShdw>
                </a:effectLst>
              </a:rPr>
              <a:t>(max &lt; b) </a:t>
            </a:r>
            <a:endParaRPr lang="en-US" altLang="zh-CN" b="1" dirty="0">
              <a:solidFill>
                <a:srgbClr val="CC0000"/>
              </a:solidFill>
              <a:effectLst>
                <a:outerShdw blurRad="38100" dist="38100" dir="2700000" algn="tl">
                  <a:srgbClr val="000000"/>
                </a:outerShdw>
              </a:effectLst>
            </a:endParaRPr>
          </a:p>
          <a:p>
            <a:r>
              <a:rPr lang="en-US" altLang="zh-CN" b="1" dirty="0">
                <a:solidFill>
                  <a:srgbClr val="CC0000"/>
                </a:solidFill>
                <a:effectLst>
                  <a:outerShdw blurRad="38100" dist="38100" dir="2700000" algn="tl">
                    <a:srgbClr val="000000"/>
                  </a:outerShdw>
                </a:effectLst>
              </a:rPr>
              <a:t>     </a:t>
            </a:r>
            <a:r>
              <a:rPr lang="en-US" altLang="zh-CN" b="1" dirty="0" smtClean="0">
                <a:solidFill>
                  <a:srgbClr val="CC0000"/>
                </a:solidFill>
                <a:effectLst>
                  <a:outerShdw blurRad="38100" dist="38100" dir="2700000" algn="tl">
                    <a:srgbClr val="000000"/>
                  </a:outerShdw>
                </a:effectLst>
              </a:rPr>
              <a:t>       </a:t>
            </a:r>
            <a:r>
              <a:rPr lang="en-US" altLang="zh-CN" b="1" dirty="0">
                <a:solidFill>
                  <a:srgbClr val="CC0000"/>
                </a:solidFill>
                <a:effectLst>
                  <a:outerShdw blurRad="38100" dist="38100" dir="2700000" algn="tl">
                    <a:srgbClr val="000000"/>
                  </a:outerShdw>
                </a:effectLst>
              </a:rPr>
              <a:t>max = b;</a:t>
            </a:r>
            <a:endParaRPr lang="en-US" altLang="zh-CN" b="1" dirty="0">
              <a:solidFill>
                <a:srgbClr val="CC0000"/>
              </a:solidFill>
              <a:effectLst>
                <a:outerShdw blurRad="38100" dist="38100" dir="2700000" algn="tl">
                  <a:srgbClr val="000000"/>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printf</a:t>
            </a:r>
            <a:r>
              <a:rPr lang="en-US" altLang="zh-CN" b="1" dirty="0">
                <a:effectLst>
                  <a:outerShdw blurRad="38100" dist="38100" dir="2700000" algn="tl">
                    <a:srgbClr val="FFFFFF"/>
                  </a:outerShdw>
                </a:effectLst>
              </a:rPr>
              <a:t>("max = %d", max</a:t>
            </a:r>
            <a:r>
              <a:rPr lang="en-US" altLang="zh-CN" b="1" dirty="0" smtClean="0">
                <a:effectLst>
                  <a:outerShdw blurRad="38100" dist="38100" dir="2700000" algn="tl">
                    <a:srgbClr val="FFFFFF"/>
                  </a:outerShdw>
                </a:effectLst>
              </a:rPr>
              <a:t>);</a:t>
            </a:r>
            <a:endParaRPr lang="en-US" altLang="zh-CN" b="1" dirty="0" smtClean="0">
              <a:effectLst>
                <a:outerShdw blurRad="38100" dist="38100" dir="2700000" algn="tl">
                  <a:srgbClr val="FFFFFF"/>
                </a:outerShdw>
              </a:effectLst>
            </a:endParaRPr>
          </a:p>
        </p:txBody>
      </p:sp>
      <p:sp>
        <p:nvSpPr>
          <p:cNvPr id="27" name="矩形 26"/>
          <p:cNvSpPr/>
          <p:nvPr/>
        </p:nvSpPr>
        <p:spPr>
          <a:xfrm>
            <a:off x="999761" y="6022732"/>
            <a:ext cx="8507351" cy="923330"/>
          </a:xfrm>
          <a:prstGeom prst="rect">
            <a:avLst/>
          </a:prstGeom>
        </p:spPr>
        <p:txBody>
          <a:bodyPr wrap="square">
            <a:spAutoFit/>
          </a:bodyPr>
          <a:lstStyle/>
          <a:p>
            <a:r>
              <a:rPr lang="zh-CN" altLang="en-US" dirty="0">
                <a:solidFill>
                  <a:srgbClr val="000000"/>
                </a:solidFill>
                <a:latin typeface="楷体" panose="02010609060101010101" pitchFamily="49" charset="-122"/>
                <a:ea typeface="楷体" panose="02010609060101010101" pitchFamily="49" charset="-122"/>
              </a:rPr>
              <a:t>先把 </a:t>
            </a:r>
            <a:r>
              <a:rPr lang="en-US" altLang="zh-CN" dirty="0">
                <a:solidFill>
                  <a:srgbClr val="000000"/>
                </a:solidFill>
                <a:latin typeface="楷体" panose="02010609060101010101" pitchFamily="49" charset="-122"/>
                <a:ea typeface="楷体" panose="02010609060101010101" pitchFamily="49" charset="-122"/>
              </a:rPr>
              <a:t>a </a:t>
            </a:r>
            <a:r>
              <a:rPr lang="zh-CN" altLang="en-US" dirty="0">
                <a:solidFill>
                  <a:srgbClr val="000000"/>
                </a:solidFill>
                <a:latin typeface="楷体" panose="02010609060101010101" pitchFamily="49" charset="-122"/>
                <a:ea typeface="楷体" panose="02010609060101010101" pitchFamily="49" charset="-122"/>
              </a:rPr>
              <a:t>的值赋给变量 </a:t>
            </a:r>
            <a:r>
              <a:rPr lang="en-US" altLang="zh-CN" dirty="0" smtClean="0">
                <a:solidFill>
                  <a:srgbClr val="000000"/>
                </a:solidFill>
                <a:latin typeface="楷体" panose="02010609060101010101" pitchFamily="49" charset="-122"/>
                <a:ea typeface="楷体" panose="02010609060101010101" pitchFamily="49" charset="-122"/>
              </a:rPr>
              <a:t>max</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再用 </a:t>
            </a:r>
            <a:r>
              <a:rPr lang="en-US" altLang="zh-CN" dirty="0">
                <a:solidFill>
                  <a:srgbClr val="000000"/>
                </a:solidFill>
                <a:latin typeface="楷体" panose="02010609060101010101" pitchFamily="49" charset="-122"/>
                <a:ea typeface="楷体" panose="02010609060101010101" pitchFamily="49" charset="-122"/>
              </a:rPr>
              <a:t>if </a:t>
            </a:r>
            <a:r>
              <a:rPr lang="zh-CN" altLang="en-US" dirty="0">
                <a:solidFill>
                  <a:srgbClr val="000000"/>
                </a:solidFill>
                <a:latin typeface="楷体" panose="02010609060101010101" pitchFamily="49" charset="-122"/>
                <a:ea typeface="楷体" panose="02010609060101010101" pitchFamily="49" charset="-122"/>
              </a:rPr>
              <a:t>语句判别 </a:t>
            </a:r>
            <a:r>
              <a:rPr lang="en-US" altLang="zh-CN" dirty="0" smtClean="0">
                <a:solidFill>
                  <a:srgbClr val="000000"/>
                </a:solidFill>
                <a:latin typeface="楷体" panose="02010609060101010101" pitchFamily="49" charset="-122"/>
                <a:ea typeface="楷体" panose="02010609060101010101" pitchFamily="49" charset="-122"/>
              </a:rPr>
              <a:t>max </a:t>
            </a:r>
            <a:r>
              <a:rPr lang="zh-CN" altLang="en-US" dirty="0">
                <a:solidFill>
                  <a:srgbClr val="000000"/>
                </a:solidFill>
                <a:latin typeface="楷体" panose="02010609060101010101" pitchFamily="49" charset="-122"/>
                <a:ea typeface="楷体" panose="02010609060101010101" pitchFamily="49" charset="-122"/>
              </a:rPr>
              <a:t>和 </a:t>
            </a:r>
            <a:r>
              <a:rPr lang="en-US" altLang="zh-CN" dirty="0">
                <a:solidFill>
                  <a:srgbClr val="000000"/>
                </a:solidFill>
                <a:latin typeface="楷体" panose="02010609060101010101" pitchFamily="49" charset="-122"/>
                <a:ea typeface="楷体" panose="02010609060101010101" pitchFamily="49" charset="-122"/>
              </a:rPr>
              <a:t>b </a:t>
            </a:r>
            <a:r>
              <a:rPr lang="zh-CN" altLang="en-US" dirty="0">
                <a:solidFill>
                  <a:srgbClr val="000000"/>
                </a:solidFill>
                <a:latin typeface="楷体" panose="02010609060101010101" pitchFamily="49" charset="-122"/>
                <a:ea typeface="楷体" panose="02010609060101010101" pitchFamily="49" charset="-122"/>
              </a:rPr>
              <a:t>的大小，如果 </a:t>
            </a:r>
            <a:r>
              <a:rPr lang="en-US" altLang="zh-CN" dirty="0" smtClean="0">
                <a:solidFill>
                  <a:srgbClr val="000000"/>
                </a:solidFill>
                <a:latin typeface="楷体" panose="02010609060101010101" pitchFamily="49" charset="-122"/>
                <a:ea typeface="楷体" panose="02010609060101010101" pitchFamily="49" charset="-122"/>
              </a:rPr>
              <a:t>max&lt;b</a:t>
            </a:r>
            <a:r>
              <a:rPr lang="zh-CN" altLang="en-US" dirty="0">
                <a:solidFill>
                  <a:srgbClr val="000000"/>
                </a:solidFill>
                <a:latin typeface="楷体" panose="02010609060101010101" pitchFamily="49" charset="-122"/>
                <a:ea typeface="楷体" panose="02010609060101010101" pitchFamily="49" charset="-122"/>
              </a:rPr>
              <a:t>，则把 </a:t>
            </a:r>
            <a:r>
              <a:rPr lang="en-US" altLang="zh-CN" dirty="0" smtClean="0">
                <a:solidFill>
                  <a:srgbClr val="000000"/>
                </a:solidFill>
                <a:latin typeface="楷体" panose="02010609060101010101" pitchFamily="49" charset="-122"/>
                <a:ea typeface="楷体" panose="02010609060101010101" pitchFamily="49" charset="-122"/>
              </a:rPr>
              <a:t>b</a:t>
            </a:r>
            <a:r>
              <a:rPr lang="zh-CN" altLang="en-US" dirty="0" smtClean="0">
                <a:solidFill>
                  <a:srgbClr val="000000"/>
                </a:solidFill>
                <a:latin typeface="楷体" panose="02010609060101010101" pitchFamily="49" charset="-122"/>
                <a:ea typeface="楷体" panose="02010609060101010101" pitchFamily="49" charset="-122"/>
              </a:rPr>
              <a:t>赋</a:t>
            </a:r>
            <a:r>
              <a:rPr lang="zh-CN" altLang="en-US" dirty="0">
                <a:solidFill>
                  <a:srgbClr val="000000"/>
                </a:solidFill>
                <a:latin typeface="楷体" panose="02010609060101010101" pitchFamily="49" charset="-122"/>
                <a:ea typeface="楷体" panose="02010609060101010101" pitchFamily="49" charset="-122"/>
              </a:rPr>
              <a:t>给 </a:t>
            </a:r>
            <a:r>
              <a:rPr lang="en-US" altLang="zh-CN" dirty="0" smtClean="0">
                <a:solidFill>
                  <a:srgbClr val="000000"/>
                </a:solidFill>
                <a:latin typeface="楷体" panose="02010609060101010101" pitchFamily="49" charset="-122"/>
                <a:ea typeface="楷体" panose="02010609060101010101" pitchFamily="49" charset="-122"/>
              </a:rPr>
              <a:t>max</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这样 </a:t>
            </a:r>
            <a:r>
              <a:rPr lang="en-US" altLang="zh-CN" dirty="0" smtClean="0">
                <a:solidFill>
                  <a:srgbClr val="000000"/>
                </a:solidFill>
                <a:latin typeface="楷体" panose="02010609060101010101" pitchFamily="49" charset="-122"/>
                <a:ea typeface="楷体" panose="02010609060101010101" pitchFamily="49" charset="-122"/>
              </a:rPr>
              <a:t>max </a:t>
            </a:r>
            <a:r>
              <a:rPr lang="zh-CN" altLang="en-US" dirty="0">
                <a:solidFill>
                  <a:srgbClr val="000000"/>
                </a:solidFill>
                <a:latin typeface="楷体" panose="02010609060101010101" pitchFamily="49" charset="-122"/>
                <a:ea typeface="楷体" panose="02010609060101010101" pitchFamily="49" charset="-122"/>
              </a:rPr>
              <a:t>的值就是 </a:t>
            </a:r>
            <a:r>
              <a:rPr lang="en-US" altLang="zh-CN" dirty="0" err="1">
                <a:solidFill>
                  <a:srgbClr val="000000"/>
                </a:solidFill>
                <a:latin typeface="楷体" panose="02010609060101010101" pitchFamily="49" charset="-122"/>
                <a:ea typeface="楷体" panose="02010609060101010101" pitchFamily="49" charset="-122"/>
              </a:rPr>
              <a:t>a,b</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中将大的一个。</a:t>
            </a:r>
            <a:br>
              <a:rPr lang="zh-CN" altLang="en-US" dirty="0">
                <a:solidFill>
                  <a:srgbClr val="000000"/>
                </a:solidFill>
                <a:latin typeface="Courier New" panose="02070309020205020404" pitchFamily="49" charset="0"/>
                <a:ea typeface="宋体" panose="02010600030101010101" pitchFamily="2" charset="-122"/>
              </a:rPr>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par>
                                <p:cTn id="19" presetID="4"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out)">
                                      <p:cBhvr>
                                        <p:cTn id="30" dur="500"/>
                                        <p:tgtEl>
                                          <p:spTgt spid="10"/>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ox(out)">
                                      <p:cBhvr>
                                        <p:cTn id="35"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p:bldP spid="26" grpId="0" animBg="1" autoUpdateAnimBg="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6418" y="1179634"/>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分支语句</a:t>
            </a:r>
            <a:endParaRPr lang="zh-CN" altLang="en-US" sz="2800" dirty="0">
              <a:solidFill>
                <a:srgbClr val="FF3300"/>
              </a:solidFill>
              <a:effectLst>
                <a:outerShdw blurRad="38100" dist="38100" dir="2700000" algn="tl">
                  <a:srgbClr val="000000"/>
                </a:outerShdw>
              </a:effectLst>
            </a:endParaRPr>
          </a:p>
        </p:txBody>
      </p:sp>
      <p:sp>
        <p:nvSpPr>
          <p:cNvPr id="5" name="Rectangle 45"/>
          <p:cNvSpPr>
            <a:spLocks noChangeArrowheads="1"/>
          </p:cNvSpPr>
          <p:nvPr/>
        </p:nvSpPr>
        <p:spPr bwMode="auto">
          <a:xfrm>
            <a:off x="999761" y="1718806"/>
            <a:ext cx="902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dirty="0" smtClean="0">
                <a:effectLst>
                  <a:outerShdw blurRad="38100" dist="38100" dir="2700000" algn="tl">
                    <a:srgbClr val="000000"/>
                  </a:outerShdw>
                </a:effectLst>
                <a:ea typeface="楷体_GB2312" panose="02010609030101010101" pitchFamily="49" charset="-122"/>
              </a:rPr>
              <a:t>if</a:t>
            </a:r>
            <a:r>
              <a:rPr lang="zh-CN" altLang="en-US" sz="2000" b="1" dirty="0">
                <a:effectLst>
                  <a:outerShdw blurRad="38100" dist="38100" dir="2700000" algn="tl">
                    <a:srgbClr val="000000"/>
                  </a:outerShdw>
                </a:effectLst>
                <a:ea typeface="楷体_GB2312" panose="02010609030101010101" pitchFamily="49" charset="-122"/>
              </a:rPr>
              <a:t>语句</a:t>
            </a:r>
            <a:r>
              <a:rPr lang="zh-CN" altLang="en-US" sz="1400" dirty="0"/>
              <a:t> </a:t>
            </a:r>
            <a:endParaRPr lang="zh-CN" altLang="en-US" sz="1400" dirty="0"/>
          </a:p>
        </p:txBody>
      </p:sp>
      <p:sp>
        <p:nvSpPr>
          <p:cNvPr id="27" name="Rectangle 129"/>
          <p:cNvSpPr>
            <a:spLocks noChangeArrowheads="1"/>
          </p:cNvSpPr>
          <p:nvPr/>
        </p:nvSpPr>
        <p:spPr bwMode="auto">
          <a:xfrm>
            <a:off x="999761" y="2118916"/>
            <a:ext cx="19960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en-US" altLang="zh-CN" b="1" dirty="0" err="1">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if_else</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形式</a:t>
            </a:r>
            <a:r>
              <a:rPr lang="zh-CN" altLang="en-US" dirty="0"/>
              <a:t> </a:t>
            </a:r>
            <a:endParaRPr lang="zh-CN" altLang="en-US" dirty="0"/>
          </a:p>
        </p:txBody>
      </p:sp>
      <p:sp>
        <p:nvSpPr>
          <p:cNvPr id="28" name="Text Box 130"/>
          <p:cNvSpPr txBox="1">
            <a:spLocks noChangeArrowheads="1"/>
          </p:cNvSpPr>
          <p:nvPr/>
        </p:nvSpPr>
        <p:spPr bwMode="auto">
          <a:xfrm>
            <a:off x="2141783" y="2579821"/>
            <a:ext cx="3241675" cy="1368425"/>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ln>
          <a:effectLst>
            <a:outerShdw dist="107763" dir="2700000" algn="ctr" rotWithShape="0">
              <a:srgbClr val="808080">
                <a:alpha val="50000"/>
              </a:srgbClr>
            </a:outerShdw>
          </a:effectLst>
        </p:spPr>
        <p:txBody>
          <a:bodyPr/>
          <a:lstStyle/>
          <a:p>
            <a:pPr algn="just"/>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  (</a:t>
            </a:r>
            <a:r>
              <a:rPr lang="zh-CN" altLang="en-US"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endPar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pPr algn="just"/>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zh-CN" altLang="en-US"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1;</a:t>
            </a:r>
            <a:endPar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pPr algn="just"/>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else</a:t>
            </a:r>
            <a:endPar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pPr algn="just"/>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zh-CN" altLang="en-US"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2</a:t>
            </a:r>
            <a:r>
              <a:rPr lang="zh-CN" altLang="en-US"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endParaRPr lang="zh-CN" altLang="en-US" sz="2000" b="1">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9" name="Rectangle 131"/>
          <p:cNvSpPr>
            <a:spLocks noChangeArrowheads="1"/>
          </p:cNvSpPr>
          <p:nvPr/>
        </p:nvSpPr>
        <p:spPr bwMode="auto">
          <a:xfrm>
            <a:off x="999761" y="2719062"/>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格式</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en-US" altLang="zh-CN" dirty="0"/>
          </a:p>
        </p:txBody>
      </p:sp>
      <p:sp>
        <p:nvSpPr>
          <p:cNvPr id="30" name="Rectangle 132"/>
          <p:cNvSpPr>
            <a:spLocks noChangeArrowheads="1"/>
          </p:cNvSpPr>
          <p:nvPr/>
        </p:nvSpPr>
        <p:spPr bwMode="auto">
          <a:xfrm>
            <a:off x="5907177" y="2719815"/>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执行流程：</a:t>
            </a:r>
            <a:endParaRPr lang="zh-CN" altLang="en-US" dirty="0"/>
          </a:p>
        </p:txBody>
      </p:sp>
      <p:grpSp>
        <p:nvGrpSpPr>
          <p:cNvPr id="31" name="Group 136"/>
          <p:cNvGrpSpPr/>
          <p:nvPr/>
        </p:nvGrpSpPr>
        <p:grpSpPr bwMode="auto">
          <a:xfrm>
            <a:off x="7712504" y="1827334"/>
            <a:ext cx="3189288" cy="2233612"/>
            <a:chOff x="1894" y="1137"/>
            <a:chExt cx="2009" cy="1407"/>
          </a:xfrm>
        </p:grpSpPr>
        <p:sp>
          <p:nvSpPr>
            <p:cNvPr id="32" name="AutoShape 137"/>
            <p:cNvSpPr>
              <a:spLocks noChangeArrowheads="1"/>
            </p:cNvSpPr>
            <p:nvPr/>
          </p:nvSpPr>
          <p:spPr bwMode="auto">
            <a:xfrm>
              <a:off x="2345" y="1364"/>
              <a:ext cx="1044" cy="272"/>
            </a:xfrm>
            <a:prstGeom prst="flowChartDecision">
              <a:avLst/>
            </a:prstGeom>
            <a:solidFill>
              <a:srgbClr val="FFFFCD"/>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a:r>
                <a:rPr lang="zh-CN" altLang="en-US" sz="2000" b="1" dirty="0">
                  <a:effectLst>
                    <a:outerShdw blurRad="38100" dist="38100" dir="2700000" algn="tl">
                      <a:srgbClr val="FFFFFF"/>
                    </a:outerShdw>
                  </a:effectLst>
                  <a:ea typeface="楷体_GB2312" panose="02010609030101010101" pitchFamily="49" charset="-122"/>
                </a:rPr>
                <a:t>表达式</a:t>
              </a:r>
              <a:endParaRPr lang="zh-CN" altLang="en-US" sz="2000" b="1" dirty="0">
                <a:effectLst>
                  <a:outerShdw blurRad="38100" dist="38100" dir="2700000" algn="tl">
                    <a:srgbClr val="FFFFFF"/>
                  </a:outerShdw>
                </a:effectLst>
                <a:ea typeface="楷体_GB2312" panose="02010609030101010101" pitchFamily="49" charset="-122"/>
              </a:endParaRPr>
            </a:p>
          </p:txBody>
        </p:sp>
        <p:sp>
          <p:nvSpPr>
            <p:cNvPr id="33" name="Text Box 138"/>
            <p:cNvSpPr txBox="1">
              <a:spLocks noChangeArrowheads="1"/>
            </p:cNvSpPr>
            <p:nvPr/>
          </p:nvSpPr>
          <p:spPr bwMode="auto">
            <a:xfrm>
              <a:off x="1894" y="1782"/>
              <a:ext cx="589" cy="262"/>
            </a:xfrm>
            <a:prstGeom prst="rect">
              <a:avLst/>
            </a:prstGeom>
            <a:solidFill>
              <a:srgbClr val="CCFFFF"/>
            </a:solidFill>
            <a:ln w="19050">
              <a:solidFill>
                <a:srgbClr val="0000FF"/>
              </a:solidFill>
              <a:miter lim="800000"/>
            </a:ln>
            <a:effectLst>
              <a:outerShdw dist="107763" dir="2700000" algn="ctr" rotWithShape="0">
                <a:schemeClr val="bg2">
                  <a:alpha val="50000"/>
                </a:schemeClr>
              </a:outerShdw>
            </a:effectLst>
          </p:spPr>
          <p:txBody>
            <a:bodyPr>
              <a:spAutoFit/>
            </a:bodyPr>
            <a:lstStyle/>
            <a:p>
              <a:pPr algn="ctr">
                <a:spcBef>
                  <a:spcPct val="50000"/>
                </a:spcBef>
              </a:pPr>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1</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sp>
          <p:nvSpPr>
            <p:cNvPr id="34" name="Text Box 139"/>
            <p:cNvSpPr txBox="1">
              <a:spLocks noChangeArrowheads="1"/>
            </p:cNvSpPr>
            <p:nvPr/>
          </p:nvSpPr>
          <p:spPr bwMode="auto">
            <a:xfrm>
              <a:off x="3314" y="1772"/>
              <a:ext cx="589" cy="262"/>
            </a:xfrm>
            <a:prstGeom prst="rect">
              <a:avLst/>
            </a:prstGeom>
            <a:solidFill>
              <a:srgbClr val="CCFFFF"/>
            </a:solidFill>
            <a:ln w="19050">
              <a:solidFill>
                <a:srgbClr val="0000FF"/>
              </a:solidFill>
              <a:miter lim="800000"/>
            </a:ln>
            <a:effectLst>
              <a:outerShdw dist="107763" dir="2700000" algn="ctr" rotWithShape="0">
                <a:schemeClr val="bg2">
                  <a:alpha val="50000"/>
                </a:schemeClr>
              </a:outerShdw>
            </a:effectLst>
          </p:spPr>
          <p:txBody>
            <a:bodyPr>
              <a:spAutoFit/>
            </a:bodyPr>
            <a:lstStyle/>
            <a:p>
              <a:pPr algn="ctr">
                <a:spcBef>
                  <a:spcPct val="50000"/>
                </a:spcBef>
              </a:pPr>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2</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sp>
          <p:nvSpPr>
            <p:cNvPr id="35" name="Line 140"/>
            <p:cNvSpPr>
              <a:spLocks noChangeShapeType="1"/>
            </p:cNvSpPr>
            <p:nvPr/>
          </p:nvSpPr>
          <p:spPr bwMode="auto">
            <a:xfrm>
              <a:off x="2872" y="113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6" name="Group 141"/>
            <p:cNvGrpSpPr/>
            <p:nvPr/>
          </p:nvGrpSpPr>
          <p:grpSpPr bwMode="auto">
            <a:xfrm>
              <a:off x="2155" y="1500"/>
              <a:ext cx="227" cy="272"/>
              <a:chOff x="2236" y="1797"/>
              <a:chExt cx="227" cy="272"/>
            </a:xfrm>
          </p:grpSpPr>
          <p:sp>
            <p:nvSpPr>
              <p:cNvPr id="46" name="Line 142"/>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7" name="Line 143"/>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44"/>
            <p:cNvGrpSpPr/>
            <p:nvPr/>
          </p:nvGrpSpPr>
          <p:grpSpPr bwMode="auto">
            <a:xfrm>
              <a:off x="3389" y="1500"/>
              <a:ext cx="227" cy="272"/>
              <a:chOff x="3470" y="1797"/>
              <a:chExt cx="227" cy="272"/>
            </a:xfrm>
          </p:grpSpPr>
          <p:sp>
            <p:nvSpPr>
              <p:cNvPr id="44" name="Line 145"/>
              <p:cNvSpPr>
                <a:spLocks noChangeShapeType="1"/>
              </p:cNvSpPr>
              <p:nvPr/>
            </p:nvSpPr>
            <p:spPr bwMode="auto">
              <a:xfrm>
                <a:off x="3470" y="1797"/>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5" name="Line 146"/>
              <p:cNvSpPr>
                <a:spLocks noChangeShapeType="1"/>
              </p:cNvSpPr>
              <p:nvPr/>
            </p:nvSpPr>
            <p:spPr bwMode="auto">
              <a:xfrm>
                <a:off x="369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8" name="Line 147"/>
            <p:cNvSpPr>
              <a:spLocks noChangeShapeType="1"/>
            </p:cNvSpPr>
            <p:nvPr/>
          </p:nvSpPr>
          <p:spPr bwMode="auto">
            <a:xfrm>
              <a:off x="2164" y="2317"/>
              <a:ext cx="1451"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 name="Line 148"/>
            <p:cNvSpPr>
              <a:spLocks noChangeShapeType="1"/>
            </p:cNvSpPr>
            <p:nvPr/>
          </p:nvSpPr>
          <p:spPr bwMode="auto">
            <a:xfrm>
              <a:off x="2164" y="2044"/>
              <a:ext cx="0" cy="273"/>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0" name="Line 149"/>
            <p:cNvSpPr>
              <a:spLocks noChangeShapeType="1"/>
            </p:cNvSpPr>
            <p:nvPr/>
          </p:nvSpPr>
          <p:spPr bwMode="auto">
            <a:xfrm>
              <a:off x="3615" y="2044"/>
              <a:ext cx="0" cy="273"/>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50"/>
            <p:cNvSpPr>
              <a:spLocks noChangeShapeType="1"/>
            </p:cNvSpPr>
            <p:nvPr/>
          </p:nvSpPr>
          <p:spPr bwMode="auto">
            <a:xfrm>
              <a:off x="2835" y="231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2" name="Text Box 151"/>
            <p:cNvSpPr txBox="1">
              <a:spLocks noChangeArrowheads="1"/>
            </p:cNvSpPr>
            <p:nvPr/>
          </p:nvSpPr>
          <p:spPr bwMode="auto">
            <a:xfrm>
              <a:off x="2165" y="129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T</a:t>
              </a:r>
              <a:endParaRPr lang="en-US" altLang="zh-CN" b="1"/>
            </a:p>
          </p:txBody>
        </p:sp>
        <p:sp>
          <p:nvSpPr>
            <p:cNvPr id="43" name="Text Box 152"/>
            <p:cNvSpPr txBox="1">
              <a:spLocks noChangeArrowheads="1"/>
            </p:cNvSpPr>
            <p:nvPr/>
          </p:nvSpPr>
          <p:spPr bwMode="auto">
            <a:xfrm>
              <a:off x="3408" y="129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endParaRPr lang="en-US" altLang="zh-CN" b="1"/>
            </a:p>
          </p:txBody>
        </p:sp>
      </p:grpSp>
      <p:sp>
        <p:nvSpPr>
          <p:cNvPr id="48" name="Text Box 168" descr="信纸"/>
          <p:cNvSpPr txBox="1">
            <a:spLocks noChangeArrowheads="1"/>
          </p:cNvSpPr>
          <p:nvPr/>
        </p:nvSpPr>
        <p:spPr bwMode="auto">
          <a:xfrm>
            <a:off x="999761" y="4112331"/>
            <a:ext cx="7921625" cy="2033506"/>
          </a:xfrm>
          <a:prstGeom prst="rect">
            <a:avLst/>
          </a:prstGeom>
          <a:noFill/>
          <a:ln w="38100">
            <a:noFill/>
            <a:miter lim="800000"/>
          </a:ln>
          <a:effectLst>
            <a:outerShdw dist="107763" dir="2700000" algn="ctr" rotWithShape="0">
              <a:schemeClr val="bg2">
                <a:alpha val="50000"/>
              </a:schemeClr>
            </a:outerShdw>
          </a:effectLst>
        </p:spPr>
        <p:txBody>
          <a:bodyPr lIns="0" tIns="46800" rIns="90000" bIns="46800">
            <a:spAutoFit/>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例如：下面的程序段同样是输出两个整数中的最大数。</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a:p>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b</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d%d</a:t>
            </a:r>
            <a:r>
              <a:rPr lang="en-US" altLang="zh-CN" b="1" dirty="0">
                <a:effectLst>
                  <a:outerShdw blurRad="38100" dist="38100" dir="2700000" algn="tl">
                    <a:srgbClr val="FFFFFF"/>
                  </a:outerShdw>
                </a:effectLst>
              </a:rPr>
              <a:t>", &amp;a, &amp;b);</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a:solidFill>
                  <a:srgbClr val="CC0000"/>
                </a:solidFill>
                <a:effectLst>
                  <a:outerShdw blurRad="38100" dist="38100" dir="2700000" algn="tl">
                    <a:srgbClr val="000000"/>
                  </a:outerShdw>
                </a:effectLst>
              </a:rPr>
              <a:t>if (a &gt; b)</a:t>
            </a:r>
            <a:endParaRPr lang="en-US" altLang="zh-CN" b="1" dirty="0">
              <a:solidFill>
                <a:srgbClr val="CC0000"/>
              </a:solidFill>
              <a:effectLst>
                <a:outerShdw blurRad="38100" dist="38100" dir="2700000" algn="tl">
                  <a:srgbClr val="000000"/>
                </a:outerShdw>
              </a:effectLst>
            </a:endParaRPr>
          </a:p>
          <a:p>
            <a:r>
              <a:rPr lang="en-US" altLang="zh-CN" b="1" dirty="0">
                <a:solidFill>
                  <a:srgbClr val="CC0000"/>
                </a:solidFill>
                <a:effectLst>
                  <a:outerShdw blurRad="38100" dist="38100" dir="2700000" algn="tl">
                    <a:srgbClr val="000000"/>
                  </a:outerShdw>
                </a:effectLst>
              </a:rPr>
              <a:t>       </a:t>
            </a:r>
            <a:r>
              <a:rPr lang="en-US" altLang="zh-CN" b="1" dirty="0" err="1">
                <a:solidFill>
                  <a:srgbClr val="CC0000"/>
                </a:solidFill>
                <a:effectLst>
                  <a:outerShdw blurRad="38100" dist="38100" dir="2700000" algn="tl">
                    <a:srgbClr val="000000"/>
                  </a:outerShdw>
                </a:effectLst>
              </a:rPr>
              <a:t>printf</a:t>
            </a:r>
            <a:r>
              <a:rPr lang="en-US" altLang="zh-CN" b="1" dirty="0">
                <a:solidFill>
                  <a:srgbClr val="CC0000"/>
                </a:solidFill>
                <a:effectLst>
                  <a:outerShdw blurRad="38100" dist="38100" dir="2700000" algn="tl">
                    <a:srgbClr val="000000"/>
                  </a:outerShdw>
                </a:effectLst>
              </a:rPr>
              <a:t> ("max = %d\n", a);</a:t>
            </a:r>
            <a:endParaRPr lang="en-US" altLang="zh-CN" b="1" dirty="0">
              <a:solidFill>
                <a:srgbClr val="CC0000"/>
              </a:solidFill>
              <a:effectLst>
                <a:outerShdw blurRad="38100" dist="38100" dir="2700000" algn="tl">
                  <a:srgbClr val="000000"/>
                </a:outerShdw>
              </a:effectLst>
            </a:endParaRPr>
          </a:p>
          <a:p>
            <a:r>
              <a:rPr lang="en-US" altLang="zh-CN" b="1" dirty="0">
                <a:solidFill>
                  <a:srgbClr val="CC0000"/>
                </a:solidFill>
                <a:effectLst>
                  <a:outerShdw blurRad="38100" dist="38100" dir="2700000" algn="tl">
                    <a:srgbClr val="000000"/>
                  </a:outerShdw>
                </a:effectLst>
              </a:rPr>
              <a:t>   else</a:t>
            </a:r>
            <a:endParaRPr lang="en-US" altLang="zh-CN" b="1" dirty="0">
              <a:solidFill>
                <a:srgbClr val="CC0000"/>
              </a:solidFill>
              <a:effectLst>
                <a:outerShdw blurRad="38100" dist="38100" dir="2700000" algn="tl">
                  <a:srgbClr val="000000"/>
                </a:outerShdw>
              </a:effectLst>
            </a:endParaRPr>
          </a:p>
          <a:p>
            <a:r>
              <a:rPr lang="en-US" altLang="zh-CN" b="1" dirty="0">
                <a:solidFill>
                  <a:srgbClr val="CC0000"/>
                </a:solidFill>
                <a:effectLst>
                  <a:outerShdw blurRad="38100" dist="38100" dir="2700000" algn="tl">
                    <a:srgbClr val="000000"/>
                  </a:outerShdw>
                </a:effectLst>
              </a:rPr>
              <a:t>      </a:t>
            </a:r>
            <a:r>
              <a:rPr lang="en-US" altLang="zh-CN" b="1" dirty="0" err="1">
                <a:solidFill>
                  <a:srgbClr val="CC0000"/>
                </a:solidFill>
                <a:effectLst>
                  <a:outerShdw blurRad="38100" dist="38100" dir="2700000" algn="tl">
                    <a:srgbClr val="000000"/>
                  </a:outerShdw>
                </a:effectLst>
              </a:rPr>
              <a:t>printf</a:t>
            </a:r>
            <a:r>
              <a:rPr lang="en-US" altLang="zh-CN" b="1" dirty="0">
                <a:solidFill>
                  <a:srgbClr val="CC0000"/>
                </a:solidFill>
                <a:effectLst>
                  <a:outerShdw blurRad="38100" dist="38100" dir="2700000" algn="tl">
                    <a:srgbClr val="000000"/>
                  </a:outerShdw>
                </a:effectLst>
              </a:rPr>
              <a:t> ("max = %d\n", b);</a:t>
            </a:r>
            <a:endParaRPr lang="en-US" altLang="zh-CN" b="1" dirty="0">
              <a:solidFill>
                <a:srgbClr val="CC0000"/>
              </a:solidFill>
              <a:effectLst>
                <a:outerShdw blurRad="38100" dist="38100" dir="2700000" algn="tl">
                  <a:srgbClr val="000000"/>
                </a:outerShdw>
              </a:effectLst>
            </a:endParaRPr>
          </a:p>
        </p:txBody>
      </p:sp>
      <p:sp>
        <p:nvSpPr>
          <p:cNvPr id="49" name="矩形 48"/>
          <p:cNvSpPr/>
          <p:nvPr/>
        </p:nvSpPr>
        <p:spPr>
          <a:xfrm>
            <a:off x="999761" y="6263857"/>
            <a:ext cx="8507351" cy="369332"/>
          </a:xfrm>
          <a:prstGeom prst="rect">
            <a:avLst/>
          </a:prstGeom>
        </p:spPr>
        <p:txBody>
          <a:bodyPr wrap="square">
            <a:spAutoFit/>
          </a:bodyPr>
          <a:lstStyle/>
          <a:p>
            <a:r>
              <a:rPr lang="zh-CN" altLang="en-US" dirty="0">
                <a:solidFill>
                  <a:srgbClr val="000000"/>
                </a:solidFill>
                <a:latin typeface="楷体" panose="02010609060101010101" pitchFamily="49" charset="-122"/>
                <a:ea typeface="楷体" panose="02010609060101010101" pitchFamily="49" charset="-122"/>
              </a:rPr>
              <a:t>如果 </a:t>
            </a:r>
            <a:r>
              <a:rPr lang="en-US" altLang="zh-CN" dirty="0">
                <a:solidFill>
                  <a:srgbClr val="000000"/>
                </a:solidFill>
                <a:latin typeface="楷体" panose="02010609060101010101" pitchFamily="49" charset="-122"/>
                <a:ea typeface="楷体" panose="02010609060101010101" pitchFamily="49" charset="-122"/>
              </a:rPr>
              <a:t>a&gt;b</a:t>
            </a:r>
            <a:r>
              <a:rPr lang="zh-CN" altLang="en-US" dirty="0">
                <a:solidFill>
                  <a:srgbClr val="000000"/>
                </a:solidFill>
                <a:latin typeface="楷体" panose="02010609060101010101" pitchFamily="49" charset="-122"/>
                <a:ea typeface="楷体" panose="02010609060101010101" pitchFamily="49" charset="-122"/>
              </a:rPr>
              <a:t>，则把 </a:t>
            </a:r>
            <a:r>
              <a:rPr lang="en-US" altLang="zh-CN" dirty="0">
                <a:solidFill>
                  <a:srgbClr val="000000"/>
                </a:solidFill>
                <a:latin typeface="楷体" panose="02010609060101010101" pitchFamily="49" charset="-122"/>
                <a:ea typeface="楷体" panose="02010609060101010101" pitchFamily="49" charset="-122"/>
              </a:rPr>
              <a:t>a </a:t>
            </a:r>
            <a:r>
              <a:rPr lang="zh-CN" altLang="en-US" dirty="0">
                <a:solidFill>
                  <a:srgbClr val="000000"/>
                </a:solidFill>
                <a:latin typeface="楷体" panose="02010609060101010101" pitchFamily="49" charset="-122"/>
                <a:ea typeface="楷体" panose="02010609060101010101" pitchFamily="49" charset="-122"/>
              </a:rPr>
              <a:t>的</a:t>
            </a:r>
            <a:r>
              <a:rPr lang="zh-CN" altLang="en-US" dirty="0" smtClean="0">
                <a:solidFill>
                  <a:srgbClr val="000000"/>
                </a:solidFill>
                <a:latin typeface="楷体" panose="02010609060101010101" pitchFamily="49" charset="-122"/>
                <a:ea typeface="楷体" panose="02010609060101010101" pitchFamily="49" charset="-122"/>
              </a:rPr>
              <a:t>值</a:t>
            </a:r>
            <a:r>
              <a:rPr lang="zh-CN" altLang="en-US" dirty="0">
                <a:solidFill>
                  <a:srgbClr val="000000"/>
                </a:solidFill>
                <a:latin typeface="楷体" panose="02010609060101010101" pitchFamily="49" charset="-122"/>
                <a:ea typeface="楷体" panose="02010609060101010101" pitchFamily="49" charset="-122"/>
              </a:rPr>
              <a:t>当</a:t>
            </a:r>
            <a:r>
              <a:rPr lang="zh-CN" altLang="en-US" dirty="0" smtClean="0">
                <a:solidFill>
                  <a:srgbClr val="000000"/>
                </a:solidFill>
                <a:latin typeface="楷体" panose="02010609060101010101" pitchFamily="49" charset="-122"/>
                <a:ea typeface="楷体" panose="02010609060101010101" pitchFamily="49" charset="-122"/>
              </a:rPr>
              <a:t>做最大值输出，</a:t>
            </a:r>
            <a:r>
              <a:rPr lang="zh-CN" altLang="en-US" dirty="0">
                <a:solidFill>
                  <a:srgbClr val="000000"/>
                </a:solidFill>
                <a:latin typeface="楷体" panose="02010609060101010101" pitchFamily="49" charset="-122"/>
                <a:ea typeface="楷体" panose="02010609060101010101" pitchFamily="49" charset="-122"/>
              </a:rPr>
              <a:t>否则把 </a:t>
            </a:r>
            <a:r>
              <a:rPr lang="en-US" altLang="zh-CN" dirty="0">
                <a:solidFill>
                  <a:srgbClr val="000000"/>
                </a:solidFill>
                <a:latin typeface="楷体" panose="02010609060101010101" pitchFamily="49" charset="-122"/>
                <a:ea typeface="楷体" panose="02010609060101010101" pitchFamily="49" charset="-122"/>
              </a:rPr>
              <a:t>b </a:t>
            </a:r>
            <a:r>
              <a:rPr lang="zh-CN" altLang="en-US" dirty="0" smtClean="0">
                <a:solidFill>
                  <a:srgbClr val="000000"/>
                </a:solidFill>
                <a:latin typeface="楷体" panose="02010609060101010101" pitchFamily="49" charset="-122"/>
                <a:ea typeface="楷体" panose="02010609060101010101" pitchFamily="49" charset="-122"/>
              </a:rPr>
              <a:t>的值当做最大值输出。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par>
                                <p:cTn id="13" presetID="4"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ox(out)">
                                      <p:cBhvr>
                                        <p:cTn id="24" dur="500"/>
                                        <p:tgtEl>
                                          <p:spTgt spid="31"/>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ox(out)">
                                      <p:cBhvr>
                                        <p:cTn id="29" dur="500"/>
                                        <p:tgtEl>
                                          <p:spTgt spid="48"/>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p:bldP spid="30"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6418" y="1179634"/>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分支语句</a:t>
            </a:r>
            <a:endParaRPr lang="zh-CN" altLang="en-US" sz="2800" dirty="0">
              <a:solidFill>
                <a:srgbClr val="FF3300"/>
              </a:solidFill>
              <a:effectLst>
                <a:outerShdw blurRad="38100" dist="38100" dir="2700000" algn="tl">
                  <a:srgbClr val="000000"/>
                </a:outerShdw>
              </a:effectLst>
            </a:endParaRPr>
          </a:p>
        </p:txBody>
      </p:sp>
      <p:sp>
        <p:nvSpPr>
          <p:cNvPr id="5" name="Rectangle 45"/>
          <p:cNvSpPr>
            <a:spLocks noChangeArrowheads="1"/>
          </p:cNvSpPr>
          <p:nvPr/>
        </p:nvSpPr>
        <p:spPr bwMode="auto">
          <a:xfrm>
            <a:off x="999761" y="1718806"/>
            <a:ext cx="973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dirty="0" smtClean="0">
                <a:effectLst>
                  <a:outerShdw blurRad="38100" dist="38100" dir="2700000" algn="tl">
                    <a:srgbClr val="000000"/>
                  </a:outerShdw>
                </a:effectLst>
                <a:ea typeface="楷体_GB2312" panose="02010609030101010101" pitchFamily="49" charset="-122"/>
              </a:rPr>
              <a:t> </a:t>
            </a:r>
            <a:r>
              <a:rPr lang="en-US" altLang="zh-CN" sz="2000" b="1" dirty="0">
                <a:effectLst>
                  <a:outerShdw blurRad="38100" dist="38100" dir="2700000" algn="tl">
                    <a:srgbClr val="000000"/>
                  </a:outerShdw>
                </a:effectLst>
                <a:ea typeface="楷体_GB2312" panose="02010609030101010101" pitchFamily="49" charset="-122"/>
              </a:rPr>
              <a:t>if</a:t>
            </a:r>
            <a:r>
              <a:rPr lang="zh-CN" altLang="en-US" sz="2000" b="1" dirty="0">
                <a:effectLst>
                  <a:outerShdw blurRad="38100" dist="38100" dir="2700000" algn="tl">
                    <a:srgbClr val="000000"/>
                  </a:outerShdw>
                </a:effectLst>
                <a:ea typeface="楷体_GB2312" panose="02010609030101010101" pitchFamily="49" charset="-122"/>
              </a:rPr>
              <a:t>语句</a:t>
            </a:r>
            <a:r>
              <a:rPr lang="zh-CN" altLang="en-US" sz="1400" dirty="0"/>
              <a:t> </a:t>
            </a:r>
            <a:endParaRPr lang="zh-CN" altLang="en-US" sz="1400" dirty="0"/>
          </a:p>
        </p:txBody>
      </p:sp>
      <p:sp>
        <p:nvSpPr>
          <p:cNvPr id="50" name="Rectangle 7"/>
          <p:cNvSpPr>
            <a:spLocks noChangeArrowheads="1"/>
          </p:cNvSpPr>
          <p:nvPr/>
        </p:nvSpPr>
        <p:spPr bwMode="auto">
          <a:xfrm>
            <a:off x="977521" y="2118916"/>
            <a:ext cx="2409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en-US" altLang="zh-CN" b="1" dirty="0" err="1">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if_else_if</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形式</a:t>
            </a:r>
            <a:r>
              <a:rPr lang="zh-CN" altLang="en-US" dirty="0"/>
              <a:t> </a:t>
            </a:r>
            <a:endParaRPr lang="zh-CN" altLang="en-US" dirty="0"/>
          </a:p>
        </p:txBody>
      </p:sp>
      <p:sp>
        <p:nvSpPr>
          <p:cNvPr id="51" name="Text Box 8"/>
          <p:cNvSpPr txBox="1">
            <a:spLocks noChangeArrowheads="1"/>
          </p:cNvSpPr>
          <p:nvPr/>
        </p:nvSpPr>
        <p:spPr bwMode="auto">
          <a:xfrm>
            <a:off x="1049634" y="3408645"/>
            <a:ext cx="4537075" cy="2016125"/>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ln>
          <a:effectLst>
            <a:outerShdw dist="107763" dir="2700000" algn="ctr" rotWithShape="0">
              <a:srgbClr val="808080">
                <a:alpha val="50000"/>
              </a:srgbClr>
            </a:outerShdw>
          </a:effectLst>
        </p:spPr>
        <p:txBody>
          <a:bodyPr/>
          <a:lstStyle/>
          <a:p>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1)         </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1;</a:t>
            </a:r>
            <a:endPar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else if (</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2)   </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2;</a:t>
            </a:r>
            <a:endPar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else if (</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3)   </a:t>
            </a:r>
            <a:r>
              <a:rPr lang="zh-CN" altLang="en-US"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3;</a:t>
            </a:r>
            <a:endPar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ea typeface="楷体_GB2312" panose="02010609030101010101" pitchFamily="49" charset="-122"/>
              </a:rPr>
              <a:t>……</a:t>
            </a:r>
            <a:endPar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[else              </a:t>
            </a:r>
            <a:r>
              <a:rPr lang="zh-CN" altLang="en-US" b="1" dirty="0" smtClean="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a:t>
            </a:r>
            <a:r>
              <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n;]</a:t>
            </a:r>
            <a:endParaRPr lang="en-US" altLang="zh-CN"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52" name="Rectangle 9"/>
          <p:cNvSpPr>
            <a:spLocks noChangeArrowheads="1"/>
          </p:cNvSpPr>
          <p:nvPr/>
        </p:nvSpPr>
        <p:spPr bwMode="auto">
          <a:xfrm>
            <a:off x="973739" y="2628770"/>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格式</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en-US" altLang="zh-CN" dirty="0"/>
          </a:p>
        </p:txBody>
      </p:sp>
      <p:sp>
        <p:nvSpPr>
          <p:cNvPr id="53" name="Rectangle 10"/>
          <p:cNvSpPr>
            <a:spLocks noChangeArrowheads="1"/>
          </p:cNvSpPr>
          <p:nvPr/>
        </p:nvSpPr>
        <p:spPr bwMode="auto">
          <a:xfrm>
            <a:off x="6661989" y="2625538"/>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执行流程：</a:t>
            </a:r>
            <a:endParaRPr lang="zh-CN" altLang="en-US" dirty="0"/>
          </a:p>
        </p:txBody>
      </p:sp>
      <p:grpSp>
        <p:nvGrpSpPr>
          <p:cNvPr id="54" name="Group 121"/>
          <p:cNvGrpSpPr/>
          <p:nvPr/>
        </p:nvGrpSpPr>
        <p:grpSpPr bwMode="auto">
          <a:xfrm>
            <a:off x="6661989" y="3358685"/>
            <a:ext cx="4851647" cy="2468030"/>
            <a:chOff x="1837" y="2398"/>
            <a:chExt cx="3621" cy="1842"/>
          </a:xfrm>
        </p:grpSpPr>
        <p:grpSp>
          <p:nvGrpSpPr>
            <p:cNvPr id="55" name="Group 54"/>
            <p:cNvGrpSpPr/>
            <p:nvPr/>
          </p:nvGrpSpPr>
          <p:grpSpPr bwMode="auto">
            <a:xfrm>
              <a:off x="1837" y="2595"/>
              <a:ext cx="1202" cy="302"/>
              <a:chOff x="6744" y="1437"/>
              <a:chExt cx="1356" cy="471"/>
            </a:xfrm>
          </p:grpSpPr>
          <p:sp>
            <p:nvSpPr>
              <p:cNvPr id="106" name="AutoShape 55"/>
              <p:cNvSpPr>
                <a:spLocks noChangeArrowheads="1"/>
              </p:cNvSpPr>
              <p:nvPr/>
            </p:nvSpPr>
            <p:spPr bwMode="auto">
              <a:xfrm>
                <a:off x="6744" y="1437"/>
                <a:ext cx="1356" cy="471"/>
              </a:xfrm>
              <a:prstGeom prst="flowChartDecision">
                <a:avLst/>
              </a:prstGeom>
              <a:solidFill>
                <a:srgbClr val="FFFFD1"/>
              </a:solidFill>
              <a:ln w="9525">
                <a:solidFill>
                  <a:srgbClr val="000000"/>
                </a:solidFill>
                <a:miter lim="800000"/>
              </a:ln>
              <a:effectLst>
                <a:outerShdw dist="107763" dir="2700000" algn="ctr" rotWithShape="0">
                  <a:srgbClr val="808080">
                    <a:alpha val="50000"/>
                  </a:srgbClr>
                </a:outerShdw>
              </a:effectLst>
            </p:spPr>
            <p:txBody>
              <a:bodyPr/>
              <a:lstStyle/>
              <a:p>
                <a:endParaRPr lang="zh-CN" altLang="en-US"/>
              </a:p>
            </p:txBody>
          </p:sp>
          <p:sp>
            <p:nvSpPr>
              <p:cNvPr id="107" name="Text Box 56"/>
              <p:cNvSpPr txBox="1">
                <a:spLocks noChangeArrowheads="1"/>
              </p:cNvSpPr>
              <p:nvPr/>
            </p:nvSpPr>
            <p:spPr bwMode="auto">
              <a:xfrm>
                <a:off x="7046" y="1471"/>
                <a:ext cx="90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a:t>
                </a:r>
                <a:r>
                  <a:rPr lang="en-US" altLang="zh-CN"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1</a:t>
                </a:r>
                <a:endParaRPr lang="en-US" altLang="zh-CN"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56" name="Group 108"/>
            <p:cNvGrpSpPr/>
            <p:nvPr/>
          </p:nvGrpSpPr>
          <p:grpSpPr bwMode="auto">
            <a:xfrm>
              <a:off x="2135" y="3641"/>
              <a:ext cx="662" cy="229"/>
              <a:chOff x="2135" y="3641"/>
              <a:chExt cx="662" cy="229"/>
            </a:xfrm>
          </p:grpSpPr>
          <p:sp>
            <p:nvSpPr>
              <p:cNvPr id="104" name="Rectangle 58"/>
              <p:cNvSpPr>
                <a:spLocks noChangeArrowheads="1"/>
              </p:cNvSpPr>
              <p:nvPr/>
            </p:nvSpPr>
            <p:spPr bwMode="auto">
              <a:xfrm>
                <a:off x="2135" y="3670"/>
                <a:ext cx="638" cy="200"/>
              </a:xfrm>
              <a:prstGeom prst="rect">
                <a:avLst/>
              </a:prstGeom>
              <a:solidFill>
                <a:srgbClr val="CCFFFF"/>
              </a:solidFill>
              <a:ln w="9525">
                <a:solidFill>
                  <a:srgbClr val="0000FF"/>
                </a:solidFill>
                <a:miter lim="800000"/>
              </a:ln>
              <a:effectLst>
                <a:outerShdw dist="107763" dir="2700000" algn="ctr" rotWithShape="0">
                  <a:srgbClr val="808080">
                    <a:alpha val="50000"/>
                  </a:srgbClr>
                </a:outerShdw>
              </a:effectLst>
            </p:spPr>
            <p:txBody>
              <a:bodyPr/>
              <a:lstStyle/>
              <a:p>
                <a:endParaRPr lang="zh-CN" altLang="en-US"/>
              </a:p>
            </p:txBody>
          </p:sp>
          <p:sp>
            <p:nvSpPr>
              <p:cNvPr id="105" name="Text Box 59"/>
              <p:cNvSpPr txBox="1">
                <a:spLocks noChangeArrowheads="1"/>
              </p:cNvSpPr>
              <p:nvPr/>
            </p:nvSpPr>
            <p:spPr bwMode="auto">
              <a:xfrm>
                <a:off x="2208" y="3641"/>
                <a:ext cx="5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1</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sp>
          <p:nvSpPr>
            <p:cNvPr id="57" name="Line 60"/>
            <p:cNvSpPr>
              <a:spLocks noChangeShapeType="1"/>
            </p:cNvSpPr>
            <p:nvPr/>
          </p:nvSpPr>
          <p:spPr bwMode="auto">
            <a:xfrm>
              <a:off x="2430" y="2398"/>
              <a:ext cx="0" cy="200"/>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58" name="Group 107"/>
            <p:cNvGrpSpPr/>
            <p:nvPr/>
          </p:nvGrpSpPr>
          <p:grpSpPr bwMode="auto">
            <a:xfrm>
              <a:off x="3012" y="3630"/>
              <a:ext cx="638" cy="242"/>
              <a:chOff x="3012" y="3630"/>
              <a:chExt cx="638" cy="242"/>
            </a:xfrm>
          </p:grpSpPr>
          <p:sp>
            <p:nvSpPr>
              <p:cNvPr id="102" name="Rectangle 62"/>
              <p:cNvSpPr>
                <a:spLocks noChangeArrowheads="1"/>
              </p:cNvSpPr>
              <p:nvPr/>
            </p:nvSpPr>
            <p:spPr bwMode="auto">
              <a:xfrm>
                <a:off x="3012" y="3672"/>
                <a:ext cx="638" cy="200"/>
              </a:xfrm>
              <a:prstGeom prst="rect">
                <a:avLst/>
              </a:prstGeom>
              <a:solidFill>
                <a:srgbClr val="CCFFFF"/>
              </a:solidFill>
              <a:ln w="9525">
                <a:solidFill>
                  <a:srgbClr val="0000FF"/>
                </a:solidFill>
                <a:miter lim="800000"/>
              </a:ln>
              <a:effectLst>
                <a:outerShdw dist="107763" dir="2700000" algn="ctr" rotWithShape="0">
                  <a:srgbClr val="808080">
                    <a:alpha val="50000"/>
                  </a:srgbClr>
                </a:outerShdw>
              </a:effectLst>
            </p:spPr>
            <p:txBody>
              <a:bodyPr/>
              <a:lstStyle/>
              <a:p>
                <a:endParaRPr lang="zh-CN" altLang="en-US"/>
              </a:p>
            </p:txBody>
          </p:sp>
          <p:sp>
            <p:nvSpPr>
              <p:cNvPr id="103" name="Text Box 63"/>
              <p:cNvSpPr txBox="1">
                <a:spLocks noChangeArrowheads="1"/>
              </p:cNvSpPr>
              <p:nvPr/>
            </p:nvSpPr>
            <p:spPr bwMode="auto">
              <a:xfrm>
                <a:off x="3056" y="3630"/>
                <a:ext cx="5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2</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59" name="Group 117"/>
            <p:cNvGrpSpPr/>
            <p:nvPr/>
          </p:nvGrpSpPr>
          <p:grpSpPr bwMode="auto">
            <a:xfrm>
              <a:off x="3049" y="2535"/>
              <a:ext cx="282" cy="355"/>
              <a:chOff x="3049" y="2535"/>
              <a:chExt cx="282" cy="355"/>
            </a:xfrm>
          </p:grpSpPr>
          <p:sp>
            <p:nvSpPr>
              <p:cNvPr id="98" name="Text Box 66"/>
              <p:cNvSpPr txBox="1">
                <a:spLocks noChangeArrowheads="1"/>
              </p:cNvSpPr>
              <p:nvPr/>
            </p:nvSpPr>
            <p:spPr bwMode="auto">
              <a:xfrm>
                <a:off x="3092" y="2535"/>
                <a:ext cx="18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solidFill>
                      <a:schemeClr val="accent2"/>
                    </a:solidFill>
                  </a:rPr>
                  <a:t>F</a:t>
                </a:r>
                <a:endParaRPr lang="en-US" altLang="zh-CN" b="1">
                  <a:solidFill>
                    <a:schemeClr val="accent2"/>
                  </a:solidFill>
                </a:endParaRPr>
              </a:p>
            </p:txBody>
          </p:sp>
          <p:grpSp>
            <p:nvGrpSpPr>
              <p:cNvPr id="99" name="Group 104"/>
              <p:cNvGrpSpPr/>
              <p:nvPr/>
            </p:nvGrpSpPr>
            <p:grpSpPr bwMode="auto">
              <a:xfrm>
                <a:off x="3049" y="2744"/>
                <a:ext cx="282" cy="146"/>
                <a:chOff x="3049" y="2744"/>
                <a:chExt cx="282" cy="146"/>
              </a:xfrm>
            </p:grpSpPr>
            <p:sp>
              <p:nvSpPr>
                <p:cNvPr id="100" name="Line 65"/>
                <p:cNvSpPr>
                  <a:spLocks noChangeShapeType="1"/>
                </p:cNvSpPr>
                <p:nvPr/>
              </p:nvSpPr>
              <p:spPr bwMode="auto">
                <a:xfrm flipH="1">
                  <a:off x="3049" y="2746"/>
                  <a:ext cx="272" cy="0"/>
                </a:xfrm>
                <a:prstGeom prst="line">
                  <a:avLst/>
                </a:prstGeom>
                <a:noFill/>
                <a:ln w="28575">
                  <a:solidFill>
                    <a:srgbClr val="FF3300"/>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67"/>
                <p:cNvSpPr>
                  <a:spLocks noChangeShapeType="1"/>
                </p:cNvSpPr>
                <p:nvPr/>
              </p:nvSpPr>
              <p:spPr bwMode="auto">
                <a:xfrm>
                  <a:off x="3331" y="2744"/>
                  <a:ext cx="0" cy="146"/>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60" name="Group 68"/>
            <p:cNvGrpSpPr/>
            <p:nvPr/>
          </p:nvGrpSpPr>
          <p:grpSpPr bwMode="auto">
            <a:xfrm>
              <a:off x="2746" y="2887"/>
              <a:ext cx="1202" cy="312"/>
              <a:chOff x="6744" y="1437"/>
              <a:chExt cx="1356" cy="486"/>
            </a:xfrm>
          </p:grpSpPr>
          <p:sp>
            <p:nvSpPr>
              <p:cNvPr id="96" name="AutoShape 69"/>
              <p:cNvSpPr>
                <a:spLocks noChangeArrowheads="1"/>
              </p:cNvSpPr>
              <p:nvPr/>
            </p:nvSpPr>
            <p:spPr bwMode="auto">
              <a:xfrm>
                <a:off x="6744" y="1437"/>
                <a:ext cx="1356" cy="471"/>
              </a:xfrm>
              <a:prstGeom prst="flowChartDecision">
                <a:avLst/>
              </a:prstGeom>
              <a:solidFill>
                <a:srgbClr val="FFFFCD"/>
              </a:solidFill>
              <a:ln w="9525">
                <a:solidFill>
                  <a:srgbClr val="000000"/>
                </a:solidFill>
                <a:miter lim="800000"/>
              </a:ln>
              <a:effectLst>
                <a:outerShdw dist="107763" dir="2700000" algn="ctr" rotWithShape="0">
                  <a:srgbClr val="808080">
                    <a:alpha val="50000"/>
                  </a:srgbClr>
                </a:outerShdw>
              </a:effectLst>
            </p:spPr>
            <p:txBody>
              <a:bodyPr/>
              <a:lstStyle/>
              <a:p>
                <a:endParaRPr lang="zh-CN" altLang="en-US"/>
              </a:p>
            </p:txBody>
          </p:sp>
          <p:sp>
            <p:nvSpPr>
              <p:cNvPr id="97" name="Text Box 70"/>
              <p:cNvSpPr txBox="1">
                <a:spLocks noChangeArrowheads="1"/>
              </p:cNvSpPr>
              <p:nvPr/>
            </p:nvSpPr>
            <p:spPr bwMode="auto">
              <a:xfrm>
                <a:off x="6975" y="1455"/>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2</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61" name="Group 71"/>
            <p:cNvGrpSpPr/>
            <p:nvPr/>
          </p:nvGrpSpPr>
          <p:grpSpPr bwMode="auto">
            <a:xfrm>
              <a:off x="3645" y="3199"/>
              <a:ext cx="1202" cy="312"/>
              <a:chOff x="6744" y="1437"/>
              <a:chExt cx="1356" cy="486"/>
            </a:xfrm>
          </p:grpSpPr>
          <p:sp>
            <p:nvSpPr>
              <p:cNvPr id="94" name="AutoShape 72"/>
              <p:cNvSpPr>
                <a:spLocks noChangeArrowheads="1"/>
              </p:cNvSpPr>
              <p:nvPr/>
            </p:nvSpPr>
            <p:spPr bwMode="auto">
              <a:xfrm>
                <a:off x="6744" y="1437"/>
                <a:ext cx="1356" cy="471"/>
              </a:xfrm>
              <a:prstGeom prst="flowChartDecision">
                <a:avLst/>
              </a:prstGeom>
              <a:solidFill>
                <a:srgbClr val="FFFFCD"/>
              </a:solidFill>
              <a:ln w="9525">
                <a:solidFill>
                  <a:srgbClr val="000000"/>
                </a:solidFill>
                <a:miter lim="800000"/>
              </a:ln>
              <a:effectLst>
                <a:outerShdw dist="107763" dir="2700000" algn="ctr" rotWithShape="0">
                  <a:srgbClr val="808080">
                    <a:alpha val="50000"/>
                  </a:srgbClr>
                </a:outerShdw>
              </a:effectLst>
            </p:spPr>
            <p:txBody>
              <a:bodyPr/>
              <a:lstStyle/>
              <a:p>
                <a:endParaRPr lang="zh-CN" altLang="en-US"/>
              </a:p>
            </p:txBody>
          </p:sp>
          <p:sp>
            <p:nvSpPr>
              <p:cNvPr id="95" name="Text Box 73"/>
              <p:cNvSpPr txBox="1">
                <a:spLocks noChangeArrowheads="1"/>
              </p:cNvSpPr>
              <p:nvPr/>
            </p:nvSpPr>
            <p:spPr bwMode="auto">
              <a:xfrm>
                <a:off x="6975" y="1455"/>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3</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62" name="Group 120"/>
            <p:cNvGrpSpPr/>
            <p:nvPr/>
          </p:nvGrpSpPr>
          <p:grpSpPr bwMode="auto">
            <a:xfrm>
              <a:off x="3948" y="2828"/>
              <a:ext cx="274" cy="356"/>
              <a:chOff x="3948" y="2828"/>
              <a:chExt cx="274" cy="356"/>
            </a:xfrm>
          </p:grpSpPr>
          <p:sp>
            <p:nvSpPr>
              <p:cNvPr id="90" name="Text Box 76"/>
              <p:cNvSpPr txBox="1">
                <a:spLocks noChangeArrowheads="1"/>
              </p:cNvSpPr>
              <p:nvPr/>
            </p:nvSpPr>
            <p:spPr bwMode="auto">
              <a:xfrm>
                <a:off x="3991" y="2828"/>
                <a:ext cx="20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solidFill>
                      <a:schemeClr val="accent2"/>
                    </a:solidFill>
                  </a:rPr>
                  <a:t>F</a:t>
                </a:r>
                <a:endParaRPr lang="en-US" altLang="zh-CN" b="1">
                  <a:solidFill>
                    <a:schemeClr val="accent2"/>
                  </a:solidFill>
                </a:endParaRPr>
              </a:p>
            </p:txBody>
          </p:sp>
          <p:grpSp>
            <p:nvGrpSpPr>
              <p:cNvPr id="91" name="Group 118"/>
              <p:cNvGrpSpPr/>
              <p:nvPr/>
            </p:nvGrpSpPr>
            <p:grpSpPr bwMode="auto">
              <a:xfrm>
                <a:off x="3948" y="3038"/>
                <a:ext cx="274" cy="146"/>
                <a:chOff x="3948" y="3038"/>
                <a:chExt cx="274" cy="146"/>
              </a:xfrm>
            </p:grpSpPr>
            <p:sp>
              <p:nvSpPr>
                <p:cNvPr id="92" name="Line 75"/>
                <p:cNvSpPr>
                  <a:spLocks noChangeShapeType="1"/>
                </p:cNvSpPr>
                <p:nvPr/>
              </p:nvSpPr>
              <p:spPr bwMode="auto">
                <a:xfrm flipH="1">
                  <a:off x="3948" y="3040"/>
                  <a:ext cx="271" cy="0"/>
                </a:xfrm>
                <a:prstGeom prst="line">
                  <a:avLst/>
                </a:prstGeom>
                <a:noFill/>
                <a:ln w="28575">
                  <a:solidFill>
                    <a:srgbClr val="FF3300"/>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93" name="Line 77"/>
                <p:cNvSpPr>
                  <a:spLocks noChangeShapeType="1"/>
                </p:cNvSpPr>
                <p:nvPr/>
              </p:nvSpPr>
              <p:spPr bwMode="auto">
                <a:xfrm>
                  <a:off x="4222" y="3038"/>
                  <a:ext cx="0" cy="146"/>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grpSp>
          <p:nvGrpSpPr>
            <p:cNvPr id="63" name="Group 110"/>
            <p:cNvGrpSpPr/>
            <p:nvPr/>
          </p:nvGrpSpPr>
          <p:grpSpPr bwMode="auto">
            <a:xfrm>
              <a:off x="3940" y="3625"/>
              <a:ext cx="648" cy="241"/>
              <a:chOff x="3940" y="3625"/>
              <a:chExt cx="648" cy="241"/>
            </a:xfrm>
          </p:grpSpPr>
          <p:sp>
            <p:nvSpPr>
              <p:cNvPr id="88" name="Rectangle 79"/>
              <p:cNvSpPr>
                <a:spLocks noChangeArrowheads="1"/>
              </p:cNvSpPr>
              <p:nvPr/>
            </p:nvSpPr>
            <p:spPr bwMode="auto">
              <a:xfrm>
                <a:off x="3940" y="3666"/>
                <a:ext cx="638" cy="200"/>
              </a:xfrm>
              <a:prstGeom prst="rect">
                <a:avLst/>
              </a:prstGeom>
              <a:solidFill>
                <a:srgbClr val="CCFFFF"/>
              </a:solidFill>
              <a:ln w="9525">
                <a:solidFill>
                  <a:srgbClr val="0000FF"/>
                </a:solidFill>
                <a:miter lim="800000"/>
              </a:ln>
              <a:effectLst>
                <a:outerShdw dist="107763" dir="2700000" algn="ctr" rotWithShape="0">
                  <a:srgbClr val="808080">
                    <a:alpha val="50000"/>
                  </a:srgbClr>
                </a:outerShdw>
              </a:effectLst>
            </p:spPr>
            <p:txBody>
              <a:bodyPr/>
              <a:lstStyle/>
              <a:p>
                <a:endParaRPr lang="zh-CN" altLang="en-US"/>
              </a:p>
            </p:txBody>
          </p:sp>
          <p:sp>
            <p:nvSpPr>
              <p:cNvPr id="89" name="Text Box 80"/>
              <p:cNvSpPr txBox="1">
                <a:spLocks noChangeArrowheads="1"/>
              </p:cNvSpPr>
              <p:nvPr/>
            </p:nvSpPr>
            <p:spPr bwMode="auto">
              <a:xfrm>
                <a:off x="3998" y="3625"/>
                <a:ext cx="5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3</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64" name="Group 111"/>
            <p:cNvGrpSpPr/>
            <p:nvPr/>
          </p:nvGrpSpPr>
          <p:grpSpPr bwMode="auto">
            <a:xfrm>
              <a:off x="4820" y="3633"/>
              <a:ext cx="638" cy="239"/>
              <a:chOff x="4820" y="3633"/>
              <a:chExt cx="638" cy="239"/>
            </a:xfrm>
          </p:grpSpPr>
          <p:sp>
            <p:nvSpPr>
              <p:cNvPr id="86" name="Rectangle 82"/>
              <p:cNvSpPr>
                <a:spLocks noChangeArrowheads="1"/>
              </p:cNvSpPr>
              <p:nvPr/>
            </p:nvSpPr>
            <p:spPr bwMode="auto">
              <a:xfrm>
                <a:off x="4820" y="3672"/>
                <a:ext cx="638" cy="200"/>
              </a:xfrm>
              <a:prstGeom prst="rect">
                <a:avLst/>
              </a:prstGeom>
              <a:solidFill>
                <a:srgbClr val="CCFFFF"/>
              </a:solidFill>
              <a:ln w="9525">
                <a:solidFill>
                  <a:srgbClr val="0000FF"/>
                </a:solidFill>
                <a:miter lim="800000"/>
              </a:ln>
              <a:effectLst>
                <a:outerShdw dist="107763" dir="2700000" algn="ctr" rotWithShape="0">
                  <a:srgbClr val="808080">
                    <a:alpha val="50000"/>
                  </a:srgbClr>
                </a:outerShdw>
              </a:effectLst>
            </p:spPr>
            <p:txBody>
              <a:bodyPr/>
              <a:lstStyle/>
              <a:p>
                <a:endParaRPr lang="zh-CN" altLang="en-US"/>
              </a:p>
            </p:txBody>
          </p:sp>
          <p:sp>
            <p:nvSpPr>
              <p:cNvPr id="87" name="Text Box 83"/>
              <p:cNvSpPr txBox="1">
                <a:spLocks noChangeArrowheads="1"/>
              </p:cNvSpPr>
              <p:nvPr/>
            </p:nvSpPr>
            <p:spPr bwMode="auto">
              <a:xfrm>
                <a:off x="4884" y="3633"/>
                <a:ext cx="54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语句</a:t>
                </a:r>
                <a:r>
                  <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rPr>
                  <a:t>n</a:t>
                </a:r>
                <a:endParaRPr lang="en-US" altLang="zh-CN" sz="2000" b="1">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grpSp>
          <p:nvGrpSpPr>
            <p:cNvPr id="65" name="Group 116"/>
            <p:cNvGrpSpPr/>
            <p:nvPr/>
          </p:nvGrpSpPr>
          <p:grpSpPr bwMode="auto">
            <a:xfrm>
              <a:off x="2237" y="2908"/>
              <a:ext cx="227" cy="764"/>
              <a:chOff x="2237" y="2908"/>
              <a:chExt cx="227" cy="764"/>
            </a:xfrm>
          </p:grpSpPr>
          <p:sp>
            <p:nvSpPr>
              <p:cNvPr id="84" name="Text Box 85"/>
              <p:cNvSpPr txBox="1">
                <a:spLocks noChangeArrowheads="1"/>
              </p:cNvSpPr>
              <p:nvPr/>
            </p:nvSpPr>
            <p:spPr bwMode="auto">
              <a:xfrm>
                <a:off x="2237" y="307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t>T</a:t>
                </a:r>
                <a:endParaRPr lang="en-US" altLang="zh-CN" b="1"/>
              </a:p>
            </p:txBody>
          </p:sp>
          <p:sp>
            <p:nvSpPr>
              <p:cNvPr id="85" name="Line 86"/>
              <p:cNvSpPr>
                <a:spLocks noChangeShapeType="1"/>
              </p:cNvSpPr>
              <p:nvPr/>
            </p:nvSpPr>
            <p:spPr bwMode="auto">
              <a:xfrm>
                <a:off x="2441" y="2908"/>
                <a:ext cx="0" cy="764"/>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66" name="Group 114"/>
            <p:cNvGrpSpPr/>
            <p:nvPr/>
          </p:nvGrpSpPr>
          <p:grpSpPr bwMode="auto">
            <a:xfrm>
              <a:off x="4847" y="3140"/>
              <a:ext cx="276" cy="529"/>
              <a:chOff x="4847" y="3140"/>
              <a:chExt cx="276" cy="529"/>
            </a:xfrm>
          </p:grpSpPr>
          <p:grpSp>
            <p:nvGrpSpPr>
              <p:cNvPr id="80" name="Group 113"/>
              <p:cNvGrpSpPr/>
              <p:nvPr/>
            </p:nvGrpSpPr>
            <p:grpSpPr bwMode="auto">
              <a:xfrm>
                <a:off x="4847" y="3348"/>
                <a:ext cx="276" cy="321"/>
                <a:chOff x="4847" y="3348"/>
                <a:chExt cx="276" cy="321"/>
              </a:xfrm>
            </p:grpSpPr>
            <p:sp>
              <p:nvSpPr>
                <p:cNvPr id="82" name="Line 88"/>
                <p:cNvSpPr>
                  <a:spLocks noChangeShapeType="1"/>
                </p:cNvSpPr>
                <p:nvPr/>
              </p:nvSpPr>
              <p:spPr bwMode="auto">
                <a:xfrm>
                  <a:off x="4847" y="3348"/>
                  <a:ext cx="276" cy="0"/>
                </a:xfrm>
                <a:prstGeom prst="line">
                  <a:avLst/>
                </a:prstGeom>
                <a:noFill/>
                <a:ln w="28575">
                  <a:solidFill>
                    <a:srgbClr val="FF3300"/>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3" name="Line 89"/>
                <p:cNvSpPr>
                  <a:spLocks noChangeShapeType="1"/>
                </p:cNvSpPr>
                <p:nvPr/>
              </p:nvSpPr>
              <p:spPr bwMode="auto">
                <a:xfrm>
                  <a:off x="5118" y="3359"/>
                  <a:ext cx="0" cy="310"/>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81" name="Text Box 90"/>
              <p:cNvSpPr txBox="1">
                <a:spLocks noChangeArrowheads="1"/>
              </p:cNvSpPr>
              <p:nvPr/>
            </p:nvSpPr>
            <p:spPr bwMode="auto">
              <a:xfrm>
                <a:off x="4892" y="3140"/>
                <a:ext cx="14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solidFill>
                      <a:schemeClr val="accent2"/>
                    </a:solidFill>
                  </a:rPr>
                  <a:t>F</a:t>
                </a:r>
                <a:endParaRPr lang="en-US" altLang="zh-CN" b="1">
                  <a:solidFill>
                    <a:schemeClr val="accent2"/>
                  </a:solidFill>
                </a:endParaRPr>
              </a:p>
            </p:txBody>
          </p:sp>
        </p:grpSp>
        <p:grpSp>
          <p:nvGrpSpPr>
            <p:cNvPr id="67" name="Group 115"/>
            <p:cNvGrpSpPr/>
            <p:nvPr/>
          </p:nvGrpSpPr>
          <p:grpSpPr bwMode="auto">
            <a:xfrm>
              <a:off x="3155" y="3199"/>
              <a:ext cx="190" cy="474"/>
              <a:chOff x="3155" y="3199"/>
              <a:chExt cx="190" cy="474"/>
            </a:xfrm>
          </p:grpSpPr>
          <p:sp>
            <p:nvSpPr>
              <p:cNvPr id="78" name="Line 92"/>
              <p:cNvSpPr>
                <a:spLocks noChangeShapeType="1"/>
              </p:cNvSpPr>
              <p:nvPr/>
            </p:nvSpPr>
            <p:spPr bwMode="auto">
              <a:xfrm>
                <a:off x="3345" y="3199"/>
                <a:ext cx="0" cy="474"/>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9" name="Text Box 93"/>
              <p:cNvSpPr txBox="1">
                <a:spLocks noChangeArrowheads="1"/>
              </p:cNvSpPr>
              <p:nvPr/>
            </p:nvSpPr>
            <p:spPr bwMode="auto">
              <a:xfrm>
                <a:off x="3155" y="3273"/>
                <a:ext cx="16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t>T</a:t>
                </a:r>
                <a:endParaRPr lang="en-US" altLang="zh-CN" b="1"/>
              </a:p>
            </p:txBody>
          </p:sp>
        </p:grpSp>
        <p:grpSp>
          <p:nvGrpSpPr>
            <p:cNvPr id="68" name="Group 109"/>
            <p:cNvGrpSpPr/>
            <p:nvPr/>
          </p:nvGrpSpPr>
          <p:grpSpPr bwMode="auto">
            <a:xfrm>
              <a:off x="4033" y="3432"/>
              <a:ext cx="215" cy="233"/>
              <a:chOff x="4033" y="3432"/>
              <a:chExt cx="215" cy="233"/>
            </a:xfrm>
          </p:grpSpPr>
          <p:sp>
            <p:nvSpPr>
              <p:cNvPr id="76" name="Line 95"/>
              <p:cNvSpPr>
                <a:spLocks noChangeShapeType="1"/>
              </p:cNvSpPr>
              <p:nvPr/>
            </p:nvSpPr>
            <p:spPr bwMode="auto">
              <a:xfrm>
                <a:off x="4248" y="3501"/>
                <a:ext cx="0" cy="164"/>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7" name="Text Box 96"/>
              <p:cNvSpPr txBox="1">
                <a:spLocks noChangeArrowheads="1"/>
              </p:cNvSpPr>
              <p:nvPr/>
            </p:nvSpPr>
            <p:spPr bwMode="auto">
              <a:xfrm>
                <a:off x="4033" y="3432"/>
                <a:ext cx="18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a:t>T</a:t>
                </a:r>
                <a:endParaRPr lang="en-US" altLang="zh-CN" b="1"/>
              </a:p>
            </p:txBody>
          </p:sp>
        </p:grpSp>
        <p:grpSp>
          <p:nvGrpSpPr>
            <p:cNvPr id="69" name="Group 112"/>
            <p:cNvGrpSpPr/>
            <p:nvPr/>
          </p:nvGrpSpPr>
          <p:grpSpPr bwMode="auto">
            <a:xfrm>
              <a:off x="2441" y="3877"/>
              <a:ext cx="2725" cy="363"/>
              <a:chOff x="2441" y="3877"/>
              <a:chExt cx="2725" cy="363"/>
            </a:xfrm>
          </p:grpSpPr>
          <p:sp>
            <p:nvSpPr>
              <p:cNvPr id="70" name="Line 98"/>
              <p:cNvSpPr>
                <a:spLocks noChangeShapeType="1"/>
              </p:cNvSpPr>
              <p:nvPr/>
            </p:nvSpPr>
            <p:spPr bwMode="auto">
              <a:xfrm>
                <a:off x="2454" y="4052"/>
                <a:ext cx="2712" cy="0"/>
              </a:xfrm>
              <a:prstGeom prst="line">
                <a:avLst/>
              </a:prstGeom>
              <a:noFill/>
              <a:ln w="28575">
                <a:solidFill>
                  <a:srgbClr val="FF3300"/>
                </a:solidFill>
                <a:rou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1" name="Line 99"/>
              <p:cNvSpPr>
                <a:spLocks noChangeShapeType="1"/>
              </p:cNvSpPr>
              <p:nvPr/>
            </p:nvSpPr>
            <p:spPr bwMode="auto">
              <a:xfrm>
                <a:off x="2441" y="3883"/>
                <a:ext cx="0" cy="182"/>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2" name="Line 100"/>
              <p:cNvSpPr>
                <a:spLocks noChangeShapeType="1"/>
              </p:cNvSpPr>
              <p:nvPr/>
            </p:nvSpPr>
            <p:spPr bwMode="auto">
              <a:xfrm>
                <a:off x="3332" y="3880"/>
                <a:ext cx="0" cy="182"/>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3" name="Line 101"/>
              <p:cNvSpPr>
                <a:spLocks noChangeShapeType="1"/>
              </p:cNvSpPr>
              <p:nvPr/>
            </p:nvSpPr>
            <p:spPr bwMode="auto">
              <a:xfrm>
                <a:off x="4262" y="3877"/>
                <a:ext cx="0" cy="182"/>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102"/>
              <p:cNvSpPr>
                <a:spLocks noChangeShapeType="1"/>
              </p:cNvSpPr>
              <p:nvPr/>
            </p:nvSpPr>
            <p:spPr bwMode="auto">
              <a:xfrm>
                <a:off x="5139" y="3880"/>
                <a:ext cx="0" cy="182"/>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5" name="Line 103"/>
              <p:cNvSpPr>
                <a:spLocks noChangeShapeType="1"/>
              </p:cNvSpPr>
              <p:nvPr/>
            </p:nvSpPr>
            <p:spPr bwMode="auto">
              <a:xfrm>
                <a:off x="3823" y="4058"/>
                <a:ext cx="0" cy="182"/>
              </a:xfrm>
              <a:prstGeom prst="line">
                <a:avLst/>
              </a:prstGeom>
              <a:noFill/>
              <a:ln w="28575">
                <a:solidFill>
                  <a:srgbClr val="FF3300"/>
                </a:solidFill>
                <a:rou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in)">
                                      <p:cBhvr>
                                        <p:cTn id="7" dur="500"/>
                                        <p:tgtEl>
                                          <p:spTgt spid="5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ox(in)">
                                      <p:cBhvr>
                                        <p:cTn id="12" dur="500"/>
                                        <p:tgtEl>
                                          <p:spTgt spid="52"/>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par>
                                <p:cTn id="13" presetID="4" presetClass="entr" presetSubtype="16"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ox(in)">
                                      <p:cBhvr>
                                        <p:cTn id="15" dur="500"/>
                                        <p:tgtEl>
                                          <p:spTgt spid="51"/>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ox(in)">
                                      <p:cBhvr>
                                        <p:cTn id="20" dur="500"/>
                                        <p:tgtEl>
                                          <p:spTgt spid="53"/>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box(out)">
                                      <p:cBhvr>
                                        <p:cTn id="24" dur="500"/>
                                        <p:tgtEl>
                                          <p:spTgt spid="54"/>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descr="信纸"/>
          <p:cNvSpPr txBox="1">
            <a:spLocks noChangeArrowheads="1"/>
          </p:cNvSpPr>
          <p:nvPr/>
        </p:nvSpPr>
        <p:spPr bwMode="auto">
          <a:xfrm>
            <a:off x="757012" y="1311630"/>
            <a:ext cx="9192746" cy="3695500"/>
          </a:xfrm>
          <a:prstGeom prst="rect">
            <a:avLst/>
          </a:prstGeom>
          <a:noFill/>
          <a:ln w="38100">
            <a:noFill/>
            <a:miter lim="800000"/>
          </a:ln>
          <a:effectLst>
            <a:outerShdw dist="107763" dir="2700000" algn="ctr" rotWithShape="0">
              <a:schemeClr val="bg2">
                <a:alpha val="50000"/>
              </a:schemeClr>
            </a:outerShdw>
          </a:effectLst>
        </p:spPr>
        <p:txBody>
          <a:bodyPr wrap="square" lIns="0" tIns="46800" rIns="90000" bIns="46800">
            <a:spAutoFit/>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例如：下面的程序段是判断输入字符的种类，如果是数字字符，则输出“</a:t>
            </a:r>
            <a:r>
              <a:rPr lang="en-US" altLang="zh-CN" b="1" dirty="0">
                <a:solidFill>
                  <a:srgbClr val="FF33CC"/>
                </a:solidFill>
                <a:effectLst>
                  <a:outerShdw blurRad="38100" dist="38100" dir="2700000" algn="tl">
                    <a:srgbClr val="000000"/>
                  </a:outerShdw>
                </a:effectLst>
                <a:ea typeface="隶书" panose="02010509060101010101" pitchFamily="49" charset="-122"/>
              </a:rPr>
              <a:t>Digit”</a:t>
            </a:r>
            <a:r>
              <a:rPr lang="zh-CN" altLang="en-US" b="1" dirty="0">
                <a:solidFill>
                  <a:srgbClr val="FF33CC"/>
                </a:solidFill>
                <a:effectLst>
                  <a:outerShdw blurRad="38100" dist="38100" dir="2700000" algn="tl">
                    <a:srgbClr val="000000"/>
                  </a:outerShdw>
                </a:effectLst>
                <a:ea typeface="隶书" panose="02010509060101010101" pitchFamily="49" charset="-122"/>
              </a:rPr>
              <a:t>；如果是大写字母，则</a:t>
            </a:r>
            <a:r>
              <a:rPr lang="zh-CN" altLang="en-US" b="1" dirty="0" smtClean="0">
                <a:solidFill>
                  <a:srgbClr val="FF33CC"/>
                </a:solidFill>
                <a:effectLst>
                  <a:outerShdw blurRad="38100" dist="38100" dir="2700000" algn="tl">
                    <a:srgbClr val="000000"/>
                  </a:outerShdw>
                </a:effectLst>
                <a:ea typeface="隶书" panose="02010509060101010101" pitchFamily="49" charset="-122"/>
              </a:rPr>
              <a:t>输出“</a:t>
            </a:r>
            <a:r>
              <a:rPr lang="en-US" altLang="zh-CN" b="1" dirty="0" smtClean="0">
                <a:solidFill>
                  <a:srgbClr val="FF33CC"/>
                </a:solidFill>
                <a:effectLst>
                  <a:outerShdw blurRad="38100" dist="38100" dir="2700000" algn="tl">
                    <a:srgbClr val="000000"/>
                  </a:outerShdw>
                </a:effectLst>
                <a:ea typeface="隶书" panose="02010509060101010101" pitchFamily="49" charset="-122"/>
              </a:rPr>
              <a:t>Capital”</a:t>
            </a:r>
            <a:r>
              <a:rPr lang="zh-CN" altLang="en-US" b="1" dirty="0">
                <a:solidFill>
                  <a:srgbClr val="FF33CC"/>
                </a:solidFill>
                <a:effectLst>
                  <a:outerShdw blurRad="38100" dist="38100" dir="2700000" algn="tl">
                    <a:srgbClr val="000000"/>
                  </a:outerShdw>
                </a:effectLst>
                <a:ea typeface="隶书" panose="02010509060101010101" pitchFamily="49" charset="-122"/>
              </a:rPr>
              <a:t>、如果是小写字母，则输出“</a:t>
            </a:r>
            <a:r>
              <a:rPr lang="en-US" altLang="zh-CN" b="1" dirty="0">
                <a:solidFill>
                  <a:srgbClr val="FF33CC"/>
                </a:solidFill>
                <a:effectLst>
                  <a:outerShdw blurRad="38100" dist="38100" dir="2700000" algn="tl">
                    <a:srgbClr val="000000"/>
                  </a:outerShdw>
                </a:effectLst>
                <a:ea typeface="隶书" panose="02010509060101010101" pitchFamily="49" charset="-122"/>
              </a:rPr>
              <a:t>Small”</a:t>
            </a:r>
            <a:r>
              <a:rPr lang="zh-CN" altLang="en-US" b="1" dirty="0">
                <a:solidFill>
                  <a:srgbClr val="FF33CC"/>
                </a:solidFill>
                <a:effectLst>
                  <a:outerShdw blurRad="38100" dist="38100" dir="2700000" algn="tl">
                    <a:srgbClr val="000000"/>
                  </a:outerShdw>
                </a:effectLst>
                <a:ea typeface="隶书" panose="02010509060101010101" pitchFamily="49" charset="-122"/>
              </a:rPr>
              <a:t>；如果不是上面三类，则输出“</a:t>
            </a:r>
            <a:r>
              <a:rPr lang="en-US" altLang="zh-CN" b="1" dirty="0">
                <a:solidFill>
                  <a:srgbClr val="FF33CC"/>
                </a:solidFill>
                <a:effectLst>
                  <a:outerShdw blurRad="38100" dist="38100" dir="2700000" algn="tl">
                    <a:srgbClr val="000000"/>
                  </a:outerShdw>
                </a:effectLst>
                <a:ea typeface="隶书" panose="02010509060101010101" pitchFamily="49" charset="-122"/>
              </a:rPr>
              <a:t>Other”</a:t>
            </a:r>
            <a:r>
              <a:rPr lang="zh-CN" altLang="en-US" b="1" dirty="0" smtClean="0">
                <a:solidFill>
                  <a:srgbClr val="FF33CC"/>
                </a:solidFill>
                <a:effectLst>
                  <a:outerShdw blurRad="38100" dist="38100" dir="2700000" algn="tl">
                    <a:srgbClr val="000000"/>
                  </a:outerShdw>
                </a:effectLst>
                <a:ea typeface="隶书" panose="02010509060101010101" pitchFamily="49" charset="-122"/>
              </a:rPr>
              <a:t>。</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char c;</a:t>
            </a:r>
            <a:endParaRPr lang="en-US" altLang="zh-CN" b="1" dirty="0">
              <a:effectLst>
                <a:outerShdw blurRad="38100" dist="38100" dir="2700000" algn="tl">
                  <a:srgbClr val="FFFFFF"/>
                </a:outerShdw>
              </a:effectLst>
            </a:endParaRPr>
          </a:p>
          <a:p>
            <a:r>
              <a:rPr lang="en-US" altLang="zh-CN" b="1" dirty="0" smtClean="0">
                <a:effectLst>
                  <a:outerShdw blurRad="38100" dist="38100" dir="2700000" algn="tl">
                    <a:srgbClr val="FFFFFF"/>
                  </a:outerShdw>
                </a:effectLst>
              </a:rPr>
              <a:t>    c </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getchar</a:t>
            </a:r>
            <a:r>
              <a:rPr lang="en-US" altLang="zh-CN" b="1" dirty="0">
                <a:effectLst>
                  <a:outerShdw blurRad="38100" dist="38100" dir="2700000" algn="tl">
                    <a:srgbClr val="FFFFFF"/>
                  </a:outerShdw>
                </a:effectLst>
              </a:rPr>
              <a:t> ( );</a:t>
            </a:r>
            <a:endParaRPr lang="en-US" altLang="zh-CN" b="1" dirty="0">
              <a:effectLst>
                <a:outerShdw blurRad="38100" dist="38100" dir="2700000" algn="tl">
                  <a:srgbClr val="FFFFFF"/>
                </a:outerShdw>
              </a:effectLst>
            </a:endParaRPr>
          </a:p>
          <a:p>
            <a:r>
              <a:rPr lang="en-US" altLang="zh-CN" b="1" dirty="0" smtClean="0">
                <a:solidFill>
                  <a:srgbClr val="CC3300"/>
                </a:solidFill>
                <a:effectLst>
                  <a:outerShdw blurRad="38100" dist="38100" dir="2700000" algn="tl">
                    <a:srgbClr val="000000"/>
                  </a:outerShdw>
                </a:effectLst>
              </a:rPr>
              <a:t>    if</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(c &gt;= '0' &amp;&amp; c &lt;= '9')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Digit\n</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a:solidFill>
                  <a:srgbClr val="CC3300"/>
                </a:solidFill>
                <a:effectLst>
                  <a:outerShdw blurRad="38100" dist="38100" dir="2700000" algn="tl">
                    <a:srgbClr val="000000"/>
                  </a:outerShdw>
                </a:effectLst>
              </a:rPr>
              <a:t>else if</a:t>
            </a:r>
            <a:r>
              <a:rPr lang="en-US" altLang="zh-CN" b="1" dirty="0">
                <a:effectLst>
                  <a:outerShdw blurRad="38100" dist="38100" dir="2700000" algn="tl">
                    <a:srgbClr val="FFFFFF"/>
                  </a:outerShdw>
                </a:effectLst>
              </a:rPr>
              <a:t> (c &gt;= 'A' &amp;&amp; c &lt;= 'Z')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(“Capital\n</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a:solidFill>
                  <a:srgbClr val="CC3300"/>
                </a:solidFill>
                <a:effectLst>
                  <a:outerShdw blurRad="38100" dist="38100" dir="2700000" algn="tl">
                    <a:srgbClr val="000000"/>
                  </a:outerShdw>
                </a:effectLst>
              </a:rPr>
              <a:t>else if</a:t>
            </a:r>
            <a:r>
              <a:rPr lang="en-US" altLang="zh-CN" b="1" dirty="0">
                <a:effectLst>
                  <a:outerShdw blurRad="38100" dist="38100" dir="2700000" algn="tl">
                    <a:srgbClr val="FFFFFF"/>
                  </a:outerShdw>
                </a:effectLst>
              </a:rPr>
              <a:t> (c &gt;= 'a' &amp;&amp; c &lt;= 'z')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(“Small\n</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a:solidFill>
                  <a:srgbClr val="CC3300"/>
                </a:solidFill>
                <a:effectLst>
                  <a:outerShdw blurRad="38100" dist="38100" dir="2700000" algn="tl">
                    <a:srgbClr val="000000"/>
                  </a:outerShdw>
                </a:effectLst>
              </a:rPr>
              <a:t>    else</a:t>
            </a:r>
            <a:r>
              <a:rPr lang="en-US" altLang="zh-CN" b="1" dirty="0">
                <a:effectLst>
                  <a:outerShdw blurRad="38100" dist="38100" dir="2700000" algn="tl">
                    <a:srgbClr val="FFFFFF"/>
                  </a:outerShdw>
                </a:effectLst>
              </a:rPr>
              <a:t>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(“Other\n</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5" name="矩形 4"/>
          <p:cNvSpPr/>
          <p:nvPr/>
        </p:nvSpPr>
        <p:spPr>
          <a:xfrm>
            <a:off x="4080096" y="2688600"/>
            <a:ext cx="6096000" cy="2585323"/>
          </a:xfrm>
          <a:prstGeom prst="rect">
            <a:avLst/>
          </a:prstGeom>
        </p:spPr>
        <p:txBody>
          <a:bodyPr>
            <a:spAutoFit/>
          </a:bodyPr>
          <a:lstStyle/>
          <a:p>
            <a:r>
              <a:rPr lang="zh-CN" altLang="en-US" dirty="0">
                <a:solidFill>
                  <a:srgbClr val="FF0000"/>
                </a:solidFill>
                <a:latin typeface="宋体" panose="02010600030101010101" pitchFamily="2" charset="-122"/>
                <a:ea typeface="宋体" panose="02010600030101010101" pitchFamily="2" charset="-122"/>
              </a:rPr>
              <a:t>如果 </a:t>
            </a:r>
            <a:r>
              <a:rPr lang="en-US" altLang="zh-CN" dirty="0">
                <a:solidFill>
                  <a:srgbClr val="FF0000"/>
                </a:solidFill>
                <a:latin typeface="Courier New Bold" panose="02070609020205020404" pitchFamily="49" charset="0"/>
                <a:ea typeface="宋体" panose="02010600030101010101" pitchFamily="2" charset="-122"/>
              </a:rPr>
              <a:t>c </a:t>
            </a:r>
            <a:r>
              <a:rPr lang="zh-CN" altLang="en-US" dirty="0">
                <a:solidFill>
                  <a:srgbClr val="FF0000"/>
                </a:solidFill>
                <a:latin typeface="宋体" panose="02010600030101010101" pitchFamily="2" charset="-122"/>
                <a:ea typeface="宋体" panose="02010600030101010101" pitchFamily="2" charset="-122"/>
              </a:rPr>
              <a:t>是数字字符则</a:t>
            </a:r>
            <a:br>
              <a:rPr lang="zh-CN" altLang="en-US" dirty="0">
                <a:solidFill>
                  <a:srgbClr val="FF0000"/>
                </a:solidFill>
                <a:latin typeface="宋体" panose="02010600030101010101" pitchFamily="2" charset="-122"/>
                <a:ea typeface="宋体" panose="02010600030101010101" pitchFamily="2" charset="-122"/>
              </a:rPr>
            </a:br>
            <a:r>
              <a:rPr lang="zh-CN" altLang="en-US" dirty="0">
                <a:solidFill>
                  <a:srgbClr val="000000"/>
                </a:solidFill>
                <a:latin typeface="宋体" panose="02010600030101010101" pitchFamily="2" charset="-122"/>
                <a:ea typeface="宋体" panose="02010600030101010101" pitchFamily="2" charset="-122"/>
              </a:rPr>
              <a:t>输出</a:t>
            </a:r>
            <a:r>
              <a:rPr lang="zh-CN" altLang="en-US" dirty="0" smtClean="0">
                <a:solidFill>
                  <a:srgbClr val="000000"/>
                </a:solidFill>
                <a:latin typeface="Courier New" panose="02070309020205020404" pitchFamily="49" charset="0"/>
                <a:ea typeface="宋体" panose="02010600030101010101" pitchFamily="2" charset="-122"/>
              </a:rPr>
              <a:t>”</a:t>
            </a:r>
            <a:r>
              <a:rPr lang="en-US" altLang="zh-CN" dirty="0">
                <a:solidFill>
                  <a:srgbClr val="000000"/>
                </a:solidFill>
                <a:latin typeface="Courier New" panose="02070309020205020404" pitchFamily="49" charset="0"/>
                <a:ea typeface="宋体" panose="02010600030101010101" pitchFamily="2" charset="-122"/>
              </a:rPr>
              <a:t>D</a:t>
            </a:r>
            <a:r>
              <a:rPr lang="en-US" altLang="zh-CN" dirty="0" smtClean="0">
                <a:solidFill>
                  <a:srgbClr val="000000"/>
                </a:solidFill>
                <a:latin typeface="Courier New" panose="02070309020205020404" pitchFamily="49" charset="0"/>
                <a:ea typeface="宋体" panose="02010600030101010101" pitchFamily="2" charset="-122"/>
              </a:rPr>
              <a:t>igit</a:t>
            </a:r>
            <a:r>
              <a:rPr lang="en-US" altLang="zh-CN" dirty="0">
                <a:solidFill>
                  <a:srgbClr val="000000"/>
                </a:solidFill>
                <a:latin typeface="Courier New" panose="02070309020205020404" pitchFamily="49" charset="0"/>
                <a:ea typeface="宋体" panose="02010600030101010101" pitchFamily="2" charset="-122"/>
              </a:rPr>
              <a:t>”</a:t>
            </a:r>
            <a:br>
              <a:rPr lang="en-US" altLang="zh-CN" dirty="0">
                <a:solidFill>
                  <a:srgbClr val="000000"/>
                </a:solidFill>
                <a:latin typeface="Courier New" panose="02070309020205020404" pitchFamily="49" charset="0"/>
                <a:ea typeface="宋体" panose="02010600030101010101" pitchFamily="2" charset="-122"/>
              </a:rPr>
            </a:br>
            <a:r>
              <a:rPr lang="zh-CN" altLang="en-US" dirty="0">
                <a:solidFill>
                  <a:srgbClr val="FF0000"/>
                </a:solidFill>
                <a:latin typeface="宋体" panose="02010600030101010101" pitchFamily="2" charset="-122"/>
                <a:ea typeface="宋体" panose="02010600030101010101" pitchFamily="2" charset="-122"/>
              </a:rPr>
              <a:t>否则如果 </a:t>
            </a:r>
            <a:r>
              <a:rPr lang="en-US" altLang="zh-CN" dirty="0">
                <a:solidFill>
                  <a:srgbClr val="FF0000"/>
                </a:solidFill>
                <a:latin typeface="Courier New Bold" panose="02070609020205020404" pitchFamily="49" charset="0"/>
                <a:ea typeface="宋体" panose="02010600030101010101" pitchFamily="2" charset="-122"/>
              </a:rPr>
              <a:t>c </a:t>
            </a:r>
            <a:r>
              <a:rPr lang="zh-CN" altLang="en-US" dirty="0">
                <a:solidFill>
                  <a:srgbClr val="FF0000"/>
                </a:solidFill>
                <a:latin typeface="宋体" panose="02010600030101010101" pitchFamily="2" charset="-122"/>
                <a:ea typeface="宋体" panose="02010600030101010101" pitchFamily="2" charset="-122"/>
              </a:rPr>
              <a:t>是大写字母则</a:t>
            </a:r>
            <a:br>
              <a:rPr lang="zh-CN" altLang="en-US" dirty="0">
                <a:solidFill>
                  <a:srgbClr val="FF0000"/>
                </a:solidFill>
                <a:latin typeface="宋体" panose="02010600030101010101" pitchFamily="2" charset="-122"/>
                <a:ea typeface="宋体" panose="02010600030101010101" pitchFamily="2" charset="-122"/>
              </a:rPr>
            </a:br>
            <a:r>
              <a:rPr lang="zh-CN" altLang="en-US" dirty="0">
                <a:solidFill>
                  <a:srgbClr val="000000"/>
                </a:solidFill>
                <a:latin typeface="宋体" panose="02010600030101010101" pitchFamily="2" charset="-122"/>
                <a:ea typeface="宋体" panose="02010600030101010101" pitchFamily="2" charset="-122"/>
              </a:rPr>
              <a:t>输出</a:t>
            </a:r>
            <a:r>
              <a:rPr lang="zh-CN" altLang="en-US" dirty="0">
                <a:solidFill>
                  <a:srgbClr val="000000"/>
                </a:solidFill>
                <a:latin typeface="Courier New" panose="02070309020205020404" pitchFamily="49" charset="0"/>
                <a:ea typeface="宋体" panose="02010600030101010101" pitchFamily="2" charset="-122"/>
              </a:rPr>
              <a:t>”</a:t>
            </a:r>
            <a:r>
              <a:rPr lang="en-US" altLang="zh-CN" dirty="0">
                <a:solidFill>
                  <a:srgbClr val="000000"/>
                </a:solidFill>
                <a:latin typeface="Courier New Bold" panose="02070609020205020404" pitchFamily="49" charset="0"/>
                <a:ea typeface="宋体" panose="02010600030101010101" pitchFamily="2" charset="-122"/>
              </a:rPr>
              <a:t>Capital</a:t>
            </a:r>
            <a:r>
              <a:rPr lang="zh-CN" altLang="en-US" dirty="0">
                <a:solidFill>
                  <a:srgbClr val="000000"/>
                </a:solidFill>
                <a:latin typeface="Courier New" panose="02070309020205020404" pitchFamily="49" charset="0"/>
                <a:ea typeface="宋体" panose="02010600030101010101" pitchFamily="2" charset="-122"/>
              </a:rPr>
              <a:t>”</a:t>
            </a:r>
            <a:br>
              <a:rPr lang="zh-CN" altLang="en-US" dirty="0">
                <a:solidFill>
                  <a:srgbClr val="000000"/>
                </a:solidFill>
                <a:latin typeface="Courier New" panose="02070309020205020404" pitchFamily="49" charset="0"/>
                <a:ea typeface="宋体" panose="02010600030101010101" pitchFamily="2" charset="-122"/>
              </a:rPr>
            </a:br>
            <a:r>
              <a:rPr lang="zh-CN" altLang="en-US" dirty="0">
                <a:solidFill>
                  <a:srgbClr val="FF0000"/>
                </a:solidFill>
                <a:latin typeface="宋体" panose="02010600030101010101" pitchFamily="2" charset="-122"/>
                <a:ea typeface="宋体" panose="02010600030101010101" pitchFamily="2" charset="-122"/>
              </a:rPr>
              <a:t>否则如果 </a:t>
            </a:r>
            <a:r>
              <a:rPr lang="en-US" altLang="zh-CN" dirty="0">
                <a:solidFill>
                  <a:srgbClr val="FF0000"/>
                </a:solidFill>
                <a:latin typeface="Courier New Bold" panose="02070609020205020404" pitchFamily="49" charset="0"/>
                <a:ea typeface="宋体" panose="02010600030101010101" pitchFamily="2" charset="-122"/>
              </a:rPr>
              <a:t>c </a:t>
            </a:r>
            <a:r>
              <a:rPr lang="zh-CN" altLang="en-US" dirty="0">
                <a:solidFill>
                  <a:srgbClr val="FF0000"/>
                </a:solidFill>
                <a:latin typeface="宋体" panose="02010600030101010101" pitchFamily="2" charset="-122"/>
                <a:ea typeface="宋体" panose="02010600030101010101" pitchFamily="2" charset="-122"/>
              </a:rPr>
              <a:t>是小写字母则</a:t>
            </a:r>
            <a:br>
              <a:rPr lang="zh-CN" altLang="en-US" dirty="0">
                <a:solidFill>
                  <a:srgbClr val="FF0000"/>
                </a:solidFill>
                <a:latin typeface="宋体" panose="02010600030101010101" pitchFamily="2" charset="-122"/>
                <a:ea typeface="宋体" panose="02010600030101010101" pitchFamily="2" charset="-122"/>
              </a:rPr>
            </a:br>
            <a:r>
              <a:rPr lang="zh-CN" altLang="en-US" dirty="0">
                <a:solidFill>
                  <a:srgbClr val="000000"/>
                </a:solidFill>
                <a:latin typeface="宋体" panose="02010600030101010101" pitchFamily="2" charset="-122"/>
                <a:ea typeface="宋体" panose="02010600030101010101" pitchFamily="2" charset="-122"/>
              </a:rPr>
              <a:t>输出</a:t>
            </a:r>
            <a:r>
              <a:rPr lang="en-US" altLang="zh-CN" dirty="0">
                <a:solidFill>
                  <a:srgbClr val="000000"/>
                </a:solidFill>
                <a:latin typeface="Courier New Bold" panose="02070609020205020404" pitchFamily="49" charset="0"/>
                <a:ea typeface="宋体" panose="02010600030101010101" pitchFamily="2" charset="-122"/>
              </a:rPr>
              <a:t>"Small"</a:t>
            </a:r>
            <a:br>
              <a:rPr lang="en-US" altLang="zh-CN" dirty="0">
                <a:solidFill>
                  <a:srgbClr val="000000"/>
                </a:solidFill>
                <a:latin typeface="Courier New Bold" panose="02070609020205020404" pitchFamily="49" charset="0"/>
                <a:ea typeface="宋体" panose="02010600030101010101" pitchFamily="2" charset="-122"/>
              </a:rPr>
            </a:br>
            <a:r>
              <a:rPr lang="zh-CN" altLang="en-US" dirty="0">
                <a:solidFill>
                  <a:srgbClr val="FF0000"/>
                </a:solidFill>
                <a:latin typeface="宋体" panose="02010600030101010101" pitchFamily="2" charset="-122"/>
                <a:ea typeface="宋体" panose="02010600030101010101" pitchFamily="2" charset="-122"/>
              </a:rPr>
              <a:t>否则</a:t>
            </a:r>
            <a:br>
              <a:rPr lang="zh-CN" altLang="en-US" dirty="0">
                <a:solidFill>
                  <a:srgbClr val="FF0000"/>
                </a:solidFill>
                <a:latin typeface="宋体" panose="02010600030101010101" pitchFamily="2" charset="-122"/>
                <a:ea typeface="宋体" panose="02010600030101010101" pitchFamily="2" charset="-122"/>
              </a:rPr>
            </a:br>
            <a:r>
              <a:rPr lang="zh-CN" altLang="en-US" dirty="0">
                <a:solidFill>
                  <a:srgbClr val="000000"/>
                </a:solidFill>
                <a:latin typeface="宋体" panose="02010600030101010101" pitchFamily="2" charset="-122"/>
                <a:ea typeface="宋体" panose="02010600030101010101" pitchFamily="2" charset="-122"/>
              </a:rPr>
              <a:t>输出</a:t>
            </a:r>
            <a:r>
              <a:rPr lang="en-US" altLang="zh-CN" dirty="0">
                <a:solidFill>
                  <a:srgbClr val="000000"/>
                </a:solidFill>
                <a:latin typeface="Courier New Bold" panose="02070609020205020404" pitchFamily="49" charset="0"/>
                <a:ea typeface="宋体" panose="02010600030101010101" pitchFamily="2" charset="-122"/>
              </a:rPr>
              <a:t>" Other "</a:t>
            </a:r>
            <a:br>
              <a:rPr lang="zh-CN" altLang="en-US" dirty="0">
                <a:solidFill>
                  <a:srgbClr val="FF0000"/>
                </a:solidFill>
                <a:latin typeface="宋体" panose="02010600030101010101" pitchFamily="2" charset="-122"/>
                <a:ea typeface="宋体" panose="02010600030101010101" pitchFamily="2" charset="-122"/>
              </a:rPr>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1974" name="Rectangle 6"/>
          <p:cNvSpPr>
            <a:spLocks noChangeArrowheads="1"/>
          </p:cNvSpPr>
          <p:nvPr/>
        </p:nvSpPr>
        <p:spPr bwMode="auto">
          <a:xfrm>
            <a:off x="151911" y="322819"/>
            <a:ext cx="2230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if</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语句注意事项</a:t>
            </a:r>
            <a:r>
              <a:rPr lang="zh-CN" altLang="en-US" dirty="0"/>
              <a:t> </a:t>
            </a:r>
            <a:endParaRPr lang="zh-CN" altLang="en-US" dirty="0"/>
          </a:p>
        </p:txBody>
      </p:sp>
      <p:sp>
        <p:nvSpPr>
          <p:cNvPr id="852033" name="Rectangle 65"/>
          <p:cNvSpPr>
            <a:spLocks noChangeArrowheads="1"/>
          </p:cNvSpPr>
          <p:nvPr/>
        </p:nvSpPr>
        <p:spPr bwMode="auto">
          <a:xfrm>
            <a:off x="562551" y="1668913"/>
            <a:ext cx="990831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(1) if</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语句后面的表达式必须用括号括起来</a:t>
            </a:r>
            <a:r>
              <a:rPr lang="zh-CN" altLang="en-US" b="1" dirty="0">
                <a:latin typeface="楷体_GB2312" panose="02010609030101010101" pitchFamily="49" charset="-122"/>
                <a:ea typeface="楷体_GB2312" panose="02010609030101010101" pitchFamily="49" charset="-122"/>
              </a:rPr>
              <a:t> </a:t>
            </a:r>
            <a:r>
              <a:rPr lang="zh-CN" altLang="en-US" b="1" dirty="0" smtClean="0">
                <a:latin typeface="楷体_GB2312" panose="02010609030101010101" pitchFamily="49" charset="-122"/>
                <a:ea typeface="楷体_GB2312" panose="02010609030101010101" pitchFamily="49" charset="-122"/>
              </a:rPr>
              <a:t>。</a:t>
            </a:r>
            <a:endParaRPr lang="en-US" altLang="zh-CN" b="1" dirty="0" smtClean="0">
              <a:latin typeface="楷体_GB2312" panose="02010609030101010101" pitchFamily="49" charset="-122"/>
              <a:ea typeface="楷体_GB2312" panose="02010609030101010101" pitchFamily="49" charset="-122"/>
            </a:endParaRPr>
          </a:p>
          <a:p>
            <a:endParaRPr lang="en-US" altLang="zh-CN" b="1" dirty="0" smtClean="0">
              <a:latin typeface="楷体_GB2312" panose="02010609030101010101" pitchFamily="49" charset="-122"/>
              <a:ea typeface="楷体_GB2312" panose="02010609030101010101" pitchFamily="49" charset="-122"/>
            </a:endParaRPr>
          </a:p>
          <a:p>
            <a:endParaRPr lang="en-US" altLang="zh-CN" b="1" dirty="0">
              <a:latin typeface="楷体_GB2312" panose="02010609030101010101" pitchFamily="49" charset="-122"/>
              <a:ea typeface="楷体_GB2312" panose="02010609030101010101" pitchFamily="49" charset="-122"/>
            </a:endParaRPr>
          </a:p>
          <a:p>
            <a:endParaRPr lang="en-US" altLang="zh-CN" b="1" dirty="0" smtClean="0">
              <a:latin typeface="楷体_GB2312" panose="02010609030101010101" pitchFamily="49" charset="-122"/>
              <a:ea typeface="楷体_GB2312" panose="02010609030101010101" pitchFamily="49" charset="-122"/>
            </a:endParaRPr>
          </a:p>
          <a:p>
            <a:endParaRPr lang="zh-CN" altLang="en-US" b="1" dirty="0">
              <a:latin typeface="楷体_GB2312" panose="02010609030101010101" pitchFamily="49" charset="-122"/>
              <a:ea typeface="楷体_GB2312" panose="02010609030101010101" pitchFamily="49" charset="-122"/>
            </a:endParaRPr>
          </a:p>
          <a:p>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(2)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表达式通常是逻辑表达式或关系表达式，但也可以是其它任何表达式，如赋值表达式等，甚至也可以是一个变量。只要表达式非零时，表达式的值就为真，否则就是假</a:t>
            </a:r>
            <a:r>
              <a:rPr lang="zh-CN" altLang="en-US"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nvGrpSpPr>
          <p:cNvPr id="852040" name="Group 72"/>
          <p:cNvGrpSpPr/>
          <p:nvPr/>
        </p:nvGrpSpPr>
        <p:grpSpPr bwMode="auto">
          <a:xfrm>
            <a:off x="1361587" y="2199680"/>
            <a:ext cx="6410325" cy="646113"/>
            <a:chOff x="1020" y="3203"/>
            <a:chExt cx="4038" cy="407"/>
          </a:xfrm>
        </p:grpSpPr>
        <p:sp>
          <p:nvSpPr>
            <p:cNvPr id="852034" name="Rectangle 66"/>
            <p:cNvSpPr>
              <a:spLocks noChangeArrowheads="1"/>
            </p:cNvSpPr>
            <p:nvPr/>
          </p:nvSpPr>
          <p:spPr bwMode="auto">
            <a:xfrm>
              <a:off x="1020" y="3203"/>
              <a:ext cx="1951" cy="407"/>
            </a:xfrm>
            <a:prstGeom prst="rect">
              <a:avLst/>
            </a:prstGeom>
            <a:solidFill>
              <a:srgbClr val="FFFFFF"/>
            </a:solidFill>
            <a:ln w="38100">
              <a:solidFill>
                <a:srgbClr val="FF00FF"/>
              </a:solidFill>
              <a:miter lim="800000"/>
            </a:ln>
            <a:effectLst>
              <a:outerShdw dist="107763" dir="2700000" algn="ctr" rotWithShape="0">
                <a:schemeClr val="bg2">
                  <a:alpha val="50000"/>
                </a:schemeClr>
              </a:outerShdw>
            </a:effectLst>
          </p:spPr>
          <p:txBody>
            <a:bodyPr>
              <a:spAutoFit/>
            </a:bodyPr>
            <a:lstStyle/>
            <a:p>
              <a:r>
                <a:rPr lang="zh-CN" altLang="en-US" b="1">
                  <a:solidFill>
                    <a:srgbClr val="FF3300"/>
                  </a:solidFill>
                  <a:effectLst>
                    <a:outerShdw blurRad="38100" dist="38100" dir="2700000" algn="tl">
                      <a:srgbClr val="C0C0C0"/>
                    </a:outerShdw>
                  </a:effectLst>
                  <a:ea typeface="楷体_GB2312" panose="02010609030101010101" pitchFamily="49" charset="-122"/>
                </a:rPr>
                <a:t>例</a:t>
              </a:r>
              <a:r>
                <a:rPr lang="en-US" altLang="zh-CN" b="1">
                  <a:solidFill>
                    <a:srgbClr val="FF3300"/>
                  </a:solidFill>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if x &gt; 0 </a:t>
              </a:r>
              <a:endParaRPr lang="en-US" altLang="zh-CN" b="1">
                <a:effectLst>
                  <a:outerShdw blurRad="38100" dist="38100" dir="2700000" algn="tl">
                    <a:srgbClr val="C0C0C0"/>
                  </a:outerShdw>
                </a:effectLst>
                <a:ea typeface="楷体_GB2312" panose="02010609030101010101" pitchFamily="49" charset="-122"/>
              </a:endParaRPr>
            </a:p>
            <a:p>
              <a:r>
                <a:rPr lang="en-US" altLang="zh-CN" b="1">
                  <a:effectLst>
                    <a:outerShdw blurRad="38100" dist="38100" dir="2700000" algn="tl">
                      <a:srgbClr val="C0C0C0"/>
                    </a:outerShdw>
                  </a:effectLst>
                  <a:ea typeface="楷体_GB2312" panose="02010609030101010101" pitchFamily="49" charset="-122"/>
                </a:rPr>
                <a:t>          printf (“x &gt; 0”);</a:t>
              </a:r>
              <a:endParaRPr lang="en-US" altLang="zh-CN" sz="2000" b="1">
                <a:effectLst>
                  <a:outerShdw blurRad="38100" dist="38100" dir="2700000" algn="tl">
                    <a:srgbClr val="C0C0C0"/>
                  </a:outerShdw>
                </a:effectLst>
                <a:ea typeface="楷体_GB2312" panose="02010609030101010101" pitchFamily="49" charset="-122"/>
              </a:endParaRPr>
            </a:p>
          </p:txBody>
        </p:sp>
        <p:sp>
          <p:nvSpPr>
            <p:cNvPr id="852035" name="Rectangle 67"/>
            <p:cNvSpPr>
              <a:spLocks noChangeArrowheads="1"/>
            </p:cNvSpPr>
            <p:nvPr/>
          </p:nvSpPr>
          <p:spPr bwMode="auto">
            <a:xfrm>
              <a:off x="3107" y="3203"/>
              <a:ext cx="1951" cy="407"/>
            </a:xfrm>
            <a:prstGeom prst="rect">
              <a:avLst/>
            </a:prstGeom>
            <a:solidFill>
              <a:srgbClr val="FFFFFF"/>
            </a:solidFill>
            <a:ln w="38100">
              <a:solidFill>
                <a:srgbClr val="FF00FF"/>
              </a:solidFill>
              <a:miter lim="800000"/>
            </a:ln>
            <a:effectLst>
              <a:outerShdw dist="107763" dir="2700000" algn="ctr" rotWithShape="0">
                <a:schemeClr val="bg2">
                  <a:alpha val="50000"/>
                </a:schemeClr>
              </a:outerShdw>
            </a:effectLst>
          </p:spPr>
          <p:txBody>
            <a:bodyPr>
              <a:spAutoFit/>
            </a:bodyPr>
            <a:lstStyle/>
            <a:p>
              <a:r>
                <a:rPr lang="zh-CN" altLang="en-US" b="1">
                  <a:solidFill>
                    <a:srgbClr val="FF3300"/>
                  </a:solidFill>
                  <a:effectLst>
                    <a:outerShdw blurRad="38100" dist="38100" dir="2700000" algn="tl">
                      <a:srgbClr val="C0C0C0"/>
                    </a:outerShdw>
                  </a:effectLst>
                  <a:ea typeface="楷体_GB2312" panose="02010609030101010101" pitchFamily="49" charset="-122"/>
                </a:rPr>
                <a:t>例</a:t>
              </a:r>
              <a:r>
                <a:rPr lang="en-US" altLang="zh-CN" b="1">
                  <a:solidFill>
                    <a:srgbClr val="FF3300"/>
                  </a:solidFill>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if (x &gt; 0) </a:t>
              </a:r>
              <a:endParaRPr lang="en-US" altLang="zh-CN" b="1">
                <a:effectLst>
                  <a:outerShdw blurRad="38100" dist="38100" dir="2700000" algn="tl">
                    <a:srgbClr val="C0C0C0"/>
                  </a:outerShdw>
                </a:effectLst>
                <a:ea typeface="楷体_GB2312" panose="02010609030101010101" pitchFamily="49" charset="-122"/>
              </a:endParaRPr>
            </a:p>
            <a:p>
              <a:r>
                <a:rPr lang="en-US" altLang="zh-CN" b="1">
                  <a:effectLst>
                    <a:outerShdw blurRad="38100" dist="38100" dir="2700000" algn="tl">
                      <a:srgbClr val="C0C0C0"/>
                    </a:outerShdw>
                  </a:effectLst>
                  <a:ea typeface="楷体_GB2312" panose="02010609030101010101" pitchFamily="49" charset="-122"/>
                </a:rPr>
                <a:t>          printf (“x &gt; 0”);</a:t>
              </a:r>
              <a:endParaRPr lang="en-US" altLang="zh-CN" sz="2000" b="1">
                <a:effectLst>
                  <a:outerShdw blurRad="38100" dist="38100" dir="2700000" algn="tl">
                    <a:srgbClr val="C0C0C0"/>
                  </a:outerShdw>
                </a:effectLst>
                <a:ea typeface="楷体_GB2312" panose="02010609030101010101" pitchFamily="49" charset="-122"/>
              </a:endParaRPr>
            </a:p>
          </p:txBody>
        </p:sp>
        <p:grpSp>
          <p:nvGrpSpPr>
            <p:cNvPr id="852036" name="Group 68"/>
            <p:cNvGrpSpPr/>
            <p:nvPr/>
          </p:nvGrpSpPr>
          <p:grpSpPr bwMode="auto">
            <a:xfrm>
              <a:off x="2290" y="3249"/>
              <a:ext cx="240" cy="240"/>
              <a:chOff x="4344" y="3540"/>
              <a:chExt cx="240" cy="240"/>
            </a:xfrm>
          </p:grpSpPr>
          <p:sp>
            <p:nvSpPr>
              <p:cNvPr id="852037" name="Line 69"/>
              <p:cNvSpPr>
                <a:spLocks noChangeShapeType="1"/>
              </p:cNvSpPr>
              <p:nvPr/>
            </p:nvSpPr>
            <p:spPr bwMode="auto">
              <a:xfrm flipH="1">
                <a:off x="4344" y="3540"/>
                <a:ext cx="240" cy="24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52038" name="Line 70"/>
              <p:cNvSpPr>
                <a:spLocks noChangeShapeType="1"/>
              </p:cNvSpPr>
              <p:nvPr/>
            </p:nvSpPr>
            <p:spPr bwMode="auto">
              <a:xfrm>
                <a:off x="4356" y="3540"/>
                <a:ext cx="228" cy="21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852039" name="Freeform 71"/>
            <p:cNvSpPr/>
            <p:nvPr/>
          </p:nvSpPr>
          <p:spPr bwMode="auto">
            <a:xfrm>
              <a:off x="4422" y="3203"/>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Lst>
              <a:ahLst/>
              <a:cxnLst>
                <a:cxn ang="0">
                  <a:pos x="T0" y="T1"/>
                </a:cxn>
                <a:cxn ang="0">
                  <a:pos x="T2" y="T3"/>
                </a:cxn>
                <a:cxn ang="0">
                  <a:pos x="T4" y="T5"/>
                </a:cxn>
                <a:cxn ang="0">
                  <a:pos x="T6" y="T7"/>
                </a:cxn>
                <a:cxn ang="0">
                  <a:pos x="T8" y="T9"/>
                </a:cxn>
                <a:cxn ang="0">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852041" name="Rectangle 73"/>
          <p:cNvSpPr>
            <a:spLocks noChangeArrowheads="1"/>
          </p:cNvSpPr>
          <p:nvPr/>
        </p:nvSpPr>
        <p:spPr bwMode="auto">
          <a:xfrm>
            <a:off x="1362381" y="3969267"/>
            <a:ext cx="6192838" cy="1135063"/>
          </a:xfrm>
          <a:prstGeom prst="rect">
            <a:avLst/>
          </a:prstGeom>
          <a:solidFill>
            <a:srgbClr val="FFFFFF"/>
          </a:solidFill>
          <a:ln w="38100">
            <a:solidFill>
              <a:srgbClr val="008000"/>
            </a:solidFill>
            <a:miter lim="800000"/>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if (a = 5) </a:t>
            </a:r>
            <a:r>
              <a:rPr lang="zh-CN" altLang="en-US" sz="2000" b="1">
                <a:effectLst>
                  <a:outerShdw blurRad="38100" dist="38100" dir="2700000" algn="tl">
                    <a:srgbClr val="C0C0C0"/>
                  </a:outerShdw>
                </a:effectLst>
                <a:ea typeface="楷体_GB2312" panose="02010609030101010101" pitchFamily="49" charset="-122"/>
              </a:rPr>
              <a:t>语句；</a:t>
            </a:r>
            <a:r>
              <a:rPr lang="zh-CN" altLang="en-US" b="1">
                <a:effectLst>
                  <a:outerShdw blurRad="38100" dist="38100" dir="2700000" algn="tl">
                    <a:srgbClr val="C0C0C0"/>
                  </a:outerShdw>
                </a:effectLst>
                <a:ea typeface="楷体_GB2312" panose="02010609030101010101" pitchFamily="49" charset="-122"/>
              </a:rPr>
              <a:t>  </a:t>
            </a:r>
            <a:r>
              <a:rPr lang="en-US" altLang="zh-CN" sz="1800" b="1">
                <a:solidFill>
                  <a:schemeClr val="accent2"/>
                </a:solidFill>
                <a:effectLst>
                  <a:outerShdw blurRad="38100" dist="38100" dir="2700000" algn="tl">
                    <a:srgbClr val="C0C0C0"/>
                  </a:outerShdw>
                </a:effectLst>
                <a:ea typeface="楷体_GB2312" panose="02010609030101010101" pitchFamily="49" charset="-122"/>
              </a:rPr>
              <a:t>//</a:t>
            </a:r>
            <a:r>
              <a:rPr lang="zh-CN" altLang="en-US" sz="1800" b="1">
                <a:solidFill>
                  <a:schemeClr val="accent2"/>
                </a:solidFill>
                <a:effectLst>
                  <a:outerShdw blurRad="38100" dist="38100" dir="2700000" algn="tl">
                    <a:srgbClr val="C0C0C0"/>
                  </a:outerShdw>
                </a:effectLst>
                <a:ea typeface="楷体_GB2312" panose="02010609030101010101" pitchFamily="49" charset="-122"/>
              </a:rPr>
              <a:t>表达式的值永远为非</a:t>
            </a:r>
            <a:r>
              <a:rPr lang="en-US" altLang="zh-CN" sz="1800" b="1">
                <a:solidFill>
                  <a:schemeClr val="accent2"/>
                </a:solidFill>
                <a:effectLst>
                  <a:outerShdw blurRad="38100" dist="38100" dir="2700000" algn="tl">
                    <a:srgbClr val="C0C0C0"/>
                  </a:outerShdw>
                </a:effectLst>
                <a:ea typeface="楷体_GB2312" panose="02010609030101010101" pitchFamily="49" charset="-122"/>
              </a:rPr>
              <a:t>0</a:t>
            </a:r>
            <a:r>
              <a:rPr lang="zh-CN" altLang="en-US" sz="1800" b="1">
                <a:solidFill>
                  <a:schemeClr val="accent2"/>
                </a:solidFill>
                <a:effectLst>
                  <a:outerShdw blurRad="38100" dist="38100" dir="2700000" algn="tl">
                    <a:srgbClr val="C0C0C0"/>
                  </a:outerShdw>
                </a:effectLst>
                <a:ea typeface="楷体_GB2312" panose="02010609030101010101" pitchFamily="49" charset="-122"/>
              </a:rPr>
              <a:t>，</a:t>
            </a:r>
            <a:endParaRPr lang="zh-CN" altLang="en-US" sz="1800" b="1">
              <a:solidFill>
                <a:schemeClr val="accent2"/>
              </a:solidFill>
              <a:effectLst>
                <a:outerShdw blurRad="38100" dist="38100" dir="2700000" algn="tl">
                  <a:srgbClr val="C0C0C0"/>
                </a:outerShdw>
              </a:effectLst>
              <a:ea typeface="楷体_GB2312" panose="02010609030101010101" pitchFamily="49" charset="-122"/>
            </a:endParaRPr>
          </a:p>
          <a:p>
            <a:pPr algn="ctr"/>
            <a:r>
              <a:rPr lang="zh-CN" altLang="en-US" sz="1800" b="1">
                <a:solidFill>
                  <a:schemeClr val="accent2"/>
                </a:solidFill>
                <a:effectLst>
                  <a:outerShdw blurRad="38100" dist="38100" dir="2700000" algn="tl">
                    <a:srgbClr val="C0C0C0"/>
                  </a:outerShdw>
                </a:effectLst>
                <a:ea typeface="楷体_GB2312" panose="02010609030101010101" pitchFamily="49" charset="-122"/>
              </a:rPr>
              <a:t>                               所以其后的语句总是要执行的</a:t>
            </a:r>
            <a:endParaRPr lang="zh-CN" altLang="en-US" sz="1800" b="1">
              <a:solidFill>
                <a:schemeClr val="accent2"/>
              </a:solidFill>
              <a:effectLst>
                <a:outerShdw blurRad="38100" dist="38100" dir="2700000" algn="tl">
                  <a:srgbClr val="C0C0C0"/>
                </a:outerShdw>
              </a:effectLst>
              <a:ea typeface="楷体_GB2312" panose="02010609030101010101" pitchFamily="49" charset="-122"/>
            </a:endParaRPr>
          </a:p>
          <a:p>
            <a:r>
              <a:rPr lang="zh-CN" altLang="en-US" b="1">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if (b)  </a:t>
            </a:r>
            <a:r>
              <a:rPr lang="zh-CN" altLang="en-US" sz="2000" b="1">
                <a:effectLst>
                  <a:outerShdw blurRad="38100" dist="38100" dir="2700000" algn="tl">
                    <a:srgbClr val="C0C0C0"/>
                  </a:outerShdw>
                </a:effectLst>
                <a:ea typeface="楷体_GB2312" panose="02010609030101010101" pitchFamily="49" charset="-122"/>
              </a:rPr>
              <a:t>语句；</a:t>
            </a:r>
            <a:r>
              <a:rPr lang="zh-CN" altLang="en-US" b="1">
                <a:effectLst>
                  <a:outerShdw blurRad="38100" dist="38100" dir="2700000" algn="tl">
                    <a:srgbClr val="C0C0C0"/>
                  </a:outerShdw>
                </a:effectLst>
                <a:ea typeface="楷体_GB2312" panose="02010609030101010101" pitchFamily="49" charset="-122"/>
              </a:rPr>
              <a:t>       </a:t>
            </a:r>
            <a:r>
              <a:rPr lang="en-US" altLang="zh-CN" sz="1800" b="1">
                <a:solidFill>
                  <a:schemeClr val="accent2"/>
                </a:solidFill>
                <a:effectLst>
                  <a:outerShdw blurRad="38100" dist="38100" dir="2700000" algn="tl">
                    <a:srgbClr val="C0C0C0"/>
                  </a:outerShdw>
                </a:effectLst>
                <a:ea typeface="楷体_GB2312" panose="02010609030101010101" pitchFamily="49" charset="-122"/>
              </a:rPr>
              <a:t>//</a:t>
            </a:r>
            <a:r>
              <a:rPr lang="zh-CN" altLang="en-US" sz="1800" b="1">
                <a:solidFill>
                  <a:schemeClr val="accent2"/>
                </a:solidFill>
                <a:effectLst>
                  <a:outerShdw blurRad="38100" dist="38100" dir="2700000" algn="tl">
                    <a:srgbClr val="C0C0C0"/>
                  </a:outerShdw>
                </a:effectLst>
                <a:ea typeface="楷体_GB2312" panose="02010609030101010101" pitchFamily="49" charset="-122"/>
              </a:rPr>
              <a:t>等价于</a:t>
            </a:r>
            <a:r>
              <a:rPr lang="en-US" altLang="zh-CN" sz="1800" b="1">
                <a:solidFill>
                  <a:schemeClr val="accent2"/>
                </a:solidFill>
                <a:effectLst>
                  <a:outerShdw blurRad="38100" dist="38100" dir="2700000" algn="tl">
                    <a:srgbClr val="C0C0C0"/>
                  </a:outerShdw>
                </a:effectLst>
                <a:ea typeface="楷体_GB2312" panose="02010609030101010101" pitchFamily="49" charset="-122"/>
              </a:rPr>
              <a:t>if (b != 0) </a:t>
            </a:r>
            <a:r>
              <a:rPr lang="zh-CN" altLang="en-US" sz="1800" b="1">
                <a:solidFill>
                  <a:schemeClr val="accent2"/>
                </a:solidFill>
                <a:effectLst>
                  <a:outerShdw blurRad="38100" dist="38100" dir="2700000" algn="tl">
                    <a:srgbClr val="C0C0C0"/>
                  </a:outerShdw>
                </a:effectLst>
                <a:ea typeface="楷体_GB2312" panose="02010609030101010101" pitchFamily="49" charset="-122"/>
              </a:rPr>
              <a:t>语句；</a:t>
            </a:r>
            <a:endParaRPr lang="zh-CN" altLang="en-US" sz="1800" b="1">
              <a:solidFill>
                <a:schemeClr val="accent2"/>
              </a:solidFill>
              <a:effectLst>
                <a:outerShdw blurRad="38100" dist="38100" dir="2700000" algn="tl">
                  <a:srgbClr val="C0C0C0"/>
                </a:outerShdw>
              </a:effectLst>
              <a:ea typeface="楷体_GB2312" panose="02010609030101010101" pitchFamily="49"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2033">
                                            <p:txEl>
                                              <p:pRg st="0" end="0"/>
                                            </p:txEl>
                                          </p:spTgt>
                                        </p:tgtEl>
                                        <p:attrNameLst>
                                          <p:attrName>style.visibility</p:attrName>
                                        </p:attrNameLst>
                                      </p:cBhvr>
                                      <p:to>
                                        <p:strVal val="visible"/>
                                      </p:to>
                                    </p:set>
                                    <p:anim calcmode="lin" valueType="num">
                                      <p:cBhvr additive="base">
                                        <p:cTn id="7" dur="500" fill="hold"/>
                                        <p:tgtEl>
                                          <p:spTgt spid="8520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20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852040"/>
                                        </p:tgtEl>
                                        <p:attrNameLst>
                                          <p:attrName>style.visibility</p:attrName>
                                        </p:attrNameLst>
                                      </p:cBhvr>
                                      <p:to>
                                        <p:strVal val="visible"/>
                                      </p:to>
                                    </p:set>
                                    <p:animEffect transition="in" filter="box(out)">
                                      <p:cBhvr>
                                        <p:cTn id="13" dur="500"/>
                                        <p:tgtEl>
                                          <p:spTgt spid="852040"/>
                                        </p:tgtEl>
                                      </p:cBhvr>
                                    </p:animEffect>
                                  </p:childTnLst>
                                  <p:subTnLst>
                                    <p:set>
                                      <p:cBhvr override="childStyle">
                                        <p:cTn dur="1" fill="hold" display="0" masterRel="nextClick" afterEffect="1"/>
                                        <p:tgtEl>
                                          <p:spTgt spid="852040"/>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52033">
                                            <p:txEl>
                                              <p:pRg st="5" end="5"/>
                                            </p:txEl>
                                          </p:spTgt>
                                        </p:tgtEl>
                                        <p:attrNameLst>
                                          <p:attrName>style.visibility</p:attrName>
                                        </p:attrNameLst>
                                      </p:cBhvr>
                                      <p:to>
                                        <p:strVal val="visible"/>
                                      </p:to>
                                    </p:set>
                                    <p:anim calcmode="lin" valueType="num">
                                      <p:cBhvr additive="base">
                                        <p:cTn id="18" dur="500" fill="hold"/>
                                        <p:tgtEl>
                                          <p:spTgt spid="852033">
                                            <p:txEl>
                                              <p:pRg st="5" end="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5203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852041"/>
                                        </p:tgtEl>
                                        <p:attrNameLst>
                                          <p:attrName>style.visibility</p:attrName>
                                        </p:attrNameLst>
                                      </p:cBhvr>
                                      <p:to>
                                        <p:strVal val="visible"/>
                                      </p:to>
                                    </p:set>
                                    <p:animEffect transition="in" filter="box(out)">
                                      <p:cBhvr>
                                        <p:cTn id="24" dur="500"/>
                                        <p:tgtEl>
                                          <p:spTgt spid="852041"/>
                                        </p:tgtEl>
                                      </p:cBhvr>
                                    </p:animEffect>
                                  </p:childTnLst>
                                  <p:subTnLst>
                                    <p:set>
                                      <p:cBhvr override="childStyle">
                                        <p:cTn dur="1" fill="hold" display="0" masterRel="nextClick" afterEffect="1"/>
                                        <p:tgtEl>
                                          <p:spTgt spid="852041"/>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04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1974" name="Rectangle 6"/>
          <p:cNvSpPr>
            <a:spLocks noChangeArrowheads="1"/>
          </p:cNvSpPr>
          <p:nvPr/>
        </p:nvSpPr>
        <p:spPr bwMode="auto">
          <a:xfrm>
            <a:off x="151911" y="322819"/>
            <a:ext cx="2230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if</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语句注意事项</a:t>
            </a:r>
            <a:r>
              <a:rPr lang="zh-CN" altLang="en-US" dirty="0"/>
              <a:t> </a:t>
            </a:r>
            <a:endParaRPr lang="zh-CN" altLang="en-US" dirty="0"/>
          </a:p>
        </p:txBody>
      </p:sp>
      <p:sp>
        <p:nvSpPr>
          <p:cNvPr id="852033" name="Rectangle 65"/>
          <p:cNvSpPr>
            <a:spLocks noChangeArrowheads="1"/>
          </p:cNvSpPr>
          <p:nvPr/>
        </p:nvSpPr>
        <p:spPr bwMode="auto">
          <a:xfrm>
            <a:off x="651242" y="745782"/>
            <a:ext cx="99083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3) </a:t>
            </a:r>
            <a:r>
              <a:rPr lang="zh-CN"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在</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if</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语句的三种形式中，所有的语句应为单个语句，如果要想在满足条件时执行一组</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多个</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语句，则必须把这一组语句用</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括起来组成一个复合语句。但要注意的是在</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之后不能再加分号</a:t>
            </a:r>
            <a:r>
              <a:rPr lang="zh-CN" altLang="en-US"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endPar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(4) </a:t>
            </a:r>
            <a:r>
              <a:rPr lang="zh-CN"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在</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if</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语句中，如果表达式是一个判断两个数是否相等的关系表达式，要当心不要将</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写成了赋值运算符</a:t>
            </a:r>
            <a:r>
              <a:rPr lang="en-US" altLang="zh-CN" b="1" dirty="0">
                <a:effectLst>
                  <a:outerShdw blurRad="38100" dist="38100" dir="2700000" algn="tl">
                    <a:srgbClr val="FFFFFF"/>
                  </a:outerShdw>
                </a:effectLst>
              </a:rPr>
              <a:t>=</a:t>
            </a:r>
            <a:r>
              <a:rPr lang="zh-CN" altLang="en-US" b="1" dirty="0">
                <a:effectLst>
                  <a:outerShdw blurRad="38100" dist="38100" dir="2700000" algn="tl">
                    <a:srgbClr val="FFFFFF"/>
                  </a:outerShdw>
                </a:effectLst>
              </a:rPr>
              <a:t>。</a:t>
            </a:r>
            <a:endParaRPr lang="zh-CN" altLang="en-US" b="1" dirty="0">
              <a:effectLst>
                <a:outerShdw blurRad="38100" dist="38100" dir="2700000" algn="tl">
                  <a:srgbClr val="FFFFFF"/>
                </a:outerShdw>
              </a:effectLst>
            </a:endParaRPr>
          </a:p>
        </p:txBody>
      </p:sp>
      <p:grpSp>
        <p:nvGrpSpPr>
          <p:cNvPr id="852050" name="Group 82"/>
          <p:cNvGrpSpPr/>
          <p:nvPr/>
        </p:nvGrpSpPr>
        <p:grpSpPr bwMode="auto">
          <a:xfrm>
            <a:off x="2291826" y="1468042"/>
            <a:ext cx="4721469" cy="2031083"/>
            <a:chOff x="1202" y="1253"/>
            <a:chExt cx="4037" cy="1753"/>
          </a:xfrm>
        </p:grpSpPr>
        <p:sp>
          <p:nvSpPr>
            <p:cNvPr id="852043" name="Rectangle 75"/>
            <p:cNvSpPr>
              <a:spLocks noChangeArrowheads="1"/>
            </p:cNvSpPr>
            <p:nvPr/>
          </p:nvSpPr>
          <p:spPr bwMode="auto">
            <a:xfrm>
              <a:off x="1202" y="1253"/>
              <a:ext cx="1951" cy="1620"/>
            </a:xfrm>
            <a:prstGeom prst="rect">
              <a:avLst/>
            </a:prstGeom>
            <a:solidFill>
              <a:srgbClr val="FFFFFF"/>
            </a:solidFill>
            <a:ln w="38100">
              <a:solidFill>
                <a:srgbClr val="FF00FF"/>
              </a:solidFill>
              <a:miter lim="800000"/>
            </a:ln>
            <a:effectLst>
              <a:outerShdw dist="107763" dir="2700000" algn="ctr" rotWithShape="0">
                <a:schemeClr val="bg2">
                  <a:alpha val="50000"/>
                </a:schemeClr>
              </a:outerShdw>
            </a:effectLst>
          </p:spPr>
          <p:txBody>
            <a:bodyPr>
              <a:spAutoFit/>
            </a:bodyPr>
            <a:lstStyle/>
            <a:p>
              <a:r>
                <a:rPr lang="zh-CN" altLang="en-US" b="1" dirty="0">
                  <a:solidFill>
                    <a:srgbClr val="FF3300"/>
                  </a:solidFill>
                  <a:effectLst>
                    <a:outerShdw blurRad="38100" dist="38100" dir="2700000" algn="tl">
                      <a:srgbClr val="C0C0C0"/>
                    </a:outerShdw>
                  </a:effectLst>
                  <a:ea typeface="楷体_GB2312" panose="02010609030101010101" pitchFamily="49" charset="-122"/>
                </a:rPr>
                <a:t>例</a:t>
              </a:r>
              <a:r>
                <a:rPr lang="en-US" altLang="zh-CN" b="1" dirty="0">
                  <a:solidFill>
                    <a:srgbClr val="FF3300"/>
                  </a:solidFill>
                  <a:effectLst>
                    <a:outerShdw blurRad="38100" dist="38100" dir="2700000" algn="tl">
                      <a:srgbClr val="C0C0C0"/>
                    </a:outerShdw>
                  </a:effectLst>
                  <a:ea typeface="楷体_GB2312" panose="02010609030101010101" pitchFamily="49" charset="-122"/>
                </a:rPr>
                <a:t>:  </a:t>
              </a:r>
              <a:r>
                <a:rPr lang="en-US" altLang="zh-CN" sz="1400" b="1" dirty="0">
                  <a:effectLst>
                    <a:outerShdw blurRad="38100" dist="38100" dir="2700000" algn="tl">
                      <a:srgbClr val="C0C0C0"/>
                    </a:outerShdw>
                  </a:effectLst>
                  <a:ea typeface="楷体_GB2312" panose="02010609030101010101" pitchFamily="49" charset="-122"/>
                </a:rPr>
                <a:t>if (a &gt; b) </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a++;</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b++;</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else</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a = 0;</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b = 1;</a:t>
              </a:r>
              <a:endParaRPr lang="en-US" altLang="zh-CN" sz="1400" b="1" dirty="0">
                <a:effectLst>
                  <a:outerShdw blurRad="38100" dist="38100" dir="2700000" algn="tl">
                    <a:srgbClr val="C0C0C0"/>
                  </a:outerShdw>
                </a:effectLst>
                <a:ea typeface="楷体_GB2312" panose="02010609030101010101" pitchFamily="49" charset="-122"/>
              </a:endParaRPr>
            </a:p>
            <a:p>
              <a:r>
                <a:rPr lang="en-US" altLang="zh-CN" sz="1400" b="1" dirty="0">
                  <a:effectLst>
                    <a:outerShdw blurRad="38100" dist="38100" dir="2700000" algn="tl">
                      <a:srgbClr val="C0C0C0"/>
                    </a:outerShdw>
                  </a:effectLst>
                  <a:ea typeface="楷体_GB2312" panose="02010609030101010101" pitchFamily="49" charset="-122"/>
                </a:rPr>
                <a:t>       }</a:t>
              </a:r>
              <a:endParaRPr lang="en-US" altLang="zh-CN" sz="1600" b="1" dirty="0">
                <a:effectLst>
                  <a:outerShdw blurRad="38100" dist="38100" dir="2700000" algn="tl">
                    <a:srgbClr val="C0C0C0"/>
                  </a:outerShdw>
                </a:effectLst>
                <a:ea typeface="楷体_GB2312" panose="02010609030101010101" pitchFamily="49" charset="-122"/>
              </a:endParaRPr>
            </a:p>
          </p:txBody>
        </p:sp>
        <p:grpSp>
          <p:nvGrpSpPr>
            <p:cNvPr id="852045" name="Group 77"/>
            <p:cNvGrpSpPr/>
            <p:nvPr/>
          </p:nvGrpSpPr>
          <p:grpSpPr bwMode="auto">
            <a:xfrm>
              <a:off x="2381" y="1661"/>
              <a:ext cx="240" cy="240"/>
              <a:chOff x="4344" y="3540"/>
              <a:chExt cx="240" cy="240"/>
            </a:xfrm>
          </p:grpSpPr>
          <p:sp>
            <p:nvSpPr>
              <p:cNvPr id="852046" name="Line 78"/>
              <p:cNvSpPr>
                <a:spLocks noChangeShapeType="1"/>
              </p:cNvSpPr>
              <p:nvPr/>
            </p:nvSpPr>
            <p:spPr bwMode="auto">
              <a:xfrm flipH="1">
                <a:off x="4344" y="3540"/>
                <a:ext cx="240" cy="24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52047" name="Line 79"/>
              <p:cNvSpPr>
                <a:spLocks noChangeShapeType="1"/>
              </p:cNvSpPr>
              <p:nvPr/>
            </p:nvSpPr>
            <p:spPr bwMode="auto">
              <a:xfrm>
                <a:off x="4356" y="3540"/>
                <a:ext cx="228" cy="21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852049" name="Rectangle 81"/>
            <p:cNvSpPr>
              <a:spLocks noChangeArrowheads="1"/>
            </p:cNvSpPr>
            <p:nvPr/>
          </p:nvSpPr>
          <p:spPr bwMode="auto">
            <a:xfrm>
              <a:off x="3288" y="1253"/>
              <a:ext cx="1951" cy="1753"/>
            </a:xfrm>
            <a:prstGeom prst="rect">
              <a:avLst/>
            </a:prstGeom>
            <a:solidFill>
              <a:srgbClr val="FFFFFF"/>
            </a:solidFill>
            <a:ln w="38100">
              <a:solidFill>
                <a:srgbClr val="FF00FF"/>
              </a:solidFill>
              <a:miter lim="800000"/>
            </a:ln>
            <a:effectLst>
              <a:outerShdw dist="107763" dir="2700000" algn="ctr" rotWithShape="0">
                <a:schemeClr val="bg2">
                  <a:alpha val="50000"/>
                </a:schemeClr>
              </a:outerShdw>
            </a:effectLst>
          </p:spPr>
          <p:txBody>
            <a:bodyPr>
              <a:spAutoFit/>
            </a:bodyPr>
            <a:lstStyle/>
            <a:p>
              <a:r>
                <a:rPr lang="zh-CN" altLang="en-US" b="1" dirty="0">
                  <a:solidFill>
                    <a:srgbClr val="FF3300"/>
                  </a:solidFill>
                  <a:effectLst>
                    <a:outerShdw blurRad="38100" dist="38100" dir="2700000" algn="tl">
                      <a:srgbClr val="C0C0C0"/>
                    </a:outerShdw>
                  </a:effectLst>
                  <a:ea typeface="楷体_GB2312" panose="02010609030101010101" pitchFamily="49" charset="-122"/>
                </a:rPr>
                <a:t>例</a:t>
              </a:r>
              <a:r>
                <a:rPr lang="en-US" altLang="zh-CN" sz="1200" b="1" dirty="0">
                  <a:solidFill>
                    <a:srgbClr val="FF3300"/>
                  </a:solidFill>
                  <a:effectLst>
                    <a:outerShdw blurRad="38100" dist="38100" dir="2700000" algn="tl">
                      <a:srgbClr val="C0C0C0"/>
                    </a:outerShdw>
                  </a:effectLst>
                  <a:ea typeface="楷体_GB2312" panose="02010609030101010101" pitchFamily="49" charset="-122"/>
                </a:rPr>
                <a:t>:  </a:t>
              </a:r>
              <a:r>
                <a:rPr lang="en-US" altLang="zh-CN" sz="1200" b="1" dirty="0">
                  <a:effectLst>
                    <a:outerShdw blurRad="38100" dist="38100" dir="2700000" algn="tl">
                      <a:srgbClr val="C0C0C0"/>
                    </a:outerShdw>
                  </a:effectLst>
                  <a:ea typeface="楷体_GB2312" panose="02010609030101010101" pitchFamily="49" charset="-122"/>
                </a:rPr>
                <a:t>if (a &gt; b) </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b++;</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else</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 = 0;</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b = 1;</a:t>
              </a:r>
              <a:endParaRPr lang="en-US" altLang="zh-CN" sz="1200" b="1" dirty="0">
                <a:effectLst>
                  <a:outerShdw blurRad="38100" dist="38100" dir="2700000" algn="tl">
                    <a:srgbClr val="C0C0C0"/>
                  </a:outerShdw>
                </a:effectLst>
                <a:ea typeface="楷体_GB2312" panose="02010609030101010101" pitchFamily="49" charset="-122"/>
              </a:endParaRPr>
            </a:p>
            <a:p>
              <a:r>
                <a:rPr lang="en-US" altLang="zh-CN" sz="1200" b="1" dirty="0">
                  <a:effectLst>
                    <a:outerShdw blurRad="38100" dist="38100" dir="2700000" algn="tl">
                      <a:srgbClr val="C0C0C0"/>
                    </a:outerShdw>
                  </a:effectLst>
                  <a:ea typeface="楷体_GB2312" panose="02010609030101010101" pitchFamily="49" charset="-122"/>
                </a:rPr>
                <a:t>       }</a:t>
              </a:r>
              <a:endParaRPr lang="en-US" altLang="zh-CN" sz="1400" b="1" dirty="0">
                <a:effectLst>
                  <a:outerShdw blurRad="38100" dist="38100" dir="2700000" algn="tl">
                    <a:srgbClr val="C0C0C0"/>
                  </a:outerShdw>
                </a:effectLst>
                <a:ea typeface="楷体_GB2312" panose="02010609030101010101" pitchFamily="49" charset="-122"/>
              </a:endParaRPr>
            </a:p>
          </p:txBody>
        </p:sp>
        <p:sp>
          <p:nvSpPr>
            <p:cNvPr id="852048" name="Freeform 80"/>
            <p:cNvSpPr/>
            <p:nvPr/>
          </p:nvSpPr>
          <p:spPr bwMode="auto">
            <a:xfrm>
              <a:off x="4604" y="1570"/>
              <a:ext cx="384" cy="250"/>
            </a:xfrm>
            <a:custGeom>
              <a:avLst/>
              <a:gdLst>
                <a:gd name="T0" fmla="*/ 0 w 384"/>
                <a:gd name="T1" fmla="*/ 144 h 250"/>
                <a:gd name="T2" fmla="*/ 144 w 384"/>
                <a:gd name="T3" fmla="*/ 240 h 250"/>
                <a:gd name="T4" fmla="*/ 192 w 384"/>
                <a:gd name="T5" fmla="*/ 192 h 250"/>
                <a:gd name="T6" fmla="*/ 300 w 384"/>
                <a:gd name="T7" fmla="*/ 96 h 250"/>
                <a:gd name="T8" fmla="*/ 360 w 384"/>
                <a:gd name="T9" fmla="*/ 36 h 250"/>
                <a:gd name="T10" fmla="*/ 384 w 384"/>
                <a:gd name="T11" fmla="*/ 0 h 250"/>
              </a:gdLst>
              <a:ahLst/>
              <a:cxnLst>
                <a:cxn ang="0">
                  <a:pos x="T0" y="T1"/>
                </a:cxn>
                <a:cxn ang="0">
                  <a:pos x="T2" y="T3"/>
                </a:cxn>
                <a:cxn ang="0">
                  <a:pos x="T4" y="T5"/>
                </a:cxn>
                <a:cxn ang="0">
                  <a:pos x="T6" y="T7"/>
                </a:cxn>
                <a:cxn ang="0">
                  <a:pos x="T8" y="T9"/>
                </a:cxn>
                <a:cxn ang="0">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852060" name="Group 92"/>
          <p:cNvGrpSpPr/>
          <p:nvPr/>
        </p:nvGrpSpPr>
        <p:grpSpPr bwMode="auto">
          <a:xfrm>
            <a:off x="2945945" y="4240572"/>
            <a:ext cx="5573766" cy="2369977"/>
            <a:chOff x="-964" y="1445"/>
            <a:chExt cx="4706" cy="2001"/>
          </a:xfrm>
        </p:grpSpPr>
        <p:sp>
          <p:nvSpPr>
            <p:cNvPr id="852052" name="Rectangle 84" descr="信纸"/>
            <p:cNvSpPr>
              <a:spLocks noChangeArrowheads="1"/>
            </p:cNvSpPr>
            <p:nvPr/>
          </p:nvSpPr>
          <p:spPr bwMode="auto">
            <a:xfrm>
              <a:off x="-964" y="1445"/>
              <a:ext cx="2178" cy="2001"/>
            </a:xfrm>
            <a:prstGeom prst="rect">
              <a:avLst/>
            </a:prstGeom>
            <a:blipFill dpi="0" rotWithShape="1">
              <a:blip r:embed="rId1"/>
              <a:srcRect/>
              <a:tile tx="0" ty="0" sx="100000" sy="100000" flip="none" algn="tl"/>
            </a:blipFill>
            <a:ln w="38100">
              <a:solidFill>
                <a:srgbClr val="008000"/>
              </a:solidFill>
              <a:miter lim="800000"/>
            </a:ln>
            <a:effectLst>
              <a:outerShdw dist="107763" dir="2700000" algn="ctr" rotWithShape="0">
                <a:schemeClr val="bg2">
                  <a:alpha val="50000"/>
                </a:schemeClr>
              </a:outerShdw>
            </a:effectLst>
          </p:spPr>
          <p:txBody>
            <a:bodyPr>
              <a:spAutoFit/>
            </a:bodyPr>
            <a:lstStyle/>
            <a:p>
              <a:r>
                <a:rPr lang="zh-CN" altLang="en-US" b="1" dirty="0">
                  <a:solidFill>
                    <a:srgbClr val="FF3300"/>
                  </a:solidFill>
                  <a:effectLst>
                    <a:outerShdw blurRad="38100" dist="38100" dir="2700000" algn="tl">
                      <a:srgbClr val="000000"/>
                    </a:outerShdw>
                  </a:effectLst>
                  <a:ea typeface="楷体_GB2312" panose="02010609030101010101" pitchFamily="49" charset="-122"/>
                </a:rPr>
                <a:t>例</a:t>
              </a:r>
              <a:r>
                <a:rPr lang="en-US" altLang="zh-CN" b="1" dirty="0">
                  <a:solidFill>
                    <a:srgbClr val="FF3300"/>
                  </a:solidFill>
                  <a:effectLst>
                    <a:outerShdw blurRad="38100" dist="38100" dir="2700000" algn="tl">
                      <a:srgbClr val="000000"/>
                    </a:outerShdw>
                  </a:effectLst>
                  <a:ea typeface="楷体_GB2312" panose="02010609030101010101" pitchFamily="49" charset="-122"/>
                </a:rPr>
                <a:t>:  </a:t>
              </a:r>
              <a:endParaRPr lang="en-US" altLang="zh-CN" b="1" dirty="0">
                <a:solidFill>
                  <a:srgbClr val="FF3300"/>
                </a:solidFill>
                <a:effectLst>
                  <a:outerShdw blurRad="38100" dist="38100" dir="2700000" algn="tl">
                    <a:srgbClr val="000000"/>
                  </a:outerShdw>
                </a:effectLst>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ea typeface="楷体_GB2312" panose="02010609030101010101" pitchFamily="49" charset="-122"/>
                </a:rPr>
                <a:t>   </a:t>
              </a:r>
              <a:r>
                <a:rPr lang="en-US" altLang="zh-CN" sz="1400" b="1" dirty="0">
                  <a:effectLst>
                    <a:outerShdw blurRad="38100" dist="38100" dir="2700000" algn="tl">
                      <a:srgbClr val="FFFFFF"/>
                    </a:outerShdw>
                  </a:effectLst>
                  <a:ea typeface="楷体_GB2312" panose="02010609030101010101" pitchFamily="49" charset="-122"/>
                </a:rPr>
                <a:t>#include &lt;</a:t>
              </a:r>
              <a:r>
                <a:rPr lang="en-US" altLang="zh-CN" sz="1400" b="1" dirty="0" err="1">
                  <a:effectLst>
                    <a:outerShdw blurRad="38100" dist="38100" dir="2700000" algn="tl">
                      <a:srgbClr val="FFFFFF"/>
                    </a:outerShdw>
                  </a:effectLst>
                  <a:ea typeface="楷体_GB2312" panose="02010609030101010101" pitchFamily="49" charset="-122"/>
                </a:rPr>
                <a:t>stdio.h</a:t>
              </a:r>
              <a:r>
                <a:rPr lang="en-US" altLang="zh-CN" sz="1400" b="1" dirty="0">
                  <a:effectLst>
                    <a:outerShdw blurRad="38100" dist="38100" dir="2700000" algn="tl">
                      <a:srgbClr val="FFFFFF"/>
                    </a:outerShdw>
                  </a:effectLst>
                  <a:ea typeface="楷体_GB2312" panose="02010609030101010101" pitchFamily="49" charset="-122"/>
                </a:rPr>
                <a:t>&gt;</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void main ( )</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int</a:t>
              </a:r>
              <a:r>
                <a:rPr lang="en-US" altLang="zh-CN" sz="1400" b="1" dirty="0">
                  <a:effectLst>
                    <a:outerShdw blurRad="38100" dist="38100" dir="2700000" algn="tl">
                      <a:srgbClr val="FFFFFF"/>
                    </a:outerShdw>
                  </a:effectLst>
                  <a:ea typeface="楷体_GB2312" panose="02010609030101010101" pitchFamily="49" charset="-122"/>
                </a:rPr>
                <a:t> x = 0;</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if (</a:t>
              </a:r>
              <a:r>
                <a:rPr lang="en-US" altLang="zh-CN" sz="1400" b="1" dirty="0">
                  <a:solidFill>
                    <a:srgbClr val="FF33CC"/>
                  </a:solidFill>
                  <a:effectLst>
                    <a:outerShdw blurRad="38100" dist="38100" dir="2700000" algn="tl">
                      <a:srgbClr val="000000"/>
                    </a:outerShdw>
                  </a:effectLst>
                  <a:ea typeface="楷体_GB2312" panose="02010609030101010101" pitchFamily="49" charset="-122"/>
                </a:rPr>
                <a:t>x == 0</a:t>
              </a:r>
              <a:r>
                <a:rPr lang="en-US" altLang="zh-CN" sz="1400" b="1" dirty="0">
                  <a:effectLst>
                    <a:outerShdw blurRad="38100" dist="38100" dir="2700000" algn="tl">
                      <a:srgbClr val="FFFFFF"/>
                    </a:outerShdw>
                  </a:effectLst>
                  <a:ea typeface="楷体_GB2312" panose="02010609030101010101" pitchFamily="49" charset="-122"/>
                </a:rPr>
                <a:t>)</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printf</a:t>
              </a:r>
              <a:r>
                <a:rPr lang="en-US" altLang="zh-CN" sz="1400" b="1" dirty="0">
                  <a:effectLst>
                    <a:outerShdw blurRad="38100" dist="38100" dir="2700000" algn="tl">
                      <a:srgbClr val="FFFFFF"/>
                    </a:outerShdw>
                  </a:effectLst>
                  <a:ea typeface="楷体_GB2312" panose="02010609030101010101" pitchFamily="49" charset="-122"/>
                </a:rPr>
                <a:t> (“x = 0\n”);</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else</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printf</a:t>
              </a:r>
              <a:r>
                <a:rPr lang="en-US" altLang="zh-CN" sz="1400" b="1" dirty="0">
                  <a:effectLst>
                    <a:outerShdw blurRad="38100" dist="38100" dir="2700000" algn="tl">
                      <a:srgbClr val="FFFFFF"/>
                    </a:outerShdw>
                  </a:effectLst>
                  <a:ea typeface="楷体_GB2312" panose="02010609030101010101" pitchFamily="49" charset="-122"/>
                </a:rPr>
                <a:t> (“x != 0\n”);</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smtClean="0">
                  <a:effectLst>
                    <a:outerShdw blurRad="38100" dist="38100" dir="2700000" algn="tl">
                      <a:srgbClr val="FFFFFF"/>
                    </a:outerShdw>
                  </a:effectLst>
                  <a:ea typeface="楷体_GB2312" panose="02010609030101010101" pitchFamily="49" charset="-122"/>
                </a:rPr>
                <a:t>}</a:t>
              </a:r>
              <a:endParaRPr lang="en-US" altLang="zh-CN" sz="1400" b="1" dirty="0">
                <a:effectLst>
                  <a:outerShdw blurRad="38100" dist="38100" dir="2700000" algn="tl">
                    <a:srgbClr val="FFFFFF"/>
                  </a:outerShdw>
                </a:effectLst>
                <a:ea typeface="楷体_GB2312" panose="02010609030101010101" pitchFamily="49" charset="-122"/>
              </a:endParaRPr>
            </a:p>
          </p:txBody>
        </p:sp>
        <p:sp>
          <p:nvSpPr>
            <p:cNvPr id="852058" name="Rectangle 90" descr="信纸"/>
            <p:cNvSpPr>
              <a:spLocks noChangeArrowheads="1"/>
            </p:cNvSpPr>
            <p:nvPr/>
          </p:nvSpPr>
          <p:spPr bwMode="auto">
            <a:xfrm>
              <a:off x="1564" y="1445"/>
              <a:ext cx="2178" cy="2001"/>
            </a:xfrm>
            <a:prstGeom prst="rect">
              <a:avLst/>
            </a:prstGeom>
            <a:blipFill dpi="0" rotWithShape="1">
              <a:blip r:embed="rId1"/>
              <a:srcRect/>
              <a:tile tx="0" ty="0" sx="100000" sy="100000" flip="none" algn="tl"/>
            </a:blipFill>
            <a:ln w="38100">
              <a:solidFill>
                <a:srgbClr val="008000"/>
              </a:solidFill>
              <a:miter lim="800000"/>
            </a:ln>
            <a:effectLst>
              <a:outerShdw dist="107763" dir="2700000" algn="ctr" rotWithShape="0">
                <a:schemeClr val="bg2">
                  <a:alpha val="50000"/>
                </a:schemeClr>
              </a:outerShdw>
            </a:effectLst>
          </p:spPr>
          <p:txBody>
            <a:bodyPr>
              <a:spAutoFit/>
            </a:bodyPr>
            <a:lstStyle/>
            <a:p>
              <a:r>
                <a:rPr lang="zh-CN" altLang="en-US" b="1" dirty="0">
                  <a:solidFill>
                    <a:srgbClr val="FF3300"/>
                  </a:solidFill>
                  <a:effectLst>
                    <a:outerShdw blurRad="38100" dist="38100" dir="2700000" algn="tl">
                      <a:srgbClr val="000000"/>
                    </a:outerShdw>
                  </a:effectLst>
                  <a:ea typeface="楷体_GB2312" panose="02010609030101010101" pitchFamily="49" charset="-122"/>
                </a:rPr>
                <a:t>例</a:t>
              </a:r>
              <a:r>
                <a:rPr lang="en-US" altLang="zh-CN" b="1" dirty="0">
                  <a:solidFill>
                    <a:srgbClr val="FF3300"/>
                  </a:solidFill>
                  <a:effectLst>
                    <a:outerShdw blurRad="38100" dist="38100" dir="2700000" algn="tl">
                      <a:srgbClr val="000000"/>
                    </a:outerShdw>
                  </a:effectLst>
                  <a:ea typeface="楷体_GB2312" panose="02010609030101010101" pitchFamily="49" charset="-122"/>
                </a:rPr>
                <a:t>:  </a:t>
              </a:r>
              <a:endParaRPr lang="en-US" altLang="zh-CN" b="1" dirty="0">
                <a:solidFill>
                  <a:srgbClr val="FF3300"/>
                </a:solidFill>
                <a:effectLst>
                  <a:outerShdw blurRad="38100" dist="38100" dir="2700000" algn="tl">
                    <a:srgbClr val="000000"/>
                  </a:outerShdw>
                </a:effectLst>
                <a:ea typeface="楷体_GB2312" panose="02010609030101010101" pitchFamily="49" charset="-122"/>
              </a:endParaRPr>
            </a:p>
            <a:p>
              <a:r>
                <a:rPr lang="en-US" altLang="zh-CN" b="1" dirty="0">
                  <a:solidFill>
                    <a:srgbClr val="FF3300"/>
                  </a:solidFill>
                  <a:effectLst>
                    <a:outerShdw blurRad="38100" dist="38100" dir="2700000" algn="tl">
                      <a:srgbClr val="000000"/>
                    </a:outerShdw>
                  </a:effectLst>
                  <a:ea typeface="楷体_GB2312" panose="02010609030101010101" pitchFamily="49" charset="-122"/>
                </a:rPr>
                <a:t>   </a:t>
              </a:r>
              <a:r>
                <a:rPr lang="en-US" altLang="zh-CN" sz="1400" b="1" dirty="0">
                  <a:effectLst>
                    <a:outerShdw blurRad="38100" dist="38100" dir="2700000" algn="tl">
                      <a:srgbClr val="FFFFFF"/>
                    </a:outerShdw>
                  </a:effectLst>
                  <a:ea typeface="楷体_GB2312" panose="02010609030101010101" pitchFamily="49" charset="-122"/>
                </a:rPr>
                <a:t>#include &lt;</a:t>
              </a:r>
              <a:r>
                <a:rPr lang="en-US" altLang="zh-CN" sz="1400" b="1" dirty="0" err="1">
                  <a:effectLst>
                    <a:outerShdw blurRad="38100" dist="38100" dir="2700000" algn="tl">
                      <a:srgbClr val="FFFFFF"/>
                    </a:outerShdw>
                  </a:effectLst>
                  <a:ea typeface="楷体_GB2312" panose="02010609030101010101" pitchFamily="49" charset="-122"/>
                </a:rPr>
                <a:t>stdio.h</a:t>
              </a:r>
              <a:r>
                <a:rPr lang="en-US" altLang="zh-CN" sz="1400" b="1" dirty="0">
                  <a:effectLst>
                    <a:outerShdw blurRad="38100" dist="38100" dir="2700000" algn="tl">
                      <a:srgbClr val="FFFFFF"/>
                    </a:outerShdw>
                  </a:effectLst>
                  <a:ea typeface="楷体_GB2312" panose="02010609030101010101" pitchFamily="49" charset="-122"/>
                </a:rPr>
                <a:t>&gt;</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void main ( )</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int</a:t>
              </a:r>
              <a:r>
                <a:rPr lang="en-US" altLang="zh-CN" sz="1400" b="1" dirty="0">
                  <a:effectLst>
                    <a:outerShdw blurRad="38100" dist="38100" dir="2700000" algn="tl">
                      <a:srgbClr val="FFFFFF"/>
                    </a:outerShdw>
                  </a:effectLst>
                  <a:ea typeface="楷体_GB2312" panose="02010609030101010101" pitchFamily="49" charset="-122"/>
                </a:rPr>
                <a:t> x = 0;</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if (</a:t>
              </a:r>
              <a:r>
                <a:rPr lang="en-US" altLang="zh-CN" sz="1400" b="1" dirty="0">
                  <a:solidFill>
                    <a:srgbClr val="FF33CC"/>
                  </a:solidFill>
                  <a:effectLst>
                    <a:outerShdw blurRad="38100" dist="38100" dir="2700000" algn="tl">
                      <a:srgbClr val="000000"/>
                    </a:outerShdw>
                  </a:effectLst>
                  <a:ea typeface="楷体_GB2312" panose="02010609030101010101" pitchFamily="49" charset="-122"/>
                </a:rPr>
                <a:t>x = 0</a:t>
              </a:r>
              <a:r>
                <a:rPr lang="en-US" altLang="zh-CN" sz="1400" b="1" dirty="0">
                  <a:effectLst>
                    <a:outerShdw blurRad="38100" dist="38100" dir="2700000" algn="tl">
                      <a:srgbClr val="FFFFFF"/>
                    </a:outerShdw>
                  </a:effectLst>
                  <a:ea typeface="楷体_GB2312" panose="02010609030101010101" pitchFamily="49" charset="-122"/>
                </a:rPr>
                <a:t>)</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printf</a:t>
              </a:r>
              <a:r>
                <a:rPr lang="en-US" altLang="zh-CN" sz="1400" b="1" dirty="0">
                  <a:effectLst>
                    <a:outerShdw blurRad="38100" dist="38100" dir="2700000" algn="tl">
                      <a:srgbClr val="FFFFFF"/>
                    </a:outerShdw>
                  </a:effectLst>
                  <a:ea typeface="楷体_GB2312" panose="02010609030101010101" pitchFamily="49" charset="-122"/>
                </a:rPr>
                <a:t> (“x = 0\n”);</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else</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err="1">
                  <a:effectLst>
                    <a:outerShdw blurRad="38100" dist="38100" dir="2700000" algn="tl">
                      <a:srgbClr val="FFFFFF"/>
                    </a:outerShdw>
                  </a:effectLst>
                  <a:ea typeface="楷体_GB2312" panose="02010609030101010101" pitchFamily="49" charset="-122"/>
                </a:rPr>
                <a:t>printf</a:t>
              </a:r>
              <a:r>
                <a:rPr lang="en-US" altLang="zh-CN" sz="1400" b="1" dirty="0">
                  <a:effectLst>
                    <a:outerShdw blurRad="38100" dist="38100" dir="2700000" algn="tl">
                      <a:srgbClr val="FFFFFF"/>
                    </a:outerShdw>
                  </a:effectLst>
                  <a:ea typeface="楷体_GB2312" panose="02010609030101010101" pitchFamily="49" charset="-122"/>
                </a:rPr>
                <a:t> (“x != 0\n”);</a:t>
              </a:r>
              <a:endParaRPr lang="en-US" altLang="zh-CN" sz="1400" b="1" dirty="0">
                <a:effectLst>
                  <a:outerShdw blurRad="38100" dist="38100" dir="2700000" algn="tl">
                    <a:srgbClr val="FFFFFF"/>
                  </a:outerShdw>
                </a:effectLst>
                <a:ea typeface="楷体_GB2312" panose="02010609030101010101" pitchFamily="49" charset="-122"/>
              </a:endParaRPr>
            </a:p>
            <a:p>
              <a:r>
                <a:rPr lang="en-US" altLang="zh-CN" sz="1400" b="1" dirty="0">
                  <a:effectLst>
                    <a:outerShdw blurRad="38100" dist="38100" dir="2700000" algn="tl">
                      <a:srgbClr val="FFFFFF"/>
                    </a:outerShdw>
                  </a:effectLst>
                  <a:ea typeface="楷体_GB2312" panose="02010609030101010101" pitchFamily="49" charset="-122"/>
                </a:rPr>
                <a:t>   </a:t>
              </a:r>
              <a:r>
                <a:rPr lang="en-US" altLang="zh-CN" sz="1400" b="1" dirty="0" smtClean="0">
                  <a:effectLst>
                    <a:outerShdw blurRad="38100" dist="38100" dir="2700000" algn="tl">
                      <a:srgbClr val="FFFFFF"/>
                    </a:outerShdw>
                  </a:effectLst>
                  <a:ea typeface="楷体_GB2312" panose="02010609030101010101" pitchFamily="49" charset="-122"/>
                </a:rPr>
                <a:t>}</a:t>
              </a:r>
              <a:endParaRPr lang="en-US" altLang="zh-CN" sz="1400" b="1" dirty="0">
                <a:effectLst>
                  <a:outerShdw blurRad="38100" dist="38100" dir="2700000" algn="tl">
                    <a:srgbClr val="FFFFFF"/>
                  </a:outerShdw>
                </a:effectLst>
                <a:ea typeface="楷体_GB2312" panose="02010609030101010101" pitchFamily="49" charset="-122"/>
              </a:endParaRPr>
            </a:p>
          </p:txBody>
        </p:sp>
      </p:grpSp>
      <p:sp>
        <p:nvSpPr>
          <p:cNvPr id="852061" name="Rectangle 93"/>
          <p:cNvSpPr>
            <a:spLocks noChangeArrowheads="1"/>
          </p:cNvSpPr>
          <p:nvPr/>
        </p:nvSpPr>
        <p:spPr bwMode="auto">
          <a:xfrm>
            <a:off x="3421091" y="6424413"/>
            <a:ext cx="2305050" cy="400110"/>
          </a:xfrm>
          <a:prstGeom prst="rect">
            <a:avLst/>
          </a:prstGeom>
          <a:solidFill>
            <a:srgbClr val="FFFFFF"/>
          </a:solidFill>
          <a:ln w="38100">
            <a:solidFill>
              <a:srgbClr val="FF33CC"/>
            </a:solidFill>
            <a:miter lim="800000"/>
          </a:ln>
          <a:effectLst>
            <a:outerShdw dist="107763" dir="2700000" algn="ctr" rotWithShape="0">
              <a:schemeClr val="bg2">
                <a:alpha val="50000"/>
              </a:schemeClr>
            </a:outerShdw>
          </a:effectLst>
        </p:spPr>
        <p:txBody>
          <a:bodyPr anchor="ctr">
            <a:spAutoFit/>
          </a:bodyPr>
          <a:lstStyle/>
          <a:p>
            <a:r>
              <a:rPr lang="zh-CN" altLang="en-US" sz="2000" b="1">
                <a:effectLst>
                  <a:outerShdw blurRad="38100" dist="38100" dir="2700000" algn="tl">
                    <a:srgbClr val="C0C0C0"/>
                  </a:outerShdw>
                </a:effectLst>
                <a:latin typeface="楷体_GB2312" panose="02010609030101010101" pitchFamily="49" charset="-122"/>
                <a:ea typeface="楷体_GB2312" panose="02010609030101010101" pitchFamily="49" charset="-122"/>
              </a:rPr>
              <a:t>运行结果：</a:t>
            </a:r>
            <a:r>
              <a:rPr lang="en-US" altLang="zh-CN" b="1">
                <a:effectLst>
                  <a:outerShdw blurRad="38100" dist="38100" dir="2700000" algn="tl">
                    <a:srgbClr val="C0C0C0"/>
                  </a:outerShdw>
                </a:effectLst>
              </a:rPr>
              <a:t>x = 0</a:t>
            </a:r>
            <a:endParaRPr lang="en-US" altLang="zh-CN" b="1">
              <a:effectLst>
                <a:outerShdw blurRad="38100" dist="38100" dir="2700000" algn="tl">
                  <a:srgbClr val="C0C0C0"/>
                </a:outerShdw>
              </a:effectLst>
            </a:endParaRPr>
          </a:p>
        </p:txBody>
      </p:sp>
      <p:sp>
        <p:nvSpPr>
          <p:cNvPr id="852062" name="Rectangle 94"/>
          <p:cNvSpPr>
            <a:spLocks noChangeArrowheads="1"/>
          </p:cNvSpPr>
          <p:nvPr/>
        </p:nvSpPr>
        <p:spPr bwMode="auto">
          <a:xfrm>
            <a:off x="6428617" y="6410494"/>
            <a:ext cx="2305050" cy="400110"/>
          </a:xfrm>
          <a:prstGeom prst="rect">
            <a:avLst/>
          </a:prstGeom>
          <a:solidFill>
            <a:srgbClr val="FFFFFF"/>
          </a:solidFill>
          <a:ln w="38100">
            <a:solidFill>
              <a:srgbClr val="FF33CC"/>
            </a:solidFill>
            <a:miter lim="800000"/>
          </a:ln>
          <a:effectLst>
            <a:outerShdw dist="107763" dir="2700000" algn="ctr" rotWithShape="0">
              <a:schemeClr val="bg2">
                <a:alpha val="50000"/>
              </a:schemeClr>
            </a:outerShdw>
          </a:effectLst>
        </p:spPr>
        <p:txBody>
          <a:bodyPr anchor="ctr">
            <a:spAutoFit/>
          </a:bodyPr>
          <a:lstStyle/>
          <a:p>
            <a:r>
              <a:rPr lang="zh-CN" altLang="en-US" sz="2000" b="1">
                <a:effectLst>
                  <a:outerShdw blurRad="38100" dist="38100" dir="2700000" algn="tl">
                    <a:srgbClr val="C0C0C0"/>
                  </a:outerShdw>
                </a:effectLst>
                <a:latin typeface="楷体_GB2312" panose="02010609030101010101" pitchFamily="49" charset="-122"/>
                <a:ea typeface="楷体_GB2312" panose="02010609030101010101" pitchFamily="49" charset="-122"/>
              </a:rPr>
              <a:t>运行结果：</a:t>
            </a:r>
            <a:r>
              <a:rPr lang="en-US" altLang="zh-CN" b="1">
                <a:effectLst>
                  <a:outerShdw blurRad="38100" dist="38100" dir="2700000" algn="tl">
                    <a:srgbClr val="C0C0C0"/>
                  </a:outerShdw>
                </a:effectLst>
              </a:rPr>
              <a:t>x != 0</a:t>
            </a:r>
            <a:endParaRPr lang="en-US" altLang="zh-CN" b="1">
              <a:effectLst>
                <a:outerShdw blurRad="38100" dist="38100" dir="2700000" algn="tl">
                  <a:srgbClr val="C0C0C0"/>
                </a:outerShdw>
              </a:effectLst>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2033">
                                            <p:txEl>
                                              <p:pRg st="0" end="0"/>
                                            </p:txEl>
                                          </p:spTgt>
                                        </p:tgtEl>
                                        <p:attrNameLst>
                                          <p:attrName>style.visibility</p:attrName>
                                        </p:attrNameLst>
                                      </p:cBhvr>
                                      <p:to>
                                        <p:strVal val="visible"/>
                                      </p:to>
                                    </p:set>
                                    <p:anim calcmode="lin" valueType="num">
                                      <p:cBhvr additive="base">
                                        <p:cTn id="7" dur="500" fill="hold"/>
                                        <p:tgtEl>
                                          <p:spTgt spid="8520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20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852050"/>
                                        </p:tgtEl>
                                        <p:attrNameLst>
                                          <p:attrName>style.visibility</p:attrName>
                                        </p:attrNameLst>
                                      </p:cBhvr>
                                      <p:to>
                                        <p:strVal val="visible"/>
                                      </p:to>
                                    </p:set>
                                    <p:animEffect transition="in" filter="box(out)">
                                      <p:cBhvr>
                                        <p:cTn id="13" dur="500"/>
                                        <p:tgtEl>
                                          <p:spTgt spid="852050"/>
                                        </p:tgtEl>
                                      </p:cBhvr>
                                    </p:animEffect>
                                  </p:childTnLst>
                                  <p:subTnLst>
                                    <p:set>
                                      <p:cBhvr override="childStyle">
                                        <p:cTn dur="1" fill="hold" display="0" masterRel="nextClick" afterEffect="1"/>
                                        <p:tgtEl>
                                          <p:spTgt spid="852050"/>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52033">
                                            <p:txEl>
                                              <p:pRg st="9" end="9"/>
                                            </p:txEl>
                                          </p:spTgt>
                                        </p:tgtEl>
                                        <p:attrNameLst>
                                          <p:attrName>style.visibility</p:attrName>
                                        </p:attrNameLst>
                                      </p:cBhvr>
                                      <p:to>
                                        <p:strVal val="visible"/>
                                      </p:to>
                                    </p:set>
                                    <p:anim calcmode="lin" valueType="num">
                                      <p:cBhvr additive="base">
                                        <p:cTn id="18" dur="500" fill="hold"/>
                                        <p:tgtEl>
                                          <p:spTgt spid="852033">
                                            <p:txEl>
                                              <p:pRg st="9" end="9"/>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5203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852060"/>
                                        </p:tgtEl>
                                        <p:attrNameLst>
                                          <p:attrName>style.visibility</p:attrName>
                                        </p:attrNameLst>
                                      </p:cBhvr>
                                      <p:to>
                                        <p:strVal val="visible"/>
                                      </p:to>
                                    </p:set>
                                    <p:animEffect transition="in" filter="box(out)">
                                      <p:cBhvr>
                                        <p:cTn id="24" dur="500"/>
                                        <p:tgtEl>
                                          <p:spTgt spid="852060"/>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52061"/>
                                        </p:tgtEl>
                                        <p:attrNameLst>
                                          <p:attrName>style.visibility</p:attrName>
                                        </p:attrNameLst>
                                      </p:cBhvr>
                                      <p:to>
                                        <p:strVal val="visible"/>
                                      </p:to>
                                    </p:set>
                                    <p:animEffect transition="in" filter="box(in)">
                                      <p:cBhvr>
                                        <p:cTn id="29" dur="500"/>
                                        <p:tgtEl>
                                          <p:spTgt spid="852061"/>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852062"/>
                                        </p:tgtEl>
                                        <p:attrNameLst>
                                          <p:attrName>style.visibility</p:attrName>
                                        </p:attrNameLst>
                                      </p:cBhvr>
                                      <p:to>
                                        <p:strVal val="visible"/>
                                      </p:to>
                                    </p:set>
                                    <p:animEffect transition="in" filter="box(out)">
                                      <p:cBhvr>
                                        <p:cTn id="34" dur="500"/>
                                        <p:tgtEl>
                                          <p:spTgt spid="852062"/>
                                        </p:tgtEl>
                                      </p:cBhvr>
                                    </p:animEffect>
                                  </p:childTnLst>
                                  <p:subTnLst>
                                    <p:audio>
                                      <p:cMediaNode>
                                        <p:cTn display="0" masterRel="sameClick">
                                          <p:stCondLst>
                                            <p:cond evt="begin" delay="0">
                                              <p:tn val="32"/>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061" grpId="0" animBg="1"/>
      <p:bldP spid="8520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302236" y="246063"/>
            <a:ext cx="3187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20000"/>
              </a:spcBef>
              <a:buClr>
                <a:srgbClr val="008000"/>
              </a:buCl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if</a:t>
            </a:r>
            <a:r>
              <a:rPr lang="zh-CN" altLang="zh-CN"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语句嵌套</a:t>
            </a:r>
            <a:r>
              <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endParaRPr lang="zh-CN" altLang="en-US"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a:p>
            <a:pPr lvl="1" eaLnBrk="0" hangingPunct="0">
              <a:spcBef>
                <a:spcPct val="20000"/>
              </a:spcBef>
              <a:buClr>
                <a:srgbClr val="CC3300"/>
              </a:buClr>
              <a:buFont typeface="Wingdings" panose="05000000000000000000" pitchFamily="2" charset="2"/>
              <a:buChar char="l"/>
            </a:pPr>
            <a:r>
              <a:rPr lang="zh-CN" altLang="en-US" b="1" dirty="0">
                <a:solidFill>
                  <a:srgbClr val="FF33CC"/>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a:t>
            </a:r>
            <a:r>
              <a:rPr lang="zh-CN" altLang="en-US" b="1" dirty="0">
                <a:solidFill>
                  <a:srgbClr val="CC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一般形式：</a:t>
            </a:r>
            <a:endParaRPr lang="zh-CN" altLang="en-US" b="1" dirty="0">
              <a:solidFill>
                <a:srgbClr val="CC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grpSp>
        <p:nvGrpSpPr>
          <p:cNvPr id="858139" name="Group 27"/>
          <p:cNvGrpSpPr/>
          <p:nvPr/>
        </p:nvGrpSpPr>
        <p:grpSpPr bwMode="auto">
          <a:xfrm>
            <a:off x="5839439" y="4021630"/>
            <a:ext cx="4257675" cy="1852613"/>
            <a:chOff x="2928" y="2566"/>
            <a:chExt cx="2682" cy="1167"/>
          </a:xfrm>
        </p:grpSpPr>
        <p:sp>
          <p:nvSpPr>
            <p:cNvPr id="858116" name="Text Box 4"/>
            <p:cNvSpPr txBox="1">
              <a:spLocks noChangeArrowheads="1"/>
            </p:cNvSpPr>
            <p:nvPr/>
          </p:nvSpPr>
          <p:spPr bwMode="auto">
            <a:xfrm>
              <a:off x="2928" y="2566"/>
              <a:ext cx="1813"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if (expr1)</a:t>
              </a:r>
              <a:endParaRPr lang="en-US" altLang="zh-CN" b="1">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    </a:t>
              </a:r>
              <a:r>
                <a:rPr lang="en-US" altLang="zh-CN" b="1">
                  <a:solidFill>
                    <a:schemeClr val="accent2"/>
                  </a:solidFill>
                  <a:effectLst>
                    <a:outerShdw blurRad="38100" dist="38100" dir="2700000" algn="tl">
                      <a:srgbClr val="000000"/>
                    </a:outerShdw>
                  </a:effectLst>
                  <a:ea typeface="隶书" panose="02010509060101010101" pitchFamily="49" charset="-122"/>
                </a:rPr>
                <a:t>if (expr2)  statement1</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accent2"/>
                  </a:solidFill>
                  <a:effectLst>
                    <a:outerShdw blurRad="38100" dist="38100" dir="2700000" algn="tl">
                      <a:srgbClr val="000000"/>
                    </a:outerShdw>
                  </a:effectLst>
                  <a:ea typeface="隶书" panose="02010509060101010101" pitchFamily="49" charset="-122"/>
                </a:rPr>
                <a:t>    else            statement2</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else</a:t>
              </a:r>
              <a:endParaRPr lang="en-US" altLang="zh-CN" b="1">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    </a:t>
              </a:r>
              <a:r>
                <a:rPr lang="en-US" altLang="zh-CN" b="1">
                  <a:solidFill>
                    <a:schemeClr val="accent2"/>
                  </a:solidFill>
                  <a:effectLst>
                    <a:outerShdw blurRad="38100" dist="38100" dir="2700000" algn="tl">
                      <a:srgbClr val="000000"/>
                    </a:outerShdw>
                  </a:effectLst>
                  <a:ea typeface="隶书" panose="02010509060101010101" pitchFamily="49" charset="-122"/>
                </a:rPr>
                <a:t>if (expr3)  statement3</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accent2"/>
                  </a:solidFill>
                  <a:effectLst>
                    <a:outerShdw blurRad="38100" dist="38100" dir="2700000" algn="tl">
                      <a:srgbClr val="000000"/>
                    </a:outerShdw>
                  </a:effectLst>
                  <a:ea typeface="隶书" panose="02010509060101010101" pitchFamily="49" charset="-122"/>
                </a:rPr>
                <a:t>    else            statement4</a:t>
              </a:r>
              <a:endParaRPr lang="en-US" altLang="zh-CN" b="1">
                <a:solidFill>
                  <a:schemeClr val="accent2"/>
                </a:solidFill>
                <a:effectLst>
                  <a:outerShdw blurRad="38100" dist="38100" dir="2700000" algn="tl">
                    <a:srgbClr val="000000"/>
                  </a:outerShdw>
                </a:effectLst>
                <a:ea typeface="隶书" panose="02010509060101010101" pitchFamily="49" charset="-122"/>
              </a:endParaRPr>
            </a:p>
          </p:txBody>
        </p:sp>
        <p:sp>
          <p:nvSpPr>
            <p:cNvPr id="858117" name="Text Box 5"/>
            <p:cNvSpPr txBox="1">
              <a:spLocks noChangeArrowheads="1"/>
            </p:cNvSpPr>
            <p:nvPr/>
          </p:nvSpPr>
          <p:spPr bwMode="auto">
            <a:xfrm>
              <a:off x="5112" y="2780"/>
              <a:ext cx="4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b="1">
                  <a:solidFill>
                    <a:srgbClr val="FF33CC"/>
                  </a:solidFill>
                  <a:effectLst>
                    <a:outerShdw blurRad="38100" dist="38100" dir="2700000" algn="tl">
                      <a:srgbClr val="000000"/>
                    </a:outerShdw>
                  </a:effectLst>
                  <a:ea typeface="隶书" panose="02010509060101010101" pitchFamily="49" charset="-122"/>
                </a:rPr>
                <a:t>内嵌</a:t>
              </a:r>
              <a:r>
                <a:rPr lang="en-US" altLang="zh-CN" b="1">
                  <a:solidFill>
                    <a:srgbClr val="FF33CC"/>
                  </a:solidFill>
                  <a:effectLst>
                    <a:outerShdw blurRad="38100" dist="38100" dir="2700000" algn="tl">
                      <a:srgbClr val="000000"/>
                    </a:outerShdw>
                  </a:effectLst>
                  <a:ea typeface="隶书" panose="02010509060101010101" pitchFamily="49" charset="-122"/>
                </a:rPr>
                <a:t>if</a:t>
              </a:r>
              <a:endParaRPr lang="en-US" altLang="zh-CN" b="1">
                <a:solidFill>
                  <a:srgbClr val="FF33CC"/>
                </a:solidFill>
                <a:effectLst>
                  <a:outerShdw blurRad="38100" dist="38100" dir="2700000" algn="tl">
                    <a:srgbClr val="000000"/>
                  </a:outerShdw>
                </a:effectLst>
                <a:ea typeface="隶书" panose="02010509060101010101" pitchFamily="49" charset="-122"/>
              </a:endParaRPr>
            </a:p>
          </p:txBody>
        </p:sp>
        <p:sp>
          <p:nvSpPr>
            <p:cNvPr id="858118" name="Text Box 6"/>
            <p:cNvSpPr txBox="1">
              <a:spLocks noChangeArrowheads="1"/>
            </p:cNvSpPr>
            <p:nvPr/>
          </p:nvSpPr>
          <p:spPr bwMode="auto">
            <a:xfrm>
              <a:off x="5112" y="3440"/>
              <a:ext cx="4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b="1">
                  <a:solidFill>
                    <a:srgbClr val="FF33CC"/>
                  </a:solidFill>
                  <a:effectLst>
                    <a:outerShdw blurRad="38100" dist="38100" dir="2700000" algn="tl">
                      <a:srgbClr val="000000"/>
                    </a:outerShdw>
                  </a:effectLst>
                  <a:ea typeface="隶书" panose="02010509060101010101" pitchFamily="49" charset="-122"/>
                </a:rPr>
                <a:t>内嵌</a:t>
              </a:r>
              <a:r>
                <a:rPr lang="en-US" altLang="zh-CN" b="1">
                  <a:solidFill>
                    <a:srgbClr val="FF33CC"/>
                  </a:solidFill>
                  <a:effectLst>
                    <a:outerShdw blurRad="38100" dist="38100" dir="2700000" algn="tl">
                      <a:srgbClr val="000000"/>
                    </a:outerShdw>
                  </a:effectLst>
                  <a:ea typeface="隶书" panose="02010509060101010101" pitchFamily="49" charset="-122"/>
                </a:rPr>
                <a:t>if</a:t>
              </a:r>
              <a:endParaRPr lang="en-US" altLang="zh-CN" b="1">
                <a:solidFill>
                  <a:srgbClr val="FF33CC"/>
                </a:solidFill>
                <a:effectLst>
                  <a:outerShdw blurRad="38100" dist="38100" dir="2700000" algn="tl">
                    <a:srgbClr val="000000"/>
                  </a:outerShdw>
                </a:effectLst>
                <a:ea typeface="隶书" panose="02010509060101010101" pitchFamily="49" charset="-122"/>
              </a:endParaRPr>
            </a:p>
          </p:txBody>
        </p:sp>
        <p:sp>
          <p:nvSpPr>
            <p:cNvPr id="858119" name="AutoShape 7"/>
            <p:cNvSpPr/>
            <p:nvPr/>
          </p:nvSpPr>
          <p:spPr bwMode="auto">
            <a:xfrm>
              <a:off x="4988" y="2771"/>
              <a:ext cx="48" cy="288"/>
            </a:xfrm>
            <a:prstGeom prst="rightBracket">
              <a:avLst>
                <a:gd name="adj" fmla="val 50000"/>
              </a:avLst>
            </a:prstGeom>
            <a:noFill/>
            <a:ln w="254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8120" name="AutoShape 8"/>
            <p:cNvSpPr/>
            <p:nvPr/>
          </p:nvSpPr>
          <p:spPr bwMode="auto">
            <a:xfrm>
              <a:off x="4995" y="3445"/>
              <a:ext cx="48" cy="288"/>
            </a:xfrm>
            <a:prstGeom prst="rightBracket">
              <a:avLst>
                <a:gd name="adj" fmla="val 50000"/>
              </a:avLst>
            </a:prstGeom>
            <a:noFill/>
            <a:ln w="254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8136" name="Group 24"/>
          <p:cNvGrpSpPr/>
          <p:nvPr/>
        </p:nvGrpSpPr>
        <p:grpSpPr bwMode="auto">
          <a:xfrm>
            <a:off x="985837" y="1457325"/>
            <a:ext cx="3262313" cy="1538288"/>
            <a:chOff x="484" y="905"/>
            <a:chExt cx="2055" cy="969"/>
          </a:xfrm>
        </p:grpSpPr>
        <p:sp>
          <p:nvSpPr>
            <p:cNvPr id="858122" name="Text Box 10"/>
            <p:cNvSpPr txBox="1">
              <a:spLocks noChangeArrowheads="1"/>
            </p:cNvSpPr>
            <p:nvPr/>
          </p:nvSpPr>
          <p:spPr bwMode="auto">
            <a:xfrm>
              <a:off x="484" y="905"/>
              <a:ext cx="1166"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if (expr1)</a:t>
              </a:r>
              <a:endParaRPr lang="en-US" altLang="zh-CN" b="1" dirty="0">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   </a:t>
              </a:r>
              <a:r>
                <a:rPr lang="en-US" altLang="zh-CN" b="1" dirty="0">
                  <a:solidFill>
                    <a:schemeClr val="accent2"/>
                  </a:solidFill>
                  <a:effectLst>
                    <a:outerShdw blurRad="38100" dist="38100" dir="2700000" algn="tl">
                      <a:srgbClr val="000000"/>
                    </a:outerShdw>
                  </a:effectLst>
                  <a:ea typeface="隶书" panose="02010509060101010101" pitchFamily="49" charset="-122"/>
                </a:rPr>
                <a:t>if (expr2)   </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dirty="0">
                  <a:solidFill>
                    <a:schemeClr val="accent2"/>
                  </a:solidFill>
                  <a:effectLst>
                    <a:outerShdw blurRad="38100" dist="38100" dir="2700000" algn="tl">
                      <a:srgbClr val="000000"/>
                    </a:outerShdw>
                  </a:effectLst>
                  <a:ea typeface="隶书" panose="02010509060101010101" pitchFamily="49" charset="-122"/>
                </a:rPr>
                <a:t>       statement1</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dirty="0">
                  <a:solidFill>
                    <a:schemeClr val="accent2"/>
                  </a:solidFill>
                  <a:effectLst>
                    <a:outerShdw blurRad="38100" dist="38100" dir="2700000" algn="tl">
                      <a:srgbClr val="000000"/>
                    </a:outerShdw>
                  </a:effectLst>
                  <a:ea typeface="隶书" panose="02010509060101010101" pitchFamily="49" charset="-122"/>
                </a:rPr>
                <a:t>   else   </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dirty="0">
                  <a:solidFill>
                    <a:schemeClr val="accent2"/>
                  </a:solidFill>
                  <a:effectLst>
                    <a:outerShdw blurRad="38100" dist="38100" dir="2700000" algn="tl">
                      <a:srgbClr val="000000"/>
                    </a:outerShdw>
                  </a:effectLst>
                  <a:ea typeface="隶书" panose="02010509060101010101" pitchFamily="49" charset="-122"/>
                </a:rPr>
                <a:t>       statement2</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p:txBody>
        </p:sp>
        <p:sp>
          <p:nvSpPr>
            <p:cNvPr id="858123" name="Text Box 11"/>
            <p:cNvSpPr txBox="1">
              <a:spLocks noChangeArrowheads="1"/>
            </p:cNvSpPr>
            <p:nvPr/>
          </p:nvSpPr>
          <p:spPr bwMode="auto">
            <a:xfrm>
              <a:off x="2041" y="1343"/>
              <a:ext cx="4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b="1">
                  <a:solidFill>
                    <a:srgbClr val="FF33CC"/>
                  </a:solidFill>
                  <a:effectLst>
                    <a:outerShdw blurRad="38100" dist="38100" dir="2700000" algn="tl">
                      <a:srgbClr val="000000"/>
                    </a:outerShdw>
                  </a:effectLst>
                  <a:ea typeface="隶书" panose="02010509060101010101" pitchFamily="49" charset="-122"/>
                </a:rPr>
                <a:t>内嵌</a:t>
              </a:r>
              <a:r>
                <a:rPr lang="en-US" altLang="zh-CN" b="1">
                  <a:solidFill>
                    <a:srgbClr val="FF33CC"/>
                  </a:solidFill>
                  <a:effectLst>
                    <a:outerShdw blurRad="38100" dist="38100" dir="2700000" algn="tl">
                      <a:srgbClr val="000000"/>
                    </a:outerShdw>
                  </a:effectLst>
                  <a:ea typeface="隶书" panose="02010509060101010101" pitchFamily="49" charset="-122"/>
                </a:rPr>
                <a:t>if</a:t>
              </a:r>
              <a:endParaRPr lang="en-US" altLang="zh-CN" b="1">
                <a:solidFill>
                  <a:srgbClr val="FF33CC"/>
                </a:solidFill>
                <a:effectLst>
                  <a:outerShdw blurRad="38100" dist="38100" dir="2700000" algn="tl">
                    <a:srgbClr val="000000"/>
                  </a:outerShdw>
                </a:effectLst>
                <a:ea typeface="隶书" panose="02010509060101010101" pitchFamily="49" charset="-122"/>
              </a:endParaRPr>
            </a:p>
          </p:txBody>
        </p:sp>
        <p:sp>
          <p:nvSpPr>
            <p:cNvPr id="858124" name="AutoShape 12"/>
            <p:cNvSpPr/>
            <p:nvPr/>
          </p:nvSpPr>
          <p:spPr bwMode="auto">
            <a:xfrm>
              <a:off x="1895" y="1117"/>
              <a:ext cx="44" cy="757"/>
            </a:xfrm>
            <a:prstGeom prst="rightBracket">
              <a:avLst>
                <a:gd name="adj" fmla="val 118202"/>
              </a:avLst>
            </a:prstGeom>
            <a:noFill/>
            <a:ln w="254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33CC"/>
                </a:solidFill>
              </a:endParaRPr>
            </a:p>
          </p:txBody>
        </p:sp>
      </p:grpSp>
      <p:grpSp>
        <p:nvGrpSpPr>
          <p:cNvPr id="858137" name="Group 25"/>
          <p:cNvGrpSpPr/>
          <p:nvPr/>
        </p:nvGrpSpPr>
        <p:grpSpPr bwMode="auto">
          <a:xfrm>
            <a:off x="5874240" y="1645444"/>
            <a:ext cx="3186113" cy="1754188"/>
            <a:chOff x="3344" y="918"/>
            <a:chExt cx="2007" cy="1105"/>
          </a:xfrm>
        </p:grpSpPr>
        <p:sp>
          <p:nvSpPr>
            <p:cNvPr id="858126" name="Text Box 14"/>
            <p:cNvSpPr txBox="1">
              <a:spLocks noChangeArrowheads="1"/>
            </p:cNvSpPr>
            <p:nvPr/>
          </p:nvSpPr>
          <p:spPr bwMode="auto">
            <a:xfrm>
              <a:off x="3344" y="918"/>
              <a:ext cx="1207"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if (expr1)</a:t>
              </a:r>
              <a:endParaRPr lang="en-US" altLang="zh-CN" b="1" dirty="0">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    </a:t>
              </a:r>
              <a:r>
                <a:rPr lang="en-US" altLang="zh-CN" b="1" dirty="0">
                  <a:solidFill>
                    <a:schemeClr val="accent2"/>
                  </a:solidFill>
                  <a:effectLst>
                    <a:outerShdw blurRad="38100" dist="38100" dir="2700000" algn="tl">
                      <a:srgbClr val="000000"/>
                    </a:outerShdw>
                  </a:effectLst>
                  <a:ea typeface="隶书" panose="02010509060101010101" pitchFamily="49" charset="-122"/>
                </a:rPr>
                <a:t>if (expr2)   </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dirty="0">
                  <a:solidFill>
                    <a:schemeClr val="accent2"/>
                  </a:solidFill>
                  <a:effectLst>
                    <a:outerShdw blurRad="38100" dist="38100" dir="2700000" algn="tl">
                      <a:srgbClr val="000000"/>
                    </a:outerShdw>
                  </a:effectLst>
                  <a:ea typeface="隶书" panose="02010509060101010101" pitchFamily="49" charset="-122"/>
                </a:rPr>
                <a:t>        statement1</a:t>
              </a:r>
              <a:endParaRPr lang="en-US" altLang="zh-CN" b="1" dirty="0">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else</a:t>
              </a:r>
              <a:endParaRPr lang="en-US" altLang="zh-CN" b="1" dirty="0">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    statement3</a:t>
              </a:r>
              <a:endParaRPr lang="en-US" altLang="zh-CN" b="1" dirty="0">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dirty="0">
                  <a:solidFill>
                    <a:schemeClr val="tx2"/>
                  </a:solidFill>
                  <a:effectLst>
                    <a:outerShdw blurRad="38100" dist="38100" dir="2700000" algn="tl">
                      <a:srgbClr val="FFFFFF"/>
                    </a:outerShdw>
                  </a:effectLst>
                  <a:ea typeface="隶书" panose="02010509060101010101" pitchFamily="49" charset="-122"/>
                </a:rPr>
                <a:t>        </a:t>
              </a:r>
              <a:endParaRPr lang="en-US" altLang="zh-CN" b="1" dirty="0">
                <a:effectLst>
                  <a:outerShdw blurRad="38100" dist="38100" dir="2700000" algn="tl">
                    <a:srgbClr val="FFFFFF"/>
                  </a:outerShdw>
                </a:effectLst>
                <a:ea typeface="隶书" panose="02010509060101010101" pitchFamily="49" charset="-122"/>
              </a:endParaRPr>
            </a:p>
          </p:txBody>
        </p:sp>
        <p:sp>
          <p:nvSpPr>
            <p:cNvPr id="858127" name="Text Box 15"/>
            <p:cNvSpPr txBox="1">
              <a:spLocks noChangeArrowheads="1"/>
            </p:cNvSpPr>
            <p:nvPr/>
          </p:nvSpPr>
          <p:spPr bwMode="auto">
            <a:xfrm>
              <a:off x="4853" y="1118"/>
              <a:ext cx="4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b="1">
                  <a:solidFill>
                    <a:srgbClr val="FF33CC"/>
                  </a:solidFill>
                  <a:effectLst>
                    <a:outerShdw blurRad="38100" dist="38100" dir="2700000" algn="tl">
                      <a:srgbClr val="000000"/>
                    </a:outerShdw>
                  </a:effectLst>
                  <a:ea typeface="隶书" panose="02010509060101010101" pitchFamily="49" charset="-122"/>
                </a:rPr>
                <a:t>内嵌</a:t>
              </a:r>
              <a:r>
                <a:rPr lang="en-US" altLang="zh-CN" b="1">
                  <a:solidFill>
                    <a:srgbClr val="FF33CC"/>
                  </a:solidFill>
                  <a:effectLst>
                    <a:outerShdw blurRad="38100" dist="38100" dir="2700000" algn="tl">
                      <a:srgbClr val="000000"/>
                    </a:outerShdw>
                  </a:effectLst>
                  <a:ea typeface="隶书" panose="02010509060101010101" pitchFamily="49" charset="-122"/>
                </a:rPr>
                <a:t>if</a:t>
              </a:r>
              <a:endParaRPr lang="en-US" altLang="zh-CN" b="1">
                <a:solidFill>
                  <a:srgbClr val="FF33CC"/>
                </a:solidFill>
                <a:effectLst>
                  <a:outerShdw blurRad="38100" dist="38100" dir="2700000" algn="tl">
                    <a:srgbClr val="000000"/>
                  </a:outerShdw>
                </a:effectLst>
                <a:ea typeface="隶书" panose="02010509060101010101" pitchFamily="49" charset="-122"/>
              </a:endParaRPr>
            </a:p>
          </p:txBody>
        </p:sp>
        <p:sp>
          <p:nvSpPr>
            <p:cNvPr id="858128" name="AutoShape 16"/>
            <p:cNvSpPr/>
            <p:nvPr/>
          </p:nvSpPr>
          <p:spPr bwMode="auto">
            <a:xfrm>
              <a:off x="4722" y="1098"/>
              <a:ext cx="48" cy="288"/>
            </a:xfrm>
            <a:prstGeom prst="rightBracket">
              <a:avLst>
                <a:gd name="adj" fmla="val 50000"/>
              </a:avLst>
            </a:prstGeom>
            <a:noFill/>
            <a:ln w="254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8138" name="Group 26"/>
          <p:cNvGrpSpPr/>
          <p:nvPr/>
        </p:nvGrpSpPr>
        <p:grpSpPr bwMode="auto">
          <a:xfrm>
            <a:off x="1048546" y="3877410"/>
            <a:ext cx="3243262" cy="2157413"/>
            <a:chOff x="311" y="2493"/>
            <a:chExt cx="2043" cy="1359"/>
          </a:xfrm>
        </p:grpSpPr>
        <p:sp>
          <p:nvSpPr>
            <p:cNvPr id="858130" name="Text Box 18"/>
            <p:cNvSpPr txBox="1">
              <a:spLocks noChangeArrowheads="1"/>
            </p:cNvSpPr>
            <p:nvPr/>
          </p:nvSpPr>
          <p:spPr bwMode="auto">
            <a:xfrm>
              <a:off x="311" y="2493"/>
              <a:ext cx="1207"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if (expr1)</a:t>
              </a:r>
              <a:endParaRPr lang="en-US" altLang="zh-CN" b="1">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    statement1</a:t>
              </a:r>
              <a:endParaRPr lang="en-US" altLang="zh-CN" b="1">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else</a:t>
              </a:r>
              <a:endParaRPr lang="en-US" altLang="zh-CN" b="1">
                <a:solidFill>
                  <a:schemeClr val="tx2"/>
                </a:solidFill>
                <a:effectLst>
                  <a:outerShdw blurRad="38100" dist="38100" dir="2700000" algn="tl">
                    <a:srgbClr val="FFFFFF"/>
                  </a:outerShdw>
                </a:effectLst>
                <a:ea typeface="隶书" panose="02010509060101010101" pitchFamily="49" charset="-122"/>
              </a:endParaRPr>
            </a:p>
            <a:p>
              <a:pPr eaLnBrk="0" hangingPunct="0"/>
              <a:r>
                <a:rPr lang="en-US" altLang="zh-CN" b="1">
                  <a:solidFill>
                    <a:schemeClr val="tx2"/>
                  </a:solidFill>
                  <a:effectLst>
                    <a:outerShdw blurRad="38100" dist="38100" dir="2700000" algn="tl">
                      <a:srgbClr val="FFFFFF"/>
                    </a:outerShdw>
                  </a:effectLst>
                  <a:ea typeface="隶书" panose="02010509060101010101" pitchFamily="49" charset="-122"/>
                </a:rPr>
                <a:t>    </a:t>
              </a:r>
              <a:r>
                <a:rPr lang="en-US" altLang="zh-CN" b="1">
                  <a:solidFill>
                    <a:schemeClr val="accent2"/>
                  </a:solidFill>
                  <a:effectLst>
                    <a:outerShdw blurRad="38100" dist="38100" dir="2700000" algn="tl">
                      <a:srgbClr val="000000"/>
                    </a:outerShdw>
                  </a:effectLst>
                  <a:ea typeface="隶书" panose="02010509060101010101" pitchFamily="49" charset="-122"/>
                </a:rPr>
                <a:t>if (expr3)    </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accent2"/>
                  </a:solidFill>
                  <a:effectLst>
                    <a:outerShdw blurRad="38100" dist="38100" dir="2700000" algn="tl">
                      <a:srgbClr val="000000"/>
                    </a:outerShdw>
                  </a:effectLst>
                  <a:ea typeface="隶书" panose="02010509060101010101" pitchFamily="49" charset="-122"/>
                </a:rPr>
                <a:t>        statement3</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accent2"/>
                  </a:solidFill>
                  <a:effectLst>
                    <a:outerShdw blurRad="38100" dist="38100" dir="2700000" algn="tl">
                      <a:srgbClr val="000000"/>
                    </a:outerShdw>
                  </a:effectLst>
                  <a:ea typeface="隶书" panose="02010509060101010101" pitchFamily="49" charset="-122"/>
                </a:rPr>
                <a:t>    else   </a:t>
              </a:r>
              <a:endParaRPr lang="en-US" altLang="zh-CN" b="1">
                <a:solidFill>
                  <a:schemeClr val="accent2"/>
                </a:solidFill>
                <a:effectLst>
                  <a:outerShdw blurRad="38100" dist="38100" dir="2700000" algn="tl">
                    <a:srgbClr val="000000"/>
                  </a:outerShdw>
                </a:effectLst>
                <a:ea typeface="隶书" panose="02010509060101010101" pitchFamily="49" charset="-122"/>
              </a:endParaRPr>
            </a:p>
            <a:p>
              <a:pPr eaLnBrk="0" hangingPunct="0"/>
              <a:r>
                <a:rPr lang="en-US" altLang="zh-CN" b="1">
                  <a:solidFill>
                    <a:schemeClr val="accent2"/>
                  </a:solidFill>
                  <a:effectLst>
                    <a:outerShdw blurRad="38100" dist="38100" dir="2700000" algn="tl">
                      <a:srgbClr val="000000"/>
                    </a:outerShdw>
                  </a:effectLst>
                  <a:ea typeface="隶书" panose="02010509060101010101" pitchFamily="49" charset="-122"/>
                </a:rPr>
                <a:t>        statement4</a:t>
              </a:r>
              <a:endParaRPr lang="en-US" altLang="zh-CN" b="1">
                <a:solidFill>
                  <a:schemeClr val="accent2"/>
                </a:solidFill>
                <a:effectLst>
                  <a:outerShdw blurRad="38100" dist="38100" dir="2700000" algn="tl">
                    <a:srgbClr val="000000"/>
                  </a:outerShdw>
                </a:effectLst>
                <a:ea typeface="隶书" panose="02010509060101010101" pitchFamily="49" charset="-122"/>
              </a:endParaRPr>
            </a:p>
          </p:txBody>
        </p:sp>
        <p:sp>
          <p:nvSpPr>
            <p:cNvPr id="858131" name="Text Box 19"/>
            <p:cNvSpPr txBox="1">
              <a:spLocks noChangeArrowheads="1"/>
            </p:cNvSpPr>
            <p:nvPr/>
          </p:nvSpPr>
          <p:spPr bwMode="auto">
            <a:xfrm>
              <a:off x="1856" y="3338"/>
              <a:ext cx="4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b="1">
                  <a:solidFill>
                    <a:srgbClr val="FF33CC"/>
                  </a:solidFill>
                  <a:effectLst>
                    <a:outerShdw blurRad="38100" dist="38100" dir="2700000" algn="tl">
                      <a:srgbClr val="000000"/>
                    </a:outerShdw>
                  </a:effectLst>
                  <a:ea typeface="隶书" panose="02010509060101010101" pitchFamily="49" charset="-122"/>
                </a:rPr>
                <a:t>内嵌</a:t>
              </a:r>
              <a:r>
                <a:rPr lang="en-US" altLang="zh-CN" b="1">
                  <a:solidFill>
                    <a:srgbClr val="FF33CC"/>
                  </a:solidFill>
                  <a:effectLst>
                    <a:outerShdw blurRad="38100" dist="38100" dir="2700000" algn="tl">
                      <a:srgbClr val="000000"/>
                    </a:outerShdw>
                  </a:effectLst>
                  <a:ea typeface="隶书" panose="02010509060101010101" pitchFamily="49" charset="-122"/>
                </a:rPr>
                <a:t>if</a:t>
              </a:r>
              <a:endParaRPr lang="en-US" altLang="zh-CN" b="1">
                <a:solidFill>
                  <a:srgbClr val="FF33CC"/>
                </a:solidFill>
                <a:effectLst>
                  <a:outerShdw blurRad="38100" dist="38100" dir="2700000" algn="tl">
                    <a:srgbClr val="000000"/>
                  </a:outerShdw>
                </a:effectLst>
                <a:ea typeface="隶书" panose="02010509060101010101" pitchFamily="49" charset="-122"/>
              </a:endParaRPr>
            </a:p>
          </p:txBody>
        </p:sp>
        <p:sp>
          <p:nvSpPr>
            <p:cNvPr id="858132" name="AutoShape 20"/>
            <p:cNvSpPr/>
            <p:nvPr/>
          </p:nvSpPr>
          <p:spPr bwMode="auto">
            <a:xfrm>
              <a:off x="1739" y="3118"/>
              <a:ext cx="47" cy="734"/>
            </a:xfrm>
            <a:prstGeom prst="rightBracket">
              <a:avLst>
                <a:gd name="adj" fmla="val 130142"/>
              </a:avLst>
            </a:prstGeom>
            <a:noFill/>
            <a:ln w="2540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8114">
                                            <p:txEl>
                                              <p:pRg st="0" end="0"/>
                                            </p:txEl>
                                          </p:spTgt>
                                        </p:tgtEl>
                                        <p:attrNameLst>
                                          <p:attrName>style.visibility</p:attrName>
                                        </p:attrNameLst>
                                      </p:cBhvr>
                                      <p:to>
                                        <p:strVal val="visible"/>
                                      </p:to>
                                    </p:set>
                                    <p:anim calcmode="lin" valueType="num">
                                      <p:cBhvr additive="base">
                                        <p:cTn id="7" dur="500" fill="hold"/>
                                        <p:tgtEl>
                                          <p:spTgt spid="858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81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58114">
                                            <p:txEl>
                                              <p:pRg st="1" end="1"/>
                                            </p:txEl>
                                          </p:spTgt>
                                        </p:tgtEl>
                                        <p:attrNameLst>
                                          <p:attrName>style.visibility</p:attrName>
                                        </p:attrNameLst>
                                      </p:cBhvr>
                                      <p:to>
                                        <p:strVal val="visible"/>
                                      </p:to>
                                    </p:set>
                                    <p:anim calcmode="lin" valueType="num">
                                      <p:cBhvr additive="base">
                                        <p:cTn id="13" dur="500" fill="hold"/>
                                        <p:tgtEl>
                                          <p:spTgt spid="858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81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858136"/>
                                        </p:tgtEl>
                                        <p:attrNameLst>
                                          <p:attrName>style.visibility</p:attrName>
                                        </p:attrNameLst>
                                      </p:cBhvr>
                                      <p:to>
                                        <p:strVal val="visible"/>
                                      </p:to>
                                    </p:set>
                                    <p:animEffect transition="in" filter="box(in)">
                                      <p:cBhvr>
                                        <p:cTn id="19" dur="500"/>
                                        <p:tgtEl>
                                          <p:spTgt spid="858136"/>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858137"/>
                                        </p:tgtEl>
                                        <p:attrNameLst>
                                          <p:attrName>style.visibility</p:attrName>
                                        </p:attrNameLst>
                                      </p:cBhvr>
                                      <p:to>
                                        <p:strVal val="visible"/>
                                      </p:to>
                                    </p:set>
                                    <p:animEffect transition="in" filter="box(in)">
                                      <p:cBhvr>
                                        <p:cTn id="24" dur="500"/>
                                        <p:tgtEl>
                                          <p:spTgt spid="858137"/>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858138"/>
                                        </p:tgtEl>
                                        <p:attrNameLst>
                                          <p:attrName>style.visibility</p:attrName>
                                        </p:attrNameLst>
                                      </p:cBhvr>
                                      <p:to>
                                        <p:strVal val="visible"/>
                                      </p:to>
                                    </p:set>
                                    <p:animEffect transition="in" filter="box(in)">
                                      <p:cBhvr>
                                        <p:cTn id="29" dur="500"/>
                                        <p:tgtEl>
                                          <p:spTgt spid="858138"/>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858139"/>
                                        </p:tgtEl>
                                        <p:attrNameLst>
                                          <p:attrName>style.visibility</p:attrName>
                                        </p:attrNameLst>
                                      </p:cBhvr>
                                      <p:to>
                                        <p:strVal val="visible"/>
                                      </p:to>
                                    </p:set>
                                    <p:animEffect transition="in" filter="box(in)">
                                      <p:cBhvr>
                                        <p:cTn id="34" dur="500"/>
                                        <p:tgtEl>
                                          <p:spTgt spid="858139"/>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4" grpId="0" bldLvl="4" autoUpdateAnimBg="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6418" y="1179634"/>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条目运算符</a:t>
            </a:r>
            <a:endParaRPr lang="zh-CN" altLang="en-US" sz="2800" dirty="0">
              <a:solidFill>
                <a:srgbClr val="FF3300"/>
              </a:solidFill>
              <a:effectLst>
                <a:outerShdw blurRad="38100" dist="38100" dir="2700000" algn="tl">
                  <a:srgbClr val="000000"/>
                </a:outerShdw>
              </a:effectLst>
            </a:endParaRPr>
          </a:p>
        </p:txBody>
      </p:sp>
      <p:sp>
        <p:nvSpPr>
          <p:cNvPr id="5" name="Rectangle 45"/>
          <p:cNvSpPr>
            <a:spLocks noChangeArrowheads="1"/>
          </p:cNvSpPr>
          <p:nvPr/>
        </p:nvSpPr>
        <p:spPr bwMode="auto">
          <a:xfrm>
            <a:off x="847474" y="1695243"/>
            <a:ext cx="8095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dirty="0">
                <a:effectLst>
                  <a:outerShdw blurRad="38100" dist="38100" dir="2700000" algn="tl">
                    <a:srgbClr val="000000"/>
                  </a:outerShdw>
                </a:effectLst>
                <a:ea typeface="楷体_GB2312" panose="02010609030101010101" pitchFamily="49" charset="-122"/>
              </a:rPr>
              <a:t>  C/C++</a:t>
            </a:r>
            <a:r>
              <a:rPr lang="zh-CN" altLang="en-US" sz="2000" b="1" dirty="0">
                <a:effectLst>
                  <a:outerShdw blurRad="38100" dist="38100" dir="2700000" algn="tl">
                    <a:srgbClr val="000000"/>
                  </a:outerShdw>
                </a:effectLst>
                <a:ea typeface="楷体_GB2312" panose="02010609030101010101" pitchFamily="49" charset="-122"/>
              </a:rPr>
              <a:t>中有一个与 </a:t>
            </a:r>
            <a:r>
              <a:rPr lang="en-US" altLang="zh-CN" sz="2000" b="1" dirty="0">
                <a:effectLst>
                  <a:outerShdw blurRad="38100" dist="38100" dir="2700000" algn="tl">
                    <a:srgbClr val="000000"/>
                  </a:outerShdw>
                </a:effectLst>
                <a:ea typeface="楷体_GB2312" panose="02010609030101010101" pitchFamily="49" charset="-122"/>
              </a:rPr>
              <a:t>if ~ else ~ </a:t>
            </a:r>
            <a:r>
              <a:rPr lang="zh-CN" altLang="en-US" sz="2000" b="1" dirty="0">
                <a:effectLst>
                  <a:outerShdw blurRad="38100" dist="38100" dir="2700000" algn="tl">
                    <a:srgbClr val="000000"/>
                  </a:outerShdw>
                </a:effectLst>
                <a:ea typeface="楷体_GB2312" panose="02010609030101010101" pitchFamily="49" charset="-122"/>
              </a:rPr>
              <a:t>类似的运算符”</a:t>
            </a:r>
            <a:r>
              <a:rPr lang="en-US" altLang="zh-CN" sz="2000" b="1" dirty="0">
                <a:effectLst>
                  <a:outerShdw blurRad="38100" dist="38100" dir="2700000" algn="tl">
                    <a:srgbClr val="000000"/>
                  </a:outerShdw>
                </a:effectLst>
                <a:ea typeface="楷体_GB2312" panose="02010609030101010101" pitchFamily="49" charset="-122"/>
              </a:rPr>
              <a:t>? :”</a:t>
            </a:r>
            <a:r>
              <a:rPr lang="zh-CN" altLang="en-US" sz="2000" b="1" dirty="0">
                <a:effectLst>
                  <a:outerShdw blurRad="38100" dist="38100" dir="2700000" algn="tl">
                    <a:srgbClr val="000000"/>
                  </a:outerShdw>
                </a:effectLst>
                <a:ea typeface="楷体_GB2312" panose="02010609030101010101" pitchFamily="49" charset="-122"/>
              </a:rPr>
              <a:t>，它是三目</a:t>
            </a:r>
            <a:r>
              <a:rPr lang="zh-CN" altLang="en-US" sz="2000" b="1" dirty="0" smtClean="0">
                <a:effectLst>
                  <a:outerShdw blurRad="38100" dist="38100" dir="2700000" algn="tl">
                    <a:srgbClr val="000000"/>
                  </a:outerShdw>
                </a:effectLst>
                <a:ea typeface="楷体_GB2312" panose="02010609030101010101" pitchFamily="49" charset="-122"/>
              </a:rPr>
              <a:t>运算符。</a:t>
            </a:r>
            <a:endParaRPr lang="zh-CN" altLang="en-US" sz="1400" dirty="0"/>
          </a:p>
        </p:txBody>
      </p:sp>
      <p:sp>
        <p:nvSpPr>
          <p:cNvPr id="7" name="Text Box 47"/>
          <p:cNvSpPr txBox="1">
            <a:spLocks noChangeArrowheads="1"/>
          </p:cNvSpPr>
          <p:nvPr/>
        </p:nvSpPr>
        <p:spPr bwMode="auto">
          <a:xfrm>
            <a:off x="2167178" y="2365508"/>
            <a:ext cx="4083767" cy="534241"/>
          </a:xfrm>
          <a:prstGeom prst="rect">
            <a:avLst/>
          </a:prstGeom>
          <a:gradFill rotWithShape="1">
            <a:gsLst>
              <a:gs pos="0">
                <a:srgbClr val="FFFF99"/>
              </a:gs>
              <a:gs pos="100000">
                <a:srgbClr val="FFFF99">
                  <a:gamma/>
                  <a:shade val="63529"/>
                  <a:invGamma/>
                </a:srgbClr>
              </a:gs>
            </a:gsLst>
            <a:lin ang="5400000" scaled="1"/>
          </a:gradFill>
          <a:ln w="38100">
            <a:solidFill>
              <a:srgbClr val="008000"/>
            </a:solidFill>
            <a:miter lim="800000"/>
          </a:ln>
          <a:effectLst>
            <a:outerShdw dist="107763" dir="2700000" algn="ctr" rotWithShape="0">
              <a:srgbClr val="808080">
                <a:alpha val="50000"/>
              </a:srgbClr>
            </a:outerShdw>
          </a:effectLst>
        </p:spPr>
        <p:txBody>
          <a:bodyPr/>
          <a:lstStyle/>
          <a:p>
            <a:pPr algn="just"/>
            <a:r>
              <a:rPr lang="zh-CN" altLang="en-US"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 </a:t>
            </a:r>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1</a:t>
            </a:r>
            <a:r>
              <a:rPr lang="zh-CN" altLang="en-US"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 </a:t>
            </a:r>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2</a:t>
            </a:r>
            <a:r>
              <a:rPr lang="zh-CN" altLang="en-US"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 </a:t>
            </a:r>
            <a:r>
              <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3</a:t>
            </a:r>
            <a:endParaRPr lang="en-US" altLang="zh-CN" sz="2000" b="1" dirty="0">
              <a:solidFill>
                <a:srgbClr val="FF33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 name="Rectangle 48"/>
          <p:cNvSpPr>
            <a:spLocks noChangeArrowheads="1"/>
          </p:cNvSpPr>
          <p:nvPr/>
        </p:nvSpPr>
        <p:spPr bwMode="auto">
          <a:xfrm>
            <a:off x="1018051" y="2367751"/>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格式</a:t>
            </a: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en-US" altLang="zh-CN" dirty="0"/>
          </a:p>
        </p:txBody>
      </p:sp>
      <p:sp>
        <p:nvSpPr>
          <p:cNvPr id="9" name="Rectangle 49"/>
          <p:cNvSpPr>
            <a:spLocks noChangeArrowheads="1"/>
          </p:cNvSpPr>
          <p:nvPr/>
        </p:nvSpPr>
        <p:spPr bwMode="auto">
          <a:xfrm>
            <a:off x="1022258" y="3222634"/>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l"/>
            </a:pPr>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执行流程：</a:t>
            </a:r>
            <a:endParaRPr lang="zh-CN" altLang="en-US" dirty="0"/>
          </a:p>
        </p:txBody>
      </p:sp>
      <p:sp>
        <p:nvSpPr>
          <p:cNvPr id="26" name="Text Box 128" descr="信纸"/>
          <p:cNvSpPr txBox="1">
            <a:spLocks noChangeArrowheads="1"/>
          </p:cNvSpPr>
          <p:nvPr/>
        </p:nvSpPr>
        <p:spPr bwMode="auto">
          <a:xfrm>
            <a:off x="1207098" y="5648295"/>
            <a:ext cx="7921625" cy="648512"/>
          </a:xfrm>
          <a:prstGeom prst="rect">
            <a:avLst/>
          </a:prstGeom>
          <a:solidFill>
            <a:schemeClr val="bg1"/>
          </a:solidFill>
          <a:ln w="38100">
            <a:noFill/>
            <a:miter lim="800000"/>
          </a:ln>
          <a:effectLst>
            <a:outerShdw dist="107763" dir="2700000" algn="ctr" rotWithShape="0">
              <a:schemeClr val="bg2">
                <a:alpha val="50000"/>
              </a:schemeClr>
            </a:outerShdw>
          </a:effectLst>
        </p:spPr>
        <p:txBody>
          <a:bodyPr lIns="0" tIns="46800" rIns="90000" bIns="46800">
            <a:spAutoFit/>
          </a:bodyPr>
          <a:lstStyle/>
          <a:p>
            <a:r>
              <a:rPr lang="zh-CN" altLang="en-US" b="1" dirty="0" smtClean="0">
                <a:solidFill>
                  <a:srgbClr val="FF33CC"/>
                </a:solidFill>
                <a:effectLst>
                  <a:outerShdw blurRad="38100" dist="38100" dir="2700000" algn="tl">
                    <a:srgbClr val="000000"/>
                  </a:outerShdw>
                </a:effectLst>
                <a:ea typeface="隶书" panose="02010509060101010101" pitchFamily="49" charset="-122"/>
              </a:rPr>
              <a:t>例如：</a:t>
            </a:r>
            <a:r>
              <a:rPr lang="en-US" altLang="zh-CN" b="1" dirty="0">
                <a:solidFill>
                  <a:srgbClr val="FF33CC"/>
                </a:solidFill>
                <a:effectLst>
                  <a:outerShdw blurRad="38100" dist="38100" dir="2700000" algn="tl">
                    <a:srgbClr val="000000"/>
                  </a:outerShdw>
                </a:effectLst>
                <a:ea typeface="隶书" panose="02010509060101010101" pitchFamily="49" charset="-122"/>
              </a:rPr>
              <a:t>if(a&gt;b) MAX=a; else MAX=b; </a:t>
            </a:r>
            <a:r>
              <a:rPr lang="zh-CN" altLang="en-US" b="1" dirty="0">
                <a:solidFill>
                  <a:srgbClr val="FF33CC"/>
                </a:solidFill>
                <a:effectLst>
                  <a:outerShdw blurRad="38100" dist="38100" dir="2700000" algn="tl">
                    <a:srgbClr val="000000"/>
                  </a:outerShdw>
                </a:effectLst>
                <a:ea typeface="隶书" panose="02010509060101010101" pitchFamily="49" charset="-122"/>
              </a:rPr>
              <a:t>可以改写为：</a:t>
            </a:r>
            <a:r>
              <a:rPr lang="en-US" altLang="zh-CN" b="1" dirty="0">
                <a:solidFill>
                  <a:srgbClr val="FF33CC"/>
                </a:solidFill>
                <a:effectLst>
                  <a:outerShdw blurRad="38100" dist="38100" dir="2700000" algn="tl">
                    <a:srgbClr val="000000"/>
                  </a:outerShdw>
                </a:effectLst>
                <a:ea typeface="隶书" panose="02010509060101010101" pitchFamily="49" charset="-122"/>
              </a:rPr>
              <a:t>MAX = (a&gt;b)? a: b;</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a:p>
            <a:r>
              <a:rPr lang="zh-CN" altLang="en-US" b="1" dirty="0">
                <a:effectLst>
                  <a:outerShdw blurRad="38100" dist="38100" dir="2700000" algn="tl">
                    <a:srgbClr val="FFFFFF"/>
                  </a:outerShdw>
                </a:effectLst>
              </a:rPr>
              <a:t>   </a:t>
            </a:r>
            <a:r>
              <a:rPr lang="zh-CN" altLang="en-US" b="1" dirty="0" smtClean="0">
                <a:effectLst>
                  <a:outerShdw blurRad="38100" dist="38100" dir="2700000" algn="tl">
                    <a:srgbClr val="FFFFFF"/>
                  </a:outerShdw>
                </a:effectLst>
              </a:rPr>
              <a:t>         </a:t>
            </a:r>
            <a:endParaRPr lang="en-US" altLang="zh-CN" b="1" dirty="0" smtClean="0">
              <a:effectLst>
                <a:outerShdw blurRad="38100" dist="38100" dir="2700000" algn="tl">
                  <a:srgbClr val="FFFFFF"/>
                </a:outerShdw>
              </a:effectLst>
            </a:endParaRPr>
          </a:p>
        </p:txBody>
      </p:sp>
      <p:grpSp>
        <p:nvGrpSpPr>
          <p:cNvPr id="28" name="Group 136"/>
          <p:cNvGrpSpPr/>
          <p:nvPr/>
        </p:nvGrpSpPr>
        <p:grpSpPr bwMode="auto">
          <a:xfrm>
            <a:off x="2614417" y="3105807"/>
            <a:ext cx="3346451" cy="2233612"/>
            <a:chOff x="1894" y="1137"/>
            <a:chExt cx="2108" cy="1407"/>
          </a:xfrm>
        </p:grpSpPr>
        <p:sp>
          <p:nvSpPr>
            <p:cNvPr id="29" name="AutoShape 137"/>
            <p:cNvSpPr>
              <a:spLocks noChangeArrowheads="1"/>
            </p:cNvSpPr>
            <p:nvPr/>
          </p:nvSpPr>
          <p:spPr bwMode="auto">
            <a:xfrm>
              <a:off x="2345" y="1364"/>
              <a:ext cx="1044" cy="272"/>
            </a:xfrm>
            <a:prstGeom prst="flowChartDecision">
              <a:avLst/>
            </a:prstGeom>
            <a:solidFill>
              <a:srgbClr val="FFFFCD"/>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a:r>
                <a:rPr lang="zh-CN" altLang="en-US" sz="2000" b="1" dirty="0" smtClean="0">
                  <a:effectLst>
                    <a:outerShdw blurRad="38100" dist="38100" dir="2700000" algn="tl">
                      <a:srgbClr val="FFFFFF"/>
                    </a:outerShdw>
                  </a:effectLst>
                  <a:ea typeface="楷体_GB2312" panose="02010609030101010101" pitchFamily="49" charset="-122"/>
                </a:rPr>
                <a:t>表达式</a:t>
              </a:r>
              <a:r>
                <a:rPr lang="en-US" altLang="zh-CN" sz="2000" b="1" dirty="0" smtClean="0">
                  <a:effectLst>
                    <a:outerShdw blurRad="38100" dist="38100" dir="2700000" algn="tl">
                      <a:srgbClr val="FFFFFF"/>
                    </a:outerShdw>
                  </a:effectLst>
                  <a:ea typeface="楷体_GB2312" panose="02010609030101010101" pitchFamily="49" charset="-122"/>
                </a:rPr>
                <a:t>1</a:t>
              </a:r>
              <a:endParaRPr lang="zh-CN" altLang="en-US" sz="2000" b="1" dirty="0">
                <a:effectLst>
                  <a:outerShdw blurRad="38100" dist="38100" dir="2700000" algn="tl">
                    <a:srgbClr val="FFFFFF"/>
                  </a:outerShdw>
                </a:effectLst>
                <a:ea typeface="楷体_GB2312" panose="02010609030101010101" pitchFamily="49" charset="-122"/>
              </a:endParaRPr>
            </a:p>
          </p:txBody>
        </p:sp>
        <p:sp>
          <p:nvSpPr>
            <p:cNvPr id="30" name="Text Box 138"/>
            <p:cNvSpPr txBox="1">
              <a:spLocks noChangeArrowheads="1"/>
            </p:cNvSpPr>
            <p:nvPr/>
          </p:nvSpPr>
          <p:spPr bwMode="auto">
            <a:xfrm>
              <a:off x="1894" y="1782"/>
              <a:ext cx="779" cy="252"/>
            </a:xfrm>
            <a:prstGeom prst="rect">
              <a:avLst/>
            </a:prstGeom>
            <a:solidFill>
              <a:srgbClr val="CCFFFF"/>
            </a:solidFill>
            <a:ln w="19050">
              <a:solidFill>
                <a:srgbClr val="0000FF"/>
              </a:solidFill>
              <a:miter lim="800000"/>
            </a:ln>
            <a:effectLst>
              <a:outerShdw dist="107763" dir="2700000" algn="ctr" rotWithShape="0">
                <a:schemeClr val="bg2">
                  <a:alpha val="50000"/>
                </a:schemeClr>
              </a:outerShdw>
            </a:effectLst>
          </p:spPr>
          <p:txBody>
            <a:bodyPr wrap="square">
              <a:spAutoFit/>
            </a:bodyPr>
            <a:lstStyle/>
            <a:p>
              <a:pPr algn="ctr">
                <a:spcBef>
                  <a:spcPct val="50000"/>
                </a:spcBef>
              </a:pPr>
              <a:r>
                <a:rPr lang="zh-CN" altLang="en-US" sz="2000"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a:t>
              </a:r>
              <a:r>
                <a:rPr lang="en-US" altLang="zh-CN" sz="2000"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2</a:t>
              </a:r>
              <a:endParaRPr lang="en-US" altLang="zh-CN"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sp>
          <p:nvSpPr>
            <p:cNvPr id="31" name="Text Box 139"/>
            <p:cNvSpPr txBox="1">
              <a:spLocks noChangeArrowheads="1"/>
            </p:cNvSpPr>
            <p:nvPr/>
          </p:nvSpPr>
          <p:spPr bwMode="auto">
            <a:xfrm>
              <a:off x="3227" y="1772"/>
              <a:ext cx="775" cy="252"/>
            </a:xfrm>
            <a:prstGeom prst="rect">
              <a:avLst/>
            </a:prstGeom>
            <a:solidFill>
              <a:srgbClr val="CCFFFF"/>
            </a:solidFill>
            <a:ln w="19050">
              <a:solidFill>
                <a:srgbClr val="0000FF"/>
              </a:solidFill>
              <a:miter lim="800000"/>
            </a:ln>
            <a:effectLst>
              <a:outerShdw dist="107763" dir="2700000" algn="ctr" rotWithShape="0">
                <a:schemeClr val="bg2">
                  <a:alpha val="50000"/>
                </a:schemeClr>
              </a:outerShdw>
            </a:effectLst>
          </p:spPr>
          <p:txBody>
            <a:bodyPr wrap="square">
              <a:spAutoFit/>
            </a:bodyPr>
            <a:lstStyle/>
            <a:p>
              <a:pPr algn="ctr">
                <a:spcBef>
                  <a:spcPct val="50000"/>
                </a:spcBef>
              </a:pPr>
              <a:r>
                <a:rPr lang="zh-CN" altLang="en-US" sz="2000"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表达式</a:t>
              </a:r>
              <a:r>
                <a:rPr lang="en-US" altLang="zh-CN" sz="2000" b="1" dirty="0" smtClean="0">
                  <a:effectLst>
                    <a:outerShdw blurRad="38100" dist="38100" dir="2700000" algn="tl">
                      <a:srgbClr val="FFFFFF"/>
                    </a:outerShdw>
                  </a:effectLst>
                  <a:latin typeface="楷体_GB2312" panose="02010609030101010101" pitchFamily="49" charset="-122"/>
                  <a:ea typeface="楷体_GB2312" panose="02010609030101010101" pitchFamily="49" charset="-122"/>
                </a:rPr>
                <a:t>3</a:t>
              </a:r>
              <a:endParaRPr lang="en-US" altLang="zh-CN"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sp>
          <p:nvSpPr>
            <p:cNvPr id="32" name="Line 140"/>
            <p:cNvSpPr>
              <a:spLocks noChangeShapeType="1"/>
            </p:cNvSpPr>
            <p:nvPr/>
          </p:nvSpPr>
          <p:spPr bwMode="auto">
            <a:xfrm>
              <a:off x="2872" y="113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33" name="Group 141"/>
            <p:cNvGrpSpPr/>
            <p:nvPr/>
          </p:nvGrpSpPr>
          <p:grpSpPr bwMode="auto">
            <a:xfrm>
              <a:off x="2155" y="1500"/>
              <a:ext cx="227" cy="272"/>
              <a:chOff x="2236" y="1797"/>
              <a:chExt cx="227" cy="272"/>
            </a:xfrm>
          </p:grpSpPr>
          <p:sp>
            <p:nvSpPr>
              <p:cNvPr id="43" name="Line 142"/>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4" name="Line 143"/>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144"/>
            <p:cNvGrpSpPr/>
            <p:nvPr/>
          </p:nvGrpSpPr>
          <p:grpSpPr bwMode="auto">
            <a:xfrm>
              <a:off x="3389" y="1500"/>
              <a:ext cx="227" cy="272"/>
              <a:chOff x="3470" y="1797"/>
              <a:chExt cx="227" cy="272"/>
            </a:xfrm>
          </p:grpSpPr>
          <p:sp>
            <p:nvSpPr>
              <p:cNvPr id="41" name="Line 145"/>
              <p:cNvSpPr>
                <a:spLocks noChangeShapeType="1"/>
              </p:cNvSpPr>
              <p:nvPr/>
            </p:nvSpPr>
            <p:spPr bwMode="auto">
              <a:xfrm>
                <a:off x="3470" y="1797"/>
                <a:ext cx="227"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2" name="Line 146"/>
              <p:cNvSpPr>
                <a:spLocks noChangeShapeType="1"/>
              </p:cNvSpPr>
              <p:nvPr/>
            </p:nvSpPr>
            <p:spPr bwMode="auto">
              <a:xfrm>
                <a:off x="369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35" name="Line 147"/>
            <p:cNvSpPr>
              <a:spLocks noChangeShapeType="1"/>
            </p:cNvSpPr>
            <p:nvPr/>
          </p:nvSpPr>
          <p:spPr bwMode="auto">
            <a:xfrm>
              <a:off x="2164" y="2317"/>
              <a:ext cx="1451" cy="0"/>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6" name="Line 148"/>
            <p:cNvSpPr>
              <a:spLocks noChangeShapeType="1"/>
            </p:cNvSpPr>
            <p:nvPr/>
          </p:nvSpPr>
          <p:spPr bwMode="auto">
            <a:xfrm>
              <a:off x="2164" y="2044"/>
              <a:ext cx="0" cy="273"/>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7" name="Line 149"/>
            <p:cNvSpPr>
              <a:spLocks noChangeShapeType="1"/>
            </p:cNvSpPr>
            <p:nvPr/>
          </p:nvSpPr>
          <p:spPr bwMode="auto">
            <a:xfrm>
              <a:off x="3615" y="2044"/>
              <a:ext cx="0" cy="273"/>
            </a:xfrm>
            <a:prstGeom prst="line">
              <a:avLst/>
            </a:prstGeom>
            <a:noFill/>
            <a:ln w="28575">
              <a:solidFill>
                <a:srgbClr val="FF0000"/>
              </a:solidFill>
              <a:rou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8" name="Line 150"/>
            <p:cNvSpPr>
              <a:spLocks noChangeShapeType="1"/>
            </p:cNvSpPr>
            <p:nvPr/>
          </p:nvSpPr>
          <p:spPr bwMode="auto">
            <a:xfrm>
              <a:off x="2835" y="231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 name="Text Box 151"/>
            <p:cNvSpPr txBox="1">
              <a:spLocks noChangeArrowheads="1"/>
            </p:cNvSpPr>
            <p:nvPr/>
          </p:nvSpPr>
          <p:spPr bwMode="auto">
            <a:xfrm>
              <a:off x="2165" y="129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T</a:t>
              </a:r>
              <a:endParaRPr lang="en-US" altLang="zh-CN" b="1" dirty="0"/>
            </a:p>
          </p:txBody>
        </p:sp>
        <p:sp>
          <p:nvSpPr>
            <p:cNvPr id="40" name="Text Box 152"/>
            <p:cNvSpPr txBox="1">
              <a:spLocks noChangeArrowheads="1"/>
            </p:cNvSpPr>
            <p:nvPr/>
          </p:nvSpPr>
          <p:spPr bwMode="auto">
            <a:xfrm>
              <a:off x="3408" y="129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500"/>
                                        <p:tgtEl>
                                          <p:spTgt spid="28"/>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ox(out)">
                                      <p:cBhvr>
                                        <p:cTn id="30"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2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6418" y="1179634"/>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条目运算符</a:t>
            </a:r>
            <a:endParaRPr lang="zh-CN" altLang="en-US" sz="2800" dirty="0">
              <a:solidFill>
                <a:srgbClr val="FF3300"/>
              </a:solidFill>
              <a:effectLst>
                <a:outerShdw blurRad="38100" dist="38100" dir="2700000" algn="tl">
                  <a:srgbClr val="000000"/>
                </a:outerShdw>
              </a:effectLst>
            </a:endParaRPr>
          </a:p>
        </p:txBody>
      </p:sp>
      <p:sp>
        <p:nvSpPr>
          <p:cNvPr id="5" name="Rectangle 45"/>
          <p:cNvSpPr>
            <a:spLocks noChangeArrowheads="1"/>
          </p:cNvSpPr>
          <p:nvPr/>
        </p:nvSpPr>
        <p:spPr bwMode="auto">
          <a:xfrm>
            <a:off x="868678" y="1673901"/>
            <a:ext cx="96487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dirty="0" smtClean="0">
                <a:solidFill>
                  <a:srgbClr val="FF0000"/>
                </a:solidFill>
              </a:rPr>
              <a:t>优先级：</a:t>
            </a:r>
            <a:r>
              <a:rPr lang="zh-CN" altLang="en-US" dirty="0" smtClean="0"/>
              <a:t>条件</a:t>
            </a:r>
            <a:r>
              <a:rPr lang="zh-CN" altLang="en-US" dirty="0"/>
              <a:t>运算符的优先级高于赋值运算符，低于算术运算符、关系运算符和逻辑运算符</a:t>
            </a:r>
            <a:r>
              <a:rPr lang="zh-CN" altLang="en-US" dirty="0" smtClean="0"/>
              <a:t>。</a:t>
            </a:r>
            <a:endParaRPr lang="zh-CN" altLang="en-US" sz="1400" dirty="0"/>
          </a:p>
        </p:txBody>
      </p:sp>
      <p:sp>
        <p:nvSpPr>
          <p:cNvPr id="26" name="Text Box 128" descr="信纸"/>
          <p:cNvSpPr txBox="1">
            <a:spLocks noChangeArrowheads="1"/>
          </p:cNvSpPr>
          <p:nvPr/>
        </p:nvSpPr>
        <p:spPr bwMode="auto">
          <a:xfrm>
            <a:off x="978498" y="3862288"/>
            <a:ext cx="7921625" cy="648512"/>
          </a:xfrm>
          <a:prstGeom prst="rect">
            <a:avLst/>
          </a:prstGeom>
          <a:solidFill>
            <a:schemeClr val="bg1"/>
          </a:solidFill>
          <a:ln w="38100">
            <a:noFill/>
            <a:miter lim="800000"/>
          </a:ln>
          <a:effectLst>
            <a:outerShdw dist="107763" dir="2700000" algn="ctr" rotWithShape="0">
              <a:schemeClr val="bg2">
                <a:alpha val="50000"/>
              </a:schemeClr>
            </a:outerShdw>
          </a:effectLst>
        </p:spPr>
        <p:txBody>
          <a:bodyPr lIns="0" tIns="46800" rIns="90000" bIns="46800">
            <a:spAutoFit/>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例如</a:t>
            </a:r>
            <a:r>
              <a:rPr lang="zh-CN" altLang="en-US" b="1" dirty="0" smtClean="0">
                <a:solidFill>
                  <a:srgbClr val="FF33CC"/>
                </a:solidFill>
                <a:effectLst>
                  <a:outerShdw blurRad="38100" dist="38100" dir="2700000" algn="tl">
                    <a:srgbClr val="000000"/>
                  </a:outerShdw>
                </a:effectLst>
                <a:ea typeface="隶书" panose="02010509060101010101" pitchFamily="49" charset="-122"/>
              </a:rPr>
              <a:t>：</a:t>
            </a:r>
            <a:r>
              <a:rPr lang="en-US" altLang="zh-CN" b="1" dirty="0">
                <a:solidFill>
                  <a:srgbClr val="FF33CC"/>
                </a:solidFill>
                <a:effectLst>
                  <a:outerShdw blurRad="38100" dist="38100" dir="2700000" algn="tl">
                    <a:srgbClr val="000000"/>
                  </a:outerShdw>
                </a:effectLst>
                <a:ea typeface="隶书" panose="02010509060101010101" pitchFamily="49" charset="-122"/>
              </a:rPr>
              <a:t>w&lt;x ? </a:t>
            </a:r>
            <a:r>
              <a:rPr lang="en-US" altLang="zh-CN" b="1" dirty="0" err="1">
                <a:solidFill>
                  <a:srgbClr val="FF33CC"/>
                </a:solidFill>
                <a:effectLst>
                  <a:outerShdw blurRad="38100" dist="38100" dir="2700000" algn="tl">
                    <a:srgbClr val="000000"/>
                  </a:outerShdw>
                </a:effectLst>
                <a:ea typeface="隶书" panose="02010509060101010101" pitchFamily="49" charset="-122"/>
              </a:rPr>
              <a:t>x+w</a:t>
            </a:r>
            <a:r>
              <a:rPr lang="en-US" altLang="zh-CN" b="1" dirty="0">
                <a:solidFill>
                  <a:srgbClr val="FF33CC"/>
                </a:solidFill>
                <a:effectLst>
                  <a:outerShdw blurRad="38100" dist="38100" dir="2700000" algn="tl">
                    <a:srgbClr val="000000"/>
                  </a:outerShdw>
                </a:effectLst>
                <a:ea typeface="隶书" panose="02010509060101010101" pitchFamily="49" charset="-122"/>
              </a:rPr>
              <a:t> : x&lt;y ? x : y </a:t>
            </a:r>
            <a:r>
              <a:rPr lang="zh-CN" altLang="en-US" b="1" dirty="0">
                <a:solidFill>
                  <a:srgbClr val="FF33CC"/>
                </a:solidFill>
                <a:effectLst>
                  <a:outerShdw blurRad="38100" dist="38100" dir="2700000" algn="tl">
                    <a:srgbClr val="000000"/>
                  </a:outerShdw>
                </a:effectLst>
                <a:ea typeface="隶书" panose="02010509060101010101" pitchFamily="49" charset="-122"/>
              </a:rPr>
              <a:t>等价于 </a:t>
            </a:r>
            <a:r>
              <a:rPr lang="en-US" altLang="zh-CN" b="1" dirty="0">
                <a:solidFill>
                  <a:srgbClr val="FF33CC"/>
                </a:solidFill>
                <a:effectLst>
                  <a:outerShdw blurRad="38100" dist="38100" dir="2700000" algn="tl">
                    <a:srgbClr val="000000"/>
                  </a:outerShdw>
                </a:effectLst>
                <a:ea typeface="隶书" panose="02010509060101010101" pitchFamily="49" charset="-122"/>
              </a:rPr>
              <a:t>w&lt;x ? </a:t>
            </a:r>
            <a:r>
              <a:rPr lang="en-US" altLang="zh-CN" b="1" dirty="0" err="1">
                <a:solidFill>
                  <a:srgbClr val="FF33CC"/>
                </a:solidFill>
                <a:effectLst>
                  <a:outerShdw blurRad="38100" dist="38100" dir="2700000" algn="tl">
                    <a:srgbClr val="000000"/>
                  </a:outerShdw>
                </a:effectLst>
                <a:ea typeface="隶书" panose="02010509060101010101" pitchFamily="49" charset="-122"/>
              </a:rPr>
              <a:t>x+w</a:t>
            </a:r>
            <a:r>
              <a:rPr lang="en-US" altLang="zh-CN" b="1" dirty="0">
                <a:solidFill>
                  <a:srgbClr val="FF33CC"/>
                </a:solidFill>
                <a:effectLst>
                  <a:outerShdw blurRad="38100" dist="38100" dir="2700000" algn="tl">
                    <a:srgbClr val="000000"/>
                  </a:outerShdw>
                </a:effectLst>
                <a:ea typeface="隶书" panose="02010509060101010101" pitchFamily="49" charset="-122"/>
              </a:rPr>
              <a:t> : ( x&lt;y ? x : y) </a:t>
            </a:r>
            <a:endParaRPr lang="en-US" altLang="zh-CN" b="1" dirty="0" smtClean="0">
              <a:solidFill>
                <a:srgbClr val="FF33CC"/>
              </a:solidFill>
              <a:effectLst>
                <a:outerShdw blurRad="38100" dist="38100" dir="2700000" algn="tl">
                  <a:srgbClr val="000000"/>
                </a:outerShdw>
              </a:effectLst>
              <a:ea typeface="隶书" panose="02010509060101010101" pitchFamily="49" charset="-122"/>
            </a:endParaRPr>
          </a:p>
          <a:p>
            <a:r>
              <a:rPr lang="en-US" altLang="zh-CN" b="1" dirty="0">
                <a:solidFill>
                  <a:srgbClr val="FF33CC"/>
                </a:solidFill>
                <a:effectLst>
                  <a:outerShdw blurRad="38100" dist="38100" dir="2700000" algn="tl">
                    <a:srgbClr val="000000"/>
                  </a:outerShdw>
                </a:effectLst>
                <a:ea typeface="隶书" panose="02010509060101010101" pitchFamily="49" charset="-122"/>
              </a:rPr>
              <a:t> </a:t>
            </a:r>
            <a:r>
              <a:rPr lang="en-US" altLang="zh-CN" b="1" dirty="0" smtClean="0">
                <a:solidFill>
                  <a:srgbClr val="FF33CC"/>
                </a:solidFill>
                <a:effectLst>
                  <a:outerShdw blurRad="38100" dist="38100" dir="2700000" algn="tl">
                    <a:srgbClr val="000000"/>
                  </a:outerShdw>
                </a:effectLst>
                <a:ea typeface="隶书" panose="02010509060101010101" pitchFamily="49" charset="-122"/>
              </a:rPr>
              <a:t>          w&lt;x </a:t>
            </a:r>
            <a:r>
              <a:rPr lang="en-US" altLang="zh-CN" b="1" dirty="0">
                <a:solidFill>
                  <a:srgbClr val="FF33CC"/>
                </a:solidFill>
                <a:effectLst>
                  <a:outerShdw blurRad="38100" dist="38100" dir="2700000" algn="tl">
                    <a:srgbClr val="000000"/>
                  </a:outerShdw>
                </a:effectLst>
                <a:ea typeface="隶书" panose="02010509060101010101" pitchFamily="49" charset="-122"/>
              </a:rPr>
              <a:t>? </a:t>
            </a:r>
            <a:r>
              <a:rPr lang="en-US" altLang="zh-CN" b="1" dirty="0" err="1">
                <a:solidFill>
                  <a:srgbClr val="FF33CC"/>
                </a:solidFill>
                <a:effectLst>
                  <a:outerShdw blurRad="38100" dist="38100" dir="2700000" algn="tl">
                    <a:srgbClr val="000000"/>
                  </a:outerShdw>
                </a:effectLst>
                <a:ea typeface="隶书" panose="02010509060101010101" pitchFamily="49" charset="-122"/>
              </a:rPr>
              <a:t>x+w</a:t>
            </a:r>
            <a:r>
              <a:rPr lang="en-US" altLang="zh-CN" b="1" dirty="0">
                <a:solidFill>
                  <a:srgbClr val="FF33CC"/>
                </a:solidFill>
                <a:effectLst>
                  <a:outerShdw blurRad="38100" dist="38100" dir="2700000" algn="tl">
                    <a:srgbClr val="000000"/>
                  </a:outerShdw>
                </a:effectLst>
                <a:ea typeface="隶书" panose="02010509060101010101" pitchFamily="49" charset="-122"/>
              </a:rPr>
              <a:t> : x&lt;y ? x : y </a:t>
            </a:r>
            <a:r>
              <a:rPr lang="zh-CN" altLang="en-US" b="1" dirty="0">
                <a:solidFill>
                  <a:srgbClr val="FF33CC"/>
                </a:solidFill>
                <a:effectLst>
                  <a:outerShdw blurRad="38100" dist="38100" dir="2700000" algn="tl">
                    <a:srgbClr val="000000"/>
                  </a:outerShdw>
                </a:effectLst>
                <a:ea typeface="隶书" panose="02010509060101010101" pitchFamily="49" charset="-122"/>
              </a:rPr>
              <a:t>不等价</a:t>
            </a:r>
            <a:r>
              <a:rPr lang="zh-CN" altLang="en-US" b="1" dirty="0" smtClean="0">
                <a:solidFill>
                  <a:srgbClr val="FF33CC"/>
                </a:solidFill>
                <a:effectLst>
                  <a:outerShdw blurRad="38100" dist="38100" dir="2700000" algn="tl">
                    <a:srgbClr val="000000"/>
                  </a:outerShdw>
                </a:effectLst>
                <a:ea typeface="隶书" panose="02010509060101010101" pitchFamily="49" charset="-122"/>
              </a:rPr>
              <a:t>于</a:t>
            </a:r>
            <a:r>
              <a:rPr lang="en-US" altLang="zh-CN" b="1" dirty="0" smtClean="0">
                <a:solidFill>
                  <a:srgbClr val="FF33CC"/>
                </a:solidFill>
                <a:effectLst>
                  <a:outerShdw blurRad="38100" dist="38100" dir="2700000" algn="tl">
                    <a:srgbClr val="000000"/>
                  </a:outerShdw>
                </a:effectLst>
                <a:ea typeface="隶书" panose="02010509060101010101" pitchFamily="49" charset="-122"/>
              </a:rPr>
              <a:t>(</a:t>
            </a:r>
            <a:r>
              <a:rPr lang="en-US" altLang="zh-CN" b="1" dirty="0">
                <a:solidFill>
                  <a:srgbClr val="FF33CC"/>
                </a:solidFill>
                <a:effectLst>
                  <a:outerShdw blurRad="38100" dist="38100" dir="2700000" algn="tl">
                    <a:srgbClr val="000000"/>
                  </a:outerShdw>
                </a:effectLst>
                <a:ea typeface="隶书" panose="02010509060101010101" pitchFamily="49" charset="-122"/>
              </a:rPr>
              <a:t>w&lt;x ? </a:t>
            </a:r>
            <a:r>
              <a:rPr lang="en-US" altLang="zh-CN" b="1" dirty="0" err="1">
                <a:solidFill>
                  <a:srgbClr val="FF33CC"/>
                </a:solidFill>
                <a:effectLst>
                  <a:outerShdw blurRad="38100" dist="38100" dir="2700000" algn="tl">
                    <a:srgbClr val="000000"/>
                  </a:outerShdw>
                </a:effectLst>
                <a:ea typeface="隶书" panose="02010509060101010101" pitchFamily="49" charset="-122"/>
              </a:rPr>
              <a:t>x+w</a:t>
            </a:r>
            <a:r>
              <a:rPr lang="en-US" altLang="zh-CN" b="1" dirty="0">
                <a:solidFill>
                  <a:srgbClr val="FF33CC"/>
                </a:solidFill>
                <a:effectLst>
                  <a:outerShdw blurRad="38100" dist="38100" dir="2700000" algn="tl">
                    <a:srgbClr val="000000"/>
                  </a:outerShdw>
                </a:effectLst>
                <a:ea typeface="隶书" panose="02010509060101010101" pitchFamily="49" charset="-122"/>
              </a:rPr>
              <a:t> : x&lt;y) ? x : y</a:t>
            </a:r>
            <a:endParaRPr lang="en-US" altLang="zh-CN" b="1" dirty="0" smtClean="0">
              <a:effectLst>
                <a:outerShdw blurRad="38100" dist="38100" dir="2700000" algn="tl">
                  <a:srgbClr val="FFFFFF"/>
                </a:outerShdw>
              </a:effectLst>
            </a:endParaRPr>
          </a:p>
        </p:txBody>
      </p:sp>
      <p:sp>
        <p:nvSpPr>
          <p:cNvPr id="25" name="Rectangle 45"/>
          <p:cNvSpPr>
            <a:spLocks noChangeArrowheads="1"/>
          </p:cNvSpPr>
          <p:nvPr/>
        </p:nvSpPr>
        <p:spPr bwMode="auto">
          <a:xfrm>
            <a:off x="868678" y="2660368"/>
            <a:ext cx="9515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smtClean="0">
                <a:solidFill>
                  <a:srgbClr val="FF0000"/>
                </a:solidFill>
              </a:rPr>
              <a:t>结合性：</a:t>
            </a:r>
            <a:r>
              <a:rPr lang="zh-CN" altLang="en-US" dirty="0"/>
              <a:t>件运算符具有</a:t>
            </a:r>
            <a:r>
              <a:rPr lang="zh-CN" altLang="en-US" dirty="0">
                <a:solidFill>
                  <a:srgbClr val="FF0000"/>
                </a:solidFill>
              </a:rPr>
              <a:t>右结合性</a:t>
            </a:r>
            <a:r>
              <a:rPr lang="zh-CN" altLang="en-US" dirty="0"/>
              <a:t>，当一个表达式中出现多个条件运算符时，应该将位于最右边的问号与离它</a:t>
            </a:r>
            <a:r>
              <a:rPr lang="zh-CN" altLang="en-US" dirty="0" smtClean="0"/>
              <a:t>最近</a:t>
            </a:r>
            <a:r>
              <a:rPr lang="zh-CN" altLang="en-US" dirty="0"/>
              <a:t>的冒号配对，并按这一原则正确区分各条件运算符的运算对象</a:t>
            </a:r>
            <a:r>
              <a:rPr lang="zh-CN" altLang="en-US" dirty="0" smtClean="0"/>
              <a:t>。</a:t>
            </a:r>
            <a:endParaRPr lang="zh-CN" altLang="en-US" sz="1400" dirty="0"/>
          </a:p>
        </p:txBody>
      </p:sp>
      <p:sp>
        <p:nvSpPr>
          <p:cNvPr id="3" name="矩形 2"/>
          <p:cNvSpPr/>
          <p:nvPr/>
        </p:nvSpPr>
        <p:spPr>
          <a:xfrm>
            <a:off x="779012" y="4603928"/>
            <a:ext cx="3441968" cy="369332"/>
          </a:xfrm>
          <a:prstGeom prst="rect">
            <a:avLst/>
          </a:prstGeom>
        </p:spPr>
        <p:txBody>
          <a:bodyPr wrap="none">
            <a:spAutoFit/>
          </a:bodyPr>
          <a:lstStyle/>
          <a:p>
            <a:r>
              <a:rPr lang="zh-CN" altLang="en-US" dirty="0"/>
              <a:t>用关系运算符改写例 </a:t>
            </a:r>
            <a:r>
              <a:rPr lang="en-US" altLang="zh-CN" dirty="0"/>
              <a:t>1 </a:t>
            </a:r>
            <a:r>
              <a:rPr lang="zh-CN" altLang="en-US" dirty="0"/>
              <a:t>的程序。</a:t>
            </a:r>
            <a:endParaRPr lang="zh-CN" altLang="en-US" dirty="0"/>
          </a:p>
        </p:txBody>
      </p:sp>
      <p:sp>
        <p:nvSpPr>
          <p:cNvPr id="45" name="Text Box 168" descr="信纸"/>
          <p:cNvSpPr txBox="1">
            <a:spLocks noChangeArrowheads="1"/>
          </p:cNvSpPr>
          <p:nvPr/>
        </p:nvSpPr>
        <p:spPr bwMode="auto">
          <a:xfrm>
            <a:off x="1313691" y="4850641"/>
            <a:ext cx="7921625" cy="1479509"/>
          </a:xfrm>
          <a:prstGeom prst="rect">
            <a:avLst/>
          </a:prstGeom>
          <a:noFill/>
          <a:ln w="38100">
            <a:noFill/>
            <a:miter lim="800000"/>
          </a:ln>
          <a:effectLst>
            <a:outerShdw dist="107763" dir="2700000" algn="ctr" rotWithShape="0">
              <a:schemeClr val="bg2">
                <a:alpha val="50000"/>
              </a:schemeClr>
            </a:outerShdw>
          </a:effectLst>
        </p:spPr>
        <p:txBody>
          <a:bodyPr lIns="0" tIns="46800" rIns="90000" bIns="46800">
            <a:spAutoFit/>
          </a:bodyPr>
          <a:lstStyle/>
          <a:p>
            <a:r>
              <a:rPr lang="zh-CN" altLang="en-US" b="1" dirty="0" smtClean="0">
                <a:solidFill>
                  <a:srgbClr val="FF33CC"/>
                </a:solidFill>
                <a:effectLst>
                  <a:outerShdw blurRad="38100" dist="38100" dir="2700000" algn="tl">
                    <a:srgbClr val="000000"/>
                  </a:outerShdw>
                </a:effectLst>
                <a:ea typeface="隶书" panose="02010509060101010101" pitchFamily="49" charset="-122"/>
              </a:rPr>
              <a:t>下面</a:t>
            </a:r>
            <a:r>
              <a:rPr lang="zh-CN" altLang="en-US" b="1" dirty="0">
                <a:solidFill>
                  <a:srgbClr val="FF33CC"/>
                </a:solidFill>
                <a:effectLst>
                  <a:outerShdw blurRad="38100" dist="38100" dir="2700000" algn="tl">
                    <a:srgbClr val="000000"/>
                  </a:outerShdw>
                </a:effectLst>
                <a:ea typeface="隶书" panose="02010509060101010101" pitchFamily="49" charset="-122"/>
              </a:rPr>
              <a:t>的</a:t>
            </a:r>
            <a:r>
              <a:rPr lang="zh-CN" altLang="en-US" b="1" dirty="0" smtClean="0">
                <a:solidFill>
                  <a:srgbClr val="FF33CC"/>
                </a:solidFill>
                <a:effectLst>
                  <a:outerShdw blurRad="38100" dist="38100" dir="2700000" algn="tl">
                    <a:srgbClr val="000000"/>
                  </a:outerShdw>
                </a:effectLst>
                <a:ea typeface="隶书" panose="02010509060101010101" pitchFamily="49" charset="-122"/>
              </a:rPr>
              <a:t>程序段输出</a:t>
            </a:r>
            <a:r>
              <a:rPr lang="zh-CN" altLang="en-US" b="1" dirty="0">
                <a:solidFill>
                  <a:srgbClr val="FF33CC"/>
                </a:solidFill>
                <a:effectLst>
                  <a:outerShdw blurRad="38100" dist="38100" dir="2700000" algn="tl">
                    <a:srgbClr val="000000"/>
                  </a:outerShdw>
                </a:effectLst>
                <a:ea typeface="隶书" panose="02010509060101010101" pitchFamily="49" charset="-122"/>
              </a:rPr>
              <a:t>两个整数中的最大数。</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a:p>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a:t>
            </a:r>
            <a:r>
              <a:rPr lang="en-US" altLang="zh-CN" b="1" dirty="0" err="1" smtClean="0">
                <a:effectLst>
                  <a:outerShdw blurRad="38100" dist="38100" dir="2700000" algn="tl">
                    <a:srgbClr val="FFFFFF"/>
                  </a:outerShdw>
                </a:effectLst>
              </a:rPr>
              <a:t>b,max</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d%d</a:t>
            </a:r>
            <a:r>
              <a:rPr lang="en-US" altLang="zh-CN" b="1" dirty="0">
                <a:effectLst>
                  <a:outerShdw blurRad="38100" dist="38100" dir="2700000" algn="tl">
                    <a:srgbClr val="FFFFFF"/>
                  </a:outerShdw>
                </a:effectLst>
              </a:rPr>
              <a:t>", &amp;a, &amp;b</a:t>
            </a:r>
            <a:r>
              <a:rPr lang="en-US" altLang="zh-CN" b="1" dirty="0" smtClean="0">
                <a:effectLst>
                  <a:outerShdw blurRad="38100" dist="38100" dir="2700000" algn="tl">
                    <a:srgbClr val="FFFFFF"/>
                  </a:outerShdw>
                </a:effectLst>
              </a:rPr>
              <a:t>);</a:t>
            </a:r>
            <a:endParaRPr lang="en-US" altLang="zh-CN" b="1" dirty="0" smtClean="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max=a&gt;</a:t>
            </a:r>
            <a:r>
              <a:rPr lang="en-US" altLang="zh-CN" b="1" dirty="0" err="1" smtClean="0">
                <a:effectLst>
                  <a:outerShdw blurRad="38100" dist="38100" dir="2700000" algn="tl">
                    <a:srgbClr val="FFFFFF"/>
                  </a:outerShdw>
                </a:effectLst>
              </a:rPr>
              <a:t>b?a:b</a:t>
            </a:r>
            <a:endParaRPr lang="en-US" altLang="zh-CN" b="1" dirty="0">
              <a:effectLst>
                <a:outerShdw blurRad="38100" dist="38100" dir="2700000" algn="tl">
                  <a:srgbClr val="FFFFFF"/>
                </a:outerShdw>
              </a:effectLst>
            </a:endParaRPr>
          </a:p>
          <a:p>
            <a:r>
              <a:rPr lang="en-US" altLang="zh-CN" b="1" dirty="0" smtClean="0">
                <a:solidFill>
                  <a:srgbClr val="CC0000"/>
                </a:solidFill>
                <a:effectLst>
                  <a:outerShdw blurRad="38100" dist="38100" dir="2700000" algn="tl">
                    <a:srgbClr val="000000"/>
                  </a:outerShdw>
                </a:effectLst>
              </a:rPr>
              <a:t>   </a:t>
            </a:r>
            <a:r>
              <a:rPr lang="en-US" altLang="zh-CN" b="1" dirty="0" err="1" smtClean="0">
                <a:solidFill>
                  <a:srgbClr val="CC0000"/>
                </a:solidFill>
                <a:effectLst>
                  <a:outerShdw blurRad="38100" dist="38100" dir="2700000" algn="tl">
                    <a:srgbClr val="000000"/>
                  </a:outerShdw>
                </a:effectLst>
              </a:rPr>
              <a:t>printf</a:t>
            </a:r>
            <a:r>
              <a:rPr lang="en-US" altLang="zh-CN" b="1" dirty="0" smtClean="0">
                <a:solidFill>
                  <a:srgbClr val="CC0000"/>
                </a:solidFill>
                <a:effectLst>
                  <a:outerShdw blurRad="38100" dist="38100" dir="2700000" algn="tl">
                    <a:srgbClr val="000000"/>
                  </a:outerShdw>
                </a:effectLst>
              </a:rPr>
              <a:t> </a:t>
            </a:r>
            <a:r>
              <a:rPr lang="en-US" altLang="zh-CN" b="1" dirty="0">
                <a:solidFill>
                  <a:srgbClr val="CC0000"/>
                </a:solidFill>
                <a:effectLst>
                  <a:outerShdw blurRad="38100" dist="38100" dir="2700000" algn="tl">
                    <a:srgbClr val="000000"/>
                  </a:outerShdw>
                </a:effectLst>
              </a:rPr>
              <a:t>("max = %d\n", </a:t>
            </a:r>
            <a:r>
              <a:rPr lang="en-US" altLang="zh-CN" b="1" dirty="0" smtClean="0">
                <a:solidFill>
                  <a:srgbClr val="CC0000"/>
                </a:solidFill>
                <a:effectLst>
                  <a:outerShdw blurRad="38100" dist="38100" dir="2700000" algn="tl">
                    <a:srgbClr val="000000"/>
                  </a:outerShdw>
                </a:effectLst>
              </a:rPr>
              <a:t>max);</a:t>
            </a:r>
            <a:endParaRPr lang="en-US" altLang="zh-CN" b="1" dirty="0">
              <a:solidFill>
                <a:srgbClr val="CC00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ox(out)">
                                      <p:cBhvr>
                                        <p:cTn id="19"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ox(out)">
                                      <p:cBhvr>
                                        <p:cTn id="24" dur="500"/>
                                        <p:tgtEl>
                                          <p:spTgt spid="45"/>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autoUpdateAnimBg="0"/>
      <p:bldP spid="25" grpId="0"/>
      <p:bldP spid="3"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02115" y="1018382"/>
            <a:ext cx="7129463"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anose="02020603050405020304" pitchFamily="18" charset="0"/>
                <a:ea typeface="宋体" panose="02010600030101010101" pitchFamily="2" charset="-122"/>
              </a:defRPr>
            </a:lvl1pPr>
            <a:lvl2pPr marL="108140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2pPr>
            <a:lvl3pPr marL="171767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3pPr>
            <a:lvl4pPr marL="235458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4pPr>
            <a:lvl5pPr marL="299085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u"/>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dirty="0">
                <a:effectLst>
                  <a:outerShdw blurRad="38100" dist="38100" dir="2700000" algn="tl">
                    <a:srgbClr val="FFFFFF"/>
                  </a:outerShdw>
                </a:effectLst>
              </a:rPr>
              <a:t>   </a:t>
            </a:r>
            <a:endParaRPr kumimoji="0" lang="zh-CN" altLang="en-US" dirty="0"/>
          </a:p>
        </p:txBody>
      </p:sp>
      <p:sp>
        <p:nvSpPr>
          <p:cNvPr id="5" name="Rectangle 37"/>
          <p:cNvSpPr>
            <a:spLocks noChangeArrowheads="1"/>
          </p:cNvSpPr>
          <p:nvPr/>
        </p:nvSpPr>
        <p:spPr bwMode="auto">
          <a:xfrm>
            <a:off x="785265" y="1876376"/>
            <a:ext cx="9638202" cy="2308324"/>
          </a:xfrm>
          <a:prstGeom prst="rect">
            <a:avLst/>
          </a:prstGeom>
          <a:noFill/>
          <a:ln w="38100">
            <a:solidFill>
              <a:srgbClr val="33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在编制程序时，有时并不能保证程序一定执行某些指令，而是要根据一定的外部条件来判断哪些指令要执行。如菜谱中要加工西红柿，可能有这样的步骤：</a:t>
            </a:r>
            <a:r>
              <a:rPr lang="zh-CN" altLang="en-US"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如果是用鲜西红柿，</a:t>
            </a:r>
            <a:r>
              <a:rPr lang="zh-CN" altLang="en-US" b="1" dirty="0">
                <a:solidFill>
                  <a:srgbClr val="3366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则去皮、切碎，开始放入，</a:t>
            </a:r>
            <a:r>
              <a:rPr lang="zh-CN" altLang="en-US"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如果是用西红柿酱，</a:t>
            </a:r>
            <a:r>
              <a:rPr lang="zh-CN" altLang="en-US" b="1" dirty="0">
                <a:solidFill>
                  <a:srgbClr val="3366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就在最后放入。</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这里，我们并不知道具体操作时执行哪段指令，但菜谱给出了不同条件下的处理方式，计算机程序也是如此，可以根据不同的条件执行不同的代码，这就是</a:t>
            </a:r>
            <a:r>
              <a:rPr lang="zh-CN" altLang="en-US"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选择结构</a:t>
            </a:r>
            <a:r>
              <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程序总是为解决某个实际问题而设计的，而问题往往包含多个方面，不同的情况需要有不同的处理，所以选择结构在我们的实际应用程序中可以说是无处不在，离开了选择结构很多情况将无法处理，因此，正确掌握选择结构程序设计方法对于我们编写实际应用程序尤为重要。 </a:t>
            </a:r>
            <a:endParaRPr lang="zh-CN" altLang="en-US"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p:txBody>
      </p:sp>
      <p:grpSp>
        <p:nvGrpSpPr>
          <p:cNvPr id="6" name="Group 54"/>
          <p:cNvGrpSpPr/>
          <p:nvPr/>
        </p:nvGrpSpPr>
        <p:grpSpPr bwMode="auto">
          <a:xfrm>
            <a:off x="2679885" y="1597819"/>
            <a:ext cx="6553200" cy="3168650"/>
            <a:chOff x="1020" y="1434"/>
            <a:chExt cx="4128" cy="1996"/>
          </a:xfrm>
        </p:grpSpPr>
        <p:sp>
          <p:nvSpPr>
            <p:cNvPr id="7" name="Rectangle 38"/>
            <p:cNvSpPr>
              <a:spLocks noChangeArrowheads="1"/>
            </p:cNvSpPr>
            <p:nvPr/>
          </p:nvSpPr>
          <p:spPr bwMode="auto">
            <a:xfrm>
              <a:off x="1020" y="1434"/>
              <a:ext cx="4128" cy="1996"/>
            </a:xfrm>
            <a:prstGeom prst="rect">
              <a:avLst/>
            </a:prstGeom>
            <a:gradFill rotWithShape="1">
              <a:gsLst>
                <a:gs pos="0">
                  <a:srgbClr val="FFFF99"/>
                </a:gs>
                <a:gs pos="100000">
                  <a:srgbClr val="FFFF99">
                    <a:gamma/>
                    <a:shade val="46275"/>
                    <a:invGamma/>
                  </a:srgbClr>
                </a:gs>
              </a:gsLst>
              <a:lin ang="5400000" scaled="1"/>
            </a:gradFill>
            <a:ln w="38100">
              <a:solidFill>
                <a:srgbClr val="CC0000"/>
              </a:solidFill>
              <a:miter lim="800000"/>
            </a:ln>
            <a:effectLst>
              <a:outerShdw dist="107763" dir="2700000" algn="ctr" rotWithShape="0">
                <a:schemeClr val="bg2">
                  <a:alpha val="50000"/>
                </a:schemeClr>
              </a:outerShdw>
            </a:effectLst>
          </p:spPr>
          <p:txBody>
            <a:bodyPr wrap="none" anchor="ctr"/>
            <a:lstStyle/>
            <a:p>
              <a:endParaRPr lang="zh-CN" altLang="en-US"/>
            </a:p>
          </p:txBody>
        </p:sp>
        <p:grpSp>
          <p:nvGrpSpPr>
            <p:cNvPr id="8" name="Group 39"/>
            <p:cNvGrpSpPr/>
            <p:nvPr/>
          </p:nvGrpSpPr>
          <p:grpSpPr bwMode="auto">
            <a:xfrm>
              <a:off x="1143" y="1749"/>
              <a:ext cx="3751" cy="1312"/>
              <a:chOff x="943" y="2357"/>
              <a:chExt cx="3751" cy="1312"/>
            </a:xfrm>
          </p:grpSpPr>
          <p:grpSp>
            <p:nvGrpSpPr>
              <p:cNvPr id="9" name="Group 40"/>
              <p:cNvGrpSpPr/>
              <p:nvPr/>
            </p:nvGrpSpPr>
            <p:grpSpPr bwMode="auto">
              <a:xfrm>
                <a:off x="2058" y="2387"/>
                <a:ext cx="2636" cy="505"/>
                <a:chOff x="2058" y="2387"/>
                <a:chExt cx="2636" cy="505"/>
              </a:xfrm>
            </p:grpSpPr>
            <p:sp>
              <p:nvSpPr>
                <p:cNvPr id="21" name="Oval 41"/>
                <p:cNvSpPr>
                  <a:spLocks noChangeArrowheads="1"/>
                </p:cNvSpPr>
                <p:nvPr/>
              </p:nvSpPr>
              <p:spPr bwMode="auto">
                <a:xfrm>
                  <a:off x="2058" y="2387"/>
                  <a:ext cx="907" cy="272"/>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utoShape 42"/>
                <p:cNvSpPr>
                  <a:spLocks noChangeArrowheads="1"/>
                </p:cNvSpPr>
                <p:nvPr/>
              </p:nvSpPr>
              <p:spPr bwMode="auto">
                <a:xfrm>
                  <a:off x="3592" y="2592"/>
                  <a:ext cx="1102" cy="300"/>
                </a:xfrm>
                <a:prstGeom prst="wedgeRoundRectCallout">
                  <a:avLst>
                    <a:gd name="adj1" fmla="val -111162"/>
                    <a:gd name="adj2" fmla="val -50000"/>
                    <a:gd name="adj3" fmla="val 16667"/>
                  </a:avLst>
                </a:prstGeom>
                <a:solidFill>
                  <a:srgbClr val="CCFFFF"/>
                </a:solidFill>
                <a:ln w="9525">
                  <a:solidFill>
                    <a:schemeClr val="tx1"/>
                  </a:solidFill>
                  <a:miter lim="800000"/>
                </a:ln>
                <a:effectLst>
                  <a:outerShdw dist="107763" dir="2700000" algn="ctr" rotWithShape="0">
                    <a:schemeClr val="bg2">
                      <a:alpha val="50000"/>
                    </a:schemeClr>
                  </a:outerShdw>
                </a:effectLst>
              </p:spPr>
              <p:txBody>
                <a:bodyPr/>
                <a:lstStyle/>
                <a:p>
                  <a:pPr algn="ctr"/>
                  <a:r>
                    <a:rPr lang="zh-CN" altLang="en-US" sz="2000" b="1" dirty="0" smtClean="0">
                      <a:effectLst>
                        <a:outerShdw blurRad="38100" dist="38100" dir="2700000" algn="tl">
                          <a:srgbClr val="FFFFFF"/>
                        </a:outerShdw>
                      </a:effectLst>
                      <a:ea typeface="楷体_GB2312" panose="02010609030101010101" pitchFamily="49" charset="-122"/>
                    </a:rPr>
                    <a:t>上节课已学</a:t>
                  </a:r>
                  <a:endParaRPr lang="zh-CN" altLang="en-US" sz="2000" b="1" dirty="0">
                    <a:effectLst>
                      <a:outerShdw blurRad="38100" dist="38100" dir="2700000" algn="tl">
                        <a:srgbClr val="FFFFFF"/>
                      </a:outerShdw>
                    </a:effectLst>
                    <a:ea typeface="楷体_GB2312" panose="02010609030101010101" pitchFamily="49" charset="-122"/>
                  </a:endParaRPr>
                </a:p>
              </p:txBody>
            </p:sp>
          </p:grpSp>
          <p:sp>
            <p:nvSpPr>
              <p:cNvPr id="10" name="Text Box 43"/>
              <p:cNvSpPr txBox="1">
                <a:spLocks noChangeArrowheads="1"/>
              </p:cNvSpPr>
              <p:nvPr/>
            </p:nvSpPr>
            <p:spPr bwMode="auto">
              <a:xfrm>
                <a:off x="943" y="2766"/>
                <a:ext cx="9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程序结构</a:t>
                </a:r>
                <a:endParaRPr lang="zh-CN" altLang="en-US" b="1">
                  <a:effectLst>
                    <a:outerShdw blurRad="38100" dist="38100" dir="2700000" algn="tl">
                      <a:srgbClr val="FFFFFF"/>
                    </a:outerShdw>
                  </a:effectLst>
                  <a:ea typeface="隶书" panose="02010509060101010101" pitchFamily="49" charset="-122"/>
                </a:endParaRPr>
              </a:p>
            </p:txBody>
          </p:sp>
          <p:sp>
            <p:nvSpPr>
              <p:cNvPr id="11" name="Text Box 44"/>
              <p:cNvSpPr txBox="1">
                <a:spLocks noChangeArrowheads="1"/>
              </p:cNvSpPr>
              <p:nvPr/>
            </p:nvSpPr>
            <p:spPr bwMode="auto">
              <a:xfrm>
                <a:off x="2085" y="2357"/>
                <a:ext cx="9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顺序结构</a:t>
                </a:r>
                <a:endParaRPr lang="zh-CN" altLang="en-US" b="1">
                  <a:effectLst>
                    <a:outerShdw blurRad="38100" dist="38100" dir="2700000" algn="tl">
                      <a:srgbClr val="FFFFFF"/>
                    </a:outerShdw>
                  </a:effectLst>
                  <a:ea typeface="隶书" panose="02010509060101010101" pitchFamily="49" charset="-122"/>
                </a:endParaRPr>
              </a:p>
            </p:txBody>
          </p:sp>
          <p:sp>
            <p:nvSpPr>
              <p:cNvPr id="12" name="Text Box 45"/>
              <p:cNvSpPr txBox="1">
                <a:spLocks noChangeArrowheads="1"/>
              </p:cNvSpPr>
              <p:nvPr/>
            </p:nvSpPr>
            <p:spPr bwMode="auto">
              <a:xfrm>
                <a:off x="2093" y="2747"/>
                <a:ext cx="9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选择结构</a:t>
                </a:r>
                <a:endParaRPr lang="zh-CN" altLang="en-US" b="1">
                  <a:effectLst>
                    <a:outerShdw blurRad="38100" dist="38100" dir="2700000" algn="tl">
                      <a:srgbClr val="FFFFFF"/>
                    </a:outerShdw>
                  </a:effectLst>
                  <a:ea typeface="隶书" panose="02010509060101010101" pitchFamily="49" charset="-122"/>
                </a:endParaRPr>
              </a:p>
            </p:txBody>
          </p:sp>
          <p:sp>
            <p:nvSpPr>
              <p:cNvPr id="13" name="Text Box 46"/>
              <p:cNvSpPr txBox="1">
                <a:spLocks noChangeArrowheads="1"/>
              </p:cNvSpPr>
              <p:nvPr/>
            </p:nvSpPr>
            <p:spPr bwMode="auto">
              <a:xfrm>
                <a:off x="2046" y="3149"/>
                <a:ext cx="9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循环结构</a:t>
                </a:r>
                <a:endParaRPr lang="zh-CN" altLang="en-US" b="1">
                  <a:effectLst>
                    <a:outerShdw blurRad="38100" dist="38100" dir="2700000" algn="tl">
                      <a:srgbClr val="FFFFFF"/>
                    </a:outerShdw>
                  </a:effectLst>
                  <a:ea typeface="隶书" panose="02010509060101010101" pitchFamily="49" charset="-122"/>
                </a:endParaRPr>
              </a:p>
            </p:txBody>
          </p:sp>
          <p:sp>
            <p:nvSpPr>
              <p:cNvPr id="14" name="AutoShape 47"/>
              <p:cNvSpPr/>
              <p:nvPr/>
            </p:nvSpPr>
            <p:spPr bwMode="auto">
              <a:xfrm>
                <a:off x="1824" y="2552"/>
                <a:ext cx="181" cy="771"/>
              </a:xfrm>
              <a:prstGeom prst="leftBrace">
                <a:avLst>
                  <a:gd name="adj1" fmla="val 3549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48"/>
              <p:cNvGrpSpPr/>
              <p:nvPr/>
            </p:nvGrpSpPr>
            <p:grpSpPr bwMode="auto">
              <a:xfrm>
                <a:off x="2064" y="2774"/>
                <a:ext cx="2486" cy="504"/>
                <a:chOff x="2064" y="2774"/>
                <a:chExt cx="2486" cy="504"/>
              </a:xfrm>
            </p:grpSpPr>
            <p:sp>
              <p:nvSpPr>
                <p:cNvPr id="19" name="Oval 49"/>
                <p:cNvSpPr>
                  <a:spLocks noChangeArrowheads="1"/>
                </p:cNvSpPr>
                <p:nvPr/>
              </p:nvSpPr>
              <p:spPr bwMode="auto">
                <a:xfrm>
                  <a:off x="2064" y="2774"/>
                  <a:ext cx="907" cy="27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50"/>
                <p:cNvSpPr>
                  <a:spLocks noChangeArrowheads="1"/>
                </p:cNvSpPr>
                <p:nvPr/>
              </p:nvSpPr>
              <p:spPr bwMode="auto">
                <a:xfrm>
                  <a:off x="3589" y="2978"/>
                  <a:ext cx="961" cy="300"/>
                </a:xfrm>
                <a:prstGeom prst="wedgeRoundRectCallout">
                  <a:avLst>
                    <a:gd name="adj1" fmla="val -120134"/>
                    <a:gd name="adj2" fmla="val -50000"/>
                    <a:gd name="adj3" fmla="val 16667"/>
                  </a:avLst>
                </a:prstGeom>
                <a:solidFill>
                  <a:srgbClr val="FF0000"/>
                </a:solidFill>
                <a:ln w="9525">
                  <a:solidFill>
                    <a:schemeClr val="tx1"/>
                  </a:solidFill>
                  <a:miter lim="800000"/>
                </a:ln>
                <a:effectLst>
                  <a:outerShdw dist="107763" dir="2700000" algn="ctr" rotWithShape="0">
                    <a:schemeClr val="bg2">
                      <a:alpha val="50000"/>
                    </a:schemeClr>
                  </a:outerShdw>
                </a:effectLst>
              </p:spPr>
              <p:txBody>
                <a:bodyPr/>
                <a:lstStyle/>
                <a:p>
                  <a:pPr algn="ctr"/>
                  <a:r>
                    <a:rPr lang="zh-CN" altLang="en-US" sz="2000" b="1" dirty="0" smtClean="0">
                      <a:solidFill>
                        <a:srgbClr val="FFFF00"/>
                      </a:solidFill>
                      <a:effectLst>
                        <a:outerShdw blurRad="38100" dist="38100" dir="2700000" algn="tl">
                          <a:srgbClr val="000000"/>
                        </a:outerShdw>
                      </a:effectLst>
                      <a:ea typeface="楷体_GB2312" panose="02010609030101010101" pitchFamily="49" charset="-122"/>
                    </a:rPr>
                    <a:t>本节课学习</a:t>
                  </a:r>
                  <a:endParaRPr lang="zh-CN" altLang="en-US" sz="2000" b="1" dirty="0">
                    <a:solidFill>
                      <a:srgbClr val="FFFF00"/>
                    </a:solidFill>
                    <a:effectLst>
                      <a:outerShdw blurRad="38100" dist="38100" dir="2700000" algn="tl">
                        <a:srgbClr val="000000"/>
                      </a:outerShdw>
                    </a:effectLst>
                    <a:ea typeface="楷体_GB2312" panose="02010609030101010101" pitchFamily="49" charset="-122"/>
                  </a:endParaRPr>
                </a:p>
              </p:txBody>
            </p:sp>
          </p:grpSp>
          <p:grpSp>
            <p:nvGrpSpPr>
              <p:cNvPr id="16" name="Group 51"/>
              <p:cNvGrpSpPr/>
              <p:nvPr/>
            </p:nvGrpSpPr>
            <p:grpSpPr bwMode="auto">
              <a:xfrm>
                <a:off x="2049" y="3175"/>
                <a:ext cx="2509" cy="494"/>
                <a:chOff x="2057" y="3191"/>
                <a:chExt cx="2509" cy="494"/>
              </a:xfrm>
            </p:grpSpPr>
            <p:sp>
              <p:nvSpPr>
                <p:cNvPr id="17" name="Oval 52"/>
                <p:cNvSpPr>
                  <a:spLocks noChangeArrowheads="1"/>
                </p:cNvSpPr>
                <p:nvPr/>
              </p:nvSpPr>
              <p:spPr bwMode="auto">
                <a:xfrm>
                  <a:off x="2057" y="3191"/>
                  <a:ext cx="907" cy="272"/>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53"/>
                <p:cNvSpPr>
                  <a:spLocks noChangeArrowheads="1"/>
                </p:cNvSpPr>
                <p:nvPr/>
              </p:nvSpPr>
              <p:spPr bwMode="auto">
                <a:xfrm>
                  <a:off x="3605" y="3385"/>
                  <a:ext cx="961" cy="300"/>
                </a:xfrm>
                <a:prstGeom prst="wedgeRoundRectCallout">
                  <a:avLst>
                    <a:gd name="adj1" fmla="val -120134"/>
                    <a:gd name="adj2" fmla="val -50000"/>
                    <a:gd name="adj3" fmla="val 16667"/>
                  </a:avLst>
                </a:prstGeom>
                <a:solidFill>
                  <a:srgbClr val="CCFFFF"/>
                </a:solidFill>
                <a:ln w="9525">
                  <a:solidFill>
                    <a:schemeClr val="tx1"/>
                  </a:solidFill>
                  <a:miter lim="800000"/>
                </a:ln>
                <a:effectLst>
                  <a:outerShdw dist="107763" dir="2700000" algn="ctr" rotWithShape="0">
                    <a:schemeClr val="bg2">
                      <a:alpha val="50000"/>
                    </a:schemeClr>
                  </a:outerShdw>
                </a:effectLst>
              </p:spPr>
              <p:txBody>
                <a:bodyPr/>
                <a:lstStyle/>
                <a:p>
                  <a:pPr algn="ctr"/>
                  <a:r>
                    <a:rPr lang="zh-CN" altLang="en-US" sz="2000" b="1" dirty="0" smtClean="0">
                      <a:effectLst>
                        <a:outerShdw blurRad="38100" dist="38100" dir="2700000" algn="tl">
                          <a:srgbClr val="FFFFFF"/>
                        </a:outerShdw>
                      </a:effectLst>
                      <a:ea typeface="楷体_GB2312" panose="02010609030101010101" pitchFamily="49" charset="-122"/>
                    </a:rPr>
                    <a:t>下节课学习</a:t>
                  </a:r>
                  <a:endParaRPr lang="zh-CN" altLang="en-US" sz="2000" b="1" dirty="0">
                    <a:effectLst>
                      <a:outerShdw blurRad="38100" dist="38100" dir="2700000" algn="tl">
                        <a:srgbClr val="FFFFFF"/>
                      </a:outerShdw>
                    </a:effectLst>
                    <a:ea typeface="楷体_GB2312" panose="0201060903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5060" y="998569"/>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5</a:t>
            </a: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开关语句</a:t>
            </a: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switch</a:t>
            </a:r>
            <a:endParaRPr lang="zh-CN" altLang="en-US" sz="2800" dirty="0">
              <a:solidFill>
                <a:srgbClr val="FF3300"/>
              </a:solidFill>
              <a:effectLst>
                <a:outerShdw blurRad="38100" dist="38100" dir="2700000" algn="tl">
                  <a:srgbClr val="000000"/>
                </a:outerShdw>
              </a:effectLst>
            </a:endParaRPr>
          </a:p>
        </p:txBody>
      </p:sp>
      <p:sp>
        <p:nvSpPr>
          <p:cNvPr id="5" name="Rectangle 2"/>
          <p:cNvSpPr>
            <a:spLocks noChangeArrowheads="1"/>
          </p:cNvSpPr>
          <p:nvPr/>
        </p:nvSpPr>
        <p:spPr bwMode="auto">
          <a:xfrm>
            <a:off x="-86529" y="1388370"/>
            <a:ext cx="54102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0" hangingPunct="0">
              <a:buClr>
                <a:srgbClr val="FF3300"/>
              </a:buClr>
              <a:buFont typeface="Wingdings" panose="05000000000000000000" pitchFamily="2" charset="2"/>
              <a:buChar char="l"/>
            </a:pPr>
            <a:r>
              <a:rPr lang="zh-CN" altLang="en-US" b="1" dirty="0" smtClean="0">
                <a:effectLst>
                  <a:outerShdw blurRad="38100" dist="38100" dir="2700000" algn="tl">
                    <a:srgbClr val="000000"/>
                  </a:outerShdw>
                </a:effectLst>
                <a:ea typeface="楷体_GB2312" panose="02010609030101010101" pitchFamily="49" charset="-122"/>
              </a:rPr>
              <a:t>  </a:t>
            </a:r>
            <a:r>
              <a:rPr lang="zh-CN" altLang="en-US" b="1" dirty="0">
                <a:effectLst>
                  <a:outerShdw blurRad="38100" dist="38100" dir="2700000" algn="tl">
                    <a:srgbClr val="000000"/>
                  </a:outerShdw>
                </a:effectLst>
                <a:ea typeface="楷体_GB2312" panose="02010609030101010101" pitchFamily="49" charset="-122"/>
              </a:rPr>
              <a:t>一般形式：</a:t>
            </a:r>
            <a:endParaRPr lang="zh-CN" altLang="en-US" b="1" dirty="0">
              <a:effectLst>
                <a:outerShdw blurRad="38100" dist="38100" dir="2700000" algn="tl">
                  <a:srgbClr val="000000"/>
                </a:outerShdw>
              </a:effectLst>
              <a:ea typeface="楷体_GB2312" panose="02010609030101010101" pitchFamily="49" charset="-122"/>
            </a:endParaRPr>
          </a:p>
        </p:txBody>
      </p:sp>
      <p:sp>
        <p:nvSpPr>
          <p:cNvPr id="6" name="Text Box 3"/>
          <p:cNvSpPr txBox="1">
            <a:spLocks noChangeArrowheads="1"/>
          </p:cNvSpPr>
          <p:nvPr/>
        </p:nvSpPr>
        <p:spPr bwMode="auto">
          <a:xfrm>
            <a:off x="800390" y="1667441"/>
            <a:ext cx="3635253" cy="4247317"/>
          </a:xfrm>
          <a:prstGeom prst="rect">
            <a:avLst/>
          </a:prstGeom>
          <a:noFill/>
          <a:ln w="38100">
            <a:noFill/>
            <a:miter lim="800000"/>
          </a:ln>
          <a:effectLst/>
        </p:spPr>
        <p:txBody>
          <a:bodyPr wrap="square" anchor="ctr">
            <a:spAutoFit/>
          </a:bodyPr>
          <a:lstStyle/>
          <a:p>
            <a:pPr eaLnBrk="0" hangingPunct="0"/>
            <a:r>
              <a:rPr lang="en-US" altLang="zh-CN" dirty="0">
                <a:latin typeface="+mj-ea"/>
                <a:ea typeface="+mj-ea"/>
              </a:rPr>
              <a:t>switch ( </a:t>
            </a:r>
            <a:r>
              <a:rPr lang="zh-CN" altLang="en-US" dirty="0">
                <a:latin typeface="+mj-ea"/>
                <a:ea typeface="+mj-ea"/>
              </a:rPr>
              <a:t>表达式</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case  </a:t>
            </a:r>
            <a:r>
              <a:rPr lang="zh-CN" altLang="en-US" sz="1400" dirty="0" smtClean="0">
                <a:latin typeface="+mj-ea"/>
                <a:ea typeface="+mj-ea"/>
              </a:rPr>
              <a:t>常量表达式</a:t>
            </a:r>
            <a:r>
              <a:rPr lang="en-US" altLang="zh-CN" sz="1400" dirty="0" smtClean="0">
                <a:latin typeface="+mj-ea"/>
                <a:ea typeface="+mj-ea"/>
              </a:rPr>
              <a:t>1</a:t>
            </a:r>
            <a:r>
              <a:rPr lang="en-US" altLang="zh-CN" dirty="0" smtClean="0">
                <a:latin typeface="+mj-ea"/>
                <a:ea typeface="+mj-ea"/>
              </a:rPr>
              <a:t>:</a:t>
            </a:r>
            <a:endParaRPr lang="en-US" altLang="zh-CN" dirty="0">
              <a:latin typeface="+mj-ea"/>
              <a:ea typeface="+mj-ea"/>
            </a:endParaRPr>
          </a:p>
          <a:p>
            <a:pPr eaLnBrk="0" hangingPunct="0"/>
            <a:r>
              <a:rPr lang="en-US" altLang="zh-CN" dirty="0">
                <a:latin typeface="+mj-ea"/>
                <a:ea typeface="+mj-ea"/>
              </a:rPr>
              <a:t>   </a:t>
            </a:r>
            <a:r>
              <a:rPr lang="en-US" altLang="zh-CN" dirty="0" smtClean="0">
                <a:latin typeface="+mj-ea"/>
                <a:ea typeface="+mj-ea"/>
              </a:rPr>
              <a:t>          </a:t>
            </a:r>
            <a:r>
              <a:rPr lang="zh-CN" altLang="en-US" sz="1400" dirty="0" smtClean="0">
                <a:latin typeface="+mj-ea"/>
                <a:ea typeface="+mj-ea"/>
              </a:rPr>
              <a:t>语句</a:t>
            </a:r>
            <a:r>
              <a:rPr lang="zh-CN" altLang="en-US" sz="1400" dirty="0">
                <a:latin typeface="+mj-ea"/>
                <a:ea typeface="+mj-ea"/>
              </a:rPr>
              <a:t>组 </a:t>
            </a:r>
            <a:r>
              <a:rPr lang="en-US" altLang="zh-CN" sz="1400" dirty="0">
                <a:latin typeface="+mj-ea"/>
                <a:ea typeface="+mj-ea"/>
              </a:rPr>
              <a:t>1</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a:t>
            </a:r>
            <a:r>
              <a:rPr lang="en-US" altLang="zh-CN" dirty="0" smtClean="0">
                <a:latin typeface="+mj-ea"/>
                <a:ea typeface="+mj-ea"/>
              </a:rPr>
              <a:t>break</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a:t>
            </a:r>
            <a:r>
              <a:rPr lang="en-US" altLang="zh-CN" dirty="0" smtClean="0">
                <a:latin typeface="+mj-ea"/>
              </a:rPr>
              <a:t>case  </a:t>
            </a:r>
            <a:r>
              <a:rPr lang="zh-CN" altLang="en-US" sz="1400" dirty="0">
                <a:latin typeface="+mj-ea"/>
              </a:rPr>
              <a:t>常量</a:t>
            </a:r>
            <a:r>
              <a:rPr lang="zh-CN" altLang="en-US" sz="1400" dirty="0" smtClean="0">
                <a:latin typeface="+mj-ea"/>
              </a:rPr>
              <a:t>表达式</a:t>
            </a:r>
            <a:r>
              <a:rPr lang="en-US" altLang="zh-CN" sz="1400" dirty="0">
                <a:latin typeface="+mj-ea"/>
              </a:rPr>
              <a:t>2</a:t>
            </a:r>
            <a:r>
              <a:rPr lang="en-US" altLang="zh-CN" dirty="0" smtClean="0">
                <a:latin typeface="+mj-ea"/>
              </a:rPr>
              <a:t>:</a:t>
            </a:r>
            <a:endParaRPr lang="en-US" altLang="zh-CN" dirty="0">
              <a:latin typeface="+mj-ea"/>
            </a:endParaRPr>
          </a:p>
          <a:p>
            <a:pPr eaLnBrk="0" hangingPunct="0"/>
            <a:r>
              <a:rPr lang="en-US" altLang="zh-CN" dirty="0">
                <a:latin typeface="+mj-ea"/>
              </a:rPr>
              <a:t>             </a:t>
            </a:r>
            <a:r>
              <a:rPr lang="zh-CN" altLang="en-US" sz="1400" dirty="0">
                <a:latin typeface="+mj-ea"/>
              </a:rPr>
              <a:t>语句组 </a:t>
            </a:r>
            <a:r>
              <a:rPr lang="en-US" altLang="zh-CN" sz="1400" dirty="0">
                <a:latin typeface="+mj-ea"/>
              </a:rPr>
              <a:t>2</a:t>
            </a:r>
            <a:r>
              <a:rPr lang="en-US" altLang="zh-CN" dirty="0" smtClean="0">
                <a:latin typeface="+mj-ea"/>
              </a:rPr>
              <a:t>;</a:t>
            </a:r>
            <a:endParaRPr lang="en-US" altLang="zh-CN" dirty="0">
              <a:latin typeface="+mj-ea"/>
            </a:endParaRPr>
          </a:p>
          <a:p>
            <a:pPr eaLnBrk="0" hangingPunct="0"/>
            <a:r>
              <a:rPr lang="en-US" altLang="zh-CN" dirty="0">
                <a:latin typeface="+mj-ea"/>
              </a:rPr>
              <a:t>             break;</a:t>
            </a:r>
            <a:endParaRPr lang="en-US" altLang="zh-CN" dirty="0">
              <a:latin typeface="+mj-ea"/>
            </a:endParaRPr>
          </a:p>
          <a:p>
            <a:pPr eaLnBrk="0" hangingPunct="0"/>
            <a:r>
              <a:rPr lang="en-US" altLang="zh-CN" dirty="0" smtClean="0">
                <a:latin typeface="+mj-ea"/>
                <a:ea typeface="+mj-ea"/>
              </a:rPr>
              <a:t>         </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a:t>
            </a:r>
            <a:r>
              <a:rPr lang="en-US" altLang="zh-CN" dirty="0" smtClean="0">
                <a:latin typeface="+mj-ea"/>
                <a:ea typeface="+mj-ea"/>
              </a:rPr>
              <a:t>case  </a:t>
            </a:r>
            <a:r>
              <a:rPr lang="zh-CN" altLang="en-US" sz="1400" dirty="0" smtClean="0">
                <a:latin typeface="+mj-ea"/>
              </a:rPr>
              <a:t>常量表达式</a:t>
            </a:r>
            <a:r>
              <a:rPr lang="en-US" altLang="zh-CN" sz="1400" dirty="0" smtClean="0">
                <a:latin typeface="+mj-ea"/>
              </a:rPr>
              <a:t>n</a:t>
            </a:r>
            <a:r>
              <a:rPr lang="en-US" altLang="zh-CN" dirty="0" smtClean="0">
                <a:latin typeface="+mj-ea"/>
              </a:rPr>
              <a:t>:</a:t>
            </a:r>
            <a:endParaRPr lang="en-US" altLang="zh-CN" dirty="0">
              <a:latin typeface="+mj-ea"/>
            </a:endParaRPr>
          </a:p>
          <a:p>
            <a:pPr eaLnBrk="0" hangingPunct="0"/>
            <a:r>
              <a:rPr lang="en-US" altLang="zh-CN" dirty="0">
                <a:latin typeface="+mj-ea"/>
              </a:rPr>
              <a:t>             </a:t>
            </a:r>
            <a:r>
              <a:rPr lang="zh-CN" altLang="en-US" sz="1400" dirty="0">
                <a:latin typeface="+mj-ea"/>
              </a:rPr>
              <a:t>语句组 </a:t>
            </a:r>
            <a:r>
              <a:rPr lang="en-US" altLang="zh-CN" sz="1400" dirty="0" smtClean="0">
                <a:latin typeface="+mj-ea"/>
              </a:rPr>
              <a:t>n</a:t>
            </a:r>
            <a:r>
              <a:rPr lang="en-US" altLang="zh-CN" dirty="0" smtClean="0">
                <a:latin typeface="+mj-ea"/>
              </a:rPr>
              <a:t>;</a:t>
            </a:r>
            <a:endParaRPr lang="en-US" altLang="zh-CN" dirty="0">
              <a:latin typeface="+mj-ea"/>
            </a:endParaRPr>
          </a:p>
          <a:p>
            <a:pPr eaLnBrk="0" hangingPunct="0"/>
            <a:r>
              <a:rPr lang="en-US" altLang="zh-CN" dirty="0">
                <a:latin typeface="+mj-ea"/>
              </a:rPr>
              <a:t>             break;</a:t>
            </a:r>
            <a:endParaRPr lang="en-US" altLang="zh-CN" dirty="0">
              <a:latin typeface="+mj-ea"/>
            </a:endParaRPr>
          </a:p>
          <a:p>
            <a:pPr eaLnBrk="0" hangingPunct="0"/>
            <a:r>
              <a:rPr lang="en-US" altLang="zh-CN" dirty="0" smtClean="0">
                <a:latin typeface="+mj-ea"/>
                <a:ea typeface="+mj-ea"/>
              </a:rPr>
              <a:t>       default</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a:t>
            </a:r>
            <a:r>
              <a:rPr lang="zh-CN" altLang="en-US" sz="1400" dirty="0" smtClean="0">
                <a:latin typeface="+mj-ea"/>
                <a:ea typeface="+mj-ea"/>
              </a:rPr>
              <a:t>语句</a:t>
            </a:r>
            <a:r>
              <a:rPr lang="zh-CN" altLang="en-US" sz="1400" dirty="0">
                <a:latin typeface="+mj-ea"/>
                <a:ea typeface="+mj-ea"/>
              </a:rPr>
              <a:t>组 </a:t>
            </a:r>
            <a:r>
              <a:rPr lang="en-US" altLang="zh-CN" dirty="0">
                <a:latin typeface="+mj-ea"/>
                <a:ea typeface="+mj-ea"/>
              </a:rPr>
              <a:t>;</a:t>
            </a:r>
            <a:endParaRPr lang="en-US" altLang="zh-CN" dirty="0">
              <a:latin typeface="+mj-ea"/>
              <a:ea typeface="+mj-ea"/>
            </a:endParaRPr>
          </a:p>
          <a:p>
            <a:pPr eaLnBrk="0" hangingPunct="0"/>
            <a:r>
              <a:rPr lang="en-US" altLang="zh-CN" dirty="0">
                <a:latin typeface="+mj-ea"/>
                <a:ea typeface="+mj-ea"/>
              </a:rPr>
              <a:t>             </a:t>
            </a:r>
            <a:r>
              <a:rPr lang="en-US" altLang="zh-CN" dirty="0" smtClean="0">
                <a:latin typeface="+mj-ea"/>
                <a:ea typeface="+mj-ea"/>
              </a:rPr>
              <a:t>break;</a:t>
            </a:r>
            <a:endParaRPr lang="en-US" altLang="zh-CN" dirty="0">
              <a:latin typeface="+mj-ea"/>
              <a:ea typeface="+mj-ea"/>
            </a:endParaRPr>
          </a:p>
          <a:p>
            <a:pPr eaLnBrk="0" hangingPunct="0"/>
            <a:r>
              <a:rPr lang="en-US" altLang="zh-CN" dirty="0">
                <a:latin typeface="+mj-ea"/>
                <a:ea typeface="+mj-ea"/>
              </a:rPr>
              <a:t>}  </a:t>
            </a:r>
            <a:endParaRPr lang="en-US" altLang="zh-CN" sz="2800" dirty="0">
              <a:latin typeface="+mj-ea"/>
              <a:ea typeface="+mj-ea"/>
            </a:endParaRPr>
          </a:p>
        </p:txBody>
      </p:sp>
      <p:sp>
        <p:nvSpPr>
          <p:cNvPr id="7" name="Rectangle 4"/>
          <p:cNvSpPr>
            <a:spLocks noChangeArrowheads="1"/>
          </p:cNvSpPr>
          <p:nvPr/>
        </p:nvSpPr>
        <p:spPr bwMode="auto">
          <a:xfrm>
            <a:off x="5858044" y="141899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0" hangingPunct="0">
              <a:buClr>
                <a:srgbClr val="FF3300"/>
              </a:buClr>
              <a:buFont typeface="Wingdings" panose="05000000000000000000" pitchFamily="2" charset="2"/>
              <a:buChar char="l"/>
            </a:pPr>
            <a:r>
              <a:rPr lang="en-US" altLang="zh-CN" b="1" dirty="0">
                <a:solidFill>
                  <a:srgbClr val="FF3300"/>
                </a:solidFill>
                <a:effectLst>
                  <a:outerShdw blurRad="38100" dist="38100" dir="2700000" algn="tl">
                    <a:srgbClr val="000000"/>
                  </a:outerShdw>
                </a:effectLst>
                <a:ea typeface="楷体_GB2312" panose="02010609030101010101" pitchFamily="49" charset="-122"/>
              </a:rPr>
              <a:t>  </a:t>
            </a:r>
            <a:r>
              <a:rPr lang="zh-CN" altLang="en-US" b="1" dirty="0">
                <a:effectLst>
                  <a:outerShdw blurRad="38100" dist="38100" dir="2700000" algn="tl">
                    <a:srgbClr val="000000"/>
                  </a:outerShdw>
                </a:effectLst>
                <a:ea typeface="楷体_GB2312" panose="02010609030101010101" pitchFamily="49" charset="-122"/>
              </a:rPr>
              <a:t>执行过程：</a:t>
            </a:r>
            <a:endParaRPr lang="zh-CN" altLang="en-US" b="1" dirty="0">
              <a:effectLst>
                <a:outerShdw blurRad="38100" dist="38100" dir="2700000" algn="tl">
                  <a:srgbClr val="000000"/>
                </a:outerShdw>
              </a:effectLst>
              <a:ea typeface="楷体_GB2312" panose="02010609030101010101" pitchFamily="49" charset="-122"/>
            </a:endParaRPr>
          </a:p>
        </p:txBody>
      </p:sp>
      <p:grpSp>
        <p:nvGrpSpPr>
          <p:cNvPr id="8" name="Group 40"/>
          <p:cNvGrpSpPr/>
          <p:nvPr/>
        </p:nvGrpSpPr>
        <p:grpSpPr bwMode="auto">
          <a:xfrm>
            <a:off x="4877314" y="1876190"/>
            <a:ext cx="6496050" cy="3865562"/>
            <a:chOff x="476" y="981"/>
            <a:chExt cx="4092" cy="2435"/>
          </a:xfrm>
        </p:grpSpPr>
        <p:sp>
          <p:nvSpPr>
            <p:cNvPr id="9" name="Rectangle 6"/>
            <p:cNvSpPr>
              <a:spLocks noChangeArrowheads="1"/>
            </p:cNvSpPr>
            <p:nvPr/>
          </p:nvSpPr>
          <p:spPr bwMode="auto">
            <a:xfrm>
              <a:off x="476" y="981"/>
              <a:ext cx="4092" cy="2435"/>
            </a:xfrm>
            <a:prstGeom prst="rect">
              <a:avLst/>
            </a:prstGeom>
            <a:gradFill rotWithShape="1">
              <a:gsLst>
                <a:gs pos="0">
                  <a:srgbClr val="FFFFFF"/>
                </a:gs>
                <a:gs pos="100000">
                  <a:srgbClr val="FFFFFF">
                    <a:gamma/>
                    <a:shade val="75686"/>
                    <a:invGamma/>
                  </a:srgbClr>
                </a:gs>
              </a:gsLst>
              <a:lin ang="5400000" scaled="1"/>
            </a:gradFill>
            <a:ln w="38100">
              <a:solidFill>
                <a:srgbClr val="FF00FF"/>
              </a:solidFill>
              <a:miter lim="800000"/>
            </a:ln>
            <a:effectLst>
              <a:outerShdw dist="107763" dir="2700000" algn="ctr" rotWithShape="0">
                <a:schemeClr val="bg2">
                  <a:alpha val="50000"/>
                </a:schemeClr>
              </a:outerShdw>
            </a:effectLst>
          </p:spPr>
          <p:txBody>
            <a:bodyPr wrap="none" lIns="0" tIns="46800" rIns="90000" bIns="46800" anchor="ctr"/>
            <a:lstStyle/>
            <a:p>
              <a:pPr algn="ctr"/>
              <a:endParaRPr lang="zh-CN" altLang="zh-CN" sz="2000"/>
            </a:p>
          </p:txBody>
        </p:sp>
        <p:grpSp>
          <p:nvGrpSpPr>
            <p:cNvPr id="10" name="Group 39"/>
            <p:cNvGrpSpPr/>
            <p:nvPr/>
          </p:nvGrpSpPr>
          <p:grpSpPr bwMode="auto">
            <a:xfrm>
              <a:off x="544" y="1205"/>
              <a:ext cx="3948" cy="2016"/>
              <a:chOff x="544" y="1205"/>
              <a:chExt cx="3948" cy="2016"/>
            </a:xfrm>
          </p:grpSpPr>
          <p:sp>
            <p:nvSpPr>
              <p:cNvPr id="11" name="Line 30"/>
              <p:cNvSpPr>
                <a:spLocks noChangeShapeType="1"/>
              </p:cNvSpPr>
              <p:nvPr/>
            </p:nvSpPr>
            <p:spPr bwMode="auto">
              <a:xfrm>
                <a:off x="880" y="2981"/>
                <a:ext cx="3072" cy="0"/>
              </a:xfrm>
              <a:prstGeom prst="line">
                <a:avLst/>
              </a:prstGeom>
              <a:noFill/>
              <a:ln w="28575">
                <a:solidFill>
                  <a:srgbClr val="FF3300"/>
                </a:solidFill>
                <a:round/>
              </a:ln>
              <a:effectLst>
                <a:outerShdw dist="35921" dir="2700000" algn="ctr" rotWithShape="0">
                  <a:schemeClr val="bg2">
                    <a:alpha val="50000"/>
                  </a:schemeClr>
                </a:outerShdw>
              </a:effectLst>
            </p:spPr>
            <p:txBody>
              <a:bodyPr wrap="none" anchor="ctr"/>
              <a:lstStyle/>
              <a:p>
                <a:endParaRPr lang="zh-CN" altLang="en-US"/>
              </a:p>
            </p:txBody>
          </p:sp>
          <p:grpSp>
            <p:nvGrpSpPr>
              <p:cNvPr id="12" name="Group 37"/>
              <p:cNvGrpSpPr/>
              <p:nvPr/>
            </p:nvGrpSpPr>
            <p:grpSpPr bwMode="auto">
              <a:xfrm>
                <a:off x="544" y="1205"/>
                <a:ext cx="3948" cy="2016"/>
                <a:chOff x="544" y="1205"/>
                <a:chExt cx="3948" cy="2016"/>
              </a:xfrm>
            </p:grpSpPr>
            <p:sp>
              <p:nvSpPr>
                <p:cNvPr id="13" name="AutoShape 7"/>
                <p:cNvSpPr>
                  <a:spLocks noChangeArrowheads="1"/>
                </p:cNvSpPr>
                <p:nvPr/>
              </p:nvSpPr>
              <p:spPr bwMode="auto">
                <a:xfrm>
                  <a:off x="1984" y="1205"/>
                  <a:ext cx="720" cy="240"/>
                </a:xfrm>
                <a:prstGeom prst="flowChartAlternateProcess">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r>
                    <a:rPr lang="en-US" altLang="zh-CN" sz="2000" b="1">
                      <a:effectLst>
                        <a:outerShdw blurRad="38100" dist="38100" dir="2700000" algn="tl">
                          <a:srgbClr val="FFFFFF"/>
                        </a:outerShdw>
                      </a:effectLst>
                      <a:ea typeface="隶书" panose="02010509060101010101" pitchFamily="49" charset="-122"/>
                    </a:rPr>
                    <a:t>switch</a:t>
                  </a:r>
                  <a:endParaRPr lang="en-US" altLang="zh-CN" sz="2000" b="1">
                    <a:effectLst>
                      <a:outerShdw blurRad="38100" dist="38100" dir="2700000" algn="tl">
                        <a:srgbClr val="FFFFFF"/>
                      </a:outerShdw>
                    </a:effectLst>
                    <a:ea typeface="隶书" panose="02010509060101010101" pitchFamily="49" charset="-122"/>
                  </a:endParaRPr>
                </a:p>
              </p:txBody>
            </p:sp>
            <p:sp>
              <p:nvSpPr>
                <p:cNvPr id="14" name="Line 8"/>
                <p:cNvSpPr>
                  <a:spLocks noChangeShapeType="1"/>
                </p:cNvSpPr>
                <p:nvPr/>
              </p:nvSpPr>
              <p:spPr bwMode="auto">
                <a:xfrm>
                  <a:off x="2320" y="1445"/>
                  <a:ext cx="0" cy="192"/>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15" name="AutoShape 9"/>
                <p:cNvSpPr>
                  <a:spLocks noChangeArrowheads="1"/>
                </p:cNvSpPr>
                <p:nvPr/>
              </p:nvSpPr>
              <p:spPr bwMode="auto">
                <a:xfrm>
                  <a:off x="1792" y="1637"/>
                  <a:ext cx="1056" cy="336"/>
                </a:xfrm>
                <a:prstGeom prst="flowChartDecision">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r>
                    <a:rPr lang="zh-CN" altLang="en-US" sz="2000" b="1">
                      <a:effectLst>
                        <a:outerShdw blurRad="38100" dist="38100" dir="2700000" algn="tl">
                          <a:srgbClr val="FFFFFF"/>
                        </a:outerShdw>
                      </a:effectLst>
                      <a:ea typeface="隶书" panose="02010509060101010101" pitchFamily="49" charset="-122"/>
                    </a:rPr>
                    <a:t>表达式</a:t>
                  </a:r>
                  <a:endParaRPr lang="zh-CN" altLang="en-US" sz="2000" b="1">
                    <a:effectLst>
                      <a:outerShdw blurRad="38100" dist="38100" dir="2700000" algn="tl">
                        <a:srgbClr val="FFFFFF"/>
                      </a:outerShdw>
                    </a:effectLst>
                    <a:ea typeface="隶书" panose="02010509060101010101" pitchFamily="49" charset="-122"/>
                  </a:endParaRPr>
                </a:p>
              </p:txBody>
            </p:sp>
            <p:sp>
              <p:nvSpPr>
                <p:cNvPr id="16" name="Line 10"/>
                <p:cNvSpPr>
                  <a:spLocks noChangeShapeType="1"/>
                </p:cNvSpPr>
                <p:nvPr/>
              </p:nvSpPr>
              <p:spPr bwMode="auto">
                <a:xfrm>
                  <a:off x="2320" y="1973"/>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17" name="Text Box 12"/>
                <p:cNvSpPr txBox="1">
                  <a:spLocks noChangeArrowheads="1"/>
                </p:cNvSpPr>
                <p:nvPr/>
              </p:nvSpPr>
              <p:spPr bwMode="auto">
                <a:xfrm>
                  <a:off x="544" y="2501"/>
                  <a:ext cx="682" cy="256"/>
                </a:xfrm>
                <a:prstGeom prst="rect">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spcBef>
                      <a:spcPct val="50000"/>
                    </a:spcBef>
                  </a:pPr>
                  <a:r>
                    <a:rPr lang="zh-CN" altLang="en-US" sz="2000" b="1">
                      <a:effectLst>
                        <a:outerShdw blurRad="38100" dist="38100" dir="2700000" algn="tl">
                          <a:srgbClr val="FFFFFF"/>
                        </a:outerShdw>
                      </a:effectLst>
                      <a:ea typeface="隶书" panose="02010509060101010101" pitchFamily="49" charset="-122"/>
                    </a:rPr>
                    <a:t>语句组</a:t>
                  </a:r>
                  <a:r>
                    <a:rPr lang="en-US" altLang="zh-CN" sz="2000" b="1">
                      <a:effectLst>
                        <a:outerShdw blurRad="38100" dist="38100" dir="2700000" algn="tl">
                          <a:srgbClr val="FFFFFF"/>
                        </a:outerShdw>
                      </a:effectLst>
                      <a:ea typeface="隶书" panose="02010509060101010101" pitchFamily="49" charset="-122"/>
                    </a:rPr>
                    <a:t>1</a:t>
                  </a:r>
                  <a:endParaRPr lang="en-US" altLang="zh-CN" sz="2000" b="1">
                    <a:effectLst>
                      <a:outerShdw blurRad="38100" dist="38100" dir="2700000" algn="tl">
                        <a:srgbClr val="FFFFFF"/>
                      </a:outerShdw>
                    </a:effectLst>
                    <a:ea typeface="隶书" panose="02010509060101010101" pitchFamily="49" charset="-122"/>
                  </a:endParaRPr>
                </a:p>
              </p:txBody>
            </p:sp>
            <p:sp>
              <p:nvSpPr>
                <p:cNvPr id="18" name="Text Box 13"/>
                <p:cNvSpPr txBox="1">
                  <a:spLocks noChangeArrowheads="1"/>
                </p:cNvSpPr>
                <p:nvPr/>
              </p:nvSpPr>
              <p:spPr bwMode="auto">
                <a:xfrm>
                  <a:off x="1456" y="2501"/>
                  <a:ext cx="682" cy="256"/>
                </a:xfrm>
                <a:prstGeom prst="rect">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spcBef>
                      <a:spcPct val="50000"/>
                    </a:spcBef>
                  </a:pPr>
                  <a:r>
                    <a:rPr lang="zh-CN" altLang="en-US" sz="2000" b="1">
                      <a:effectLst>
                        <a:outerShdw blurRad="38100" dist="38100" dir="2700000" algn="tl">
                          <a:srgbClr val="FFFFFF"/>
                        </a:outerShdw>
                      </a:effectLst>
                      <a:ea typeface="隶书" panose="02010509060101010101" pitchFamily="49" charset="-122"/>
                    </a:rPr>
                    <a:t>语句组</a:t>
                  </a:r>
                  <a:r>
                    <a:rPr lang="en-US" altLang="zh-CN" sz="2000" b="1">
                      <a:effectLst>
                        <a:outerShdw blurRad="38100" dist="38100" dir="2700000" algn="tl">
                          <a:srgbClr val="FFFFFF"/>
                        </a:outerShdw>
                      </a:effectLst>
                      <a:ea typeface="隶书" panose="02010509060101010101" pitchFamily="49" charset="-122"/>
                    </a:rPr>
                    <a:t>2</a:t>
                  </a:r>
                  <a:endParaRPr lang="en-US" altLang="zh-CN" sz="2000" b="1">
                    <a:effectLst>
                      <a:outerShdw blurRad="38100" dist="38100" dir="2700000" algn="tl">
                        <a:srgbClr val="FFFFFF"/>
                      </a:outerShdw>
                    </a:effectLst>
                    <a:ea typeface="隶书" panose="02010509060101010101" pitchFamily="49" charset="-122"/>
                  </a:endParaRPr>
                </a:p>
              </p:txBody>
            </p:sp>
            <p:sp>
              <p:nvSpPr>
                <p:cNvPr id="19" name="Text Box 14"/>
                <p:cNvSpPr txBox="1">
                  <a:spLocks noChangeArrowheads="1"/>
                </p:cNvSpPr>
                <p:nvPr/>
              </p:nvSpPr>
              <p:spPr bwMode="auto">
                <a:xfrm>
                  <a:off x="2752" y="2501"/>
                  <a:ext cx="682" cy="256"/>
                </a:xfrm>
                <a:prstGeom prst="rect">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spcBef>
                      <a:spcPct val="50000"/>
                    </a:spcBef>
                  </a:pPr>
                  <a:r>
                    <a:rPr lang="zh-CN" altLang="en-US" sz="2000" b="1">
                      <a:effectLst>
                        <a:outerShdw blurRad="38100" dist="38100" dir="2700000" algn="tl">
                          <a:srgbClr val="FFFFFF"/>
                        </a:outerShdw>
                      </a:effectLst>
                      <a:ea typeface="隶书" panose="02010509060101010101" pitchFamily="49" charset="-122"/>
                    </a:rPr>
                    <a:t>语句组</a:t>
                  </a:r>
                  <a:r>
                    <a:rPr lang="en-US" altLang="zh-CN" sz="2000" b="1">
                      <a:effectLst>
                        <a:outerShdw blurRad="38100" dist="38100" dir="2700000" algn="tl">
                          <a:srgbClr val="FFFFFF"/>
                        </a:outerShdw>
                      </a:effectLst>
                      <a:ea typeface="隶书" panose="02010509060101010101" pitchFamily="49" charset="-122"/>
                    </a:rPr>
                    <a:t>n</a:t>
                  </a:r>
                  <a:endParaRPr lang="en-US" altLang="zh-CN" sz="2000" b="1">
                    <a:effectLst>
                      <a:outerShdw blurRad="38100" dist="38100" dir="2700000" algn="tl">
                        <a:srgbClr val="FFFFFF"/>
                      </a:outerShdw>
                    </a:effectLst>
                    <a:ea typeface="隶书" panose="02010509060101010101" pitchFamily="49" charset="-122"/>
                  </a:endParaRPr>
                </a:p>
              </p:txBody>
            </p:sp>
            <p:sp>
              <p:nvSpPr>
                <p:cNvPr id="20" name="Text Box 15"/>
                <p:cNvSpPr txBox="1">
                  <a:spLocks noChangeArrowheads="1"/>
                </p:cNvSpPr>
                <p:nvPr/>
              </p:nvSpPr>
              <p:spPr bwMode="auto">
                <a:xfrm>
                  <a:off x="3656" y="2501"/>
                  <a:ext cx="602" cy="256"/>
                </a:xfrm>
                <a:prstGeom prst="rect">
                  <a:avLst/>
                </a:prstGeom>
                <a:gradFill rotWithShape="1">
                  <a:gsLst>
                    <a:gs pos="0">
                      <a:srgbClr val="CCFFFF"/>
                    </a:gs>
                    <a:gs pos="100000">
                      <a:srgbClr val="CCFFFF">
                        <a:gamma/>
                        <a:shade val="69804"/>
                        <a:invGamma/>
                      </a:srgbClr>
                    </a:gs>
                  </a:gsLst>
                  <a:lin ang="5400000" scaled="1"/>
                </a:gradFill>
                <a:ln w="9525">
                  <a:solidFill>
                    <a:srgbClr val="0000FF"/>
                  </a:solidFill>
                  <a:miter lim="800000"/>
                </a:ln>
                <a:effectLst>
                  <a:outerShdw dist="107763" dir="2700000" algn="ctr" rotWithShape="0">
                    <a:schemeClr val="bg2">
                      <a:alpha val="50000"/>
                    </a:schemeClr>
                  </a:outerShdw>
                </a:effectLst>
              </p:spPr>
              <p:txBody>
                <a:bodyPr wrap="none" anchor="ctr"/>
                <a:lstStyle/>
                <a:p>
                  <a:pPr algn="ctr" eaLnBrk="0" hangingPunct="0">
                    <a:spcBef>
                      <a:spcPct val="50000"/>
                    </a:spcBef>
                  </a:pPr>
                  <a:r>
                    <a:rPr lang="zh-CN" altLang="en-US" sz="2000" b="1">
                      <a:effectLst>
                        <a:outerShdw blurRad="38100" dist="38100" dir="2700000" algn="tl">
                          <a:srgbClr val="FFFFFF"/>
                        </a:outerShdw>
                      </a:effectLst>
                      <a:ea typeface="隶书" panose="02010509060101010101" pitchFamily="49" charset="-122"/>
                    </a:rPr>
                    <a:t>语句组</a:t>
                  </a:r>
                  <a:endParaRPr lang="zh-CN" altLang="en-US" sz="2000" b="1">
                    <a:effectLst>
                      <a:outerShdw blurRad="38100" dist="38100" dir="2700000" algn="tl">
                        <a:srgbClr val="FFFFFF"/>
                      </a:outerShdw>
                    </a:effectLst>
                    <a:ea typeface="隶书" panose="02010509060101010101" pitchFamily="49" charset="-122"/>
                  </a:endParaRPr>
                </a:p>
              </p:txBody>
            </p:sp>
            <p:sp>
              <p:nvSpPr>
                <p:cNvPr id="21" name="Text Box 16"/>
                <p:cNvSpPr txBox="1">
                  <a:spLocks noChangeArrowheads="1"/>
                </p:cNvSpPr>
                <p:nvPr/>
              </p:nvSpPr>
              <p:spPr bwMode="auto">
                <a:xfrm>
                  <a:off x="2266" y="2485"/>
                  <a:ext cx="39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en-US" altLang="zh-CN" sz="2000" b="1" dirty="0">
                      <a:ea typeface="隶书" panose="02010509060101010101" pitchFamily="49" charset="-122"/>
                    </a:rPr>
                    <a:t>…...</a:t>
                  </a:r>
                  <a:endParaRPr lang="en-US" altLang="zh-CN" sz="2000" b="1" dirty="0">
                    <a:ea typeface="隶书" panose="02010509060101010101" pitchFamily="49" charset="-122"/>
                  </a:endParaRPr>
                </a:p>
              </p:txBody>
            </p:sp>
            <p:sp>
              <p:nvSpPr>
                <p:cNvPr id="22" name="Text Box 18"/>
                <p:cNvSpPr txBox="1">
                  <a:spLocks noChangeArrowheads="1"/>
                </p:cNvSpPr>
                <p:nvPr/>
              </p:nvSpPr>
              <p:spPr bwMode="auto">
                <a:xfrm>
                  <a:off x="1146" y="2236"/>
                  <a:ext cx="245" cy="22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zh-CN" altLang="en-US" sz="1400" dirty="0">
                      <a:latin typeface="+mj-ea"/>
                    </a:rPr>
                    <a:t>常量表达式</a:t>
                  </a:r>
                  <a:r>
                    <a:rPr lang="en-US" altLang="zh-CN" sz="1400" dirty="0">
                      <a:latin typeface="+mj-ea"/>
                    </a:rPr>
                    <a:t>1</a:t>
                  </a:r>
                  <a:endParaRPr lang="en-US" altLang="zh-CN" sz="1400" b="1" baseline="-25000" dirty="0">
                    <a:solidFill>
                      <a:srgbClr val="3333FF"/>
                    </a:solidFill>
                    <a:effectLst>
                      <a:outerShdw blurRad="38100" dist="38100" dir="2700000" algn="tl">
                        <a:srgbClr val="000000"/>
                      </a:outerShdw>
                    </a:effectLst>
                    <a:ea typeface="隶书" panose="02010509060101010101" pitchFamily="49" charset="-122"/>
                  </a:endParaRPr>
                </a:p>
              </p:txBody>
            </p:sp>
            <p:grpSp>
              <p:nvGrpSpPr>
                <p:cNvPr id="23" name="Group 36"/>
                <p:cNvGrpSpPr/>
                <p:nvPr/>
              </p:nvGrpSpPr>
              <p:grpSpPr bwMode="auto">
                <a:xfrm>
                  <a:off x="880" y="2213"/>
                  <a:ext cx="3072" cy="288"/>
                  <a:chOff x="880" y="2213"/>
                  <a:chExt cx="3072" cy="288"/>
                </a:xfrm>
              </p:grpSpPr>
              <p:sp>
                <p:nvSpPr>
                  <p:cNvPr id="33" name="Line 11"/>
                  <p:cNvSpPr>
                    <a:spLocks noChangeShapeType="1"/>
                  </p:cNvSpPr>
                  <p:nvPr/>
                </p:nvSpPr>
                <p:spPr bwMode="auto">
                  <a:xfrm>
                    <a:off x="880" y="2213"/>
                    <a:ext cx="3072" cy="0"/>
                  </a:xfrm>
                  <a:prstGeom prst="line">
                    <a:avLst/>
                  </a:prstGeom>
                  <a:noFill/>
                  <a:ln w="28575">
                    <a:solidFill>
                      <a:srgbClr val="FF3300"/>
                    </a:solidFill>
                    <a:round/>
                  </a:ln>
                  <a:effectLst>
                    <a:outerShdw dist="35921" dir="2700000" algn="ctr" rotWithShape="0">
                      <a:schemeClr val="bg2">
                        <a:alpha val="50000"/>
                      </a:schemeClr>
                    </a:outerShdw>
                  </a:effectLst>
                </p:spPr>
                <p:txBody>
                  <a:bodyPr wrap="none" anchor="ctr"/>
                  <a:lstStyle/>
                  <a:p>
                    <a:endParaRPr lang="zh-CN" altLang="en-US"/>
                  </a:p>
                </p:txBody>
              </p:sp>
              <p:sp>
                <p:nvSpPr>
                  <p:cNvPr id="34" name="Line 17"/>
                  <p:cNvSpPr>
                    <a:spLocks noChangeShapeType="1"/>
                  </p:cNvSpPr>
                  <p:nvPr/>
                </p:nvSpPr>
                <p:spPr bwMode="auto">
                  <a:xfrm>
                    <a:off x="880" y="2213"/>
                    <a:ext cx="0" cy="288"/>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5" name="Line 19"/>
                  <p:cNvSpPr>
                    <a:spLocks noChangeShapeType="1"/>
                  </p:cNvSpPr>
                  <p:nvPr/>
                </p:nvSpPr>
                <p:spPr bwMode="auto">
                  <a:xfrm>
                    <a:off x="1792" y="2213"/>
                    <a:ext cx="0" cy="288"/>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6" name="Line 20"/>
                  <p:cNvSpPr>
                    <a:spLocks noChangeShapeType="1"/>
                  </p:cNvSpPr>
                  <p:nvPr/>
                </p:nvSpPr>
                <p:spPr bwMode="auto">
                  <a:xfrm>
                    <a:off x="3136" y="2213"/>
                    <a:ext cx="0" cy="288"/>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7" name="Line 21"/>
                  <p:cNvSpPr>
                    <a:spLocks noChangeShapeType="1"/>
                  </p:cNvSpPr>
                  <p:nvPr/>
                </p:nvSpPr>
                <p:spPr bwMode="auto">
                  <a:xfrm>
                    <a:off x="3952" y="2213"/>
                    <a:ext cx="0" cy="288"/>
                  </a:xfrm>
                  <a:prstGeom prst="line">
                    <a:avLst/>
                  </a:prstGeom>
                  <a:noFill/>
                  <a:ln w="28575">
                    <a:solidFill>
                      <a:srgbClr val="FF00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grpSp>
            <p:sp>
              <p:nvSpPr>
                <p:cNvPr id="26" name="Text Box 24"/>
                <p:cNvSpPr txBox="1">
                  <a:spLocks noChangeArrowheads="1"/>
                </p:cNvSpPr>
                <p:nvPr/>
              </p:nvSpPr>
              <p:spPr bwMode="auto">
                <a:xfrm>
                  <a:off x="3933" y="2223"/>
                  <a:ext cx="5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en-US" altLang="zh-CN" sz="2000" b="1" dirty="0">
                      <a:solidFill>
                        <a:srgbClr val="FF0000"/>
                      </a:solidFill>
                      <a:effectLst>
                        <a:outerShdw blurRad="38100" dist="38100" dir="2700000" algn="tl">
                          <a:srgbClr val="000000"/>
                        </a:outerShdw>
                      </a:effectLst>
                      <a:ea typeface="隶书" panose="02010509060101010101" pitchFamily="49" charset="-122"/>
                    </a:rPr>
                    <a:t>default</a:t>
                  </a:r>
                  <a:endParaRPr lang="en-US" altLang="zh-CN" sz="2000" b="1" dirty="0">
                    <a:solidFill>
                      <a:srgbClr val="FF0000"/>
                    </a:solidFill>
                    <a:effectLst>
                      <a:outerShdw blurRad="38100" dist="38100" dir="2700000" algn="tl">
                        <a:srgbClr val="000000"/>
                      </a:outerShdw>
                    </a:effectLst>
                    <a:ea typeface="隶书" panose="02010509060101010101" pitchFamily="49" charset="-122"/>
                  </a:endParaRPr>
                </a:p>
              </p:txBody>
            </p:sp>
            <p:sp>
              <p:nvSpPr>
                <p:cNvPr id="27" name="Text Box 25"/>
                <p:cNvSpPr txBox="1">
                  <a:spLocks noChangeArrowheads="1"/>
                </p:cNvSpPr>
                <p:nvPr/>
              </p:nvSpPr>
              <p:spPr bwMode="auto">
                <a:xfrm>
                  <a:off x="2368" y="1973"/>
                  <a:ext cx="431"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en-US" altLang="zh-CN" sz="2000" b="1">
                      <a:effectLst>
                        <a:outerShdw blurRad="38100" dist="38100" dir="2700000" algn="tl">
                          <a:srgbClr val="FFFFFF"/>
                        </a:outerShdw>
                      </a:effectLst>
                      <a:ea typeface="隶书" panose="02010509060101010101" pitchFamily="49" charset="-122"/>
                    </a:rPr>
                    <a:t>case</a:t>
                  </a:r>
                  <a:r>
                    <a:rPr lang="en-US" altLang="zh-CN" sz="2000" b="1">
                      <a:ea typeface="隶书" panose="02010509060101010101" pitchFamily="49" charset="-122"/>
                    </a:rPr>
                    <a:t> </a:t>
                  </a:r>
                  <a:endParaRPr lang="en-US" altLang="zh-CN" sz="2000" b="1">
                    <a:ea typeface="隶书" panose="02010509060101010101" pitchFamily="49" charset="-122"/>
                  </a:endParaRPr>
                </a:p>
              </p:txBody>
            </p:sp>
            <p:sp>
              <p:nvSpPr>
                <p:cNvPr id="28" name="Line 26"/>
                <p:cNvSpPr>
                  <a:spLocks noChangeShapeType="1"/>
                </p:cNvSpPr>
                <p:nvPr/>
              </p:nvSpPr>
              <p:spPr bwMode="auto">
                <a:xfrm>
                  <a:off x="880" y="2741"/>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29" name="Line 27"/>
                <p:cNvSpPr>
                  <a:spLocks noChangeShapeType="1"/>
                </p:cNvSpPr>
                <p:nvPr/>
              </p:nvSpPr>
              <p:spPr bwMode="auto">
                <a:xfrm>
                  <a:off x="1792" y="2741"/>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0" name="Line 28"/>
                <p:cNvSpPr>
                  <a:spLocks noChangeShapeType="1"/>
                </p:cNvSpPr>
                <p:nvPr/>
              </p:nvSpPr>
              <p:spPr bwMode="auto">
                <a:xfrm>
                  <a:off x="3136" y="2741"/>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1" name="Line 29"/>
                <p:cNvSpPr>
                  <a:spLocks noChangeShapeType="1"/>
                </p:cNvSpPr>
                <p:nvPr/>
              </p:nvSpPr>
              <p:spPr bwMode="auto">
                <a:xfrm>
                  <a:off x="3952" y="2741"/>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sp>
              <p:nvSpPr>
                <p:cNvPr id="32" name="Line 31"/>
                <p:cNvSpPr>
                  <a:spLocks noChangeShapeType="1"/>
                </p:cNvSpPr>
                <p:nvPr/>
              </p:nvSpPr>
              <p:spPr bwMode="auto">
                <a:xfrm>
                  <a:off x="2416" y="2981"/>
                  <a:ext cx="0" cy="240"/>
                </a:xfrm>
                <a:prstGeom prst="line">
                  <a:avLst/>
                </a:prstGeom>
                <a:noFill/>
                <a:ln w="28575">
                  <a:solidFill>
                    <a:srgbClr val="FF3300"/>
                  </a:solidFill>
                  <a:round/>
                  <a:tailEnd type="triangle" w="med" len="med"/>
                </a:ln>
                <a:effectLst>
                  <a:outerShdw dist="35921" dir="2700000" algn="ctr" rotWithShape="0">
                    <a:schemeClr val="bg2">
                      <a:alpha val="50000"/>
                    </a:schemeClr>
                  </a:outerShdw>
                </a:effectLst>
              </p:spPr>
              <p:txBody>
                <a:bodyPr wrap="none" anchor="ctr"/>
                <a:lstStyle/>
                <a:p>
                  <a:endParaRPr lang="zh-CN" altLang="en-US"/>
                </a:p>
              </p:txBody>
            </p:sp>
          </p:grpSp>
        </p:grpSp>
      </p:grpSp>
      <p:sp>
        <p:nvSpPr>
          <p:cNvPr id="38" name="Text Box 18"/>
          <p:cNvSpPr txBox="1">
            <a:spLocks noChangeArrowheads="1"/>
          </p:cNvSpPr>
          <p:nvPr/>
        </p:nvSpPr>
        <p:spPr bwMode="auto">
          <a:xfrm>
            <a:off x="7305396" y="3889140"/>
            <a:ext cx="388938" cy="355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zh-CN" altLang="en-US" sz="1400" dirty="0">
                <a:latin typeface="+mj-ea"/>
              </a:rPr>
              <a:t>常量</a:t>
            </a:r>
            <a:r>
              <a:rPr lang="zh-CN" altLang="en-US" sz="1400" dirty="0" smtClean="0">
                <a:latin typeface="+mj-ea"/>
              </a:rPr>
              <a:t>表达式</a:t>
            </a:r>
            <a:r>
              <a:rPr lang="en-US" altLang="zh-CN" sz="1400" dirty="0">
                <a:latin typeface="+mj-ea"/>
              </a:rPr>
              <a:t>2</a:t>
            </a:r>
            <a:endParaRPr lang="en-US" altLang="zh-CN" sz="1400" b="1" baseline="-25000" dirty="0">
              <a:solidFill>
                <a:srgbClr val="3333FF"/>
              </a:solidFill>
              <a:effectLst>
                <a:outerShdw blurRad="38100" dist="38100" dir="2700000" algn="tl">
                  <a:srgbClr val="000000"/>
                </a:outerShdw>
              </a:effectLst>
              <a:ea typeface="隶书" panose="02010509060101010101" pitchFamily="49" charset="-122"/>
            </a:endParaRPr>
          </a:p>
        </p:txBody>
      </p:sp>
      <p:sp>
        <p:nvSpPr>
          <p:cNvPr id="39" name="Text Box 18"/>
          <p:cNvSpPr txBox="1">
            <a:spLocks noChangeArrowheads="1"/>
          </p:cNvSpPr>
          <p:nvPr/>
        </p:nvSpPr>
        <p:spPr bwMode="auto">
          <a:xfrm>
            <a:off x="9363243" y="3598629"/>
            <a:ext cx="390075" cy="10839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spcBef>
                <a:spcPct val="50000"/>
              </a:spcBef>
            </a:pPr>
            <a:r>
              <a:rPr lang="zh-CN" altLang="en-US" sz="1400" dirty="0">
                <a:latin typeface="+mj-ea"/>
              </a:rPr>
              <a:t>常量</a:t>
            </a:r>
            <a:r>
              <a:rPr lang="zh-CN" altLang="en-US" sz="1400" dirty="0" smtClean="0">
                <a:latin typeface="+mj-ea"/>
              </a:rPr>
              <a:t>表达式</a:t>
            </a:r>
            <a:r>
              <a:rPr lang="en-US" altLang="zh-CN" sz="1400" dirty="0" smtClean="0">
                <a:latin typeface="+mj-ea"/>
              </a:rPr>
              <a:t>n</a:t>
            </a:r>
            <a:endParaRPr lang="en-US" altLang="zh-CN" sz="1400" b="1" baseline="-25000" dirty="0">
              <a:solidFill>
                <a:srgbClr val="3333FF"/>
              </a:solidFill>
              <a:effectLst>
                <a:outerShdw blurRad="38100" dist="38100" dir="2700000" algn="tl">
                  <a:srgbClr val="000000"/>
                </a:outerShdw>
              </a:effectLst>
              <a:ea typeface="隶书" panose="02010509060101010101" pitchFamily="49" charset="-122"/>
            </a:endParaRPr>
          </a:p>
        </p:txBody>
      </p:sp>
      <p:sp>
        <p:nvSpPr>
          <p:cNvPr id="40" name="矩形 39"/>
          <p:cNvSpPr/>
          <p:nvPr/>
        </p:nvSpPr>
        <p:spPr>
          <a:xfrm>
            <a:off x="1177473" y="5940584"/>
            <a:ext cx="9780932" cy="830997"/>
          </a:xfrm>
          <a:prstGeom prst="rect">
            <a:avLst/>
          </a:prstGeom>
        </p:spPr>
        <p:txBody>
          <a:bodyPr wrap="square">
            <a:spAutoFit/>
          </a:bodyPr>
          <a:lstStyle/>
          <a:p>
            <a:r>
              <a:rPr lang="zh-CN" altLang="en-US" sz="1600" dirty="0">
                <a:solidFill>
                  <a:srgbClr val="FF0000"/>
                </a:solidFill>
                <a:latin typeface="宋体" panose="02010600030101010101" pitchFamily="2" charset="-122"/>
                <a:ea typeface="宋体" panose="02010600030101010101" pitchFamily="2" charset="-122"/>
              </a:rPr>
              <a:t>含义是：计算表达式的值，然后依次与 </a:t>
            </a:r>
            <a:r>
              <a:rPr lang="en-US" altLang="zh-CN" sz="1600" dirty="0">
                <a:solidFill>
                  <a:srgbClr val="FF0000"/>
                </a:solidFill>
                <a:latin typeface="Courier New" panose="02070309020205020404" pitchFamily="49" charset="0"/>
                <a:ea typeface="宋体" panose="02010600030101010101" pitchFamily="2" charset="-122"/>
              </a:rPr>
              <a:t>case </a:t>
            </a:r>
            <a:r>
              <a:rPr lang="zh-CN" altLang="en-US" sz="1600" dirty="0">
                <a:solidFill>
                  <a:srgbClr val="FF0000"/>
                </a:solidFill>
                <a:latin typeface="宋体" panose="02010600030101010101" pitchFamily="2" charset="-122"/>
                <a:ea typeface="宋体" panose="02010600030101010101" pitchFamily="2" charset="-122"/>
              </a:rPr>
              <a:t>后面的常量表达式的值比较。当与某个常量表达式的</a:t>
            </a:r>
            <a:br>
              <a:rPr lang="zh-CN" altLang="en-US" sz="1600" dirty="0">
                <a:solidFill>
                  <a:srgbClr val="FF0000"/>
                </a:solidFill>
                <a:latin typeface="宋体" panose="02010600030101010101" pitchFamily="2" charset="-122"/>
                <a:ea typeface="宋体" panose="02010600030101010101" pitchFamily="2" charset="-122"/>
              </a:rPr>
            </a:br>
            <a:r>
              <a:rPr lang="zh-CN" altLang="en-US" sz="1600" dirty="0">
                <a:solidFill>
                  <a:srgbClr val="FF0000"/>
                </a:solidFill>
                <a:latin typeface="宋体" panose="02010600030101010101" pitchFamily="2" charset="-122"/>
                <a:ea typeface="宋体" panose="02010600030101010101" pitchFamily="2" charset="-122"/>
              </a:rPr>
              <a:t>值相等时，即执行其后面的语句序列，然后 </a:t>
            </a:r>
            <a:r>
              <a:rPr lang="en-US" altLang="zh-CN" sz="1600" dirty="0">
                <a:solidFill>
                  <a:srgbClr val="FF0000"/>
                </a:solidFill>
                <a:latin typeface="Courier New" panose="02070309020205020404" pitchFamily="49" charset="0"/>
                <a:ea typeface="宋体" panose="02010600030101010101" pitchFamily="2" charset="-122"/>
              </a:rPr>
              <a:t>break </a:t>
            </a:r>
            <a:r>
              <a:rPr lang="zh-CN" altLang="en-US" sz="1600" dirty="0">
                <a:solidFill>
                  <a:srgbClr val="FF0000"/>
                </a:solidFill>
                <a:latin typeface="宋体" panose="02010600030101010101" pitchFamily="2" charset="-122"/>
                <a:ea typeface="宋体" panose="02010600030101010101" pitchFamily="2" charset="-122"/>
              </a:rPr>
              <a:t>跳出 </a:t>
            </a:r>
            <a:r>
              <a:rPr lang="en-US" altLang="zh-CN" sz="1600" dirty="0">
                <a:solidFill>
                  <a:srgbClr val="FF0000"/>
                </a:solidFill>
                <a:latin typeface="Courier New" panose="02070309020205020404" pitchFamily="49" charset="0"/>
                <a:ea typeface="宋体" panose="02010600030101010101" pitchFamily="2" charset="-122"/>
              </a:rPr>
              <a:t>switch</a:t>
            </a:r>
            <a:r>
              <a:rPr lang="zh-CN" altLang="en-US" sz="1600" dirty="0">
                <a:solidFill>
                  <a:srgbClr val="FF0000"/>
                </a:solidFill>
                <a:latin typeface="宋体" panose="02010600030101010101" pitchFamily="2" charset="-122"/>
                <a:ea typeface="宋体" panose="02010600030101010101" pitchFamily="2" charset="-122"/>
              </a:rPr>
              <a:t>，当表达式的值与所有 </a:t>
            </a:r>
            <a:r>
              <a:rPr lang="en-US" altLang="zh-CN" sz="1600" dirty="0">
                <a:solidFill>
                  <a:srgbClr val="FF0000"/>
                </a:solidFill>
                <a:latin typeface="Courier New" panose="02070309020205020404" pitchFamily="49" charset="0"/>
                <a:ea typeface="宋体" panose="02010600030101010101" pitchFamily="2" charset="-122"/>
              </a:rPr>
              <a:t>case </a:t>
            </a:r>
            <a:r>
              <a:rPr lang="zh-CN" altLang="en-US" sz="1600" dirty="0">
                <a:solidFill>
                  <a:srgbClr val="FF0000"/>
                </a:solidFill>
                <a:latin typeface="宋体" panose="02010600030101010101" pitchFamily="2" charset="-122"/>
                <a:ea typeface="宋体" panose="02010600030101010101" pitchFamily="2" charset="-122"/>
              </a:rPr>
              <a:t>后面常量</a:t>
            </a:r>
            <a:r>
              <a:rPr lang="zh-CN" altLang="en-US" sz="1600" dirty="0" smtClean="0">
                <a:solidFill>
                  <a:srgbClr val="FF0000"/>
                </a:solidFill>
                <a:latin typeface="宋体" panose="02010600030101010101" pitchFamily="2" charset="-122"/>
                <a:ea typeface="宋体" panose="02010600030101010101" pitchFamily="2" charset="-122"/>
              </a:rPr>
              <a:t>表达式</a:t>
            </a:r>
            <a:r>
              <a:rPr lang="zh-CN" altLang="en-US" sz="1600" dirty="0">
                <a:solidFill>
                  <a:srgbClr val="FF0000"/>
                </a:solidFill>
                <a:latin typeface="宋体" panose="02010600030101010101" pitchFamily="2" charset="-122"/>
                <a:ea typeface="宋体" panose="02010600030101010101" pitchFamily="2" charset="-122"/>
              </a:rPr>
              <a:t>的值都不相等时，则执行 </a:t>
            </a:r>
            <a:r>
              <a:rPr lang="en-US" altLang="zh-CN" sz="1600" dirty="0">
                <a:solidFill>
                  <a:srgbClr val="FF0000"/>
                </a:solidFill>
                <a:latin typeface="Courier New" panose="02070309020205020404" pitchFamily="49" charset="0"/>
                <a:ea typeface="宋体" panose="02010600030101010101" pitchFamily="2" charset="-122"/>
              </a:rPr>
              <a:t>default </a:t>
            </a:r>
            <a:r>
              <a:rPr lang="zh-CN" altLang="en-US" sz="1600" dirty="0">
                <a:solidFill>
                  <a:srgbClr val="FF0000"/>
                </a:solidFill>
                <a:latin typeface="宋体" panose="02010600030101010101" pitchFamily="2" charset="-122"/>
                <a:ea typeface="宋体" panose="02010600030101010101" pitchFamily="2" charset="-122"/>
              </a:rPr>
              <a:t>后的</a:t>
            </a:r>
            <a:r>
              <a:rPr lang="zh-CN" altLang="en-US" sz="1600" dirty="0" smtClean="0">
                <a:solidFill>
                  <a:srgbClr val="FF0000"/>
                </a:solidFill>
                <a:latin typeface="宋体" panose="02010600030101010101" pitchFamily="2" charset="-122"/>
                <a:ea typeface="宋体" panose="02010600030101010101" pitchFamily="2" charset="-122"/>
              </a:rPr>
              <a:t>语句</a:t>
            </a:r>
            <a:r>
              <a:rPr lang="en-US" altLang="zh-CN" sz="1600" dirty="0" smtClean="0">
                <a:solidFill>
                  <a:srgbClr val="FF0000"/>
                </a:solidFill>
                <a:latin typeface="宋体" panose="02010600030101010101" pitchFamily="2" charset="-122"/>
                <a:ea typeface="宋体" panose="02010600030101010101" pitchFamily="2" charset="-122"/>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in)">
                                      <p:cBhvr>
                                        <p:cTn id="24" dur="500"/>
                                        <p:tgtEl>
                                          <p:spTgt spid="8"/>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3" autoUpdateAnimBg="0" build="p"/>
      <p:bldP spid="6" grpId="0"/>
      <p:bldP spid="7"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8" descr="信纸"/>
          <p:cNvSpPr txBox="1">
            <a:spLocks noChangeArrowheads="1"/>
          </p:cNvSpPr>
          <p:nvPr/>
        </p:nvSpPr>
        <p:spPr bwMode="auto">
          <a:xfrm>
            <a:off x="455662" y="1085348"/>
            <a:ext cx="11105614" cy="648512"/>
          </a:xfrm>
          <a:prstGeom prst="rect">
            <a:avLst/>
          </a:prstGeom>
          <a:noFill/>
          <a:ln w="38100">
            <a:noFill/>
            <a:miter lim="800000"/>
          </a:ln>
          <a:effectLst>
            <a:outerShdw dist="107763" dir="2700000" algn="ctr" rotWithShape="0">
              <a:schemeClr val="bg2">
                <a:alpha val="50000"/>
              </a:schemeClr>
            </a:outerShdw>
          </a:effectLst>
        </p:spPr>
        <p:txBody>
          <a:bodyPr wrap="square" lIns="0" tIns="46800" rIns="90000" bIns="46800">
            <a:spAutoFit/>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例如：编程输入一个数字，输出与这个数字对应星期几的英语单词，比如输入 </a:t>
            </a:r>
            <a:r>
              <a:rPr lang="en-US" altLang="zh-CN" b="1" dirty="0">
                <a:solidFill>
                  <a:srgbClr val="FF33CC"/>
                </a:solidFill>
                <a:effectLst>
                  <a:outerShdw blurRad="38100" dist="38100" dir="2700000" algn="tl">
                    <a:srgbClr val="000000"/>
                  </a:outerShdw>
                </a:effectLst>
                <a:ea typeface="隶书" panose="02010509060101010101" pitchFamily="49" charset="-122"/>
              </a:rPr>
              <a:t>1</a:t>
            </a:r>
            <a:r>
              <a:rPr lang="zh-CN" altLang="en-US" b="1" dirty="0">
                <a:solidFill>
                  <a:srgbClr val="FF33CC"/>
                </a:solidFill>
                <a:effectLst>
                  <a:outerShdw blurRad="38100" dist="38100" dir="2700000" algn="tl">
                    <a:srgbClr val="000000"/>
                  </a:outerShdw>
                </a:effectLst>
                <a:ea typeface="隶书" panose="02010509060101010101" pitchFamily="49" charset="-122"/>
              </a:rPr>
              <a:t>，则应是星期一，</a:t>
            </a:r>
            <a:r>
              <a:rPr lang="zh-CN" altLang="en-US" b="1" dirty="0" smtClean="0">
                <a:solidFill>
                  <a:srgbClr val="FF33CC"/>
                </a:solidFill>
                <a:effectLst>
                  <a:outerShdw blurRad="38100" dist="38100" dir="2700000" algn="tl">
                    <a:srgbClr val="000000"/>
                  </a:outerShdw>
                </a:effectLst>
                <a:ea typeface="隶书" panose="02010509060101010101" pitchFamily="49" charset="-122"/>
              </a:rPr>
              <a:t>输出</a:t>
            </a:r>
            <a:r>
              <a:rPr lang="zh-CN" altLang="en-US" b="1" dirty="0">
                <a:solidFill>
                  <a:srgbClr val="FF33CC"/>
                </a:solidFill>
                <a:effectLst>
                  <a:outerShdw blurRad="38100" dist="38100" dir="2700000" algn="tl">
                    <a:srgbClr val="000000"/>
                  </a:outerShdw>
                </a:effectLst>
                <a:ea typeface="隶书" panose="02010509060101010101" pitchFamily="49" charset="-122"/>
              </a:rPr>
              <a:t>“</a:t>
            </a:r>
            <a:r>
              <a:rPr lang="en-US" altLang="zh-CN" b="1" dirty="0">
                <a:solidFill>
                  <a:srgbClr val="FF33CC"/>
                </a:solidFill>
                <a:effectLst>
                  <a:outerShdw blurRad="38100" dist="38100" dir="2700000" algn="tl">
                    <a:srgbClr val="000000"/>
                  </a:outerShdw>
                </a:effectLst>
                <a:ea typeface="隶书" panose="02010509060101010101" pitchFamily="49" charset="-122"/>
              </a:rPr>
              <a:t>Monday”</a:t>
            </a:r>
            <a:r>
              <a:rPr lang="zh-CN" altLang="en-US" b="1" dirty="0">
                <a:solidFill>
                  <a:srgbClr val="FF33CC"/>
                </a:solidFill>
                <a:effectLst>
                  <a:outerShdw blurRad="38100" dist="38100" dir="2700000" algn="tl">
                    <a:srgbClr val="000000"/>
                  </a:outerShdw>
                </a:effectLst>
                <a:ea typeface="隶书" panose="02010509060101010101" pitchFamily="49" charset="-122"/>
              </a:rPr>
              <a:t>，</a:t>
            </a:r>
            <a:r>
              <a:rPr lang="en-US" altLang="zh-CN" b="1" dirty="0">
                <a:solidFill>
                  <a:srgbClr val="FF33CC"/>
                </a:solidFill>
                <a:effectLst>
                  <a:outerShdw blurRad="38100" dist="38100" dir="2700000" algn="tl">
                    <a:srgbClr val="000000"/>
                  </a:outerShdw>
                </a:effectLst>
                <a:ea typeface="隶书" panose="02010509060101010101" pitchFamily="49" charset="-122"/>
              </a:rPr>
              <a:t>7 </a:t>
            </a:r>
            <a:r>
              <a:rPr lang="zh-CN" altLang="en-US" b="1" dirty="0">
                <a:solidFill>
                  <a:srgbClr val="FF33CC"/>
                </a:solidFill>
                <a:effectLst>
                  <a:outerShdw blurRad="38100" dist="38100" dir="2700000" algn="tl">
                    <a:srgbClr val="000000"/>
                  </a:outerShdw>
                </a:effectLst>
                <a:ea typeface="隶书" panose="02010509060101010101" pitchFamily="49" charset="-122"/>
              </a:rPr>
              <a:t>则应是星期日，输出“</a:t>
            </a:r>
            <a:r>
              <a:rPr lang="en-US" altLang="zh-CN" b="1" dirty="0">
                <a:solidFill>
                  <a:srgbClr val="FF33CC"/>
                </a:solidFill>
                <a:effectLst>
                  <a:outerShdw blurRad="38100" dist="38100" dir="2700000" algn="tl">
                    <a:srgbClr val="000000"/>
                  </a:outerShdw>
                </a:effectLst>
                <a:ea typeface="隶书" panose="02010509060101010101" pitchFamily="49" charset="-122"/>
              </a:rPr>
              <a:t>Sunday”</a:t>
            </a:r>
            <a:r>
              <a:rPr lang="zh-CN" altLang="en-US" b="1" dirty="0">
                <a:solidFill>
                  <a:srgbClr val="FF33CC"/>
                </a:solidFill>
                <a:effectLst>
                  <a:outerShdw blurRad="38100" dist="38100" dir="2700000" algn="tl">
                    <a:srgbClr val="000000"/>
                  </a:outerShdw>
                </a:effectLst>
                <a:ea typeface="隶书" panose="02010509060101010101" pitchFamily="49" charset="-122"/>
              </a:rPr>
              <a:t>。</a:t>
            </a:r>
            <a:r>
              <a:rPr lang="zh-CN" altLang="en-US" b="1" dirty="0" smtClean="0">
                <a:effectLst>
                  <a:outerShdw blurRad="38100" dist="38100" dir="2700000" algn="tl">
                    <a:srgbClr val="FFFFFF"/>
                  </a:outerShdw>
                </a:effectLst>
              </a:rPr>
              <a:t>            </a:t>
            </a:r>
            <a:endParaRPr lang="en-US" altLang="zh-CN" b="1" dirty="0" smtClean="0">
              <a:effectLst>
                <a:outerShdw blurRad="38100" dist="38100" dir="2700000" algn="tl">
                  <a:srgbClr val="FFFFFF"/>
                </a:outerShdw>
              </a:effectLst>
            </a:endParaRPr>
          </a:p>
        </p:txBody>
      </p:sp>
      <p:pic>
        <p:nvPicPr>
          <p:cNvPr id="5" name="图片 4"/>
          <p:cNvPicPr>
            <a:picLocks noChangeAspect="1"/>
          </p:cNvPicPr>
          <p:nvPr/>
        </p:nvPicPr>
        <p:blipFill>
          <a:blip r:embed="rId1"/>
          <a:stretch>
            <a:fillRect/>
          </a:stretch>
        </p:blipFill>
        <p:spPr>
          <a:xfrm>
            <a:off x="1802423" y="1804199"/>
            <a:ext cx="6163408" cy="3039387"/>
          </a:xfrm>
          <a:prstGeom prst="rect">
            <a:avLst/>
          </a:prstGeom>
        </p:spPr>
      </p:pic>
      <p:sp>
        <p:nvSpPr>
          <p:cNvPr id="6" name="矩形 5"/>
          <p:cNvSpPr/>
          <p:nvPr/>
        </p:nvSpPr>
        <p:spPr>
          <a:xfrm>
            <a:off x="726831" y="4912950"/>
            <a:ext cx="5023338" cy="2039020"/>
          </a:xfrm>
          <a:prstGeom prst="rect">
            <a:avLst/>
          </a:prstGeom>
        </p:spPr>
        <p:txBody>
          <a:bodyPr wrap="square">
            <a:spAutoFit/>
          </a:bodyPr>
          <a:lstStyle/>
          <a:p>
            <a:r>
              <a:rPr lang="zh-CN" altLang="en-US" sz="1400" dirty="0">
                <a:solidFill>
                  <a:srgbClr val="000000"/>
                </a:solidFill>
                <a:latin typeface="宋体" panose="02010600030101010101" pitchFamily="2" charset="-122"/>
                <a:ea typeface="宋体" panose="02010600030101010101" pitchFamily="2" charset="-122"/>
              </a:rPr>
              <a:t>解答程序 </a:t>
            </a:r>
            <a:r>
              <a:rPr lang="en-US" altLang="zh-CN" sz="1400" dirty="0">
                <a:solidFill>
                  <a:srgbClr val="000000"/>
                </a:solidFill>
                <a:latin typeface="Courier New Bold" panose="02070609020205020404" pitchFamily="49" charset="0"/>
                <a:ea typeface="宋体" panose="02010600030101010101" pitchFamily="2" charset="-122"/>
              </a:rPr>
              <a:t>1</a:t>
            </a:r>
            <a:r>
              <a:rPr lang="zh-CN" altLang="en-US" sz="1400" dirty="0">
                <a:solidFill>
                  <a:srgbClr val="000000"/>
                </a:solidFill>
                <a:latin typeface="宋体" panose="02010600030101010101" pitchFamily="2" charset="-122"/>
                <a:ea typeface="宋体" panose="02010600030101010101" pitchFamily="2" charset="-122"/>
              </a:rPr>
              <a:t>：当输入 </a:t>
            </a:r>
            <a:r>
              <a:rPr lang="en-US" altLang="zh-CN" sz="1400" dirty="0">
                <a:solidFill>
                  <a:srgbClr val="000000"/>
                </a:solidFill>
                <a:latin typeface="Courier New" panose="02070309020205020404" pitchFamily="49" charset="0"/>
                <a:ea typeface="宋体" panose="02010600030101010101" pitchFamily="2" charset="-122"/>
              </a:rPr>
              <a:t>4 </a:t>
            </a:r>
            <a:r>
              <a:rPr lang="zh-CN" altLang="en-US" sz="1400" dirty="0">
                <a:solidFill>
                  <a:srgbClr val="000000"/>
                </a:solidFill>
                <a:latin typeface="宋体" panose="02010600030101010101" pitchFamily="2" charset="-122"/>
                <a:ea typeface="宋体" panose="02010600030101010101" pitchFamily="2" charset="-122"/>
              </a:rPr>
              <a:t>后，则程序输出：</a:t>
            </a:r>
            <a:br>
              <a:rPr lang="zh-CN" altLang="en-US" sz="1400" dirty="0">
                <a:solidFill>
                  <a:srgbClr val="000000"/>
                </a:solidFill>
                <a:latin typeface="宋体" panose="02010600030101010101" pitchFamily="2" charset="-122"/>
                <a:ea typeface="宋体" panose="02010600030101010101" pitchFamily="2" charset="-122"/>
              </a:rPr>
            </a:br>
            <a:r>
              <a:rPr lang="en-US" altLang="zh-CN" sz="1050" dirty="0" err="1">
                <a:solidFill>
                  <a:srgbClr val="000000"/>
                </a:solidFill>
                <a:latin typeface="Courier New" panose="02070309020205020404" pitchFamily="49" charset="0"/>
                <a:ea typeface="宋体" panose="02010600030101010101" pitchFamily="2" charset="-122"/>
              </a:rPr>
              <a:t>Tursday</a:t>
            </a:r>
            <a:br>
              <a:rPr lang="en-US" altLang="zh-CN" sz="1050" dirty="0">
                <a:solidFill>
                  <a:srgbClr val="000000"/>
                </a:solidFill>
                <a:latin typeface="Courier New" panose="02070309020205020404" pitchFamily="49" charset="0"/>
                <a:ea typeface="宋体" panose="02010600030101010101" pitchFamily="2" charset="-122"/>
              </a:rPr>
            </a:br>
            <a:r>
              <a:rPr lang="en-US" altLang="zh-CN" sz="1050" dirty="0">
                <a:solidFill>
                  <a:srgbClr val="000000"/>
                </a:solidFill>
                <a:latin typeface="Courier New" panose="02070309020205020404" pitchFamily="49" charset="0"/>
                <a:ea typeface="宋体" panose="02010600030101010101" pitchFamily="2" charset="-122"/>
              </a:rPr>
              <a:t>Friday</a:t>
            </a:r>
            <a:br>
              <a:rPr lang="en-US" altLang="zh-CN" sz="1050" dirty="0">
                <a:solidFill>
                  <a:srgbClr val="000000"/>
                </a:solidFill>
                <a:latin typeface="Courier New" panose="02070309020205020404" pitchFamily="49" charset="0"/>
                <a:ea typeface="宋体" panose="02010600030101010101" pitchFamily="2" charset="-122"/>
              </a:rPr>
            </a:br>
            <a:r>
              <a:rPr lang="en-US" altLang="zh-CN" sz="1050" dirty="0">
                <a:solidFill>
                  <a:srgbClr val="000000"/>
                </a:solidFill>
                <a:latin typeface="Courier New" panose="02070309020205020404" pitchFamily="49" charset="0"/>
                <a:ea typeface="宋体" panose="02010600030101010101" pitchFamily="2" charset="-122"/>
              </a:rPr>
              <a:t>Saturday</a:t>
            </a:r>
            <a:br>
              <a:rPr lang="en-US" altLang="zh-CN" sz="1050" dirty="0">
                <a:solidFill>
                  <a:srgbClr val="000000"/>
                </a:solidFill>
                <a:latin typeface="Courier New" panose="02070309020205020404" pitchFamily="49" charset="0"/>
                <a:ea typeface="宋体" panose="02010600030101010101" pitchFamily="2" charset="-122"/>
              </a:rPr>
            </a:br>
            <a:r>
              <a:rPr lang="en-US" altLang="zh-CN" sz="1050" dirty="0">
                <a:solidFill>
                  <a:srgbClr val="000000"/>
                </a:solidFill>
                <a:latin typeface="Courier New" panose="02070309020205020404" pitchFamily="49" charset="0"/>
                <a:ea typeface="宋体" panose="02010600030101010101" pitchFamily="2" charset="-122"/>
              </a:rPr>
              <a:t>Sunday</a:t>
            </a:r>
            <a:br>
              <a:rPr lang="en-US" altLang="zh-CN" sz="1050" dirty="0">
                <a:solidFill>
                  <a:srgbClr val="000000"/>
                </a:solidFill>
                <a:latin typeface="Courier New" panose="02070309020205020404" pitchFamily="49" charset="0"/>
                <a:ea typeface="宋体" panose="02010600030101010101" pitchFamily="2" charset="-122"/>
              </a:rPr>
            </a:br>
            <a:r>
              <a:rPr lang="en-US" altLang="zh-CN" sz="1050" dirty="0">
                <a:solidFill>
                  <a:srgbClr val="000000"/>
                </a:solidFill>
                <a:latin typeface="Courier New" panose="02070309020205020404" pitchFamily="49" charset="0"/>
                <a:ea typeface="宋体" panose="02010600030101010101" pitchFamily="2" charset="-122"/>
              </a:rPr>
              <a:t>error</a:t>
            </a:r>
            <a:br>
              <a:rPr lang="en-US" altLang="zh-CN" sz="1050" dirty="0">
                <a:solidFill>
                  <a:srgbClr val="000000"/>
                </a:solidFill>
                <a:latin typeface="Courier New" panose="02070309020205020404" pitchFamily="49" charset="0"/>
                <a:ea typeface="宋体" panose="02010600030101010101" pitchFamily="2" charset="-122"/>
              </a:rPr>
            </a:br>
            <a:r>
              <a:rPr lang="zh-CN" altLang="en-US" sz="1400" dirty="0">
                <a:solidFill>
                  <a:srgbClr val="000000"/>
                </a:solidFill>
                <a:latin typeface="宋体" panose="02010600030101010101" pitchFamily="2" charset="-122"/>
                <a:ea typeface="宋体" panose="02010600030101010101" pitchFamily="2" charset="-122"/>
              </a:rPr>
              <a:t>由此看来，整数上面对 </a:t>
            </a:r>
            <a:r>
              <a:rPr lang="en-US" altLang="zh-CN" sz="1400" dirty="0">
                <a:solidFill>
                  <a:srgbClr val="000000"/>
                </a:solidFill>
                <a:latin typeface="Courier New" panose="02070309020205020404" pitchFamily="49" charset="0"/>
                <a:ea typeface="宋体" panose="02010600030101010101" pitchFamily="2" charset="-122"/>
              </a:rPr>
              <a:t>switch </a:t>
            </a:r>
            <a:r>
              <a:rPr lang="zh-CN" altLang="en-US" sz="1400" dirty="0">
                <a:solidFill>
                  <a:srgbClr val="000000"/>
                </a:solidFill>
                <a:latin typeface="宋体" panose="02010600030101010101" pitchFamily="2" charset="-122"/>
                <a:ea typeface="宋体" panose="02010600030101010101" pitchFamily="2" charset="-122"/>
              </a:rPr>
              <a:t>语句含义的解释，当表达式与某个常量值相等时，则从这里开始</a:t>
            </a:r>
            <a:r>
              <a:rPr lang="zh-CN" altLang="en-US" sz="1400" dirty="0" smtClean="0">
                <a:solidFill>
                  <a:srgbClr val="000000"/>
                </a:solidFill>
                <a:latin typeface="宋体" panose="02010600030101010101" pitchFamily="2" charset="-122"/>
                <a:ea typeface="宋体" panose="02010600030101010101" pitchFamily="2" charset="-122"/>
              </a:rPr>
              <a:t>所有的 </a:t>
            </a:r>
            <a:r>
              <a:rPr lang="en-US" altLang="zh-CN" sz="1400" dirty="0">
                <a:solidFill>
                  <a:srgbClr val="000000"/>
                </a:solidFill>
                <a:latin typeface="Courier New" panose="02070309020205020404" pitchFamily="49" charset="0"/>
                <a:ea typeface="宋体" panose="02010600030101010101" pitchFamily="2" charset="-122"/>
              </a:rPr>
              <a:t>case </a:t>
            </a:r>
            <a:r>
              <a:rPr lang="zh-CN" altLang="en-US" sz="1400" dirty="0">
                <a:solidFill>
                  <a:srgbClr val="000000"/>
                </a:solidFill>
                <a:latin typeface="宋体" panose="02010600030101010101" pitchFamily="2" charset="-122"/>
                <a:ea typeface="宋体" panose="02010600030101010101" pitchFamily="2" charset="-122"/>
              </a:rPr>
              <a:t>后面的语句都会执行。</a:t>
            </a:r>
            <a:br>
              <a:rPr lang="zh-CN" altLang="en-US" sz="1200" dirty="0">
                <a:solidFill>
                  <a:srgbClr val="000000"/>
                </a:solidFill>
                <a:latin typeface="Courier New" panose="02070309020205020404" pitchFamily="49" charset="0"/>
                <a:ea typeface="宋体" panose="02010600030101010101" pitchFamily="2" charset="-122"/>
              </a:rPr>
            </a:br>
            <a:endParaRPr lang="zh-CN" altLang="en-US" dirty="0"/>
          </a:p>
        </p:txBody>
      </p:sp>
      <p:sp>
        <p:nvSpPr>
          <p:cNvPr id="7" name="矩形 6"/>
          <p:cNvSpPr/>
          <p:nvPr/>
        </p:nvSpPr>
        <p:spPr>
          <a:xfrm>
            <a:off x="5908431" y="4912950"/>
            <a:ext cx="5943600" cy="1754326"/>
          </a:xfrm>
          <a:prstGeom prst="rect">
            <a:avLst/>
          </a:prstGeom>
        </p:spPr>
        <p:txBody>
          <a:bodyPr wrap="square">
            <a:spAutoFit/>
          </a:bodyPr>
          <a:lstStyle/>
          <a:p>
            <a:r>
              <a:rPr lang="zh-CN" altLang="en-US" sz="1200" dirty="0">
                <a:solidFill>
                  <a:srgbClr val="000000"/>
                </a:solidFill>
                <a:latin typeface="宋体" panose="02010600030101010101" pitchFamily="2" charset="-122"/>
                <a:ea typeface="宋体" panose="02010600030101010101" pitchFamily="2" charset="-122"/>
              </a:rPr>
              <a:t>解答程序 </a:t>
            </a:r>
            <a:r>
              <a:rPr lang="en-US" altLang="zh-CN" sz="1200" dirty="0">
                <a:solidFill>
                  <a:srgbClr val="000000"/>
                </a:solidFill>
                <a:latin typeface="Courier New Bold" panose="02070609020205020404" pitchFamily="49" charset="0"/>
                <a:ea typeface="宋体" panose="02010600030101010101" pitchFamily="2" charset="-122"/>
              </a:rPr>
              <a:t>2</a:t>
            </a:r>
            <a:r>
              <a:rPr lang="zh-CN" altLang="en-US" sz="1200" dirty="0">
                <a:solidFill>
                  <a:srgbClr val="000000"/>
                </a:solidFill>
                <a:latin typeface="宋体" panose="02010600030101010101" pitchFamily="2" charset="-122"/>
                <a:ea typeface="宋体" panose="02010600030101010101" pitchFamily="2" charset="-122"/>
              </a:rPr>
              <a:t>：当输入 </a:t>
            </a:r>
            <a:r>
              <a:rPr lang="en-US" altLang="zh-CN" sz="1200" dirty="0">
                <a:solidFill>
                  <a:srgbClr val="000000"/>
                </a:solidFill>
                <a:latin typeface="Courier New" panose="02070309020205020404" pitchFamily="49" charset="0"/>
                <a:ea typeface="宋体" panose="02010600030101010101" pitchFamily="2" charset="-122"/>
              </a:rPr>
              <a:t>4 </a:t>
            </a:r>
            <a:r>
              <a:rPr lang="zh-CN" altLang="en-US" sz="1200" dirty="0">
                <a:solidFill>
                  <a:srgbClr val="000000"/>
                </a:solidFill>
                <a:latin typeface="宋体" panose="02010600030101010101" pitchFamily="2" charset="-122"/>
                <a:ea typeface="宋体" panose="02010600030101010101" pitchFamily="2" charset="-122"/>
              </a:rPr>
              <a:t>后，程序输出：</a:t>
            </a:r>
            <a:r>
              <a:rPr lang="en-US" altLang="zh-CN" sz="1000" dirty="0" err="1">
                <a:solidFill>
                  <a:srgbClr val="000000"/>
                </a:solidFill>
                <a:latin typeface="Courier New" panose="02070309020205020404" pitchFamily="49" charset="0"/>
                <a:ea typeface="宋体" panose="02010600030101010101" pitchFamily="2" charset="-122"/>
              </a:rPr>
              <a:t>Tursday</a:t>
            </a:r>
            <a:br>
              <a:rPr lang="en-US" altLang="zh-CN" sz="1000" dirty="0">
                <a:solidFill>
                  <a:srgbClr val="000000"/>
                </a:solidFill>
                <a:latin typeface="Courier New" panose="02070309020205020404" pitchFamily="49" charset="0"/>
                <a:ea typeface="宋体" panose="02010600030101010101" pitchFamily="2" charset="-122"/>
              </a:rPr>
            </a:br>
            <a:r>
              <a:rPr lang="zh-CN" altLang="en-US" sz="1200" dirty="0">
                <a:solidFill>
                  <a:srgbClr val="000000"/>
                </a:solidFill>
                <a:latin typeface="宋体" panose="02010600030101010101" pitchFamily="2" charset="-122"/>
                <a:ea typeface="宋体" panose="02010600030101010101" pitchFamily="2" charset="-122"/>
              </a:rPr>
              <a:t>因为在每条 </a:t>
            </a:r>
            <a:r>
              <a:rPr lang="en-US" altLang="zh-CN" sz="1200" dirty="0">
                <a:solidFill>
                  <a:srgbClr val="000000"/>
                </a:solidFill>
                <a:latin typeface="Courier New" panose="02070309020205020404" pitchFamily="49" charset="0"/>
                <a:ea typeface="宋体" panose="02010600030101010101" pitchFamily="2" charset="-122"/>
              </a:rPr>
              <a:t>case </a:t>
            </a:r>
            <a:r>
              <a:rPr lang="zh-CN" altLang="en-US" sz="1200" dirty="0">
                <a:solidFill>
                  <a:srgbClr val="000000"/>
                </a:solidFill>
                <a:latin typeface="宋体" panose="02010600030101010101" pitchFamily="2" charset="-122"/>
                <a:ea typeface="宋体" panose="02010600030101010101" pitchFamily="2" charset="-122"/>
              </a:rPr>
              <a:t>后面的语句后加有 </a:t>
            </a:r>
            <a:r>
              <a:rPr lang="en-US" altLang="zh-CN" sz="1200" dirty="0">
                <a:solidFill>
                  <a:srgbClr val="000000"/>
                </a:solidFill>
                <a:latin typeface="Courier New Bold" panose="02070609020205020404" pitchFamily="49" charset="0"/>
                <a:ea typeface="宋体" panose="02010600030101010101" pitchFamily="2" charset="-122"/>
              </a:rPr>
              <a:t>break</a:t>
            </a:r>
            <a:r>
              <a:rPr lang="zh-CN" altLang="en-US" sz="1200" dirty="0">
                <a:solidFill>
                  <a:srgbClr val="000000"/>
                </a:solidFill>
                <a:latin typeface="宋体" panose="02010600030101010101" pitchFamily="2" charset="-122"/>
                <a:ea typeface="宋体" panose="02010600030101010101" pitchFamily="2" charset="-122"/>
              </a:rPr>
              <a:t>；这里的 </a:t>
            </a:r>
            <a:r>
              <a:rPr lang="en-US" altLang="zh-CN" sz="1200" dirty="0">
                <a:solidFill>
                  <a:srgbClr val="000000"/>
                </a:solidFill>
                <a:latin typeface="Courier New" panose="02070309020205020404" pitchFamily="49" charset="0"/>
                <a:ea typeface="宋体" panose="02010600030101010101" pitchFamily="2" charset="-122"/>
              </a:rPr>
              <a:t>break </a:t>
            </a:r>
            <a:r>
              <a:rPr lang="zh-CN" altLang="en-US" sz="1200" dirty="0">
                <a:solidFill>
                  <a:srgbClr val="000000"/>
                </a:solidFill>
                <a:latin typeface="宋体" panose="02010600030101010101" pitchFamily="2" charset="-122"/>
                <a:ea typeface="宋体" panose="02010600030101010101" pitchFamily="2" charset="-122"/>
              </a:rPr>
              <a:t>表示中断 </a:t>
            </a:r>
            <a:r>
              <a:rPr lang="en-US" altLang="zh-CN" sz="1200" dirty="0">
                <a:solidFill>
                  <a:srgbClr val="000000"/>
                </a:solidFill>
                <a:latin typeface="Courier New" panose="02070309020205020404" pitchFamily="49" charset="0"/>
                <a:ea typeface="宋体" panose="02010600030101010101" pitchFamily="2" charset="-122"/>
              </a:rPr>
              <a:t>switch </a:t>
            </a:r>
            <a:r>
              <a:rPr lang="zh-CN" altLang="en-US" sz="1200" dirty="0">
                <a:solidFill>
                  <a:srgbClr val="000000"/>
                </a:solidFill>
                <a:latin typeface="宋体" panose="02010600030101010101" pitchFamily="2" charset="-122"/>
                <a:ea typeface="宋体" panose="02010600030101010101" pitchFamily="2" charset="-122"/>
              </a:rPr>
              <a:t>语句的执行。所以</a:t>
            </a:r>
            <a:r>
              <a:rPr lang="zh-CN" altLang="en-US" sz="1200" dirty="0" smtClean="0">
                <a:solidFill>
                  <a:srgbClr val="000000"/>
                </a:solidFill>
                <a:latin typeface="宋体" panose="02010600030101010101" pitchFamily="2" charset="-122"/>
                <a:ea typeface="宋体" panose="02010600030101010101" pitchFamily="2" charset="-122"/>
              </a:rPr>
              <a:t>当输出 </a:t>
            </a:r>
            <a:r>
              <a:rPr lang="en-US" altLang="zh-CN" sz="1200" dirty="0" err="1">
                <a:solidFill>
                  <a:srgbClr val="000000"/>
                </a:solidFill>
                <a:latin typeface="Courier New" panose="02070309020205020404" pitchFamily="49" charset="0"/>
                <a:ea typeface="宋体" panose="02010600030101010101" pitchFamily="2" charset="-122"/>
              </a:rPr>
              <a:t>Tursday</a:t>
            </a:r>
            <a:r>
              <a:rPr lang="en-US" altLang="zh-CN" sz="1200" dirty="0">
                <a:solidFill>
                  <a:srgbClr val="000000"/>
                </a:solidFill>
                <a:latin typeface="Courier New" panose="02070309020205020404" pitchFamily="49" charset="0"/>
                <a:ea typeface="宋体" panose="02010600030101010101" pitchFamily="2" charset="-122"/>
              </a:rPr>
              <a:t> </a:t>
            </a:r>
            <a:r>
              <a:rPr lang="zh-CN" altLang="en-US" sz="1200" dirty="0">
                <a:solidFill>
                  <a:srgbClr val="000000"/>
                </a:solidFill>
                <a:latin typeface="宋体" panose="02010600030101010101" pitchFamily="2" charset="-122"/>
                <a:ea typeface="宋体" panose="02010600030101010101" pitchFamily="2" charset="-122"/>
              </a:rPr>
              <a:t>后，再执行 </a:t>
            </a:r>
            <a:r>
              <a:rPr lang="en-US" altLang="zh-CN" sz="1200" dirty="0">
                <a:solidFill>
                  <a:srgbClr val="000000"/>
                </a:solidFill>
                <a:latin typeface="Courier New" panose="02070309020205020404" pitchFamily="49" charset="0"/>
                <a:ea typeface="宋体" panose="02010600030101010101" pitchFamily="2" charset="-122"/>
              </a:rPr>
              <a:t>break</a:t>
            </a:r>
            <a:r>
              <a:rPr lang="zh-CN" altLang="en-US" sz="1200" dirty="0">
                <a:solidFill>
                  <a:srgbClr val="000000"/>
                </a:solidFill>
                <a:latin typeface="宋体" panose="02010600030101010101" pitchFamily="2" charset="-122"/>
                <a:ea typeface="宋体" panose="02010600030101010101" pitchFamily="2" charset="-122"/>
              </a:rPr>
              <a:t>；跳出的 </a:t>
            </a:r>
            <a:r>
              <a:rPr lang="en-US" altLang="zh-CN" sz="1200" dirty="0">
                <a:solidFill>
                  <a:srgbClr val="000000"/>
                </a:solidFill>
                <a:latin typeface="Courier New" panose="02070309020205020404" pitchFamily="49" charset="0"/>
                <a:ea typeface="宋体" panose="02010600030101010101" pitchFamily="2" charset="-122"/>
              </a:rPr>
              <a:t>switch </a:t>
            </a:r>
            <a:r>
              <a:rPr lang="zh-CN" altLang="en-US" sz="1200" dirty="0">
                <a:solidFill>
                  <a:srgbClr val="000000"/>
                </a:solidFill>
                <a:latin typeface="宋体" panose="02010600030101010101" pitchFamily="2" charset="-122"/>
                <a:ea typeface="宋体" panose="02010600030101010101" pitchFamily="2" charset="-122"/>
              </a:rPr>
              <a:t>语句，所以后面 </a:t>
            </a:r>
            <a:r>
              <a:rPr lang="en-US" altLang="zh-CN" sz="1200" dirty="0">
                <a:solidFill>
                  <a:srgbClr val="000000"/>
                </a:solidFill>
                <a:latin typeface="Courier New" panose="02070309020205020404" pitchFamily="49" charset="0"/>
                <a:ea typeface="宋体" panose="02010600030101010101" pitchFamily="2" charset="-122"/>
              </a:rPr>
              <a:t>case </a:t>
            </a:r>
            <a:r>
              <a:rPr lang="zh-CN" altLang="en-US" sz="1200" dirty="0">
                <a:solidFill>
                  <a:srgbClr val="000000"/>
                </a:solidFill>
                <a:latin typeface="宋体" panose="02010600030101010101" pitchFamily="2" charset="-122"/>
                <a:ea typeface="宋体" panose="02010600030101010101" pitchFamily="2" charset="-122"/>
              </a:rPr>
              <a:t>语句再不被执行。</a:t>
            </a:r>
            <a:br>
              <a:rPr lang="zh-CN" altLang="en-US" sz="1200" dirty="0">
                <a:solidFill>
                  <a:srgbClr val="000000"/>
                </a:solidFill>
                <a:latin typeface="宋体" panose="02010600030101010101" pitchFamily="2" charset="-122"/>
                <a:ea typeface="宋体" panose="02010600030101010101" pitchFamily="2" charset="-122"/>
              </a:rPr>
            </a:br>
            <a:r>
              <a:rPr lang="zh-CN" altLang="en-US" sz="1200" dirty="0">
                <a:solidFill>
                  <a:srgbClr val="000000"/>
                </a:solidFill>
                <a:latin typeface="宋体" panose="02010600030101010101" pitchFamily="2" charset="-122"/>
                <a:ea typeface="宋体" panose="02010600030101010101" pitchFamily="2" charset="-122"/>
              </a:rPr>
              <a:t>使用 </a:t>
            </a:r>
            <a:r>
              <a:rPr lang="en-US" altLang="zh-CN" sz="1200" dirty="0">
                <a:solidFill>
                  <a:srgbClr val="000000"/>
                </a:solidFill>
                <a:latin typeface="Courier New" panose="02070309020205020404" pitchFamily="49" charset="0"/>
                <a:ea typeface="宋体" panose="02010600030101010101" pitchFamily="2" charset="-122"/>
              </a:rPr>
              <a:t>switch </a:t>
            </a:r>
            <a:r>
              <a:rPr lang="zh-CN" altLang="en-US" sz="1200" dirty="0">
                <a:solidFill>
                  <a:srgbClr val="000000"/>
                </a:solidFill>
                <a:latin typeface="宋体" panose="02010600030101010101" pitchFamily="2" charset="-122"/>
                <a:ea typeface="宋体" panose="02010600030101010101" pitchFamily="2" charset="-122"/>
              </a:rPr>
              <a:t>语句的要注意以下几点：</a:t>
            </a:r>
            <a:br>
              <a:rPr lang="zh-CN" altLang="en-US" sz="1200" dirty="0">
                <a:solidFill>
                  <a:srgbClr val="000000"/>
                </a:solidFill>
                <a:latin typeface="宋体" panose="02010600030101010101" pitchFamily="2" charset="-122"/>
                <a:ea typeface="宋体" panose="02010600030101010101" pitchFamily="2" charset="-122"/>
              </a:rPr>
            </a:br>
            <a:r>
              <a:rPr lang="en-US" altLang="zh-CN" sz="1200" dirty="0">
                <a:solidFill>
                  <a:srgbClr val="FF0000"/>
                </a:solidFill>
                <a:latin typeface="Courier New" panose="02070309020205020404" pitchFamily="49" charset="0"/>
                <a:ea typeface="宋体" panose="02010600030101010101" pitchFamily="2" charset="-122"/>
              </a:rPr>
              <a:t>1) case </a:t>
            </a:r>
            <a:r>
              <a:rPr lang="zh-CN" altLang="en-US" sz="1200" dirty="0">
                <a:solidFill>
                  <a:srgbClr val="FF0000"/>
                </a:solidFill>
                <a:latin typeface="宋体" panose="02010600030101010101" pitchFamily="2" charset="-122"/>
                <a:ea typeface="宋体" panose="02010600030101010101" pitchFamily="2" charset="-122"/>
              </a:rPr>
              <a:t>语句后的常量表达式的值不能有相同的；</a:t>
            </a:r>
            <a:br>
              <a:rPr lang="zh-CN" altLang="en-US" sz="1200" dirty="0">
                <a:solidFill>
                  <a:srgbClr val="FF0000"/>
                </a:solidFill>
                <a:latin typeface="宋体" panose="02010600030101010101" pitchFamily="2" charset="-122"/>
                <a:ea typeface="宋体" panose="02010600030101010101" pitchFamily="2" charset="-122"/>
              </a:rPr>
            </a:br>
            <a:r>
              <a:rPr lang="en-US" altLang="zh-CN" sz="1200" dirty="0">
                <a:solidFill>
                  <a:srgbClr val="FF0000"/>
                </a:solidFill>
                <a:latin typeface="Courier New" panose="02070309020205020404" pitchFamily="49" charset="0"/>
                <a:ea typeface="宋体" panose="02010600030101010101" pitchFamily="2" charset="-122"/>
              </a:rPr>
              <a:t>2) case </a:t>
            </a:r>
            <a:r>
              <a:rPr lang="zh-CN" altLang="en-US" sz="1200" dirty="0">
                <a:solidFill>
                  <a:srgbClr val="FF0000"/>
                </a:solidFill>
                <a:latin typeface="宋体" panose="02010600030101010101" pitchFamily="2" charset="-122"/>
                <a:ea typeface="宋体" panose="02010600030101010101" pitchFamily="2" charset="-122"/>
              </a:rPr>
              <a:t>后可以有多条语句，他们不必用</a:t>
            </a:r>
            <a:r>
              <a:rPr lang="en-US" altLang="zh-CN" sz="1200" dirty="0">
                <a:solidFill>
                  <a:srgbClr val="FF0000"/>
                </a:solidFill>
                <a:latin typeface="Courier New" panose="02070309020205020404" pitchFamily="49" charset="0"/>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括起来，用</a:t>
            </a:r>
            <a:r>
              <a:rPr lang="en-US" altLang="zh-CN" sz="1200" dirty="0">
                <a:solidFill>
                  <a:srgbClr val="FF0000"/>
                </a:solidFill>
                <a:latin typeface="Courier New" panose="02070309020205020404" pitchFamily="49" charset="0"/>
                <a:ea typeface="宋体" panose="02010600030101010101" pitchFamily="2" charset="-122"/>
              </a:rPr>
              <a:t>{}</a:t>
            </a:r>
            <a:r>
              <a:rPr lang="zh-CN" altLang="en-US" sz="1200" dirty="0">
                <a:solidFill>
                  <a:srgbClr val="FF0000"/>
                </a:solidFill>
                <a:latin typeface="宋体" panose="02010600030101010101" pitchFamily="2" charset="-122"/>
                <a:ea typeface="宋体" panose="02010600030101010101" pitchFamily="2" charset="-122"/>
              </a:rPr>
              <a:t>也没错！</a:t>
            </a:r>
            <a:br>
              <a:rPr lang="zh-CN" altLang="en-US" sz="1200" dirty="0">
                <a:solidFill>
                  <a:srgbClr val="FF0000"/>
                </a:solidFill>
                <a:latin typeface="宋体" panose="02010600030101010101" pitchFamily="2" charset="-122"/>
                <a:ea typeface="宋体" panose="02010600030101010101" pitchFamily="2" charset="-122"/>
              </a:rPr>
            </a:br>
            <a:r>
              <a:rPr lang="en-US" altLang="zh-CN" sz="1200" dirty="0">
                <a:solidFill>
                  <a:srgbClr val="FF0000"/>
                </a:solidFill>
                <a:latin typeface="Courier New" panose="02070309020205020404" pitchFamily="49" charset="0"/>
                <a:ea typeface="宋体" panose="02010600030101010101" pitchFamily="2" charset="-122"/>
              </a:rPr>
              <a:t>3) default </a:t>
            </a:r>
            <a:r>
              <a:rPr lang="zh-CN" altLang="en-US" sz="1200" dirty="0">
                <a:solidFill>
                  <a:srgbClr val="FF0000"/>
                </a:solidFill>
                <a:latin typeface="宋体" panose="02010600030101010101" pitchFamily="2" charset="-122"/>
                <a:ea typeface="宋体" panose="02010600030101010101" pitchFamily="2" charset="-122"/>
              </a:rPr>
              <a:t>可以省略。</a:t>
            </a:r>
            <a:br>
              <a:rPr lang="zh-CN" altLang="en-US" sz="1200" dirty="0">
                <a:solidFill>
                  <a:srgbClr val="000000"/>
                </a:solidFill>
                <a:latin typeface="宋体" panose="02010600030101010101" pitchFamily="2" charset="-122"/>
                <a:ea typeface="宋体" panose="02010600030101010101" pitchFamily="2" charset="-122"/>
              </a:rPr>
            </a:b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59" y="1744785"/>
            <a:ext cx="10515600" cy="376112"/>
          </a:xfrm>
        </p:spPr>
        <p:txBody>
          <a:bodyPr>
            <a:normAutofit fontScale="90000"/>
          </a:bodyPr>
          <a:lstStyle/>
          <a:p>
            <a:pPr algn="l"/>
            <a:r>
              <a:rPr lang="zh-CN" altLang="en-US" dirty="0"/>
              <a:t>例 </a:t>
            </a:r>
            <a:r>
              <a:rPr lang="en-US" altLang="zh-CN" dirty="0" smtClean="0"/>
              <a:t>1</a:t>
            </a:r>
            <a:r>
              <a:rPr lang="zh-CN" altLang="en-US" dirty="0" smtClean="0"/>
              <a:t>、</a:t>
            </a:r>
            <a:r>
              <a:rPr lang="zh-CN" altLang="en-US" dirty="0"/>
              <a:t>打折</a:t>
            </a:r>
            <a:r>
              <a:rPr lang="en-US" altLang="zh-CN" dirty="0"/>
              <a:t>(P1013)</a:t>
            </a:r>
            <a:br>
              <a:rPr lang="en-US" altLang="zh-CN" dirty="0"/>
            </a:br>
            <a:endParaRPr lang="zh-CN" altLang="en-US" dirty="0"/>
          </a:p>
        </p:txBody>
      </p:sp>
      <p:sp>
        <p:nvSpPr>
          <p:cNvPr id="3" name="内容占位符 2"/>
          <p:cNvSpPr>
            <a:spLocks noGrp="1"/>
          </p:cNvSpPr>
          <p:nvPr>
            <p:ph idx="1"/>
          </p:nvPr>
        </p:nvSpPr>
        <p:spPr>
          <a:xfrm>
            <a:off x="512884" y="2186353"/>
            <a:ext cx="10515600" cy="4328747"/>
          </a:xfrm>
        </p:spPr>
        <p:txBody>
          <a:bodyPr>
            <a:normAutofit/>
          </a:bodyPr>
          <a:lstStyle/>
          <a:p>
            <a:r>
              <a:rPr lang="zh-CN" altLang="en-US" dirty="0" smtClean="0"/>
              <a:t>   一</a:t>
            </a:r>
            <a:r>
              <a:rPr lang="zh-CN" altLang="en-US" dirty="0"/>
              <a:t>件衣服 </a:t>
            </a:r>
            <a:r>
              <a:rPr lang="en-US" altLang="zh-CN" dirty="0"/>
              <a:t>950 </a:t>
            </a:r>
            <a:r>
              <a:rPr lang="zh-CN" altLang="en-US" dirty="0"/>
              <a:t>元，若消费满 </a:t>
            </a:r>
            <a:r>
              <a:rPr lang="en-US" altLang="zh-CN" dirty="0"/>
              <a:t>3000 </a:t>
            </a:r>
            <a:r>
              <a:rPr lang="zh-CN" altLang="en-US" dirty="0"/>
              <a:t>元，可打八五折。输入购买衣服件数，输出需要支付的金额（单位</a:t>
            </a:r>
            <a:r>
              <a:rPr lang="zh-CN" altLang="en-US" dirty="0" smtClean="0"/>
              <a:t>：元</a:t>
            </a:r>
            <a:r>
              <a:rPr lang="zh-CN" altLang="en-US" dirty="0"/>
              <a:t>），保留两位小数。</a:t>
            </a:r>
            <a:br>
              <a:rPr lang="zh-CN" altLang="en-US" dirty="0"/>
            </a:br>
            <a:r>
              <a:rPr lang="en-US" altLang="zh-CN" dirty="0" smtClean="0"/>
              <a:t>【</a:t>
            </a:r>
            <a:r>
              <a:rPr lang="zh-CN" altLang="en-US" dirty="0"/>
              <a:t>输入</a:t>
            </a:r>
            <a:r>
              <a:rPr lang="en-US" altLang="zh-CN" dirty="0"/>
              <a:t>】</a:t>
            </a:r>
            <a:br>
              <a:rPr lang="en-US" altLang="zh-CN" dirty="0"/>
            </a:br>
            <a:r>
              <a:rPr lang="zh-CN" altLang="en-US" dirty="0"/>
              <a:t>一个整数 </a:t>
            </a:r>
            <a:r>
              <a:rPr lang="en-US" altLang="zh-CN" dirty="0"/>
              <a:t>N</a:t>
            </a:r>
            <a:r>
              <a:rPr lang="zh-CN" altLang="en-US" dirty="0"/>
              <a:t>，表示顾客购买衣服数量。</a:t>
            </a:r>
            <a:br>
              <a:rPr lang="zh-CN" altLang="en-US" dirty="0"/>
            </a:br>
            <a:r>
              <a:rPr lang="en-US" altLang="zh-CN" dirty="0" smtClean="0"/>
              <a:t>【</a:t>
            </a:r>
            <a:r>
              <a:rPr lang="zh-CN" altLang="en-US" dirty="0" smtClean="0"/>
              <a:t>输出</a:t>
            </a:r>
            <a:r>
              <a:rPr lang="en-US" altLang="zh-CN" dirty="0" smtClean="0"/>
              <a:t>】</a:t>
            </a:r>
            <a:br>
              <a:rPr lang="en-US" altLang="zh-CN" dirty="0" smtClean="0"/>
            </a:br>
            <a:r>
              <a:rPr lang="zh-CN" altLang="en-US" dirty="0"/>
              <a:t>一个实数，表示需要支付的金额。保留两位小数。</a:t>
            </a:r>
            <a:br>
              <a:rPr lang="zh-CN" altLang="en-US" dirty="0"/>
            </a:br>
            <a:r>
              <a:rPr lang="en-US" altLang="zh-CN" dirty="0" smtClean="0"/>
              <a:t>【</a:t>
            </a:r>
            <a:r>
              <a:rPr lang="zh-CN" altLang="en-US" dirty="0"/>
              <a:t>样</a:t>
            </a:r>
            <a:r>
              <a:rPr lang="zh-CN" altLang="en-US" dirty="0" smtClean="0"/>
              <a:t>例</a:t>
            </a:r>
            <a:r>
              <a:rPr lang="zh-CN" altLang="en-US" dirty="0"/>
              <a:t>输入</a:t>
            </a:r>
            <a:r>
              <a:rPr lang="en-US" altLang="zh-CN" dirty="0" smtClean="0"/>
              <a:t>】                                         【</a:t>
            </a:r>
            <a:r>
              <a:rPr lang="zh-CN" altLang="en-US" dirty="0"/>
              <a:t>样例</a:t>
            </a:r>
            <a:r>
              <a:rPr lang="zh-CN" altLang="en-US" dirty="0" smtClean="0"/>
              <a:t>输出</a:t>
            </a:r>
            <a:r>
              <a:rPr lang="en-US" altLang="zh-CN" dirty="0" smtClean="0"/>
              <a:t>】 </a:t>
            </a:r>
            <a:br>
              <a:rPr lang="en-US" altLang="zh-CN" dirty="0"/>
            </a:br>
            <a:r>
              <a:rPr lang="en-US" altLang="zh-CN" dirty="0" smtClean="0"/>
              <a:t>  4                                                             3230.00                                                                </a:t>
            </a:r>
            <a:endParaRPr lang="en-US" altLang="zh-CN" dirty="0" smtClean="0"/>
          </a:p>
        </p:txBody>
      </p:sp>
      <p:sp>
        <p:nvSpPr>
          <p:cNvPr id="4" name="Rectangle 2"/>
          <p:cNvSpPr txBox="1">
            <a:spLocks noChangeArrowheads="1"/>
          </p:cNvSpPr>
          <p:nvPr/>
        </p:nvSpPr>
        <p:spPr>
          <a:xfrm>
            <a:off x="111249" y="961291"/>
            <a:ext cx="8307387" cy="647700"/>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en-US" altLang="zh-CN"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6 </a:t>
            </a:r>
            <a:r>
              <a:rPr lang="zh-CN" altLang="en-US" dirty="0" smtClean="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分支</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程序设计实例</a:t>
            </a:r>
            <a:endParaRPr lang="zh-CN" altLang="en-US" sz="2800" dirty="0">
              <a:solidFill>
                <a:srgbClr val="FF3300"/>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5" name="内容占位符 2"/>
          <p:cNvSpPr txBox="1"/>
          <p:nvPr/>
        </p:nvSpPr>
        <p:spPr>
          <a:xfrm>
            <a:off x="512884" y="1793631"/>
            <a:ext cx="11303978" cy="10111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zh-CN" altLang="en-US" dirty="0"/>
              <a:t>、先计算买 </a:t>
            </a:r>
            <a:r>
              <a:rPr lang="en-US" altLang="zh-CN" dirty="0"/>
              <a:t>n </a:t>
            </a:r>
            <a:r>
              <a:rPr lang="zh-CN" altLang="en-US" dirty="0"/>
              <a:t>件衣服的钱数：</a:t>
            </a:r>
            <a:r>
              <a:rPr lang="en-US" altLang="zh-CN" dirty="0"/>
              <a:t>p=950*n;</a:t>
            </a:r>
            <a:br>
              <a:rPr lang="en-US" altLang="zh-CN" dirty="0"/>
            </a:br>
            <a:endParaRPr lang="zh-CN" altLang="en-US" dirty="0"/>
          </a:p>
        </p:txBody>
      </p:sp>
      <p:sp>
        <p:nvSpPr>
          <p:cNvPr id="6" name="内容占位符 2"/>
          <p:cNvSpPr txBox="1"/>
          <p:nvPr/>
        </p:nvSpPr>
        <p:spPr>
          <a:xfrm>
            <a:off x="512884" y="2299188"/>
            <a:ext cx="11303978" cy="13408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a:t>
            </a:r>
            <a:r>
              <a:rPr lang="zh-CN" altLang="en-US" dirty="0" smtClean="0"/>
              <a:t>、</a:t>
            </a:r>
            <a:r>
              <a:rPr lang="zh-CN" altLang="en-US" dirty="0"/>
              <a:t>再</a:t>
            </a:r>
            <a:r>
              <a:rPr lang="zh-CN" altLang="en-US" dirty="0" smtClean="0"/>
              <a:t>判断</a:t>
            </a:r>
            <a:r>
              <a:rPr lang="zh-CN" altLang="en-US" dirty="0"/>
              <a:t>：如果 </a:t>
            </a:r>
            <a:r>
              <a:rPr lang="en-US" altLang="zh-CN" dirty="0"/>
              <a:t>p&gt;=3000 </a:t>
            </a:r>
            <a:r>
              <a:rPr lang="zh-CN" altLang="en-US" dirty="0"/>
              <a:t>则输出 </a:t>
            </a:r>
            <a:r>
              <a:rPr lang="en-US" altLang="zh-CN" dirty="0"/>
              <a:t>p*0.85</a:t>
            </a:r>
            <a:r>
              <a:rPr lang="zh-CN" altLang="en-US" dirty="0"/>
              <a:t>；否则输出 </a:t>
            </a:r>
            <a:r>
              <a:rPr lang="en-US" altLang="zh-CN" dirty="0"/>
              <a:t>p (</a:t>
            </a:r>
            <a:r>
              <a:rPr lang="zh-CN" altLang="en-US" dirty="0"/>
              <a:t>保留两位小数</a:t>
            </a:r>
            <a:r>
              <a:rPr lang="en-US" altLang="zh-CN" dirty="0" smtClean="0"/>
              <a:t>)</a:t>
            </a:r>
            <a:endParaRPr lang="zh-CN" altLang="en-US" dirty="0"/>
          </a:p>
        </p:txBody>
      </p:sp>
      <p:sp>
        <p:nvSpPr>
          <p:cNvPr id="2" name="矩形 1"/>
          <p:cNvSpPr/>
          <p:nvPr/>
        </p:nvSpPr>
        <p:spPr>
          <a:xfrm>
            <a:off x="1474177" y="2969601"/>
            <a:ext cx="6096000" cy="3693319"/>
          </a:xfrm>
          <a:prstGeom prst="rect">
            <a:avLst/>
          </a:prstGeom>
        </p:spPr>
        <p:txBody>
          <a:bodyPr>
            <a:spAutoFit/>
          </a:bodyPr>
          <a:lstStyle/>
          <a:p>
            <a:r>
              <a:rPr lang="zh-CN" altLang="en-US" dirty="0"/>
              <a:t>#include&lt;iostream&gt;</a:t>
            </a:r>
            <a:endParaRPr lang="zh-CN" altLang="en-US" dirty="0"/>
          </a:p>
          <a:p>
            <a:r>
              <a:rPr lang="zh-CN" altLang="en-US" dirty="0"/>
              <a:t>using namespace std;</a:t>
            </a:r>
            <a:endParaRPr lang="zh-CN" altLang="en-US" dirty="0"/>
          </a:p>
          <a:p>
            <a:r>
              <a:rPr lang="zh-CN" altLang="en-US" dirty="0"/>
              <a:t>int main()</a:t>
            </a:r>
            <a:endParaRPr lang="zh-CN" altLang="en-US" dirty="0"/>
          </a:p>
          <a:p>
            <a:r>
              <a:rPr lang="zh-CN" altLang="en-US" dirty="0"/>
              <a:t>{</a:t>
            </a:r>
            <a:endParaRPr lang="zh-CN" altLang="en-US" dirty="0"/>
          </a:p>
          <a:p>
            <a:r>
              <a:rPr lang="zh-CN" altLang="en-US" dirty="0"/>
              <a:t>	int n;</a:t>
            </a:r>
            <a:endParaRPr lang="zh-CN" altLang="en-US" dirty="0"/>
          </a:p>
          <a:p>
            <a:r>
              <a:rPr lang="zh-CN" altLang="en-US" dirty="0"/>
              <a:t>	float p;</a:t>
            </a:r>
            <a:endParaRPr lang="zh-CN" altLang="en-US" dirty="0"/>
          </a:p>
          <a:p>
            <a:r>
              <a:rPr lang="zh-CN" altLang="en-US" dirty="0"/>
              <a:t>	cin&gt;&gt;n;</a:t>
            </a:r>
            <a:endParaRPr lang="zh-CN" altLang="en-US" dirty="0"/>
          </a:p>
          <a:p>
            <a:r>
              <a:rPr lang="zh-CN" altLang="en-US" dirty="0"/>
              <a:t>	p=950*n;</a:t>
            </a:r>
            <a:endParaRPr lang="zh-CN" altLang="en-US" dirty="0"/>
          </a:p>
          <a:p>
            <a:r>
              <a:rPr lang="zh-CN" altLang="en-US" dirty="0"/>
              <a:t>	if(p&gt;=3000)</a:t>
            </a:r>
            <a:endParaRPr lang="zh-CN" altLang="en-US" dirty="0"/>
          </a:p>
          <a:p>
            <a:r>
              <a:rPr lang="zh-CN" altLang="en-US" dirty="0"/>
              <a:t>	  </a:t>
            </a:r>
            <a:r>
              <a:rPr lang="zh-CN" altLang="en-US" dirty="0" smtClean="0"/>
              <a:t>  </a:t>
            </a:r>
            <a:r>
              <a:rPr lang="zh-CN" altLang="en-US" dirty="0"/>
              <a:t>p=p*0.85</a:t>
            </a:r>
            <a:endParaRPr lang="zh-CN" altLang="en-US" dirty="0"/>
          </a:p>
          <a:p>
            <a:r>
              <a:rPr lang="zh-CN" altLang="en-US" dirty="0"/>
              <a:t>	cout&lt;&lt;p&lt;&lt;endl;</a:t>
            </a:r>
            <a:endParaRPr lang="zh-CN" altLang="en-US" dirty="0"/>
          </a:p>
          <a:p>
            <a:r>
              <a:rPr lang="zh-CN" altLang="en-US" dirty="0"/>
              <a:t>	return 0; </a:t>
            </a:r>
            <a:endParaRPr lang="zh-CN" altLang="en-US" dirty="0"/>
          </a:p>
          <a:p>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97" y="1445846"/>
            <a:ext cx="10515600" cy="376112"/>
          </a:xfrm>
        </p:spPr>
        <p:txBody>
          <a:bodyPr>
            <a:normAutofit fontScale="90000"/>
          </a:bodyPr>
          <a:lstStyle/>
          <a:p>
            <a:pPr algn="l"/>
            <a:r>
              <a:rPr lang="zh-CN" altLang="en-US" dirty="0"/>
              <a:t>例 </a:t>
            </a:r>
            <a:r>
              <a:rPr lang="en-US" altLang="zh-CN" dirty="0"/>
              <a:t>5</a:t>
            </a:r>
            <a:r>
              <a:rPr lang="zh-CN" altLang="en-US" dirty="0"/>
              <a:t>、三整数排序</a:t>
            </a:r>
            <a:r>
              <a:rPr lang="en-US" altLang="zh-CN" dirty="0"/>
              <a:t>(P1015)</a:t>
            </a:r>
            <a:br>
              <a:rPr lang="en-US" altLang="zh-CN" dirty="0"/>
            </a:br>
            <a:endParaRPr lang="zh-CN" altLang="en-US" dirty="0"/>
          </a:p>
        </p:txBody>
      </p:sp>
      <p:sp>
        <p:nvSpPr>
          <p:cNvPr id="3" name="内容占位符 2"/>
          <p:cNvSpPr>
            <a:spLocks noGrp="1"/>
          </p:cNvSpPr>
          <p:nvPr>
            <p:ph idx="1"/>
          </p:nvPr>
        </p:nvSpPr>
        <p:spPr>
          <a:xfrm>
            <a:off x="380997" y="1931376"/>
            <a:ext cx="10515600" cy="4328747"/>
          </a:xfrm>
        </p:spPr>
        <p:txBody>
          <a:bodyPr>
            <a:normAutofit/>
          </a:bodyPr>
          <a:lstStyle/>
          <a:p>
            <a:r>
              <a:rPr lang="zh-CN" altLang="en-US" dirty="0"/>
              <a:t>输入三个整数 </a:t>
            </a:r>
            <a:r>
              <a:rPr lang="en-US" altLang="zh-CN" dirty="0" err="1"/>
              <a:t>a,b,c</a:t>
            </a:r>
            <a:r>
              <a:rPr lang="zh-CN" altLang="en-US" dirty="0"/>
              <a:t>，从小到大排序后输出。</a:t>
            </a:r>
            <a:br>
              <a:rPr lang="zh-CN" altLang="en-US" dirty="0"/>
            </a:br>
            <a:r>
              <a:rPr lang="en-US" altLang="zh-CN" dirty="0" smtClean="0"/>
              <a:t>【</a:t>
            </a:r>
            <a:r>
              <a:rPr lang="zh-CN" altLang="en-US" dirty="0"/>
              <a:t>输入</a:t>
            </a:r>
            <a:r>
              <a:rPr lang="en-US" altLang="zh-CN" dirty="0"/>
              <a:t>】</a:t>
            </a:r>
            <a:br>
              <a:rPr lang="en-US" altLang="zh-CN" dirty="0"/>
            </a:br>
            <a:r>
              <a:rPr lang="zh-CN" altLang="en-US" dirty="0"/>
              <a:t>一行三个整数 </a:t>
            </a:r>
            <a:r>
              <a:rPr lang="en-US" altLang="zh-CN" dirty="0" err="1"/>
              <a:t>a,b,c</a:t>
            </a:r>
            <a:r>
              <a:rPr lang="zh-CN" altLang="en-US" dirty="0"/>
              <a:t>。</a:t>
            </a:r>
            <a:br>
              <a:rPr lang="zh-CN" altLang="en-US" dirty="0"/>
            </a:br>
            <a:r>
              <a:rPr lang="en-US" altLang="zh-CN" dirty="0" smtClean="0"/>
              <a:t>【</a:t>
            </a:r>
            <a:r>
              <a:rPr lang="zh-CN" altLang="en-US" dirty="0" smtClean="0"/>
              <a:t>输出</a:t>
            </a:r>
            <a:r>
              <a:rPr lang="en-US" altLang="zh-CN" dirty="0" smtClean="0"/>
              <a:t>】</a:t>
            </a:r>
            <a:br>
              <a:rPr lang="en-US" altLang="zh-CN" dirty="0" smtClean="0"/>
            </a:br>
            <a:r>
              <a:rPr lang="zh-CN" altLang="en-US" dirty="0"/>
              <a:t>由小到大输出这三个数。整数之间用一个空格分开。</a:t>
            </a:r>
            <a:br>
              <a:rPr lang="zh-CN" altLang="en-US" dirty="0"/>
            </a:br>
            <a:r>
              <a:rPr lang="en-US" altLang="zh-CN" dirty="0" smtClean="0"/>
              <a:t>【</a:t>
            </a:r>
            <a:r>
              <a:rPr lang="zh-CN" altLang="en-US" dirty="0"/>
              <a:t>样</a:t>
            </a:r>
            <a:r>
              <a:rPr lang="zh-CN" altLang="en-US" dirty="0" smtClean="0"/>
              <a:t>例</a:t>
            </a:r>
            <a:r>
              <a:rPr lang="zh-CN" altLang="en-US" dirty="0"/>
              <a:t>输入</a:t>
            </a:r>
            <a:r>
              <a:rPr lang="en-US" altLang="zh-CN" dirty="0" smtClean="0"/>
              <a:t>】                                         【</a:t>
            </a:r>
            <a:r>
              <a:rPr lang="zh-CN" altLang="en-US" dirty="0"/>
              <a:t>样例</a:t>
            </a:r>
            <a:r>
              <a:rPr lang="zh-CN" altLang="en-US" dirty="0" smtClean="0"/>
              <a:t>输出</a:t>
            </a:r>
            <a:r>
              <a:rPr lang="en-US" altLang="zh-CN" dirty="0" smtClean="0"/>
              <a:t>】 </a:t>
            </a:r>
            <a:br>
              <a:rPr lang="en-US" altLang="zh-CN" dirty="0"/>
            </a:br>
            <a:r>
              <a:rPr lang="en-US" altLang="zh-CN" dirty="0" smtClean="0"/>
              <a:t>  20 7 33                                                     7 20 33                                                                </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5" name="内容占位符 2"/>
          <p:cNvSpPr txBox="1"/>
          <p:nvPr/>
        </p:nvSpPr>
        <p:spPr>
          <a:xfrm>
            <a:off x="594366" y="1710077"/>
            <a:ext cx="11303978" cy="10111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smtClean="0"/>
              <a:t>、输入三个数据</a:t>
            </a:r>
            <a:r>
              <a:rPr lang="en-US" altLang="zh-CN" sz="1800" dirty="0" err="1" smtClean="0"/>
              <a:t>a,b,c</a:t>
            </a:r>
            <a:r>
              <a:rPr lang="en-US" altLang="zh-CN" sz="1800" dirty="0" smtClean="0"/>
              <a:t>;</a:t>
            </a:r>
            <a:br>
              <a:rPr lang="en-US" altLang="zh-CN" sz="1800" dirty="0"/>
            </a:br>
            <a:endParaRPr lang="zh-CN" altLang="en-US" sz="1800" dirty="0"/>
          </a:p>
        </p:txBody>
      </p:sp>
      <p:sp>
        <p:nvSpPr>
          <p:cNvPr id="6" name="内容占位符 2"/>
          <p:cNvSpPr txBox="1"/>
          <p:nvPr/>
        </p:nvSpPr>
        <p:spPr>
          <a:xfrm>
            <a:off x="594366" y="2107903"/>
            <a:ext cx="11303978" cy="13408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2</a:t>
            </a:r>
            <a:r>
              <a:rPr lang="zh-CN" altLang="en-US" sz="1800" dirty="0" smtClean="0"/>
              <a:t>、判断</a:t>
            </a:r>
            <a:r>
              <a:rPr lang="en-US" altLang="zh-CN" sz="1800" dirty="0" smtClean="0"/>
              <a:t>a</a:t>
            </a:r>
            <a:r>
              <a:rPr lang="zh-CN" altLang="en-US" sz="1800" dirty="0" smtClean="0"/>
              <a:t>和</a:t>
            </a:r>
            <a:r>
              <a:rPr lang="en-US" altLang="zh-CN" sz="1800" dirty="0" smtClean="0"/>
              <a:t>b</a:t>
            </a:r>
            <a:r>
              <a:rPr lang="zh-CN" altLang="en-US" sz="1800" dirty="0" smtClean="0"/>
              <a:t>的大小，如果</a:t>
            </a:r>
            <a:r>
              <a:rPr lang="en-US" altLang="zh-CN" sz="1800" dirty="0" smtClean="0"/>
              <a:t>a</a:t>
            </a:r>
            <a:r>
              <a:rPr lang="zh-CN" altLang="en-US" sz="1800" dirty="0" smtClean="0"/>
              <a:t>大于</a:t>
            </a:r>
            <a:r>
              <a:rPr lang="en-US" altLang="zh-CN" sz="1800" dirty="0" smtClean="0"/>
              <a:t>b</a:t>
            </a:r>
            <a:r>
              <a:rPr lang="zh-CN" altLang="en-US" sz="1800" dirty="0" smtClean="0"/>
              <a:t>，则将</a:t>
            </a:r>
            <a:r>
              <a:rPr lang="en-US" altLang="zh-CN" sz="1800" dirty="0" smtClean="0"/>
              <a:t>a</a:t>
            </a:r>
            <a:r>
              <a:rPr lang="zh-CN" altLang="en-US" sz="1800" dirty="0" smtClean="0"/>
              <a:t>与</a:t>
            </a:r>
            <a:r>
              <a:rPr lang="en-US" altLang="zh-CN" sz="1800" dirty="0" smtClean="0"/>
              <a:t>b</a:t>
            </a:r>
            <a:r>
              <a:rPr lang="zh-CN" altLang="en-US" sz="1800" dirty="0" smtClean="0"/>
              <a:t>交换；</a:t>
            </a:r>
            <a:endParaRPr lang="en-US" altLang="zh-CN" sz="1800" dirty="0" smtClean="0"/>
          </a:p>
          <a:p>
            <a:r>
              <a:rPr lang="zh-CN" altLang="en-US" sz="1800" dirty="0" smtClean="0"/>
              <a:t>      判断</a:t>
            </a:r>
            <a:r>
              <a:rPr lang="en-US" altLang="zh-CN" sz="1800" dirty="0"/>
              <a:t>a</a:t>
            </a:r>
            <a:r>
              <a:rPr lang="zh-CN" altLang="en-US" sz="1800" dirty="0" smtClean="0"/>
              <a:t>和</a:t>
            </a:r>
            <a:r>
              <a:rPr lang="en-US" altLang="zh-CN" sz="1800" dirty="0" smtClean="0"/>
              <a:t>c</a:t>
            </a:r>
            <a:r>
              <a:rPr lang="zh-CN" altLang="en-US" sz="1800" dirty="0" smtClean="0"/>
              <a:t>的</a:t>
            </a:r>
            <a:r>
              <a:rPr lang="zh-CN" altLang="en-US" sz="1800" dirty="0"/>
              <a:t>大小，如果</a:t>
            </a:r>
            <a:r>
              <a:rPr lang="en-US" altLang="zh-CN" sz="1800" dirty="0"/>
              <a:t>a</a:t>
            </a:r>
            <a:r>
              <a:rPr lang="zh-CN" altLang="en-US" sz="1800" dirty="0" smtClean="0"/>
              <a:t>大于</a:t>
            </a:r>
            <a:r>
              <a:rPr lang="en-US" altLang="zh-CN" sz="1800" dirty="0" smtClean="0"/>
              <a:t>c</a:t>
            </a:r>
            <a:r>
              <a:rPr lang="zh-CN" altLang="en-US" sz="1800" dirty="0" smtClean="0"/>
              <a:t>，</a:t>
            </a:r>
            <a:r>
              <a:rPr lang="zh-CN" altLang="en-US" sz="1800" dirty="0"/>
              <a:t>则将</a:t>
            </a:r>
            <a:r>
              <a:rPr lang="en-US" altLang="zh-CN" sz="1800" dirty="0"/>
              <a:t>a</a:t>
            </a:r>
            <a:r>
              <a:rPr lang="zh-CN" altLang="en-US" sz="1800" dirty="0" smtClean="0"/>
              <a:t>与</a:t>
            </a:r>
            <a:r>
              <a:rPr lang="en-US" altLang="zh-CN" sz="1800" dirty="0" smtClean="0"/>
              <a:t>c</a:t>
            </a:r>
            <a:r>
              <a:rPr lang="zh-CN" altLang="en-US" sz="1800" dirty="0" smtClean="0"/>
              <a:t>交换；</a:t>
            </a:r>
            <a:endParaRPr lang="en-US" altLang="zh-CN" sz="1800" dirty="0" smtClean="0"/>
          </a:p>
          <a:p>
            <a:r>
              <a:rPr lang="zh-CN" altLang="en-US" sz="1800" dirty="0" smtClean="0"/>
              <a:t>      判断</a:t>
            </a:r>
            <a:r>
              <a:rPr lang="en-US" altLang="zh-CN" sz="1800" dirty="0"/>
              <a:t>a</a:t>
            </a:r>
            <a:r>
              <a:rPr lang="zh-CN" altLang="en-US" sz="1800" dirty="0"/>
              <a:t>和</a:t>
            </a:r>
            <a:r>
              <a:rPr lang="en-US" altLang="zh-CN" sz="1800" dirty="0"/>
              <a:t>c</a:t>
            </a:r>
            <a:r>
              <a:rPr lang="zh-CN" altLang="en-US" sz="1800" dirty="0"/>
              <a:t>的大小，</a:t>
            </a:r>
            <a:r>
              <a:rPr lang="zh-CN" altLang="en-US" sz="1800" dirty="0" smtClean="0"/>
              <a:t>如果</a:t>
            </a:r>
            <a:r>
              <a:rPr lang="en-US" altLang="zh-CN" sz="1800" dirty="0" smtClean="0"/>
              <a:t>b</a:t>
            </a:r>
            <a:r>
              <a:rPr lang="zh-CN" altLang="en-US" sz="1800" dirty="0" smtClean="0"/>
              <a:t>大于</a:t>
            </a:r>
            <a:r>
              <a:rPr lang="en-US" altLang="zh-CN" sz="1800" dirty="0"/>
              <a:t>c</a:t>
            </a:r>
            <a:r>
              <a:rPr lang="zh-CN" altLang="en-US" sz="1800" dirty="0"/>
              <a:t>，则</a:t>
            </a:r>
            <a:r>
              <a:rPr lang="zh-CN" altLang="en-US" sz="1800" dirty="0" smtClean="0"/>
              <a:t>将</a:t>
            </a:r>
            <a:r>
              <a:rPr lang="en-US" altLang="zh-CN" sz="1800" dirty="0" smtClean="0"/>
              <a:t>b</a:t>
            </a:r>
            <a:r>
              <a:rPr lang="zh-CN" altLang="en-US" sz="1800" dirty="0" smtClean="0"/>
              <a:t>与</a:t>
            </a:r>
            <a:r>
              <a:rPr lang="en-US" altLang="zh-CN" sz="1800" dirty="0"/>
              <a:t>c</a:t>
            </a:r>
            <a:r>
              <a:rPr lang="zh-CN" altLang="en-US" sz="1800" dirty="0"/>
              <a:t>交换</a:t>
            </a:r>
            <a:endParaRPr lang="zh-CN" altLang="en-US" sz="1800" dirty="0"/>
          </a:p>
        </p:txBody>
      </p:sp>
      <p:sp>
        <p:nvSpPr>
          <p:cNvPr id="4" name="矩形 3"/>
          <p:cNvSpPr/>
          <p:nvPr/>
        </p:nvSpPr>
        <p:spPr>
          <a:xfrm>
            <a:off x="916880" y="3206571"/>
            <a:ext cx="7964570" cy="2554545"/>
          </a:xfrm>
          <a:prstGeom prst="rect">
            <a:avLst/>
          </a:prstGeom>
        </p:spPr>
        <p:txBody>
          <a:bodyPr wrap="square">
            <a:spAutoFit/>
          </a:bodyPr>
          <a:lstStyle/>
          <a:p>
            <a:r>
              <a:rPr lang="en-US" altLang="zh-CN" sz="1600" dirty="0" err="1" smtClean="0">
                <a:solidFill>
                  <a:srgbClr val="000000"/>
                </a:solidFill>
                <a:latin typeface="Courier New" panose="02070309020205020404" pitchFamily="49" charset="0"/>
              </a:rPr>
              <a:t>int</a:t>
            </a:r>
            <a:r>
              <a:rPr lang="en-US" altLang="zh-CN" sz="1600" dirty="0" smtClean="0">
                <a:solidFill>
                  <a:srgbClr val="000000"/>
                </a:solidFill>
                <a:latin typeface="Courier New" panose="02070309020205020404" pitchFamily="49" charset="0"/>
              </a:rPr>
              <a:t> main()</a:t>
            </a:r>
            <a:br>
              <a:rPr lang="en-US" altLang="zh-CN" sz="1600" dirty="0" smtClean="0">
                <a:solidFill>
                  <a:srgbClr val="000000"/>
                </a:solidFill>
                <a:latin typeface="Courier New" panose="02070309020205020404" pitchFamily="49" charset="0"/>
              </a:rPr>
            </a:br>
            <a:r>
              <a:rPr lang="en-US" altLang="zh-CN" sz="1600" dirty="0" smtClean="0">
                <a:solidFill>
                  <a:srgbClr val="000000"/>
                </a:solidFill>
                <a:latin typeface="Courier New" panose="02070309020205020404" pitchFamily="49" charset="0"/>
              </a:rPr>
              <a:t>{</a:t>
            </a:r>
            <a:br>
              <a:rPr lang="en-US" altLang="zh-CN" sz="1600" dirty="0" smtClean="0">
                <a:solidFill>
                  <a:srgbClr val="000000"/>
                </a:solidFill>
                <a:latin typeface="Courier New" panose="02070309020205020404" pitchFamily="49" charset="0"/>
              </a:rPr>
            </a:br>
            <a:r>
              <a:rPr lang="en-US" altLang="zh-CN" sz="1600" dirty="0" err="1" smtClean="0">
                <a:solidFill>
                  <a:srgbClr val="000000"/>
                </a:solidFill>
                <a:latin typeface="Courier New" panose="02070309020205020404" pitchFamily="49" charset="0"/>
              </a:rPr>
              <a:t>int</a:t>
            </a:r>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a,b,c,t</a:t>
            </a:r>
            <a:r>
              <a:rPr lang="en-US" altLang="zh-CN" sz="1600" dirty="0" smtClean="0">
                <a:solidFill>
                  <a:srgbClr val="000000"/>
                </a:solidFill>
                <a:latin typeface="Courier New" panose="02070309020205020404" pitchFamily="49" charset="0"/>
              </a:rPr>
              <a:t>;</a:t>
            </a:r>
            <a:br>
              <a:rPr lang="en-US" altLang="zh-CN" sz="1600" dirty="0" smtClean="0">
                <a:solidFill>
                  <a:srgbClr val="000000"/>
                </a:solidFill>
                <a:latin typeface="Courier New" panose="02070309020205020404" pitchFamily="49" charset="0"/>
              </a:rPr>
            </a:br>
            <a:r>
              <a:rPr lang="en-US" altLang="zh-CN" sz="1600" dirty="0" err="1" smtClean="0">
                <a:solidFill>
                  <a:srgbClr val="000000"/>
                </a:solidFill>
                <a:latin typeface="Courier New" panose="02070309020205020404" pitchFamily="49" charset="0"/>
              </a:rPr>
              <a:t>scanf</a:t>
            </a:r>
            <a:r>
              <a:rPr lang="en-US" altLang="zh-CN" sz="1600" dirty="0" smtClean="0">
                <a:solidFill>
                  <a:srgbClr val="000000"/>
                </a:solidFill>
                <a:latin typeface="Courier New" panose="02070309020205020404" pitchFamily="49" charset="0"/>
              </a:rPr>
              <a:t>("%</a:t>
            </a:r>
            <a:r>
              <a:rPr lang="en-US" altLang="zh-CN" sz="1600" dirty="0" err="1" smtClean="0">
                <a:solidFill>
                  <a:srgbClr val="000000"/>
                </a:solidFill>
                <a:latin typeface="Courier New" panose="02070309020205020404" pitchFamily="49" charset="0"/>
              </a:rPr>
              <a:t>d%d%d</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a,&amp;b,&amp;c</a:t>
            </a:r>
            <a:r>
              <a:rPr lang="en-US" altLang="zh-CN" sz="1600" dirty="0" smtClean="0">
                <a:solidFill>
                  <a:srgbClr val="000000"/>
                </a:solidFill>
                <a:latin typeface="Courier New" panose="02070309020205020404" pitchFamily="49" charset="0"/>
              </a:rPr>
              <a:t>); // </a:t>
            </a:r>
            <a:r>
              <a:rPr lang="zh-CN" altLang="en-US" sz="1600" dirty="0" smtClean="0">
                <a:solidFill>
                  <a:srgbClr val="000000"/>
                </a:solidFill>
                <a:latin typeface="宋体" panose="02010600030101010101" pitchFamily="2" charset="-122"/>
                <a:ea typeface="宋体" panose="02010600030101010101" pitchFamily="2" charset="-122"/>
              </a:rPr>
              <a:t>输入 </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if(a&gt;b) { t=a; a=b; b=t; } //</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a&gt;b</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a,b</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if(a&gt;c) { t=a; a=c; c=t; } //</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a&gt;c</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a,c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if(b&gt;c) { t=b; b=c; c=t; } //</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b&gt;c</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err="1" smtClean="0">
                <a:solidFill>
                  <a:srgbClr val="000000"/>
                </a:solidFill>
                <a:latin typeface="Courier New" panose="02070309020205020404" pitchFamily="49" charset="0"/>
                <a:ea typeface="宋体" panose="02010600030101010101" pitchFamily="2" charset="-122"/>
              </a:rPr>
              <a:t>printf</a:t>
            </a:r>
            <a:r>
              <a:rPr lang="en-US" altLang="zh-CN" sz="1600" dirty="0" smtClean="0">
                <a:solidFill>
                  <a:srgbClr val="000000"/>
                </a:solidFill>
                <a:latin typeface="Courier New" panose="02070309020205020404" pitchFamily="49" charset="0"/>
                <a:ea typeface="宋体" panose="02010600030101010101" pitchFamily="2" charset="-122"/>
              </a:rPr>
              <a:t>("%d %d %d\n",</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输出答案：输出 </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return 0;</a:t>
            </a:r>
            <a:br>
              <a:rPr lang="en-US" altLang="zh-CN" sz="1600" dirty="0" smtClean="0">
                <a:solidFill>
                  <a:srgbClr val="000000"/>
                </a:solidFill>
                <a:latin typeface="Courier New" panose="02070309020205020404" pitchFamily="49" charset="0"/>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a:t>
            </a:r>
            <a:endParaRPr lang="zh-CN" altLang="en-US" sz="1400" dirty="0"/>
          </a:p>
        </p:txBody>
      </p:sp>
      <p:sp>
        <p:nvSpPr>
          <p:cNvPr id="7" name="矩形 6"/>
          <p:cNvSpPr/>
          <p:nvPr/>
        </p:nvSpPr>
        <p:spPr>
          <a:xfrm>
            <a:off x="844452" y="5579298"/>
            <a:ext cx="8757719" cy="1569660"/>
          </a:xfrm>
          <a:prstGeom prst="rect">
            <a:avLst/>
          </a:prstGeom>
        </p:spPr>
        <p:txBody>
          <a:bodyPr wrap="square">
            <a:spAutoFit/>
          </a:bodyPr>
          <a:lstStyle/>
          <a:p>
            <a:r>
              <a:rPr lang="zh-CN" altLang="en-US" sz="1600" dirty="0">
                <a:solidFill>
                  <a:srgbClr val="000000"/>
                </a:solidFill>
                <a:latin typeface="宋体" panose="02010600030101010101" pitchFamily="2" charset="-122"/>
                <a:ea typeface="宋体" panose="02010600030101010101" pitchFamily="2" charset="-122"/>
              </a:rPr>
              <a:t>语句：</a:t>
            </a:r>
            <a:r>
              <a:rPr lang="en-US" altLang="zh-CN" sz="1600" dirty="0">
                <a:solidFill>
                  <a:srgbClr val="000000"/>
                </a:solidFill>
                <a:latin typeface="Courier New" panose="02070309020205020404" pitchFamily="49" charset="0"/>
                <a:ea typeface="宋体" panose="02010600030101010101" pitchFamily="2" charset="-122"/>
              </a:rPr>
              <a:t>if(a&gt;b) { t=a; a=b; b=t; }</a:t>
            </a:r>
            <a:br>
              <a:rPr lang="en-US" altLang="zh-CN" sz="1600" dirty="0">
                <a:solidFill>
                  <a:srgbClr val="000000"/>
                </a:solidFill>
                <a:latin typeface="Courier New" panose="02070309020205020404" pitchFamily="49" charset="0"/>
                <a:ea typeface="宋体" panose="02010600030101010101" pitchFamily="2" charset="-122"/>
              </a:rPr>
            </a:br>
            <a:r>
              <a:rPr lang="zh-CN" altLang="en-US" sz="1600" dirty="0"/>
              <a:t>如果满足条件 </a:t>
            </a:r>
            <a:r>
              <a:rPr lang="en-US" altLang="zh-CN" sz="1600" dirty="0"/>
              <a:t>a&gt;b </a:t>
            </a:r>
            <a:r>
              <a:rPr lang="zh-CN" altLang="en-US" sz="1600" dirty="0"/>
              <a:t>要执行三句话，</a:t>
            </a:r>
            <a:r>
              <a:rPr lang="en-US" altLang="zh-CN" sz="1600" dirty="0"/>
              <a:t>t=a; a=b; b=t</a:t>
            </a:r>
            <a:r>
              <a:rPr lang="en-US" altLang="zh-CN" sz="1600" dirty="0" smtClean="0"/>
              <a:t>;</a:t>
            </a:r>
            <a:r>
              <a:rPr lang="zh-CN" altLang="en-US" sz="1600" dirty="0" smtClean="0"/>
              <a:t>如果</a:t>
            </a:r>
            <a:r>
              <a:rPr lang="zh-CN" altLang="en-US" sz="1600" dirty="0"/>
              <a:t>条件不满足，这三句话就不会执行。</a:t>
            </a:r>
            <a:br>
              <a:rPr lang="zh-CN" altLang="en-US" sz="1600" dirty="0"/>
            </a:br>
            <a:r>
              <a:rPr lang="zh-CN" altLang="en-US" sz="1600" dirty="0"/>
              <a:t>所以用</a:t>
            </a:r>
            <a:r>
              <a:rPr lang="en-US" altLang="zh-CN" sz="1600" dirty="0"/>
              <a:t>{}</a:t>
            </a:r>
            <a:r>
              <a:rPr lang="zh-CN" altLang="en-US" sz="1600" dirty="0"/>
              <a:t>把这三句括起来，这样的语句称为</a:t>
            </a:r>
            <a:r>
              <a:rPr lang="zh-CN" altLang="en-US" sz="1600" dirty="0">
                <a:solidFill>
                  <a:srgbClr val="FF0000"/>
                </a:solidFill>
              </a:rPr>
              <a:t>复合语句</a:t>
            </a:r>
            <a:r>
              <a:rPr lang="zh-CN" altLang="en-US" sz="1600" dirty="0"/>
              <a:t>。</a:t>
            </a:r>
            <a:br>
              <a:rPr lang="zh-CN" altLang="en-US" sz="1600" dirty="0"/>
            </a:br>
            <a:r>
              <a:rPr lang="zh-CN" altLang="en-US" sz="1600" dirty="0"/>
              <a:t>如果写成这样：</a:t>
            </a:r>
            <a:r>
              <a:rPr lang="en-US" altLang="zh-CN" sz="1600" dirty="0"/>
              <a:t>if(a&gt;b) t=a; a=b; b=t;</a:t>
            </a:r>
            <a:br>
              <a:rPr lang="en-US" altLang="zh-CN" sz="1600" dirty="0"/>
            </a:br>
            <a:r>
              <a:rPr lang="zh-CN" altLang="en-US" sz="1600" dirty="0"/>
              <a:t>则满足条件 </a:t>
            </a:r>
            <a:r>
              <a:rPr lang="en-US" altLang="zh-CN" sz="1600" dirty="0"/>
              <a:t>a&gt;b</a:t>
            </a:r>
            <a:r>
              <a:rPr lang="zh-CN" altLang="en-US" sz="1600" dirty="0"/>
              <a:t>，就只会执行 </a:t>
            </a:r>
            <a:r>
              <a:rPr lang="en-US" altLang="zh-CN" sz="1600" dirty="0"/>
              <a:t>t=a</a:t>
            </a:r>
            <a:r>
              <a:rPr lang="zh-CN" altLang="en-US" sz="1600" dirty="0"/>
              <a:t>；而不满足，则 </a:t>
            </a:r>
            <a:r>
              <a:rPr lang="en-US" altLang="zh-CN" sz="1600" dirty="0"/>
              <a:t>a=b </a:t>
            </a:r>
            <a:r>
              <a:rPr lang="zh-CN" altLang="en-US" sz="1600" dirty="0"/>
              <a:t>和 </a:t>
            </a:r>
            <a:r>
              <a:rPr lang="en-US" altLang="zh-CN" sz="1600" dirty="0"/>
              <a:t>b=t</a:t>
            </a:r>
            <a:r>
              <a:rPr lang="zh-CN" altLang="en-US" sz="1600" dirty="0"/>
              <a:t>；还会照样执行。</a:t>
            </a:r>
            <a:br>
              <a:rPr lang="zh-CN" altLang="en-US" sz="1600" dirty="0"/>
            </a:b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495" y="1105980"/>
            <a:ext cx="8440848" cy="1200329"/>
          </a:xfrm>
          <a:prstGeom prst="rect">
            <a:avLst/>
          </a:prstGeom>
        </p:spPr>
        <p:txBody>
          <a:bodyPr wrap="square">
            <a:spAutoFit/>
          </a:bodyPr>
          <a:lstStyle/>
          <a:p>
            <a:r>
              <a:rPr lang="zh-CN" altLang="en-US" dirty="0">
                <a:solidFill>
                  <a:srgbClr val="000000"/>
                </a:solidFill>
                <a:latin typeface="宋体" panose="02010600030101010101" pitchFamily="2" charset="-122"/>
                <a:ea typeface="宋体" panose="02010600030101010101" pitchFamily="2" charset="-122"/>
              </a:rPr>
              <a:t>在算法库</a:t>
            </a:r>
            <a:r>
              <a:rPr lang="en-US" altLang="zh-CN" dirty="0">
                <a:solidFill>
                  <a:srgbClr val="000000"/>
                </a:solidFill>
                <a:latin typeface="Courier New Bold" panose="02070609020205020404" pitchFamily="49" charset="0"/>
                <a:ea typeface="宋体" panose="02010600030101010101" pitchFamily="2" charset="-122"/>
              </a:rPr>
              <a:t>&lt;algorithm&gt;</a:t>
            </a:r>
            <a:r>
              <a:rPr lang="zh-CN" altLang="en-US" dirty="0">
                <a:solidFill>
                  <a:srgbClr val="000000"/>
                </a:solidFill>
                <a:latin typeface="宋体" panose="02010600030101010101" pitchFamily="2" charset="-122"/>
                <a:ea typeface="宋体" panose="02010600030101010101" pitchFamily="2" charset="-122"/>
              </a:rPr>
              <a:t>中有一个 </a:t>
            </a:r>
            <a:r>
              <a:rPr lang="en-US" altLang="zh-CN" dirty="0">
                <a:solidFill>
                  <a:srgbClr val="000000"/>
                </a:solidFill>
                <a:latin typeface="Courier New Bold" panose="02070609020205020404" pitchFamily="49" charset="0"/>
                <a:ea typeface="宋体" panose="02010600030101010101" pitchFamily="2" charset="-122"/>
              </a:rPr>
              <a:t>swap </a:t>
            </a:r>
            <a:r>
              <a:rPr lang="zh-CN" altLang="en-US" dirty="0">
                <a:solidFill>
                  <a:srgbClr val="000000"/>
                </a:solidFill>
                <a:latin typeface="宋体" panose="02010600030101010101" pitchFamily="2" charset="-122"/>
                <a:ea typeface="宋体" panose="02010600030101010101" pitchFamily="2" charset="-122"/>
              </a:rPr>
              <a:t>函数，专门用于交换两个变量的值：</a:t>
            </a:r>
            <a:br>
              <a:rPr lang="zh-CN" altLang="en-US" dirty="0">
                <a:solidFill>
                  <a:srgbClr val="000000"/>
                </a:solidFill>
                <a:latin typeface="宋体" panose="02010600030101010101" pitchFamily="2" charset="-122"/>
                <a:ea typeface="宋体" panose="02010600030101010101" pitchFamily="2" charset="-122"/>
              </a:rPr>
            </a:br>
            <a:r>
              <a:rPr lang="en-US" altLang="zh-CN" dirty="0">
                <a:solidFill>
                  <a:srgbClr val="000000"/>
                </a:solidFill>
                <a:latin typeface="Courier New" panose="02070309020205020404" pitchFamily="49" charset="0"/>
                <a:ea typeface="宋体" panose="02010600030101010101" pitchFamily="2" charset="-122"/>
              </a:rPr>
              <a:t>{ t=a; a=b; b=t; } </a:t>
            </a:r>
            <a:r>
              <a:rPr lang="en-US" altLang="zh-CN" dirty="0">
                <a:solidFill>
                  <a:srgbClr val="000000"/>
                </a:solidFill>
                <a:latin typeface="Wingdings" panose="05000000000000000000" pitchFamily="2" charset="2"/>
                <a:ea typeface="宋体" panose="02010600030101010101" pitchFamily="2" charset="-122"/>
              </a:rPr>
              <a:t> </a:t>
            </a:r>
            <a:r>
              <a:rPr lang="en-US" altLang="zh-CN" dirty="0">
                <a:solidFill>
                  <a:srgbClr val="000000"/>
                </a:solidFill>
                <a:latin typeface="Courier New" panose="02070309020205020404" pitchFamily="49" charset="0"/>
                <a:ea typeface="宋体" panose="02010600030101010101" pitchFamily="2" charset="-122"/>
              </a:rPr>
              <a:t>swap(</a:t>
            </a:r>
            <a:r>
              <a:rPr lang="en-US" altLang="zh-CN" dirty="0" err="1">
                <a:solidFill>
                  <a:srgbClr val="000000"/>
                </a:solidFill>
                <a:latin typeface="Courier New" panose="02070309020205020404" pitchFamily="49" charset="0"/>
                <a:ea typeface="宋体" panose="02010600030101010101" pitchFamily="2" charset="-122"/>
              </a:rPr>
              <a:t>a,b</a:t>
            </a:r>
            <a:r>
              <a:rPr lang="en-US" altLang="zh-CN" dirty="0">
                <a:solidFill>
                  <a:srgbClr val="000000"/>
                </a:solidFill>
                <a:latin typeface="Courier New" panose="02070309020205020404" pitchFamily="49" charset="0"/>
                <a:ea typeface="宋体" panose="02010600030101010101" pitchFamily="2" charset="-122"/>
              </a:rPr>
              <a:t>);</a:t>
            </a:r>
            <a:br>
              <a:rPr lang="en-US" altLang="zh-CN" dirty="0">
                <a:solidFill>
                  <a:srgbClr val="000000"/>
                </a:solidFill>
                <a:latin typeface="Courier New" panose="02070309020205020404" pitchFamily="49" charset="0"/>
                <a:ea typeface="宋体" panose="02010600030101010101" pitchFamily="2" charset="-122"/>
              </a:rPr>
            </a:br>
            <a:r>
              <a:rPr lang="zh-CN" altLang="en-US" dirty="0">
                <a:solidFill>
                  <a:srgbClr val="000000"/>
                </a:solidFill>
                <a:latin typeface="宋体" panose="02010600030101010101" pitchFamily="2" charset="-122"/>
                <a:ea typeface="宋体" panose="02010600030101010101" pitchFamily="2" charset="-122"/>
              </a:rPr>
              <a:t>算法库</a:t>
            </a:r>
            <a:r>
              <a:rPr lang="en-US" altLang="zh-CN" dirty="0">
                <a:solidFill>
                  <a:srgbClr val="000000"/>
                </a:solidFill>
                <a:latin typeface="Courier New Bold" panose="02070609020205020404" pitchFamily="49" charset="0"/>
                <a:ea typeface="宋体" panose="02010600030101010101" pitchFamily="2" charset="-122"/>
              </a:rPr>
              <a:t>&lt;algorithm&gt;</a:t>
            </a:r>
            <a:r>
              <a:rPr lang="zh-CN" altLang="en-US" dirty="0">
                <a:solidFill>
                  <a:srgbClr val="000000"/>
                </a:solidFill>
                <a:latin typeface="宋体" panose="02010600030101010101" pitchFamily="2" charset="-122"/>
                <a:ea typeface="宋体" panose="02010600030101010101" pitchFamily="2" charset="-122"/>
              </a:rPr>
              <a:t>是一个非常重要的库，请牢记它！！！</a:t>
            </a:r>
            <a:br>
              <a:rPr lang="zh-CN" altLang="en-US" dirty="0">
                <a:solidFill>
                  <a:srgbClr val="000000"/>
                </a:solidFill>
                <a:latin typeface="宋体" panose="02010600030101010101" pitchFamily="2" charset="-122"/>
                <a:ea typeface="宋体" panose="02010600030101010101" pitchFamily="2" charset="-122"/>
              </a:rPr>
            </a:br>
            <a:endParaRPr lang="zh-CN" altLang="en-US" dirty="0"/>
          </a:p>
        </p:txBody>
      </p:sp>
      <p:sp>
        <p:nvSpPr>
          <p:cNvPr id="5" name="矩形 4"/>
          <p:cNvSpPr/>
          <p:nvPr/>
        </p:nvSpPr>
        <p:spPr>
          <a:xfrm>
            <a:off x="1052682" y="2400813"/>
            <a:ext cx="7964570" cy="3539430"/>
          </a:xfrm>
          <a:prstGeom prst="rect">
            <a:avLst/>
          </a:prstGeom>
        </p:spPr>
        <p:txBody>
          <a:bodyPr wrap="square">
            <a:spAutoFit/>
          </a:bodyPr>
          <a:lstStyle/>
          <a:p>
            <a:r>
              <a:rPr lang="en-US" altLang="zh-CN" sz="1600" dirty="0" smtClean="0">
                <a:solidFill>
                  <a:srgbClr val="000000"/>
                </a:solidFill>
                <a:latin typeface="Courier New" panose="02070309020205020404" pitchFamily="49" charset="0"/>
              </a:rPr>
              <a:t>#include&lt;</a:t>
            </a:r>
            <a:r>
              <a:rPr lang="en-US" altLang="zh-CN" sz="1600" dirty="0" err="1" smtClean="0">
                <a:solidFill>
                  <a:srgbClr val="000000"/>
                </a:solidFill>
                <a:latin typeface="Courier New" panose="02070309020205020404" pitchFamily="49" charset="0"/>
              </a:rPr>
              <a:t>iostream</a:t>
            </a:r>
            <a:r>
              <a:rPr lang="en-US" altLang="zh-CN" sz="1600" dirty="0" smtClean="0">
                <a:solidFill>
                  <a:srgbClr val="000000"/>
                </a:solidFill>
                <a:latin typeface="Courier New" panose="02070309020205020404" pitchFamily="49" charset="0"/>
              </a:rPr>
              <a:t>&gt;</a:t>
            </a:r>
            <a:endParaRPr lang="en-US" altLang="zh-CN" sz="1600" dirty="0" smtClean="0">
              <a:solidFill>
                <a:srgbClr val="000000"/>
              </a:solidFill>
              <a:latin typeface="Courier New" panose="02070309020205020404" pitchFamily="49" charset="0"/>
            </a:endParaRPr>
          </a:p>
          <a:p>
            <a:r>
              <a:rPr lang="en-US" altLang="zh-CN" sz="1600" dirty="0" smtClean="0">
                <a:solidFill>
                  <a:srgbClr val="000000"/>
                </a:solidFill>
                <a:latin typeface="Courier New" panose="02070309020205020404" pitchFamily="49" charset="0"/>
              </a:rPr>
              <a:t>#include&lt;</a:t>
            </a:r>
            <a:r>
              <a:rPr lang="en-US" altLang="zh-CN" sz="1600" dirty="0" err="1" smtClean="0">
                <a:solidFill>
                  <a:srgbClr val="000000"/>
                </a:solidFill>
                <a:latin typeface="Courier New" panose="02070309020205020404" pitchFamily="49" charset="0"/>
              </a:rPr>
              <a:t>cstdio</a:t>
            </a:r>
            <a:r>
              <a:rPr lang="en-US" altLang="zh-CN" sz="1600" dirty="0" smtClean="0">
                <a:solidFill>
                  <a:srgbClr val="000000"/>
                </a:solidFill>
                <a:latin typeface="Courier New" panose="02070309020205020404" pitchFamily="49" charset="0"/>
              </a:rPr>
              <a:t>&gt;</a:t>
            </a:r>
            <a:endParaRPr lang="en-US" altLang="zh-CN" sz="1600" dirty="0" smtClean="0">
              <a:solidFill>
                <a:srgbClr val="000000"/>
              </a:solidFill>
              <a:latin typeface="Courier New" panose="02070309020205020404" pitchFamily="49" charset="0"/>
            </a:endParaRPr>
          </a:p>
          <a:p>
            <a:r>
              <a:rPr lang="en-US" altLang="zh-CN" sz="1600" dirty="0" smtClean="0">
                <a:solidFill>
                  <a:srgbClr val="FF0000"/>
                </a:solidFill>
                <a:latin typeface="Courier New" panose="02070309020205020404" pitchFamily="49" charset="0"/>
              </a:rPr>
              <a:t>#include&lt;algorithm&gt;</a:t>
            </a:r>
            <a:endParaRPr lang="en-US" altLang="zh-CN" sz="1600" dirty="0" smtClean="0">
              <a:solidFill>
                <a:srgbClr val="FF0000"/>
              </a:solidFill>
              <a:latin typeface="Courier New" panose="02070309020205020404" pitchFamily="49" charset="0"/>
            </a:endParaRPr>
          </a:p>
          <a:p>
            <a:r>
              <a:rPr lang="en-US" altLang="zh-CN" sz="1600" dirty="0">
                <a:solidFill>
                  <a:srgbClr val="000000"/>
                </a:solidFill>
                <a:latin typeface="Courier New" panose="02070309020205020404" pitchFamily="49" charset="0"/>
              </a:rPr>
              <a:t>u</a:t>
            </a:r>
            <a:r>
              <a:rPr lang="en-US" altLang="zh-CN" sz="1600" dirty="0" smtClean="0">
                <a:solidFill>
                  <a:srgbClr val="000000"/>
                </a:solidFill>
                <a:latin typeface="Courier New" panose="02070309020205020404" pitchFamily="49" charset="0"/>
              </a:rPr>
              <a:t>sing namespace </a:t>
            </a:r>
            <a:r>
              <a:rPr lang="en-US" altLang="zh-CN" sz="1600" dirty="0" err="1" smtClean="0">
                <a:solidFill>
                  <a:srgbClr val="000000"/>
                </a:solidFill>
                <a:latin typeface="Courier New" panose="02070309020205020404" pitchFamily="49" charset="0"/>
              </a:rPr>
              <a:t>std</a:t>
            </a:r>
            <a:r>
              <a:rPr lang="en-US" altLang="zh-CN" sz="1600" dirty="0" smtClean="0">
                <a:solidFill>
                  <a:srgbClr val="000000"/>
                </a:solidFill>
                <a:latin typeface="Courier New" panose="02070309020205020404" pitchFamily="49" charset="0"/>
              </a:rPr>
              <a:t>;</a:t>
            </a:r>
            <a:endParaRPr lang="en-US" altLang="zh-CN" sz="1600" dirty="0" smtClean="0">
              <a:solidFill>
                <a:srgbClr val="000000"/>
              </a:solidFill>
              <a:latin typeface="Courier New" panose="02070309020205020404" pitchFamily="49" charset="0"/>
            </a:endParaRPr>
          </a:p>
          <a:p>
            <a:r>
              <a:rPr lang="en-US" altLang="zh-CN" sz="1600" dirty="0" err="1" smtClean="0">
                <a:solidFill>
                  <a:srgbClr val="000000"/>
                </a:solidFill>
                <a:latin typeface="Courier New" panose="02070309020205020404" pitchFamily="49" charset="0"/>
              </a:rPr>
              <a:t>int</a:t>
            </a:r>
            <a:r>
              <a:rPr lang="en-US" altLang="zh-CN" sz="1600" dirty="0" smtClean="0">
                <a:solidFill>
                  <a:srgbClr val="000000"/>
                </a:solidFill>
                <a:latin typeface="Courier New" panose="02070309020205020404" pitchFamily="49" charset="0"/>
              </a:rPr>
              <a:t> main()</a:t>
            </a:r>
            <a:br>
              <a:rPr lang="en-US" altLang="zh-CN" sz="1600" dirty="0" smtClean="0">
                <a:solidFill>
                  <a:srgbClr val="000000"/>
                </a:solidFill>
                <a:latin typeface="Courier New" panose="02070309020205020404" pitchFamily="49" charset="0"/>
              </a:rPr>
            </a:br>
            <a:r>
              <a:rPr lang="en-US" altLang="zh-CN" sz="1600" dirty="0" smtClean="0">
                <a:solidFill>
                  <a:srgbClr val="000000"/>
                </a:solidFill>
                <a:latin typeface="Courier New" panose="02070309020205020404" pitchFamily="49" charset="0"/>
              </a:rPr>
              <a:t>{</a:t>
            </a:r>
            <a:br>
              <a:rPr lang="en-US" altLang="zh-CN" sz="1600" dirty="0" smtClean="0">
                <a:solidFill>
                  <a:srgbClr val="000000"/>
                </a:solidFill>
                <a:latin typeface="Courier New" panose="02070309020205020404" pitchFamily="49" charset="0"/>
              </a:rPr>
            </a:br>
            <a:r>
              <a:rPr lang="en-US" altLang="zh-CN" sz="1600" dirty="0" err="1" smtClean="0">
                <a:solidFill>
                  <a:srgbClr val="000000"/>
                </a:solidFill>
                <a:latin typeface="Courier New" panose="02070309020205020404" pitchFamily="49" charset="0"/>
              </a:rPr>
              <a:t>int</a:t>
            </a:r>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a,b,c,t</a:t>
            </a:r>
            <a:r>
              <a:rPr lang="en-US" altLang="zh-CN" sz="1600" dirty="0" smtClean="0">
                <a:solidFill>
                  <a:srgbClr val="000000"/>
                </a:solidFill>
                <a:latin typeface="Courier New" panose="02070309020205020404" pitchFamily="49" charset="0"/>
              </a:rPr>
              <a:t>;</a:t>
            </a:r>
            <a:br>
              <a:rPr lang="en-US" altLang="zh-CN" sz="1600" dirty="0" smtClean="0">
                <a:solidFill>
                  <a:srgbClr val="000000"/>
                </a:solidFill>
                <a:latin typeface="Courier New" panose="02070309020205020404" pitchFamily="49" charset="0"/>
              </a:rPr>
            </a:br>
            <a:r>
              <a:rPr lang="en-US" altLang="zh-CN" sz="1600" dirty="0" err="1" smtClean="0">
                <a:solidFill>
                  <a:srgbClr val="000000"/>
                </a:solidFill>
                <a:latin typeface="Courier New" panose="02070309020205020404" pitchFamily="49" charset="0"/>
              </a:rPr>
              <a:t>scanf</a:t>
            </a:r>
            <a:r>
              <a:rPr lang="en-US" altLang="zh-CN" sz="1600" dirty="0" smtClean="0">
                <a:solidFill>
                  <a:srgbClr val="000000"/>
                </a:solidFill>
                <a:latin typeface="Courier New" panose="02070309020205020404" pitchFamily="49" charset="0"/>
              </a:rPr>
              <a:t>("%</a:t>
            </a:r>
            <a:r>
              <a:rPr lang="en-US" altLang="zh-CN" sz="1600" dirty="0" err="1" smtClean="0">
                <a:solidFill>
                  <a:srgbClr val="000000"/>
                </a:solidFill>
                <a:latin typeface="Courier New" panose="02070309020205020404" pitchFamily="49" charset="0"/>
              </a:rPr>
              <a:t>d%d%d</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a,&amp;b,&amp;c</a:t>
            </a:r>
            <a:r>
              <a:rPr lang="en-US" altLang="zh-CN" sz="1600" dirty="0" smtClean="0">
                <a:solidFill>
                  <a:srgbClr val="000000"/>
                </a:solidFill>
                <a:latin typeface="Courier New" panose="02070309020205020404" pitchFamily="49" charset="0"/>
              </a:rPr>
              <a:t>); // </a:t>
            </a:r>
            <a:r>
              <a:rPr lang="zh-CN" altLang="en-US" sz="1600" dirty="0" smtClean="0">
                <a:solidFill>
                  <a:srgbClr val="000000"/>
                </a:solidFill>
                <a:latin typeface="宋体" panose="02010600030101010101" pitchFamily="2" charset="-122"/>
                <a:ea typeface="宋体" panose="02010600030101010101" pitchFamily="2" charset="-122"/>
              </a:rPr>
              <a:t>输入 </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if(a&gt;b) swap(</a:t>
            </a:r>
            <a:r>
              <a:rPr lang="en-US" altLang="zh-CN" sz="1600" dirty="0" err="1" smtClean="0">
                <a:solidFill>
                  <a:srgbClr val="000000"/>
                </a:solidFill>
                <a:latin typeface="Courier New" panose="02070309020205020404" pitchFamily="49" charset="0"/>
                <a:ea typeface="宋体" panose="02010600030101010101" pitchFamily="2" charset="-122"/>
              </a:rPr>
              <a:t>a,b</a:t>
            </a:r>
            <a:r>
              <a:rPr lang="en-US" altLang="zh-CN" sz="1600" dirty="0" smtClean="0">
                <a:solidFill>
                  <a:srgbClr val="000000"/>
                </a:solidFill>
                <a:latin typeface="Courier New" panose="02070309020205020404" pitchFamily="49" charset="0"/>
                <a:ea typeface="宋体" panose="02010600030101010101" pitchFamily="2" charset="-122"/>
              </a:rPr>
              <a:t>);//</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a&gt;b</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a,b</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if(a&gt;c) swap(</a:t>
            </a:r>
            <a:r>
              <a:rPr lang="en-US" altLang="zh-CN" sz="1600" dirty="0" err="1" smtClean="0">
                <a:solidFill>
                  <a:srgbClr val="000000"/>
                </a:solidFill>
                <a:latin typeface="Courier New" panose="02070309020205020404" pitchFamily="49" charset="0"/>
                <a:ea typeface="宋体" panose="02010600030101010101" pitchFamily="2" charset="-122"/>
              </a:rPr>
              <a:t>a,c</a:t>
            </a:r>
            <a:r>
              <a:rPr lang="en-US" altLang="zh-CN" sz="1600" dirty="0" smtClean="0">
                <a:solidFill>
                  <a:srgbClr val="000000"/>
                </a:solidFill>
                <a:latin typeface="Courier New" panose="02070309020205020404" pitchFamily="49" charset="0"/>
                <a:ea typeface="宋体" panose="02010600030101010101" pitchFamily="2" charset="-122"/>
              </a:rPr>
              <a:t>);//</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a&gt;c</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a,c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if(b&gt;c) swap(</a:t>
            </a:r>
            <a:r>
              <a:rPr lang="en-US" altLang="zh-CN" sz="1600" dirty="0" err="1" smtClean="0">
                <a:solidFill>
                  <a:srgbClr val="000000"/>
                </a:solidFill>
                <a:latin typeface="Courier New" panose="02070309020205020404" pitchFamily="49" charset="0"/>
                <a:ea typeface="宋体" panose="02010600030101010101" pitchFamily="2" charset="-122"/>
              </a:rPr>
              <a:t>b,c</a:t>
            </a:r>
            <a:r>
              <a:rPr lang="en-US" altLang="zh-CN" sz="1600" dirty="0" smtClean="0">
                <a:solidFill>
                  <a:srgbClr val="000000"/>
                </a:solidFill>
                <a:latin typeface="Courier New" panose="02070309020205020404" pitchFamily="49" charset="0"/>
                <a:ea typeface="宋体" panose="02010600030101010101" pitchFamily="2" charset="-122"/>
              </a:rPr>
              <a:t>);//</a:t>
            </a:r>
            <a:r>
              <a:rPr lang="zh-CN" altLang="en-US" sz="1600" dirty="0" smtClean="0">
                <a:solidFill>
                  <a:srgbClr val="000000"/>
                </a:solidFill>
                <a:latin typeface="宋体" panose="02010600030101010101" pitchFamily="2" charset="-122"/>
                <a:ea typeface="宋体" panose="02010600030101010101" pitchFamily="2" charset="-122"/>
              </a:rPr>
              <a:t>如果 </a:t>
            </a:r>
            <a:r>
              <a:rPr lang="en-US" altLang="zh-CN" sz="1600" dirty="0" smtClean="0">
                <a:solidFill>
                  <a:srgbClr val="000000"/>
                </a:solidFill>
                <a:latin typeface="Courier New" panose="02070309020205020404" pitchFamily="49" charset="0"/>
                <a:ea typeface="宋体" panose="02010600030101010101" pitchFamily="2" charset="-122"/>
              </a:rPr>
              <a:t>b&gt;c</a:t>
            </a:r>
            <a:r>
              <a:rPr lang="zh-CN" altLang="en-US" sz="1600" dirty="0" smtClean="0">
                <a:solidFill>
                  <a:srgbClr val="000000"/>
                </a:solidFill>
                <a:latin typeface="宋体" panose="02010600030101010101" pitchFamily="2" charset="-122"/>
                <a:ea typeface="宋体" panose="02010600030101010101" pitchFamily="2" charset="-122"/>
              </a:rPr>
              <a:t>，则交换 </a:t>
            </a:r>
            <a:r>
              <a:rPr lang="en-US" altLang="zh-CN" sz="1600" dirty="0" err="1" smtClean="0">
                <a:solidFill>
                  <a:srgbClr val="000000"/>
                </a:solidFill>
                <a:latin typeface="Courier New" panose="02070309020205020404" pitchFamily="49" charset="0"/>
                <a:ea typeface="宋体" panose="02010600030101010101" pitchFamily="2" charset="-122"/>
              </a:rPr>
              <a:t>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err="1" smtClean="0">
                <a:solidFill>
                  <a:srgbClr val="000000"/>
                </a:solidFill>
                <a:latin typeface="Courier New" panose="02070309020205020404" pitchFamily="49" charset="0"/>
                <a:ea typeface="宋体" panose="02010600030101010101" pitchFamily="2" charset="-122"/>
              </a:rPr>
              <a:t>printf</a:t>
            </a:r>
            <a:r>
              <a:rPr lang="en-US" altLang="zh-CN" sz="1600" dirty="0" smtClean="0">
                <a:solidFill>
                  <a:srgbClr val="000000"/>
                </a:solidFill>
                <a:latin typeface="Courier New" panose="02070309020205020404" pitchFamily="49" charset="0"/>
                <a:ea typeface="宋体" panose="02010600030101010101" pitchFamily="2" charset="-122"/>
              </a:rPr>
              <a:t>("%d %d %d\n",</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输出答案：输出 </a:t>
            </a:r>
            <a:r>
              <a:rPr lang="en-US" altLang="zh-CN" sz="1600" dirty="0" err="1" smtClean="0">
                <a:solidFill>
                  <a:srgbClr val="000000"/>
                </a:solidFill>
                <a:latin typeface="Courier New" panose="02070309020205020404" pitchFamily="49" charset="0"/>
                <a:ea typeface="宋体" panose="02010600030101010101" pitchFamily="2" charset="-122"/>
              </a:rPr>
              <a:t>a,b,c</a:t>
            </a:r>
            <a:r>
              <a:rPr lang="en-US" altLang="zh-CN" sz="1600" dirty="0" smtClean="0">
                <a:solidFill>
                  <a:srgbClr val="000000"/>
                </a:solidFill>
                <a:latin typeface="Courier New" panose="02070309020205020404" pitchFamily="49" charset="0"/>
                <a:ea typeface="宋体" panose="02010600030101010101" pitchFamily="2" charset="-122"/>
              </a:rPr>
              <a:t> </a:t>
            </a:r>
            <a:r>
              <a:rPr lang="zh-CN" altLang="en-US" sz="1600" dirty="0" smtClean="0">
                <a:solidFill>
                  <a:srgbClr val="000000"/>
                </a:solidFill>
                <a:latin typeface="宋体" panose="02010600030101010101" pitchFamily="2" charset="-122"/>
                <a:ea typeface="宋体" panose="02010600030101010101" pitchFamily="2" charset="-122"/>
              </a:rPr>
              <a:t>的值</a:t>
            </a:r>
            <a:br>
              <a:rPr lang="zh-CN" altLang="en-US" sz="1600" dirty="0" smtClean="0">
                <a:solidFill>
                  <a:srgbClr val="000000"/>
                </a:solidFill>
                <a:latin typeface="宋体" panose="02010600030101010101" pitchFamily="2" charset="-122"/>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return 0;</a:t>
            </a:r>
            <a:br>
              <a:rPr lang="en-US" altLang="zh-CN" sz="1600" dirty="0" smtClean="0">
                <a:solidFill>
                  <a:srgbClr val="000000"/>
                </a:solidFill>
                <a:latin typeface="Courier New" panose="02070309020205020404" pitchFamily="49" charset="0"/>
                <a:ea typeface="宋体" panose="02010600030101010101" pitchFamily="2" charset="-122"/>
              </a:rPr>
            </a:br>
            <a:r>
              <a:rPr lang="en-US" altLang="zh-CN" sz="1600" dirty="0" smtClean="0">
                <a:solidFill>
                  <a:srgbClr val="000000"/>
                </a:solidFill>
                <a:latin typeface="Courier New" panose="02070309020205020404" pitchFamily="49" charset="0"/>
                <a:ea typeface="宋体" panose="02010600030101010101" pitchFamily="2" charset="-122"/>
              </a:rPr>
              <a:t>}</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97" y="1401884"/>
            <a:ext cx="10515600" cy="376112"/>
          </a:xfrm>
        </p:spPr>
        <p:txBody>
          <a:bodyPr>
            <a:normAutofit fontScale="90000"/>
          </a:bodyPr>
          <a:lstStyle/>
          <a:p>
            <a:pPr algn="l"/>
            <a:r>
              <a:rPr lang="zh-CN" altLang="en-US" dirty="0"/>
              <a:t>例 </a:t>
            </a:r>
            <a:r>
              <a:rPr lang="en-US" altLang="zh-CN" dirty="0"/>
              <a:t>6</a:t>
            </a:r>
            <a:r>
              <a:rPr lang="zh-CN" altLang="en-US" dirty="0"/>
              <a:t>、三角形 </a:t>
            </a:r>
            <a:r>
              <a:rPr lang="en-US" altLang="zh-CN" dirty="0"/>
              <a:t>(P1017)</a:t>
            </a:r>
            <a:br>
              <a:rPr lang="en-US" altLang="zh-CN" dirty="0"/>
            </a:br>
            <a:endParaRPr lang="zh-CN" altLang="en-US" dirty="0"/>
          </a:p>
        </p:txBody>
      </p:sp>
      <p:sp>
        <p:nvSpPr>
          <p:cNvPr id="3" name="内容占位符 2"/>
          <p:cNvSpPr>
            <a:spLocks noGrp="1"/>
          </p:cNvSpPr>
          <p:nvPr>
            <p:ph idx="1"/>
          </p:nvPr>
        </p:nvSpPr>
        <p:spPr>
          <a:xfrm>
            <a:off x="380997" y="1931376"/>
            <a:ext cx="10515600" cy="3651739"/>
          </a:xfrm>
        </p:spPr>
        <p:txBody>
          <a:bodyPr>
            <a:normAutofit fontScale="92500" lnSpcReduction="10000"/>
          </a:bodyPr>
          <a:lstStyle/>
          <a:p>
            <a:r>
              <a:rPr lang="zh-CN" altLang="en-US" dirty="0"/>
              <a:t>输入三角形三边长度值 </a:t>
            </a:r>
            <a:r>
              <a:rPr lang="en-US" altLang="zh-CN" dirty="0" err="1"/>
              <a:t>a,b,c</a:t>
            </a:r>
            <a:r>
              <a:rPr lang="zh-CN" altLang="en-US" dirty="0"/>
              <a:t>（均为正整数），完成下列任务：</a:t>
            </a:r>
            <a:br>
              <a:rPr lang="zh-CN" altLang="en-US" dirty="0"/>
            </a:br>
            <a:r>
              <a:rPr lang="zh-CN" altLang="en-US" dirty="0"/>
              <a:t>（</a:t>
            </a:r>
            <a:r>
              <a:rPr lang="en-US" altLang="zh-CN" dirty="0"/>
              <a:t>1</a:t>
            </a:r>
            <a:r>
              <a:rPr lang="zh-CN" altLang="en-US" dirty="0"/>
              <a:t>）、如果这三边根本无法构成三角形，则输出“</a:t>
            </a:r>
            <a:r>
              <a:rPr lang="en-US" altLang="zh-CN" dirty="0"/>
              <a:t>not a triangle”</a:t>
            </a:r>
            <a:r>
              <a:rPr lang="zh-CN" altLang="en-US" dirty="0"/>
              <a:t>。</a:t>
            </a:r>
            <a:br>
              <a:rPr lang="zh-CN" altLang="en-US" dirty="0"/>
            </a:br>
            <a:r>
              <a:rPr lang="zh-CN" altLang="en-US" dirty="0"/>
              <a:t>（</a:t>
            </a:r>
            <a:r>
              <a:rPr lang="en-US" altLang="zh-CN" dirty="0"/>
              <a:t>2</a:t>
            </a:r>
            <a:r>
              <a:rPr lang="zh-CN" altLang="en-US" dirty="0"/>
              <a:t>）、如果能构成三角形，则计算这个三角形的面积并输出。</a:t>
            </a:r>
            <a:br>
              <a:rPr lang="zh-CN" altLang="en-US" dirty="0"/>
            </a:br>
            <a:r>
              <a:rPr lang="zh-CN" altLang="en-US" dirty="0"/>
              <a:t>（</a:t>
            </a:r>
            <a:r>
              <a:rPr lang="en-US" altLang="zh-CN" dirty="0"/>
              <a:t>3</a:t>
            </a:r>
            <a:r>
              <a:rPr lang="zh-CN" altLang="en-US" dirty="0"/>
              <a:t>）、然后再判断这个三角形是否是直角三角形，如果是则输出“</a:t>
            </a:r>
            <a:r>
              <a:rPr lang="en-US" altLang="zh-CN" dirty="0"/>
              <a:t>yes”</a:t>
            </a:r>
            <a:r>
              <a:rPr lang="zh-CN" altLang="en-US" dirty="0"/>
              <a:t>，否则输出“</a:t>
            </a:r>
            <a:r>
              <a:rPr lang="en-US" altLang="zh-CN" dirty="0"/>
              <a:t>no”</a:t>
            </a:r>
            <a:r>
              <a:rPr lang="zh-CN" altLang="en-US" dirty="0"/>
              <a:t>。</a:t>
            </a:r>
            <a:br>
              <a:rPr lang="zh-CN" altLang="en-US" dirty="0"/>
            </a:br>
            <a:r>
              <a:rPr lang="en-US" altLang="zh-CN" dirty="0" smtClean="0"/>
              <a:t>【</a:t>
            </a:r>
            <a:r>
              <a:rPr lang="zh-CN" altLang="en-US" dirty="0"/>
              <a:t>输入</a:t>
            </a:r>
            <a:r>
              <a:rPr lang="en-US" altLang="zh-CN" dirty="0"/>
              <a:t>】</a:t>
            </a:r>
            <a:br>
              <a:rPr lang="en-US" altLang="zh-CN" dirty="0"/>
            </a:br>
            <a:r>
              <a:rPr lang="zh-CN" altLang="en-US" dirty="0"/>
              <a:t>一行三个正整数 </a:t>
            </a:r>
            <a:r>
              <a:rPr lang="en-US" altLang="zh-CN" dirty="0" err="1"/>
              <a:t>a,b,c</a:t>
            </a:r>
            <a:r>
              <a:rPr lang="zh-CN" altLang="en-US" dirty="0" smtClean="0"/>
              <a:t>。</a:t>
            </a:r>
            <a:endParaRPr lang="en-US" altLang="zh-CN" dirty="0" smtClean="0"/>
          </a:p>
          <a:p>
            <a:r>
              <a:rPr lang="en-US" altLang="zh-CN" dirty="0" smtClean="0"/>
              <a:t>【</a:t>
            </a:r>
            <a:r>
              <a:rPr lang="zh-CN" altLang="en-US" dirty="0" smtClean="0"/>
              <a:t>输出</a:t>
            </a:r>
            <a:r>
              <a:rPr lang="en-US" altLang="zh-CN" dirty="0" smtClean="0"/>
              <a:t>】</a:t>
            </a:r>
            <a:br>
              <a:rPr lang="en-US" altLang="zh-CN" dirty="0" smtClean="0"/>
            </a:br>
            <a:r>
              <a:rPr lang="zh-CN" altLang="en-US" dirty="0"/>
              <a:t>如果 </a:t>
            </a:r>
            <a:r>
              <a:rPr lang="en-US" altLang="zh-CN" dirty="0" err="1"/>
              <a:t>a,b,c</a:t>
            </a:r>
            <a:r>
              <a:rPr lang="en-US" altLang="zh-CN" dirty="0"/>
              <a:t> </a:t>
            </a:r>
            <a:r>
              <a:rPr lang="zh-CN" altLang="en-US" dirty="0"/>
              <a:t>不能构成三角形，则输出一行“</a:t>
            </a:r>
            <a:r>
              <a:rPr lang="en-US" altLang="zh-CN" dirty="0"/>
              <a:t>not a triangle”</a:t>
            </a:r>
            <a:r>
              <a:rPr lang="zh-CN" altLang="en-US" dirty="0"/>
              <a:t>。 如果能构成一个三角形，则</a:t>
            </a:r>
            <a:r>
              <a:rPr lang="zh-CN" altLang="en-US" dirty="0" smtClean="0"/>
              <a:t>：第 </a:t>
            </a:r>
            <a:r>
              <a:rPr lang="en-US" altLang="zh-CN" dirty="0"/>
              <a:t>1 </a:t>
            </a:r>
            <a:r>
              <a:rPr lang="zh-CN" altLang="en-US" dirty="0"/>
              <a:t>行：一个保留 </a:t>
            </a:r>
            <a:r>
              <a:rPr lang="en-US" altLang="zh-CN" dirty="0"/>
              <a:t>2 </a:t>
            </a:r>
            <a:r>
              <a:rPr lang="zh-CN" altLang="en-US" dirty="0"/>
              <a:t>位小数的实数，表示三角形面积；第 </a:t>
            </a:r>
            <a:r>
              <a:rPr lang="en-US" altLang="zh-CN" dirty="0"/>
              <a:t>2 </a:t>
            </a:r>
            <a:r>
              <a:rPr lang="zh-CN" altLang="en-US" dirty="0"/>
              <a:t>行：如果这个三角形是一个直角三角形，</a:t>
            </a:r>
            <a:r>
              <a:rPr lang="zh-CN" altLang="en-US" dirty="0" smtClean="0"/>
              <a:t>则输出</a:t>
            </a:r>
            <a:r>
              <a:rPr lang="zh-CN" altLang="en-US" dirty="0"/>
              <a:t>“</a:t>
            </a:r>
            <a:r>
              <a:rPr lang="en-US" altLang="zh-CN" dirty="0"/>
              <a:t>yes”</a:t>
            </a:r>
            <a:r>
              <a:rPr lang="zh-CN" altLang="en-US" dirty="0"/>
              <a:t>，否则输出“</a:t>
            </a:r>
            <a:r>
              <a:rPr lang="en-US" altLang="zh-CN" dirty="0"/>
              <a:t>no</a:t>
            </a:r>
            <a:r>
              <a:rPr lang="en-US" altLang="zh-CN" dirty="0" smtClean="0"/>
              <a:t>”</a:t>
            </a:r>
            <a:r>
              <a:rPr lang="zh-CN" altLang="en-US" dirty="0" smtClean="0"/>
              <a:t>。</a:t>
            </a:r>
            <a:br>
              <a:rPr lang="en-US" altLang="zh-CN" dirty="0"/>
            </a:br>
            <a:endParaRPr lang="en-US" altLang="zh-CN" dirty="0" smtClean="0"/>
          </a:p>
        </p:txBody>
      </p:sp>
      <p:pic>
        <p:nvPicPr>
          <p:cNvPr id="4" name="图片 3"/>
          <p:cNvPicPr>
            <a:picLocks noChangeAspect="1"/>
          </p:cNvPicPr>
          <p:nvPr/>
        </p:nvPicPr>
        <p:blipFill>
          <a:blip r:embed="rId1"/>
          <a:stretch>
            <a:fillRect/>
          </a:stretch>
        </p:blipFill>
        <p:spPr>
          <a:xfrm>
            <a:off x="637075" y="5226907"/>
            <a:ext cx="9686925" cy="10191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5" name="内容占位符 2"/>
          <p:cNvSpPr txBox="1"/>
          <p:nvPr/>
        </p:nvSpPr>
        <p:spPr>
          <a:xfrm>
            <a:off x="916880" y="1652953"/>
            <a:ext cx="11303978" cy="203102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t>如果</a:t>
            </a:r>
            <a:r>
              <a:rPr lang="en-US" altLang="zh-CN" sz="2800" dirty="0"/>
              <a:t>(</a:t>
            </a:r>
            <a:r>
              <a:rPr lang="en-US" altLang="zh-CN" sz="2800" dirty="0" err="1"/>
              <a:t>a,b,c</a:t>
            </a:r>
            <a:r>
              <a:rPr lang="en-US" altLang="zh-CN" sz="2800" dirty="0"/>
              <a:t> </a:t>
            </a:r>
            <a:r>
              <a:rPr lang="zh-CN" altLang="en-US" sz="2800" dirty="0"/>
              <a:t>能构成一个三角形</a:t>
            </a:r>
            <a:r>
              <a:rPr lang="en-US" altLang="zh-CN" sz="2800" dirty="0"/>
              <a:t>)</a:t>
            </a:r>
            <a:br>
              <a:rPr lang="en-US" altLang="zh-CN" sz="2800" dirty="0"/>
            </a:br>
            <a:r>
              <a:rPr lang="en-US" altLang="zh-CN" sz="2800" dirty="0"/>
              <a:t>{</a:t>
            </a:r>
            <a:br>
              <a:rPr lang="en-US" altLang="zh-CN" sz="2800" dirty="0"/>
            </a:br>
            <a:r>
              <a:rPr lang="en-US" altLang="zh-CN" sz="2800" dirty="0" smtClean="0"/>
              <a:t>               </a:t>
            </a:r>
            <a:r>
              <a:rPr lang="zh-CN" altLang="en-US" sz="2800" dirty="0" smtClean="0"/>
              <a:t>海</a:t>
            </a:r>
            <a:r>
              <a:rPr lang="zh-CN" altLang="en-US" sz="2800" dirty="0"/>
              <a:t>伦计算三角形面积并输出；</a:t>
            </a:r>
            <a:br>
              <a:rPr lang="zh-CN" altLang="en-US" sz="2800" dirty="0"/>
            </a:br>
            <a:r>
              <a:rPr lang="zh-CN" altLang="en-US" sz="2800" dirty="0" smtClean="0"/>
              <a:t>               如果</a:t>
            </a:r>
            <a:r>
              <a:rPr lang="en-US" altLang="zh-CN" sz="2800" i="1" dirty="0"/>
              <a:t>(</a:t>
            </a:r>
            <a:r>
              <a:rPr lang="en-US" altLang="zh-CN" sz="2800" i="1" dirty="0" err="1"/>
              <a:t>a,b,c</a:t>
            </a:r>
            <a:r>
              <a:rPr lang="en-US" altLang="zh-CN" sz="2800" i="1" dirty="0"/>
              <a:t> </a:t>
            </a:r>
            <a:r>
              <a:rPr lang="zh-CN" altLang="en-US" sz="2800" dirty="0"/>
              <a:t>能构成一个直角三角形</a:t>
            </a:r>
            <a:r>
              <a:rPr lang="en-US" altLang="zh-CN" sz="2800" i="1" dirty="0"/>
              <a:t>) </a:t>
            </a:r>
            <a:r>
              <a:rPr lang="zh-CN" altLang="en-US" sz="2800" dirty="0"/>
              <a:t>则输出</a:t>
            </a:r>
            <a:r>
              <a:rPr lang="zh-CN" altLang="en-US" sz="2800" i="1" dirty="0"/>
              <a:t>”</a:t>
            </a:r>
            <a:r>
              <a:rPr lang="en-US" altLang="zh-CN" sz="2800" i="1" dirty="0"/>
              <a:t>yes”</a:t>
            </a:r>
            <a:br>
              <a:rPr lang="en-US" altLang="zh-CN" sz="2800" dirty="0"/>
            </a:br>
            <a:r>
              <a:rPr lang="en-US" altLang="zh-CN" sz="2800" dirty="0" smtClean="0"/>
              <a:t>}</a:t>
            </a:r>
            <a:br>
              <a:rPr lang="en-US" altLang="zh-CN" sz="2800" dirty="0"/>
            </a:br>
            <a:r>
              <a:rPr lang="zh-CN" altLang="en-US" sz="2800" dirty="0" smtClean="0"/>
              <a:t>否则</a:t>
            </a:r>
            <a:br>
              <a:rPr lang="zh-CN" altLang="en-US" sz="2800" dirty="0"/>
            </a:br>
            <a:r>
              <a:rPr lang="zh-CN" altLang="en-US" sz="2800" dirty="0"/>
              <a:t>输出</a:t>
            </a:r>
            <a:r>
              <a:rPr lang="zh-CN" altLang="en-US" sz="2800" i="1" dirty="0"/>
              <a:t>” </a:t>
            </a:r>
            <a:r>
              <a:rPr lang="en-US" altLang="zh-CN" sz="2800" i="1" dirty="0"/>
              <a:t>not a triangle”</a:t>
            </a:r>
            <a:br>
              <a:rPr lang="en-US" altLang="zh-CN" dirty="0"/>
            </a:br>
            <a:endParaRPr lang="zh-CN" altLang="en-US" sz="1800" dirty="0"/>
          </a:p>
        </p:txBody>
      </p:sp>
      <p:pic>
        <p:nvPicPr>
          <p:cNvPr id="2" name="图片 1"/>
          <p:cNvPicPr>
            <a:picLocks noChangeAspect="1"/>
          </p:cNvPicPr>
          <p:nvPr/>
        </p:nvPicPr>
        <p:blipFill>
          <a:blip r:embed="rId1"/>
          <a:stretch>
            <a:fillRect/>
          </a:stretch>
        </p:blipFill>
        <p:spPr>
          <a:xfrm>
            <a:off x="916880" y="3801574"/>
            <a:ext cx="8953500" cy="2543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0392" y="748869"/>
            <a:ext cx="6981092" cy="6242050"/>
          </a:xfrm>
          <a:prstGeom prst="rect">
            <a:avLst/>
          </a:prstGeom>
        </p:spPr>
        <p:txBody>
          <a:bodyPr wrap="square">
            <a:spAutoFit/>
          </a:bodyPr>
          <a:lstStyle/>
          <a:p>
            <a:pPr>
              <a:lnSpc>
                <a:spcPct val="130000"/>
              </a:lnSpc>
            </a:pPr>
            <a:r>
              <a:rPr lang="en-US" altLang="zh-CN" sz="1400" dirty="0">
                <a:latin typeface="Arial" panose="020B0604020202020204" pitchFamily="34" charset="0"/>
                <a:ea typeface="微软雅黑" charset="-122"/>
              </a:rPr>
              <a:t>#include&lt;</a:t>
            </a:r>
            <a:r>
              <a:rPr lang="en-US" altLang="zh-CN" sz="1400" dirty="0" err="1">
                <a:latin typeface="Arial" panose="020B0604020202020204" pitchFamily="34" charset="0"/>
                <a:ea typeface="微软雅黑" charset="-122"/>
              </a:rPr>
              <a:t>iostream</a:t>
            </a:r>
            <a:r>
              <a:rPr lang="en-US" altLang="zh-CN" sz="1400" dirty="0">
                <a:latin typeface="Arial" panose="020B0604020202020204" pitchFamily="34" charset="0"/>
                <a:ea typeface="微软雅黑" charset="-122"/>
              </a:rPr>
              <a:t>&gt;</a:t>
            </a:r>
            <a:endParaRPr lang="en-US" altLang="zh-CN" sz="1400" dirty="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a:t>
            </a:r>
            <a:r>
              <a:rPr lang="en-US" altLang="zh-CN" sz="1400" dirty="0" smtClean="0">
                <a:latin typeface="Arial" panose="020B0604020202020204" pitchFamily="34" charset="0"/>
                <a:ea typeface="微软雅黑" charset="-122"/>
              </a:rPr>
              <a:t>include&lt;</a:t>
            </a:r>
            <a:r>
              <a:rPr lang="en-US" altLang="zh-CN" sz="1400" dirty="0" err="1" smtClean="0">
                <a:latin typeface="Arial" panose="020B0604020202020204" pitchFamily="34" charset="0"/>
                <a:ea typeface="微软雅黑" charset="-122"/>
              </a:rPr>
              <a:t>cmath</a:t>
            </a:r>
            <a:r>
              <a:rPr lang="en-US" altLang="zh-CN" sz="1400" dirty="0" smtClean="0">
                <a:latin typeface="Arial" panose="020B0604020202020204" pitchFamily="34" charset="0"/>
                <a:ea typeface="微软雅黑" charset="-122"/>
              </a:rPr>
              <a:t>&gt;</a:t>
            </a:r>
            <a:endParaRPr lang="en-US" altLang="zh-CN" sz="1400" dirty="0" smtClean="0">
              <a:latin typeface="Arial" panose="020B0604020202020204" pitchFamily="34" charset="0"/>
              <a:ea typeface="微软雅黑" charset="-122"/>
            </a:endParaRPr>
          </a:p>
          <a:p>
            <a:pPr>
              <a:lnSpc>
                <a:spcPct val="130000"/>
              </a:lnSpc>
            </a:pPr>
            <a:r>
              <a:rPr lang="en-US" altLang="zh-CN" sz="1400" dirty="0" smtClean="0">
                <a:latin typeface="Arial" panose="020B0604020202020204" pitchFamily="34" charset="0"/>
                <a:ea typeface="微软雅黑" charset="-122"/>
              </a:rPr>
              <a:t>#incclude&lt;cstdio&gt;</a:t>
            </a:r>
            <a:endParaRPr lang="en-US" altLang="zh-CN" sz="1400" dirty="0" smtClean="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using namespace </a:t>
            </a:r>
            <a:r>
              <a:rPr lang="en-US" altLang="zh-CN" sz="1400" dirty="0" err="1">
                <a:latin typeface="Arial" panose="020B0604020202020204" pitchFamily="34" charset="0"/>
                <a:ea typeface="微软雅黑" charset="-122"/>
              </a:rPr>
              <a:t>std</a:t>
            </a:r>
            <a:r>
              <a:rPr lang="en-US" altLang="zh-CN" sz="1400" dirty="0">
                <a:latin typeface="Arial" panose="020B0604020202020204" pitchFamily="34" charset="0"/>
                <a:ea typeface="微软雅黑" charset="-122"/>
              </a:rPr>
              <a:t>;</a:t>
            </a:r>
            <a:endParaRPr lang="en-US" altLang="zh-CN" sz="1400" dirty="0">
              <a:latin typeface="Arial" panose="020B0604020202020204" pitchFamily="34" charset="0"/>
              <a:ea typeface="微软雅黑" charset="-122"/>
            </a:endParaRPr>
          </a:p>
          <a:p>
            <a:pPr>
              <a:lnSpc>
                <a:spcPct val="130000"/>
              </a:lnSpc>
            </a:pPr>
            <a:r>
              <a:rPr lang="en-US" altLang="zh-CN" sz="1400" dirty="0" err="1">
                <a:latin typeface="Arial" panose="020B0604020202020204" pitchFamily="34" charset="0"/>
                <a:ea typeface="微软雅黑" charset="-122"/>
              </a:rPr>
              <a:t>int</a:t>
            </a:r>
            <a:r>
              <a:rPr lang="en-US" altLang="zh-CN" sz="1400" dirty="0">
                <a:latin typeface="Arial" panose="020B0604020202020204" pitchFamily="34" charset="0"/>
                <a:ea typeface="微软雅黑" charset="-122"/>
              </a:rPr>
              <a:t> main()</a:t>
            </a:r>
            <a:endParaRPr lang="en-US" altLang="zh-CN" sz="1400" dirty="0">
              <a:latin typeface="Arial" panose="020B0604020202020204" pitchFamily="34" charset="0"/>
              <a:ea typeface="微软雅黑" charset="-122"/>
            </a:endParaRPr>
          </a:p>
          <a:p>
            <a:pPr>
              <a:lnSpc>
                <a:spcPct val="130000"/>
              </a:lnSpc>
            </a:pPr>
            <a:r>
              <a:rPr lang="en-US" altLang="zh-CN" sz="1400" dirty="0" smtClean="0">
                <a:latin typeface="Arial" panose="020B0604020202020204" pitchFamily="34" charset="0"/>
                <a:ea typeface="微软雅黑" charset="-122"/>
              </a:rPr>
              <a:t>{</a:t>
            </a:r>
            <a:endParaRPr lang="en-US" altLang="zh-CN" sz="1400" dirty="0" smtClean="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 </a:t>
            </a:r>
            <a:r>
              <a:rPr lang="en-US" altLang="zh-CN" sz="1400" dirty="0" smtClean="0">
                <a:latin typeface="Arial" panose="020B0604020202020204" pitchFamily="34" charset="0"/>
                <a:ea typeface="微软雅黑" charset="-122"/>
              </a:rPr>
              <a:t>  </a:t>
            </a:r>
            <a:r>
              <a:rPr lang="en-US" altLang="zh-CN" sz="1400" dirty="0" err="1" smtClean="0">
                <a:latin typeface="Arial" panose="020B0604020202020204" pitchFamily="34" charset="0"/>
                <a:ea typeface="微软雅黑" charset="-122"/>
              </a:rPr>
              <a:t>int</a:t>
            </a:r>
            <a:r>
              <a:rPr lang="en-US" altLang="zh-CN" sz="1400" dirty="0" smtClean="0">
                <a:latin typeface="Arial" panose="020B0604020202020204" pitchFamily="34" charset="0"/>
                <a:ea typeface="微软雅黑" charset="-122"/>
              </a:rPr>
              <a:t> </a:t>
            </a:r>
            <a:r>
              <a:rPr lang="en-US" altLang="zh-CN" sz="1400" dirty="0" err="1" smtClean="0">
                <a:latin typeface="Arial" panose="020B0604020202020204" pitchFamily="34" charset="0"/>
                <a:ea typeface="微软雅黑" charset="-122"/>
              </a:rPr>
              <a:t>a,b,c</a:t>
            </a:r>
            <a:r>
              <a:rPr lang="en-US" altLang="zh-CN" sz="1400" dirty="0" smtClean="0">
                <a:latin typeface="Arial" panose="020B0604020202020204" pitchFamily="34" charset="0"/>
                <a:ea typeface="微软雅黑" charset="-122"/>
              </a:rPr>
              <a:t>;</a:t>
            </a:r>
            <a:endParaRPr lang="en-US" altLang="zh-CN" sz="1400" dirty="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   float </a:t>
            </a:r>
            <a:r>
              <a:rPr lang="en-US" altLang="zh-CN" sz="1400" dirty="0" smtClean="0">
                <a:latin typeface="Arial" panose="020B0604020202020204" pitchFamily="34" charset="0"/>
                <a:ea typeface="微软雅黑" charset="-122"/>
              </a:rPr>
              <a:t> </a:t>
            </a:r>
            <a:r>
              <a:rPr lang="en-US" altLang="zh-CN" sz="1400" dirty="0" err="1" smtClean="0">
                <a:latin typeface="Arial" panose="020B0604020202020204" pitchFamily="34" charset="0"/>
                <a:ea typeface="微软雅黑" charset="-122"/>
              </a:rPr>
              <a:t>p,s</a:t>
            </a:r>
            <a:r>
              <a:rPr lang="en-US" altLang="zh-CN" sz="1400" dirty="0">
                <a:latin typeface="Arial" panose="020B0604020202020204" pitchFamily="34" charset="0"/>
                <a:ea typeface="微软雅黑" charset="-122"/>
              </a:rPr>
              <a:t>;</a:t>
            </a:r>
            <a:endParaRPr lang="en-US" altLang="zh-CN" sz="1400" dirty="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   </a:t>
            </a:r>
            <a:r>
              <a:rPr lang="en-US" altLang="zh-CN" sz="1400" dirty="0" err="1">
                <a:latin typeface="Arial" panose="020B0604020202020204" pitchFamily="34" charset="0"/>
                <a:ea typeface="微软雅黑" charset="-122"/>
              </a:rPr>
              <a:t>scanf</a:t>
            </a:r>
            <a:r>
              <a:rPr lang="en-US" altLang="zh-CN" sz="1400" dirty="0" smtClean="0">
                <a:latin typeface="Arial" panose="020B0604020202020204" pitchFamily="34" charset="0"/>
                <a:ea typeface="微软雅黑" charset="-122"/>
              </a:rPr>
              <a:t>(“%d %d %</a:t>
            </a:r>
            <a:r>
              <a:rPr lang="en-US" altLang="zh-CN" sz="1400" dirty="0" err="1" smtClean="0">
                <a:latin typeface="Arial" panose="020B0604020202020204" pitchFamily="34" charset="0"/>
                <a:ea typeface="微软雅黑" charset="-122"/>
              </a:rPr>
              <a:t>d”,&amp;</a:t>
            </a:r>
            <a:r>
              <a:rPr lang="en-US" altLang="zh-CN" sz="1400" dirty="0" err="1">
                <a:latin typeface="Arial" panose="020B0604020202020204" pitchFamily="34" charset="0"/>
                <a:ea typeface="微软雅黑" charset="-122"/>
              </a:rPr>
              <a:t>a,&amp;b,&amp;c</a:t>
            </a:r>
            <a:r>
              <a:rPr lang="en-US" altLang="zh-CN" sz="1400" dirty="0">
                <a:latin typeface="Arial" panose="020B0604020202020204" pitchFamily="34" charset="0"/>
                <a:ea typeface="微软雅黑" charset="-122"/>
              </a:rPr>
              <a:t>);</a:t>
            </a:r>
            <a:endParaRPr lang="en-US" altLang="zh-CN" sz="1400" dirty="0">
              <a:latin typeface="Arial" panose="020B0604020202020204" pitchFamily="34" charset="0"/>
              <a:ea typeface="微软雅黑" charset="-122"/>
            </a:endParaRPr>
          </a:p>
          <a:p>
            <a:pPr>
              <a:lnSpc>
                <a:spcPct val="130000"/>
              </a:lnSpc>
            </a:pPr>
            <a:r>
              <a:rPr lang="en-US" altLang="zh-CN" sz="1400" dirty="0">
                <a:sym typeface="+mn-ea"/>
              </a:rPr>
              <a:t>   if(</a:t>
            </a:r>
            <a:r>
              <a:rPr lang="en-US" altLang="zh-CN" sz="1400" dirty="0" err="1">
                <a:sym typeface="+mn-ea"/>
              </a:rPr>
              <a:t>a+b</a:t>
            </a:r>
            <a:r>
              <a:rPr lang="en-US" altLang="zh-CN" sz="1400" dirty="0">
                <a:sym typeface="+mn-ea"/>
              </a:rPr>
              <a:t>&gt;c&amp;&amp;</a:t>
            </a:r>
            <a:r>
              <a:rPr lang="en-US" altLang="zh-CN" sz="1400" dirty="0" err="1">
                <a:sym typeface="+mn-ea"/>
              </a:rPr>
              <a:t>b+c</a:t>
            </a:r>
            <a:r>
              <a:rPr lang="en-US" altLang="zh-CN" sz="1400" dirty="0">
                <a:sym typeface="+mn-ea"/>
              </a:rPr>
              <a:t>&gt;a&amp;&amp;</a:t>
            </a:r>
            <a:r>
              <a:rPr lang="en-US" altLang="zh-CN" sz="1400" dirty="0" err="1">
                <a:sym typeface="+mn-ea"/>
              </a:rPr>
              <a:t>a+c</a:t>
            </a:r>
            <a:r>
              <a:rPr lang="en-US" altLang="zh-CN" sz="1400" dirty="0">
                <a:sym typeface="+mn-ea"/>
              </a:rPr>
              <a:t>&gt;b) </a:t>
            </a:r>
            <a:endParaRPr lang="en-US" altLang="zh-CN" sz="1400" dirty="0">
              <a:sym typeface="+mn-ea"/>
            </a:endParaRPr>
          </a:p>
          <a:p>
            <a:pPr>
              <a:lnSpc>
                <a:spcPct val="130000"/>
              </a:lnSpc>
            </a:pPr>
            <a:r>
              <a:rPr lang="en-US" altLang="zh-CN" sz="1400" dirty="0">
                <a:sym typeface="+mn-ea"/>
              </a:rPr>
              <a:t>      </a:t>
            </a:r>
            <a:r>
              <a:rPr lang="en-US" altLang="zh-CN" sz="1400" dirty="0" smtClean="0">
                <a:sym typeface="+mn-ea"/>
              </a:rPr>
              <a:t>{</a:t>
            </a:r>
            <a:endParaRPr lang="en-US" altLang="zh-CN" sz="1400" dirty="0" smtClean="0">
              <a:sym typeface="+mn-ea"/>
            </a:endParaRPr>
          </a:p>
          <a:p>
            <a:pPr>
              <a:lnSpc>
                <a:spcPct val="130000"/>
              </a:lnSpc>
            </a:pPr>
            <a:r>
              <a:rPr lang="en-US" altLang="zh-CN" sz="1400" dirty="0">
                <a:sym typeface="+mn-ea"/>
              </a:rPr>
              <a:t> </a:t>
            </a:r>
            <a:r>
              <a:rPr lang="en-US" altLang="zh-CN" sz="1400" dirty="0" smtClean="0">
                <a:sym typeface="+mn-ea"/>
              </a:rPr>
              <a:t>          p</a:t>
            </a:r>
            <a:r>
              <a:rPr lang="en-US" altLang="zh-CN" sz="1400" dirty="0">
                <a:sym typeface="+mn-ea"/>
              </a:rPr>
              <a:t>=(</a:t>
            </a:r>
            <a:r>
              <a:rPr lang="en-US" altLang="zh-CN" sz="1400" dirty="0" err="1">
                <a:sym typeface="+mn-ea"/>
              </a:rPr>
              <a:t>a+b+c</a:t>
            </a:r>
            <a:r>
              <a:rPr lang="en-US" altLang="zh-CN" sz="1400" dirty="0">
                <a:sym typeface="+mn-ea"/>
              </a:rPr>
              <a:t>)/2;               </a:t>
            </a:r>
            <a:endParaRPr lang="en-US" altLang="zh-CN" sz="1400" dirty="0">
              <a:sym typeface="+mn-ea"/>
            </a:endParaRPr>
          </a:p>
          <a:p>
            <a:pPr>
              <a:lnSpc>
                <a:spcPct val="130000"/>
              </a:lnSpc>
            </a:pPr>
            <a:r>
              <a:rPr lang="en-US" altLang="zh-CN" sz="1400" dirty="0">
                <a:sym typeface="+mn-ea"/>
              </a:rPr>
              <a:t>         </a:t>
            </a:r>
            <a:r>
              <a:rPr lang="en-US" altLang="zh-CN" sz="1400" dirty="0" smtClean="0">
                <a:sym typeface="+mn-ea"/>
              </a:rPr>
              <a:t>  </a:t>
            </a:r>
            <a:r>
              <a:rPr lang="en-US" altLang="zh-CN" sz="1400" dirty="0">
                <a:sym typeface="+mn-ea"/>
              </a:rPr>
              <a:t>s=</a:t>
            </a:r>
            <a:r>
              <a:rPr lang="en-US" altLang="zh-CN" sz="1400" dirty="0" err="1">
                <a:sym typeface="+mn-ea"/>
              </a:rPr>
              <a:t>sqrt</a:t>
            </a:r>
            <a:r>
              <a:rPr lang="en-US" altLang="zh-CN" sz="1400" dirty="0">
                <a:sym typeface="+mn-ea"/>
              </a:rPr>
              <a:t>(p*(p-a)*(p-b)*(p-c));</a:t>
            </a:r>
            <a:endParaRPr lang="en-US" altLang="zh-CN" sz="1400" dirty="0">
              <a:sym typeface="+mn-ea"/>
            </a:endParaRPr>
          </a:p>
          <a:p>
            <a:pPr>
              <a:lnSpc>
                <a:spcPct val="130000"/>
              </a:lnSpc>
            </a:pPr>
            <a:r>
              <a:rPr lang="en-US" altLang="zh-CN" sz="1400" dirty="0">
                <a:sym typeface="+mn-ea"/>
              </a:rPr>
              <a:t>         </a:t>
            </a:r>
            <a:r>
              <a:rPr lang="en-US" altLang="zh-CN" sz="1400" dirty="0" smtClean="0">
                <a:sym typeface="+mn-ea"/>
              </a:rPr>
              <a:t>  </a:t>
            </a:r>
            <a:r>
              <a:rPr lang="en-US" altLang="zh-CN" sz="1400" dirty="0" err="1">
                <a:sym typeface="+mn-ea"/>
              </a:rPr>
              <a:t>printf</a:t>
            </a:r>
            <a:r>
              <a:rPr lang="en-US" altLang="zh-CN" sz="1400" dirty="0">
                <a:sym typeface="+mn-ea"/>
              </a:rPr>
              <a:t>(“%.2f”,s</a:t>
            </a:r>
            <a:r>
              <a:rPr lang="en-US" altLang="zh-CN" sz="1400" dirty="0" smtClean="0">
                <a:sym typeface="+mn-ea"/>
              </a:rPr>
              <a:t>);</a:t>
            </a:r>
            <a:endParaRPr lang="en-US" altLang="zh-CN" sz="1400" dirty="0" smtClean="0">
              <a:sym typeface="+mn-ea"/>
            </a:endParaRPr>
          </a:p>
          <a:p>
            <a:pPr>
              <a:lnSpc>
                <a:spcPct val="130000"/>
              </a:lnSpc>
            </a:pPr>
            <a:r>
              <a:rPr lang="en-US" altLang="zh-CN" sz="1400" dirty="0">
                <a:sym typeface="+mn-ea"/>
              </a:rPr>
              <a:t> </a:t>
            </a:r>
            <a:r>
              <a:rPr lang="en-US" altLang="zh-CN" sz="1400" dirty="0" smtClean="0">
                <a:sym typeface="+mn-ea"/>
              </a:rPr>
              <a:t>         if(a*</a:t>
            </a:r>
            <a:r>
              <a:rPr lang="en-US" altLang="zh-CN" sz="1400" dirty="0" err="1" smtClean="0">
                <a:sym typeface="+mn-ea"/>
              </a:rPr>
              <a:t>a+b</a:t>
            </a:r>
            <a:r>
              <a:rPr lang="zh-CN" altLang="en-US" sz="1400" dirty="0" smtClean="0">
                <a:sym typeface="+mn-ea"/>
              </a:rPr>
              <a:t>*</a:t>
            </a:r>
            <a:r>
              <a:rPr lang="en-US" altLang="zh-CN" sz="1400" dirty="0" smtClean="0">
                <a:sym typeface="+mn-ea"/>
              </a:rPr>
              <a:t>b==c*c||a*</a:t>
            </a:r>
            <a:r>
              <a:rPr lang="en-US" altLang="zh-CN" sz="1400" dirty="0" err="1" smtClean="0">
                <a:sym typeface="+mn-ea"/>
              </a:rPr>
              <a:t>a+c</a:t>
            </a:r>
            <a:r>
              <a:rPr lang="en-US" altLang="zh-CN" sz="1400" dirty="0" smtClean="0">
                <a:sym typeface="+mn-ea"/>
              </a:rPr>
              <a:t>*c==b*b||b*</a:t>
            </a:r>
            <a:r>
              <a:rPr lang="en-US" altLang="zh-CN" sz="1400" dirty="0" err="1" smtClean="0">
                <a:sym typeface="+mn-ea"/>
              </a:rPr>
              <a:t>b+c</a:t>
            </a:r>
            <a:r>
              <a:rPr lang="en-US" altLang="zh-CN" sz="1400" dirty="0" smtClean="0">
                <a:sym typeface="+mn-ea"/>
              </a:rPr>
              <a:t>*c==a*a)    </a:t>
            </a:r>
            <a:endParaRPr lang="en-US" altLang="zh-CN" sz="1400" dirty="0" smtClean="0">
              <a:sym typeface="+mn-ea"/>
            </a:endParaRPr>
          </a:p>
          <a:p>
            <a:pPr>
              <a:lnSpc>
                <a:spcPct val="130000"/>
              </a:lnSpc>
            </a:pPr>
            <a:r>
              <a:rPr lang="en-US" altLang="zh-CN" sz="1400" dirty="0">
                <a:sym typeface="+mn-ea"/>
              </a:rPr>
              <a:t> </a:t>
            </a:r>
            <a:r>
              <a:rPr lang="en-US" altLang="zh-CN" sz="1400" dirty="0" smtClean="0">
                <a:sym typeface="+mn-ea"/>
              </a:rPr>
              <a:t>                 </a:t>
            </a:r>
            <a:r>
              <a:rPr lang="en-US" altLang="zh-CN" sz="1400" dirty="0" err="1" smtClean="0">
                <a:sym typeface="+mn-ea"/>
              </a:rPr>
              <a:t>printf</a:t>
            </a:r>
            <a:r>
              <a:rPr lang="en-US" altLang="zh-CN" sz="1400" dirty="0" smtClean="0">
                <a:sym typeface="+mn-ea"/>
              </a:rPr>
              <a:t>(“yes\n”);</a:t>
            </a:r>
            <a:endParaRPr lang="en-US" altLang="zh-CN" sz="1400" dirty="0" smtClean="0">
              <a:sym typeface="+mn-ea"/>
            </a:endParaRPr>
          </a:p>
          <a:p>
            <a:pPr>
              <a:lnSpc>
                <a:spcPct val="130000"/>
              </a:lnSpc>
            </a:pPr>
            <a:r>
              <a:rPr lang="en-US" altLang="zh-CN" sz="1400" dirty="0">
                <a:sym typeface="+mn-ea"/>
              </a:rPr>
              <a:t> </a:t>
            </a:r>
            <a:r>
              <a:rPr lang="en-US" altLang="zh-CN" sz="1400" dirty="0" smtClean="0">
                <a:sym typeface="+mn-ea"/>
              </a:rPr>
              <a:t>         else</a:t>
            </a:r>
            <a:endParaRPr lang="en-US" altLang="zh-CN" sz="1400" dirty="0" smtClean="0">
              <a:sym typeface="+mn-ea"/>
            </a:endParaRPr>
          </a:p>
          <a:p>
            <a:pPr>
              <a:lnSpc>
                <a:spcPct val="130000"/>
              </a:lnSpc>
            </a:pPr>
            <a:r>
              <a:rPr lang="en-US" altLang="zh-CN" sz="1400" dirty="0">
                <a:sym typeface="+mn-ea"/>
              </a:rPr>
              <a:t> </a:t>
            </a:r>
            <a:r>
              <a:rPr lang="en-US" altLang="zh-CN" sz="1400" dirty="0" smtClean="0">
                <a:sym typeface="+mn-ea"/>
              </a:rPr>
              <a:t>                 </a:t>
            </a:r>
            <a:r>
              <a:rPr lang="en-US" altLang="zh-CN" sz="1400" dirty="0" err="1">
                <a:sym typeface="+mn-ea"/>
              </a:rPr>
              <a:t>printf</a:t>
            </a:r>
            <a:r>
              <a:rPr lang="en-US" altLang="zh-CN" sz="1400" dirty="0" smtClean="0">
                <a:sym typeface="+mn-ea"/>
              </a:rPr>
              <a:t>(“no\n</a:t>
            </a:r>
            <a:r>
              <a:rPr lang="en-US" altLang="zh-CN" sz="1400" dirty="0">
                <a:sym typeface="+mn-ea"/>
              </a:rPr>
              <a:t>”);</a:t>
            </a:r>
            <a:endParaRPr lang="en-US" altLang="zh-CN" sz="1400" dirty="0">
              <a:sym typeface="+mn-ea"/>
            </a:endParaRPr>
          </a:p>
          <a:p>
            <a:pPr>
              <a:lnSpc>
                <a:spcPct val="130000"/>
              </a:lnSpc>
            </a:pPr>
            <a:r>
              <a:rPr lang="en-US" altLang="zh-CN" sz="1400" dirty="0">
                <a:sym typeface="+mn-ea"/>
              </a:rPr>
              <a:t>      }</a:t>
            </a:r>
            <a:endParaRPr lang="en-US" altLang="zh-CN" sz="1400" dirty="0">
              <a:sym typeface="+mn-ea"/>
            </a:endParaRPr>
          </a:p>
          <a:p>
            <a:pPr>
              <a:lnSpc>
                <a:spcPct val="130000"/>
              </a:lnSpc>
            </a:pPr>
            <a:r>
              <a:rPr lang="zh-CN" altLang="zh-CN" sz="1400" dirty="0">
                <a:sym typeface="+mn-ea"/>
              </a:rPr>
              <a:t>   </a:t>
            </a:r>
            <a:r>
              <a:rPr lang="en-US" altLang="zh-CN" sz="1400" dirty="0">
                <a:sym typeface="+mn-ea"/>
              </a:rPr>
              <a:t>else </a:t>
            </a:r>
            <a:r>
              <a:rPr lang="en-US" altLang="zh-CN" sz="1400" dirty="0" err="1">
                <a:sym typeface="+mn-ea"/>
              </a:rPr>
              <a:t>printf</a:t>
            </a:r>
            <a:r>
              <a:rPr lang="en-US" altLang="zh-CN" sz="1400" dirty="0" smtClean="0">
                <a:sym typeface="+mn-ea"/>
              </a:rPr>
              <a:t>(“not a triangle”);</a:t>
            </a:r>
            <a:endParaRPr lang="en-US" altLang="zh-CN" sz="1400" dirty="0">
              <a:sym typeface="+mn-ea"/>
            </a:endParaRPr>
          </a:p>
          <a:p>
            <a:pPr>
              <a:lnSpc>
                <a:spcPct val="130000"/>
              </a:lnSpc>
            </a:pPr>
            <a:r>
              <a:rPr lang="en-US" altLang="zh-CN" sz="1400" dirty="0">
                <a:latin typeface="Arial" panose="020B0604020202020204" pitchFamily="34" charset="0"/>
                <a:ea typeface="微软雅黑" charset="-122"/>
              </a:rPr>
              <a:t>   return 0;</a:t>
            </a:r>
            <a:endParaRPr lang="en-US" altLang="zh-CN" sz="1400" dirty="0">
              <a:latin typeface="Arial" panose="020B0604020202020204" pitchFamily="34" charset="0"/>
              <a:ea typeface="微软雅黑" charset="-122"/>
            </a:endParaRPr>
          </a:p>
          <a:p>
            <a:pPr>
              <a:lnSpc>
                <a:spcPct val="130000"/>
              </a:lnSpc>
            </a:pPr>
            <a:r>
              <a:rPr lang="en-US" altLang="zh-CN" sz="1400" dirty="0">
                <a:latin typeface="Arial" panose="020B0604020202020204" pitchFamily="34" charset="0"/>
                <a:ea typeface="微软雅黑" charset="-122"/>
              </a:rPr>
              <a:t>}</a:t>
            </a:r>
            <a:endParaRPr lang="en-US" altLang="zh-CN" dirty="0">
              <a:latin typeface="Arial" panose="020B0604020202020204" pitchFamily="34" charset="0"/>
              <a:ea typeface="微软雅黑"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a:off x="356996" y="1164417"/>
            <a:ext cx="30444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solidFill>
                  <a:srgbClr val="D60093"/>
                </a:solidFill>
                <a:effectLst>
                  <a:outerShdw blurRad="38100" dist="38100" dir="2700000" algn="tl">
                    <a:srgbClr val="000000"/>
                  </a:outerShdw>
                </a:effectLst>
                <a:ea typeface="楷体_GB2312" panose="02010609030101010101" pitchFamily="49" charset="-122"/>
              </a:rPr>
              <a:t>1. </a:t>
            </a:r>
            <a:r>
              <a:rPr lang="zh-CN" altLang="en-US" b="1" dirty="0">
                <a:solidFill>
                  <a:srgbClr val="D60093"/>
                </a:solidFill>
                <a:effectLst>
                  <a:outerShdw blurRad="38100" dist="38100" dir="2700000" algn="tl">
                    <a:srgbClr val="000000"/>
                  </a:outerShdw>
                </a:effectLst>
                <a:ea typeface="楷体_GB2312" panose="02010609030101010101" pitchFamily="49" charset="-122"/>
              </a:rPr>
              <a:t>关系运算符和关系表达式</a:t>
            </a:r>
            <a:r>
              <a:rPr lang="zh-CN" altLang="en-US" dirty="0"/>
              <a:t> </a:t>
            </a:r>
            <a:endParaRPr lang="zh-CN" altLang="en-US" dirty="0"/>
          </a:p>
        </p:txBody>
      </p:sp>
      <p:graphicFrame>
        <p:nvGraphicFramePr>
          <p:cNvPr id="5" name="Group 165"/>
          <p:cNvGraphicFramePr>
            <a:graphicFrameLocks noGrp="1"/>
          </p:cNvGraphicFramePr>
          <p:nvPr/>
        </p:nvGraphicFramePr>
        <p:xfrm>
          <a:off x="1526565" y="2016493"/>
          <a:ext cx="6985000" cy="2499360"/>
        </p:xfrm>
        <a:graphic>
          <a:graphicData uri="http://schemas.openxmlformats.org/drawingml/2006/table">
            <a:tbl>
              <a:tblPr/>
              <a:tblGrid>
                <a:gridCol w="2665412"/>
                <a:gridCol w="1223963"/>
                <a:gridCol w="2043112"/>
                <a:gridCol w="1052513"/>
              </a:tblGrid>
              <a:tr h="255588">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关系运算符</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含  义</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优 先 级</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结 合 性</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5717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&gt;</a:t>
                      </a:r>
                      <a:endPar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大于</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这些关系运算符等优先级，但比下面的优先级</a:t>
                      </a:r>
                      <a:r>
                        <a:rPr kumimoji="1" lang="zh-CN" altLang="en-US"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高</a:t>
                      </a:r>
                      <a:endParaRPr kumimoji="1" lang="zh-CN" altLang="en-US"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左结合性</a:t>
                      </a:r>
                      <a:endParaRPr kumimoji="1" lang="zh-CN" altLang="en-US"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717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&gt;=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&gt;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和</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大于或等于</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258763">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&lt;</a:t>
                      </a:r>
                      <a:endPar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小于</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25717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&lt;=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&lt;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和</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小于或等于</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25717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（两个</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等于</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这些关系运算符等优先级，但比上面的优先级</a:t>
                      </a:r>
                      <a:r>
                        <a:rPr kumimoji="1" lang="zh-CN" altLang="en-US"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低</a:t>
                      </a:r>
                      <a:endParaRPr kumimoji="1" lang="zh-CN" altLang="en-US"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25717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和</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rPr>
                        <a:t>不等于</a:t>
                      </a:r>
                      <a:endParaRPr kumimoji="1" lang="zh-CN" altLang="en-US" sz="1600" b="1" i="0" u="none" strike="noStrike" cap="none" normalizeH="0" baseline="0" dirty="0" smtClean="0">
                        <a:ln>
                          <a:noFill/>
                        </a:ln>
                        <a:solidFill>
                          <a:schemeClr val="tx1"/>
                        </a:solidFill>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bl>
          </a:graphicData>
        </a:graphic>
      </p:graphicFrame>
      <p:sp>
        <p:nvSpPr>
          <p:cNvPr id="6" name="Rectangle 166"/>
          <p:cNvSpPr>
            <a:spLocks noChangeArrowheads="1"/>
          </p:cNvSpPr>
          <p:nvPr/>
        </p:nvSpPr>
        <p:spPr bwMode="auto">
          <a:xfrm>
            <a:off x="769540" y="1565777"/>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ea typeface="楷体_GB2312" panose="02010609030101010101" pitchFamily="49" charset="-122"/>
              </a:rPr>
              <a:t> </a:t>
            </a:r>
            <a:r>
              <a:rPr lang="zh-CN" altLang="en-US" b="1" dirty="0">
                <a:solidFill>
                  <a:srgbClr val="008000"/>
                </a:solidFill>
                <a:effectLst>
                  <a:outerShdw blurRad="38100" dist="38100" dir="2700000" algn="tl">
                    <a:srgbClr val="000000"/>
                  </a:outerShdw>
                </a:effectLst>
                <a:ea typeface="楷体_GB2312" panose="02010609030101010101" pitchFamily="49" charset="-122"/>
              </a:rPr>
              <a:t>关系运算符</a:t>
            </a:r>
            <a:r>
              <a:rPr lang="zh-CN" altLang="en-US" dirty="0"/>
              <a:t> </a:t>
            </a:r>
            <a:endParaRPr lang="zh-CN" altLang="en-US" dirty="0"/>
          </a:p>
        </p:txBody>
      </p:sp>
      <p:sp>
        <p:nvSpPr>
          <p:cNvPr id="7" name="Rectangle 167"/>
          <p:cNvSpPr>
            <a:spLocks noChangeArrowheads="1"/>
          </p:cNvSpPr>
          <p:nvPr/>
        </p:nvSpPr>
        <p:spPr bwMode="auto">
          <a:xfrm>
            <a:off x="769540" y="4597237"/>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ea typeface="楷体_GB2312" panose="02010609030101010101" pitchFamily="49" charset="-122"/>
              </a:rPr>
              <a:t> </a:t>
            </a:r>
            <a:r>
              <a:rPr lang="zh-CN" altLang="en-US" b="1" dirty="0">
                <a:solidFill>
                  <a:srgbClr val="008000"/>
                </a:solidFill>
                <a:effectLst>
                  <a:outerShdw blurRad="38100" dist="38100" dir="2700000" algn="tl">
                    <a:srgbClr val="000000"/>
                  </a:outerShdw>
                </a:effectLst>
                <a:ea typeface="楷体_GB2312" panose="02010609030101010101" pitchFamily="49" charset="-122"/>
              </a:rPr>
              <a:t>关系表达式</a:t>
            </a:r>
            <a:r>
              <a:rPr lang="zh-CN" altLang="en-US" dirty="0"/>
              <a:t> </a:t>
            </a:r>
            <a:endParaRPr lang="zh-CN" altLang="en-US" dirty="0"/>
          </a:p>
        </p:txBody>
      </p:sp>
      <p:sp>
        <p:nvSpPr>
          <p:cNvPr id="8" name="Rectangle 168"/>
          <p:cNvSpPr>
            <a:spLocks noChangeArrowheads="1"/>
          </p:cNvSpPr>
          <p:nvPr/>
        </p:nvSpPr>
        <p:spPr bwMode="auto">
          <a:xfrm>
            <a:off x="1285265" y="5090830"/>
            <a:ext cx="722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用关系运算符连接起来的式子称为</a:t>
            </a:r>
            <a:r>
              <a:rPr lang="zh-CN" altLang="en-US" sz="2000"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关系表达式</a:t>
            </a:r>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关系表达式的一般形式为：</a:t>
            </a:r>
            <a:r>
              <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 </a:t>
            </a:r>
            <a:r>
              <a:rPr lang="zh-CN" altLang="en-US" sz="2000"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关系运算符</a:t>
            </a:r>
            <a:r>
              <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表达式</a:t>
            </a:r>
            <a:endPar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9" name="Rectangle 169"/>
          <p:cNvSpPr>
            <a:spLocks noChangeArrowheads="1"/>
          </p:cNvSpPr>
          <p:nvPr/>
        </p:nvSpPr>
        <p:spPr bwMode="auto">
          <a:xfrm>
            <a:off x="1285265" y="5944994"/>
            <a:ext cx="7081837" cy="707886"/>
          </a:xfrm>
          <a:prstGeom prst="rect">
            <a:avLst/>
          </a:prstGeom>
          <a:solidFill>
            <a:srgbClr val="FFFFFF"/>
          </a:solidFill>
          <a:ln w="38100">
            <a:solidFill>
              <a:srgbClr val="0000FF"/>
            </a:solidFill>
            <a:miter lim="800000"/>
          </a:ln>
          <a:effectLst>
            <a:outerShdw dist="107763" dir="2700000" algn="ctr" rotWithShape="0">
              <a:schemeClr val="bg2">
                <a:alpha val="50000"/>
              </a:schemeClr>
            </a:outerShdw>
          </a:effectLst>
        </p:spPr>
        <p:txBody>
          <a:bodyPr anchor="ctr">
            <a:spAutoFit/>
          </a:bodyPr>
          <a:lstStyle/>
          <a:p>
            <a:r>
              <a:rPr lang="zh-CN" altLang="en-US" sz="2000" b="1">
                <a:solidFill>
                  <a:srgbClr val="CC0000"/>
                </a:solidFill>
                <a:effectLst>
                  <a:outerShdw blurRad="38100" dist="38100" dir="2700000" algn="tl">
                    <a:srgbClr val="C0C0C0"/>
                  </a:outerShdw>
                </a:effectLst>
                <a:ea typeface="隶书" panose="02010509060101010101" pitchFamily="49" charset="-122"/>
              </a:rPr>
              <a:t>例：</a:t>
            </a:r>
            <a:r>
              <a:rPr lang="en-US" altLang="zh-CN" sz="2000">
                <a:effectLst>
                  <a:outerShdw blurRad="38100" dist="38100" dir="2700000" algn="tl">
                    <a:srgbClr val="C0C0C0"/>
                  </a:outerShdw>
                </a:effectLst>
              </a:rPr>
              <a:t>a + b &gt; c – d      x &gt; 3 / 2      'a' + 1 &lt; c      </a:t>
            </a:r>
            <a:r>
              <a:rPr lang="en-US" altLang="zh-CN">
                <a:effectLst>
                  <a:outerShdw blurRad="38100" dist="38100" dir="2700000" algn="tl">
                    <a:srgbClr val="C0C0C0"/>
                  </a:outerShdw>
                </a:effectLst>
              </a:rPr>
              <a:t>–</a:t>
            </a:r>
            <a:r>
              <a:rPr lang="en-US" altLang="zh-CN"/>
              <a:t> </a:t>
            </a:r>
            <a:r>
              <a:rPr lang="en-US" altLang="zh-CN" sz="2000">
                <a:effectLst>
                  <a:outerShdw blurRad="38100" dist="38100" dir="2700000" algn="tl">
                    <a:srgbClr val="C0C0C0"/>
                  </a:outerShdw>
                </a:effectLst>
              </a:rPr>
              <a:t>i – 5 * j == k + 1</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out)">
                                      <p:cBhvr>
                                        <p:cTn id="24" dur="500"/>
                                        <p:tgtEl>
                                          <p:spTgt spid="8"/>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out)">
                                      <p:cBhvr>
                                        <p:cTn id="29" dur="500"/>
                                        <p:tgtEl>
                                          <p:spTgt spid="9"/>
                                        </p:tgtEl>
                                      </p:cBhvr>
                                    </p:animEffect>
                                  </p:childTnLst>
                                  <p:subTnLst>
                                    <p:audio>
                                      <p:cMediaNode>
                                        <p:cTn display="0" masterRel="sameClick">
                                          <p:stCondLst>
                                            <p:cond evt="begin" delay="0">
                                              <p:tn val="27"/>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en-US" altLang="zh-CN" dirty="0" smtClean="0"/>
              <a:t>end</a:t>
            </a:r>
            <a:endParaRPr lang="en-US" altLang="zh-CN" dirty="0" smtClean="0"/>
          </a:p>
        </p:txBody>
      </p:sp>
      <p:sp>
        <p:nvSpPr>
          <p:cNvPr id="5" name="文本占位符 4"/>
          <p:cNvSpPr>
            <a:spLocks noGrp="1"/>
          </p:cNvSpPr>
          <p:nvPr>
            <p:ph type="body" idx="1"/>
            <p:custDataLst>
              <p:tags r:id="rId2"/>
            </p:custDataLst>
          </p:nvPr>
        </p:nvSpPr>
        <p:spPr/>
        <p:txBody>
          <a:bodyPr/>
          <a:lstStyle/>
          <a:p>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ChangeArrowheads="1"/>
          </p:cNvSpPr>
          <p:nvPr/>
        </p:nvSpPr>
        <p:spPr bwMode="auto">
          <a:xfrm>
            <a:off x="0" y="1179057"/>
            <a:ext cx="2573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ea typeface="楷体_GB2312" panose="02010609030101010101" pitchFamily="49" charset="-122"/>
              </a:rPr>
              <a:t> </a:t>
            </a:r>
            <a:r>
              <a:rPr lang="zh-CN" altLang="en-US" b="1" dirty="0">
                <a:solidFill>
                  <a:srgbClr val="008000"/>
                </a:solidFill>
                <a:effectLst>
                  <a:outerShdw blurRad="38100" dist="38100" dir="2700000" algn="tl">
                    <a:srgbClr val="000000"/>
                  </a:outerShdw>
                </a:effectLst>
                <a:ea typeface="楷体_GB2312" panose="02010609030101010101" pitchFamily="49" charset="-122"/>
              </a:rPr>
              <a:t>关系运算符的优先级</a:t>
            </a:r>
            <a:r>
              <a:rPr lang="zh-CN" altLang="en-US" dirty="0"/>
              <a:t> </a:t>
            </a:r>
            <a:endParaRPr lang="zh-CN" altLang="en-US" dirty="0"/>
          </a:p>
        </p:txBody>
      </p:sp>
      <p:grpSp>
        <p:nvGrpSpPr>
          <p:cNvPr id="5" name="Group 50"/>
          <p:cNvGrpSpPr/>
          <p:nvPr/>
        </p:nvGrpSpPr>
        <p:grpSpPr bwMode="auto">
          <a:xfrm>
            <a:off x="1080602" y="1638820"/>
            <a:ext cx="2778904" cy="1641865"/>
            <a:chOff x="1341" y="572"/>
            <a:chExt cx="1767" cy="1044"/>
          </a:xfrm>
        </p:grpSpPr>
        <p:sp>
          <p:nvSpPr>
            <p:cNvPr id="6" name="Text Box 46" descr="信纸"/>
            <p:cNvSpPr txBox="1">
              <a:spLocks noChangeArrowheads="1"/>
            </p:cNvSpPr>
            <p:nvPr/>
          </p:nvSpPr>
          <p:spPr bwMode="auto">
            <a:xfrm>
              <a:off x="1341" y="572"/>
              <a:ext cx="1767" cy="1044"/>
            </a:xfrm>
            <a:prstGeom prst="rect">
              <a:avLst/>
            </a:prstGeom>
            <a:blipFill dpi="0" rotWithShape="1">
              <a:blip r:embed="rId1"/>
              <a:srcRect/>
              <a:tile tx="0" ty="0" sx="100000" sy="100000" flip="none" algn="tl"/>
            </a:blipFill>
            <a:ln w="38100">
              <a:solidFill>
                <a:srgbClr val="008000"/>
              </a:solidFill>
              <a:miter lim="800000"/>
            </a:ln>
            <a:effectLst>
              <a:outerShdw dist="107763" dir="2700000" algn="ctr" rotWithShape="0">
                <a:srgbClr val="808080">
                  <a:alpha val="50000"/>
                </a:srgbClr>
              </a:outerShdw>
            </a:effectLst>
          </p:spPr>
          <p:txBody>
            <a:bodyPr/>
            <a:lstStyle/>
            <a:p>
              <a:pPr algn="just"/>
              <a:r>
                <a:rPr lang="zh-CN" altLang="en-US" sz="2000" b="1" dirty="0">
                  <a:effectLst>
                    <a:outerShdw blurRad="38100" dist="38100" dir="2700000" algn="tl">
                      <a:srgbClr val="FFFFFF"/>
                    </a:outerShdw>
                  </a:effectLst>
                  <a:ea typeface="楷体_GB2312" panose="02010609030101010101" pitchFamily="49" charset="-122"/>
                </a:rPr>
                <a:t>算术运算符           高</a:t>
              </a:r>
              <a:endParaRPr lang="zh-CN" altLang="en-US" sz="2000" b="1" dirty="0">
                <a:effectLst>
                  <a:outerShdw blurRad="38100" dist="38100" dir="2700000" algn="tl">
                    <a:srgbClr val="FFFFFF"/>
                  </a:outerShdw>
                </a:effectLst>
                <a:ea typeface="楷体_GB2312" panose="02010609030101010101" pitchFamily="49" charset="-122"/>
              </a:endParaRPr>
            </a:p>
            <a:p>
              <a:pPr algn="just"/>
              <a:r>
                <a:rPr lang="zh-CN" altLang="en-US" sz="2000" b="1" dirty="0">
                  <a:effectLst>
                    <a:outerShdw blurRad="38100" dist="38100" dir="2700000" algn="tl">
                      <a:srgbClr val="FFFFFF"/>
                    </a:outerShdw>
                  </a:effectLst>
                  <a:ea typeface="楷体_GB2312" panose="02010609030101010101" pitchFamily="49" charset="-122"/>
                </a:rPr>
                <a:t>移位运算符</a:t>
              </a:r>
              <a:endParaRPr lang="zh-CN" altLang="en-US" sz="2000" b="1" dirty="0">
                <a:effectLst>
                  <a:outerShdw blurRad="38100" dist="38100" dir="2700000" algn="tl">
                    <a:srgbClr val="FFFFFF"/>
                  </a:outerShdw>
                </a:effectLst>
                <a:ea typeface="楷体_GB2312" panose="02010609030101010101" pitchFamily="49" charset="-122"/>
              </a:endParaRPr>
            </a:p>
            <a:p>
              <a:pPr algn="just"/>
              <a:r>
                <a:rPr lang="zh-CN" altLang="en-US" sz="2000" b="1" u="sng" dirty="0">
                  <a:solidFill>
                    <a:srgbClr val="D60093"/>
                  </a:solidFill>
                  <a:effectLst>
                    <a:outerShdw blurRad="38100" dist="38100" dir="2700000" algn="tl">
                      <a:srgbClr val="000000"/>
                    </a:outerShdw>
                  </a:effectLst>
                  <a:ea typeface="楷体_GB2312" panose="02010609030101010101" pitchFamily="49" charset="-122"/>
                </a:rPr>
                <a:t>关系运算符</a:t>
              </a:r>
              <a:endParaRPr lang="zh-CN" altLang="en-US" sz="2000" b="1" u="sng" dirty="0">
                <a:solidFill>
                  <a:srgbClr val="D60093"/>
                </a:solidFill>
                <a:effectLst>
                  <a:outerShdw blurRad="38100" dist="38100" dir="2700000" algn="tl">
                    <a:srgbClr val="000000"/>
                  </a:outerShdw>
                </a:effectLst>
                <a:ea typeface="楷体_GB2312" panose="02010609030101010101" pitchFamily="49" charset="-122"/>
              </a:endParaRPr>
            </a:p>
            <a:p>
              <a:pPr algn="just"/>
              <a:r>
                <a:rPr lang="en-US" altLang="zh-CN" sz="2000" b="1" dirty="0">
                  <a:effectLst>
                    <a:outerShdw blurRad="38100" dist="38100" dir="2700000" algn="tl">
                      <a:srgbClr val="FFFFFF"/>
                    </a:outerShdw>
                  </a:effectLst>
                  <a:ea typeface="楷体_GB2312" panose="02010609030101010101" pitchFamily="49" charset="-122"/>
                </a:rPr>
                <a:t>&amp;</a:t>
              </a:r>
              <a:r>
                <a:rPr lang="zh-CN" altLang="en-US" sz="2000" b="1" dirty="0">
                  <a:effectLst>
                    <a:outerShdw blurRad="38100" dist="38100" dir="2700000" algn="tl">
                      <a:srgbClr val="FFFFFF"/>
                    </a:outerShdw>
                  </a:effectLst>
                  <a:ea typeface="楷体_GB2312" panose="02010609030101010101" pitchFamily="49" charset="-122"/>
                </a:rPr>
                <a:t>、</a:t>
              </a:r>
              <a:r>
                <a:rPr lang="en-US" altLang="zh-CN" sz="2000" b="1" dirty="0">
                  <a:effectLst>
                    <a:outerShdw blurRad="38100" dist="38100" dir="2700000" algn="tl">
                      <a:srgbClr val="FFFFFF"/>
                    </a:outerShdw>
                  </a:effectLst>
                  <a:ea typeface="楷体_GB2312" panose="02010609030101010101" pitchFamily="49" charset="-122"/>
                </a:rPr>
                <a:t>|</a:t>
              </a:r>
              <a:r>
                <a:rPr lang="zh-CN" altLang="en-US" sz="2000" b="1" dirty="0">
                  <a:effectLst>
                    <a:outerShdw blurRad="38100" dist="38100" dir="2700000" algn="tl">
                      <a:srgbClr val="FFFFFF"/>
                    </a:outerShdw>
                  </a:effectLst>
                  <a:ea typeface="楷体_GB2312" panose="02010609030101010101" pitchFamily="49" charset="-122"/>
                </a:rPr>
                <a:t>、</a:t>
              </a:r>
              <a:r>
                <a:rPr lang="en-US" altLang="zh-CN" sz="2000" b="1" dirty="0">
                  <a:effectLst>
                    <a:outerShdw blurRad="38100" dist="38100" dir="2700000" algn="tl">
                      <a:srgbClr val="FFFFFF"/>
                    </a:outerShdw>
                  </a:effectLst>
                  <a:ea typeface="楷体_GB2312" panose="02010609030101010101" pitchFamily="49" charset="-122"/>
                </a:rPr>
                <a:t>^</a:t>
              </a:r>
              <a:endParaRPr lang="en-US" altLang="zh-CN" sz="2000" b="1" dirty="0">
                <a:effectLst>
                  <a:outerShdw blurRad="38100" dist="38100" dir="2700000" algn="tl">
                    <a:srgbClr val="FFFFFF"/>
                  </a:outerShdw>
                </a:effectLst>
                <a:ea typeface="楷体_GB2312" panose="02010609030101010101" pitchFamily="49" charset="-122"/>
              </a:endParaRPr>
            </a:p>
            <a:p>
              <a:pPr algn="just"/>
              <a:r>
                <a:rPr lang="zh-CN" altLang="en-US" sz="2000" b="1" dirty="0">
                  <a:effectLst>
                    <a:outerShdw blurRad="38100" dist="38100" dir="2700000" algn="tl">
                      <a:srgbClr val="FFFFFF"/>
                    </a:outerShdw>
                  </a:effectLst>
                  <a:ea typeface="楷体_GB2312" panose="02010609030101010101" pitchFamily="49" charset="-122"/>
                </a:rPr>
                <a:t>赋值运算符           低</a:t>
              </a:r>
              <a:endParaRPr lang="zh-CN" altLang="en-US" sz="2000" b="1" dirty="0">
                <a:effectLst>
                  <a:outerShdw blurRad="38100" dist="38100" dir="2700000" algn="tl">
                    <a:srgbClr val="FFFFFF"/>
                  </a:outerShdw>
                </a:effectLst>
                <a:ea typeface="楷体_GB2312" panose="02010609030101010101" pitchFamily="49" charset="-122"/>
              </a:endParaRPr>
            </a:p>
          </p:txBody>
        </p:sp>
        <p:sp>
          <p:nvSpPr>
            <p:cNvPr id="7" name="Line 49"/>
            <p:cNvSpPr>
              <a:spLocks noChangeShapeType="1"/>
            </p:cNvSpPr>
            <p:nvPr/>
          </p:nvSpPr>
          <p:spPr bwMode="auto">
            <a:xfrm flipV="1">
              <a:off x="2640" y="663"/>
              <a:ext cx="0" cy="862"/>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8" name="Rectangle 51"/>
          <p:cNvSpPr>
            <a:spLocks noChangeArrowheads="1"/>
          </p:cNvSpPr>
          <p:nvPr/>
        </p:nvSpPr>
        <p:spPr bwMode="auto">
          <a:xfrm>
            <a:off x="4278687" y="1330052"/>
            <a:ext cx="6264275" cy="2263775"/>
          </a:xfrm>
          <a:prstGeom prst="rect">
            <a:avLst/>
          </a:prstGeom>
          <a:solidFill>
            <a:srgbClr val="FFFFFF"/>
          </a:solidFill>
          <a:ln w="38100">
            <a:solidFill>
              <a:schemeClr val="bg1"/>
            </a:solidFill>
            <a:miter lim="800000"/>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例如：</a:t>
            </a:r>
            <a:endParaRPr lang="zh-CN" altLang="en-US" sz="2000" b="1" dirty="0">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r>
              <a:rPr lang="zh-CN" altLang="en-US" sz="2000" b="1" dirty="0" smtClean="0">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lang="en-US" altLang="zh-CN" sz="2000" b="1" dirty="0" smtClean="0">
                <a:effectLst>
                  <a:outerShdw blurRad="38100" dist="38100" dir="2700000" algn="tl">
                    <a:srgbClr val="C0C0C0"/>
                  </a:outerShdw>
                </a:effectLst>
                <a:ea typeface="楷体_GB2312" panose="02010609030101010101" pitchFamily="49" charset="-122"/>
              </a:rPr>
              <a:t>c </a:t>
            </a:r>
            <a:r>
              <a:rPr lang="en-US" altLang="zh-CN" sz="2000" b="1" dirty="0">
                <a:effectLst>
                  <a:outerShdw blurRad="38100" dist="38100" dir="2700000" algn="tl">
                    <a:srgbClr val="C0C0C0"/>
                  </a:outerShdw>
                </a:effectLst>
                <a:ea typeface="楷体_GB2312" panose="02010609030101010101" pitchFamily="49" charset="-122"/>
              </a:rPr>
              <a:t>&gt; a + b              </a:t>
            </a:r>
            <a:r>
              <a:rPr lang="zh-CN" altLang="en-US" sz="2000" b="1" dirty="0">
                <a:effectLst>
                  <a:outerShdw blurRad="38100" dist="38100" dir="2700000" algn="tl">
                    <a:srgbClr val="C0C0C0"/>
                  </a:outerShdw>
                </a:effectLst>
                <a:ea typeface="楷体_GB2312" panose="02010609030101010101" pitchFamily="49" charset="-122"/>
              </a:rPr>
              <a:t>等价于： </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&gt; b != c             </a:t>
            </a:r>
            <a:r>
              <a:rPr lang="zh-CN" altLang="en-US" sz="2000" b="1" dirty="0">
                <a:effectLst>
                  <a:outerShdw blurRad="38100" dist="38100" dir="2700000" algn="tl">
                    <a:srgbClr val="C0C0C0"/>
                  </a:outerShdw>
                </a:effectLst>
                <a:ea typeface="楷体_GB2312" panose="02010609030101010101" pitchFamily="49" charset="-122"/>
              </a:rPr>
              <a:t>等价于： </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 b &lt; c            </a:t>
            </a:r>
            <a:r>
              <a:rPr lang="zh-CN" altLang="en-US" sz="2000" b="1" dirty="0">
                <a:effectLst>
                  <a:outerShdw blurRad="38100" dist="38100" dir="2700000" algn="tl">
                    <a:srgbClr val="C0C0C0"/>
                  </a:outerShdw>
                </a:effectLst>
                <a:ea typeface="楷体_GB2312" panose="02010609030101010101" pitchFamily="49" charset="-122"/>
              </a:rPr>
              <a:t>等价于： </a:t>
            </a:r>
            <a:r>
              <a:rPr lang="zh-CN" altLang="en-US" sz="2000" dirty="0">
                <a:ea typeface="楷体_GB2312" panose="02010609030101010101" pitchFamily="49" charset="-122"/>
              </a:rPr>
              <a:t> </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 b &gt; c              </a:t>
            </a:r>
            <a:r>
              <a:rPr lang="zh-CN" altLang="en-US" sz="2000" b="1" dirty="0">
                <a:effectLst>
                  <a:outerShdw blurRad="38100" dist="38100" dir="2700000" algn="tl">
                    <a:srgbClr val="C0C0C0"/>
                  </a:outerShdw>
                </a:effectLst>
                <a:ea typeface="楷体_GB2312" panose="02010609030101010101" pitchFamily="49" charset="-122"/>
              </a:rPr>
              <a:t>等价于：</a:t>
            </a:r>
            <a:r>
              <a:rPr lang="zh-CN" altLang="en-US" sz="2000" dirty="0">
                <a:ea typeface="楷体_GB2312" panose="02010609030101010101" pitchFamily="49" charset="-122"/>
              </a:rPr>
              <a:t>  </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&gt;&gt; 2 &lt; c + d      </a:t>
            </a:r>
            <a:r>
              <a:rPr lang="zh-CN" altLang="en-US" sz="2000" b="1" dirty="0">
                <a:effectLst>
                  <a:outerShdw blurRad="38100" dist="38100" dir="2700000" algn="tl">
                    <a:srgbClr val="C0C0C0"/>
                  </a:outerShdw>
                </a:effectLst>
                <a:ea typeface="楷体_GB2312" panose="02010609030101010101" pitchFamily="49" charset="-122"/>
              </a:rPr>
              <a:t>等价于： </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&amp; 4 &gt; b | c        </a:t>
            </a:r>
            <a:r>
              <a:rPr lang="zh-CN" altLang="en-US" sz="2000" b="1" dirty="0">
                <a:effectLst>
                  <a:outerShdw blurRad="38100" dist="38100" dir="2700000" algn="tl">
                    <a:srgbClr val="C0C0C0"/>
                  </a:outerShdw>
                </a:effectLst>
                <a:ea typeface="楷体_GB2312" panose="02010609030101010101" pitchFamily="49" charset="-122"/>
              </a:rPr>
              <a:t>等价于：</a:t>
            </a:r>
            <a:r>
              <a:rPr lang="zh-CN" altLang="en-US" sz="20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 </a:t>
            </a:r>
            <a:endParaRPr lang="zh-CN" altLang="en-US" sz="2000" b="1" dirty="0">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
        <p:nvSpPr>
          <p:cNvPr id="9" name="Rectangle 52"/>
          <p:cNvSpPr>
            <a:spLocks noChangeArrowheads="1"/>
          </p:cNvSpPr>
          <p:nvPr/>
        </p:nvSpPr>
        <p:spPr bwMode="auto">
          <a:xfrm>
            <a:off x="8007372" y="1620571"/>
            <a:ext cx="1377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c &gt; (a + b)</a:t>
            </a:r>
            <a:endParaRPr lang="en-US" altLang="zh-CN" sz="2000" b="1" dirty="0">
              <a:solidFill>
                <a:srgbClr val="0033CC"/>
              </a:solidFill>
              <a:effectLst>
                <a:outerShdw blurRad="38100" dist="38100" dir="2700000" algn="tl">
                  <a:srgbClr val="000000"/>
                </a:outerShdw>
              </a:effectLst>
            </a:endParaRPr>
          </a:p>
        </p:txBody>
      </p:sp>
      <p:sp>
        <p:nvSpPr>
          <p:cNvPr id="10" name="Rectangle 53"/>
          <p:cNvSpPr>
            <a:spLocks noChangeArrowheads="1"/>
          </p:cNvSpPr>
          <p:nvPr/>
        </p:nvSpPr>
        <p:spPr bwMode="auto">
          <a:xfrm>
            <a:off x="7994672" y="1920714"/>
            <a:ext cx="1462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&gt; b) != c</a:t>
            </a:r>
            <a:endParaRPr lang="en-US" altLang="zh-CN" sz="2000" b="1" dirty="0">
              <a:solidFill>
                <a:srgbClr val="0033CC"/>
              </a:solidFill>
              <a:effectLst>
                <a:outerShdw blurRad="38100" dist="38100" dir="2700000" algn="tl">
                  <a:srgbClr val="000000"/>
                </a:outerShdw>
              </a:effectLst>
            </a:endParaRPr>
          </a:p>
        </p:txBody>
      </p:sp>
      <p:sp>
        <p:nvSpPr>
          <p:cNvPr id="11" name="Rectangle 54"/>
          <p:cNvSpPr>
            <a:spLocks noChangeArrowheads="1"/>
          </p:cNvSpPr>
          <p:nvPr/>
        </p:nvSpPr>
        <p:spPr bwMode="auto">
          <a:xfrm>
            <a:off x="8007372" y="2252014"/>
            <a:ext cx="15263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 (b &lt; c)</a:t>
            </a:r>
            <a:endParaRPr lang="en-US" altLang="zh-CN" sz="2000" b="1" dirty="0">
              <a:solidFill>
                <a:srgbClr val="0033CC"/>
              </a:solidFill>
              <a:effectLst>
                <a:outerShdw blurRad="38100" dist="38100" dir="2700000" algn="tl">
                  <a:srgbClr val="000000"/>
                </a:outerShdw>
              </a:effectLst>
            </a:endParaRPr>
          </a:p>
        </p:txBody>
      </p:sp>
      <p:sp>
        <p:nvSpPr>
          <p:cNvPr id="12" name="Rectangle 55"/>
          <p:cNvSpPr>
            <a:spLocks noChangeArrowheads="1"/>
          </p:cNvSpPr>
          <p:nvPr/>
        </p:nvSpPr>
        <p:spPr bwMode="auto">
          <a:xfrm>
            <a:off x="8037152" y="2599587"/>
            <a:ext cx="1377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 (b &gt; c)</a:t>
            </a:r>
            <a:endParaRPr lang="en-US" altLang="zh-CN" sz="2000" b="1" dirty="0">
              <a:solidFill>
                <a:srgbClr val="0033CC"/>
              </a:solidFill>
              <a:effectLst>
                <a:outerShdw blurRad="38100" dist="38100" dir="2700000" algn="tl">
                  <a:srgbClr val="000000"/>
                </a:outerShdw>
              </a:effectLst>
            </a:endParaRPr>
          </a:p>
        </p:txBody>
      </p:sp>
      <p:sp>
        <p:nvSpPr>
          <p:cNvPr id="13" name="Rectangle 56"/>
          <p:cNvSpPr>
            <a:spLocks noChangeArrowheads="1"/>
          </p:cNvSpPr>
          <p:nvPr/>
        </p:nvSpPr>
        <p:spPr bwMode="auto">
          <a:xfrm>
            <a:off x="7994672" y="2880575"/>
            <a:ext cx="21291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&gt;&gt; 2) &lt; (c + d)</a:t>
            </a:r>
            <a:endParaRPr lang="en-US" altLang="zh-CN" sz="2000" b="1" dirty="0">
              <a:solidFill>
                <a:srgbClr val="0033CC"/>
              </a:solidFill>
              <a:effectLst>
                <a:outerShdw blurRad="38100" dist="38100" dir="2700000" algn="tl">
                  <a:srgbClr val="000000"/>
                </a:outerShdw>
              </a:effectLst>
            </a:endParaRPr>
          </a:p>
        </p:txBody>
      </p:sp>
      <p:sp>
        <p:nvSpPr>
          <p:cNvPr id="14" name="Rectangle 57"/>
          <p:cNvSpPr>
            <a:spLocks noChangeArrowheads="1"/>
          </p:cNvSpPr>
          <p:nvPr/>
        </p:nvSpPr>
        <p:spPr bwMode="auto">
          <a:xfrm>
            <a:off x="7997658" y="3211875"/>
            <a:ext cx="19399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&amp; (4 &gt; b)) | c</a:t>
            </a:r>
            <a:endParaRPr lang="en-US" altLang="zh-CN" sz="2000" b="1" dirty="0">
              <a:solidFill>
                <a:srgbClr val="0033CC"/>
              </a:solidFill>
              <a:effectLst>
                <a:outerShdw blurRad="38100" dist="38100" dir="2700000" algn="tl">
                  <a:srgbClr val="000000"/>
                </a:outerShdw>
              </a:effectLst>
            </a:endParaRPr>
          </a:p>
        </p:txBody>
      </p:sp>
      <p:sp>
        <p:nvSpPr>
          <p:cNvPr id="15" name="Rectangle 58"/>
          <p:cNvSpPr>
            <a:spLocks noChangeArrowheads="1"/>
          </p:cNvSpPr>
          <p:nvPr/>
        </p:nvSpPr>
        <p:spPr bwMode="auto">
          <a:xfrm>
            <a:off x="1286570" y="5273765"/>
            <a:ext cx="7920038" cy="1225550"/>
          </a:xfrm>
          <a:prstGeom prst="rect">
            <a:avLst/>
          </a:prstGeom>
          <a:solidFill>
            <a:srgbClr val="FFFFCD"/>
          </a:solidFill>
          <a:ln w="38100">
            <a:solidFill>
              <a:srgbClr val="0000FF"/>
            </a:solidFill>
            <a:miter lim="800000"/>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chemeClr val="accent2"/>
                </a:solidFill>
                <a:effectLst>
                  <a:outerShdw blurRad="38100" dist="38100" dir="2700000" algn="tl">
                    <a:srgbClr val="000000"/>
                  </a:outerShdw>
                </a:effectLst>
                <a:ea typeface="楷体_GB2312" panose="02010609030101010101" pitchFamily="49" charset="-122"/>
              </a:rPr>
              <a:t>已知：</a:t>
            </a:r>
            <a:r>
              <a:rPr lang="en-US" altLang="zh-CN" b="1" dirty="0">
                <a:effectLst>
                  <a:outerShdw blurRad="38100" dist="38100" dir="2700000" algn="tl">
                    <a:srgbClr val="FFFFFF"/>
                  </a:outerShdw>
                </a:effectLst>
                <a:ea typeface="楷体_GB2312" panose="02010609030101010101" pitchFamily="49" charset="-122"/>
              </a:rPr>
              <a:t>a = 1; b = 2; c = 3;</a:t>
            </a:r>
            <a:endParaRPr lang="en-US" altLang="zh-CN" b="1" dirty="0">
              <a:effectLst>
                <a:outerShdw blurRad="38100" dist="38100" dir="2700000" algn="tl">
                  <a:srgbClr val="FFFFFF"/>
                </a:outerShdw>
              </a:effectLst>
              <a:ea typeface="楷体_GB2312" panose="02010609030101010101" pitchFamily="49" charset="-122"/>
            </a:endParaRPr>
          </a:p>
          <a:p>
            <a:r>
              <a:rPr lang="en-US" altLang="zh-CN" b="1" dirty="0">
                <a:effectLst>
                  <a:outerShdw blurRad="38100" dist="38100" dir="2700000" algn="tl">
                    <a:srgbClr val="FFFFFF"/>
                  </a:outerShdw>
                </a:effectLst>
                <a:ea typeface="楷体_GB2312" panose="02010609030101010101" pitchFamily="49" charset="-122"/>
              </a:rPr>
              <a:t>    </a:t>
            </a:r>
            <a:r>
              <a:rPr lang="zh-CN" altLang="en-US" b="1" dirty="0">
                <a:solidFill>
                  <a:schemeClr val="accent2"/>
                </a:solidFill>
                <a:effectLst>
                  <a:outerShdw blurRad="38100" dist="38100" dir="2700000" algn="tl">
                    <a:srgbClr val="000000"/>
                  </a:outerShdw>
                </a:effectLst>
                <a:ea typeface="楷体_GB2312" panose="02010609030101010101" pitchFamily="49" charset="-122"/>
              </a:rPr>
              <a:t>问：</a:t>
            </a:r>
            <a:r>
              <a:rPr lang="en-US" altLang="zh-CN" b="1" dirty="0">
                <a:effectLst>
                  <a:outerShdw blurRad="38100" dist="38100" dir="2700000" algn="tl">
                    <a:srgbClr val="FFFFFF"/>
                  </a:outerShdw>
                </a:effectLst>
                <a:ea typeface="楷体_GB2312" panose="02010609030101010101" pitchFamily="49" charset="-122"/>
              </a:rPr>
              <a:t>d = a != c == a &lt; b &lt; c;</a:t>
            </a:r>
            <a:r>
              <a:rPr lang="zh-CN" altLang="en-US" b="1" dirty="0">
                <a:effectLst>
                  <a:outerShdw blurRad="38100" dist="38100" dir="2700000" algn="tl">
                    <a:srgbClr val="FFFFFF"/>
                  </a:outerShdw>
                </a:effectLst>
                <a:ea typeface="楷体_GB2312" panose="02010609030101010101" pitchFamily="49" charset="-122"/>
              </a:rPr>
              <a:t>的值？</a:t>
            </a:r>
            <a:endParaRPr lang="zh-CN" altLang="en-US" b="1" dirty="0">
              <a:effectLst>
                <a:outerShdw blurRad="38100" dist="38100" dir="2700000" algn="tl">
                  <a:srgbClr val="FFFFFF"/>
                </a:outerShdw>
              </a:effectLst>
              <a:ea typeface="楷体_GB2312" panose="02010609030101010101" pitchFamily="49" charset="-122"/>
            </a:endParaRPr>
          </a:p>
          <a:p>
            <a:r>
              <a:rPr lang="zh-CN" altLang="en-US" b="1" dirty="0">
                <a:effectLst>
                  <a:outerShdw blurRad="38100" dist="38100" dir="2700000" algn="tl">
                    <a:srgbClr val="FFFFFF"/>
                  </a:outerShdw>
                </a:effectLst>
                <a:ea typeface="隶书" panose="02010509060101010101" pitchFamily="49" charset="-122"/>
              </a:rPr>
              <a:t>                    </a:t>
            </a:r>
            <a:endParaRPr lang="zh-CN" altLang="en-US" dirty="0"/>
          </a:p>
        </p:txBody>
      </p:sp>
      <p:sp>
        <p:nvSpPr>
          <p:cNvPr id="16" name="Rectangle 59"/>
          <p:cNvSpPr>
            <a:spLocks noChangeArrowheads="1"/>
          </p:cNvSpPr>
          <p:nvPr/>
        </p:nvSpPr>
        <p:spPr bwMode="auto">
          <a:xfrm>
            <a:off x="1831446" y="6078123"/>
            <a:ext cx="5904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3300"/>
                </a:solidFill>
                <a:effectLst>
                  <a:outerShdw blurRad="38100" dist="38100" dir="2700000" algn="tl">
                    <a:srgbClr val="000000"/>
                  </a:outerShdw>
                </a:effectLst>
                <a:ea typeface="楷体_GB2312" panose="02010609030101010101" pitchFamily="49" charset="-122"/>
              </a:rPr>
              <a:t>答：</a:t>
            </a:r>
            <a:r>
              <a:rPr lang="en-US" altLang="zh-CN" b="1" dirty="0">
                <a:solidFill>
                  <a:srgbClr val="FF3300"/>
                </a:solidFill>
                <a:effectLst>
                  <a:outerShdw blurRad="38100" dist="38100" dir="2700000" algn="tl">
                    <a:srgbClr val="000000"/>
                  </a:outerShdw>
                </a:effectLst>
                <a:ea typeface="楷体_GB2312" panose="02010609030101010101" pitchFamily="49" charset="-122"/>
              </a:rPr>
              <a:t>d </a:t>
            </a:r>
            <a:r>
              <a:rPr lang="zh-CN" altLang="en-US" b="1" dirty="0">
                <a:solidFill>
                  <a:srgbClr val="FF3300"/>
                </a:solidFill>
                <a:effectLst>
                  <a:outerShdw blurRad="38100" dist="38100" dir="2700000" algn="tl">
                    <a:srgbClr val="000000"/>
                  </a:outerShdw>
                </a:effectLst>
                <a:ea typeface="楷体_GB2312" panose="02010609030101010101" pitchFamily="49" charset="-122"/>
              </a:rPr>
              <a:t>的值为</a:t>
            </a:r>
            <a:r>
              <a:rPr lang="en-US" altLang="zh-CN" b="1" dirty="0">
                <a:solidFill>
                  <a:srgbClr val="FF3300"/>
                </a:solidFill>
                <a:effectLst>
                  <a:outerShdw blurRad="38100" dist="38100" dir="2700000" algn="tl">
                    <a:srgbClr val="000000"/>
                  </a:outerShdw>
                </a:effectLst>
                <a:ea typeface="楷体_GB2312" panose="02010609030101010101" pitchFamily="49" charset="-122"/>
              </a:rPr>
              <a:t>1</a:t>
            </a:r>
            <a:r>
              <a:rPr lang="zh-CN" altLang="en-US" b="1" dirty="0">
                <a:solidFill>
                  <a:srgbClr val="FF3300"/>
                </a:solidFill>
                <a:effectLst>
                  <a:outerShdw blurRad="38100" dist="38100" dir="2700000" algn="tl">
                    <a:srgbClr val="000000"/>
                  </a:outerShdw>
                </a:effectLst>
                <a:ea typeface="楷体_GB2312" panose="02010609030101010101" pitchFamily="49" charset="-122"/>
              </a:rPr>
              <a:t>。 等价于：</a:t>
            </a:r>
            <a:r>
              <a:rPr lang="en-US" altLang="zh-CN" b="1" dirty="0">
                <a:solidFill>
                  <a:srgbClr val="FF3300"/>
                </a:solidFill>
                <a:effectLst>
                  <a:outerShdw blurRad="38100" dist="38100" dir="2700000" algn="tl">
                    <a:srgbClr val="000000"/>
                  </a:outerShdw>
                </a:effectLst>
                <a:ea typeface="楷体_GB2312" panose="02010609030101010101" pitchFamily="49" charset="-122"/>
              </a:rPr>
              <a:t>d = ((a != c) == ((a &lt; b) &lt; c));</a:t>
            </a:r>
            <a:endParaRPr lang="en-US" altLang="zh-CN" b="1" dirty="0">
              <a:solidFill>
                <a:srgbClr val="FF3300"/>
              </a:solidFill>
              <a:effectLst>
                <a:outerShdw blurRad="38100" dist="38100" dir="2700000" algn="tl">
                  <a:srgbClr val="000000"/>
                </a:outerShdw>
              </a:effectLst>
              <a:ea typeface="楷体_GB2312" panose="02010609030101010101" pitchFamily="49" charset="-122"/>
            </a:endParaRPr>
          </a:p>
        </p:txBody>
      </p:sp>
      <p:sp>
        <p:nvSpPr>
          <p:cNvPr id="23" name="矩形 22"/>
          <p:cNvSpPr/>
          <p:nvPr/>
        </p:nvSpPr>
        <p:spPr>
          <a:xfrm>
            <a:off x="819773" y="4153578"/>
            <a:ext cx="9388096" cy="923330"/>
          </a:xfrm>
          <a:prstGeom prst="rect">
            <a:avLst/>
          </a:prstGeom>
        </p:spPr>
        <p:txBody>
          <a:bodyPr wrap="square">
            <a:spAutoFit/>
          </a:bodyPr>
          <a:lstStyle/>
          <a:p>
            <a:r>
              <a:rPr lang="zh-CN" altLang="en-US" dirty="0" smtClean="0"/>
              <a:t>    关系</a:t>
            </a:r>
            <a:r>
              <a:rPr lang="zh-CN" altLang="en-US" dirty="0"/>
              <a:t>表达式运算的结果只有两种：真或假(正确或错误，成立或不成立)，用数字 1 和 0 表示。例如：</a:t>
            </a:r>
            <a:endParaRPr lang="zh-CN" altLang="en-US" dirty="0"/>
          </a:p>
          <a:p>
            <a:r>
              <a:rPr lang="zh-CN" altLang="en-US" dirty="0" smtClean="0"/>
              <a:t>    5</a:t>
            </a:r>
            <a:r>
              <a:rPr lang="zh-CN" altLang="en-US" dirty="0"/>
              <a:t>&gt;3 的运算结果是 1(正确)，而 3&gt;5 的结果是 0(错误)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ox(out)">
                                      <p:cBhvr>
                                        <p:cTn id="58" dur="500"/>
                                        <p:tgtEl>
                                          <p:spTgt spid="15"/>
                                        </p:tgtEl>
                                      </p:cBhvr>
                                    </p:animEffect>
                                  </p:childTnLst>
                                  <p:subTnLst>
                                    <p:audio>
                                      <p:cMediaNode>
                                        <p:cTn display="0" masterRel="sameClick">
                                          <p:stCondLst>
                                            <p:cond evt="begin" delay="0">
                                              <p:tn val="56"/>
                                            </p:cond>
                                          </p:stCondLst>
                                          <p:endCondLst>
                                            <p:cond evt="onStopAudio" delay="0">
                                              <p:tgtEl>
                                                <p:sldTgt/>
                                              </p:tgtEl>
                                            </p:cond>
                                          </p:endCondLst>
                                        </p:cTn>
                                        <p:tgtEl>
                                          <p:sndTgt r:embed="rId3" name="chimes.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ox(in)">
                                      <p:cBhvr>
                                        <p:cTn id="63" dur="500"/>
                                        <p:tgtEl>
                                          <p:spTgt spid="16"/>
                                        </p:tgtEl>
                                      </p:cBhvr>
                                    </p:animEffect>
                                  </p:childTnLst>
                                  <p:subTnLst>
                                    <p:audio>
                                      <p:cMediaNode>
                                        <p:cTn display="0" masterRel="sameClick">
                                          <p:stCondLst>
                                            <p:cond evt="begin" delay="0">
                                              <p:tn val="6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P spid="14" grpId="0"/>
      <p:bldP spid="15" grpId="0" animBg="1"/>
      <p:bldP spid="16"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49"/>
          <p:cNvSpPr>
            <a:spLocks noChangeShapeType="1"/>
          </p:cNvSpPr>
          <p:nvPr/>
        </p:nvSpPr>
        <p:spPr bwMode="auto">
          <a:xfrm flipV="1">
            <a:off x="-1913412" y="1795620"/>
            <a:ext cx="0" cy="1355639"/>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7" name="Rectangle 60"/>
          <p:cNvSpPr>
            <a:spLocks noChangeArrowheads="1"/>
          </p:cNvSpPr>
          <p:nvPr/>
        </p:nvSpPr>
        <p:spPr bwMode="auto">
          <a:xfrm>
            <a:off x="407475" y="1682013"/>
            <a:ext cx="4606925" cy="2808287"/>
          </a:xfrm>
          <a:prstGeom prst="rect">
            <a:avLst/>
          </a:prstGeom>
          <a:solidFill>
            <a:srgbClr val="CCFFFF"/>
          </a:solidFill>
          <a:ln w="38100" cap="flat" cmpd="sng">
            <a:solidFill>
              <a:srgbClr val="FF0000"/>
            </a:solidFill>
            <a:prstDash val="solid"/>
            <a:miter lim="800000"/>
          </a:ln>
          <a:effectLst>
            <a:outerShdw dist="107763" dir="2700000" algn="ctr" rotWithShape="0">
              <a:srgbClr val="808080">
                <a:alpha val="50000"/>
              </a:srgbClr>
            </a:outerShdw>
          </a:effectLst>
        </p:spPr>
        <p:txBody>
          <a:bodyPr lIns="90000" tIns="46800" rIns="90000" bIns="46800"/>
          <a:lstStyle>
            <a:lvl1pPr marL="342900" indent="-342900">
              <a:spcBef>
                <a:spcPct val="20000"/>
              </a:spcBef>
              <a:buChar char="•"/>
              <a:defRPr kumimoji="1" sz="32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a:buFontTx/>
              <a:buNone/>
            </a:pPr>
            <a:r>
              <a:rPr lang="zh-CN" altLang="en-US" sz="2400">
                <a:solidFill>
                  <a:srgbClr val="FF3300"/>
                </a:solidFill>
                <a:effectLst>
                  <a:outerShdw blurRad="38100" dist="38100" dir="2700000" algn="tl">
                    <a:srgbClr val="000000"/>
                  </a:outerShdw>
                </a:effectLst>
                <a:ea typeface="隶书" panose="02010509060101010101" pitchFamily="49" charset="-122"/>
              </a:rPr>
              <a:t>例：</a:t>
            </a:r>
            <a:r>
              <a:rPr lang="en-US" altLang="zh-CN" sz="2400"/>
              <a:t>int a = 3, b = 2, c = 1, d, f;</a:t>
            </a:r>
            <a:endParaRPr lang="en-US" altLang="zh-CN" sz="2400"/>
          </a:p>
          <a:p>
            <a:pPr>
              <a:buFontTx/>
              <a:buNone/>
            </a:pPr>
            <a:r>
              <a:rPr lang="en-US" altLang="zh-CN" sz="2400"/>
              <a:t>        a &gt; b </a:t>
            </a:r>
            <a:endParaRPr lang="en-US" altLang="zh-CN" sz="2400"/>
          </a:p>
          <a:p>
            <a:pPr>
              <a:buFontTx/>
              <a:buNone/>
            </a:pPr>
            <a:r>
              <a:rPr lang="en-US" altLang="zh-CN" sz="2400"/>
              <a:t>       (a &gt; b) == c</a:t>
            </a:r>
            <a:endParaRPr lang="en-US" altLang="zh-CN" sz="2400"/>
          </a:p>
          <a:p>
            <a:pPr>
              <a:buFontTx/>
              <a:buNone/>
            </a:pPr>
            <a:r>
              <a:rPr lang="en-US" altLang="zh-CN" sz="2400"/>
              <a:t>       b + c &lt; a</a:t>
            </a:r>
            <a:endParaRPr lang="en-US" altLang="zh-CN" sz="2400"/>
          </a:p>
          <a:p>
            <a:pPr>
              <a:buFontTx/>
              <a:buNone/>
            </a:pPr>
            <a:r>
              <a:rPr lang="en-US" altLang="zh-CN" sz="2400"/>
              <a:t>       d = a &gt; b</a:t>
            </a:r>
            <a:endParaRPr lang="en-US" altLang="zh-CN" sz="2400"/>
          </a:p>
          <a:p>
            <a:pPr>
              <a:buFontTx/>
              <a:buNone/>
            </a:pPr>
            <a:r>
              <a:rPr lang="en-US" altLang="zh-CN" sz="2400"/>
              <a:t>       f = a &gt; b &gt; c</a:t>
            </a:r>
            <a:endParaRPr lang="en-US" altLang="zh-CN" sz="2400"/>
          </a:p>
        </p:txBody>
      </p:sp>
      <p:sp>
        <p:nvSpPr>
          <p:cNvPr id="18" name="Text Box 61"/>
          <p:cNvSpPr txBox="1">
            <a:spLocks noChangeArrowheads="1"/>
          </p:cNvSpPr>
          <p:nvPr/>
        </p:nvSpPr>
        <p:spPr bwMode="auto">
          <a:xfrm>
            <a:off x="5535023" y="2152632"/>
            <a:ext cx="243878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en-US"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正确，</a:t>
            </a:r>
            <a:r>
              <a:rPr lang="zh-CN"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19" name="Text Box 62"/>
          <p:cNvSpPr txBox="1">
            <a:spLocks noChangeArrowheads="1"/>
          </p:cNvSpPr>
          <p:nvPr/>
        </p:nvSpPr>
        <p:spPr bwMode="auto">
          <a:xfrm>
            <a:off x="5535023" y="2554923"/>
            <a:ext cx="243878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en-US"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正确，</a:t>
            </a:r>
            <a:r>
              <a:rPr lang="zh-CN"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0" name="Text Box 63"/>
          <p:cNvSpPr txBox="1">
            <a:spLocks noChangeArrowheads="1"/>
          </p:cNvSpPr>
          <p:nvPr/>
        </p:nvSpPr>
        <p:spPr bwMode="auto">
          <a:xfrm>
            <a:off x="5535022" y="2986723"/>
            <a:ext cx="269526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en-US"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不正确，</a:t>
            </a:r>
            <a:r>
              <a:rPr lang="zh-CN" altLang="zh-CN" sz="2000" b="1" dirty="0" smtClean="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值0</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1" name="Text Box 64"/>
          <p:cNvSpPr txBox="1">
            <a:spLocks noChangeArrowheads="1"/>
          </p:cNvSpPr>
          <p:nvPr/>
        </p:nvSpPr>
        <p:spPr bwMode="auto">
          <a:xfrm>
            <a:off x="5535022" y="3418523"/>
            <a:ext cx="125897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//d = 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2" name="Text Box 65"/>
          <p:cNvSpPr txBox="1">
            <a:spLocks noChangeArrowheads="1"/>
          </p:cNvSpPr>
          <p:nvPr/>
        </p:nvSpPr>
        <p:spPr bwMode="auto">
          <a:xfrm>
            <a:off x="5535022" y="3820814"/>
            <a:ext cx="1258976"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//f = 0</a:t>
            </a:r>
            <a:endParaRPr lang="en-US" altLang="zh-CN" sz="2000" b="1">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3" name="Text Box 170"/>
          <p:cNvSpPr txBox="1">
            <a:spLocks noChangeArrowheads="1"/>
          </p:cNvSpPr>
          <p:nvPr/>
        </p:nvSpPr>
        <p:spPr bwMode="auto">
          <a:xfrm>
            <a:off x="677926" y="4922100"/>
            <a:ext cx="10204316" cy="1562530"/>
          </a:xfrm>
          <a:prstGeom prst="rect">
            <a:avLst/>
          </a:prstGeom>
        </p:spPr>
        <p:style>
          <a:lnRef idx="2">
            <a:schemeClr val="dk1"/>
          </a:lnRef>
          <a:fillRef idx="1">
            <a:schemeClr val="lt1"/>
          </a:fillRef>
          <a:effectRef idx="0">
            <a:schemeClr val="dk1"/>
          </a:effectRef>
          <a:fontRef idx="minor">
            <a:schemeClr val="dk1"/>
          </a:fontRef>
        </p:style>
        <p:txBody>
          <a:bodyPr lIns="90000" tIns="46800" rIns="90000" bIns="46800"/>
          <a:lstStyle/>
          <a:p>
            <a:pPr lvl="1"/>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endPar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语言用</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0</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表示假，非</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0</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表示真。</a:t>
            </a:r>
            <a:endPar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一个关系表达式的值不是</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0</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就是</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0</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表示假，</a:t>
            </a:r>
            <a:r>
              <a:rPr lang="en-US" altLang="zh-CN"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表示真。</a:t>
            </a:r>
            <a:endParaRPr lang="zh-CN" altLang="en-US" sz="24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out)">
                                      <p:cBhvr>
                                        <p:cTn id="7" dur="500"/>
                                        <p:tgtEl>
                                          <p:spTgt spid="17"/>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ox(out)">
                                      <p:cBhvr>
                                        <p:cTn id="12" dur="500"/>
                                        <p:tgtEl>
                                          <p:spTgt spid="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ox(out)">
                                      <p:cBhvr>
                                        <p:cTn id="17" dur="500"/>
                                        <p:tgtEl>
                                          <p:spTgt spid="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box(out)">
                                      <p:cBhvr>
                                        <p:cTn id="22" dur="500"/>
                                        <p:tgtEl>
                                          <p:spTgt spid="2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box(out)">
                                      <p:cBhvr>
                                        <p:cTn id="27" dur="500"/>
                                        <p:tgtEl>
                                          <p:spTgt spid="21">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box(out)">
                                      <p:cBhvr>
                                        <p:cTn id="32" dur="500"/>
                                        <p:tgtEl>
                                          <p:spTgt spid="22">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out)">
                                      <p:cBhvr>
                                        <p:cTn id="37" dur="500"/>
                                        <p:tgtEl>
                                          <p:spTgt spid="23"/>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utoUpdateAnimBg="0" build="p"/>
      <p:bldP spid="19" grpId="0" autoUpdateAnimBg="0" build="p"/>
      <p:bldP spid="20" grpId="0" autoUpdateAnimBg="0" build="p"/>
      <p:bldP spid="21" grpId="0" autoUpdateAnimBg="0" build="p"/>
      <p:bldP spid="22" grpId="0" autoUpdateAnimBg="0" build="p"/>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1080397"/>
            <a:ext cx="30444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solidFill>
                  <a:srgbClr val="D60093"/>
                </a:solidFill>
                <a:effectLst>
                  <a:outerShdw blurRad="38100" dist="38100" dir="2700000" algn="tl">
                    <a:srgbClr val="000000"/>
                  </a:outerShdw>
                </a:effectLst>
                <a:ea typeface="楷体_GB2312" panose="02010609030101010101" pitchFamily="49" charset="-122"/>
              </a:rPr>
              <a:t>2. </a:t>
            </a:r>
            <a:r>
              <a:rPr lang="zh-CN" altLang="en-US" b="1">
                <a:solidFill>
                  <a:srgbClr val="D60093"/>
                </a:solidFill>
                <a:effectLst>
                  <a:outerShdw blurRad="38100" dist="38100" dir="2700000" algn="tl">
                    <a:srgbClr val="000000"/>
                  </a:outerShdw>
                </a:effectLst>
                <a:ea typeface="楷体_GB2312" panose="02010609030101010101" pitchFamily="49" charset="-122"/>
              </a:rPr>
              <a:t>逻辑运算符和逻辑表达式</a:t>
            </a:r>
            <a:r>
              <a:rPr lang="zh-CN" altLang="en-US"/>
              <a:t> </a:t>
            </a:r>
            <a:endParaRPr lang="zh-CN" altLang="en-US"/>
          </a:p>
        </p:txBody>
      </p:sp>
      <p:sp>
        <p:nvSpPr>
          <p:cNvPr id="5" name="Rectangle 40"/>
          <p:cNvSpPr>
            <a:spLocks noChangeArrowheads="1"/>
          </p:cNvSpPr>
          <p:nvPr/>
        </p:nvSpPr>
        <p:spPr bwMode="auto">
          <a:xfrm>
            <a:off x="828799" y="1584786"/>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a:solidFill>
                  <a:srgbClr val="008000"/>
                </a:solidFill>
                <a:effectLst>
                  <a:outerShdw blurRad="38100" dist="38100" dir="2700000" algn="tl">
                    <a:srgbClr val="000000"/>
                  </a:outerShdw>
                </a:effectLst>
                <a:ea typeface="楷体_GB2312" panose="02010609030101010101" pitchFamily="49" charset="-122"/>
              </a:rPr>
              <a:t> </a:t>
            </a:r>
            <a:r>
              <a:rPr lang="zh-CN" altLang="en-US" b="1">
                <a:solidFill>
                  <a:srgbClr val="008000"/>
                </a:solidFill>
                <a:effectLst>
                  <a:outerShdw blurRad="38100" dist="38100" dir="2700000" algn="tl">
                    <a:srgbClr val="000000"/>
                  </a:outerShdw>
                </a:effectLst>
                <a:ea typeface="楷体_GB2312" panose="02010609030101010101" pitchFamily="49" charset="-122"/>
              </a:rPr>
              <a:t>逻辑运算符</a:t>
            </a:r>
            <a:r>
              <a:rPr lang="zh-CN" altLang="en-US"/>
              <a:t> </a:t>
            </a:r>
            <a:endParaRPr lang="zh-CN" altLang="en-US"/>
          </a:p>
        </p:txBody>
      </p:sp>
      <p:graphicFrame>
        <p:nvGraphicFramePr>
          <p:cNvPr id="6" name="Group 150"/>
          <p:cNvGraphicFramePr>
            <a:graphicFrameLocks noGrp="1"/>
          </p:cNvGraphicFramePr>
          <p:nvPr/>
        </p:nvGraphicFramePr>
        <p:xfrm>
          <a:off x="1044699" y="2104415"/>
          <a:ext cx="7056437" cy="2072640"/>
        </p:xfrm>
        <a:graphic>
          <a:graphicData uri="http://schemas.openxmlformats.org/drawingml/2006/table">
            <a:tbl>
              <a:tblPr/>
              <a:tblGrid>
                <a:gridCol w="2087562"/>
                <a:gridCol w="2232025"/>
                <a:gridCol w="1368425"/>
                <a:gridCol w="1368425"/>
              </a:tblGrid>
              <a:tr h="287338">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逻辑运算符</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含  义</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结 合 性</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优先级关系</a:t>
                      </a:r>
                      <a:endParaRPr kumimoji="1" lang="zh-CN" altLang="en-US"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68313">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endPar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单目运算符，逻辑非，表示相反</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右结合性</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        </a:t>
                      </a:r>
                      <a:r>
                        <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高</a:t>
                      </a: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        低</a:t>
                      </a:r>
                      <a:endParaRPr kumimoji="1" lang="zh-CN" altLang="en-US" sz="1600" b="1" i="0" u="none" strike="noStrike" cap="none" normalizeH="0" baseline="0" dirty="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&amp;&amp;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（两个</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&amp;</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双目运算符，逻辑与，表示并且</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左结合性</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68313">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 </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（两个</a:t>
                      </a:r>
                      <a:r>
                        <a:rPr kumimoji="1" lang="en-US" altLang="zh-CN"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a:t>
                      </a: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之间没有空格）</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双目运算符，逻辑或，表示或者</a:t>
                      </a:r>
                      <a:endParaRPr kumimoji="1" lang="zh-CN" altLang="en-US" sz="1600" b="1" i="0" u="none" strike="noStrike" cap="none" normalizeH="0" baseline="0" dirty="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bl>
          </a:graphicData>
        </a:graphic>
      </p:graphicFrame>
      <p:graphicFrame>
        <p:nvGraphicFramePr>
          <p:cNvPr id="7" name="Group 344"/>
          <p:cNvGraphicFramePr>
            <a:graphicFrameLocks noGrp="1"/>
          </p:cNvGraphicFramePr>
          <p:nvPr/>
        </p:nvGraphicFramePr>
        <p:xfrm>
          <a:off x="1044699" y="4831741"/>
          <a:ext cx="7056437" cy="1871663"/>
        </p:xfrm>
        <a:graphic>
          <a:graphicData uri="http://schemas.openxmlformats.org/drawingml/2006/table">
            <a:tbl>
              <a:tblPr/>
              <a:tblGrid>
                <a:gridCol w="1176337"/>
                <a:gridCol w="1176338"/>
                <a:gridCol w="1176337"/>
                <a:gridCol w="1174750"/>
                <a:gridCol w="1176338"/>
                <a:gridCol w="1176337"/>
              </a:tblGrid>
              <a:tr h="374650">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A</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B</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!A</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!B</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A &amp;&amp; B</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A || B</a:t>
                      </a:r>
                      <a:endParaRPr kumimoji="1" lang="en-US" altLang="zh-CN" sz="1600" b="1" i="0" u="none" strike="noStrike" cap="none" normalizeH="0" baseline="0" smtClean="0">
                        <a:ln>
                          <a:noFill/>
                        </a:ln>
                        <a:solidFill>
                          <a:srgbClr val="D60093"/>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74650">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假</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假</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假</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真</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真</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假</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真</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rPr>
                        <a:t>真</a:t>
                      </a:r>
                      <a:endParaRPr kumimoji="1" lang="zh-CN" altLang="en-US" sz="1600" b="1" i="0" u="none" strike="noStrike" cap="none" normalizeH="0" baseline="0" smtClean="0">
                        <a:ln>
                          <a:noFill/>
                        </a:ln>
                        <a:solidFill>
                          <a:schemeClr val="tx1"/>
                        </a:solidFill>
                        <a:effectLst>
                          <a:outerShdw blurRad="38100" dist="38100" dir="2700000" algn="tl">
                            <a:srgbClr val="FFFFFF"/>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0</a:t>
                      </a:r>
                      <a:endParaRPr kumimoji="1" lang="en-US" altLang="zh-CN" sz="1600" b="1" i="0" u="none" strike="noStrike" cap="none" normalizeH="0" baseline="0" smtClean="0">
                        <a:ln>
                          <a:noFill/>
                        </a:ln>
                        <a:solidFill>
                          <a:srgbClr val="008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FF33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a:spcBef>
                          <a:spcPct val="20000"/>
                        </a:spcBef>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spcBef>
                          <a:spcPct val="20000"/>
                        </a:spcBef>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spcBef>
                          <a:spcPct val="20000"/>
                        </a:spcBef>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fontAlgn="base">
                        <a:spcBef>
                          <a:spcPct val="20000"/>
                        </a:spcBef>
                        <a:spcAft>
                          <a:spcPct val="0"/>
                        </a:spcAft>
                        <a:defRPr kumimoji="1"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1</a:t>
                      </a:r>
                      <a:endParaRPr kumimoji="1" lang="en-US" altLang="zh-CN" sz="1600" b="1" i="0" u="none" strike="noStrike" cap="none" normalizeH="0" baseline="0" smtClean="0">
                        <a:ln>
                          <a:noFill/>
                        </a:ln>
                        <a:solidFill>
                          <a:srgbClr val="CC0000"/>
                        </a:solidFill>
                        <a:effectLst>
                          <a:outerShdw blurRad="38100" dist="38100" dir="2700000" algn="tl">
                            <a:srgbClr val="000000"/>
                          </a:outerShdw>
                        </a:effectLst>
                        <a:latin typeface="Times New Roman" panose="02020603050405020304" pitchFamily="18" charset="0"/>
                        <a:ea typeface="楷体_GB2312" panose="0201060903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345"/>
          <p:cNvSpPr>
            <a:spLocks noChangeArrowheads="1"/>
          </p:cNvSpPr>
          <p:nvPr/>
        </p:nvSpPr>
        <p:spPr bwMode="auto">
          <a:xfrm>
            <a:off x="828799" y="4370849"/>
            <a:ext cx="2111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a:solidFill>
                  <a:srgbClr val="008000"/>
                </a:solidFill>
                <a:effectLst>
                  <a:outerShdw blurRad="38100" dist="38100" dir="2700000" algn="tl">
                    <a:srgbClr val="000000"/>
                  </a:outerShdw>
                </a:effectLst>
                <a:ea typeface="楷体_GB2312" panose="02010609030101010101" pitchFamily="49" charset="-122"/>
              </a:rPr>
              <a:t> </a:t>
            </a:r>
            <a:r>
              <a:rPr lang="zh-CN" altLang="en-US" b="1">
                <a:solidFill>
                  <a:srgbClr val="008000"/>
                </a:solidFill>
                <a:effectLst>
                  <a:outerShdw blurRad="38100" dist="38100" dir="2700000" algn="tl">
                    <a:srgbClr val="000000"/>
                  </a:outerShdw>
                </a:effectLst>
                <a:ea typeface="楷体_GB2312" panose="02010609030101010101" pitchFamily="49" charset="-122"/>
              </a:rPr>
              <a:t>逻辑运算真值表</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out)">
                                      <p:cBhvr>
                                        <p:cTn id="24" dur="500"/>
                                        <p:tgtEl>
                                          <p:spTgt spid="7"/>
                                        </p:tgtEl>
                                      </p:cBhvr>
                                    </p:animEffect>
                                  </p:childTnLst>
                                  <p:subTnLst>
                                    <p:audio>
                                      <p:cMediaNode>
                                        <p:cTn display="0" masterRel="sameClick">
                                          <p:stCondLst>
                                            <p:cond evt="begin" delay="0">
                                              <p:tn val="22"/>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8"/>
          <p:cNvGrpSpPr/>
          <p:nvPr/>
        </p:nvGrpSpPr>
        <p:grpSpPr bwMode="auto">
          <a:xfrm>
            <a:off x="1341936" y="3346487"/>
            <a:ext cx="4032250" cy="2303463"/>
            <a:chOff x="1020" y="2024"/>
            <a:chExt cx="2540" cy="1451"/>
          </a:xfrm>
        </p:grpSpPr>
        <p:sp>
          <p:nvSpPr>
            <p:cNvPr id="10" name="Text Box 36" descr="信纸"/>
            <p:cNvSpPr txBox="1">
              <a:spLocks noChangeArrowheads="1"/>
            </p:cNvSpPr>
            <p:nvPr/>
          </p:nvSpPr>
          <p:spPr bwMode="auto">
            <a:xfrm>
              <a:off x="1020" y="2024"/>
              <a:ext cx="2540" cy="1451"/>
            </a:xfrm>
            <a:prstGeom prst="rect">
              <a:avLst/>
            </a:prstGeom>
            <a:blipFill dpi="0" rotWithShape="1">
              <a:blip r:embed="rId1"/>
              <a:srcRect/>
              <a:tile tx="0" ty="0" sx="100000" sy="100000" flip="none" algn="tl"/>
            </a:blipFill>
            <a:ln w="38100">
              <a:solidFill>
                <a:srgbClr val="008000"/>
              </a:solidFill>
              <a:miter lim="800000"/>
            </a:ln>
            <a:effectLst>
              <a:outerShdw dist="107763" dir="2700000" algn="ctr" rotWithShape="0">
                <a:srgbClr val="808080">
                  <a:alpha val="50000"/>
                </a:srgbClr>
              </a:outerShdw>
            </a:effectLst>
          </p:spPr>
          <p:txBody>
            <a:bodyPr/>
            <a:lstStyle/>
            <a:p>
              <a:r>
                <a:rPr lang="en-US" altLang="zh-CN" sz="2000" b="1">
                  <a:solidFill>
                    <a:srgbClr val="CC0000"/>
                  </a:solidFill>
                  <a:effectLst>
                    <a:outerShdw blurRad="38100" dist="38100" dir="2700000" algn="tl">
                      <a:srgbClr val="000000"/>
                    </a:outerShdw>
                  </a:effectLst>
                  <a:ea typeface="楷体_GB2312" panose="02010609030101010101" pitchFamily="49" charset="-122"/>
                </a:rPr>
                <a:t>!</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sizeof      </a:t>
              </a:r>
              <a:r>
                <a:rPr lang="zh-CN" altLang="en-US" sz="2000" b="1">
                  <a:effectLst>
                    <a:outerShdw blurRad="38100" dist="38100" dir="2700000" algn="tl">
                      <a:srgbClr val="FFFFFF"/>
                    </a:outerShdw>
                  </a:effectLst>
                  <a:ea typeface="楷体_GB2312" panose="02010609030101010101" pitchFamily="49" charset="-122"/>
                </a:rPr>
                <a:t>高</a:t>
              </a:r>
              <a:endParaRPr lang="zh-CN" altLang="en-US" sz="2000" b="1">
                <a:effectLst>
                  <a:outerShdw blurRad="38100" dist="38100" dir="2700000" algn="tl">
                    <a:srgbClr val="FFFFFF"/>
                  </a:outerShdw>
                </a:effectLst>
                <a:ea typeface="楷体_GB2312" panose="02010609030101010101" pitchFamily="49" charset="-122"/>
              </a:endParaRPr>
            </a:p>
            <a:p>
              <a:r>
                <a:rPr lang="zh-CN" altLang="en-US" sz="2000" b="1">
                  <a:effectLst>
                    <a:outerShdw blurRad="38100" dist="38100" dir="2700000" algn="tl">
                      <a:srgbClr val="FFFFFF"/>
                    </a:outerShdw>
                  </a:effectLst>
                  <a:ea typeface="楷体_GB2312" panose="02010609030101010101" pitchFamily="49" charset="-122"/>
                </a:rPr>
                <a:t>算术运算符</a:t>
              </a:r>
              <a:endParaRPr lang="zh-CN" altLang="en-US" sz="2000" b="1">
                <a:effectLst>
                  <a:outerShdw blurRad="38100" dist="38100" dir="2700000" algn="tl">
                    <a:srgbClr val="FFFFFF"/>
                  </a:outerShdw>
                </a:effectLst>
                <a:ea typeface="楷体_GB2312" panose="02010609030101010101" pitchFamily="49" charset="-122"/>
              </a:endParaRPr>
            </a:p>
            <a:p>
              <a:r>
                <a:rPr lang="zh-CN" altLang="en-US" sz="2000" b="1">
                  <a:effectLst>
                    <a:outerShdw blurRad="38100" dist="38100" dir="2700000" algn="tl">
                      <a:srgbClr val="FFFFFF"/>
                    </a:outerShdw>
                  </a:effectLst>
                  <a:ea typeface="楷体_GB2312" panose="02010609030101010101" pitchFamily="49" charset="-122"/>
                </a:rPr>
                <a:t>移位运算符</a:t>
              </a:r>
              <a:endParaRPr lang="zh-CN" altLang="en-US" sz="2000" b="1">
                <a:effectLst>
                  <a:outerShdw blurRad="38100" dist="38100" dir="2700000" algn="tl">
                    <a:srgbClr val="FFFFFF"/>
                  </a:outerShdw>
                </a:effectLst>
                <a:ea typeface="楷体_GB2312" panose="02010609030101010101" pitchFamily="49" charset="-122"/>
              </a:endParaRPr>
            </a:p>
            <a:p>
              <a:r>
                <a:rPr lang="zh-CN" altLang="en-US" sz="2000" b="1">
                  <a:effectLst>
                    <a:outerShdw blurRad="38100" dist="38100" dir="2700000" algn="tl">
                      <a:srgbClr val="FFFFFF"/>
                    </a:outerShdw>
                  </a:effectLst>
                  <a:ea typeface="楷体_GB2312" panose="02010609030101010101" pitchFamily="49" charset="-122"/>
                </a:rPr>
                <a:t>关系运算符</a:t>
              </a:r>
              <a:endParaRPr lang="zh-CN" altLang="en-US" sz="2000" b="1">
                <a:effectLst>
                  <a:outerShdw blurRad="38100" dist="38100" dir="2700000" algn="tl">
                    <a:srgbClr val="FFFFFF"/>
                  </a:outerShdw>
                </a:effectLst>
                <a:ea typeface="楷体_GB2312" panose="02010609030101010101" pitchFamily="49" charset="-122"/>
              </a:endParaRPr>
            </a:p>
            <a:p>
              <a:r>
                <a:rPr lang="en-US" altLang="zh-CN" sz="2000" b="1">
                  <a:effectLst>
                    <a:outerShdw blurRad="38100" dist="38100" dir="2700000" algn="tl">
                      <a:srgbClr val="FFFFFF"/>
                    </a:outerShdw>
                  </a:effectLst>
                  <a:ea typeface="楷体_GB2312" panose="02010609030101010101" pitchFamily="49" charset="-122"/>
                </a:rPr>
                <a:t>&amp;</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a:t>
              </a:r>
              <a:r>
                <a:rPr lang="zh-CN" altLang="en-US" sz="2000" b="1">
                  <a:effectLst>
                    <a:outerShdw blurRad="38100" dist="38100" dir="2700000" algn="tl">
                      <a:srgbClr val="FFFFFF"/>
                    </a:outerShdw>
                  </a:effectLst>
                  <a:ea typeface="楷体_GB2312" panose="02010609030101010101" pitchFamily="49" charset="-122"/>
                </a:rPr>
                <a:t>、</a:t>
              </a:r>
              <a:r>
                <a:rPr lang="en-US" altLang="zh-CN" sz="2000" b="1">
                  <a:effectLst>
                    <a:outerShdw blurRad="38100" dist="38100" dir="2700000" algn="tl">
                      <a:srgbClr val="FFFFFF"/>
                    </a:outerShdw>
                  </a:effectLst>
                  <a:ea typeface="楷体_GB2312" panose="02010609030101010101" pitchFamily="49" charset="-122"/>
                </a:rPr>
                <a:t>^</a:t>
              </a:r>
              <a:endParaRPr lang="en-US" altLang="zh-CN" sz="2000" b="1">
                <a:effectLst>
                  <a:outerShdw blurRad="38100" dist="38100" dir="2700000" algn="tl">
                    <a:srgbClr val="FFFFFF"/>
                  </a:outerShdw>
                </a:effectLst>
                <a:ea typeface="楷体_GB2312" panose="02010609030101010101" pitchFamily="49" charset="-122"/>
              </a:endParaRPr>
            </a:p>
            <a:p>
              <a:r>
                <a:rPr lang="en-US" altLang="zh-CN" sz="2000" b="1">
                  <a:solidFill>
                    <a:srgbClr val="CC0000"/>
                  </a:solidFill>
                  <a:effectLst>
                    <a:outerShdw blurRad="38100" dist="38100" dir="2700000" algn="tl">
                      <a:srgbClr val="000000"/>
                    </a:outerShdw>
                  </a:effectLst>
                  <a:ea typeface="楷体_GB2312" panose="02010609030101010101" pitchFamily="49" charset="-122"/>
                </a:rPr>
                <a:t>&amp;&amp;</a:t>
              </a:r>
              <a:r>
                <a:rPr lang="zh-CN" altLang="en-US" sz="2000" b="1">
                  <a:solidFill>
                    <a:srgbClr val="CC0000"/>
                  </a:solidFill>
                  <a:effectLst>
                    <a:outerShdw blurRad="38100" dist="38100" dir="2700000" algn="tl">
                      <a:srgbClr val="000000"/>
                    </a:outerShdw>
                  </a:effectLst>
                  <a:ea typeface="楷体_GB2312" panose="02010609030101010101" pitchFamily="49" charset="-122"/>
                </a:rPr>
                <a:t>、</a:t>
              </a:r>
              <a:r>
                <a:rPr lang="en-US" altLang="zh-CN" sz="2000" b="1">
                  <a:solidFill>
                    <a:srgbClr val="CC0000"/>
                  </a:solidFill>
                  <a:effectLst>
                    <a:outerShdw blurRad="38100" dist="38100" dir="2700000" algn="tl">
                      <a:srgbClr val="000000"/>
                    </a:outerShdw>
                  </a:effectLst>
                  <a:ea typeface="楷体_GB2312" panose="02010609030101010101" pitchFamily="49" charset="-122"/>
                </a:rPr>
                <a:t>||</a:t>
              </a:r>
              <a:endParaRPr lang="en-US" altLang="zh-CN" sz="2000" b="1">
                <a:solidFill>
                  <a:srgbClr val="CC0000"/>
                </a:solidFill>
                <a:effectLst>
                  <a:outerShdw blurRad="38100" dist="38100" dir="2700000" algn="tl">
                    <a:srgbClr val="000000"/>
                  </a:outerShdw>
                </a:effectLst>
                <a:ea typeface="楷体_GB2312" panose="02010609030101010101" pitchFamily="49" charset="-122"/>
              </a:endParaRPr>
            </a:p>
            <a:p>
              <a:r>
                <a:rPr lang="zh-CN" altLang="en-US" sz="2000" b="1">
                  <a:effectLst>
                    <a:outerShdw blurRad="38100" dist="38100" dir="2700000" algn="tl">
                      <a:srgbClr val="FFFFFF"/>
                    </a:outerShdw>
                  </a:effectLst>
                  <a:ea typeface="楷体_GB2312" panose="02010609030101010101" pitchFamily="49" charset="-122"/>
                </a:rPr>
                <a:t>赋值运算符                      低</a:t>
              </a:r>
              <a:endParaRPr lang="zh-CN" altLang="en-US" sz="2000" b="1">
                <a:effectLst>
                  <a:outerShdw blurRad="38100" dist="38100" dir="2700000" algn="tl">
                    <a:srgbClr val="FFFFFF"/>
                  </a:outerShdw>
                </a:effectLst>
                <a:ea typeface="楷体_GB2312" panose="02010609030101010101" pitchFamily="49" charset="-122"/>
              </a:endParaRPr>
            </a:p>
          </p:txBody>
        </p:sp>
        <p:sp>
          <p:nvSpPr>
            <p:cNvPr id="11" name="Line 37"/>
            <p:cNvSpPr>
              <a:spLocks noChangeShapeType="1"/>
            </p:cNvSpPr>
            <p:nvPr/>
          </p:nvSpPr>
          <p:spPr bwMode="auto">
            <a:xfrm flipV="1">
              <a:off x="2778" y="2126"/>
              <a:ext cx="0" cy="1247"/>
            </a:xfrm>
            <a:prstGeom prst="line">
              <a:avLst/>
            </a:prstGeom>
            <a:noFill/>
            <a:ln w="28575">
              <a:solidFill>
                <a:srgbClr val="FF0000"/>
              </a:solidFill>
              <a:round/>
              <a:tailEnd type="stealth"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2" name="Rectangle 39"/>
          <p:cNvSpPr>
            <a:spLocks noChangeArrowheads="1"/>
          </p:cNvSpPr>
          <p:nvPr/>
        </p:nvSpPr>
        <p:spPr bwMode="auto">
          <a:xfrm>
            <a:off x="5668962" y="3342144"/>
            <a:ext cx="6264275" cy="2873375"/>
          </a:xfrm>
          <a:prstGeom prst="rect">
            <a:avLst/>
          </a:prstGeom>
          <a:solidFill>
            <a:srgbClr val="FFFFFF"/>
          </a:solidFill>
          <a:ln w="38100">
            <a:solidFill>
              <a:srgbClr val="FF33CC"/>
            </a:solidFill>
            <a:miter lim="800000"/>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例如：</a:t>
            </a:r>
            <a:endParaRPr lang="zh-CN" altLang="en-US" sz="2000" b="1" dirty="0">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r>
              <a:rPr lang="zh-CN" altLang="en-US" sz="20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&lt;= x &amp;&amp; x &lt;= b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&gt; b &amp;&amp; x &gt; y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 b || x == y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 a &gt; b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&gt; b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c = a || b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 7 &amp;&amp; b &amp; 8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a:p>
            <a:r>
              <a:rPr lang="zh-CN" altLang="en-US" sz="2000" b="1" dirty="0">
                <a:effectLst>
                  <a:outerShdw blurRad="38100" dist="38100" dir="2700000" algn="tl">
                    <a:srgbClr val="C0C0C0"/>
                  </a:outerShdw>
                </a:effectLst>
                <a:ea typeface="楷体_GB2312" panose="02010609030101010101" pitchFamily="49" charset="-122"/>
              </a:rPr>
              <a:t>    </a:t>
            </a:r>
            <a:r>
              <a:rPr lang="en-US" altLang="zh-CN" sz="2000" b="1" dirty="0">
                <a:effectLst>
                  <a:outerShdw blurRad="38100" dist="38100" dir="2700000" algn="tl">
                    <a:srgbClr val="C0C0C0"/>
                  </a:outerShdw>
                </a:effectLst>
                <a:ea typeface="楷体_GB2312" panose="02010609030101010101" pitchFamily="49" charset="-122"/>
              </a:rPr>
              <a:t>a &gt;&gt; 2 &amp;&amp; b &lt;&lt; 1  </a:t>
            </a:r>
            <a:r>
              <a:rPr lang="zh-CN" altLang="en-US" sz="2000" b="1" dirty="0">
                <a:effectLst>
                  <a:outerShdw blurRad="38100" dist="38100" dir="2700000" algn="tl">
                    <a:srgbClr val="C0C0C0"/>
                  </a:outerShdw>
                </a:effectLst>
                <a:ea typeface="楷体_GB2312" panose="02010609030101010101" pitchFamily="49" charset="-122"/>
              </a:rPr>
              <a:t>等价于：</a:t>
            </a:r>
            <a:endParaRPr lang="zh-CN" altLang="en-US" sz="2000" b="1" dirty="0">
              <a:effectLst>
                <a:outerShdw blurRad="38100" dist="38100" dir="2700000" algn="tl">
                  <a:srgbClr val="C0C0C0"/>
                </a:outerShdw>
              </a:effectLst>
              <a:ea typeface="楷体_GB2312" panose="02010609030101010101" pitchFamily="49" charset="-122"/>
            </a:endParaRPr>
          </a:p>
        </p:txBody>
      </p:sp>
      <p:sp>
        <p:nvSpPr>
          <p:cNvPr id="13" name="Rectangle 7"/>
          <p:cNvSpPr>
            <a:spLocks noChangeArrowheads="1"/>
          </p:cNvSpPr>
          <p:nvPr/>
        </p:nvSpPr>
        <p:spPr bwMode="auto">
          <a:xfrm>
            <a:off x="241405" y="1175458"/>
            <a:ext cx="1649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ea typeface="楷体_GB2312" panose="02010609030101010101" pitchFamily="49" charset="-122"/>
              </a:rPr>
              <a:t> </a:t>
            </a:r>
            <a:r>
              <a:rPr lang="zh-CN" altLang="en-US" b="1" dirty="0">
                <a:solidFill>
                  <a:srgbClr val="008000"/>
                </a:solidFill>
                <a:effectLst>
                  <a:outerShdw blurRad="38100" dist="38100" dir="2700000" algn="tl">
                    <a:srgbClr val="000000"/>
                  </a:outerShdw>
                </a:effectLst>
                <a:ea typeface="楷体_GB2312" panose="02010609030101010101" pitchFamily="49" charset="-122"/>
              </a:rPr>
              <a:t>逻辑表达式</a:t>
            </a:r>
            <a:r>
              <a:rPr lang="zh-CN" altLang="en-US" dirty="0"/>
              <a:t> </a:t>
            </a:r>
            <a:endParaRPr lang="zh-CN" altLang="en-US" dirty="0"/>
          </a:p>
        </p:txBody>
      </p:sp>
      <p:sp>
        <p:nvSpPr>
          <p:cNvPr id="14" name="Rectangle 8"/>
          <p:cNvSpPr>
            <a:spLocks noChangeArrowheads="1"/>
          </p:cNvSpPr>
          <p:nvPr/>
        </p:nvSpPr>
        <p:spPr bwMode="auto">
          <a:xfrm>
            <a:off x="880574" y="1494278"/>
            <a:ext cx="792052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用逻辑运算符连接起来的式子称为</a:t>
            </a:r>
            <a:r>
              <a:rPr lang="zh-CN" altLang="en-US" sz="2000"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逻辑表达式</a:t>
            </a:r>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a:t>
            </a:r>
            <a:endPar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endParaRPr>
          </a:p>
          <a:p>
            <a:r>
              <a:rPr lang="zh-CN" altLang="en-US" sz="2000" b="1" dirty="0">
                <a:effectLst>
                  <a:outerShdw blurRad="38100" dist="38100" dir="2700000" algn="tl">
                    <a:srgbClr val="FFFFFF"/>
                  </a:outerShdw>
                </a:effectLst>
                <a:latin typeface="楷体_GB2312" panose="02010609030101010101" pitchFamily="49" charset="-122"/>
                <a:ea typeface="楷体_GB2312" panose="02010609030101010101" pitchFamily="49" charset="-122"/>
              </a:rPr>
              <a:t>逻辑表达式的一般形式为：</a:t>
            </a:r>
            <a:r>
              <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表达式 </a:t>
            </a:r>
            <a:r>
              <a:rPr lang="zh-CN" altLang="en-US" sz="2000" b="1" dirty="0">
                <a:solidFill>
                  <a:srgbClr val="008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逻辑运算符</a:t>
            </a:r>
            <a:r>
              <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 表达式</a:t>
            </a:r>
            <a:endParaRPr lang="zh-CN" altLang="en-US" sz="2000" b="1" dirty="0">
              <a:solidFill>
                <a:srgbClr val="CC0000"/>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15" name="Rectangle 9"/>
          <p:cNvSpPr>
            <a:spLocks noChangeArrowheads="1"/>
          </p:cNvSpPr>
          <p:nvPr/>
        </p:nvSpPr>
        <p:spPr bwMode="auto">
          <a:xfrm>
            <a:off x="1498111" y="2341166"/>
            <a:ext cx="7081838" cy="400110"/>
          </a:xfrm>
          <a:prstGeom prst="rect">
            <a:avLst/>
          </a:prstGeom>
          <a:solidFill>
            <a:srgbClr val="FFFFFF"/>
          </a:solidFill>
          <a:ln w="38100">
            <a:solidFill>
              <a:srgbClr val="0000FF"/>
            </a:solidFill>
            <a:miter lim="800000"/>
          </a:ln>
          <a:effectLst>
            <a:outerShdw dist="107763" dir="2700000" algn="ctr" rotWithShape="0">
              <a:schemeClr val="bg2">
                <a:alpha val="50000"/>
              </a:schemeClr>
            </a:outerShdw>
          </a:effectLst>
        </p:spPr>
        <p:txBody>
          <a:bodyPr anchor="ctr">
            <a:spAutoFit/>
          </a:bodyPr>
          <a:lstStyle/>
          <a:p>
            <a:r>
              <a:rPr lang="zh-CN" altLang="en-US" sz="2000" b="1">
                <a:solidFill>
                  <a:srgbClr val="CC0000"/>
                </a:solidFill>
                <a:effectLst>
                  <a:outerShdw blurRad="38100" dist="38100" dir="2700000" algn="tl">
                    <a:srgbClr val="C0C0C0"/>
                  </a:outerShdw>
                </a:effectLst>
                <a:ea typeface="隶书" panose="02010509060101010101" pitchFamily="49" charset="-122"/>
              </a:rPr>
              <a:t>例：</a:t>
            </a:r>
            <a:r>
              <a:rPr lang="en-US" altLang="zh-CN"/>
              <a:t>a &lt; b &amp;&amp; b &lt; c</a:t>
            </a:r>
            <a:r>
              <a:rPr lang="zh-CN" altLang="en-US"/>
              <a:t>、</a:t>
            </a:r>
            <a:r>
              <a:rPr lang="en-US" altLang="zh-CN"/>
              <a:t>x &gt; 10 || x &lt; -10</a:t>
            </a:r>
            <a:r>
              <a:rPr lang="zh-CN" altLang="en-US"/>
              <a:t>、</a:t>
            </a:r>
            <a:r>
              <a:rPr lang="en-US" altLang="zh-CN"/>
              <a:t>!x &amp;&amp; !y </a:t>
            </a:r>
            <a:endParaRPr lang="en-US" altLang="zh-CN"/>
          </a:p>
        </p:txBody>
      </p:sp>
      <p:sp>
        <p:nvSpPr>
          <p:cNvPr id="16" name="Rectangle 34"/>
          <p:cNvSpPr>
            <a:spLocks noChangeArrowheads="1"/>
          </p:cNvSpPr>
          <p:nvPr/>
        </p:nvSpPr>
        <p:spPr bwMode="auto">
          <a:xfrm>
            <a:off x="241405" y="2934970"/>
            <a:ext cx="2573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anose="05000000000000000000" pitchFamily="2" charset="2"/>
              <a:buChar char="Ø"/>
            </a:pPr>
            <a:r>
              <a:rPr lang="en-US" altLang="zh-CN" b="1" dirty="0">
                <a:solidFill>
                  <a:srgbClr val="008000"/>
                </a:solidFill>
                <a:effectLst>
                  <a:outerShdw blurRad="38100" dist="38100" dir="2700000" algn="tl">
                    <a:srgbClr val="000000"/>
                  </a:outerShdw>
                </a:effectLst>
                <a:ea typeface="楷体_GB2312" panose="02010609030101010101" pitchFamily="49" charset="-122"/>
              </a:rPr>
              <a:t> </a:t>
            </a:r>
            <a:r>
              <a:rPr lang="zh-CN" altLang="en-US" b="1" dirty="0">
                <a:solidFill>
                  <a:srgbClr val="008000"/>
                </a:solidFill>
                <a:effectLst>
                  <a:outerShdw blurRad="38100" dist="38100" dir="2700000" algn="tl">
                    <a:srgbClr val="000000"/>
                  </a:outerShdw>
                </a:effectLst>
                <a:ea typeface="楷体_GB2312" panose="02010609030101010101" pitchFamily="49" charset="-122"/>
              </a:rPr>
              <a:t>逻辑运算符的优先级</a:t>
            </a:r>
            <a:r>
              <a:rPr lang="zh-CN" altLang="en-US" dirty="0"/>
              <a:t> </a:t>
            </a:r>
            <a:endParaRPr lang="zh-CN" altLang="en-US" dirty="0"/>
          </a:p>
        </p:txBody>
      </p:sp>
      <p:sp>
        <p:nvSpPr>
          <p:cNvPr id="17" name="Rectangle 40"/>
          <p:cNvSpPr>
            <a:spLocks noChangeArrowheads="1"/>
          </p:cNvSpPr>
          <p:nvPr/>
        </p:nvSpPr>
        <p:spPr bwMode="auto">
          <a:xfrm>
            <a:off x="9438720" y="3627004"/>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&lt;= x) &amp;&amp; (x &lt;= b)</a:t>
            </a:r>
            <a:endParaRPr lang="en-US" altLang="zh-CN" sz="2000" b="1" dirty="0">
              <a:solidFill>
                <a:srgbClr val="0033CC"/>
              </a:solidFill>
              <a:effectLst>
                <a:outerShdw blurRad="38100" dist="38100" dir="2700000" algn="tl">
                  <a:srgbClr val="000000"/>
                </a:outerShdw>
              </a:effectLst>
            </a:endParaRPr>
          </a:p>
        </p:txBody>
      </p:sp>
      <p:sp>
        <p:nvSpPr>
          <p:cNvPr id="18" name="Rectangle 41"/>
          <p:cNvSpPr>
            <a:spLocks noChangeArrowheads="1"/>
          </p:cNvSpPr>
          <p:nvPr/>
        </p:nvSpPr>
        <p:spPr bwMode="auto">
          <a:xfrm>
            <a:off x="9432231" y="3956448"/>
            <a:ext cx="22028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&gt; b) &amp;&amp; (x &gt; y)</a:t>
            </a:r>
            <a:endParaRPr lang="en-US" altLang="zh-CN" sz="2000" b="1" dirty="0">
              <a:solidFill>
                <a:srgbClr val="0033CC"/>
              </a:solidFill>
              <a:effectLst>
                <a:outerShdw blurRad="38100" dist="38100" dir="2700000" algn="tl">
                  <a:srgbClr val="000000"/>
                </a:outerShdw>
              </a:effectLst>
            </a:endParaRPr>
          </a:p>
        </p:txBody>
      </p:sp>
      <p:sp>
        <p:nvSpPr>
          <p:cNvPr id="19" name="Rectangle 42"/>
          <p:cNvSpPr>
            <a:spLocks noChangeArrowheads="1"/>
          </p:cNvSpPr>
          <p:nvPr/>
        </p:nvSpPr>
        <p:spPr bwMode="auto">
          <a:xfrm>
            <a:off x="9432231" y="4269583"/>
            <a:ext cx="22733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 b) || (x == y)</a:t>
            </a:r>
            <a:endParaRPr lang="en-US" altLang="zh-CN" sz="2000" b="1" dirty="0">
              <a:solidFill>
                <a:srgbClr val="0033CC"/>
              </a:solidFill>
              <a:effectLst>
                <a:outerShdw blurRad="38100" dist="38100" dir="2700000" algn="tl">
                  <a:srgbClr val="000000"/>
                </a:outerShdw>
              </a:effectLst>
            </a:endParaRPr>
          </a:p>
        </p:txBody>
      </p:sp>
      <p:sp>
        <p:nvSpPr>
          <p:cNvPr id="20" name="Rectangle 43"/>
          <p:cNvSpPr>
            <a:spLocks noChangeArrowheads="1"/>
          </p:cNvSpPr>
          <p:nvPr/>
        </p:nvSpPr>
        <p:spPr bwMode="auto">
          <a:xfrm>
            <a:off x="9447512" y="4585387"/>
            <a:ext cx="16273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 (a &gt; b)</a:t>
            </a:r>
            <a:endParaRPr lang="en-US" altLang="zh-CN" sz="2000" b="1" dirty="0">
              <a:solidFill>
                <a:srgbClr val="0033CC"/>
              </a:solidFill>
              <a:effectLst>
                <a:outerShdw blurRad="38100" dist="38100" dir="2700000" algn="tl">
                  <a:srgbClr val="000000"/>
                </a:outerShdw>
              </a:effectLst>
            </a:endParaRPr>
          </a:p>
        </p:txBody>
      </p:sp>
      <p:sp>
        <p:nvSpPr>
          <p:cNvPr id="21" name="Rectangle 44"/>
          <p:cNvSpPr>
            <a:spLocks noChangeArrowheads="1"/>
          </p:cNvSpPr>
          <p:nvPr/>
        </p:nvSpPr>
        <p:spPr bwMode="auto">
          <a:xfrm>
            <a:off x="9465096" y="4903058"/>
            <a:ext cx="1029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&gt; b</a:t>
            </a:r>
            <a:endParaRPr lang="en-US" altLang="zh-CN" sz="2000" b="1" dirty="0">
              <a:solidFill>
                <a:srgbClr val="0033CC"/>
              </a:solidFill>
              <a:effectLst>
                <a:outerShdw blurRad="38100" dist="38100" dir="2700000" algn="tl">
                  <a:srgbClr val="000000"/>
                </a:outerShdw>
              </a:effectLst>
            </a:endParaRPr>
          </a:p>
        </p:txBody>
      </p:sp>
      <p:sp>
        <p:nvSpPr>
          <p:cNvPr id="22" name="Rectangle 45"/>
          <p:cNvSpPr>
            <a:spLocks noChangeArrowheads="1"/>
          </p:cNvSpPr>
          <p:nvPr/>
        </p:nvSpPr>
        <p:spPr bwMode="auto">
          <a:xfrm>
            <a:off x="9493775" y="5181007"/>
            <a:ext cx="1372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c = (a || b)</a:t>
            </a:r>
            <a:endParaRPr lang="en-US" altLang="zh-CN" sz="2000" b="1" dirty="0">
              <a:solidFill>
                <a:srgbClr val="0033CC"/>
              </a:solidFill>
              <a:effectLst>
                <a:outerShdw blurRad="38100" dist="38100" dir="2700000" algn="tl">
                  <a:srgbClr val="000000"/>
                </a:outerShdw>
              </a:effectLst>
            </a:endParaRPr>
          </a:p>
        </p:txBody>
      </p:sp>
      <p:sp>
        <p:nvSpPr>
          <p:cNvPr id="23" name="Rectangle 46"/>
          <p:cNvSpPr>
            <a:spLocks noChangeArrowheads="1"/>
          </p:cNvSpPr>
          <p:nvPr/>
        </p:nvSpPr>
        <p:spPr bwMode="auto">
          <a:xfrm>
            <a:off x="9432231" y="5449895"/>
            <a:ext cx="2162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 7) &amp;&amp; (b &amp; 8)</a:t>
            </a:r>
            <a:endParaRPr lang="en-US" altLang="zh-CN" sz="2000" b="1" dirty="0">
              <a:solidFill>
                <a:srgbClr val="0033CC"/>
              </a:solidFill>
              <a:effectLst>
                <a:outerShdw blurRad="38100" dist="38100" dir="2700000" algn="tl">
                  <a:srgbClr val="000000"/>
                </a:outerShdw>
              </a:effectLst>
            </a:endParaRPr>
          </a:p>
        </p:txBody>
      </p:sp>
      <p:sp>
        <p:nvSpPr>
          <p:cNvPr id="24" name="Rectangle 47"/>
          <p:cNvSpPr>
            <a:spLocks noChangeArrowheads="1"/>
          </p:cNvSpPr>
          <p:nvPr/>
        </p:nvSpPr>
        <p:spPr bwMode="auto">
          <a:xfrm>
            <a:off x="9493775" y="5781875"/>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33CC"/>
                </a:solidFill>
                <a:effectLst>
                  <a:outerShdw blurRad="38100" dist="38100" dir="2700000" algn="tl">
                    <a:srgbClr val="000000"/>
                  </a:outerShdw>
                </a:effectLst>
              </a:rPr>
              <a:t>(a &gt;&gt; 2) &amp;&amp; (b &lt;&lt; 1)</a:t>
            </a:r>
            <a:endParaRPr lang="en-US" altLang="zh-CN" sz="2000" b="1" dirty="0">
              <a:solidFill>
                <a:srgbClr val="0033CC"/>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out)">
                                      <p:cBhvr>
                                        <p:cTn id="13" dur="500"/>
                                        <p:tgtEl>
                                          <p:spTgt spid="1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out)">
                                      <p:cBhvr>
                                        <p:cTn id="18" dur="500"/>
                                        <p:tgtEl>
                                          <p:spTgt spid="15"/>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out)">
                                      <p:cBhvr>
                                        <p:cTn id="29" dur="500"/>
                                        <p:tgtEl>
                                          <p:spTgt spid="9"/>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out)">
                                      <p:cBhvr>
                                        <p:cTn id="34" dur="500"/>
                                        <p:tgtEl>
                                          <p:spTgt spid="12"/>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P spid="16" grpId="0"/>
      <p:bldP spid="17" grpId="0"/>
      <p:bldP spid="18" grpId="0"/>
      <p:bldP spid="19" grpId="0"/>
      <p:bldP spid="20" grpId="0"/>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800" name="Rectangle 48"/>
          <p:cNvSpPr>
            <a:spLocks noChangeArrowheads="1"/>
          </p:cNvSpPr>
          <p:nvPr/>
        </p:nvSpPr>
        <p:spPr bwMode="auto">
          <a:xfrm>
            <a:off x="773592" y="423708"/>
            <a:ext cx="7920038" cy="1225550"/>
          </a:xfrm>
          <a:prstGeom prst="rect">
            <a:avLst/>
          </a:prstGeom>
          <a:solidFill>
            <a:srgbClr val="FFFFCD"/>
          </a:solidFill>
          <a:ln w="38100">
            <a:solidFill>
              <a:srgbClr val="0000FF"/>
            </a:solidFill>
            <a:miter lim="800000"/>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accent2"/>
                </a:solidFill>
                <a:effectLst>
                  <a:outerShdw blurRad="38100" dist="38100" dir="2700000" algn="tl">
                    <a:srgbClr val="000000"/>
                  </a:outerShdw>
                </a:effectLst>
                <a:ea typeface="楷体_GB2312" panose="02010609030101010101" pitchFamily="49" charset="-122"/>
              </a:rPr>
              <a:t>已知：</a:t>
            </a:r>
            <a:r>
              <a:rPr lang="en-US" altLang="zh-CN" b="1">
                <a:effectLst>
                  <a:outerShdw blurRad="38100" dist="38100" dir="2700000" algn="tl">
                    <a:srgbClr val="FFFFFF"/>
                  </a:outerShdw>
                </a:effectLst>
                <a:ea typeface="楷体_GB2312" panose="02010609030101010101" pitchFamily="49" charset="-122"/>
              </a:rPr>
              <a:t>a = 4; b = 5;</a:t>
            </a:r>
            <a:endParaRPr lang="en-US" altLang="zh-CN" b="1">
              <a:effectLst>
                <a:outerShdw blurRad="38100" dist="38100" dir="2700000" algn="tl">
                  <a:srgbClr val="FFFFFF"/>
                </a:outerShdw>
              </a:effectLst>
              <a:ea typeface="楷体_GB2312" panose="02010609030101010101" pitchFamily="49" charset="-122"/>
            </a:endParaRPr>
          </a:p>
          <a:p>
            <a:r>
              <a:rPr lang="en-US" altLang="zh-CN" b="1">
                <a:effectLst>
                  <a:outerShdw blurRad="38100" dist="38100" dir="2700000" algn="tl">
                    <a:srgbClr val="FFFFFF"/>
                  </a:outerShdw>
                </a:effectLst>
                <a:ea typeface="楷体_GB2312" panose="02010609030101010101" pitchFamily="49" charset="-122"/>
              </a:rPr>
              <a:t> </a:t>
            </a:r>
            <a:r>
              <a:rPr lang="zh-CN" altLang="en-US" b="1">
                <a:solidFill>
                  <a:schemeClr val="accent2"/>
                </a:solidFill>
                <a:effectLst>
                  <a:outerShdw blurRad="38100" dist="38100" dir="2700000" algn="tl">
                    <a:srgbClr val="000000"/>
                  </a:outerShdw>
                </a:effectLst>
                <a:ea typeface="楷体_GB2312" panose="02010609030101010101" pitchFamily="49" charset="-122"/>
              </a:rPr>
              <a:t>问：</a:t>
            </a:r>
            <a:r>
              <a:rPr lang="en-US" altLang="zh-CN" b="1">
                <a:effectLst>
                  <a:outerShdw blurRad="38100" dist="38100" dir="2700000" algn="tl">
                    <a:srgbClr val="FFFFFF"/>
                  </a:outerShdw>
                </a:effectLst>
                <a:ea typeface="楷体_GB2312" panose="02010609030101010101" pitchFamily="49" charset="-122"/>
              </a:rPr>
              <a:t>c = b &gt; 3 &amp;&amp; 2 || 8 &lt; b - !a;</a:t>
            </a:r>
            <a:r>
              <a:rPr lang="zh-CN" altLang="en-US" b="1">
                <a:effectLst>
                  <a:outerShdw blurRad="38100" dist="38100" dir="2700000" algn="tl">
                    <a:srgbClr val="FFFFFF"/>
                  </a:outerShdw>
                </a:effectLst>
                <a:ea typeface="楷体_GB2312" panose="02010609030101010101" pitchFamily="49" charset="-122"/>
              </a:rPr>
              <a:t>的值？</a:t>
            </a:r>
            <a:endParaRPr lang="zh-CN" altLang="en-US" b="1">
              <a:effectLst>
                <a:outerShdw blurRad="38100" dist="38100" dir="2700000" algn="tl">
                  <a:srgbClr val="FFFFFF"/>
                </a:outerShdw>
              </a:effectLst>
              <a:ea typeface="楷体_GB2312" panose="02010609030101010101" pitchFamily="49" charset="-122"/>
            </a:endParaRPr>
          </a:p>
          <a:p>
            <a:r>
              <a:rPr lang="zh-CN" altLang="en-US" b="1">
                <a:effectLst>
                  <a:outerShdw blurRad="38100" dist="38100" dir="2700000" algn="tl">
                    <a:srgbClr val="FFFFFF"/>
                  </a:outerShdw>
                </a:effectLst>
                <a:ea typeface="楷体_GB2312" panose="02010609030101010101" pitchFamily="49" charset="-122"/>
              </a:rPr>
              <a:t>                    </a:t>
            </a:r>
            <a:endParaRPr lang="zh-CN" altLang="en-US" b="1">
              <a:effectLst>
                <a:outerShdw blurRad="38100" dist="38100" dir="2700000" algn="tl">
                  <a:srgbClr val="FFFFFF"/>
                </a:outerShdw>
              </a:effectLst>
              <a:ea typeface="楷体_GB2312" panose="02010609030101010101" pitchFamily="49" charset="-122"/>
            </a:endParaRPr>
          </a:p>
        </p:txBody>
      </p:sp>
      <p:sp>
        <p:nvSpPr>
          <p:cNvPr id="842801" name="Rectangle 49"/>
          <p:cNvSpPr>
            <a:spLocks noChangeArrowheads="1"/>
          </p:cNvSpPr>
          <p:nvPr/>
        </p:nvSpPr>
        <p:spPr bwMode="auto">
          <a:xfrm>
            <a:off x="1092123" y="1203392"/>
            <a:ext cx="71176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ffectLst>
                  <a:outerShdw blurRad="38100" dist="38100" dir="2700000" algn="tl">
                    <a:srgbClr val="000000"/>
                  </a:outerShdw>
                </a:effectLst>
                <a:ea typeface="楷体_GB2312" panose="02010609030101010101" pitchFamily="49" charset="-122"/>
              </a:rPr>
              <a:t>答：</a:t>
            </a:r>
            <a:r>
              <a:rPr lang="en-US" altLang="zh-CN" b="1">
                <a:solidFill>
                  <a:srgbClr val="FF3300"/>
                </a:solidFill>
                <a:effectLst>
                  <a:outerShdw blurRad="38100" dist="38100" dir="2700000" algn="tl">
                    <a:srgbClr val="000000"/>
                  </a:outerShdw>
                </a:effectLst>
                <a:ea typeface="楷体_GB2312" panose="02010609030101010101" pitchFamily="49" charset="-122"/>
              </a:rPr>
              <a:t>c </a:t>
            </a:r>
            <a:r>
              <a:rPr lang="zh-CN" altLang="en-US" b="1">
                <a:solidFill>
                  <a:srgbClr val="FF3300"/>
                </a:solidFill>
                <a:effectLst>
                  <a:outerShdw blurRad="38100" dist="38100" dir="2700000" algn="tl">
                    <a:srgbClr val="000000"/>
                  </a:outerShdw>
                </a:effectLst>
                <a:ea typeface="楷体_GB2312" panose="02010609030101010101" pitchFamily="49" charset="-122"/>
              </a:rPr>
              <a:t>的值为</a:t>
            </a:r>
            <a:r>
              <a:rPr lang="en-US" altLang="zh-CN" b="1">
                <a:solidFill>
                  <a:srgbClr val="FF3300"/>
                </a:solidFill>
                <a:effectLst>
                  <a:outerShdw blurRad="38100" dist="38100" dir="2700000" algn="tl">
                    <a:srgbClr val="000000"/>
                  </a:outerShdw>
                </a:effectLst>
                <a:ea typeface="楷体_GB2312" panose="02010609030101010101" pitchFamily="49" charset="-122"/>
              </a:rPr>
              <a:t>1</a:t>
            </a:r>
            <a:r>
              <a:rPr lang="zh-CN" altLang="en-US" b="1">
                <a:solidFill>
                  <a:srgbClr val="FF3300"/>
                </a:solidFill>
                <a:effectLst>
                  <a:outerShdw blurRad="38100" dist="38100" dir="2700000" algn="tl">
                    <a:srgbClr val="000000"/>
                  </a:outerShdw>
                </a:effectLst>
                <a:ea typeface="楷体_GB2312" panose="02010609030101010101" pitchFamily="49" charset="-122"/>
              </a:rPr>
              <a:t>。 等价于：</a:t>
            </a:r>
            <a:r>
              <a:rPr lang="en-US" altLang="zh-CN" sz="2000" b="1">
                <a:solidFill>
                  <a:srgbClr val="FF3300"/>
                </a:solidFill>
                <a:effectLst>
                  <a:outerShdw blurRad="38100" dist="38100" dir="2700000" algn="tl">
                    <a:srgbClr val="000000"/>
                  </a:outerShdw>
                </a:effectLst>
              </a:rPr>
              <a:t>c = (((b &gt; 3) &amp;&amp; 2) || (8 &lt; (b – (!a))));</a:t>
            </a:r>
            <a:r>
              <a:rPr lang="en-US" altLang="zh-CN" sz="2000"/>
              <a:t> </a:t>
            </a:r>
            <a:endParaRPr lang="en-US" altLang="zh-CN" sz="2000"/>
          </a:p>
        </p:txBody>
      </p:sp>
      <p:sp>
        <p:nvSpPr>
          <p:cNvPr id="842802" name="Rectangle 50"/>
          <p:cNvSpPr>
            <a:spLocks noChangeArrowheads="1"/>
          </p:cNvSpPr>
          <p:nvPr/>
        </p:nvSpPr>
        <p:spPr bwMode="auto">
          <a:xfrm>
            <a:off x="1012852" y="2609850"/>
            <a:ext cx="6119813" cy="4248150"/>
          </a:xfrm>
          <a:prstGeom prst="rect">
            <a:avLst/>
          </a:prstGeom>
          <a:solidFill>
            <a:srgbClr val="CCFFFF"/>
          </a:solidFill>
          <a:ln w="38100" cap="flat" cmpd="sng">
            <a:solidFill>
              <a:srgbClr val="FF0000"/>
            </a:solidFill>
            <a:prstDash val="solid"/>
            <a:miter lim="800000"/>
          </a:ln>
          <a:effectLst>
            <a:outerShdw dist="107763" dir="2700000" algn="ctr" rotWithShape="0">
              <a:srgbClr val="808080">
                <a:alpha val="50000"/>
              </a:srgbClr>
            </a:outerShdw>
          </a:effectLst>
        </p:spPr>
        <p:txBody>
          <a:bodyPr lIns="90000" tIns="46800" rIns="90000" bIns="46800"/>
          <a:lstStyle>
            <a:lvl1pPr marL="342900" indent="-342900">
              <a:spcBef>
                <a:spcPct val="20000"/>
              </a:spcBef>
              <a:buChar char="•"/>
              <a:defRPr kumimoji="1" sz="32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b="1">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a:lstStyle>
          <a:p>
            <a:pPr>
              <a:buFontTx/>
              <a:buNone/>
            </a:pPr>
            <a:r>
              <a:rPr lang="zh-CN" altLang="en-US" sz="2400">
                <a:solidFill>
                  <a:srgbClr val="FF3300"/>
                </a:solidFill>
                <a:effectLst>
                  <a:outerShdw blurRad="38100" dist="38100" dir="2700000" algn="tl">
                    <a:srgbClr val="000000"/>
                  </a:outerShdw>
                </a:effectLst>
                <a:ea typeface="隶书" panose="02010509060101010101" pitchFamily="49" charset="-122"/>
              </a:rPr>
              <a:t>例：</a:t>
            </a:r>
            <a:endParaRPr lang="zh-CN" altLang="en-US" sz="2400">
              <a:solidFill>
                <a:srgbClr val="FF3300"/>
              </a:solidFill>
              <a:effectLst>
                <a:outerShdw blurRad="38100" dist="38100" dir="2700000" algn="tl">
                  <a:srgbClr val="000000"/>
                </a:outerShdw>
              </a:effectLst>
              <a:ea typeface="隶书" panose="02010509060101010101" pitchFamily="49" charset="-122"/>
            </a:endParaRPr>
          </a:p>
          <a:p>
            <a:pPr>
              <a:buFontTx/>
              <a:buNone/>
            </a:pPr>
            <a:r>
              <a:rPr lang="zh-CN" altLang="en-US" sz="2400"/>
              <a:t>     </a:t>
            </a:r>
            <a:r>
              <a:rPr lang="en-US" altLang="zh-CN" sz="2400"/>
              <a:t>a = 4; b = 5;</a:t>
            </a:r>
            <a:endParaRPr lang="en-US" altLang="zh-CN" sz="2400"/>
          </a:p>
          <a:p>
            <a:pPr>
              <a:buFontTx/>
              <a:buNone/>
            </a:pPr>
            <a:r>
              <a:rPr lang="en-US" altLang="zh-CN" sz="2400"/>
              <a:t>     !a</a:t>
            </a:r>
            <a:endParaRPr lang="en-US" altLang="zh-CN" sz="2400"/>
          </a:p>
          <a:p>
            <a:pPr>
              <a:buFontTx/>
              <a:buNone/>
            </a:pPr>
            <a:r>
              <a:rPr lang="en-US" altLang="zh-CN" sz="2400"/>
              <a:t>     a &amp;&amp; b</a:t>
            </a:r>
            <a:endParaRPr lang="en-US" altLang="zh-CN" sz="2400"/>
          </a:p>
          <a:p>
            <a:pPr>
              <a:buFontTx/>
              <a:buNone/>
            </a:pPr>
            <a:r>
              <a:rPr lang="en-US" altLang="zh-CN" sz="2400"/>
              <a:t>     a || b</a:t>
            </a:r>
            <a:endParaRPr lang="en-US" altLang="zh-CN" sz="2400">
              <a:solidFill>
                <a:srgbClr val="0000FF"/>
              </a:solidFill>
              <a:effectLst>
                <a:outerShdw blurRad="38100" dist="38100" dir="2700000" algn="tl">
                  <a:srgbClr val="000000"/>
                </a:outerShdw>
              </a:effectLst>
            </a:endParaRPr>
          </a:p>
          <a:p>
            <a:pPr>
              <a:buFontTx/>
              <a:buNone/>
            </a:pPr>
            <a:r>
              <a:rPr lang="en-US" altLang="zh-CN" sz="2400"/>
              <a:t>     !a || b</a:t>
            </a:r>
            <a:endParaRPr lang="en-US" altLang="zh-CN" sz="2400">
              <a:solidFill>
                <a:srgbClr val="0000FF"/>
              </a:solidFill>
              <a:effectLst>
                <a:outerShdw blurRad="38100" dist="38100" dir="2700000" algn="tl">
                  <a:srgbClr val="000000"/>
                </a:outerShdw>
              </a:effectLst>
            </a:endParaRPr>
          </a:p>
          <a:p>
            <a:pPr>
              <a:buFontTx/>
              <a:buNone/>
            </a:pPr>
            <a:r>
              <a:rPr lang="en-US" altLang="zh-CN" sz="2400"/>
              <a:t>     4 &amp;&amp; 0 || 2</a:t>
            </a:r>
            <a:endParaRPr lang="en-US" altLang="zh-CN" sz="2400">
              <a:solidFill>
                <a:srgbClr val="0000FF"/>
              </a:solidFill>
              <a:effectLst>
                <a:outerShdw blurRad="38100" dist="38100" dir="2700000" algn="tl">
                  <a:srgbClr val="000000"/>
                </a:outerShdw>
              </a:effectLst>
            </a:endParaRPr>
          </a:p>
          <a:p>
            <a:pPr>
              <a:buFontTx/>
              <a:buNone/>
            </a:pPr>
            <a:r>
              <a:rPr lang="en-US" altLang="zh-CN" sz="2400"/>
              <a:t>     5 &gt; 3 &amp;&amp; 2 || 8 &lt; 4 - !0</a:t>
            </a:r>
            <a:endParaRPr lang="en-US" altLang="zh-CN" sz="2400">
              <a:solidFill>
                <a:srgbClr val="0000FF"/>
              </a:solidFill>
              <a:effectLst>
                <a:outerShdw blurRad="38100" dist="38100" dir="2700000" algn="tl">
                  <a:srgbClr val="000000"/>
                </a:outerShdw>
              </a:effectLst>
            </a:endParaRPr>
          </a:p>
          <a:p>
            <a:pPr>
              <a:buFontTx/>
              <a:buNone/>
            </a:pPr>
            <a:r>
              <a:rPr lang="en-US" altLang="zh-CN" sz="2400"/>
              <a:t>     ‘c’ &amp;&amp; ‘d’</a:t>
            </a:r>
            <a:endParaRPr lang="en-US" altLang="zh-CN" sz="2400"/>
          </a:p>
        </p:txBody>
      </p:sp>
      <p:sp>
        <p:nvSpPr>
          <p:cNvPr id="842803" name="Text Box 51"/>
          <p:cNvSpPr txBox="1">
            <a:spLocks noChangeArrowheads="1"/>
          </p:cNvSpPr>
          <p:nvPr/>
        </p:nvSpPr>
        <p:spPr bwMode="auto">
          <a:xfrm>
            <a:off x="3577227" y="3500518"/>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值为0</a:t>
            </a:r>
            <a:endParaRPr lang="en-US" altLang="zh-CN" sz="2000" b="1">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06" name="Text Box 54"/>
          <p:cNvSpPr txBox="1">
            <a:spLocks noChangeArrowheads="1"/>
          </p:cNvSpPr>
          <p:nvPr/>
        </p:nvSpPr>
        <p:spPr bwMode="auto">
          <a:xfrm>
            <a:off x="3494566" y="3916076"/>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07" name="Text Box 55"/>
          <p:cNvSpPr txBox="1">
            <a:spLocks noChangeArrowheads="1"/>
          </p:cNvSpPr>
          <p:nvPr/>
        </p:nvSpPr>
        <p:spPr bwMode="auto">
          <a:xfrm>
            <a:off x="3494566" y="4331634"/>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08" name="Text Box 56"/>
          <p:cNvSpPr txBox="1">
            <a:spLocks noChangeArrowheads="1"/>
          </p:cNvSpPr>
          <p:nvPr/>
        </p:nvSpPr>
        <p:spPr bwMode="auto">
          <a:xfrm>
            <a:off x="3494566" y="4781425"/>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09" name="Text Box 57"/>
          <p:cNvSpPr txBox="1">
            <a:spLocks noChangeArrowheads="1"/>
          </p:cNvSpPr>
          <p:nvPr/>
        </p:nvSpPr>
        <p:spPr bwMode="auto">
          <a:xfrm>
            <a:off x="3494566" y="5255154"/>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10" name="Text Box 58"/>
          <p:cNvSpPr txBox="1">
            <a:spLocks noChangeArrowheads="1"/>
          </p:cNvSpPr>
          <p:nvPr/>
        </p:nvSpPr>
        <p:spPr bwMode="auto">
          <a:xfrm>
            <a:off x="4733611" y="5728313"/>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842811" name="Text Box 59"/>
          <p:cNvSpPr txBox="1">
            <a:spLocks noChangeArrowheads="1"/>
          </p:cNvSpPr>
          <p:nvPr/>
        </p:nvSpPr>
        <p:spPr bwMode="auto">
          <a:xfrm>
            <a:off x="4733611" y="6199935"/>
            <a:ext cx="1156384" cy="402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值为1</a:t>
            </a:r>
            <a:endParaRPr lang="en-US" altLang="zh-CN" sz="2000" b="1" dirty="0">
              <a:solidFill>
                <a:srgbClr val="0000FF"/>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2800"/>
                                        </p:tgtEl>
                                        <p:attrNameLst>
                                          <p:attrName>style.visibility</p:attrName>
                                        </p:attrNameLst>
                                      </p:cBhvr>
                                      <p:to>
                                        <p:strVal val="visible"/>
                                      </p:to>
                                    </p:set>
                                    <p:animEffect transition="in" filter="box(out)">
                                      <p:cBhvr>
                                        <p:cTn id="7" dur="500"/>
                                        <p:tgtEl>
                                          <p:spTgt spid="84280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2801"/>
                                        </p:tgtEl>
                                        <p:attrNameLst>
                                          <p:attrName>style.visibility</p:attrName>
                                        </p:attrNameLst>
                                      </p:cBhvr>
                                      <p:to>
                                        <p:strVal val="visible"/>
                                      </p:to>
                                    </p:set>
                                    <p:animEffect transition="in" filter="box(in)">
                                      <p:cBhvr>
                                        <p:cTn id="12" dur="500"/>
                                        <p:tgtEl>
                                          <p:spTgt spid="84280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42802"/>
                                        </p:tgtEl>
                                        <p:attrNameLst>
                                          <p:attrName>style.visibility</p:attrName>
                                        </p:attrNameLst>
                                      </p:cBhvr>
                                      <p:to>
                                        <p:strVal val="visible"/>
                                      </p:to>
                                    </p:set>
                                    <p:animEffect transition="in" filter="box(out)">
                                      <p:cBhvr>
                                        <p:cTn id="17" dur="500"/>
                                        <p:tgtEl>
                                          <p:spTgt spid="842802"/>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42803">
                                            <p:txEl>
                                              <p:pRg st="0" end="0"/>
                                            </p:txEl>
                                          </p:spTgt>
                                        </p:tgtEl>
                                        <p:attrNameLst>
                                          <p:attrName>style.visibility</p:attrName>
                                        </p:attrNameLst>
                                      </p:cBhvr>
                                      <p:to>
                                        <p:strVal val="visible"/>
                                      </p:to>
                                    </p:set>
                                    <p:animEffect transition="in" filter="box(out)">
                                      <p:cBhvr>
                                        <p:cTn id="22" dur="500"/>
                                        <p:tgtEl>
                                          <p:spTgt spid="84280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42806">
                                            <p:txEl>
                                              <p:pRg st="0" end="0"/>
                                            </p:txEl>
                                          </p:spTgt>
                                        </p:tgtEl>
                                        <p:attrNameLst>
                                          <p:attrName>style.visibility</p:attrName>
                                        </p:attrNameLst>
                                      </p:cBhvr>
                                      <p:to>
                                        <p:strVal val="visible"/>
                                      </p:to>
                                    </p:set>
                                    <p:animEffect transition="in" filter="box(out)">
                                      <p:cBhvr>
                                        <p:cTn id="27" dur="500"/>
                                        <p:tgtEl>
                                          <p:spTgt spid="84280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42807">
                                            <p:txEl>
                                              <p:pRg st="0" end="0"/>
                                            </p:txEl>
                                          </p:spTgt>
                                        </p:tgtEl>
                                        <p:attrNameLst>
                                          <p:attrName>style.visibility</p:attrName>
                                        </p:attrNameLst>
                                      </p:cBhvr>
                                      <p:to>
                                        <p:strVal val="visible"/>
                                      </p:to>
                                    </p:set>
                                    <p:animEffect transition="in" filter="box(out)">
                                      <p:cBhvr>
                                        <p:cTn id="32" dur="500"/>
                                        <p:tgtEl>
                                          <p:spTgt spid="842807">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42808">
                                            <p:txEl>
                                              <p:pRg st="0" end="0"/>
                                            </p:txEl>
                                          </p:spTgt>
                                        </p:tgtEl>
                                        <p:attrNameLst>
                                          <p:attrName>style.visibility</p:attrName>
                                        </p:attrNameLst>
                                      </p:cBhvr>
                                      <p:to>
                                        <p:strVal val="visible"/>
                                      </p:to>
                                    </p:set>
                                    <p:animEffect transition="in" filter="box(out)">
                                      <p:cBhvr>
                                        <p:cTn id="37" dur="500"/>
                                        <p:tgtEl>
                                          <p:spTgt spid="842808">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42809">
                                            <p:txEl>
                                              <p:pRg st="0" end="0"/>
                                            </p:txEl>
                                          </p:spTgt>
                                        </p:tgtEl>
                                        <p:attrNameLst>
                                          <p:attrName>style.visibility</p:attrName>
                                        </p:attrNameLst>
                                      </p:cBhvr>
                                      <p:to>
                                        <p:strVal val="visible"/>
                                      </p:to>
                                    </p:set>
                                    <p:animEffect transition="in" filter="box(out)">
                                      <p:cBhvr>
                                        <p:cTn id="42" dur="500"/>
                                        <p:tgtEl>
                                          <p:spTgt spid="842809">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42810">
                                            <p:txEl>
                                              <p:pRg st="0" end="0"/>
                                            </p:txEl>
                                          </p:spTgt>
                                        </p:tgtEl>
                                        <p:attrNameLst>
                                          <p:attrName>style.visibility</p:attrName>
                                        </p:attrNameLst>
                                      </p:cBhvr>
                                      <p:to>
                                        <p:strVal val="visible"/>
                                      </p:to>
                                    </p:set>
                                    <p:animEffect transition="in" filter="box(out)">
                                      <p:cBhvr>
                                        <p:cTn id="47" dur="500"/>
                                        <p:tgtEl>
                                          <p:spTgt spid="842810">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42811">
                                            <p:txEl>
                                              <p:pRg st="0" end="0"/>
                                            </p:txEl>
                                          </p:spTgt>
                                        </p:tgtEl>
                                        <p:attrNameLst>
                                          <p:attrName>style.visibility</p:attrName>
                                        </p:attrNameLst>
                                      </p:cBhvr>
                                      <p:to>
                                        <p:strVal val="visible"/>
                                      </p:to>
                                    </p:set>
                                    <p:animEffect transition="in" filter="box(out)">
                                      <p:cBhvr>
                                        <p:cTn id="52" dur="500"/>
                                        <p:tgtEl>
                                          <p:spTgt spid="842811">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800" grpId="0" animBg="1"/>
      <p:bldP spid="842801" grpId="0"/>
      <p:bldP spid="842802" grpId="0" animBg="1" autoUpdateAnimBg="0"/>
      <p:bldP spid="842803" grpId="0" autoUpdateAnimBg="0" build="p"/>
      <p:bldP spid="842806" grpId="0" autoUpdateAnimBg="0" build="p"/>
      <p:bldP spid="842807" grpId="0" autoUpdateAnimBg="0" build="p"/>
      <p:bldP spid="842808" grpId="0" autoUpdateAnimBg="0" build="p"/>
      <p:bldP spid="842809" grpId="0" autoUpdateAnimBg="0" build="p"/>
      <p:bldP spid="842810" grpId="0" autoUpdateAnimBg="0" build="p"/>
      <p:bldP spid="842811"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4802" name="Rectangle 2"/>
          <p:cNvSpPr>
            <a:spLocks noGrp="1" noChangeArrowheads="1"/>
          </p:cNvSpPr>
          <p:nvPr>
            <p:ph type="body" idx="1"/>
          </p:nvPr>
        </p:nvSpPr>
        <p:spPr>
          <a:xfrm>
            <a:off x="506657" y="1411044"/>
            <a:ext cx="4500562" cy="400050"/>
          </a:xfrm>
        </p:spPr>
        <p:txBody>
          <a:bodyPr>
            <a:normAutofit lnSpcReduction="10000"/>
          </a:bodyPr>
          <a:lstStyle/>
          <a:p>
            <a:pPr>
              <a:buFont typeface="Wingdings" panose="05000000000000000000" pitchFamily="2" charset="2"/>
              <a:buChar char="Ø"/>
            </a:pPr>
            <a:r>
              <a:rPr lang="zh-CN" altLang="en-US" dirty="0">
                <a:solidFill>
                  <a:srgbClr val="008000"/>
                </a:solidFill>
                <a:effectLst>
                  <a:outerShdw blurRad="38100" dist="38100" dir="2700000" algn="tl">
                    <a:srgbClr val="000000"/>
                  </a:outerShdw>
                </a:effectLst>
                <a:ea typeface="楷体_GB2312" panose="02010609030101010101" pitchFamily="49" charset="-122"/>
              </a:rPr>
              <a:t>逻辑运算注意：</a:t>
            </a:r>
            <a:endParaRPr lang="zh-CN" altLang="en-US" dirty="0">
              <a:solidFill>
                <a:srgbClr val="008000"/>
              </a:solidFill>
              <a:effectLst>
                <a:outerShdw blurRad="38100" dist="38100" dir="2700000" algn="tl">
                  <a:srgbClr val="000000"/>
                </a:outerShdw>
              </a:effectLst>
              <a:ea typeface="楷体_GB2312" panose="02010609030101010101" pitchFamily="49" charset="-122"/>
              <a:sym typeface="Symbol" panose="05050102010706020507" pitchFamily="18" charset="2"/>
            </a:endParaRPr>
          </a:p>
        </p:txBody>
      </p:sp>
      <p:sp>
        <p:nvSpPr>
          <p:cNvPr id="844819" name="Rectangle 19"/>
          <p:cNvSpPr>
            <a:spLocks noChangeArrowheads="1"/>
          </p:cNvSpPr>
          <p:nvPr/>
        </p:nvSpPr>
        <p:spPr bwMode="auto">
          <a:xfrm>
            <a:off x="651120" y="1885707"/>
            <a:ext cx="79216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9900"/>
              </a:buClr>
              <a:buFont typeface="Wingdings" panose="05000000000000000000" pitchFamily="2" charset="2"/>
              <a:buNone/>
            </a:pPr>
            <a:r>
              <a:rPr lang="en-US" altLang="zh-CN" b="1">
                <a:effectLst>
                  <a:outerShdw blurRad="38100" dist="38100" dir="2700000" algn="tl">
                    <a:srgbClr val="FFFFFF"/>
                  </a:outerShdw>
                </a:effectLst>
                <a:ea typeface="楷体_GB2312" panose="02010609030101010101" pitchFamily="49" charset="-122"/>
              </a:rPr>
              <a:t>        </a:t>
            </a:r>
            <a:r>
              <a:rPr lang="zh-CN" altLang="en-US" b="1">
                <a:effectLst>
                  <a:outerShdw blurRad="38100" dist="38100" dir="2700000" algn="tl">
                    <a:srgbClr val="FFFFFF"/>
                  </a:outerShdw>
                </a:effectLst>
                <a:ea typeface="楷体_GB2312" panose="02010609030101010101" pitchFamily="49" charset="-122"/>
              </a:rPr>
              <a:t>逻辑表达式求解时，并非所有的逻辑运算符都被执行，只是在必须执行下一个逻辑运算符才能求出表达式的解时，才执行该运算符。</a:t>
            </a:r>
            <a:endParaRPr lang="zh-CN" altLang="en-US" b="1">
              <a:effectLst>
                <a:outerShdw blurRad="38100" dist="38100" dir="2700000" algn="tl">
                  <a:srgbClr val="FFFFFF"/>
                </a:outerShdw>
              </a:effectLst>
              <a:ea typeface="楷体_GB2312" panose="02010609030101010101" pitchFamily="49" charset="-122"/>
            </a:endParaRPr>
          </a:p>
        </p:txBody>
      </p:sp>
      <p:sp>
        <p:nvSpPr>
          <p:cNvPr id="844821" name="Rectangle 21"/>
          <p:cNvSpPr>
            <a:spLocks noChangeArrowheads="1"/>
          </p:cNvSpPr>
          <p:nvPr/>
        </p:nvSpPr>
        <p:spPr bwMode="auto">
          <a:xfrm>
            <a:off x="747958" y="3231906"/>
            <a:ext cx="7850187" cy="1754326"/>
          </a:xfrm>
          <a:prstGeom prst="rect">
            <a:avLst/>
          </a:prstGeom>
          <a:solidFill>
            <a:srgbClr val="FFFFFF"/>
          </a:solidFill>
          <a:ln w="38100">
            <a:solidFill>
              <a:srgbClr val="FF00FF"/>
            </a:solidFill>
            <a:miter lim="800000"/>
          </a:ln>
          <a:effectLst>
            <a:outerShdw dist="107763" dir="2700000" algn="ctr" rotWithShape="0">
              <a:schemeClr val="bg2">
                <a:alpha val="50000"/>
              </a:schemeClr>
            </a:outerShdw>
          </a:effectLst>
        </p:spPr>
        <p:txBody>
          <a:bodyPr>
            <a:spAutoFit/>
          </a:bodyPr>
          <a:lstStyle/>
          <a:p>
            <a:r>
              <a:rPr lang="zh-CN" altLang="en-US" b="1">
                <a:solidFill>
                  <a:srgbClr val="FF3300"/>
                </a:solidFill>
                <a:effectLst>
                  <a:outerShdw blurRad="38100" dist="38100" dir="2700000" algn="tl">
                    <a:srgbClr val="C0C0C0"/>
                  </a:outerShdw>
                </a:effectLst>
                <a:ea typeface="楷体_GB2312" panose="02010609030101010101" pitchFamily="49" charset="-122"/>
              </a:rPr>
              <a:t>例</a:t>
            </a:r>
            <a:r>
              <a:rPr lang="zh-CN" altLang="en-US" b="1">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a &amp;&amp; b &amp;&amp; c    </a:t>
            </a:r>
            <a:r>
              <a:rPr lang="en-US" altLang="zh-CN" b="1">
                <a:solidFill>
                  <a:srgbClr val="0000FF"/>
                </a:solidFill>
                <a:effectLst>
                  <a:outerShdw blurRad="38100" dist="38100" dir="2700000" algn="tl">
                    <a:srgbClr val="C0C0C0"/>
                  </a:outerShdw>
                </a:effectLst>
                <a:ea typeface="楷体_GB2312" panose="02010609030101010101" pitchFamily="49" charset="-122"/>
              </a:rPr>
              <a:t>//</a:t>
            </a:r>
            <a:r>
              <a:rPr lang="zh-CN" altLang="zh-CN" b="1">
                <a:solidFill>
                  <a:srgbClr val="0000FF"/>
                </a:solidFill>
                <a:effectLst>
                  <a:outerShdw blurRad="38100" dist="38100" dir="2700000" algn="tl">
                    <a:srgbClr val="C0C0C0"/>
                  </a:outerShdw>
                </a:effectLst>
                <a:ea typeface="楷体_GB2312" panose="02010609030101010101" pitchFamily="49" charset="-122"/>
              </a:rPr>
              <a:t>只在</a:t>
            </a:r>
            <a:r>
              <a:rPr lang="en-US" altLang="zh-CN" b="1">
                <a:solidFill>
                  <a:srgbClr val="0000FF"/>
                </a:solidFill>
                <a:effectLst>
                  <a:outerShdw blurRad="38100" dist="38100" dir="2700000" algn="tl">
                    <a:srgbClr val="C0C0C0"/>
                  </a:outerShdw>
                </a:effectLst>
                <a:ea typeface="楷体_GB2312" panose="02010609030101010101" pitchFamily="49" charset="-122"/>
              </a:rPr>
              <a:t>a</a:t>
            </a:r>
            <a:r>
              <a:rPr lang="zh-CN" altLang="zh-CN" b="1">
                <a:solidFill>
                  <a:srgbClr val="0000FF"/>
                </a:solidFill>
                <a:effectLst>
                  <a:outerShdw blurRad="38100" dist="38100" dir="2700000" algn="tl">
                    <a:srgbClr val="C0C0C0"/>
                  </a:outerShdw>
                </a:effectLst>
                <a:ea typeface="楷体_GB2312" panose="02010609030101010101" pitchFamily="49" charset="-122"/>
              </a:rPr>
              <a:t>为真时，才判别</a:t>
            </a:r>
            <a:r>
              <a:rPr lang="en-US" altLang="zh-CN" b="1">
                <a:solidFill>
                  <a:srgbClr val="0000FF"/>
                </a:solidFill>
                <a:effectLst>
                  <a:outerShdw blurRad="38100" dist="38100" dir="2700000" algn="tl">
                    <a:srgbClr val="C0C0C0"/>
                  </a:outerShdw>
                </a:effectLst>
                <a:ea typeface="楷体_GB2312" panose="02010609030101010101" pitchFamily="49" charset="-122"/>
              </a:rPr>
              <a:t>b</a:t>
            </a:r>
            <a:r>
              <a:rPr lang="zh-CN" altLang="zh-CN" b="1">
                <a:solidFill>
                  <a:srgbClr val="0000FF"/>
                </a:solidFill>
                <a:effectLst>
                  <a:outerShdw blurRad="38100" dist="38100" dir="2700000" algn="tl">
                    <a:srgbClr val="C0C0C0"/>
                  </a:outerShdw>
                </a:effectLst>
                <a:ea typeface="楷体_GB2312" panose="02010609030101010101" pitchFamily="49" charset="-122"/>
              </a:rPr>
              <a:t>的值；</a:t>
            </a:r>
            <a:endParaRPr lang="zh-CN" altLang="zh-CN" b="1">
              <a:solidFill>
                <a:srgbClr val="0000FF"/>
              </a:solidFill>
              <a:effectLst>
                <a:outerShdw blurRad="38100" dist="38100" dir="2700000" algn="tl">
                  <a:srgbClr val="C0C0C0"/>
                </a:outerShdw>
              </a:effectLst>
              <a:ea typeface="楷体_GB2312" panose="02010609030101010101" pitchFamily="49" charset="-122"/>
            </a:endParaRPr>
          </a:p>
          <a:p>
            <a:r>
              <a:rPr lang="zh-CN" altLang="zh-CN" b="1">
                <a:solidFill>
                  <a:srgbClr val="0000FF"/>
                </a:solidFill>
                <a:effectLst>
                  <a:outerShdw blurRad="38100" dist="38100" dir="2700000" algn="tl">
                    <a:srgbClr val="C0C0C0"/>
                  </a:outerShdw>
                </a:effectLst>
                <a:ea typeface="楷体_GB2312" panose="02010609030101010101" pitchFamily="49" charset="-122"/>
              </a:rPr>
              <a:t>                                 </a:t>
            </a:r>
            <a:r>
              <a:rPr lang="zh-CN" altLang="en-US" b="1">
                <a:solidFill>
                  <a:srgbClr val="0000FF"/>
                </a:solidFill>
                <a:effectLst>
                  <a:outerShdw blurRad="38100" dist="38100" dir="2700000" algn="tl">
                    <a:srgbClr val="C0C0C0"/>
                  </a:outerShdw>
                </a:effectLst>
                <a:ea typeface="楷体_GB2312" panose="02010609030101010101" pitchFamily="49" charset="-122"/>
              </a:rPr>
              <a:t>  </a:t>
            </a:r>
            <a:r>
              <a:rPr lang="zh-CN" altLang="zh-CN" b="1">
                <a:solidFill>
                  <a:srgbClr val="0000FF"/>
                </a:solidFill>
                <a:effectLst>
                  <a:outerShdw blurRad="38100" dist="38100" dir="2700000" algn="tl">
                    <a:srgbClr val="C0C0C0"/>
                  </a:outerShdw>
                </a:effectLst>
                <a:ea typeface="楷体_GB2312" panose="02010609030101010101" pitchFamily="49" charset="-122"/>
              </a:rPr>
              <a:t>只在</a:t>
            </a:r>
            <a:r>
              <a:rPr lang="en-US" altLang="zh-CN" b="1">
                <a:solidFill>
                  <a:srgbClr val="0000FF"/>
                </a:solidFill>
                <a:effectLst>
                  <a:outerShdw blurRad="38100" dist="38100" dir="2700000" algn="tl">
                    <a:srgbClr val="C0C0C0"/>
                  </a:outerShdw>
                </a:effectLst>
                <a:ea typeface="楷体_GB2312" panose="02010609030101010101" pitchFamily="49" charset="-122"/>
              </a:rPr>
              <a:t>a</a:t>
            </a:r>
            <a:r>
              <a:rPr lang="zh-CN" altLang="en-US" b="1">
                <a:solidFill>
                  <a:srgbClr val="0000FF"/>
                </a:solidFill>
                <a:effectLst>
                  <a:outerShdw blurRad="38100" dist="38100" dir="2700000" algn="tl">
                    <a:srgbClr val="C0C0C0"/>
                  </a:outerShdw>
                </a:effectLst>
                <a:ea typeface="楷体_GB2312" panose="02010609030101010101" pitchFamily="49" charset="-122"/>
              </a:rPr>
              <a:t>、</a:t>
            </a:r>
            <a:r>
              <a:rPr lang="en-US" altLang="zh-CN" b="1">
                <a:solidFill>
                  <a:srgbClr val="0000FF"/>
                </a:solidFill>
                <a:effectLst>
                  <a:outerShdw blurRad="38100" dist="38100" dir="2700000" algn="tl">
                    <a:srgbClr val="C0C0C0"/>
                  </a:outerShdw>
                </a:effectLst>
                <a:ea typeface="楷体_GB2312" panose="02010609030101010101" pitchFamily="49" charset="-122"/>
              </a:rPr>
              <a:t>b</a:t>
            </a:r>
            <a:r>
              <a:rPr lang="zh-CN" altLang="zh-CN" b="1">
                <a:solidFill>
                  <a:srgbClr val="0000FF"/>
                </a:solidFill>
                <a:effectLst>
                  <a:outerShdw blurRad="38100" dist="38100" dir="2700000" algn="tl">
                    <a:srgbClr val="C0C0C0"/>
                  </a:outerShdw>
                </a:effectLst>
                <a:ea typeface="楷体_GB2312" panose="02010609030101010101" pitchFamily="49" charset="-122"/>
              </a:rPr>
              <a:t>都为真时，才判别 </a:t>
            </a:r>
            <a:r>
              <a:rPr lang="en-US" altLang="zh-CN" b="1">
                <a:solidFill>
                  <a:srgbClr val="0000FF"/>
                </a:solidFill>
                <a:effectLst>
                  <a:outerShdw blurRad="38100" dist="38100" dir="2700000" algn="tl">
                    <a:srgbClr val="C0C0C0"/>
                  </a:outerShdw>
                </a:effectLst>
                <a:ea typeface="楷体_GB2312" panose="02010609030101010101" pitchFamily="49" charset="-122"/>
              </a:rPr>
              <a:t>c</a:t>
            </a:r>
            <a:r>
              <a:rPr lang="zh-CN" altLang="zh-CN" b="1">
                <a:solidFill>
                  <a:srgbClr val="0000FF"/>
                </a:solidFill>
                <a:effectLst>
                  <a:outerShdw blurRad="38100" dist="38100" dir="2700000" algn="tl">
                    <a:srgbClr val="C0C0C0"/>
                  </a:outerShdw>
                </a:effectLst>
                <a:ea typeface="楷体_GB2312" panose="02010609030101010101" pitchFamily="49" charset="-122"/>
              </a:rPr>
              <a:t>的值</a:t>
            </a:r>
            <a:endParaRPr lang="zh-CN" altLang="zh-CN" b="1">
              <a:effectLst>
                <a:outerShdw blurRad="38100" dist="38100" dir="2700000" algn="tl">
                  <a:srgbClr val="C0C0C0"/>
                </a:outerShdw>
              </a:effectLst>
              <a:ea typeface="楷体_GB2312" panose="02010609030101010101" pitchFamily="49" charset="-122"/>
            </a:endParaRPr>
          </a:p>
          <a:p>
            <a:r>
              <a:rPr lang="zh-CN" altLang="zh-CN" b="1">
                <a:solidFill>
                  <a:srgbClr val="FF3300"/>
                </a:solidFill>
                <a:effectLst>
                  <a:outerShdw blurRad="38100" dist="38100" dir="2700000" algn="tl">
                    <a:srgbClr val="C0C0C0"/>
                  </a:outerShdw>
                </a:effectLst>
                <a:ea typeface="楷体_GB2312" panose="02010609030101010101" pitchFamily="49" charset="-122"/>
              </a:rPr>
              <a:t>例</a:t>
            </a:r>
            <a:r>
              <a:rPr lang="zh-CN" altLang="zh-CN" b="1">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a || b || c             </a:t>
            </a:r>
            <a:r>
              <a:rPr lang="en-US" altLang="zh-CN" b="1">
                <a:solidFill>
                  <a:srgbClr val="0000FF"/>
                </a:solidFill>
                <a:effectLst>
                  <a:outerShdw blurRad="38100" dist="38100" dir="2700000" algn="tl">
                    <a:srgbClr val="C0C0C0"/>
                  </a:outerShdw>
                </a:effectLst>
                <a:ea typeface="楷体_GB2312" panose="02010609030101010101" pitchFamily="49" charset="-122"/>
              </a:rPr>
              <a:t>//</a:t>
            </a:r>
            <a:r>
              <a:rPr lang="zh-CN" altLang="zh-CN" b="1">
                <a:solidFill>
                  <a:srgbClr val="0000FF"/>
                </a:solidFill>
                <a:effectLst>
                  <a:outerShdw blurRad="38100" dist="38100" dir="2700000" algn="tl">
                    <a:srgbClr val="C0C0C0"/>
                  </a:outerShdw>
                </a:effectLst>
                <a:ea typeface="楷体_GB2312" panose="02010609030101010101" pitchFamily="49" charset="-122"/>
              </a:rPr>
              <a:t>只在</a:t>
            </a:r>
            <a:r>
              <a:rPr lang="en-US" altLang="zh-CN" b="1">
                <a:solidFill>
                  <a:srgbClr val="0000FF"/>
                </a:solidFill>
                <a:effectLst>
                  <a:outerShdw blurRad="38100" dist="38100" dir="2700000" algn="tl">
                    <a:srgbClr val="C0C0C0"/>
                  </a:outerShdw>
                </a:effectLst>
                <a:ea typeface="楷体_GB2312" panose="02010609030101010101" pitchFamily="49" charset="-122"/>
              </a:rPr>
              <a:t>a</a:t>
            </a:r>
            <a:r>
              <a:rPr lang="zh-CN" altLang="zh-CN" b="1">
                <a:solidFill>
                  <a:srgbClr val="0000FF"/>
                </a:solidFill>
                <a:effectLst>
                  <a:outerShdw blurRad="38100" dist="38100" dir="2700000" algn="tl">
                    <a:srgbClr val="C0C0C0"/>
                  </a:outerShdw>
                </a:effectLst>
                <a:ea typeface="楷体_GB2312" panose="02010609030101010101" pitchFamily="49" charset="-122"/>
              </a:rPr>
              <a:t>为假时，才判别</a:t>
            </a:r>
            <a:r>
              <a:rPr lang="en-US" altLang="zh-CN" b="1">
                <a:solidFill>
                  <a:srgbClr val="0000FF"/>
                </a:solidFill>
                <a:effectLst>
                  <a:outerShdw blurRad="38100" dist="38100" dir="2700000" algn="tl">
                    <a:srgbClr val="C0C0C0"/>
                  </a:outerShdw>
                </a:effectLst>
                <a:ea typeface="楷体_GB2312" panose="02010609030101010101" pitchFamily="49" charset="-122"/>
              </a:rPr>
              <a:t>b</a:t>
            </a:r>
            <a:r>
              <a:rPr lang="zh-CN" altLang="zh-CN" b="1">
                <a:solidFill>
                  <a:srgbClr val="0000FF"/>
                </a:solidFill>
                <a:effectLst>
                  <a:outerShdw blurRad="38100" dist="38100" dir="2700000" algn="tl">
                    <a:srgbClr val="C0C0C0"/>
                  </a:outerShdw>
                </a:effectLst>
                <a:ea typeface="楷体_GB2312" panose="02010609030101010101" pitchFamily="49" charset="-122"/>
              </a:rPr>
              <a:t>的值；</a:t>
            </a:r>
            <a:endParaRPr lang="zh-CN" altLang="zh-CN" b="1">
              <a:solidFill>
                <a:srgbClr val="0000FF"/>
              </a:solidFill>
              <a:effectLst>
                <a:outerShdw blurRad="38100" dist="38100" dir="2700000" algn="tl">
                  <a:srgbClr val="C0C0C0"/>
                </a:outerShdw>
              </a:effectLst>
              <a:ea typeface="楷体_GB2312" panose="02010609030101010101" pitchFamily="49" charset="-122"/>
            </a:endParaRPr>
          </a:p>
          <a:p>
            <a:r>
              <a:rPr lang="zh-CN" altLang="zh-CN" b="1">
                <a:solidFill>
                  <a:srgbClr val="0000FF"/>
                </a:solidFill>
                <a:effectLst>
                  <a:outerShdw blurRad="38100" dist="38100" dir="2700000" algn="tl">
                    <a:srgbClr val="C0C0C0"/>
                  </a:outerShdw>
                </a:effectLst>
                <a:ea typeface="楷体_GB2312" panose="02010609030101010101" pitchFamily="49" charset="-122"/>
              </a:rPr>
              <a:t>                                 </a:t>
            </a:r>
            <a:r>
              <a:rPr lang="zh-CN" altLang="en-US" b="1">
                <a:solidFill>
                  <a:srgbClr val="0000FF"/>
                </a:solidFill>
                <a:effectLst>
                  <a:outerShdw blurRad="38100" dist="38100" dir="2700000" algn="tl">
                    <a:srgbClr val="C0C0C0"/>
                  </a:outerShdw>
                </a:effectLst>
                <a:ea typeface="楷体_GB2312" panose="02010609030101010101" pitchFamily="49" charset="-122"/>
              </a:rPr>
              <a:t>  </a:t>
            </a:r>
            <a:r>
              <a:rPr lang="zh-CN" altLang="zh-CN" b="1">
                <a:solidFill>
                  <a:srgbClr val="0000FF"/>
                </a:solidFill>
                <a:effectLst>
                  <a:outerShdw blurRad="38100" dist="38100" dir="2700000" algn="tl">
                    <a:srgbClr val="C0C0C0"/>
                  </a:outerShdw>
                </a:effectLst>
                <a:ea typeface="楷体_GB2312" panose="02010609030101010101" pitchFamily="49" charset="-122"/>
              </a:rPr>
              <a:t>只在</a:t>
            </a:r>
            <a:r>
              <a:rPr lang="en-US" altLang="zh-CN" b="1">
                <a:solidFill>
                  <a:srgbClr val="0000FF"/>
                </a:solidFill>
                <a:effectLst>
                  <a:outerShdw blurRad="38100" dist="38100" dir="2700000" algn="tl">
                    <a:srgbClr val="C0C0C0"/>
                  </a:outerShdw>
                </a:effectLst>
                <a:ea typeface="楷体_GB2312" panose="02010609030101010101" pitchFamily="49" charset="-122"/>
              </a:rPr>
              <a:t>a</a:t>
            </a:r>
            <a:r>
              <a:rPr lang="zh-CN" altLang="en-US" b="1">
                <a:solidFill>
                  <a:srgbClr val="0000FF"/>
                </a:solidFill>
                <a:effectLst>
                  <a:outerShdw blurRad="38100" dist="38100" dir="2700000" algn="tl">
                    <a:srgbClr val="C0C0C0"/>
                  </a:outerShdw>
                </a:effectLst>
                <a:ea typeface="楷体_GB2312" panose="02010609030101010101" pitchFamily="49" charset="-122"/>
              </a:rPr>
              <a:t>、</a:t>
            </a:r>
            <a:r>
              <a:rPr lang="en-US" altLang="zh-CN" b="1">
                <a:solidFill>
                  <a:srgbClr val="0000FF"/>
                </a:solidFill>
                <a:effectLst>
                  <a:outerShdw blurRad="38100" dist="38100" dir="2700000" algn="tl">
                    <a:srgbClr val="C0C0C0"/>
                  </a:outerShdw>
                </a:effectLst>
                <a:ea typeface="楷体_GB2312" panose="02010609030101010101" pitchFamily="49" charset="-122"/>
              </a:rPr>
              <a:t>b</a:t>
            </a:r>
            <a:r>
              <a:rPr lang="zh-CN" altLang="zh-CN" b="1">
                <a:solidFill>
                  <a:srgbClr val="0000FF"/>
                </a:solidFill>
                <a:effectLst>
                  <a:outerShdw blurRad="38100" dist="38100" dir="2700000" algn="tl">
                    <a:srgbClr val="C0C0C0"/>
                  </a:outerShdw>
                </a:effectLst>
                <a:ea typeface="楷体_GB2312" panose="02010609030101010101" pitchFamily="49" charset="-122"/>
              </a:rPr>
              <a:t>都为假时，才判别 </a:t>
            </a:r>
            <a:r>
              <a:rPr lang="en-US" altLang="zh-CN" b="1">
                <a:solidFill>
                  <a:srgbClr val="0000FF"/>
                </a:solidFill>
                <a:effectLst>
                  <a:outerShdw blurRad="38100" dist="38100" dir="2700000" algn="tl">
                    <a:srgbClr val="C0C0C0"/>
                  </a:outerShdw>
                </a:effectLst>
                <a:ea typeface="楷体_GB2312" panose="02010609030101010101" pitchFamily="49" charset="-122"/>
              </a:rPr>
              <a:t>c</a:t>
            </a:r>
            <a:r>
              <a:rPr lang="zh-CN" altLang="zh-CN" b="1">
                <a:solidFill>
                  <a:srgbClr val="0000FF"/>
                </a:solidFill>
                <a:effectLst>
                  <a:outerShdw blurRad="38100" dist="38100" dir="2700000" algn="tl">
                    <a:srgbClr val="C0C0C0"/>
                  </a:outerShdw>
                </a:effectLst>
                <a:ea typeface="楷体_GB2312" panose="02010609030101010101" pitchFamily="49" charset="-122"/>
              </a:rPr>
              <a:t>的值</a:t>
            </a:r>
            <a:endParaRPr lang="zh-CN" altLang="en-US" b="1">
              <a:solidFill>
                <a:srgbClr val="0000FF"/>
              </a:solidFill>
              <a:effectLst>
                <a:outerShdw blurRad="38100" dist="38100" dir="2700000" algn="tl">
                  <a:srgbClr val="C0C0C0"/>
                </a:outerShdw>
              </a:effectLst>
              <a:ea typeface="楷体_GB2312" panose="02010609030101010101" pitchFamily="49" charset="-122"/>
            </a:endParaRPr>
          </a:p>
          <a:p>
            <a:r>
              <a:rPr lang="zh-CN" altLang="en-US" b="1">
                <a:solidFill>
                  <a:srgbClr val="FF3300"/>
                </a:solidFill>
                <a:effectLst>
                  <a:outerShdw blurRad="38100" dist="38100" dir="2700000" algn="tl">
                    <a:srgbClr val="C0C0C0"/>
                  </a:outerShdw>
                </a:effectLst>
                <a:ea typeface="楷体_GB2312" panose="02010609030101010101" pitchFamily="49" charset="-122"/>
              </a:rPr>
              <a:t>例</a:t>
            </a:r>
            <a:r>
              <a:rPr lang="zh-CN" altLang="en-US" b="1">
                <a:effectLst>
                  <a:outerShdw blurRad="38100" dist="38100" dir="2700000" algn="tl">
                    <a:srgbClr val="C0C0C0"/>
                  </a:outerShdw>
                </a:effectLst>
                <a:ea typeface="楷体_GB2312" panose="02010609030101010101" pitchFamily="49" charset="-122"/>
              </a:rPr>
              <a:t>  </a:t>
            </a:r>
            <a:r>
              <a:rPr lang="en-US" altLang="zh-CN" b="1">
                <a:effectLst>
                  <a:outerShdw blurRad="38100" dist="38100" dir="2700000" algn="tl">
                    <a:srgbClr val="C0C0C0"/>
                  </a:outerShdw>
                </a:effectLst>
                <a:ea typeface="楷体_GB2312" panose="02010609030101010101" pitchFamily="49" charset="-122"/>
              </a:rPr>
              <a:t>a = 1; b = 2; c = 3; d = 4; m = 1; n = 1;</a:t>
            </a:r>
            <a:endParaRPr lang="en-US" altLang="zh-CN" b="1">
              <a:effectLst>
                <a:outerShdw blurRad="38100" dist="38100" dir="2700000" algn="tl">
                  <a:srgbClr val="C0C0C0"/>
                </a:outerShdw>
              </a:effectLst>
              <a:ea typeface="楷体_GB2312" panose="02010609030101010101" pitchFamily="49" charset="-122"/>
            </a:endParaRPr>
          </a:p>
          <a:p>
            <a:r>
              <a:rPr lang="en-US" altLang="zh-CN" b="1">
                <a:effectLst>
                  <a:outerShdw blurRad="38100" dist="38100" dir="2700000" algn="tl">
                    <a:srgbClr val="C0C0C0"/>
                  </a:outerShdw>
                </a:effectLst>
                <a:ea typeface="楷体_GB2312" panose="02010609030101010101" pitchFamily="49" charset="-122"/>
              </a:rPr>
              <a:t>     (m = a &gt; b) &amp;&amp; (n = c &gt; d)</a:t>
            </a:r>
            <a:endParaRPr lang="en-US" altLang="zh-CN" sz="2000" b="1">
              <a:effectLst>
                <a:outerShdw blurRad="38100" dist="38100" dir="2700000" algn="tl">
                  <a:srgbClr val="C0C0C0"/>
                </a:outerShdw>
              </a:effectLst>
              <a:ea typeface="楷体_GB2312" panose="02010609030101010101" pitchFamily="49" charset="-122"/>
            </a:endParaRPr>
          </a:p>
        </p:txBody>
      </p:sp>
      <p:sp>
        <p:nvSpPr>
          <p:cNvPr id="844822" name="Text Box 22"/>
          <p:cNvSpPr txBox="1">
            <a:spLocks noChangeArrowheads="1"/>
          </p:cNvSpPr>
          <p:nvPr/>
        </p:nvSpPr>
        <p:spPr bwMode="auto">
          <a:xfrm>
            <a:off x="3911479" y="4614719"/>
            <a:ext cx="2804271" cy="371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zh-CN" altLang="zh-CN"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结果：</a:t>
            </a:r>
            <a:r>
              <a:rPr lang="en-US" altLang="zh-CN"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rPr>
              <a:t>m = 0, n = 1</a:t>
            </a:r>
            <a:endParaRPr lang="en-US" altLang="zh-CN" b="1" dirty="0">
              <a:solidFill>
                <a:srgbClr val="D60093"/>
              </a:solidFill>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4821"/>
                                        </p:tgtEl>
                                        <p:attrNameLst>
                                          <p:attrName>style.visibility</p:attrName>
                                        </p:attrNameLst>
                                      </p:cBhvr>
                                      <p:to>
                                        <p:strVal val="visible"/>
                                      </p:to>
                                    </p:set>
                                    <p:animEffect transition="in" filter="box(out)">
                                      <p:cBhvr>
                                        <p:cTn id="7" dur="500"/>
                                        <p:tgtEl>
                                          <p:spTgt spid="84482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44822">
                                            <p:txEl>
                                              <p:pRg st="0" end="0"/>
                                            </p:txEl>
                                          </p:spTgt>
                                        </p:tgtEl>
                                        <p:attrNameLst>
                                          <p:attrName>style.visibility</p:attrName>
                                        </p:attrNameLst>
                                      </p:cBhvr>
                                      <p:to>
                                        <p:strVal val="visible"/>
                                      </p:to>
                                    </p:set>
                                    <p:animEffect transition="in" filter="box(out)">
                                      <p:cBhvr>
                                        <p:cTn id="12" dur="500"/>
                                        <p:tgtEl>
                                          <p:spTgt spid="84482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21" grpId="0" animBg="1"/>
      <p:bldP spid="844822" grpId="0" autoUpdateAnimBg="0" build="p"/>
    </p:bldLst>
  </p:timing>
</p:sld>
</file>

<file path=ppt/tags/tag1.xml><?xml version="1.0" encoding="utf-8"?>
<p:tagLst xmlns:p="http://schemas.openxmlformats.org/presentationml/2006/main">
  <p:tag name="KSO_WM_TAG_VERSION" val="1.0"/>
  <p:tag name="KSO_WM_TEMPLATE_CATEGORY" val="custom"/>
  <p:tag name="KSO_WM_TEMPLATE_INDEX" val="160459"/>
</p:tagLst>
</file>

<file path=ppt/tags/tag2.xml><?xml version="1.0" encoding="utf-8"?>
<p:tagLst xmlns:p="http://schemas.openxmlformats.org/presentationml/2006/main">
  <p:tag name="KSO_WM_TAG_VERSION" val="1.0"/>
  <p:tag name="KSO_WM_TEMPLATE_CATEGORY" val="custom"/>
  <p:tag name="KSO_WM_TEMPLATE_INDEX" val="160459"/>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59"/>
  <p:tag name="KSO_WM_UNIT_TYPE" val="a"/>
  <p:tag name="KSO_WM_UNIT_INDEX" val="1"/>
  <p:tag name="KSO_WM_UNIT_ID" val="custom160459_12*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59"/>
  <p:tag name="KSO_WM_UNIT_TYPE" val="b"/>
  <p:tag name="KSO_WM_UNIT_INDEX" val="1"/>
  <p:tag name="KSO_WM_UNIT_ID" val="custom160459_12*b*1"/>
  <p:tag name="KSO_WM_UNIT_CLEAR" val="1"/>
  <p:tag name="KSO_WM_UNIT_LAYERLEVEL" val="1"/>
  <p:tag name="KSO_WM_UNIT_VALUE" val="6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CATEGORY" val="custom"/>
  <p:tag name="KSO_WM_TEMPLATE_INDEX" val="160459"/>
  <p:tag name="KSO_WM_SLIDE_ID" val="custom160459_12"/>
  <p:tag name="KSO_WM_SLIDE_INDEX" val="12"/>
  <p:tag name="KSO_WM_SLIDE_ITEM_CNT" val="2"/>
  <p:tag name="KSO_WM_SLIDE_LAYOUT" val="a_b"/>
  <p:tag name="KSO_WM_SLIDE_LAYOUT_CNT" val="1_1"/>
  <p:tag name="KSO_WM_SLIDE_TYPE" val="sectionTitle"/>
  <p:tag name="KSO_WM_BEAUTIFY_FLAG" val="#wm#"/>
  <p:tag name="KSO_WM_TAG_VERSION" val="1.0"/>
</p:tagLst>
</file>

<file path=ppt/theme/theme1.xml><?xml version="1.0" encoding="utf-8"?>
<a:theme xmlns:a="http://schemas.openxmlformats.org/drawingml/2006/main" name="1_A000120140530A97PPBG">
  <a:themeElements>
    <a:clrScheme name="160179.179">
      <a:dk1>
        <a:srgbClr val="3D3F41"/>
      </a:dk1>
      <a:lt1>
        <a:srgbClr val="FFFFFF"/>
      </a:lt1>
      <a:dk2>
        <a:srgbClr val="3D3F41"/>
      </a:dk2>
      <a:lt2>
        <a:srgbClr val="FFFFFF"/>
      </a:lt2>
      <a:accent1>
        <a:srgbClr val="D2689D"/>
      </a:accent1>
      <a:accent2>
        <a:srgbClr val="D37051"/>
      </a:accent2>
      <a:accent3>
        <a:srgbClr val="F28711"/>
      </a:accent3>
      <a:accent4>
        <a:srgbClr val="D30E00"/>
      </a:accent4>
      <a:accent5>
        <a:srgbClr val="BAD038"/>
      </a:accent5>
      <a:accent6>
        <a:srgbClr val="46CBE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9909</Words>
  <Application>WPS 演示</Application>
  <PresentationFormat>宽屏</PresentationFormat>
  <Paragraphs>775</Paragraphs>
  <Slides>30</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宋体</vt:lpstr>
      <vt:lpstr>Wingdings</vt:lpstr>
      <vt:lpstr>幼圆</vt:lpstr>
      <vt:lpstr>黑体</vt:lpstr>
      <vt:lpstr>Times New Roman</vt:lpstr>
      <vt:lpstr>隶书</vt:lpstr>
      <vt:lpstr>楷体_GB2312</vt:lpstr>
      <vt:lpstr>Symbol</vt:lpstr>
      <vt:lpstr>微软雅黑</vt:lpstr>
      <vt:lpstr>Arial Unicode MS</vt:lpstr>
      <vt:lpstr>Calibri</vt:lpstr>
      <vt:lpstr>Lucida Sans Unicode</vt:lpstr>
      <vt:lpstr>楷体</vt:lpstr>
      <vt:lpstr>Courier New</vt:lpstr>
      <vt:lpstr>Courier New Bold</vt:lpstr>
      <vt:lpstr>1_A000120140530A97PPBG</vt:lpstr>
      <vt:lpstr>分支程序设计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1、打折(P1013) </vt:lpstr>
      <vt:lpstr>PowerPoint 演示文稿</vt:lpstr>
      <vt:lpstr>例 5、三整数排序(P1015) </vt:lpstr>
      <vt:lpstr>PowerPoint 演示文稿</vt:lpstr>
      <vt:lpstr>PowerPoint 演示文稿</vt:lpstr>
      <vt:lpstr>例 6、三角形 (P1017) </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神奇的偷懒技巧STL</dc:title>
  <dc:creator>冉蛟</dc:creator>
  <cp:lastModifiedBy>Administrator</cp:lastModifiedBy>
  <cp:revision>73</cp:revision>
  <dcterms:created xsi:type="dcterms:W3CDTF">2016-02-29T08:25:00Z</dcterms:created>
  <dcterms:modified xsi:type="dcterms:W3CDTF">2017-07-11T02:43:55Z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