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92" r:id="rId2"/>
    <p:sldId id="427" r:id="rId3"/>
    <p:sldId id="474" r:id="rId4"/>
    <p:sldId id="478" r:id="rId5"/>
    <p:sldId id="473" r:id="rId6"/>
    <p:sldId id="479" r:id="rId7"/>
    <p:sldId id="483" r:id="rId8"/>
    <p:sldId id="484" r:id="rId9"/>
    <p:sldId id="485" r:id="rId10"/>
    <p:sldId id="486" r:id="rId11"/>
    <p:sldId id="487" r:id="rId12"/>
    <p:sldId id="488" r:id="rId13"/>
    <p:sldId id="490" r:id="rId14"/>
    <p:sldId id="491" r:id="rId15"/>
    <p:sldId id="492" r:id="rId16"/>
    <p:sldId id="493" r:id="rId17"/>
    <p:sldId id="497" r:id="rId18"/>
    <p:sldId id="496" r:id="rId19"/>
    <p:sldId id="498" r:id="rId20"/>
    <p:sldId id="500" r:id="rId21"/>
    <p:sldId id="501" r:id="rId22"/>
    <p:sldId id="503" r:id="rId23"/>
    <p:sldId id="504" r:id="rId24"/>
    <p:sldId id="505" r:id="rId25"/>
    <p:sldId id="506" r:id="rId26"/>
    <p:sldId id="507" r:id="rId27"/>
    <p:sldId id="508" r:id="rId28"/>
    <p:sldId id="509" r:id="rId29"/>
    <p:sldId id="510" r:id="rId30"/>
    <p:sldId id="511" r:id="rId31"/>
    <p:sldId id="512" r:id="rId32"/>
    <p:sldId id="513" r:id="rId33"/>
    <p:sldId id="514" r:id="rId34"/>
    <p:sldId id="515" r:id="rId35"/>
    <p:sldId id="26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5" autoAdjust="0"/>
    <p:restoredTop sz="94660"/>
  </p:normalViewPr>
  <p:slideViewPr>
    <p:cSldViewPr snapToGrid="0">
      <p:cViewPr varScale="1">
        <p:scale>
          <a:sx n="109" d="100"/>
          <a:sy n="109"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39061" y="4259766"/>
            <a:ext cx="6082254" cy="1101301"/>
          </a:xfrm>
        </p:spPr>
        <p:txBody>
          <a:bodyPr anchor="ctr" anchorCtr="0">
            <a:normAutofit/>
          </a:bodyPr>
          <a:lstStyle>
            <a:lvl1pPr algn="ctr">
              <a:defRPr sz="5400" b="1"/>
            </a:lvl1pPr>
          </a:lstStyle>
          <a:p>
            <a:r>
              <a:rPr lang="zh-CN" altLang="en-US" dirty="0" smtClean="0"/>
              <a:t>编辑标题</a:t>
            </a:r>
            <a:endParaRPr lang="en-US" dirty="0"/>
          </a:p>
        </p:txBody>
      </p:sp>
      <p:sp>
        <p:nvSpPr>
          <p:cNvPr id="3" name="Subtitle 2"/>
          <p:cNvSpPr>
            <a:spLocks noGrp="1"/>
          </p:cNvSpPr>
          <p:nvPr>
            <p:ph type="subTitle" idx="1"/>
          </p:nvPr>
        </p:nvSpPr>
        <p:spPr>
          <a:xfrm>
            <a:off x="6039061" y="5403428"/>
            <a:ext cx="6082254" cy="701868"/>
          </a:xfrm>
        </p:spPr>
        <p:txBody>
          <a:bodyPr anchor="ctr" anchorCtr="0"/>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2017/7/11</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84891" y="1843552"/>
            <a:ext cx="8022218" cy="1917654"/>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084891" y="3890179"/>
            <a:ext cx="8022218" cy="100844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
        <p:nvSpPr>
          <p:cNvPr id="9" name="文本框 8"/>
          <p:cNvSpPr txBox="1"/>
          <p:nvPr/>
        </p:nvSpPr>
        <p:spPr>
          <a:xfrm>
            <a:off x="2209800" y="3800971"/>
            <a:ext cx="8022218" cy="824400"/>
          </a:xfrm>
          <a:prstGeom prst="rect">
            <a:avLst/>
          </a:prstGeom>
          <a:blipFill dpi="0" rotWithShape="1">
            <a:blip r:embed="rId2"/>
            <a:srcRect/>
            <a:stretch>
              <a:fillRect t="-1000"/>
            </a:stretch>
          </a:blipFill>
        </p:spPr>
        <p:txBody>
          <a:bodyPr vert="horz" lIns="91440" tIns="45720" rIns="91440" bIns="45720" rtlCol="0" anchor="t" anchorCtr="0">
            <a:normAutofit/>
          </a:bodyPr>
          <a:lstStyle>
            <a:defPPr>
              <a:defRPr lang="zh-CN"/>
            </a:defPPr>
            <a:lvl1pPr marL="0" indent="0" algn="ctr" defTabSz="914400" eaLnBrk="1" latinLnBrk="0" hangingPunct="1">
              <a:lnSpc>
                <a:spcPct val="90000"/>
              </a:lnSpc>
              <a:spcBef>
                <a:spcPts val="1000"/>
              </a:spcBef>
              <a:spcAft>
                <a:spcPts val="0"/>
              </a:spcAft>
              <a:buClr>
                <a:schemeClr val="accent1">
                  <a:lumMod val="50000"/>
                </a:schemeClr>
              </a:buClr>
              <a:buFont typeface="Wingdings" panose="05000000000000000000" pitchFamily="2" charset="2"/>
              <a:buNone/>
              <a:defRPr sz="1600">
                <a:solidFill>
                  <a:schemeClr val="tx1">
                    <a:lumMod val="60000"/>
                    <a:lumOff val="40000"/>
                  </a:schemeClr>
                </a:solidFill>
                <a:latin typeface="+mn-lt"/>
                <a:ea typeface="+mn-ea"/>
              </a:defRPr>
            </a:lvl1pPr>
            <a:lvl2pPr indent="0" defTabSz="914400" eaLnBrk="1" latinLnBrk="0" hangingPunct="1">
              <a:lnSpc>
                <a:spcPct val="90000"/>
              </a:lnSpc>
              <a:spcBef>
                <a:spcPts val="500"/>
              </a:spcBef>
              <a:buNone/>
              <a:defRPr sz="2000">
                <a:solidFill>
                  <a:schemeClr val="tx1">
                    <a:tint val="75000"/>
                  </a:schemeClr>
                </a:solidFill>
                <a:latin typeface="+mn-lt"/>
                <a:ea typeface="+mn-ea"/>
              </a:defRPr>
            </a:lvl2pPr>
            <a:lvl3pPr indent="0" defTabSz="914400" eaLnBrk="1" latinLnBrk="0" hangingPunct="1">
              <a:lnSpc>
                <a:spcPct val="90000"/>
              </a:lnSpc>
              <a:spcBef>
                <a:spcPts val="500"/>
              </a:spcBef>
              <a:buNone/>
              <a:defRPr sz="1800">
                <a:solidFill>
                  <a:schemeClr val="tx1">
                    <a:tint val="75000"/>
                  </a:schemeClr>
                </a:solidFill>
                <a:latin typeface="+mn-lt"/>
                <a:ea typeface="+mn-ea"/>
              </a:defRPr>
            </a:lvl3pPr>
            <a:lvl4pPr indent="0" defTabSz="914400" eaLnBrk="1" latinLnBrk="0" hangingPunct="1">
              <a:lnSpc>
                <a:spcPct val="90000"/>
              </a:lnSpc>
              <a:spcBef>
                <a:spcPts val="500"/>
              </a:spcBef>
              <a:buNone/>
              <a:defRPr sz="1600">
                <a:solidFill>
                  <a:schemeClr val="tx1">
                    <a:tint val="75000"/>
                  </a:schemeClr>
                </a:solidFill>
                <a:latin typeface="+mn-lt"/>
                <a:ea typeface="+mn-ea"/>
              </a:defRPr>
            </a:lvl4pPr>
            <a:lvl5pPr indent="0" defTabSz="914400" eaLnBrk="1" latinLnBrk="0" hangingPunct="1">
              <a:lnSpc>
                <a:spcPct val="90000"/>
              </a:lnSpc>
              <a:spcBef>
                <a:spcPts val="500"/>
              </a:spcBef>
              <a:buNone/>
              <a:defRPr sz="1600">
                <a:solidFill>
                  <a:schemeClr val="tx1">
                    <a:tint val="75000"/>
                  </a:schemeClr>
                </a:solidFill>
                <a:latin typeface="+mn-lt"/>
                <a:ea typeface="+mn-ea"/>
              </a:defRPr>
            </a:lvl5pPr>
            <a:lvl6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6pPr>
            <a:lvl7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7pPr>
            <a:lvl8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8pPr>
            <a:lvl9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9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030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68993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095270"/>
            <a:ext cx="10515600" cy="595418"/>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751499"/>
            <a:ext cx="5157787"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839788" y="2469535"/>
            <a:ext cx="5157787" cy="372012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751499"/>
            <a:ext cx="5183188"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469535"/>
            <a:ext cx="5183188" cy="372012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p:nvGrpSpPr>
        <p:grpSpPr>
          <a:xfrm>
            <a:off x="3615085" y="948085"/>
            <a:ext cx="4961831" cy="4961831"/>
            <a:chOff x="3593148" y="948085"/>
            <a:chExt cx="4961831" cy="4961831"/>
          </a:xfrm>
        </p:grpSpPr>
        <p:sp>
          <p:nvSpPr>
            <p:cNvPr id="11" name="椭圆 2"/>
            <p:cNvSpPr>
              <a:spLocks noChangeArrowheads="1"/>
            </p:cNvSpPr>
            <p:nvPr/>
          </p:nvSpPr>
          <p:spPr bwMode="auto">
            <a:xfrm>
              <a:off x="3754015" y="1108952"/>
              <a:ext cx="4638007" cy="4640097"/>
            </a:xfrm>
            <a:prstGeom prst="ellipse">
              <a:avLst/>
            </a:prstGeom>
            <a:solidFill>
              <a:srgbClr val="FFC2E0"/>
            </a:solidFill>
            <a:ln w="3175" cmpd="sng">
              <a:solidFill>
                <a:srgbClr val="FF85C2"/>
              </a:solidFill>
              <a:round/>
            </a:ln>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12" name="椭圆 3"/>
            <p:cNvSpPr>
              <a:spLocks noChangeArrowheads="1"/>
            </p:cNvSpPr>
            <p:nvPr/>
          </p:nvSpPr>
          <p:spPr bwMode="auto">
            <a:xfrm>
              <a:off x="3593148" y="948085"/>
              <a:ext cx="4961831" cy="4961831"/>
            </a:xfrm>
            <a:prstGeom prst="ellipse">
              <a:avLst/>
            </a:prstGeom>
            <a:noFill/>
            <a:ln w="3175" cmpd="sng">
              <a:solidFill>
                <a:srgbClr val="FF85C2"/>
              </a:solidFill>
              <a:prstDash val="sysDash"/>
              <a:round/>
            </a:ln>
            <a:extLst>
              <a:ext uri="{909E8E84-426E-40DD-AFC4-6F175D3DCCD1}">
                <a14:hiddenFill xmlns:a14="http://schemas.microsoft.com/office/drawing/2010/main">
                  <a:solidFill>
                    <a:srgbClr val="FFFFFF"/>
                  </a:solidFill>
                </a14:hiddenFill>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grpSp>
      <p:sp>
        <p:nvSpPr>
          <p:cNvPr id="13" name="圆角矩形 4"/>
          <p:cNvSpPr>
            <a:spLocks noChangeArrowheads="1"/>
          </p:cNvSpPr>
          <p:nvPr/>
        </p:nvSpPr>
        <p:spPr bwMode="auto">
          <a:xfrm>
            <a:off x="3150239" y="2834625"/>
            <a:ext cx="5891522" cy="958940"/>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normAutofit fontScale="85000" lnSpcReduction="20000"/>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sz="6000" dirty="0">
              <a:solidFill>
                <a:srgbClr val="FFFFFF"/>
              </a:solidFill>
              <a:ea typeface="黑体" panose="02010600030101010101" pitchFamily="49" charset="-122"/>
            </a:endParaRPr>
          </a:p>
        </p:txBody>
      </p:sp>
      <p:sp>
        <p:nvSpPr>
          <p:cNvPr id="14" name="KSO_Shape"/>
          <p:cNvSpPr/>
          <p:nvPr/>
        </p:nvSpPr>
        <p:spPr bwMode="auto">
          <a:xfrm>
            <a:off x="5669805" y="4075605"/>
            <a:ext cx="1151144" cy="1391402"/>
          </a:xfrm>
          <a:custGeom>
            <a:avLst/>
            <a:gdLst>
              <a:gd name="T0" fmla="*/ 86328 w 968375"/>
              <a:gd name="T1" fmla="*/ 968447 h 1170887"/>
              <a:gd name="T2" fmla="*/ 416627 w 968375"/>
              <a:gd name="T3" fmla="*/ 1114654 h 1170887"/>
              <a:gd name="T4" fmla="*/ 743172 w 968375"/>
              <a:gd name="T5" fmla="*/ 975945 h 1170887"/>
              <a:gd name="T6" fmla="*/ 791966 w 968375"/>
              <a:gd name="T7" fmla="*/ 998438 h 1170887"/>
              <a:gd name="T8" fmla="*/ 416627 w 968375"/>
              <a:gd name="T9" fmla="*/ 1170887 h 1170887"/>
              <a:gd name="T10" fmla="*/ 33780 w 968375"/>
              <a:gd name="T11" fmla="*/ 990941 h 1170887"/>
              <a:gd name="T12" fmla="*/ 86328 w 968375"/>
              <a:gd name="T13" fmla="*/ 968447 h 1170887"/>
              <a:gd name="T14" fmla="*/ 870787 w 968375"/>
              <a:gd name="T15" fmla="*/ 619801 h 1170887"/>
              <a:gd name="T16" fmla="*/ 968375 w 968375"/>
              <a:gd name="T17" fmla="*/ 739765 h 1170887"/>
              <a:gd name="T18" fmla="*/ 844513 w 968375"/>
              <a:gd name="T19" fmla="*/ 863478 h 1170887"/>
              <a:gd name="T20" fmla="*/ 799473 w 968375"/>
              <a:gd name="T21" fmla="*/ 855981 h 1170887"/>
              <a:gd name="T22" fmla="*/ 829500 w 968375"/>
              <a:gd name="T23" fmla="*/ 807245 h 1170887"/>
              <a:gd name="T24" fmla="*/ 844513 w 968375"/>
              <a:gd name="T25" fmla="*/ 810994 h 1170887"/>
              <a:gd name="T26" fmla="*/ 912074 w 968375"/>
              <a:gd name="T27" fmla="*/ 739765 h 1170887"/>
              <a:gd name="T28" fmla="*/ 867034 w 968375"/>
              <a:gd name="T29" fmla="*/ 676034 h 1170887"/>
              <a:gd name="T30" fmla="*/ 870787 w 968375"/>
              <a:gd name="T31" fmla="*/ 619801 h 1170887"/>
              <a:gd name="T32" fmla="*/ 821993 w 968375"/>
              <a:gd name="T33" fmla="*/ 537325 h 1170887"/>
              <a:gd name="T34" fmla="*/ 829500 w 968375"/>
              <a:gd name="T35" fmla="*/ 612303 h 1170887"/>
              <a:gd name="T36" fmla="*/ 416627 w 968375"/>
              <a:gd name="T37" fmla="*/ 1024681 h 1170887"/>
              <a:gd name="T38" fmla="*/ 0 w 968375"/>
              <a:gd name="T39" fmla="*/ 612303 h 1170887"/>
              <a:gd name="T40" fmla="*/ 7507 w 968375"/>
              <a:gd name="T41" fmla="*/ 544823 h 1170887"/>
              <a:gd name="T42" fmla="*/ 416627 w 968375"/>
              <a:gd name="T43" fmla="*/ 758510 h 1170887"/>
              <a:gd name="T44" fmla="*/ 821993 w 968375"/>
              <a:gd name="T45" fmla="*/ 544823 h 1170887"/>
              <a:gd name="T46" fmla="*/ 821993 w 968375"/>
              <a:gd name="T47" fmla="*/ 537325 h 1170887"/>
              <a:gd name="T48" fmla="*/ 416627 w 968375"/>
              <a:gd name="T49" fmla="*/ 372374 h 1170887"/>
              <a:gd name="T50" fmla="*/ 776952 w 968375"/>
              <a:gd name="T51" fmla="*/ 544823 h 1170887"/>
              <a:gd name="T52" fmla="*/ 773199 w 968375"/>
              <a:gd name="T53" fmla="*/ 571065 h 1170887"/>
              <a:gd name="T54" fmla="*/ 416627 w 968375"/>
              <a:gd name="T55" fmla="*/ 451101 h 1170887"/>
              <a:gd name="T56" fmla="*/ 56301 w 968375"/>
              <a:gd name="T57" fmla="*/ 571065 h 1170887"/>
              <a:gd name="T58" fmla="*/ 52547 w 968375"/>
              <a:gd name="T59" fmla="*/ 544823 h 1170887"/>
              <a:gd name="T60" fmla="*/ 416627 w 968375"/>
              <a:gd name="T61" fmla="*/ 372374 h 1170887"/>
              <a:gd name="T62" fmla="*/ 543902 w 968375"/>
              <a:gd name="T63" fmla="*/ 62096 h 1170887"/>
              <a:gd name="T64" fmla="*/ 554238 w 968375"/>
              <a:gd name="T65" fmla="*/ 372576 h 1170887"/>
              <a:gd name="T66" fmla="*/ 543902 w 968375"/>
              <a:gd name="T67" fmla="*/ 62096 h 1170887"/>
              <a:gd name="T68" fmla="*/ 275155 w 968375"/>
              <a:gd name="T69" fmla="*/ 41398 h 1170887"/>
              <a:gd name="T70" fmla="*/ 285491 w 968375"/>
              <a:gd name="T71" fmla="*/ 351878 h 1170887"/>
              <a:gd name="T72" fmla="*/ 275155 w 968375"/>
              <a:gd name="T73" fmla="*/ 41398 h 1170887"/>
              <a:gd name="T74" fmla="*/ 409528 w 968375"/>
              <a:gd name="T75" fmla="*/ 0 h 1170887"/>
              <a:gd name="T76" fmla="*/ 419865 w 968375"/>
              <a:gd name="T77" fmla="*/ 310480 h 1170887"/>
              <a:gd name="T78" fmla="*/ 409528 w 968375"/>
              <a:gd name="T79" fmla="*/ 0 h 1170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rgbClr val="FF85C2"/>
          </a:solidFill>
          <a:ln>
            <a:noFill/>
          </a:ln>
          <a:extLst>
            <a:ext uri="{91240B29-F687-4F45-9708-019B960494DF}">
              <a14:hiddenLine xmlns:a14="http://schemas.microsoft.com/office/drawing/2010/main" w="9525">
                <a:solidFill>
                  <a:srgbClr val="000000"/>
                </a:solidFill>
                <a:round/>
              </a14:hiddenLine>
            </a:ext>
          </a:extLst>
        </p:spPr>
        <p:txBody>
          <a:bodyPr>
            <a:normAutofit/>
          </a:bodyPr>
          <a:lstStyle/>
          <a:p>
            <a:endParaRPr lang="zh-CN" altLang="en-US"/>
          </a:p>
        </p:txBody>
      </p:sp>
      <p:sp>
        <p:nvSpPr>
          <p:cNvPr id="2" name="Title 1"/>
          <p:cNvSpPr>
            <a:spLocks noGrp="1"/>
          </p:cNvSpPr>
          <p:nvPr>
            <p:ph type="title" hasCustomPrompt="1"/>
          </p:nvPr>
        </p:nvSpPr>
        <p:spPr>
          <a:xfrm>
            <a:off x="3754014" y="2834624"/>
            <a:ext cx="4638007" cy="958939"/>
          </a:xfrm>
        </p:spPr>
        <p:txBody>
          <a:bodyPr>
            <a:normAutofit/>
          </a:bodyPr>
          <a:lstStyle>
            <a:lvl1pPr algn="ctr">
              <a:defRPr>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B1ABD5F9-081B-4062-9F80-0E315FE959E4}" type="datetimeFigureOut">
              <a:rPr lang="zh-CN" altLang="en-US" smtClean="0"/>
              <a:t>2017/7/11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FE184178-5E95-48FE-8FA5-5746B779089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矩形 9"/>
          <p:cNvSpPr>
            <a:spLocks noChangeArrowheads="1"/>
          </p:cNvSpPr>
          <p:nvPr/>
        </p:nvSpPr>
        <p:spPr bwMode="auto">
          <a:xfrm>
            <a:off x="0" y="83126"/>
            <a:ext cx="12192000" cy="67748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0329706" y="1055077"/>
            <a:ext cx="1024094" cy="5121886"/>
          </a:xfrm>
        </p:spPr>
        <p:txBody>
          <a:bodyPr vert="eaVert"/>
          <a:lstStyle>
            <a:lvl1pPr algn="l">
              <a:defRPr/>
            </a:lvl1pPr>
          </a:lstStyle>
          <a:p>
            <a:r>
              <a:rPr lang="zh-CN" altLang="en-US" dirty="0" smtClean="0"/>
              <a:t>编辑标题</a:t>
            </a:r>
            <a:endParaRPr lang="en-US" dirty="0"/>
          </a:p>
        </p:txBody>
      </p:sp>
      <p:sp>
        <p:nvSpPr>
          <p:cNvPr id="3" name="Vertical Text Placeholder 2"/>
          <p:cNvSpPr>
            <a:spLocks noGrp="1"/>
          </p:cNvSpPr>
          <p:nvPr>
            <p:ph type="body" orient="vert" idx="1"/>
          </p:nvPr>
        </p:nvSpPr>
        <p:spPr>
          <a:xfrm>
            <a:off x="838199" y="1055077"/>
            <a:ext cx="9411119" cy="512188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
            <a:ext cx="12192000" cy="3878317"/>
          </a:xfrm>
          <a:prstGeom prst="rect">
            <a:avLst/>
          </a:prstGeom>
        </p:spPr>
      </p:pic>
      <p:sp>
        <p:nvSpPr>
          <p:cNvPr id="2" name="Title Placeholder 1"/>
          <p:cNvSpPr>
            <a:spLocks noGrp="1"/>
          </p:cNvSpPr>
          <p:nvPr>
            <p:ph type="title"/>
            <p:custDataLst>
              <p:tags r:id="rId12"/>
            </p:custDataLst>
          </p:nvPr>
        </p:nvSpPr>
        <p:spPr>
          <a:xfrm>
            <a:off x="838200" y="1092203"/>
            <a:ext cx="10515600" cy="67468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B1ABD5F9-081B-4062-9F80-0E315FE959E4}" type="datetimeFigureOut">
              <a:rPr lang="zh-CN" altLang="en-US" smtClean="0"/>
              <a:t>2017/7/11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FE184178-5E95-48FE-8FA5-5746B77908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r" defTabSz="914400" rtl="0" eaLnBrk="1" latinLnBrk="0" hangingPunct="1">
        <a:lnSpc>
          <a:spcPct val="90000"/>
        </a:lnSpc>
        <a:spcBef>
          <a:spcPct val="0"/>
        </a:spcBef>
        <a:buNone/>
        <a:defRPr sz="3600" kern="1200">
          <a:gradFill>
            <a:gsLst>
              <a:gs pos="100000">
                <a:schemeClr val="accent2">
                  <a:lumMod val="75000"/>
                </a:schemeClr>
              </a:gs>
              <a:gs pos="60000">
                <a:schemeClr val="accent1"/>
              </a:gs>
              <a:gs pos="0">
                <a:schemeClr val="accent3"/>
              </a:gs>
            </a:gsLst>
            <a:path path="circle">
              <a:fillToRect l="50000" t="50000" r="50000" b="50000"/>
            </a:path>
          </a:gra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20.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29458" y="2681251"/>
            <a:ext cx="8915399" cy="915064"/>
          </a:xfrm>
        </p:spPr>
        <p:txBody>
          <a:bodyPr>
            <a:noAutofit/>
          </a:bodyPr>
          <a:lstStyle/>
          <a:p>
            <a:pPr algn="ctr"/>
            <a:r>
              <a:rPr lang="zh-CN" altLang="en-US" sz="8000" dirty="0">
                <a:solidFill>
                  <a:schemeClr val="tx1"/>
                </a:solidFill>
              </a:rPr>
              <a:t>循环</a:t>
            </a:r>
            <a:r>
              <a:rPr lang="zh-CN" altLang="en-US" sz="8000" dirty="0" smtClean="0">
                <a:solidFill>
                  <a:schemeClr val="tx1"/>
                </a:solidFill>
              </a:rPr>
              <a:t>程序设计</a:t>
            </a:r>
            <a:endParaRPr lang="zh-CN" altLang="en-US" sz="8000" dirty="0">
              <a:solidFill>
                <a:schemeClr val="tx1"/>
              </a:solidFill>
            </a:endParaRPr>
          </a:p>
        </p:txBody>
      </p:sp>
      <p:sp>
        <p:nvSpPr>
          <p:cNvPr id="3" name="文本框 2"/>
          <p:cNvSpPr txBox="1"/>
          <p:nvPr/>
        </p:nvSpPr>
        <p:spPr>
          <a:xfrm>
            <a:off x="7702062" y="5556739"/>
            <a:ext cx="2373923" cy="584775"/>
          </a:xfrm>
          <a:prstGeom prst="rect">
            <a:avLst/>
          </a:prstGeom>
          <a:noFill/>
        </p:spPr>
        <p:txBody>
          <a:bodyPr wrap="square" rtlCol="0">
            <a:spAutoFit/>
          </a:bodyPr>
          <a:lstStyle/>
          <a:p>
            <a:r>
              <a:rPr lang="zh-CN" altLang="en-US" sz="3200" dirty="0" smtClean="0"/>
              <a:t>冉  蛟</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51951" y="1157138"/>
            <a:ext cx="4537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for</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语句注意事项：</a:t>
            </a:r>
          </a:p>
        </p:txBody>
      </p:sp>
      <p:sp>
        <p:nvSpPr>
          <p:cNvPr id="5" name="Rectangle 7"/>
          <p:cNvSpPr>
            <a:spLocks noChangeArrowheads="1"/>
          </p:cNvSpPr>
          <p:nvPr/>
        </p:nvSpPr>
        <p:spPr bwMode="auto">
          <a:xfrm>
            <a:off x="865188" y="1526470"/>
            <a:ext cx="89646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smtClean="0">
                <a:effectLst>
                  <a:outerShdw blurRad="38100" dist="38100" dir="2700000" algn="tl">
                    <a:srgbClr val="FFFFFF"/>
                  </a:outerShdw>
                </a:effectLst>
                <a:latin typeface="楷体_GB2312" pitchFamily="49" charset="-122"/>
                <a:ea typeface="楷体_GB2312" pitchFamily="49" charset="-122"/>
              </a:rPr>
              <a:t>      (5)</a:t>
            </a:r>
            <a:r>
              <a:rPr lang="zh-CN" altLang="en-US" b="1" dirty="0">
                <a:effectLst>
                  <a:outerShdw blurRad="38100" dist="38100" dir="2700000" algn="tl">
                    <a:srgbClr val="FFFFFF"/>
                  </a:outerShdw>
                </a:effectLst>
                <a:latin typeface="楷体_GB2312" pitchFamily="49" charset="-122"/>
                <a:ea typeface="楷体_GB2312" pitchFamily="49" charset="-122"/>
              </a:rPr>
              <a:t>表达式</a:t>
            </a:r>
            <a:r>
              <a:rPr lang="en-US" altLang="zh-CN" b="1" dirty="0">
                <a:effectLst>
                  <a:outerShdw blurRad="38100" dist="38100" dir="2700000" algn="tl">
                    <a:srgbClr val="FFFFFF"/>
                  </a:outerShdw>
                </a:effectLst>
                <a:latin typeface="楷体_GB2312" pitchFamily="49" charset="-122"/>
                <a:ea typeface="楷体_GB2312" pitchFamily="49" charset="-122"/>
              </a:rPr>
              <a:t>1</a:t>
            </a:r>
            <a:r>
              <a:rPr lang="zh-CN" altLang="en-US" b="1" dirty="0">
                <a:effectLst>
                  <a:outerShdw blurRad="38100" dist="38100" dir="2700000" algn="tl">
                    <a:srgbClr val="FFFFFF"/>
                  </a:outerShdw>
                </a:effectLst>
                <a:latin typeface="楷体_GB2312" pitchFamily="49" charset="-122"/>
                <a:ea typeface="楷体_GB2312" pitchFamily="49" charset="-122"/>
              </a:rPr>
              <a:t>、表达式</a:t>
            </a:r>
            <a:r>
              <a:rPr lang="en-US" altLang="zh-CN" b="1" dirty="0">
                <a:effectLst>
                  <a:outerShdw blurRad="38100" dist="38100" dir="2700000" algn="tl">
                    <a:srgbClr val="FFFFFF"/>
                  </a:outerShdw>
                </a:effectLst>
                <a:latin typeface="楷体_GB2312" pitchFamily="49" charset="-122"/>
                <a:ea typeface="楷体_GB2312" pitchFamily="49" charset="-122"/>
              </a:rPr>
              <a:t>2</a:t>
            </a:r>
            <a:r>
              <a:rPr lang="zh-CN" altLang="en-US" b="1" dirty="0">
                <a:effectLst>
                  <a:outerShdw blurRad="38100" dist="38100" dir="2700000" algn="tl">
                    <a:srgbClr val="FFFFFF"/>
                  </a:outerShdw>
                </a:effectLst>
                <a:latin typeface="楷体_GB2312" pitchFamily="49" charset="-122"/>
                <a:ea typeface="楷体_GB2312" pitchFamily="49" charset="-122"/>
              </a:rPr>
              <a:t>、和表达式</a:t>
            </a:r>
            <a:r>
              <a:rPr lang="en-US" altLang="zh-CN" b="1" dirty="0">
                <a:effectLst>
                  <a:outerShdw blurRad="38100" dist="38100" dir="2700000" algn="tl">
                    <a:srgbClr val="FFFFFF"/>
                  </a:outerShdw>
                </a:effectLst>
                <a:latin typeface="楷体_GB2312" pitchFamily="49" charset="-122"/>
                <a:ea typeface="楷体_GB2312" pitchFamily="49" charset="-122"/>
              </a:rPr>
              <a:t>3</a:t>
            </a:r>
            <a:r>
              <a:rPr lang="zh-CN" altLang="en-US" b="1" dirty="0">
                <a:effectLst>
                  <a:outerShdw blurRad="38100" dist="38100" dir="2700000" algn="tl">
                    <a:srgbClr val="FFFFFF"/>
                  </a:outerShdw>
                </a:effectLst>
                <a:latin typeface="楷体_GB2312" pitchFamily="49" charset="-122"/>
                <a:ea typeface="楷体_GB2312" pitchFamily="49" charset="-122"/>
              </a:rPr>
              <a:t>都是任选项，可以省掉其中的一个、两个或全部，但其用于间隔的分号是一个也不能省的。</a:t>
            </a:r>
          </a:p>
        </p:txBody>
      </p:sp>
      <p:sp>
        <p:nvSpPr>
          <p:cNvPr id="7" name="Rectangle 27" descr="信纸"/>
          <p:cNvSpPr>
            <a:spLocks noChangeArrowheads="1"/>
          </p:cNvSpPr>
          <p:nvPr/>
        </p:nvSpPr>
        <p:spPr bwMode="auto">
          <a:xfrm>
            <a:off x="298759" y="2863124"/>
            <a:ext cx="3422215" cy="2585323"/>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a:spAutoFit/>
          </a:bodyPr>
          <a:lstStyle/>
          <a:p>
            <a:r>
              <a:rPr lang="en-US" altLang="zh-CN" b="1">
                <a:effectLst>
                  <a:outerShdw blurRad="38100" dist="38100" dir="2700000" algn="tl">
                    <a:srgbClr val="FFFFFF"/>
                  </a:outerShdw>
                </a:effectLst>
              </a:rPr>
              <a:t>#include &lt;stdio.h&gt;</a:t>
            </a:r>
          </a:p>
          <a:p>
            <a:r>
              <a:rPr lang="en-US" altLang="zh-CN" b="1">
                <a:solidFill>
                  <a:srgbClr val="CC3300"/>
                </a:solidFill>
                <a:effectLst>
                  <a:outerShdw blurRad="38100" dist="38100" dir="2700000" algn="tl">
                    <a:srgbClr val="000000"/>
                  </a:outerShdw>
                </a:effectLst>
              </a:rPr>
              <a:t>void main ( )</a:t>
            </a:r>
          </a:p>
          <a:p>
            <a:r>
              <a:rPr lang="en-US" altLang="zh-CN" b="1">
                <a:effectLst>
                  <a:outerShdw blurRad="38100" dist="38100" dir="2700000" algn="tl">
                    <a:srgbClr val="FFFFFF"/>
                  </a:outerShdw>
                </a:effectLst>
              </a:rPr>
              <a:t>{</a:t>
            </a:r>
          </a:p>
          <a:p>
            <a:r>
              <a:rPr lang="en-US" altLang="zh-CN" b="1">
                <a:effectLst>
                  <a:outerShdw blurRad="38100" dist="38100" dir="2700000" algn="tl">
                    <a:srgbClr val="FFFFFF"/>
                  </a:outerShdw>
                </a:effectLst>
              </a:rPr>
              <a:t>   int i, sum = 0;</a:t>
            </a:r>
          </a:p>
          <a:p>
            <a:r>
              <a:rPr lang="en-US" altLang="zh-CN" b="1">
                <a:effectLst>
                  <a:outerShdw blurRad="38100" dist="38100" dir="2700000" algn="tl">
                    <a:srgbClr val="FFFFFF"/>
                  </a:outerShdw>
                </a:effectLst>
              </a:rPr>
              <a:t>   i = 1;</a:t>
            </a:r>
          </a:p>
          <a:p>
            <a:r>
              <a:rPr lang="en-US" altLang="zh-CN" b="1">
                <a:effectLst>
                  <a:outerShdw blurRad="38100" dist="38100" dir="2700000" algn="tl">
                    <a:srgbClr val="FFFFFF"/>
                  </a:outerShdw>
                </a:effectLst>
              </a:rPr>
              <a:t>   for ( ; i &lt;= 100; i++)</a:t>
            </a:r>
          </a:p>
          <a:p>
            <a:r>
              <a:rPr lang="en-US" altLang="zh-CN" b="1">
                <a:effectLst>
                  <a:outerShdw blurRad="38100" dist="38100" dir="2700000" algn="tl">
                    <a:srgbClr val="FFFFFF"/>
                  </a:outerShdw>
                </a:effectLst>
              </a:rPr>
              <a:t>         sum += i;</a:t>
            </a:r>
          </a:p>
          <a:p>
            <a:r>
              <a:rPr lang="en-US" altLang="zh-CN" b="1">
                <a:effectLst>
                  <a:outerShdw blurRad="38100" dist="38100" dir="2700000" algn="tl">
                    <a:srgbClr val="FFFFFF"/>
                  </a:outerShdw>
                </a:effectLst>
              </a:rPr>
              <a:t>  printf("sum = %d\n", sum);</a:t>
            </a:r>
          </a:p>
          <a:p>
            <a:r>
              <a:rPr lang="en-US" altLang="zh-CN" b="1">
                <a:effectLst>
                  <a:outerShdw blurRad="38100" dist="38100" dir="2700000" algn="tl">
                    <a:srgbClr val="FFFFFF"/>
                  </a:outerShdw>
                </a:effectLst>
              </a:rPr>
              <a:t>}</a:t>
            </a:r>
          </a:p>
        </p:txBody>
      </p:sp>
      <p:sp>
        <p:nvSpPr>
          <p:cNvPr id="8" name="Rectangle 28" descr="信纸"/>
          <p:cNvSpPr>
            <a:spLocks noChangeArrowheads="1"/>
          </p:cNvSpPr>
          <p:nvPr/>
        </p:nvSpPr>
        <p:spPr bwMode="auto">
          <a:xfrm>
            <a:off x="3860022" y="2863123"/>
            <a:ext cx="4213225" cy="2585323"/>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r>
              <a:rPr lang="en-US" altLang="zh-CN" b="1">
                <a:effectLst>
                  <a:outerShdw blurRad="38100" dist="38100" dir="2700000" algn="tl">
                    <a:srgbClr val="FFFFFF"/>
                  </a:outerShdw>
                </a:effectLst>
              </a:rPr>
              <a:t>#include &lt;stdio.h&gt;</a:t>
            </a:r>
          </a:p>
          <a:p>
            <a:r>
              <a:rPr lang="en-US" altLang="zh-CN" b="1">
                <a:solidFill>
                  <a:srgbClr val="CC3300"/>
                </a:solidFill>
                <a:effectLst>
                  <a:outerShdw blurRad="38100" dist="38100" dir="2700000" algn="tl">
                    <a:srgbClr val="000000"/>
                  </a:outerShdw>
                </a:effectLst>
              </a:rPr>
              <a:t>void main ( )</a:t>
            </a:r>
          </a:p>
          <a:p>
            <a:r>
              <a:rPr lang="en-US" altLang="zh-CN" b="1">
                <a:effectLst>
                  <a:outerShdw blurRad="38100" dist="38100" dir="2700000" algn="tl">
                    <a:srgbClr val="FFFFFF"/>
                  </a:outerShdw>
                </a:effectLst>
              </a:rPr>
              <a:t>{</a:t>
            </a:r>
          </a:p>
          <a:p>
            <a:r>
              <a:rPr lang="en-US" altLang="zh-CN" b="1">
                <a:effectLst>
                  <a:outerShdw blurRad="38100" dist="38100" dir="2700000" algn="tl">
                    <a:srgbClr val="FFFFFF"/>
                  </a:outerShdw>
                </a:effectLst>
              </a:rPr>
              <a:t>    int i, sum = 0;</a:t>
            </a:r>
          </a:p>
          <a:p>
            <a:r>
              <a:rPr lang="en-US" altLang="zh-CN" b="1">
                <a:effectLst>
                  <a:outerShdw blurRad="38100" dist="38100" dir="2700000" algn="tl">
                    <a:srgbClr val="FFFFFF"/>
                  </a:outerShdw>
                </a:effectLst>
              </a:rPr>
              <a:t>    i = 1;</a:t>
            </a:r>
          </a:p>
          <a:p>
            <a:r>
              <a:rPr lang="en-US" altLang="zh-CN" b="1">
                <a:effectLst>
                  <a:outerShdw blurRad="38100" dist="38100" dir="2700000" algn="tl">
                    <a:srgbClr val="FFFFFF"/>
                  </a:outerShdw>
                </a:effectLst>
              </a:rPr>
              <a:t>    for ( ; i &lt;= 100; )</a:t>
            </a:r>
          </a:p>
          <a:p>
            <a:r>
              <a:rPr lang="en-US" altLang="zh-CN" b="1">
                <a:effectLst>
                  <a:outerShdw blurRad="38100" dist="38100" dir="2700000" algn="tl">
                    <a:srgbClr val="FFFFFF"/>
                  </a:outerShdw>
                </a:effectLst>
              </a:rPr>
              <a:t>        sum += i++;</a:t>
            </a:r>
          </a:p>
          <a:p>
            <a:r>
              <a:rPr lang="en-US" altLang="zh-CN" b="1">
                <a:effectLst>
                  <a:outerShdw blurRad="38100" dist="38100" dir="2700000" algn="tl">
                    <a:srgbClr val="FFFFFF"/>
                  </a:outerShdw>
                </a:effectLst>
              </a:rPr>
              <a:t>    printf("sum = %d\n", sum);</a:t>
            </a:r>
          </a:p>
          <a:p>
            <a:r>
              <a:rPr lang="en-US" altLang="zh-CN" b="1">
                <a:effectLst>
                  <a:outerShdw blurRad="38100" dist="38100" dir="2700000" algn="tl">
                    <a:srgbClr val="FFFFFF"/>
                  </a:outerShdw>
                </a:effectLst>
              </a:rPr>
              <a:t>}</a:t>
            </a:r>
          </a:p>
        </p:txBody>
      </p:sp>
      <p:sp>
        <p:nvSpPr>
          <p:cNvPr id="9" name="AutoShape 16"/>
          <p:cNvSpPr>
            <a:spLocks/>
          </p:cNvSpPr>
          <p:nvPr/>
        </p:nvSpPr>
        <p:spPr bwMode="auto">
          <a:xfrm>
            <a:off x="5347494" y="5841820"/>
            <a:ext cx="1944687" cy="474662"/>
          </a:xfrm>
          <a:prstGeom prst="borderCallout2">
            <a:avLst>
              <a:gd name="adj1" fmla="val 24079"/>
              <a:gd name="adj2" fmla="val -3917"/>
              <a:gd name="adj3" fmla="val 24079"/>
              <a:gd name="adj4" fmla="val -26204"/>
              <a:gd name="adj5" fmla="val -249457"/>
              <a:gd name="adj6" fmla="val -32081"/>
            </a:avLst>
          </a:prstGeom>
          <a:solidFill>
            <a:srgbClr val="CCFFFF"/>
          </a:solidFill>
          <a:ln w="15875">
            <a:solidFill>
              <a:srgbClr val="FF0000"/>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省掉表达式</a:t>
            </a:r>
            <a:r>
              <a:rPr lang="en-US" altLang="zh-CN" sz="2000" b="1">
                <a:effectLst>
                  <a:outerShdw blurRad="38100" dist="38100" dir="2700000" algn="tl">
                    <a:srgbClr val="FFFFFF"/>
                  </a:outerShdw>
                </a:effectLst>
                <a:ea typeface="楷体_GB2312" pitchFamily="49" charset="-122"/>
              </a:rPr>
              <a:t>1,3</a:t>
            </a:r>
          </a:p>
        </p:txBody>
      </p:sp>
      <p:sp>
        <p:nvSpPr>
          <p:cNvPr id="10" name="Oval 25"/>
          <p:cNvSpPr>
            <a:spLocks noChangeArrowheads="1"/>
          </p:cNvSpPr>
          <p:nvPr/>
        </p:nvSpPr>
        <p:spPr bwMode="auto">
          <a:xfrm>
            <a:off x="3852169" y="4187075"/>
            <a:ext cx="2376487" cy="431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15"/>
          <p:cNvSpPr>
            <a:spLocks/>
          </p:cNvSpPr>
          <p:nvPr/>
        </p:nvSpPr>
        <p:spPr bwMode="auto">
          <a:xfrm>
            <a:off x="1596564" y="6042112"/>
            <a:ext cx="1944687" cy="474663"/>
          </a:xfrm>
          <a:prstGeom prst="borderCallout2">
            <a:avLst>
              <a:gd name="adj1" fmla="val 24079"/>
              <a:gd name="adj2" fmla="val -3917"/>
              <a:gd name="adj3" fmla="val 24079"/>
              <a:gd name="adj4" fmla="val -29713"/>
              <a:gd name="adj5" fmla="val -290796"/>
              <a:gd name="adj6" fmla="val -7143"/>
            </a:avLst>
          </a:prstGeom>
          <a:solidFill>
            <a:srgbClr val="CCFFFF"/>
          </a:solidFill>
          <a:ln w="15875">
            <a:solidFill>
              <a:srgbClr val="FF0000"/>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省掉表达式</a:t>
            </a:r>
            <a:r>
              <a:rPr lang="en-US" altLang="zh-CN" sz="2000" b="1">
                <a:effectLst>
                  <a:outerShdw blurRad="38100" dist="38100" dir="2700000" algn="tl">
                    <a:srgbClr val="FFFFFF"/>
                  </a:outerShdw>
                </a:effectLst>
                <a:ea typeface="楷体_GB2312" pitchFamily="49" charset="-122"/>
              </a:rPr>
              <a:t>1</a:t>
            </a:r>
          </a:p>
        </p:txBody>
      </p:sp>
      <p:sp>
        <p:nvSpPr>
          <p:cNvPr id="12" name="Oval 22"/>
          <p:cNvSpPr>
            <a:spLocks noChangeArrowheads="1"/>
          </p:cNvSpPr>
          <p:nvPr/>
        </p:nvSpPr>
        <p:spPr bwMode="auto">
          <a:xfrm>
            <a:off x="298759" y="4172455"/>
            <a:ext cx="2879725" cy="44132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30" descr="信纸"/>
          <p:cNvSpPr>
            <a:spLocks noChangeArrowheads="1"/>
          </p:cNvSpPr>
          <p:nvPr/>
        </p:nvSpPr>
        <p:spPr bwMode="auto">
          <a:xfrm>
            <a:off x="8172137" y="2726799"/>
            <a:ext cx="3593424" cy="3416320"/>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a:spAutoFit/>
          </a:bodyPr>
          <a:lstStyle/>
          <a:p>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r>
              <a:rPr lang="en-US" altLang="zh-CN" b="1" dirty="0">
                <a:solidFill>
                  <a:srgbClr val="CC3300"/>
                </a:solidFill>
                <a:effectLst>
                  <a:outerShdw blurRad="38100" dist="38100" dir="2700000" algn="tl">
                    <a:srgbClr val="000000"/>
                  </a:outerShdw>
                </a:effectLst>
              </a:rPr>
              <a:t>void main ( )</a:t>
            </a:r>
          </a:p>
          <a:p>
            <a:r>
              <a:rPr lang="en-US" altLang="zh-CN" b="1" dirty="0">
                <a:effectLst>
                  <a:outerShdw blurRad="38100" dist="38100" dir="2700000" algn="tl">
                    <a:srgbClr val="FFFFFF"/>
                  </a:outerShdw>
                </a:effectLst>
              </a:rPr>
              <a:t>{</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sum = 0;</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1;</a:t>
            </a:r>
          </a:p>
          <a:p>
            <a:r>
              <a:rPr lang="en-US" altLang="zh-CN" b="1" dirty="0">
                <a:effectLst>
                  <a:outerShdw blurRad="38100" dist="38100" dir="2700000" algn="tl">
                    <a:srgbClr val="FFFFFF"/>
                  </a:outerShdw>
                </a:effectLst>
              </a:rPr>
              <a:t>    for ( ;  ; )</a:t>
            </a:r>
          </a:p>
          <a:p>
            <a:r>
              <a:rPr lang="en-US" altLang="zh-CN" b="1" dirty="0">
                <a:effectLst>
                  <a:outerShdw blurRad="38100" dist="38100" dir="2700000" algn="tl">
                    <a:srgbClr val="FFFFFF"/>
                  </a:outerShdw>
                </a:effectLst>
              </a:rPr>
              <a:t>    {</a:t>
            </a:r>
          </a:p>
          <a:p>
            <a:r>
              <a:rPr lang="en-US" altLang="zh-CN" b="1" dirty="0">
                <a:effectLst>
                  <a:outerShdw blurRad="38100" dist="38100" dir="2700000" algn="tl">
                    <a:srgbClr val="FFFFFF"/>
                  </a:outerShdw>
                </a:effectLst>
              </a:rPr>
              <a:t>      if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&gt; 100)  break;</a:t>
            </a:r>
          </a:p>
          <a:p>
            <a:r>
              <a:rPr lang="en-US" altLang="zh-CN" b="1" dirty="0">
                <a:effectLst>
                  <a:outerShdw blurRad="38100" dist="38100" dir="2700000" algn="tl">
                    <a:srgbClr val="FFFFFF"/>
                  </a:outerShdw>
                </a:effectLst>
              </a:rPr>
              <a:t>      sum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r>
              <a:rPr lang="en-US" altLang="zh-CN" b="1" dirty="0">
                <a:effectLst>
                  <a:outerShdw blurRad="38100" dist="38100" dir="2700000" algn="tl">
                    <a:srgbClr val="FFFFFF"/>
                  </a:outerShdw>
                </a:effectLst>
              </a:rPr>
              <a:t>    }</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("sum = %d\n", sum);</a:t>
            </a:r>
          </a:p>
          <a:p>
            <a:r>
              <a:rPr lang="en-US" altLang="zh-CN" b="1" dirty="0">
                <a:effectLst>
                  <a:outerShdw blurRad="38100" dist="38100" dir="2700000" algn="tl">
                    <a:srgbClr val="FFFFFF"/>
                  </a:outerShdw>
                </a:effectLst>
              </a:rPr>
              <a:t>}</a:t>
            </a:r>
          </a:p>
        </p:txBody>
      </p:sp>
      <p:sp>
        <p:nvSpPr>
          <p:cNvPr id="14" name="AutoShape 19"/>
          <p:cNvSpPr>
            <a:spLocks/>
          </p:cNvSpPr>
          <p:nvPr/>
        </p:nvSpPr>
        <p:spPr bwMode="auto">
          <a:xfrm>
            <a:off x="9453116" y="6310532"/>
            <a:ext cx="2087562" cy="474663"/>
          </a:xfrm>
          <a:prstGeom prst="borderCallout2">
            <a:avLst>
              <a:gd name="adj1" fmla="val 24079"/>
              <a:gd name="adj2" fmla="val -3648"/>
              <a:gd name="adj3" fmla="val 24079"/>
              <a:gd name="adj4" fmla="val -32319"/>
              <a:gd name="adj5" fmla="val -389860"/>
              <a:gd name="adj6" fmla="val -32206"/>
            </a:avLst>
          </a:prstGeom>
          <a:solidFill>
            <a:srgbClr val="CCFFFF"/>
          </a:solidFill>
          <a:ln w="15875">
            <a:solidFill>
              <a:srgbClr val="FF0000"/>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省掉表达式</a:t>
            </a:r>
            <a:r>
              <a:rPr lang="en-US" altLang="zh-CN" sz="2000" b="1">
                <a:effectLst>
                  <a:outerShdw blurRad="38100" dist="38100" dir="2700000" algn="tl">
                    <a:srgbClr val="FFFFFF"/>
                  </a:outerShdw>
                </a:effectLst>
                <a:ea typeface="楷体_GB2312" pitchFamily="49" charset="-122"/>
              </a:rPr>
              <a:t>1,2,3</a:t>
            </a:r>
          </a:p>
        </p:txBody>
      </p:sp>
      <p:sp>
        <p:nvSpPr>
          <p:cNvPr id="15" name="Oval 20"/>
          <p:cNvSpPr>
            <a:spLocks noChangeArrowheads="1"/>
          </p:cNvSpPr>
          <p:nvPr/>
        </p:nvSpPr>
        <p:spPr bwMode="auto">
          <a:xfrm>
            <a:off x="8073247" y="4011020"/>
            <a:ext cx="1800225" cy="431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2229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out)">
                                      <p:cBhvr>
                                        <p:cTn id="19" dur="500"/>
                                        <p:tgtEl>
                                          <p:spTgt spid="7"/>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trips(downLeft)">
                                      <p:cBhvr>
                                        <p:cTn id="24" dur="500"/>
                                        <p:tgtEl>
                                          <p:spTgt spid="12"/>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par>
                          <p:cTn id="25" fill="hold">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strips(downRight)">
                                      <p:cBhvr>
                                        <p:cTn id="28" dur="500"/>
                                        <p:tgtEl>
                                          <p:spTgt spid="11"/>
                                        </p:tgtEl>
                                      </p:cBhvr>
                                    </p:animEffect>
                                  </p:childTnLst>
                                  <p:subTnLst>
                                    <p:audio>
                                      <p:cMediaNode>
                                        <p:cTn display="0" masterRel="sameClick">
                                          <p:stCondLst>
                                            <p:cond evt="begin" delay="0">
                                              <p:tn val="26"/>
                                            </p:cond>
                                          </p:stCondLst>
                                          <p:endCondLst>
                                            <p:cond evt="onStopAudio" delay="0">
                                              <p:tgtEl>
                                                <p:sldTgt/>
                                              </p:tgtEl>
                                            </p:cond>
                                          </p:endCondLst>
                                        </p:cTn>
                                        <p:tgtEl>
                                          <p:sndTgt r:embed="rId3" name="laser.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ox(out)">
                                      <p:cBhvr>
                                        <p:cTn id="33" dur="500"/>
                                        <p:tgtEl>
                                          <p:spTgt spid="8"/>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strips(downLeft)">
                                      <p:cBhvr>
                                        <p:cTn id="38" dur="500"/>
                                        <p:tgtEl>
                                          <p:spTgt spid="10"/>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par>
                          <p:cTn id="39" fill="hold">
                            <p:stCondLst>
                              <p:cond delay="500"/>
                            </p:stCondLst>
                            <p:childTnLst>
                              <p:par>
                                <p:cTn id="40" presetID="18" presetClass="entr" presetSubtype="6"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trips(downRight)">
                                      <p:cBhvr>
                                        <p:cTn id="42" dur="500"/>
                                        <p:tgtEl>
                                          <p:spTgt spid="9"/>
                                        </p:tgtEl>
                                      </p:cBhvr>
                                    </p:animEffect>
                                  </p:childTnLst>
                                  <p:subTnLst>
                                    <p:audio>
                                      <p:cMediaNode>
                                        <p:cTn display="0" masterRel="sameClick">
                                          <p:stCondLst>
                                            <p:cond evt="begin" delay="0">
                                              <p:tn val="40"/>
                                            </p:cond>
                                          </p:stCondLst>
                                          <p:endCondLst>
                                            <p:cond evt="onStopAudio" delay="0">
                                              <p:tgtEl>
                                                <p:sldTgt/>
                                              </p:tgtEl>
                                            </p:cond>
                                          </p:endCondLst>
                                        </p:cTn>
                                        <p:tgtEl>
                                          <p:sndTgt r:embed="rId3" name="laser.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out)">
                                      <p:cBhvr>
                                        <p:cTn id="47" dur="500"/>
                                        <p:tgtEl>
                                          <p:spTgt spid="13"/>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strips(downLeft)">
                                      <p:cBhvr>
                                        <p:cTn id="52" dur="500"/>
                                        <p:tgtEl>
                                          <p:spTgt spid="15"/>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par>
                          <p:cTn id="53" fill="hold">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trips(downRight)">
                                      <p:cBhvr>
                                        <p:cTn id="56" dur="500"/>
                                        <p:tgtEl>
                                          <p:spTgt spid="14"/>
                                        </p:tgtEl>
                                      </p:cBhvr>
                                    </p:animEffect>
                                  </p:childTnLst>
                                  <p:subTnLst>
                                    <p:audio>
                                      <p:cMediaNode>
                                        <p:cTn display="0" masterRel="sameClick">
                                          <p:stCondLst>
                                            <p:cond evt="begin" delay="0">
                                              <p:tn val="54"/>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1"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51951" y="1157138"/>
            <a:ext cx="4537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for</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语句注意事项：</a:t>
            </a:r>
          </a:p>
        </p:txBody>
      </p:sp>
      <p:sp>
        <p:nvSpPr>
          <p:cNvPr id="5" name="Rectangle 7"/>
          <p:cNvSpPr>
            <a:spLocks noChangeArrowheads="1"/>
          </p:cNvSpPr>
          <p:nvPr/>
        </p:nvSpPr>
        <p:spPr bwMode="auto">
          <a:xfrm>
            <a:off x="865188" y="1526470"/>
            <a:ext cx="89646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smtClean="0">
                <a:effectLst>
                  <a:outerShdw blurRad="38100" dist="38100" dir="2700000" algn="tl">
                    <a:srgbClr val="FFFFFF"/>
                  </a:outerShdw>
                </a:effectLst>
                <a:latin typeface="楷体_GB2312" pitchFamily="49" charset="-122"/>
                <a:ea typeface="楷体_GB2312" pitchFamily="49" charset="-122"/>
              </a:rPr>
              <a:t>       (6)</a:t>
            </a:r>
            <a:r>
              <a:rPr lang="zh-CN" altLang="en-US" b="1" dirty="0">
                <a:effectLst>
                  <a:outerShdw blurRad="38100" dist="38100" dir="2700000" algn="tl">
                    <a:srgbClr val="FFFFFF"/>
                  </a:outerShdw>
                </a:effectLst>
                <a:latin typeface="楷体_GB2312" pitchFamily="49" charset="-122"/>
                <a:ea typeface="楷体_GB2312" pitchFamily="49" charset="-122"/>
              </a:rPr>
              <a:t>表达式</a:t>
            </a:r>
            <a:r>
              <a:rPr lang="en-US" altLang="zh-CN" b="1" dirty="0">
                <a:effectLst>
                  <a:outerShdw blurRad="38100" dist="38100" dir="2700000" algn="tl">
                    <a:srgbClr val="FFFFFF"/>
                  </a:outerShdw>
                </a:effectLst>
                <a:latin typeface="楷体_GB2312" pitchFamily="49" charset="-122"/>
                <a:ea typeface="楷体_GB2312" pitchFamily="49" charset="-122"/>
              </a:rPr>
              <a:t>2</a:t>
            </a:r>
            <a:r>
              <a:rPr lang="zh-CN" altLang="en-US" b="1" dirty="0">
                <a:effectLst>
                  <a:outerShdw blurRad="38100" dist="38100" dir="2700000" algn="tl">
                    <a:srgbClr val="FFFFFF"/>
                  </a:outerShdw>
                </a:effectLst>
                <a:latin typeface="楷体_GB2312" pitchFamily="49" charset="-122"/>
                <a:ea typeface="楷体_GB2312" pitchFamily="49" charset="-122"/>
              </a:rPr>
              <a:t>如果为空则相当于表达式</a:t>
            </a:r>
            <a:r>
              <a:rPr lang="en-US" altLang="zh-CN" b="1" dirty="0">
                <a:effectLst>
                  <a:outerShdw blurRad="38100" dist="38100" dir="2700000" algn="tl">
                    <a:srgbClr val="FFFFFF"/>
                  </a:outerShdw>
                </a:effectLst>
                <a:latin typeface="楷体_GB2312" pitchFamily="49" charset="-122"/>
                <a:ea typeface="楷体_GB2312" pitchFamily="49" charset="-122"/>
              </a:rPr>
              <a:t>2</a:t>
            </a:r>
            <a:r>
              <a:rPr lang="zh-CN" altLang="en-US" b="1" dirty="0">
                <a:effectLst>
                  <a:outerShdw blurRad="38100" dist="38100" dir="2700000" algn="tl">
                    <a:srgbClr val="FFFFFF"/>
                  </a:outerShdw>
                </a:effectLst>
                <a:latin typeface="楷体_GB2312" pitchFamily="49" charset="-122"/>
                <a:ea typeface="楷体_GB2312" pitchFamily="49" charset="-122"/>
              </a:rPr>
              <a:t>的值是</a:t>
            </a:r>
            <a:r>
              <a:rPr lang="zh-CN" altLang="en-US" b="1" dirty="0" smtClean="0">
                <a:effectLst>
                  <a:outerShdw blurRad="38100" dist="38100" dir="2700000" algn="tl">
                    <a:srgbClr val="FFFFFF"/>
                  </a:outerShdw>
                </a:effectLst>
                <a:latin typeface="楷体_GB2312" pitchFamily="49" charset="-122"/>
                <a:ea typeface="楷体_GB2312" pitchFamily="49" charset="-122"/>
              </a:rPr>
              <a:t>真，循环将一直进行。</a:t>
            </a:r>
            <a:endParaRPr lang="zh-CN" altLang="en-US" b="1" dirty="0">
              <a:effectLst>
                <a:outerShdw blurRad="38100" dist="38100" dir="2700000" algn="tl">
                  <a:srgbClr val="FFFFFF"/>
                </a:outerShdw>
              </a:effectLst>
              <a:latin typeface="楷体_GB2312" pitchFamily="49" charset="-122"/>
              <a:ea typeface="楷体_GB2312" pitchFamily="49" charset="-122"/>
            </a:endParaRPr>
          </a:p>
        </p:txBody>
      </p:sp>
      <p:sp>
        <p:nvSpPr>
          <p:cNvPr id="7" name="Rectangle 6" descr="信纸"/>
          <p:cNvSpPr>
            <a:spLocks noChangeArrowheads="1"/>
          </p:cNvSpPr>
          <p:nvPr/>
        </p:nvSpPr>
        <p:spPr bwMode="auto">
          <a:xfrm>
            <a:off x="2229842" y="3183702"/>
            <a:ext cx="6408737" cy="860425"/>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effectLst>
                  <a:outerShdw blurRad="38100" dist="38100" dir="2700000" algn="tl">
                    <a:srgbClr val="FFFFFF"/>
                  </a:outerShdw>
                </a:effectLst>
              </a:rPr>
              <a:t>for (a = 1; ; a++)</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("&amp;d\n", a);</a:t>
            </a:r>
          </a:p>
        </p:txBody>
      </p:sp>
      <p:sp>
        <p:nvSpPr>
          <p:cNvPr id="8" name="AutoShape 12"/>
          <p:cNvSpPr>
            <a:spLocks noChangeArrowheads="1"/>
          </p:cNvSpPr>
          <p:nvPr/>
        </p:nvSpPr>
        <p:spPr bwMode="auto">
          <a:xfrm>
            <a:off x="5722436" y="3249988"/>
            <a:ext cx="2376487" cy="1008063"/>
          </a:xfrm>
          <a:prstGeom prst="irregularSeal1">
            <a:avLst/>
          </a:prstGeom>
          <a:gradFill rotWithShape="1">
            <a:gsLst>
              <a:gs pos="0">
                <a:srgbClr val="CCFFFF"/>
              </a:gs>
              <a:gs pos="100000">
                <a:srgbClr val="CCFFFF">
                  <a:gamma/>
                  <a:shade val="69804"/>
                  <a:invGamma/>
                </a:srgbClr>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zh-CN" altLang="en-US" b="1">
                <a:solidFill>
                  <a:srgbClr val="FF3300"/>
                </a:solidFill>
                <a:effectLst>
                  <a:outerShdw blurRad="38100" dist="38100" dir="2700000" algn="tl">
                    <a:srgbClr val="000000"/>
                  </a:outerShdw>
                </a:effectLst>
                <a:ea typeface="隶书" panose="02010509060101010101" pitchFamily="49" charset="-122"/>
              </a:rPr>
              <a:t>死循环！</a:t>
            </a:r>
          </a:p>
        </p:txBody>
      </p:sp>
    </p:spTree>
    <p:extLst>
      <p:ext uri="{BB962C8B-B14F-4D97-AF65-F5344CB8AC3E}">
        <p14:creationId xmlns:p14="http://schemas.microsoft.com/office/powerpoint/2010/main" val="5547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out)">
                                      <p:cBhvr>
                                        <p:cTn id="19" dur="500"/>
                                        <p:tgtEl>
                                          <p:spTgt spid="7"/>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ox(out)">
                                      <p:cBhvr>
                                        <p:cTn id="24" dur="500"/>
                                        <p:tgtEl>
                                          <p:spTgt spid="8"/>
                                        </p:tgtEl>
                                      </p:cBhvr>
                                    </p:animEffect>
                                  </p:childTnLst>
                                  <p:subTnLst>
                                    <p:audio>
                                      <p:cMediaNode>
                                        <p:cTn display="0" masterRel="sameClick">
                                          <p:stCondLst>
                                            <p:cond evt="begin" delay="0">
                                              <p:tn val="22"/>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61484" y="1703325"/>
            <a:ext cx="9525000" cy="4429125"/>
          </a:xfrm>
          <a:prstGeom prst="rect">
            <a:avLst/>
          </a:prstGeom>
        </p:spPr>
      </p:pic>
      <p:sp>
        <p:nvSpPr>
          <p:cNvPr id="5" name="矩形 4"/>
          <p:cNvSpPr/>
          <p:nvPr/>
        </p:nvSpPr>
        <p:spPr>
          <a:xfrm>
            <a:off x="331960" y="1075100"/>
            <a:ext cx="6096000" cy="707886"/>
          </a:xfrm>
          <a:prstGeom prst="rect">
            <a:avLst/>
          </a:prstGeom>
        </p:spPr>
        <p:txBody>
          <a:bodyPr>
            <a:spAutoFit/>
          </a:bodyPr>
          <a:lstStyle/>
          <a:p>
            <a:r>
              <a:rPr lang="en-US" altLang="zh-CN" sz="2000" dirty="0">
                <a:solidFill>
                  <a:srgbClr val="FF0000"/>
                </a:solidFill>
                <a:latin typeface="Courier New Bold" panose="02070609020205020404" pitchFamily="49" charset="0"/>
              </a:rPr>
              <a:t>for </a:t>
            </a:r>
            <a:r>
              <a:rPr lang="zh-CN" altLang="en-US" sz="2000" dirty="0" smtClean="0">
                <a:solidFill>
                  <a:srgbClr val="FF0000"/>
                </a:solidFill>
                <a:latin typeface="SimSun" panose="02010600030101010101" pitchFamily="2" charset="-122"/>
                <a:ea typeface="SimSun" panose="02010600030101010101" pitchFamily="2" charset="-122"/>
              </a:rPr>
              <a:t>语句几种常见</a:t>
            </a:r>
            <a:r>
              <a:rPr lang="zh-CN" altLang="en-US" sz="2000" dirty="0">
                <a:solidFill>
                  <a:srgbClr val="FF0000"/>
                </a:solidFill>
                <a:latin typeface="SimSun" panose="02010600030101010101" pitchFamily="2" charset="-122"/>
                <a:ea typeface="SimSun" panose="02010600030101010101" pitchFamily="2" charset="-122"/>
              </a:rPr>
              <a:t>写法：</a:t>
            </a:r>
            <a:br>
              <a:rPr lang="zh-CN" altLang="en-US" sz="2000" dirty="0">
                <a:solidFill>
                  <a:srgbClr val="FF0000"/>
                </a:solidFill>
                <a:latin typeface="SimSun" panose="02010600030101010101" pitchFamily="2" charset="-122"/>
                <a:ea typeface="SimSun" panose="02010600030101010101" pitchFamily="2" charset="-122"/>
              </a:rPr>
            </a:br>
            <a:endParaRPr lang="zh-CN" altLang="en-US" sz="2000" dirty="0">
              <a:solidFill>
                <a:srgbClr val="FF0000"/>
              </a:solidFill>
            </a:endParaRPr>
          </a:p>
        </p:txBody>
      </p:sp>
    </p:spTree>
    <p:extLst>
      <p:ext uri="{BB962C8B-B14F-4D97-AF65-F5344CB8AC3E}">
        <p14:creationId xmlns:p14="http://schemas.microsoft.com/office/powerpoint/2010/main" val="286920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670" y="1150623"/>
            <a:ext cx="10515600" cy="674688"/>
          </a:xfrm>
        </p:spPr>
        <p:txBody>
          <a:bodyPr/>
          <a:lstStyle/>
          <a:p>
            <a:pPr algn="l"/>
            <a:r>
              <a:rPr lang="zh-CN" altLang="en-US" dirty="0"/>
              <a:t>任务一：</a:t>
            </a:r>
          </a:p>
        </p:txBody>
      </p:sp>
      <p:sp>
        <p:nvSpPr>
          <p:cNvPr id="3" name="内容占位符 2"/>
          <p:cNvSpPr>
            <a:spLocks noGrp="1"/>
          </p:cNvSpPr>
          <p:nvPr>
            <p:ph idx="1"/>
          </p:nvPr>
        </p:nvSpPr>
        <p:spPr>
          <a:xfrm>
            <a:off x="583565" y="1825625"/>
            <a:ext cx="10515600" cy="4351338"/>
          </a:xfrm>
        </p:spPr>
        <p:txBody>
          <a:bodyPr>
            <a:noAutofit/>
          </a:bodyPr>
          <a:lstStyle/>
          <a:p>
            <a:pPr marL="0" indent="0">
              <a:buNone/>
            </a:pPr>
            <a:r>
              <a:rPr lang="en-US" altLang="zh-CN" dirty="0" smtClean="0"/>
              <a:t>1</a:t>
            </a:r>
            <a:r>
              <a:rPr lang="zh-CN" altLang="en-US" dirty="0" smtClean="0"/>
              <a:t>、编写一个</a:t>
            </a:r>
            <a:r>
              <a:rPr lang="zh-CN" altLang="en-US" dirty="0" smtClean="0"/>
              <a:t>程序输入一个正整数</a:t>
            </a:r>
            <a:r>
              <a:rPr lang="en-US" altLang="zh-CN" dirty="0" smtClean="0"/>
              <a:t>n</a:t>
            </a:r>
            <a:r>
              <a:rPr lang="zh-CN" altLang="en-US" dirty="0" smtClean="0"/>
              <a:t>，计算</a:t>
            </a:r>
            <a:r>
              <a:rPr lang="en-US" altLang="zh-CN" dirty="0" smtClean="0"/>
              <a:t>1+2+3+</a:t>
            </a:r>
            <a:r>
              <a:rPr lang="en-US" altLang="zh-CN" dirty="0" smtClean="0"/>
              <a:t>…+n</a:t>
            </a:r>
            <a:r>
              <a:rPr lang="zh-CN" altLang="en-US" dirty="0" smtClean="0"/>
              <a:t>的和</a:t>
            </a:r>
            <a:r>
              <a:rPr lang="zh-CN" altLang="en-US" dirty="0" smtClean="0"/>
              <a:t>。</a:t>
            </a:r>
            <a:endParaRPr lang="zh-CN" altLang="en-US" dirty="0"/>
          </a:p>
          <a:p>
            <a:pPr marL="0" indent="0">
              <a:buNone/>
            </a:pPr>
            <a:r>
              <a:rPr lang="en-US" altLang="zh-CN" dirty="0"/>
              <a:t>2</a:t>
            </a:r>
            <a:r>
              <a:rPr lang="zh-CN" altLang="en-US" dirty="0"/>
              <a:t>编程计算</a:t>
            </a:r>
            <a:r>
              <a:rPr lang="en-US" altLang="zh-CN" dirty="0"/>
              <a:t>100</a:t>
            </a:r>
            <a:r>
              <a:rPr lang="zh-CN" altLang="en-US" dirty="0"/>
              <a:t>以内的奇数和及偶数和并输出</a:t>
            </a:r>
            <a:r>
              <a:rPr lang="zh-CN" altLang="en-US" dirty="0" smtClean="0"/>
              <a:t>。</a:t>
            </a:r>
            <a:endParaRPr lang="en-US" altLang="zh-CN" dirty="0" smtClean="0"/>
          </a:p>
          <a:p>
            <a:pPr marL="0" indent="0">
              <a:buNone/>
            </a:pPr>
            <a:endParaRPr lang="en-US" altLang="zh-CN" dirty="0"/>
          </a:p>
          <a:p>
            <a:pPr marL="0" indent="0">
              <a:buNone/>
            </a:pPr>
            <a:endParaRPr lang="en-US" altLang="zh-CN" dirty="0"/>
          </a:p>
          <a:p>
            <a:pPr marL="0" indent="0">
              <a:buNone/>
            </a:pPr>
            <a:endParaRPr lang="zh-CN" altLang="en-US" sz="3600" dirty="0" smtClean="0"/>
          </a:p>
          <a:p>
            <a:pPr marL="0" indent="0">
              <a:buNone/>
            </a:pPr>
            <a:endParaRPr lang="zh-CN" altLang="en-US" sz="3600" dirty="0" smtClean="0"/>
          </a:p>
        </p:txBody>
      </p:sp>
    </p:spTree>
    <p:extLst>
      <p:ext uri="{BB962C8B-B14F-4D97-AF65-F5344CB8AC3E}">
        <p14:creationId xmlns:p14="http://schemas.microsoft.com/office/powerpoint/2010/main" val="588871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79937" y="1171575"/>
            <a:ext cx="33845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dirty="0">
                <a:solidFill>
                  <a:srgbClr val="CC3300"/>
                </a:solidFill>
                <a:effectLst>
                  <a:outerShdw blurRad="38100" dist="38100" dir="2700000" algn="tl">
                    <a:srgbClr val="000000"/>
                  </a:outerShdw>
                </a:effectLst>
                <a:latin typeface="楷体_GB2312" pitchFamily="49" charset="-122"/>
                <a:ea typeface="楷体_GB2312" pitchFamily="49" charset="-122"/>
              </a:rPr>
              <a:t>2</a:t>
            </a:r>
            <a:r>
              <a:rPr lang="en-US" altLang="zh-CN" b="1" dirty="0" smtClean="0">
                <a:solidFill>
                  <a:srgbClr val="CC3300"/>
                </a:solidFill>
                <a:effectLst>
                  <a:outerShdw blurRad="38100" dist="38100" dir="2700000" algn="tl">
                    <a:srgbClr val="000000"/>
                  </a:outerShdw>
                </a:effectLst>
                <a:latin typeface="楷体_GB2312" pitchFamily="49" charset="-122"/>
                <a:ea typeface="楷体_GB2312" pitchFamily="49" charset="-122"/>
              </a:rPr>
              <a:t>. </a:t>
            </a:r>
            <a:r>
              <a:rPr lang="en-US" altLang="zh-CN" b="1" dirty="0">
                <a:solidFill>
                  <a:srgbClr val="CC3300"/>
                </a:solidFill>
                <a:effectLst>
                  <a:outerShdw blurRad="38100" dist="38100" dir="2700000" algn="tl">
                    <a:srgbClr val="000000"/>
                  </a:outerShdw>
                </a:effectLst>
                <a:latin typeface="楷体_GB2312" pitchFamily="49" charset="-122"/>
                <a:ea typeface="楷体_GB2312" pitchFamily="49" charset="-122"/>
              </a:rPr>
              <a:t>while</a:t>
            </a:r>
            <a:r>
              <a:rPr lang="zh-CN" altLang="en-US" b="1" dirty="0" smtClean="0">
                <a:solidFill>
                  <a:srgbClr val="CC3300"/>
                </a:solidFill>
                <a:effectLst>
                  <a:outerShdw blurRad="38100" dist="38100" dir="2700000" algn="tl">
                    <a:srgbClr val="000000"/>
                  </a:outerShdw>
                </a:effectLst>
                <a:latin typeface="楷体_GB2312" pitchFamily="49" charset="-122"/>
                <a:ea typeface="楷体_GB2312" pitchFamily="49" charset="-122"/>
              </a:rPr>
              <a:t>语句循环 </a:t>
            </a:r>
            <a:endParaRPr lang="zh-CN" altLang="en-US" b="1" dirty="0">
              <a:solidFill>
                <a:srgbClr val="CC3300"/>
              </a:solidFill>
              <a:effectLst>
                <a:outerShdw blurRad="38100" dist="38100" dir="2700000" algn="tl">
                  <a:srgbClr val="000000"/>
                </a:outerShdw>
              </a:effectLst>
              <a:latin typeface="楷体_GB2312" pitchFamily="49" charset="-122"/>
              <a:ea typeface="楷体_GB2312" pitchFamily="49" charset="-122"/>
            </a:endParaRPr>
          </a:p>
        </p:txBody>
      </p:sp>
      <p:sp>
        <p:nvSpPr>
          <p:cNvPr id="32" name="Rectangle 75"/>
          <p:cNvSpPr>
            <a:spLocks noChangeArrowheads="1"/>
          </p:cNvSpPr>
          <p:nvPr/>
        </p:nvSpPr>
        <p:spPr bwMode="auto">
          <a:xfrm>
            <a:off x="532056" y="1664216"/>
            <a:ext cx="2449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一般形式：</a:t>
            </a:r>
          </a:p>
        </p:txBody>
      </p:sp>
      <p:sp>
        <p:nvSpPr>
          <p:cNvPr id="33" name="Text Box 76"/>
          <p:cNvSpPr txBox="1">
            <a:spLocks noChangeArrowheads="1"/>
          </p:cNvSpPr>
          <p:nvPr/>
        </p:nvSpPr>
        <p:spPr bwMode="auto">
          <a:xfrm>
            <a:off x="637076" y="2156857"/>
            <a:ext cx="3600450" cy="984250"/>
          </a:xfrm>
          <a:prstGeom prst="rect">
            <a:avLst/>
          </a:prstGeom>
          <a:gradFill rotWithShape="1">
            <a:gsLst>
              <a:gs pos="0">
                <a:srgbClr val="FFFF99"/>
              </a:gs>
              <a:gs pos="100000">
                <a:srgbClr val="FFFF99">
                  <a:gamma/>
                  <a:shade val="54510"/>
                  <a:invGamma/>
                </a:srgbClr>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eaLnBrk="0" hangingPunct="0"/>
            <a:r>
              <a:rPr lang="en-US" altLang="zh-CN" sz="2800" b="1">
                <a:solidFill>
                  <a:srgbClr val="FF3300"/>
                </a:solidFill>
                <a:effectLst>
                  <a:outerShdw blurRad="38100" dist="38100" dir="2700000" algn="tl">
                    <a:srgbClr val="000000"/>
                  </a:outerShdw>
                </a:effectLst>
                <a:ea typeface="隶书" panose="02010509060101010101" pitchFamily="49" charset="-122"/>
              </a:rPr>
              <a:t>while (</a:t>
            </a:r>
            <a:r>
              <a:rPr lang="zh-CN" altLang="en-US" sz="2800" b="1">
                <a:solidFill>
                  <a:srgbClr val="FF3300"/>
                </a:solidFill>
                <a:effectLst>
                  <a:outerShdw blurRad="38100" dist="38100" dir="2700000" algn="tl">
                    <a:srgbClr val="000000"/>
                  </a:outerShdw>
                </a:effectLst>
                <a:ea typeface="隶书" panose="02010509060101010101" pitchFamily="49" charset="-122"/>
              </a:rPr>
              <a:t>表达式</a:t>
            </a:r>
            <a:r>
              <a:rPr lang="en-US" altLang="zh-CN" sz="2800" b="1">
                <a:solidFill>
                  <a:srgbClr val="FF3300"/>
                </a:solidFill>
                <a:effectLst>
                  <a:outerShdw blurRad="38100" dist="38100" dir="2700000" algn="tl">
                    <a:srgbClr val="000000"/>
                  </a:outerShdw>
                </a:effectLst>
                <a:ea typeface="隶书" panose="02010509060101010101" pitchFamily="49" charset="-122"/>
              </a:rPr>
              <a:t>) </a:t>
            </a:r>
          </a:p>
          <a:p>
            <a:pPr eaLnBrk="0" hangingPunct="0"/>
            <a:r>
              <a:rPr lang="en-US" altLang="zh-CN" sz="2800" b="1">
                <a:solidFill>
                  <a:srgbClr val="FF3300"/>
                </a:solidFill>
                <a:effectLst>
                  <a:outerShdw blurRad="38100" dist="38100" dir="2700000" algn="tl">
                    <a:srgbClr val="000000"/>
                  </a:outerShdw>
                </a:effectLst>
                <a:ea typeface="隶书" panose="02010509060101010101" pitchFamily="49" charset="-122"/>
              </a:rPr>
              <a:t>     </a:t>
            </a:r>
            <a:r>
              <a:rPr lang="zh-CN" altLang="zh-CN" sz="2800" b="1">
                <a:solidFill>
                  <a:srgbClr val="FF3300"/>
                </a:solidFill>
                <a:effectLst>
                  <a:outerShdw blurRad="38100" dist="38100" dir="2700000" algn="tl">
                    <a:srgbClr val="000000"/>
                  </a:outerShdw>
                </a:effectLst>
                <a:ea typeface="隶书" panose="02010509060101010101" pitchFamily="49" charset="-122"/>
              </a:rPr>
              <a:t>循环体语句；</a:t>
            </a:r>
            <a:endParaRPr lang="zh-CN" altLang="en-US" sz="2800" b="1">
              <a:solidFill>
                <a:srgbClr val="FF3300"/>
              </a:solidFill>
              <a:effectLst>
                <a:outerShdw blurRad="38100" dist="38100" dir="2700000" algn="tl">
                  <a:srgbClr val="000000"/>
                </a:outerShdw>
              </a:effectLst>
              <a:ea typeface="隶书" panose="02010509060101010101" pitchFamily="49" charset="-122"/>
            </a:endParaRPr>
          </a:p>
        </p:txBody>
      </p:sp>
      <p:sp>
        <p:nvSpPr>
          <p:cNvPr id="34" name="Rectangle 77"/>
          <p:cNvSpPr>
            <a:spLocks noChangeArrowheads="1"/>
          </p:cNvSpPr>
          <p:nvPr/>
        </p:nvSpPr>
        <p:spPr bwMode="auto">
          <a:xfrm>
            <a:off x="5348165" y="1664216"/>
            <a:ext cx="2449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执行流程：</a:t>
            </a:r>
          </a:p>
        </p:txBody>
      </p:sp>
      <p:grpSp>
        <p:nvGrpSpPr>
          <p:cNvPr id="35" name="Group 95"/>
          <p:cNvGrpSpPr>
            <a:grpSpLocks/>
          </p:cNvGrpSpPr>
          <p:nvPr/>
        </p:nvGrpSpPr>
        <p:grpSpPr bwMode="auto">
          <a:xfrm>
            <a:off x="7870338" y="1664216"/>
            <a:ext cx="2325688" cy="3438525"/>
            <a:chOff x="2256" y="1755"/>
            <a:chExt cx="1465" cy="2166"/>
          </a:xfrm>
        </p:grpSpPr>
        <p:sp>
          <p:nvSpPr>
            <p:cNvPr id="36" name="Text Box 91"/>
            <p:cNvSpPr txBox="1">
              <a:spLocks noChangeArrowheads="1"/>
            </p:cNvSpPr>
            <p:nvPr/>
          </p:nvSpPr>
          <p:spPr bwMode="auto">
            <a:xfrm>
              <a:off x="3470" y="2260"/>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2000" b="1">
                  <a:effectLst>
                    <a:outerShdw blurRad="38100" dist="38100" dir="2700000" algn="tl">
                      <a:srgbClr val="FFFFFF"/>
                    </a:outerShdw>
                  </a:effectLst>
                </a:rPr>
                <a:t>F</a:t>
              </a:r>
            </a:p>
          </p:txBody>
        </p:sp>
        <p:sp>
          <p:nvSpPr>
            <p:cNvPr id="37" name="Text Box 92"/>
            <p:cNvSpPr txBox="1">
              <a:spLocks noChangeArrowheads="1"/>
            </p:cNvSpPr>
            <p:nvPr/>
          </p:nvSpPr>
          <p:spPr bwMode="auto">
            <a:xfrm>
              <a:off x="2880" y="2614"/>
              <a:ext cx="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sz="2000" b="1">
                  <a:latin typeface="楷体_GB2312" pitchFamily="49" charset="-122"/>
                  <a:ea typeface="楷体_GB2312" pitchFamily="49" charset="-122"/>
                </a:rPr>
                <a:t> </a:t>
              </a:r>
              <a:r>
                <a:rPr lang="en-US" altLang="zh-CN" sz="2000" b="1">
                  <a:effectLst>
                    <a:outerShdw blurRad="38100" dist="38100" dir="2700000" algn="tl">
                      <a:srgbClr val="FFFFFF"/>
                    </a:outerShdw>
                  </a:effectLst>
                  <a:ea typeface="楷体_GB2312" pitchFamily="49" charset="-122"/>
                </a:rPr>
                <a:t>T</a:t>
              </a:r>
            </a:p>
          </p:txBody>
        </p:sp>
        <p:grpSp>
          <p:nvGrpSpPr>
            <p:cNvPr id="38" name="Group 94"/>
            <p:cNvGrpSpPr>
              <a:grpSpLocks/>
            </p:cNvGrpSpPr>
            <p:nvPr/>
          </p:nvGrpSpPr>
          <p:grpSpPr bwMode="auto">
            <a:xfrm>
              <a:off x="2256" y="1755"/>
              <a:ext cx="1465" cy="2166"/>
              <a:chOff x="2256" y="1728"/>
              <a:chExt cx="1465" cy="2166"/>
            </a:xfrm>
          </p:grpSpPr>
          <p:sp>
            <p:nvSpPr>
              <p:cNvPr id="39" name="Line 79"/>
              <p:cNvSpPr>
                <a:spLocks noChangeShapeType="1"/>
              </p:cNvSpPr>
              <p:nvPr/>
            </p:nvSpPr>
            <p:spPr bwMode="auto">
              <a:xfrm>
                <a:off x="2966" y="2016"/>
                <a:ext cx="0" cy="304"/>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AutoShape 80"/>
              <p:cNvSpPr>
                <a:spLocks noChangeArrowheads="1"/>
              </p:cNvSpPr>
              <p:nvPr/>
            </p:nvSpPr>
            <p:spPr bwMode="auto">
              <a:xfrm>
                <a:off x="2460" y="2320"/>
                <a:ext cx="985" cy="301"/>
              </a:xfrm>
              <a:prstGeom prst="flowChartDecision">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r>
                  <a:rPr lang="zh-CN" altLang="en-US" sz="2000" b="1" dirty="0">
                    <a:effectLst>
                      <a:outerShdw blurRad="38100" dist="38100" dir="2700000" algn="tl">
                        <a:srgbClr val="FFFFFF"/>
                      </a:outerShdw>
                    </a:effectLst>
                  </a:rPr>
                  <a:t>表达式</a:t>
                </a:r>
                <a:endParaRPr lang="en-US" altLang="zh-CN" sz="2000" b="1" dirty="0">
                  <a:effectLst>
                    <a:outerShdw blurRad="38100" dist="38100" dir="2700000" algn="tl">
                      <a:srgbClr val="FFFFFF"/>
                    </a:outerShdw>
                  </a:effectLst>
                </a:endParaRPr>
              </a:p>
            </p:txBody>
          </p:sp>
          <p:sp>
            <p:nvSpPr>
              <p:cNvPr id="41" name="Line 81"/>
              <p:cNvSpPr>
                <a:spLocks noChangeShapeType="1"/>
              </p:cNvSpPr>
              <p:nvPr/>
            </p:nvSpPr>
            <p:spPr bwMode="auto">
              <a:xfrm>
                <a:off x="2966" y="2621"/>
                <a:ext cx="0" cy="273"/>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Text Box 82"/>
              <p:cNvSpPr txBox="1">
                <a:spLocks noChangeArrowheads="1"/>
              </p:cNvSpPr>
              <p:nvPr/>
            </p:nvSpPr>
            <p:spPr bwMode="auto">
              <a:xfrm>
                <a:off x="2640" y="2894"/>
                <a:ext cx="649" cy="256"/>
              </a:xfrm>
              <a:prstGeom prst="rect">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lgn="ctr" eaLnBrk="0" hangingPunct="0">
                  <a:spcBef>
                    <a:spcPct val="50000"/>
                  </a:spcBef>
                </a:pPr>
                <a:r>
                  <a:rPr lang="zh-CN" altLang="en-US" sz="2000" b="1">
                    <a:effectLst>
                      <a:outerShdw blurRad="38100" dist="38100" dir="2700000" algn="tl">
                        <a:srgbClr val="FFFFFF"/>
                      </a:outerShdw>
                    </a:effectLst>
                    <a:ea typeface="楷体_GB2312" pitchFamily="49" charset="-122"/>
                  </a:rPr>
                  <a:t>循环体</a:t>
                </a:r>
              </a:p>
            </p:txBody>
          </p:sp>
          <p:sp>
            <p:nvSpPr>
              <p:cNvPr id="43" name="Line 83"/>
              <p:cNvSpPr>
                <a:spLocks noChangeShapeType="1"/>
              </p:cNvSpPr>
              <p:nvPr/>
            </p:nvSpPr>
            <p:spPr bwMode="auto">
              <a:xfrm>
                <a:off x="2966" y="3150"/>
                <a:ext cx="0" cy="155"/>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84"/>
              <p:cNvSpPr>
                <a:spLocks noChangeShapeType="1"/>
              </p:cNvSpPr>
              <p:nvPr/>
            </p:nvSpPr>
            <p:spPr bwMode="auto">
              <a:xfrm flipH="1">
                <a:off x="2256" y="3305"/>
                <a:ext cx="710" cy="0"/>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85"/>
              <p:cNvSpPr>
                <a:spLocks noChangeShapeType="1"/>
              </p:cNvSpPr>
              <p:nvPr/>
            </p:nvSpPr>
            <p:spPr bwMode="auto">
              <a:xfrm flipV="1">
                <a:off x="2256" y="2150"/>
                <a:ext cx="0" cy="1155"/>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86"/>
              <p:cNvSpPr>
                <a:spLocks noChangeShapeType="1"/>
              </p:cNvSpPr>
              <p:nvPr/>
            </p:nvSpPr>
            <p:spPr bwMode="auto">
              <a:xfrm>
                <a:off x="2256" y="2150"/>
                <a:ext cx="710"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87"/>
              <p:cNvSpPr>
                <a:spLocks noChangeShapeType="1"/>
              </p:cNvSpPr>
              <p:nvPr/>
            </p:nvSpPr>
            <p:spPr bwMode="auto">
              <a:xfrm>
                <a:off x="3445" y="2460"/>
                <a:ext cx="276" cy="0"/>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88"/>
              <p:cNvSpPr>
                <a:spLocks noChangeShapeType="1"/>
              </p:cNvSpPr>
              <p:nvPr/>
            </p:nvSpPr>
            <p:spPr bwMode="auto">
              <a:xfrm>
                <a:off x="3721" y="2460"/>
                <a:ext cx="0" cy="1001"/>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89"/>
              <p:cNvSpPr>
                <a:spLocks noChangeShapeType="1"/>
              </p:cNvSpPr>
              <p:nvPr/>
            </p:nvSpPr>
            <p:spPr bwMode="auto">
              <a:xfrm flipH="1">
                <a:off x="2966" y="3461"/>
                <a:ext cx="755" cy="0"/>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90"/>
              <p:cNvSpPr>
                <a:spLocks noChangeShapeType="1"/>
              </p:cNvSpPr>
              <p:nvPr/>
            </p:nvSpPr>
            <p:spPr bwMode="auto">
              <a:xfrm>
                <a:off x="2966" y="3461"/>
                <a:ext cx="0" cy="433"/>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AutoShape 93"/>
              <p:cNvSpPr>
                <a:spLocks noChangeArrowheads="1"/>
              </p:cNvSpPr>
              <p:nvPr/>
            </p:nvSpPr>
            <p:spPr bwMode="auto">
              <a:xfrm>
                <a:off x="2592" y="1728"/>
                <a:ext cx="720" cy="288"/>
              </a:xfrm>
              <a:prstGeom prst="flowChartAlternateProcess">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r>
                  <a:rPr lang="en-US" altLang="zh-CN" sz="2000" b="1" dirty="0">
                    <a:solidFill>
                      <a:srgbClr val="CC3300"/>
                    </a:solidFill>
                    <a:effectLst>
                      <a:outerShdw blurRad="38100" dist="38100" dir="2700000" algn="tl">
                        <a:srgbClr val="000000"/>
                      </a:outerShdw>
                    </a:effectLst>
                    <a:ea typeface="隶书" panose="02010509060101010101" pitchFamily="49" charset="-122"/>
                  </a:rPr>
                  <a:t>while</a:t>
                </a:r>
              </a:p>
            </p:txBody>
          </p:sp>
        </p:grpSp>
      </p:grpSp>
      <p:sp>
        <p:nvSpPr>
          <p:cNvPr id="52" name="Rectangle 96"/>
          <p:cNvSpPr>
            <a:spLocks noChangeArrowheads="1"/>
          </p:cNvSpPr>
          <p:nvPr/>
        </p:nvSpPr>
        <p:spPr bwMode="auto">
          <a:xfrm>
            <a:off x="614670" y="3889375"/>
            <a:ext cx="4608512" cy="26289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a:solidFill>
                  <a:srgbClr val="FF33CC"/>
                </a:solidFill>
                <a:effectLst>
                  <a:outerShdw blurRad="38100" dist="38100" dir="2700000" algn="tl">
                    <a:srgbClr val="000000"/>
                  </a:outerShdw>
                </a:effectLst>
                <a:latin typeface="楷体_GB2312" pitchFamily="49" charset="-122"/>
                <a:ea typeface="楷体_GB2312" pitchFamily="49" charset="-122"/>
              </a:rPr>
              <a:t>其中：</a:t>
            </a:r>
          </a:p>
          <a:p>
            <a:pPr>
              <a:buFont typeface="Wingdings" panose="05000000000000000000" pitchFamily="2" charset="2"/>
              <a:buChar char="l"/>
            </a:pPr>
            <a:r>
              <a:rPr lang="zh-CN" altLang="en-US" sz="2000" b="1">
                <a:effectLst>
                  <a:outerShdw blurRad="38100" dist="38100" dir="2700000" algn="tl">
                    <a:srgbClr val="FFFFFF"/>
                  </a:outerShdw>
                </a:effectLst>
                <a:latin typeface="楷体_GB2312" pitchFamily="49" charset="-122"/>
                <a:ea typeface="楷体_GB2312" pitchFamily="49" charset="-122"/>
              </a:rPr>
              <a:t> </a:t>
            </a:r>
            <a:r>
              <a:rPr lang="en-US" altLang="zh-CN" sz="2000" b="1">
                <a:effectLst>
                  <a:outerShdw blurRad="38100" dist="38100" dir="2700000" algn="tl">
                    <a:srgbClr val="FFFFFF"/>
                  </a:outerShdw>
                </a:effectLst>
                <a:latin typeface="楷体_GB2312" pitchFamily="49" charset="-122"/>
                <a:ea typeface="楷体_GB2312" pitchFamily="49" charset="-122"/>
              </a:rPr>
              <a:t>while</a:t>
            </a:r>
            <a:r>
              <a:rPr lang="zh-CN" altLang="en-US" sz="2000" b="1">
                <a:effectLst>
                  <a:outerShdw blurRad="38100" dist="38100" dir="2700000" algn="tl">
                    <a:srgbClr val="FFFFFF"/>
                  </a:outerShdw>
                </a:effectLst>
                <a:latin typeface="楷体_GB2312" pitchFamily="49" charset="-122"/>
                <a:ea typeface="楷体_GB2312" pitchFamily="49" charset="-122"/>
              </a:rPr>
              <a:t>后面的括号（ ）不能省。</a:t>
            </a:r>
          </a:p>
          <a:p>
            <a:pPr>
              <a:buFont typeface="Wingdings" panose="05000000000000000000" pitchFamily="2" charset="2"/>
              <a:buChar char="l"/>
            </a:pPr>
            <a:r>
              <a:rPr lang="zh-CN" altLang="en-US" sz="2000" b="1">
                <a:effectLst>
                  <a:outerShdw blurRad="38100" dist="38100" dir="2700000" algn="tl">
                    <a:srgbClr val="FFFFFF"/>
                  </a:outerShdw>
                </a:effectLst>
                <a:latin typeface="楷体_GB2312" pitchFamily="49" charset="-122"/>
                <a:ea typeface="楷体_GB2312" pitchFamily="49" charset="-122"/>
              </a:rPr>
              <a:t> </a:t>
            </a:r>
            <a:r>
              <a:rPr lang="en-US" altLang="zh-CN" sz="2000" b="1">
                <a:effectLst>
                  <a:outerShdw blurRad="38100" dist="38100" dir="2700000" algn="tl">
                    <a:srgbClr val="FFFFFF"/>
                  </a:outerShdw>
                </a:effectLst>
                <a:latin typeface="楷体_GB2312" pitchFamily="49" charset="-122"/>
                <a:ea typeface="楷体_GB2312" pitchFamily="49" charset="-122"/>
              </a:rPr>
              <a:t>while</a:t>
            </a:r>
            <a:r>
              <a:rPr lang="zh-CN" altLang="en-US" sz="2000" b="1">
                <a:effectLst>
                  <a:outerShdw blurRad="38100" dist="38100" dir="2700000" algn="tl">
                    <a:srgbClr val="FFFFFF"/>
                  </a:outerShdw>
                </a:effectLst>
                <a:latin typeface="楷体_GB2312" pitchFamily="49" charset="-122"/>
                <a:ea typeface="楷体_GB2312" pitchFamily="49" charset="-122"/>
              </a:rPr>
              <a:t>后面的表达式可以是任意类型的表达式，但一般是条件表达式或逻辑表达式。</a:t>
            </a:r>
          </a:p>
          <a:p>
            <a:pPr>
              <a:buFont typeface="Wingdings" panose="05000000000000000000" pitchFamily="2" charset="2"/>
              <a:buChar char="l"/>
            </a:pPr>
            <a:r>
              <a:rPr lang="zh-CN" altLang="en-US" sz="2000" b="1">
                <a:effectLst>
                  <a:outerShdw blurRad="38100" dist="38100" dir="2700000" algn="tl">
                    <a:srgbClr val="FFFFFF"/>
                  </a:outerShdw>
                </a:effectLst>
                <a:latin typeface="楷体_GB2312" pitchFamily="49" charset="-122"/>
                <a:ea typeface="楷体_GB2312" pitchFamily="49" charset="-122"/>
              </a:rPr>
              <a:t> 表达式的值是是循环的控制条件。</a:t>
            </a:r>
          </a:p>
          <a:p>
            <a:pPr>
              <a:buFont typeface="Wingdings" panose="05000000000000000000" pitchFamily="2" charset="2"/>
              <a:buChar char="l"/>
            </a:pPr>
            <a:r>
              <a:rPr lang="zh-CN" altLang="en-US" sz="2000" b="1">
                <a:effectLst>
                  <a:outerShdw blurRad="38100" dist="38100" dir="2700000" algn="tl">
                    <a:srgbClr val="FFFFFF"/>
                  </a:outerShdw>
                </a:effectLst>
                <a:latin typeface="楷体_GB2312" pitchFamily="49" charset="-122"/>
                <a:ea typeface="楷体_GB2312" pitchFamily="49" charset="-122"/>
              </a:rPr>
              <a:t> 语句部分称为循环体，当需要执行多条语句时，应使用复合语句</a:t>
            </a:r>
            <a:r>
              <a:rPr lang="zh-CN" altLang="en-US" b="1">
                <a:effectLst>
                  <a:outerShdw blurRad="38100" dist="38100" dir="2700000" algn="tl">
                    <a:srgbClr val="FFFFFF"/>
                  </a:outerShdw>
                </a:effectLst>
              </a:rPr>
              <a:t>。</a:t>
            </a:r>
            <a:r>
              <a:rPr lang="zh-CN" altLang="en-US"/>
              <a:t> </a:t>
            </a:r>
          </a:p>
        </p:txBody>
      </p:sp>
      <p:sp>
        <p:nvSpPr>
          <p:cNvPr id="53" name="Text Box 97"/>
          <p:cNvSpPr txBox="1">
            <a:spLocks noChangeArrowheads="1"/>
          </p:cNvSpPr>
          <p:nvPr/>
        </p:nvSpPr>
        <p:spPr bwMode="auto">
          <a:xfrm>
            <a:off x="444013" y="3330575"/>
            <a:ext cx="5184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CC"/>
                </a:solidFill>
                <a:effectLst>
                  <a:outerShdw blurRad="38100" dist="38100" dir="2700000" algn="tl">
                    <a:srgbClr val="000000"/>
                  </a:outerShdw>
                </a:effectLst>
                <a:ea typeface="隶书" panose="02010509060101010101" pitchFamily="49" charset="-122"/>
              </a:rPr>
              <a:t>特点：先判断表达式，再执行循环体</a:t>
            </a:r>
          </a:p>
        </p:txBody>
      </p:sp>
    </p:spTree>
    <p:extLst>
      <p:ext uri="{BB962C8B-B14F-4D97-AF65-F5344CB8AC3E}">
        <p14:creationId xmlns:p14="http://schemas.microsoft.com/office/powerpoint/2010/main" val="2014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0-#ppt_w/2"/>
                                          </p:val>
                                        </p:tav>
                                        <p:tav tm="100000">
                                          <p:val>
                                            <p:strVal val="#ppt_x"/>
                                          </p:val>
                                        </p:tav>
                                      </p:tavLst>
                                    </p:anim>
                                    <p:anim calcmode="lin" valueType="num">
                                      <p:cBhvr additive="base">
                                        <p:cTn id="13" dur="500" fill="hold"/>
                                        <p:tgtEl>
                                          <p:spTgt spid="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ox(out)">
                                      <p:cBhvr>
                                        <p:cTn id="18" dur="500"/>
                                        <p:tgtEl>
                                          <p:spTgt spid="33"/>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0-#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ox(out)">
                                      <p:cBhvr>
                                        <p:cTn id="29" dur="500"/>
                                        <p:tgtEl>
                                          <p:spTgt spid="35"/>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box(out)">
                                      <p:cBhvr>
                                        <p:cTn id="34" dur="500"/>
                                        <p:tgtEl>
                                          <p:spTgt spid="53"/>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0-#ppt_w/2"/>
                                          </p:val>
                                        </p:tav>
                                        <p:tav tm="100000">
                                          <p:val>
                                            <p:strVal val="#ppt_x"/>
                                          </p:val>
                                        </p:tav>
                                      </p:tavLst>
                                    </p:anim>
                                    <p:anim calcmode="lin" valueType="num">
                                      <p:cBhvr additive="base">
                                        <p:cTn id="40" dur="500" fill="hold"/>
                                        <p:tgtEl>
                                          <p:spTgt spid="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P spid="33" grpId="0" animBg="1" autoUpdateAnimBg="0"/>
      <p:bldP spid="34" grpId="0"/>
      <p:bldP spid="52" grpId="0" animBg="1"/>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p:cNvSpPr>
            <a:spLocks noChangeArrowheads="1"/>
          </p:cNvSpPr>
          <p:nvPr/>
        </p:nvSpPr>
        <p:spPr bwMode="auto">
          <a:xfrm>
            <a:off x="261330" y="912458"/>
            <a:ext cx="50898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effectLst>
                  <a:outerShdw blurRad="38100" dist="38100" dir="2700000" algn="tl">
                    <a:srgbClr val="FFFFFF"/>
                  </a:outerShdw>
                </a:effectLst>
                <a:ea typeface="楷体_GB2312" pitchFamily="49" charset="-122"/>
              </a:rPr>
              <a:t>问题：</a:t>
            </a:r>
            <a:r>
              <a:rPr lang="zh-CN" altLang="en-US" b="1" dirty="0" smtClean="0">
                <a:effectLst>
                  <a:outerShdw blurRad="38100" dist="38100" dir="2700000" algn="tl">
                    <a:srgbClr val="FFFFFF"/>
                  </a:outerShdw>
                </a:effectLst>
                <a:ea typeface="楷体_GB2312" pitchFamily="49" charset="-122"/>
              </a:rPr>
              <a:t>模拟输出跑步计数：</a:t>
            </a:r>
            <a:r>
              <a:rPr lang="zh-CN" altLang="en-US" b="1" dirty="0" smtClean="0">
                <a:solidFill>
                  <a:srgbClr val="CC3300"/>
                </a:solidFill>
                <a:effectLst>
                  <a:outerShdw blurRad="38100" dist="38100" dir="2700000" algn="tl">
                    <a:srgbClr val="000000"/>
                  </a:outerShdw>
                </a:effectLst>
                <a:ea typeface="楷体_GB2312" pitchFamily="49" charset="-122"/>
              </a:rPr>
              <a:t>输出</a:t>
            </a:r>
            <a:r>
              <a:rPr lang="en-US" altLang="zh-CN" b="1" dirty="0" smtClean="0">
                <a:solidFill>
                  <a:srgbClr val="CC3300"/>
                </a:solidFill>
                <a:effectLst>
                  <a:outerShdw blurRad="38100" dist="38100" dir="2700000" algn="tl">
                    <a:srgbClr val="000000"/>
                  </a:outerShdw>
                </a:effectLst>
                <a:ea typeface="楷体_GB2312" pitchFamily="49" charset="-122"/>
              </a:rPr>
              <a:t>1~10</a:t>
            </a:r>
            <a:r>
              <a:rPr lang="zh-CN" altLang="en-US" b="1" dirty="0" smtClean="0">
                <a:solidFill>
                  <a:srgbClr val="CC3300"/>
                </a:solidFill>
                <a:effectLst>
                  <a:outerShdw blurRad="38100" dist="38100" dir="2700000" algn="tl">
                    <a:srgbClr val="000000"/>
                  </a:outerShdw>
                </a:effectLst>
                <a:ea typeface="楷体_GB2312" pitchFamily="49" charset="-122"/>
              </a:rPr>
              <a:t>十个数字？</a:t>
            </a:r>
            <a:endParaRPr lang="zh-CN" altLang="en-US" b="1" dirty="0">
              <a:solidFill>
                <a:srgbClr val="CC3300"/>
              </a:solidFill>
              <a:effectLst>
                <a:outerShdw blurRad="38100" dist="38100" dir="2700000" algn="tl">
                  <a:srgbClr val="000000"/>
                </a:outerShdw>
              </a:effectLst>
              <a:ea typeface="楷体_GB2312" pitchFamily="49" charset="-122"/>
            </a:endParaRPr>
          </a:p>
        </p:txBody>
      </p:sp>
      <p:sp>
        <p:nvSpPr>
          <p:cNvPr id="5" name="Rectangle 6" descr="信纸"/>
          <p:cNvSpPr>
            <a:spLocks noChangeArrowheads="1"/>
          </p:cNvSpPr>
          <p:nvPr/>
        </p:nvSpPr>
        <p:spPr bwMode="auto">
          <a:xfrm>
            <a:off x="892543" y="1681899"/>
            <a:ext cx="4057527" cy="4893647"/>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anchor="ctr">
            <a:spAutoFit/>
          </a:bodyPr>
          <a:lstStyle>
            <a:lvl1pPr indent="190500">
              <a:tabLst>
                <a:tab pos="800100"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smtClean="0">
                <a:effectLst>
                  <a:outerShdw blurRad="38100" dist="38100" dir="2700000" algn="tl">
                    <a:srgbClr val="FFFFFF"/>
                  </a:outerShdw>
                </a:effectLst>
              </a:rPr>
              <a:t>#include&lt;</a:t>
            </a:r>
            <a:r>
              <a:rPr lang="en-US" altLang="zh-CN" b="1" dirty="0" err="1" smtClean="0">
                <a:effectLst>
                  <a:outerShdw blurRad="38100" dist="38100" dir="2700000" algn="tl">
                    <a:srgbClr val="FFFFFF"/>
                  </a:outerShdw>
                </a:effectLst>
              </a:rPr>
              <a:t>iostream</a:t>
            </a:r>
            <a:r>
              <a:rPr lang="en-US" altLang="zh-CN" b="1" dirty="0" smtClean="0">
                <a:effectLst>
                  <a:outerShdw blurRad="38100" dist="38100" dir="2700000" algn="tl">
                    <a:srgbClr val="FFFFFF"/>
                  </a:outerShdw>
                </a:effectLst>
              </a:rPr>
              <a:t>&gt;</a:t>
            </a:r>
          </a:p>
          <a:p>
            <a:r>
              <a:rPr lang="en-US" altLang="zh-CN" b="1" dirty="0" smtClean="0">
                <a:effectLst>
                  <a:outerShdw blurRad="38100" dist="38100" dir="2700000" algn="tl">
                    <a:srgbClr val="FFFFFF"/>
                  </a:outerShdw>
                </a:effectLst>
              </a:rPr>
              <a:t>#</a:t>
            </a:r>
            <a:r>
              <a:rPr lang="en-US" altLang="zh-CN" b="1" dirty="0">
                <a:effectLst>
                  <a:outerShdw blurRad="38100" dist="38100" dir="2700000" algn="tl">
                    <a:srgbClr val="FFFFFF"/>
                  </a:outerShdw>
                </a:effectLst>
              </a:rPr>
              <a:t>include </a:t>
            </a:r>
            <a:r>
              <a:rPr lang="en-US" altLang="zh-CN" b="1" dirty="0" smtClean="0">
                <a:effectLst>
                  <a:outerShdw blurRad="38100" dist="38100" dir="2700000" algn="tl">
                    <a:srgbClr val="FFFFFF"/>
                  </a:outerShdw>
                </a:effectLst>
              </a:rPr>
              <a:t>&lt;</a:t>
            </a:r>
            <a:r>
              <a:rPr lang="en-US" altLang="zh-CN" b="1" dirty="0" err="1" smtClean="0">
                <a:effectLst>
                  <a:outerShdw blurRad="38100" dist="38100" dir="2700000" algn="tl">
                    <a:srgbClr val="FFFFFF"/>
                  </a:outerShdw>
                </a:effectLst>
              </a:rPr>
              <a:t>cstdio</a:t>
            </a:r>
            <a:r>
              <a:rPr lang="en-US" altLang="zh-CN" b="1" dirty="0" smtClean="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u</a:t>
            </a:r>
            <a:r>
              <a:rPr lang="en-US" altLang="zh-CN" b="1" dirty="0" smtClean="0">
                <a:effectLst>
                  <a:outerShdw blurRad="38100" dist="38100" dir="2700000" algn="tl">
                    <a:srgbClr val="FFFFFF"/>
                  </a:outerShdw>
                </a:effectLst>
              </a:rPr>
              <a:t>sing namespace </a:t>
            </a:r>
            <a:r>
              <a:rPr lang="en-US" altLang="zh-CN" b="1" dirty="0" err="1" smtClean="0">
                <a:effectLst>
                  <a:outerShdw blurRad="38100" dist="38100" dir="2700000" algn="tl">
                    <a:srgbClr val="FFFFFF"/>
                  </a:outerShdw>
                </a:effectLst>
              </a:rPr>
              <a:t>std</a:t>
            </a:r>
            <a:r>
              <a:rPr lang="en-US" altLang="zh-CN" b="1" dirty="0" smtClean="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r>
              <a:rPr lang="en-US" altLang="zh-CN" b="1" dirty="0" err="1">
                <a:solidFill>
                  <a:srgbClr val="CC3300"/>
                </a:solidFill>
                <a:effectLst>
                  <a:outerShdw blurRad="38100" dist="38100" dir="2700000" algn="tl">
                    <a:srgbClr val="000000"/>
                  </a:outerShdw>
                </a:effectLst>
              </a:rPr>
              <a:t>i</a:t>
            </a:r>
            <a:r>
              <a:rPr lang="en-US" altLang="zh-CN" b="1" dirty="0" err="1" smtClean="0">
                <a:solidFill>
                  <a:srgbClr val="CC3300"/>
                </a:solidFill>
                <a:effectLst>
                  <a:outerShdw blurRad="38100" dist="38100" dir="2700000" algn="tl">
                    <a:srgbClr val="000000"/>
                  </a:outerShdw>
                </a:effectLst>
              </a:rPr>
              <a:t>nt</a:t>
            </a:r>
            <a:r>
              <a:rPr lang="en-US" altLang="zh-CN" b="1" dirty="0" smtClean="0">
                <a:solidFill>
                  <a:srgbClr val="CC3300"/>
                </a:solidFill>
                <a:effectLst>
                  <a:outerShdw blurRad="38100" dist="38100" dir="2700000" algn="tl">
                    <a:srgbClr val="000000"/>
                  </a:outerShdw>
                </a:effectLst>
              </a:rPr>
              <a:t>  </a:t>
            </a:r>
            <a:r>
              <a:rPr lang="en-US" altLang="zh-CN" b="1" dirty="0">
                <a:solidFill>
                  <a:srgbClr val="CC3300"/>
                </a:solidFill>
                <a:effectLst>
                  <a:outerShdw blurRad="38100" dist="38100" dir="2700000" algn="tl">
                    <a:srgbClr val="000000"/>
                  </a:outerShdw>
                </a:effectLst>
              </a:rPr>
              <a:t>main ( )</a:t>
            </a:r>
          </a:p>
          <a:p>
            <a:r>
              <a:rPr lang="en-US" altLang="zh-CN" b="1" dirty="0">
                <a:effectLst>
                  <a:outerShdw blurRad="38100" dist="38100" dir="2700000" algn="tl">
                    <a:srgbClr val="FFFFFF"/>
                  </a:outerShdw>
                </a:effectLst>
              </a:rPr>
              <a:t>{</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t>
            </a:r>
            <a:r>
              <a:rPr lang="en-US" altLang="zh-CN" b="1" dirty="0" err="1" smtClean="0">
                <a:effectLst>
                  <a:outerShdw blurRad="38100" dist="38100" dir="2700000" algn="tl">
                    <a:srgbClr val="FFFFFF"/>
                  </a:outerShdw>
                </a:effectLst>
              </a:rPr>
              <a:t>i</a:t>
            </a:r>
            <a:r>
              <a:rPr lang="en-US" altLang="zh-CN" b="1" dirty="0" smtClean="0">
                <a:effectLst>
                  <a:outerShdw blurRad="38100" dist="38100" dir="2700000" algn="tl">
                    <a:srgbClr val="FFFFFF"/>
                  </a:outerShdw>
                </a:effectLst>
              </a:rPr>
              <a:t>=1; </a:t>
            </a:r>
          </a:p>
          <a:p>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while(</a:t>
            </a:r>
            <a:r>
              <a:rPr lang="en-US" altLang="zh-CN" b="1" dirty="0" err="1" smtClean="0">
                <a:effectLst>
                  <a:outerShdw blurRad="38100" dist="38100" dir="2700000" algn="tl">
                    <a:srgbClr val="FFFFFF"/>
                  </a:outerShdw>
                </a:effectLst>
              </a:rPr>
              <a:t>i</a:t>
            </a:r>
            <a:r>
              <a:rPr lang="en-US" altLang="zh-CN" b="1" dirty="0" smtClean="0">
                <a:effectLst>
                  <a:outerShdw blurRad="38100" dist="38100" dir="2700000" algn="tl">
                    <a:srgbClr val="FFFFFF"/>
                  </a:outerShdw>
                </a:effectLst>
              </a:rPr>
              <a:t>&lt;=10)   </a:t>
            </a:r>
          </a:p>
          <a:p>
            <a:r>
              <a:rPr lang="en-US" altLang="zh-CN" b="1" dirty="0">
                <a:effectLst>
                  <a:outerShdw blurRad="38100" dist="38100" dir="2700000" algn="tl">
                    <a:srgbClr val="FFFFFF"/>
                  </a:outerShdw>
                </a:effectLst>
              </a:rPr>
              <a:t>{</a:t>
            </a:r>
            <a:r>
              <a:rPr lang="en-US" altLang="zh-CN" b="1" dirty="0" smtClean="0">
                <a:effectLst>
                  <a:outerShdw blurRad="38100" dist="38100" dir="2700000" algn="tl">
                    <a:srgbClr val="FFFFFF"/>
                  </a:outerShdw>
                </a:effectLst>
              </a:rPr>
              <a:t>     </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a:t>
            </a:r>
            <a:r>
              <a:rPr lang="en-US" altLang="zh-CN" b="1" dirty="0" err="1" smtClean="0">
                <a:effectLst>
                  <a:outerShdw blurRad="38100" dist="38100" dir="2700000" algn="tl">
                    <a:srgbClr val="FFFFFF"/>
                  </a:outerShdw>
                </a:effectLst>
              </a:rPr>
              <a:t>printf</a:t>
            </a:r>
            <a:r>
              <a:rPr lang="en-US" altLang="zh-CN" b="1" dirty="0" smtClean="0">
                <a:effectLst>
                  <a:outerShdw blurRad="38100" dist="38100" dir="2700000" algn="tl">
                    <a:srgbClr val="FFFFFF"/>
                  </a:outerShdw>
                </a:effectLst>
              </a:rPr>
              <a:t> ("%</a:t>
            </a:r>
            <a:r>
              <a:rPr lang="en-US" altLang="zh-CN" b="1" dirty="0">
                <a:effectLst>
                  <a:outerShdw blurRad="38100" dist="38100" dir="2700000" algn="tl">
                    <a:srgbClr val="FFFFFF"/>
                  </a:outerShdw>
                </a:effectLst>
              </a:rPr>
              <a:t>d\n", </a:t>
            </a:r>
            <a:r>
              <a:rPr lang="en-US" altLang="zh-CN" b="1" dirty="0" err="1" smtClean="0">
                <a:effectLst>
                  <a:outerShdw blurRad="38100" dist="38100" dir="2700000" algn="tl">
                    <a:srgbClr val="FFFFFF"/>
                  </a:outerShdw>
                </a:effectLst>
              </a:rPr>
              <a:t>i</a:t>
            </a:r>
            <a:r>
              <a:rPr lang="en-US" altLang="zh-CN" b="1" dirty="0" smtClean="0">
                <a:effectLst>
                  <a:outerShdw blurRad="38100" dist="38100" dir="2700000" algn="tl">
                    <a:srgbClr val="FFFFFF"/>
                  </a:outerShdw>
                </a:effectLst>
              </a:rPr>
              <a:t>);</a:t>
            </a:r>
          </a:p>
          <a:p>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     </a:t>
            </a:r>
            <a:r>
              <a:rPr lang="en-US" altLang="zh-CN" b="1" dirty="0" err="1" smtClean="0">
                <a:effectLst>
                  <a:outerShdw blurRad="38100" dist="38100" dir="2700000" algn="tl">
                    <a:srgbClr val="FFFFFF"/>
                  </a:outerShdw>
                </a:effectLst>
              </a:rPr>
              <a:t>i</a:t>
            </a:r>
            <a:r>
              <a:rPr lang="en-US" altLang="zh-CN" b="1" dirty="0" smtClean="0">
                <a:effectLst>
                  <a:outerShdw blurRad="38100" dist="38100" dir="2700000" algn="tl">
                    <a:srgbClr val="FFFFFF"/>
                  </a:outerShdw>
                </a:effectLst>
              </a:rPr>
              <a:t>++;</a:t>
            </a:r>
          </a:p>
          <a:p>
            <a:r>
              <a:rPr lang="en-US" altLang="zh-CN" b="1" dirty="0">
                <a:effectLst>
                  <a:outerShdw blurRad="38100" dist="38100" dir="2700000" algn="tl">
                    <a:srgbClr val="FFFFFF"/>
                  </a:outerShdw>
                </a:effectLst>
              </a:rPr>
              <a:t>}</a:t>
            </a:r>
            <a:endParaRPr lang="en-US" altLang="zh-CN" b="1" dirty="0" smtClean="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smtClean="0">
                <a:effectLst>
                  <a:outerShdw blurRad="38100" dist="38100" dir="2700000" algn="tl">
                    <a:srgbClr val="FFFFFF"/>
                  </a:outerShdw>
                </a:effectLst>
              </a:rPr>
              <a:t>return 0;</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a:t>
            </a:r>
          </a:p>
        </p:txBody>
      </p:sp>
      <p:sp>
        <p:nvSpPr>
          <p:cNvPr id="6" name="Rectangle 58"/>
          <p:cNvSpPr>
            <a:spLocks noChangeArrowheads="1"/>
          </p:cNvSpPr>
          <p:nvPr/>
        </p:nvSpPr>
        <p:spPr bwMode="auto">
          <a:xfrm>
            <a:off x="892542" y="3921369"/>
            <a:ext cx="4057527" cy="1863969"/>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矩形 6"/>
          <p:cNvSpPr/>
          <p:nvPr/>
        </p:nvSpPr>
        <p:spPr>
          <a:xfrm>
            <a:off x="5460023" y="2861552"/>
            <a:ext cx="6345116" cy="2308324"/>
          </a:xfrm>
          <a:prstGeom prst="rect">
            <a:avLst/>
          </a:prstGeom>
        </p:spPr>
        <p:txBody>
          <a:bodyPr wrap="square">
            <a:spAutoFit/>
          </a:bodyPr>
          <a:lstStyle/>
          <a:p>
            <a:r>
              <a:rPr lang="en-US" altLang="zh-CN" dirty="0">
                <a:solidFill>
                  <a:srgbClr val="000000"/>
                </a:solidFill>
                <a:latin typeface="SimSun" panose="02010600030101010101" pitchFamily="2" charset="-122"/>
                <a:ea typeface="SimSun" panose="02010600030101010101" pitchFamily="2" charset="-122"/>
              </a:rPr>
              <a:t>◆</a:t>
            </a:r>
            <a:r>
              <a:rPr lang="zh-CN" altLang="en-US" dirty="0" smtClean="0">
                <a:solidFill>
                  <a:srgbClr val="000000"/>
                </a:solidFill>
                <a:latin typeface="楷体" panose="02010609060101010101" pitchFamily="49" charset="-122"/>
                <a:ea typeface="楷体" panose="02010609060101010101" pitchFamily="49" charset="-122"/>
              </a:rPr>
              <a:t>循环</a:t>
            </a:r>
            <a:r>
              <a:rPr lang="zh-CN" altLang="en-US" dirty="0">
                <a:solidFill>
                  <a:srgbClr val="000000"/>
                </a:solidFill>
                <a:latin typeface="楷体" panose="02010609060101010101" pitchFamily="49" charset="-122"/>
                <a:ea typeface="楷体" panose="02010609060101010101" pitchFamily="49" charset="-122"/>
              </a:rPr>
              <a:t>变量初值：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=1;</a:t>
            </a:r>
            <a:br>
              <a:rPr lang="en-US" altLang="zh-CN" dirty="0">
                <a:solidFill>
                  <a:srgbClr val="000000"/>
                </a:solidFill>
                <a:latin typeface="楷体" panose="02010609060101010101" pitchFamily="49" charset="-122"/>
                <a:ea typeface="楷体" panose="02010609060101010101" pitchFamily="49" charset="-122"/>
              </a:rPr>
            </a:b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执行循环语句的条件：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smtClean="0">
                <a:solidFill>
                  <a:srgbClr val="000000"/>
                </a:solidFill>
                <a:latin typeface="楷体" panose="02010609060101010101" pitchFamily="49" charset="-122"/>
                <a:ea typeface="楷体" panose="02010609060101010101" pitchFamily="49" charset="-122"/>
              </a:rPr>
              <a:t>&lt;=10</a:t>
            </a:r>
            <a:r>
              <a:rPr lang="zh-CN" altLang="en-US" dirty="0" smtClean="0">
                <a:solidFill>
                  <a:srgbClr val="000000"/>
                </a:solidFill>
                <a:latin typeface="楷体" panose="02010609060101010101" pitchFamily="49" charset="-122"/>
                <a:ea typeface="楷体" panose="02010609060101010101" pitchFamily="49" charset="-122"/>
              </a:rPr>
              <a:t>；</a:t>
            </a:r>
            <a:br>
              <a:rPr lang="zh-CN" altLang="en-US" dirty="0" smtClean="0">
                <a:solidFill>
                  <a:srgbClr val="000000"/>
                </a:solidFill>
                <a:latin typeface="楷体" panose="02010609060101010101" pitchFamily="49" charset="-122"/>
                <a:ea typeface="楷体" panose="02010609060101010101" pitchFamily="49" charset="-122"/>
              </a:rPr>
            </a:br>
            <a:r>
              <a:rPr lang="en-US" altLang="zh-CN" dirty="0" smtClean="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要循环执行的语句： </a:t>
            </a:r>
            <a:r>
              <a:rPr lang="en-US" altLang="zh-CN" dirty="0" err="1">
                <a:solidFill>
                  <a:srgbClr val="000000"/>
                </a:solidFill>
                <a:latin typeface="楷体" panose="02010609060101010101" pitchFamily="49" charset="-122"/>
                <a:ea typeface="楷体" panose="02010609060101010101" pitchFamily="49" charset="-122"/>
              </a:rPr>
              <a:t>printf</a:t>
            </a:r>
            <a:r>
              <a:rPr lang="en-US" altLang="zh-CN" dirty="0" smtClean="0">
                <a:solidFill>
                  <a:srgbClr val="000000"/>
                </a:solidFill>
                <a:latin typeface="楷体" panose="02010609060101010101" pitchFamily="49" charset="-122"/>
                <a:ea typeface="楷体" panose="02010609060101010101" pitchFamily="49" charset="-122"/>
              </a:rPr>
              <a:t>(“%d\n”,</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smtClean="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循环变量调整：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相当于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=i+1</a:t>
            </a:r>
            <a:r>
              <a:rPr lang="en-US" altLang="zh-CN" dirty="0" smtClean="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
            </a:r>
            <a:br>
              <a:rPr lang="en-US" altLang="zh-CN" dirty="0">
                <a:solidFill>
                  <a:srgbClr val="000000"/>
                </a:solidFill>
                <a:latin typeface="楷体" panose="02010609060101010101" pitchFamily="49" charset="-122"/>
                <a:ea typeface="楷体" panose="02010609060101010101" pitchFamily="49" charset="-122"/>
              </a:rPr>
            </a:b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所以该循环语句的含义是：让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依次取 </a:t>
            </a:r>
            <a:r>
              <a:rPr lang="en-US" altLang="zh-CN" dirty="0">
                <a:solidFill>
                  <a:srgbClr val="000000"/>
                </a:solidFill>
                <a:latin typeface="楷体" panose="02010609060101010101" pitchFamily="49" charset="-122"/>
                <a:ea typeface="楷体" panose="02010609060101010101" pitchFamily="49" charset="-122"/>
              </a:rPr>
              <a:t>1</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2</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3</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4</a:t>
            </a:r>
            <a:r>
              <a:rPr lang="zh-CN" altLang="en-US" dirty="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5</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6</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7</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8</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9</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10</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err="1" smtClean="0">
                <a:solidFill>
                  <a:srgbClr val="000000"/>
                </a:solidFill>
                <a:latin typeface="楷体" panose="02010609060101010101" pitchFamily="49" charset="-122"/>
                <a:ea typeface="楷体" panose="02010609060101010101" pitchFamily="49" charset="-122"/>
              </a:rPr>
              <a:t>i</a:t>
            </a:r>
            <a:r>
              <a:rPr lang="zh-CN" altLang="en-US" dirty="0" smtClean="0">
                <a:solidFill>
                  <a:srgbClr val="000000"/>
                </a:solidFill>
                <a:latin typeface="楷体" panose="02010609060101010101" pitchFamily="49" charset="-122"/>
                <a:ea typeface="楷体" panose="02010609060101010101" pitchFamily="49" charset="-122"/>
              </a:rPr>
              <a:t>每</a:t>
            </a:r>
            <a:r>
              <a:rPr lang="zh-CN" altLang="en-US" dirty="0">
                <a:solidFill>
                  <a:srgbClr val="000000"/>
                </a:solidFill>
                <a:latin typeface="楷体" panose="02010609060101010101" pitchFamily="49" charset="-122"/>
                <a:ea typeface="楷体" panose="02010609060101010101" pitchFamily="49" charset="-122"/>
              </a:rPr>
              <a:t>取一个值都执行</a:t>
            </a:r>
            <a:r>
              <a:rPr lang="zh-CN" altLang="en-US" dirty="0" smtClean="0">
                <a:solidFill>
                  <a:srgbClr val="000000"/>
                </a:solidFill>
                <a:latin typeface="楷体" panose="02010609060101010101" pitchFamily="49" charset="-122"/>
                <a:ea typeface="楷体" panose="02010609060101010101" pitchFamily="49" charset="-122"/>
              </a:rPr>
              <a:t>一次</a:t>
            </a:r>
            <a:r>
              <a:rPr lang="en-US" altLang="zh-CN" dirty="0" err="1" smtClean="0">
                <a:solidFill>
                  <a:srgbClr val="000000"/>
                </a:solidFill>
                <a:latin typeface="楷体" panose="02010609060101010101" pitchFamily="49" charset="-122"/>
                <a:ea typeface="楷体" panose="02010609060101010101" pitchFamily="49" charset="-122"/>
              </a:rPr>
              <a:t>printf</a:t>
            </a:r>
            <a:r>
              <a:rPr lang="en-US" altLang="zh-CN" dirty="0">
                <a:solidFill>
                  <a:srgbClr val="000000"/>
                </a:solidFill>
                <a:latin typeface="楷体" panose="02010609060101010101" pitchFamily="49" charset="-122"/>
                <a:ea typeface="楷体" panose="02010609060101010101" pitchFamily="49" charset="-122"/>
              </a:rPr>
              <a:t>("%d\n",</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循环执行完后</a:t>
            </a:r>
            <a:r>
              <a:rPr lang="en-US" altLang="zh-CN" dirty="0">
                <a:solidFill>
                  <a:srgbClr val="000000"/>
                </a:solidFill>
                <a:latin typeface="楷体" panose="02010609060101010101" pitchFamily="49" charset="-122"/>
                <a:ea typeface="楷体" panose="02010609060101010101" pitchFamily="49" charset="-122"/>
              </a:rPr>
              <a:t>,</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的值是 </a:t>
            </a:r>
            <a:r>
              <a:rPr lang="en-US" altLang="zh-CN" dirty="0" smtClean="0">
                <a:solidFill>
                  <a:srgbClr val="000000"/>
                </a:solidFill>
                <a:latin typeface="楷体" panose="02010609060101010101" pitchFamily="49" charset="-122"/>
                <a:ea typeface="楷体" panose="02010609060101010101" pitchFamily="49" charset="-122"/>
              </a:rPr>
              <a:t>11</a:t>
            </a:r>
            <a:r>
              <a:rPr lang="zh-CN" altLang="en-US" dirty="0" smtClean="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
            </a:r>
            <a:br>
              <a:rPr lang="zh-CN" altLang="en-US" dirty="0">
                <a:solidFill>
                  <a:srgbClr val="000000"/>
                </a:solidFill>
                <a:latin typeface="楷体" panose="02010609060101010101" pitchFamily="49" charset="-122"/>
                <a:ea typeface="楷体" panose="02010609060101010101" pitchFamily="49" charset="-122"/>
              </a:rPr>
            </a:b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4419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8"/>
          <p:cNvSpPr>
            <a:spLocks noChangeArrowheads="1"/>
          </p:cNvSpPr>
          <p:nvPr/>
        </p:nvSpPr>
        <p:spPr bwMode="auto">
          <a:xfrm>
            <a:off x="957018" y="839910"/>
            <a:ext cx="6646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2800"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800"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800"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用</a:t>
            </a:r>
            <a:r>
              <a:rPr lang="en-US" altLang="zh-CN" sz="2800"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while</a:t>
            </a:r>
            <a:r>
              <a:rPr lang="zh-CN" altLang="en-US" sz="2800"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语句求</a:t>
            </a:r>
            <a:r>
              <a:rPr lang="en-US" altLang="zh-CN" sz="2800"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en-US" altLang="en-US" b="1" dirty="0">
                <a:solidFill>
                  <a:srgbClr val="D60093"/>
                </a:solidFill>
                <a:effectLst>
                  <a:outerShdw blurRad="38100" dist="38100" dir="2700000" algn="tl">
                    <a:srgbClr val="000000"/>
                  </a:outerShdw>
                </a:effectLst>
              </a:rPr>
              <a:t>～</a:t>
            </a:r>
            <a:r>
              <a:rPr lang="en-US" altLang="zh-CN" sz="2800"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100</a:t>
            </a:r>
            <a:r>
              <a:rPr lang="zh-CN" altLang="en-US" sz="2800"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的累计和。</a:t>
            </a:r>
            <a:r>
              <a:rPr lang="zh-CN" altLang="en-US" dirty="0"/>
              <a:t> </a:t>
            </a:r>
          </a:p>
        </p:txBody>
      </p:sp>
      <p:sp>
        <p:nvSpPr>
          <p:cNvPr id="5" name="Rectangle 29" descr="信纸"/>
          <p:cNvSpPr>
            <a:spLocks noChangeArrowheads="1"/>
          </p:cNvSpPr>
          <p:nvPr/>
        </p:nvSpPr>
        <p:spPr bwMode="auto">
          <a:xfrm>
            <a:off x="1439619" y="1749547"/>
            <a:ext cx="5400675" cy="4876800"/>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190500">
              <a:tabLst>
                <a:tab pos="800100" algn="l"/>
              </a:tabLst>
              <a:defRPr kumimoji="1" sz="2400">
                <a:solidFill>
                  <a:schemeClr val="tx1"/>
                </a:solidFill>
                <a:latin typeface="Times New Roman" panose="02020603050405020304" pitchFamily="18" charset="0"/>
                <a:ea typeface="宋体" panose="02010600030101010101" pitchFamily="2" charset="-122"/>
              </a:defRPr>
            </a:lvl1pPr>
            <a:lvl2pPr>
              <a:tabLst>
                <a:tab pos="800100" algn="l"/>
              </a:tabLst>
              <a:defRPr kumimoji="1" sz="2400">
                <a:solidFill>
                  <a:schemeClr val="tx1"/>
                </a:solidFill>
                <a:latin typeface="Times New Roman" panose="02020603050405020304" pitchFamily="18" charset="0"/>
                <a:ea typeface="宋体" panose="02010600030101010101" pitchFamily="2" charset="-122"/>
              </a:defRPr>
            </a:lvl2pPr>
            <a:lvl3pPr>
              <a:tabLst>
                <a:tab pos="800100" algn="l"/>
              </a:tabLst>
              <a:defRPr kumimoji="1" sz="2400">
                <a:solidFill>
                  <a:schemeClr val="tx1"/>
                </a:solidFill>
                <a:latin typeface="Times New Roman" panose="02020603050405020304" pitchFamily="18" charset="0"/>
                <a:ea typeface="宋体" panose="02010600030101010101" pitchFamily="2" charset="-122"/>
              </a:defRPr>
            </a:lvl3pPr>
            <a:lvl4pPr>
              <a:tabLst>
                <a:tab pos="800100" algn="l"/>
              </a:tabLst>
              <a:defRPr kumimoji="1" sz="2400">
                <a:solidFill>
                  <a:schemeClr val="tx1"/>
                </a:solidFill>
                <a:latin typeface="Times New Roman" panose="02020603050405020304" pitchFamily="18" charset="0"/>
                <a:ea typeface="宋体" panose="02010600030101010101" pitchFamily="2" charset="-122"/>
              </a:defRPr>
            </a:lvl4pPr>
            <a:lvl5pPr>
              <a:tabLst>
                <a:tab pos="8001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effectLst>
                  <a:outerShdw blurRad="38100" dist="38100" dir="2700000" algn="tl">
                    <a:srgbClr val="FFFFFF"/>
                  </a:outerShdw>
                </a:effectLst>
              </a:rPr>
              <a:t>#include &lt;stdio.h&gt;</a:t>
            </a:r>
          </a:p>
          <a:p>
            <a:endParaRPr lang="en-US" altLang="zh-CN" b="1">
              <a:effectLst>
                <a:outerShdw blurRad="38100" dist="38100" dir="2700000" algn="tl">
                  <a:srgbClr val="FFFFFF"/>
                </a:outerShdw>
              </a:effectLst>
            </a:endParaRPr>
          </a:p>
          <a:p>
            <a:r>
              <a:rPr lang="en-US" altLang="zh-CN" b="1">
                <a:solidFill>
                  <a:srgbClr val="CC3300"/>
                </a:solidFill>
                <a:effectLst>
                  <a:outerShdw blurRad="38100" dist="38100" dir="2700000" algn="tl">
                    <a:srgbClr val="000000"/>
                  </a:outerShdw>
                </a:effectLst>
              </a:rPr>
              <a:t>void main ( )</a:t>
            </a:r>
          </a:p>
          <a:p>
            <a:r>
              <a:rPr lang="en-US" altLang="zh-CN" b="1">
                <a:effectLst>
                  <a:outerShdw blurRad="38100" dist="38100" dir="2700000" algn="tl">
                    <a:srgbClr val="FFFFFF"/>
                  </a:outerShdw>
                </a:effectLst>
              </a:rPr>
              <a:t>{</a:t>
            </a:r>
          </a:p>
          <a:p>
            <a:r>
              <a:rPr lang="en-US" altLang="zh-CN" b="1">
                <a:effectLst>
                  <a:outerShdw blurRad="38100" dist="38100" dir="2700000" algn="tl">
                    <a:srgbClr val="FFFFFF"/>
                  </a:outerShdw>
                </a:effectLst>
              </a:rPr>
              <a:t>   int i = 1, sum = 0; </a:t>
            </a:r>
          </a:p>
          <a:p>
            <a:r>
              <a:rPr lang="en-US" altLang="zh-CN" b="1">
                <a:effectLst>
                  <a:outerShdw blurRad="38100" dist="38100" dir="2700000" algn="tl">
                    <a:srgbClr val="FFFFFF"/>
                  </a:outerShdw>
                </a:effectLst>
              </a:rPr>
              <a:t>	</a:t>
            </a:r>
          </a:p>
          <a:p>
            <a:r>
              <a:rPr lang="en-US" altLang="zh-CN" b="1">
                <a:effectLst>
                  <a:outerShdw blurRad="38100" dist="38100" dir="2700000" algn="tl">
                    <a:srgbClr val="FFFFFF"/>
                  </a:outerShdw>
                </a:effectLst>
              </a:rPr>
              <a:t>   while ( i &lt;= 100 )     </a:t>
            </a:r>
          </a:p>
          <a:p>
            <a:r>
              <a:rPr lang="en-US" altLang="zh-CN" b="1">
                <a:effectLst>
                  <a:outerShdw blurRad="38100" dist="38100" dir="2700000" algn="tl">
                    <a:srgbClr val="FFFFFF"/>
                  </a:outerShdw>
                </a:effectLst>
              </a:rPr>
              <a:t>   { </a:t>
            </a:r>
          </a:p>
          <a:p>
            <a:r>
              <a:rPr lang="en-US" altLang="zh-CN" b="1">
                <a:effectLst>
                  <a:outerShdw blurRad="38100" dist="38100" dir="2700000" algn="tl">
                    <a:srgbClr val="FFFFFF"/>
                  </a:outerShdw>
                </a:effectLst>
              </a:rPr>
              <a:t>      sum += i;	   </a:t>
            </a:r>
          </a:p>
          <a:p>
            <a:r>
              <a:rPr lang="en-US" altLang="zh-CN" b="1">
                <a:effectLst>
                  <a:outerShdw blurRad="38100" dist="38100" dir="2700000" algn="tl">
                    <a:srgbClr val="FFFFFF"/>
                  </a:outerShdw>
                </a:effectLst>
              </a:rPr>
              <a:t>      i++;		   </a:t>
            </a:r>
          </a:p>
          <a:p>
            <a:r>
              <a:rPr lang="en-US" altLang="zh-CN" b="1">
                <a:effectLst>
                  <a:outerShdw blurRad="38100" dist="38100" dir="2700000" algn="tl">
                    <a:srgbClr val="FFFFFF"/>
                  </a:outerShdw>
                </a:effectLst>
              </a:rPr>
              <a:t>   }</a:t>
            </a:r>
          </a:p>
          <a:p>
            <a:r>
              <a:rPr lang="en-US" altLang="zh-CN" b="1">
                <a:effectLst>
                  <a:outerShdw blurRad="38100" dist="38100" dir="2700000" algn="tl">
                    <a:srgbClr val="FFFFFF"/>
                  </a:outerShdw>
                </a:effectLst>
              </a:rPr>
              <a:t>   printf ("sum = %d\n", sum);</a:t>
            </a:r>
          </a:p>
          <a:p>
            <a:r>
              <a:rPr lang="en-US" altLang="zh-CN" b="1">
                <a:effectLst>
                  <a:outerShdw blurRad="38100" dist="38100" dir="2700000" algn="tl">
                    <a:srgbClr val="FFFFFF"/>
                  </a:outerShdw>
                </a:effectLst>
              </a:rPr>
              <a:t>}</a:t>
            </a:r>
          </a:p>
        </p:txBody>
      </p:sp>
      <p:sp>
        <p:nvSpPr>
          <p:cNvPr id="6" name="Oval 30"/>
          <p:cNvSpPr>
            <a:spLocks noChangeArrowheads="1"/>
          </p:cNvSpPr>
          <p:nvPr/>
        </p:nvSpPr>
        <p:spPr bwMode="auto">
          <a:xfrm>
            <a:off x="2325443" y="3259259"/>
            <a:ext cx="647700" cy="431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utoShape 31"/>
          <p:cNvSpPr>
            <a:spLocks/>
          </p:cNvSpPr>
          <p:nvPr/>
        </p:nvSpPr>
        <p:spPr bwMode="auto">
          <a:xfrm>
            <a:off x="5997330" y="1949572"/>
            <a:ext cx="1436688" cy="474662"/>
          </a:xfrm>
          <a:prstGeom prst="borderCallout2">
            <a:avLst>
              <a:gd name="adj1" fmla="val 24079"/>
              <a:gd name="adj2" fmla="val -5306"/>
              <a:gd name="adj3" fmla="val 24079"/>
              <a:gd name="adj4" fmla="val -110167"/>
              <a:gd name="adj5" fmla="val 282944"/>
              <a:gd name="adj6" fmla="val -219227"/>
            </a:avLst>
          </a:prstGeom>
          <a:solidFill>
            <a:srgbClr val="CCFFFF"/>
          </a:solidFill>
          <a:ln w="15875">
            <a:solidFill>
              <a:srgbClr val="FF0000"/>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循环初值</a:t>
            </a:r>
          </a:p>
        </p:txBody>
      </p:sp>
      <p:sp>
        <p:nvSpPr>
          <p:cNvPr id="8" name="Oval 32"/>
          <p:cNvSpPr>
            <a:spLocks noChangeArrowheads="1"/>
          </p:cNvSpPr>
          <p:nvPr/>
        </p:nvSpPr>
        <p:spPr bwMode="auto">
          <a:xfrm>
            <a:off x="3390655" y="4037135"/>
            <a:ext cx="647700" cy="360363"/>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33"/>
          <p:cNvSpPr>
            <a:spLocks/>
          </p:cNvSpPr>
          <p:nvPr/>
        </p:nvSpPr>
        <p:spPr bwMode="auto">
          <a:xfrm>
            <a:off x="6213230" y="3000497"/>
            <a:ext cx="1436688" cy="474662"/>
          </a:xfrm>
          <a:prstGeom prst="borderCallout2">
            <a:avLst>
              <a:gd name="adj1" fmla="val 24079"/>
              <a:gd name="adj2" fmla="val -5306"/>
              <a:gd name="adj3" fmla="val 24079"/>
              <a:gd name="adj4" fmla="val -82653"/>
              <a:gd name="adj5" fmla="val 216722"/>
              <a:gd name="adj6" fmla="val -163204"/>
            </a:avLst>
          </a:prstGeom>
          <a:solidFill>
            <a:srgbClr val="CCFFFF"/>
          </a:solidFill>
          <a:ln w="15875">
            <a:solidFill>
              <a:srgbClr val="0000FF"/>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循环终值</a:t>
            </a:r>
          </a:p>
        </p:txBody>
      </p:sp>
      <p:sp>
        <p:nvSpPr>
          <p:cNvPr id="10" name="Oval 34"/>
          <p:cNvSpPr>
            <a:spLocks noChangeArrowheads="1"/>
          </p:cNvSpPr>
          <p:nvPr/>
        </p:nvSpPr>
        <p:spPr bwMode="auto">
          <a:xfrm>
            <a:off x="2685805" y="3937123"/>
            <a:ext cx="1511300" cy="50323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35"/>
          <p:cNvSpPr>
            <a:spLocks/>
          </p:cNvSpPr>
          <p:nvPr/>
        </p:nvSpPr>
        <p:spPr bwMode="auto">
          <a:xfrm>
            <a:off x="6141794" y="3721222"/>
            <a:ext cx="1436687" cy="474662"/>
          </a:xfrm>
          <a:prstGeom prst="borderCallout2">
            <a:avLst>
              <a:gd name="adj1" fmla="val 24079"/>
              <a:gd name="adj2" fmla="val -5306"/>
              <a:gd name="adj3" fmla="val 24079"/>
              <a:gd name="adj4" fmla="val -69611"/>
              <a:gd name="adj5" fmla="val 104681"/>
              <a:gd name="adj6" fmla="val -136574"/>
            </a:avLst>
          </a:prstGeom>
          <a:solidFill>
            <a:srgbClr val="CCFFFF"/>
          </a:solidFill>
          <a:ln w="15875">
            <a:solidFill>
              <a:srgbClr val="FF0000"/>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循环条件</a:t>
            </a:r>
          </a:p>
        </p:txBody>
      </p:sp>
      <p:sp>
        <p:nvSpPr>
          <p:cNvPr id="12" name="Rectangle 36"/>
          <p:cNvSpPr>
            <a:spLocks noChangeArrowheads="1"/>
          </p:cNvSpPr>
          <p:nvPr/>
        </p:nvSpPr>
        <p:spPr bwMode="auto">
          <a:xfrm>
            <a:off x="2023818" y="4743572"/>
            <a:ext cx="1655762" cy="79216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AutoShape 37"/>
          <p:cNvSpPr>
            <a:spLocks/>
          </p:cNvSpPr>
          <p:nvPr/>
        </p:nvSpPr>
        <p:spPr bwMode="auto">
          <a:xfrm>
            <a:off x="5638555" y="4440360"/>
            <a:ext cx="1436688" cy="474663"/>
          </a:xfrm>
          <a:prstGeom prst="borderCallout2">
            <a:avLst>
              <a:gd name="adj1" fmla="val 24079"/>
              <a:gd name="adj2" fmla="val -5306"/>
              <a:gd name="adj3" fmla="val 24079"/>
              <a:gd name="adj4" fmla="val -69611"/>
              <a:gd name="adj5" fmla="val 104681"/>
              <a:gd name="adj6" fmla="val -136574"/>
            </a:avLst>
          </a:prstGeom>
          <a:solidFill>
            <a:srgbClr val="CCFFFF"/>
          </a:solidFill>
          <a:ln w="15875">
            <a:solidFill>
              <a:srgbClr val="FF0000"/>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循环体</a:t>
            </a:r>
          </a:p>
        </p:txBody>
      </p:sp>
      <p:sp>
        <p:nvSpPr>
          <p:cNvPr id="14" name="Oval 38"/>
          <p:cNvSpPr>
            <a:spLocks noChangeArrowheads="1"/>
          </p:cNvSpPr>
          <p:nvPr/>
        </p:nvSpPr>
        <p:spPr bwMode="auto">
          <a:xfrm>
            <a:off x="2095256" y="5132510"/>
            <a:ext cx="735013" cy="360363"/>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39"/>
          <p:cNvSpPr>
            <a:spLocks/>
          </p:cNvSpPr>
          <p:nvPr/>
        </p:nvSpPr>
        <p:spPr bwMode="auto">
          <a:xfrm>
            <a:off x="5925894" y="5232522"/>
            <a:ext cx="2376487" cy="474662"/>
          </a:xfrm>
          <a:prstGeom prst="borderCallout2">
            <a:avLst>
              <a:gd name="adj1" fmla="val 24079"/>
              <a:gd name="adj2" fmla="val -3208"/>
              <a:gd name="adj3" fmla="val 24079"/>
              <a:gd name="adj4" fmla="val -61458"/>
              <a:gd name="adj5" fmla="val 9699"/>
              <a:gd name="adj6" fmla="val -130194"/>
            </a:avLst>
          </a:prstGeom>
          <a:solidFill>
            <a:srgbClr val="CCFFFF"/>
          </a:solidFill>
          <a:ln w="15875">
            <a:solidFill>
              <a:srgbClr val="0000FF"/>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循环变量增值</a:t>
            </a:r>
          </a:p>
        </p:txBody>
      </p:sp>
    </p:spTree>
    <p:extLst>
      <p:ext uri="{BB962C8B-B14F-4D97-AF65-F5344CB8AC3E}">
        <p14:creationId xmlns:p14="http://schemas.microsoft.com/office/powerpoint/2010/main" val="59172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Right)">
                                      <p:cBhvr>
                                        <p:cTn id="16" dur="500"/>
                                        <p:tgtEl>
                                          <p:spTgt spid="7"/>
                                        </p:tgtEl>
                                      </p:cBhvr>
                                    </p:animEffect>
                                  </p:childTnLst>
                                  <p:subTnLst>
                                    <p:audio>
                                      <p:cMediaNode>
                                        <p:cTn display="0" masterRel="sameClick">
                                          <p:stCondLst>
                                            <p:cond evt="begin" delay="0">
                                              <p:tn val="14"/>
                                            </p:cond>
                                          </p:stCondLst>
                                          <p:endCondLst>
                                            <p:cond evt="onStopAudio" delay="0">
                                              <p:tgtEl>
                                                <p:sldTgt/>
                                              </p:tgtEl>
                                            </p:cond>
                                          </p:endCondLst>
                                        </p:cTn>
                                        <p:tgtEl>
                                          <p:sndTgt r:embed="rId3" name="laser.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Right)">
                                      <p:cBhvr>
                                        <p:cTn id="21" dur="500"/>
                                        <p:tgtEl>
                                          <p:spTgt spid="8"/>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par>
                          <p:cTn id="22" fill="hold">
                            <p:stCondLst>
                              <p:cond delay="500"/>
                            </p:stCondLst>
                            <p:childTnLst>
                              <p:par>
                                <p:cTn id="23" presetID="18" presetClass="entr" presetSubtype="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trips(downRight)">
                                      <p:cBhvr>
                                        <p:cTn id="25" dur="500"/>
                                        <p:tgtEl>
                                          <p:spTgt spid="9"/>
                                        </p:tgtEl>
                                      </p:cBhvr>
                                    </p:animEffect>
                                  </p:childTnLst>
                                  <p:subTnLst>
                                    <p:audio>
                                      <p:cMediaNode>
                                        <p:cTn display="0" masterRel="sameClick">
                                          <p:stCondLst>
                                            <p:cond evt="begin" delay="0">
                                              <p:tn val="23"/>
                                            </p:cond>
                                          </p:stCondLst>
                                          <p:endCondLst>
                                            <p:cond evt="onStopAudio" delay="0">
                                              <p:tgtEl>
                                                <p:sldTgt/>
                                              </p:tgtEl>
                                            </p:cond>
                                          </p:endCondLst>
                                        </p:cTn>
                                        <p:tgtEl>
                                          <p:sndTgt r:embed="rId3" name="laser.wav"/>
                                        </p:tgtEl>
                                      </p:cMediaNode>
                                    </p:audio>
                                  </p:sub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Right)">
                                      <p:cBhvr>
                                        <p:cTn id="30" dur="500"/>
                                        <p:tgtEl>
                                          <p:spTgt spid="10"/>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par>
                          <p:cTn id="31" fill="hold">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trips(downRight)">
                                      <p:cBhvr>
                                        <p:cTn id="34" dur="500"/>
                                        <p:tgtEl>
                                          <p:spTgt spid="11"/>
                                        </p:tgtEl>
                                      </p:cBhvr>
                                    </p:animEffect>
                                  </p:childTnLst>
                                  <p:subTnLst>
                                    <p:audio>
                                      <p:cMediaNode>
                                        <p:cTn display="0" masterRel="sameClick">
                                          <p:stCondLst>
                                            <p:cond evt="begin" delay="0">
                                              <p:tn val="32"/>
                                            </p:cond>
                                          </p:stCondLst>
                                          <p:endCondLst>
                                            <p:cond evt="onStopAudio" delay="0">
                                              <p:tgtEl>
                                                <p:sldTgt/>
                                              </p:tgtEl>
                                            </p:cond>
                                          </p:endCondLst>
                                        </p:cTn>
                                        <p:tgtEl>
                                          <p:sndTgt r:embed="rId3" name="laser.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par>
                          <p:cTn id="40" fill="hold">
                            <p:stCondLst>
                              <p:cond delay="500"/>
                            </p:stCondLst>
                            <p:childTnLst>
                              <p:par>
                                <p:cTn id="41" presetID="18"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strips(downRight)">
                                      <p:cBhvr>
                                        <p:cTn id="43" dur="500"/>
                                        <p:tgtEl>
                                          <p:spTgt spid="13"/>
                                        </p:tgtEl>
                                      </p:cBhvr>
                                    </p:animEffect>
                                  </p:childTnLst>
                                  <p:subTnLst>
                                    <p:audio>
                                      <p:cMediaNode>
                                        <p:cTn display="0" masterRel="sameClick">
                                          <p:stCondLst>
                                            <p:cond evt="begin" delay="0">
                                              <p:tn val="41"/>
                                            </p:cond>
                                          </p:stCondLst>
                                          <p:endCondLst>
                                            <p:cond evt="onStopAudio" delay="0">
                                              <p:tgtEl>
                                                <p:sldTgt/>
                                              </p:tgtEl>
                                            </p:cond>
                                          </p:endCondLst>
                                        </p:cTn>
                                        <p:tgtEl>
                                          <p:sndTgt r:embed="rId3" name="laser.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strips(downRight)">
                                      <p:cBhvr>
                                        <p:cTn id="48" dur="500"/>
                                        <p:tgtEl>
                                          <p:spTgt spid="14"/>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par>
                          <p:cTn id="49" fill="hold">
                            <p:stCondLst>
                              <p:cond delay="500"/>
                            </p:stCondLst>
                            <p:childTnLst>
                              <p:par>
                                <p:cTn id="50" presetID="18" presetClass="entr" presetSubtype="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strips(downRight)">
                                      <p:cBhvr>
                                        <p:cTn id="52" dur="500"/>
                                        <p:tgtEl>
                                          <p:spTgt spid="15"/>
                                        </p:tgtEl>
                                      </p:cBhvr>
                                    </p:animEffect>
                                  </p:childTnLst>
                                  <p:subTnLst>
                                    <p:audio>
                                      <p:cMediaNode>
                                        <p:cTn display="0" masterRel="sameClick">
                                          <p:stCondLst>
                                            <p:cond evt="begin" delay="0">
                                              <p:tn val="50"/>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51951" y="1157138"/>
            <a:ext cx="4537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en-US" altLang="zh-CN" b="1" dirty="0" smtClean="0">
                <a:solidFill>
                  <a:srgbClr val="FF3300"/>
                </a:solidFill>
                <a:effectLst>
                  <a:outerShdw blurRad="38100" dist="38100" dir="2700000" algn="tl">
                    <a:srgbClr val="000000"/>
                  </a:outerShdw>
                </a:effectLst>
                <a:latin typeface="楷体_GB2312" pitchFamily="49" charset="-122"/>
                <a:ea typeface="楷体_GB2312" pitchFamily="49" charset="-122"/>
              </a:rPr>
              <a:t>while</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语句</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注意事项：</a:t>
            </a:r>
          </a:p>
        </p:txBody>
      </p:sp>
      <p:sp>
        <p:nvSpPr>
          <p:cNvPr id="5" name="Rectangle 7"/>
          <p:cNvSpPr>
            <a:spLocks noChangeArrowheads="1"/>
          </p:cNvSpPr>
          <p:nvPr/>
        </p:nvSpPr>
        <p:spPr bwMode="auto">
          <a:xfrm>
            <a:off x="865188" y="1526470"/>
            <a:ext cx="89646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smtClean="0">
                <a:effectLst>
                  <a:outerShdw blurRad="38100" dist="38100" dir="2700000" algn="tl">
                    <a:srgbClr val="FFFFFF"/>
                  </a:outerShdw>
                </a:effectLst>
                <a:latin typeface="楷体_GB2312" pitchFamily="49" charset="-122"/>
                <a:ea typeface="楷体_GB2312" pitchFamily="49" charset="-122"/>
              </a:rPr>
              <a:t>       </a:t>
            </a:r>
            <a:r>
              <a:rPr lang="en-US" altLang="zh-CN" b="1" dirty="0">
                <a:effectLst>
                  <a:outerShdw blurRad="38100" dist="38100" dir="2700000" algn="tl">
                    <a:srgbClr val="FFFFFF"/>
                  </a:outerShdw>
                </a:effectLst>
                <a:latin typeface="楷体_GB2312" pitchFamily="49" charset="-122"/>
                <a:ea typeface="楷体_GB2312" pitchFamily="49" charset="-122"/>
              </a:rPr>
              <a:t>(1) </a:t>
            </a:r>
            <a:r>
              <a:rPr lang="zh-CN" altLang="en-US" b="1" dirty="0">
                <a:effectLst>
                  <a:outerShdw blurRad="38100" dist="38100" dir="2700000" algn="tl">
                    <a:srgbClr val="FFFFFF"/>
                  </a:outerShdw>
                </a:effectLst>
                <a:latin typeface="楷体_GB2312" pitchFamily="49" charset="-122"/>
                <a:ea typeface="楷体_GB2312" pitchFamily="49" charset="-122"/>
              </a:rPr>
              <a:t>如果</a:t>
            </a:r>
            <a:r>
              <a:rPr lang="en-US" altLang="zh-CN" b="1" dirty="0">
                <a:effectLst>
                  <a:outerShdw blurRad="38100" dist="38100" dir="2700000" algn="tl">
                    <a:srgbClr val="FFFFFF"/>
                  </a:outerShdw>
                </a:effectLst>
                <a:latin typeface="楷体_GB2312" pitchFamily="49" charset="-122"/>
                <a:ea typeface="楷体_GB2312" pitchFamily="49" charset="-122"/>
              </a:rPr>
              <a:t>while</a:t>
            </a:r>
            <a:r>
              <a:rPr lang="zh-CN" altLang="en-US" b="1" dirty="0">
                <a:effectLst>
                  <a:outerShdw blurRad="38100" dist="38100" dir="2700000" algn="tl">
                    <a:srgbClr val="FFFFFF"/>
                  </a:outerShdw>
                </a:effectLst>
                <a:latin typeface="楷体_GB2312" pitchFamily="49" charset="-122"/>
                <a:ea typeface="楷体_GB2312" pitchFamily="49" charset="-122"/>
              </a:rPr>
              <a:t>后的表达式的值一开始就为假，循环体将一次也不执行。</a:t>
            </a:r>
            <a:endParaRPr lang="zh-CN" altLang="en-US" b="1" dirty="0">
              <a:effectLst>
                <a:outerShdw blurRad="38100" dist="38100" dir="2700000" algn="tl">
                  <a:srgbClr val="FFFFFF"/>
                </a:outerShdw>
              </a:effectLst>
              <a:latin typeface="楷体_GB2312" pitchFamily="49" charset="-122"/>
              <a:ea typeface="楷体_GB2312" pitchFamily="49" charset="-122"/>
            </a:endParaRPr>
          </a:p>
        </p:txBody>
      </p:sp>
      <p:sp>
        <p:nvSpPr>
          <p:cNvPr id="6" name="Rectangle 10" descr="信纸"/>
          <p:cNvSpPr>
            <a:spLocks noChangeArrowheads="1"/>
          </p:cNvSpPr>
          <p:nvPr/>
        </p:nvSpPr>
        <p:spPr bwMode="auto">
          <a:xfrm>
            <a:off x="2585427" y="2357467"/>
            <a:ext cx="6408738" cy="1225550"/>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 0, b = 0;</a:t>
            </a:r>
          </a:p>
          <a:p>
            <a:r>
              <a:rPr lang="en-US" altLang="zh-CN" b="1" dirty="0">
                <a:effectLst>
                  <a:outerShdw blurRad="38100" dist="38100" dir="2700000" algn="tl">
                    <a:srgbClr val="FFFFFF"/>
                  </a:outerShdw>
                </a:effectLst>
              </a:rPr>
              <a:t>while (a &gt; 0)     </a:t>
            </a:r>
            <a:r>
              <a:rPr lang="en-US" altLang="zh-CN" sz="2000" b="1" dirty="0">
                <a:solidFill>
                  <a:srgbClr val="0033CC"/>
                </a:solidFill>
                <a:effectLst>
                  <a:outerShdw blurRad="38100" dist="38100" dir="2700000" algn="tl">
                    <a:srgbClr val="000000"/>
                  </a:outerShdw>
                </a:effectLst>
                <a:ea typeface="楷体_GB2312" pitchFamily="49" charset="-122"/>
              </a:rPr>
              <a:t>//a &gt; 0</a:t>
            </a:r>
            <a:r>
              <a:rPr lang="zh-CN" altLang="en-US" sz="2000" b="1" dirty="0">
                <a:solidFill>
                  <a:srgbClr val="0033CC"/>
                </a:solidFill>
                <a:effectLst>
                  <a:outerShdw blurRad="38100" dist="38100" dir="2700000" algn="tl">
                    <a:srgbClr val="000000"/>
                  </a:outerShdw>
                </a:effectLst>
                <a:ea typeface="楷体_GB2312" pitchFamily="49" charset="-122"/>
              </a:rPr>
              <a:t>为假，</a:t>
            </a:r>
            <a:r>
              <a:rPr lang="en-US" altLang="zh-CN" sz="2000" b="1" dirty="0">
                <a:solidFill>
                  <a:srgbClr val="0033CC"/>
                </a:solidFill>
                <a:effectLst>
                  <a:outerShdw blurRad="38100" dist="38100" dir="2700000" algn="tl">
                    <a:srgbClr val="000000"/>
                  </a:outerShdw>
                </a:effectLst>
                <a:ea typeface="楷体_GB2312" pitchFamily="49" charset="-122"/>
              </a:rPr>
              <a:t>b++</a:t>
            </a:r>
            <a:r>
              <a:rPr lang="zh-CN" altLang="en-US" sz="2000" b="1" dirty="0">
                <a:solidFill>
                  <a:srgbClr val="0033CC"/>
                </a:solidFill>
                <a:effectLst>
                  <a:outerShdw blurRad="38100" dist="38100" dir="2700000" algn="tl">
                    <a:srgbClr val="000000"/>
                  </a:outerShdw>
                </a:effectLst>
                <a:ea typeface="楷体_GB2312" pitchFamily="49" charset="-122"/>
              </a:rPr>
              <a:t>不可能执行</a:t>
            </a:r>
          </a:p>
          <a:p>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a:t>
            </a:r>
          </a:p>
        </p:txBody>
      </p:sp>
      <p:sp>
        <p:nvSpPr>
          <p:cNvPr id="2" name="矩形 1"/>
          <p:cNvSpPr/>
          <p:nvPr/>
        </p:nvSpPr>
        <p:spPr>
          <a:xfrm>
            <a:off x="1912815" y="4077343"/>
            <a:ext cx="6869358" cy="1569660"/>
          </a:xfrm>
          <a:prstGeom prst="rect">
            <a:avLst/>
          </a:prstGeom>
        </p:spPr>
        <p:txBody>
          <a:bodyPr wrap="square">
            <a:spAutoFit/>
          </a:bodyPr>
          <a:lstStyle/>
          <a:p>
            <a:r>
              <a:rPr lang="en-US" altLang="zh-CN" sz="2400" b="1" dirty="0">
                <a:effectLst>
                  <a:outerShdw blurRad="38100" dist="38100" dir="2700000" algn="tl">
                    <a:srgbClr val="FFFFFF"/>
                  </a:outerShdw>
                </a:effectLst>
                <a:latin typeface="楷体_GB2312" pitchFamily="49" charset="-122"/>
                <a:ea typeface="楷体_GB2312" pitchFamily="49" charset="-122"/>
              </a:rPr>
              <a:t>(</a:t>
            </a:r>
            <a:r>
              <a:rPr lang="en-US" altLang="zh-CN" sz="2400" b="1" dirty="0" smtClean="0">
                <a:effectLst>
                  <a:outerShdw blurRad="38100" dist="38100" dir="2700000" algn="tl">
                    <a:srgbClr val="FFFFFF"/>
                  </a:outerShdw>
                </a:effectLst>
                <a:latin typeface="楷体_GB2312" pitchFamily="49" charset="-122"/>
                <a:ea typeface="楷体_GB2312" pitchFamily="49" charset="-122"/>
              </a:rPr>
              <a:t>2) </a:t>
            </a:r>
            <a:r>
              <a:rPr lang="zh-CN" altLang="en-US" sz="2400" b="1" dirty="0">
                <a:effectLst>
                  <a:outerShdw blurRad="38100" dist="38100" dir="2700000" algn="tl">
                    <a:srgbClr val="FFFFFF"/>
                  </a:outerShdw>
                </a:effectLst>
                <a:latin typeface="楷体_GB2312" pitchFamily="49" charset="-122"/>
                <a:ea typeface="楷体_GB2312" pitchFamily="49" charset="-122"/>
              </a:rPr>
              <a:t>遇到下列情况，退出</a:t>
            </a:r>
            <a:r>
              <a:rPr lang="en-US" altLang="zh-CN" sz="2400" b="1" dirty="0">
                <a:effectLst>
                  <a:outerShdw blurRad="38100" dist="38100" dir="2700000" algn="tl">
                    <a:srgbClr val="FFFFFF"/>
                  </a:outerShdw>
                </a:effectLst>
                <a:latin typeface="楷体_GB2312" pitchFamily="49" charset="-122"/>
                <a:ea typeface="楷体_GB2312" pitchFamily="49" charset="-122"/>
              </a:rPr>
              <a:t>while</a:t>
            </a:r>
            <a:r>
              <a:rPr lang="zh-CN" altLang="en-US" sz="2400" b="1" dirty="0">
                <a:effectLst>
                  <a:outerShdw blurRad="38100" dist="38100" dir="2700000" algn="tl">
                    <a:srgbClr val="FFFFFF"/>
                  </a:outerShdw>
                </a:effectLst>
                <a:latin typeface="楷体_GB2312" pitchFamily="49" charset="-122"/>
                <a:ea typeface="楷体_GB2312" pitchFamily="49" charset="-122"/>
              </a:rPr>
              <a:t>循环：</a:t>
            </a:r>
          </a:p>
          <a:p>
            <a:pPr>
              <a:buFont typeface="Wingdings" panose="05000000000000000000" pitchFamily="2" charset="2"/>
              <a:buNone/>
            </a:pPr>
            <a:r>
              <a:rPr lang="zh-CN" altLang="en-US" sz="2400" b="1" dirty="0">
                <a:effectLst>
                  <a:outerShdw blurRad="38100" dist="38100" dir="2700000" algn="tl">
                    <a:srgbClr val="FFFFFF"/>
                  </a:outerShdw>
                </a:effectLst>
                <a:latin typeface="楷体_GB2312" pitchFamily="49" charset="-122"/>
                <a:ea typeface="楷体_GB2312" pitchFamily="49" charset="-122"/>
              </a:rPr>
              <a:t>    </a:t>
            </a:r>
            <a:r>
              <a:rPr lang="zh-CN" altLang="en-US" sz="2400" b="1" dirty="0">
                <a:solidFill>
                  <a:srgbClr val="FF33CC"/>
                </a:solidFill>
                <a:effectLst>
                  <a:outerShdw blurRad="38100" dist="38100" dir="2700000" algn="tl">
                    <a:srgbClr val="000000"/>
                  </a:outerShdw>
                </a:effectLst>
                <a:latin typeface="楷体_GB2312" pitchFamily="49" charset="-122"/>
                <a:ea typeface="楷体_GB2312" pitchFamily="49" charset="-122"/>
              </a:rPr>
              <a:t>表达式为假（为</a:t>
            </a:r>
            <a:r>
              <a:rPr lang="en-US" altLang="zh-CN" sz="2400" b="1" dirty="0">
                <a:solidFill>
                  <a:srgbClr val="FF33CC"/>
                </a:solidFill>
                <a:effectLst>
                  <a:outerShdw blurRad="38100" dist="38100" dir="2700000" algn="tl">
                    <a:srgbClr val="000000"/>
                  </a:outerShdw>
                </a:effectLst>
                <a:latin typeface="楷体_GB2312" pitchFamily="49" charset="-122"/>
                <a:ea typeface="楷体_GB2312" pitchFamily="49" charset="-122"/>
              </a:rPr>
              <a:t>0</a:t>
            </a:r>
            <a:r>
              <a:rPr lang="zh-CN" altLang="en-US" sz="2400" b="1" dirty="0">
                <a:solidFill>
                  <a:srgbClr val="FF33CC"/>
                </a:solidFill>
                <a:effectLst>
                  <a:outerShdw blurRad="38100" dist="38100" dir="2700000" algn="tl">
                    <a:srgbClr val="000000"/>
                  </a:outerShdw>
                </a:effectLst>
                <a:latin typeface="楷体_GB2312" pitchFamily="49" charset="-122"/>
                <a:ea typeface="楷体_GB2312" pitchFamily="49" charset="-122"/>
              </a:rPr>
              <a:t>）。</a:t>
            </a:r>
          </a:p>
          <a:p>
            <a:pPr>
              <a:buFont typeface="Wingdings" panose="05000000000000000000" pitchFamily="2" charset="2"/>
              <a:buNone/>
            </a:pPr>
            <a:r>
              <a:rPr lang="zh-CN" altLang="en-US" sz="2400" b="1" dirty="0">
                <a:solidFill>
                  <a:srgbClr val="FF33CC"/>
                </a:solidFill>
                <a:effectLst>
                  <a:outerShdw blurRad="38100" dist="38100" dir="2700000" algn="tl">
                    <a:srgbClr val="000000"/>
                  </a:outerShdw>
                </a:effectLst>
                <a:latin typeface="楷体_GB2312" pitchFamily="49" charset="-122"/>
                <a:ea typeface="楷体_GB2312" pitchFamily="49" charset="-122"/>
              </a:rPr>
              <a:t>    循环体内遇到</a:t>
            </a:r>
            <a:r>
              <a:rPr lang="en-US" altLang="zh-CN" sz="2400" b="1" dirty="0">
                <a:solidFill>
                  <a:srgbClr val="FF33CC"/>
                </a:solidFill>
                <a:effectLst>
                  <a:outerShdw blurRad="38100" dist="38100" dir="2700000" algn="tl">
                    <a:srgbClr val="000000"/>
                  </a:outerShdw>
                </a:effectLst>
                <a:latin typeface="楷体_GB2312" pitchFamily="49" charset="-122"/>
                <a:ea typeface="楷体_GB2312" pitchFamily="49" charset="-122"/>
              </a:rPr>
              <a:t>break</a:t>
            </a:r>
            <a:r>
              <a:rPr lang="zh-CN" altLang="en-US" sz="2400" b="1" dirty="0">
                <a:solidFill>
                  <a:srgbClr val="FF33CC"/>
                </a:solidFill>
                <a:effectLst>
                  <a:outerShdw blurRad="38100" dist="38100" dir="2700000" algn="tl">
                    <a:srgbClr val="000000"/>
                  </a:outerShdw>
                </a:effectLst>
                <a:latin typeface="楷体_GB2312" pitchFamily="49" charset="-122"/>
                <a:ea typeface="楷体_GB2312" pitchFamily="49" charset="-122"/>
              </a:rPr>
              <a:t>、</a:t>
            </a:r>
            <a:r>
              <a:rPr lang="en-US" altLang="zh-CN" sz="2400" b="1" dirty="0">
                <a:solidFill>
                  <a:srgbClr val="FF33CC"/>
                </a:solidFill>
                <a:effectLst>
                  <a:outerShdw blurRad="38100" dist="38100" dir="2700000" algn="tl">
                    <a:srgbClr val="000000"/>
                  </a:outerShdw>
                </a:effectLst>
                <a:latin typeface="楷体_GB2312" pitchFamily="49" charset="-122"/>
                <a:ea typeface="楷体_GB2312" pitchFamily="49" charset="-122"/>
              </a:rPr>
              <a:t>return</a:t>
            </a:r>
            <a:r>
              <a:rPr lang="zh-CN" altLang="en-US" sz="2400" b="1" dirty="0">
                <a:solidFill>
                  <a:srgbClr val="FF33CC"/>
                </a:solidFill>
                <a:effectLst>
                  <a:outerShdw blurRad="38100" dist="38100" dir="2700000" algn="tl">
                    <a:srgbClr val="000000"/>
                  </a:outerShdw>
                </a:effectLst>
                <a:latin typeface="楷体_GB2312" pitchFamily="49" charset="-122"/>
                <a:ea typeface="楷体_GB2312" pitchFamily="49" charset="-122"/>
              </a:rPr>
              <a:t>或</a:t>
            </a:r>
            <a:r>
              <a:rPr lang="en-US" altLang="zh-CN" sz="2400" b="1" dirty="0" err="1">
                <a:solidFill>
                  <a:srgbClr val="FF33CC"/>
                </a:solidFill>
                <a:effectLst>
                  <a:outerShdw blurRad="38100" dist="38100" dir="2700000" algn="tl">
                    <a:srgbClr val="000000"/>
                  </a:outerShdw>
                </a:effectLst>
                <a:latin typeface="楷体_GB2312" pitchFamily="49" charset="-122"/>
                <a:ea typeface="楷体_GB2312" pitchFamily="49" charset="-122"/>
              </a:rPr>
              <a:t>goto</a:t>
            </a:r>
            <a:r>
              <a:rPr lang="zh-CN" altLang="en-US" sz="2400" b="1" dirty="0">
                <a:solidFill>
                  <a:srgbClr val="FF33CC"/>
                </a:solidFill>
                <a:effectLst>
                  <a:outerShdw blurRad="38100" dist="38100" dir="2700000" algn="tl">
                    <a:srgbClr val="000000"/>
                  </a:outerShdw>
                </a:effectLst>
                <a:latin typeface="楷体_GB2312" pitchFamily="49" charset="-122"/>
                <a:ea typeface="楷体_GB2312" pitchFamily="49" charset="-122"/>
              </a:rPr>
              <a:t>语句（</a:t>
            </a:r>
            <a:r>
              <a:rPr lang="en-US" altLang="zh-CN" sz="2400" b="1" dirty="0">
                <a:solidFill>
                  <a:srgbClr val="FF33CC"/>
                </a:solidFill>
                <a:effectLst>
                  <a:outerShdw blurRad="38100" dist="38100" dir="2700000" algn="tl">
                    <a:srgbClr val="000000"/>
                  </a:outerShdw>
                </a:effectLst>
                <a:latin typeface="楷体_GB2312" pitchFamily="49" charset="-122"/>
                <a:ea typeface="楷体_GB2312" pitchFamily="49" charset="-122"/>
              </a:rPr>
              <a:t>break</a:t>
            </a:r>
            <a:r>
              <a:rPr lang="zh-CN" altLang="en-US" sz="2400" b="1" dirty="0">
                <a:solidFill>
                  <a:srgbClr val="FF33CC"/>
                </a:solidFill>
                <a:effectLst>
                  <a:outerShdw blurRad="38100" dist="38100" dir="2700000" algn="tl">
                    <a:srgbClr val="000000"/>
                  </a:outerShdw>
                </a:effectLst>
                <a:latin typeface="楷体_GB2312" pitchFamily="49" charset="-122"/>
                <a:ea typeface="楷体_GB2312" pitchFamily="49" charset="-122"/>
              </a:rPr>
              <a:t>和</a:t>
            </a:r>
            <a:r>
              <a:rPr lang="en-US" altLang="zh-CN" sz="2400" b="1" dirty="0" err="1">
                <a:solidFill>
                  <a:srgbClr val="FF33CC"/>
                </a:solidFill>
                <a:effectLst>
                  <a:outerShdw blurRad="38100" dist="38100" dir="2700000" algn="tl">
                    <a:srgbClr val="000000"/>
                  </a:outerShdw>
                </a:effectLst>
                <a:latin typeface="楷体_GB2312" pitchFamily="49" charset="-122"/>
                <a:ea typeface="楷体_GB2312" pitchFamily="49" charset="-122"/>
              </a:rPr>
              <a:t>goto</a:t>
            </a:r>
            <a:r>
              <a:rPr lang="zh-CN" altLang="en-US" sz="2400" b="1" dirty="0">
                <a:solidFill>
                  <a:srgbClr val="FF33CC"/>
                </a:solidFill>
                <a:effectLst>
                  <a:outerShdw blurRad="38100" dist="38100" dir="2700000" algn="tl">
                    <a:srgbClr val="000000"/>
                  </a:outerShdw>
                </a:effectLst>
                <a:latin typeface="楷体_GB2312" pitchFamily="49" charset="-122"/>
                <a:ea typeface="楷体_GB2312" pitchFamily="49" charset="-122"/>
              </a:rPr>
              <a:t>语句将在随后介绍）。</a:t>
            </a:r>
            <a:endParaRPr lang="zh-CN" altLang="en-US" sz="2400" b="1" dirty="0">
              <a:solidFill>
                <a:srgbClr val="FF33CC"/>
              </a:solidFill>
              <a:effectLst>
                <a:outerShdw blurRad="38100" dist="38100" dir="2700000" algn="tl">
                  <a:srgbClr val="000000"/>
                </a:outerShdw>
              </a:effectLst>
              <a:latin typeface="楷体_GB2312" pitchFamily="49" charset="-122"/>
              <a:ea typeface="楷体_GB2312" pitchFamily="49" charset="-122"/>
            </a:endParaRPr>
          </a:p>
        </p:txBody>
      </p:sp>
    </p:spTree>
    <p:extLst>
      <p:ext uri="{BB962C8B-B14F-4D97-AF65-F5344CB8AC3E}">
        <p14:creationId xmlns:p14="http://schemas.microsoft.com/office/powerpoint/2010/main" val="241005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ChangeArrowheads="1"/>
          </p:cNvSpPr>
          <p:nvPr/>
        </p:nvSpPr>
        <p:spPr bwMode="auto">
          <a:xfrm>
            <a:off x="947983" y="1033463"/>
            <a:ext cx="80645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b="1" dirty="0" smtClean="0">
                <a:effectLst>
                  <a:outerShdw blurRad="38100" dist="38100" dir="2700000" algn="tl">
                    <a:srgbClr val="FFFFFF"/>
                  </a:outerShdw>
                </a:effectLst>
                <a:latin typeface="楷体_GB2312" pitchFamily="49" charset="-122"/>
                <a:ea typeface="楷体_GB2312" pitchFamily="49" charset="-122"/>
              </a:rPr>
              <a:t>(3) </a:t>
            </a:r>
            <a:r>
              <a:rPr lang="zh-CN" altLang="en-US" b="1" dirty="0">
                <a:effectLst>
                  <a:outerShdw blurRad="38100" dist="38100" dir="2700000" algn="tl">
                    <a:srgbClr val="FFFFFF"/>
                  </a:outerShdw>
                </a:effectLst>
                <a:latin typeface="楷体_GB2312" pitchFamily="49" charset="-122"/>
                <a:ea typeface="楷体_GB2312" pitchFamily="49" charset="-122"/>
              </a:rPr>
              <a:t>在执行</a:t>
            </a:r>
            <a:r>
              <a:rPr lang="en-US" altLang="zh-CN" b="1" dirty="0">
                <a:effectLst>
                  <a:outerShdw blurRad="38100" dist="38100" dir="2700000" algn="tl">
                    <a:srgbClr val="FFFFFF"/>
                  </a:outerShdw>
                </a:effectLst>
                <a:latin typeface="楷体_GB2312" pitchFamily="49" charset="-122"/>
                <a:ea typeface="楷体_GB2312" pitchFamily="49" charset="-122"/>
              </a:rPr>
              <a:t>while</a:t>
            </a:r>
            <a:r>
              <a:rPr lang="zh-CN" altLang="en-US" b="1" dirty="0">
                <a:effectLst>
                  <a:outerShdw blurRad="38100" dist="38100" dir="2700000" algn="tl">
                    <a:srgbClr val="FFFFFF"/>
                  </a:outerShdw>
                </a:effectLst>
                <a:latin typeface="楷体_GB2312" pitchFamily="49" charset="-122"/>
                <a:ea typeface="楷体_GB2312" pitchFamily="49" charset="-122"/>
              </a:rPr>
              <a:t>语句之前，循环控制变量必须初始化，否则执行的结果将是不可预知的。</a:t>
            </a:r>
          </a:p>
          <a:p>
            <a:r>
              <a:rPr lang="zh-CN" altLang="en-US" b="1" dirty="0">
                <a:effectLst>
                  <a:outerShdw blurRad="38100" dist="38100" dir="2700000" algn="tl">
                    <a:srgbClr val="FFFFFF"/>
                  </a:outerShdw>
                </a:effectLst>
                <a:latin typeface="楷体_GB2312" pitchFamily="49" charset="-122"/>
                <a:ea typeface="楷体_GB2312" pitchFamily="49" charset="-122"/>
              </a:rPr>
              <a:t>    </a:t>
            </a:r>
            <a:r>
              <a:rPr lang="en-US" altLang="zh-CN" b="1" dirty="0" smtClean="0">
                <a:effectLst>
                  <a:outerShdw blurRad="38100" dist="38100" dir="2700000" algn="tl">
                    <a:srgbClr val="FFFFFF"/>
                  </a:outerShdw>
                </a:effectLst>
                <a:latin typeface="楷体_GB2312" pitchFamily="49" charset="-122"/>
                <a:ea typeface="楷体_GB2312" pitchFamily="49" charset="-122"/>
              </a:rPr>
              <a:t>(4) </a:t>
            </a:r>
            <a:r>
              <a:rPr lang="zh-CN" altLang="en-US" b="1" dirty="0">
                <a:effectLst>
                  <a:outerShdw blurRad="38100" dist="38100" dir="2700000" algn="tl">
                    <a:srgbClr val="FFFFFF"/>
                  </a:outerShdw>
                </a:effectLst>
                <a:latin typeface="楷体_GB2312" pitchFamily="49" charset="-122"/>
                <a:ea typeface="楷体_GB2312" pitchFamily="49" charset="-122"/>
              </a:rPr>
              <a:t>要在</a:t>
            </a:r>
            <a:r>
              <a:rPr lang="en-US" altLang="zh-CN" b="1" dirty="0">
                <a:effectLst>
                  <a:outerShdw blurRad="38100" dist="38100" dir="2700000" algn="tl">
                    <a:srgbClr val="FFFFFF"/>
                  </a:outerShdw>
                </a:effectLst>
                <a:latin typeface="楷体_GB2312" pitchFamily="49" charset="-122"/>
                <a:ea typeface="楷体_GB2312" pitchFamily="49" charset="-122"/>
              </a:rPr>
              <a:t>while</a:t>
            </a:r>
            <a:r>
              <a:rPr lang="zh-CN" altLang="en-US" b="1" dirty="0">
                <a:effectLst>
                  <a:outerShdw blurRad="38100" dist="38100" dir="2700000" algn="tl">
                    <a:srgbClr val="FFFFFF"/>
                  </a:outerShdw>
                </a:effectLst>
                <a:latin typeface="楷体_GB2312" pitchFamily="49" charset="-122"/>
                <a:ea typeface="楷体_GB2312" pitchFamily="49" charset="-122"/>
              </a:rPr>
              <a:t>语句的某处（表达式或循环体内）改变循环控制变量，否则极易构成死循环。</a:t>
            </a:r>
          </a:p>
          <a:p>
            <a:r>
              <a:rPr lang="zh-CN" altLang="en-US" b="1" dirty="0">
                <a:effectLst>
                  <a:outerShdw blurRad="38100" dist="38100" dir="2700000" algn="tl">
                    <a:srgbClr val="FFFFFF"/>
                  </a:outerShdw>
                </a:effectLst>
                <a:latin typeface="楷体_GB2312" pitchFamily="49" charset="-122"/>
                <a:ea typeface="楷体_GB2312" pitchFamily="49" charset="-122"/>
              </a:rPr>
              <a:t>    </a:t>
            </a:r>
            <a:r>
              <a:rPr lang="en-US" altLang="zh-CN" b="1" dirty="0" smtClean="0">
                <a:effectLst>
                  <a:outerShdw blurRad="38100" dist="38100" dir="2700000" algn="tl">
                    <a:srgbClr val="FFFFFF"/>
                  </a:outerShdw>
                </a:effectLst>
                <a:latin typeface="楷体_GB2312" pitchFamily="49" charset="-122"/>
                <a:ea typeface="楷体_GB2312" pitchFamily="49" charset="-122"/>
              </a:rPr>
              <a:t>(5) </a:t>
            </a:r>
            <a:r>
              <a:rPr lang="zh-CN" altLang="en-US" b="1" dirty="0">
                <a:effectLst>
                  <a:outerShdw blurRad="38100" dist="38100" dir="2700000" algn="tl">
                    <a:srgbClr val="FFFFFF"/>
                  </a:outerShdw>
                </a:effectLst>
                <a:latin typeface="楷体_GB2312" pitchFamily="49" charset="-122"/>
                <a:ea typeface="楷体_GB2312" pitchFamily="49" charset="-122"/>
              </a:rPr>
              <a:t>允许</a:t>
            </a:r>
            <a:r>
              <a:rPr lang="en-US" altLang="zh-CN" b="1" dirty="0">
                <a:effectLst>
                  <a:outerShdw blurRad="38100" dist="38100" dir="2700000" algn="tl">
                    <a:srgbClr val="FFFFFF"/>
                  </a:outerShdw>
                </a:effectLst>
                <a:latin typeface="楷体_GB2312" pitchFamily="49" charset="-122"/>
                <a:ea typeface="楷体_GB2312" pitchFamily="49" charset="-122"/>
              </a:rPr>
              <a:t>while</a:t>
            </a:r>
            <a:r>
              <a:rPr lang="zh-CN" altLang="en-US" b="1" dirty="0">
                <a:effectLst>
                  <a:outerShdw blurRad="38100" dist="38100" dir="2700000" algn="tl">
                    <a:srgbClr val="FFFFFF"/>
                  </a:outerShdw>
                </a:effectLst>
                <a:latin typeface="楷体_GB2312" pitchFamily="49" charset="-122"/>
                <a:ea typeface="楷体_GB2312" pitchFamily="49" charset="-122"/>
              </a:rPr>
              <a:t>语句的循环体又是</a:t>
            </a:r>
            <a:r>
              <a:rPr lang="en-US" altLang="zh-CN" b="1" dirty="0">
                <a:effectLst>
                  <a:outerShdw blurRad="38100" dist="38100" dir="2700000" algn="tl">
                    <a:srgbClr val="FFFFFF"/>
                  </a:outerShdw>
                </a:effectLst>
                <a:latin typeface="楷体_GB2312" pitchFamily="49" charset="-122"/>
                <a:ea typeface="楷体_GB2312" pitchFamily="49" charset="-122"/>
              </a:rPr>
              <a:t>while</a:t>
            </a:r>
            <a:r>
              <a:rPr lang="zh-CN" altLang="en-US" b="1" dirty="0">
                <a:effectLst>
                  <a:outerShdw blurRad="38100" dist="38100" dir="2700000" algn="tl">
                    <a:srgbClr val="FFFFFF"/>
                  </a:outerShdw>
                </a:effectLst>
                <a:latin typeface="楷体_GB2312" pitchFamily="49" charset="-122"/>
                <a:ea typeface="楷体_GB2312" pitchFamily="49" charset="-122"/>
              </a:rPr>
              <a:t>语句，从而形成双重循环。</a:t>
            </a:r>
            <a:r>
              <a:rPr lang="zh-CN" altLang="en-US" dirty="0">
                <a:latin typeface="楷体_GB2312" pitchFamily="49" charset="-122"/>
                <a:ea typeface="楷体_GB2312" pitchFamily="49" charset="-122"/>
              </a:rPr>
              <a:t>   </a:t>
            </a:r>
          </a:p>
        </p:txBody>
      </p:sp>
      <p:sp>
        <p:nvSpPr>
          <p:cNvPr id="907270" name="Rectangle 6"/>
          <p:cNvSpPr>
            <a:spLocks noChangeArrowheads="1"/>
          </p:cNvSpPr>
          <p:nvPr/>
        </p:nvSpPr>
        <p:spPr bwMode="auto">
          <a:xfrm>
            <a:off x="443158" y="467281"/>
            <a:ext cx="4537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while</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语句注意事项：</a:t>
            </a:r>
          </a:p>
        </p:txBody>
      </p:sp>
      <p:sp>
        <p:nvSpPr>
          <p:cNvPr id="907273" name="Rectangle 9" descr="信纸"/>
          <p:cNvSpPr>
            <a:spLocks noChangeArrowheads="1"/>
          </p:cNvSpPr>
          <p:nvPr/>
        </p:nvSpPr>
        <p:spPr bwMode="auto">
          <a:xfrm>
            <a:off x="2443529" y="2522538"/>
            <a:ext cx="4464050" cy="3781425"/>
          </a:xfrm>
          <a:prstGeom prst="rect">
            <a:avLst/>
          </a:prstGeom>
          <a:blipFill dpi="0" rotWithShape="1">
            <a:blip r:embed="rId3"/>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例：计算</a:t>
            </a:r>
            <a:r>
              <a:rPr lang="en-US" altLang="zh-CN" b="1">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10! </a:t>
            </a:r>
          </a:p>
          <a:p>
            <a:r>
              <a:rPr lang="en-US" altLang="zh-CN" b="1">
                <a:effectLst>
                  <a:outerShdw blurRad="38100" dist="38100" dir="2700000" algn="tl">
                    <a:srgbClr val="FFFFFF"/>
                  </a:outerShdw>
                </a:effectLst>
              </a:rPr>
              <a:t> #include &lt;stdio.h&gt;</a:t>
            </a:r>
          </a:p>
          <a:p>
            <a:r>
              <a:rPr lang="en-US" altLang="zh-CN" b="1">
                <a:solidFill>
                  <a:srgbClr val="CC3300"/>
                </a:solidFill>
                <a:effectLst>
                  <a:outerShdw blurRad="38100" dist="38100" dir="2700000" algn="tl">
                    <a:srgbClr val="000000"/>
                  </a:outerShdw>
                </a:effectLst>
              </a:rPr>
              <a:t> void main ( )</a:t>
            </a:r>
          </a:p>
          <a:p>
            <a:r>
              <a:rPr lang="en-US" altLang="zh-CN" b="1">
                <a:effectLst>
                  <a:outerShdw blurRad="38100" dist="38100" dir="2700000" algn="tl">
                    <a:srgbClr val="FFFFFF"/>
                  </a:outerShdw>
                </a:effectLst>
              </a:rPr>
              <a:t> {</a:t>
            </a:r>
          </a:p>
          <a:p>
            <a:r>
              <a:rPr lang="en-US" altLang="zh-CN" b="1">
                <a:effectLst>
                  <a:outerShdw blurRad="38100" dist="38100" dir="2700000" algn="tl">
                    <a:srgbClr val="FFFFFF"/>
                  </a:outerShdw>
                </a:effectLst>
              </a:rPr>
              <a:t>    int i;           </a:t>
            </a:r>
            <a:r>
              <a:rPr lang="en-US" altLang="zh-CN" sz="2000" b="1">
                <a:solidFill>
                  <a:srgbClr val="0033CC"/>
                </a:solidFill>
                <a:effectLst>
                  <a:outerShdw blurRad="38100" dist="38100" dir="2700000" algn="tl">
                    <a:srgbClr val="000000"/>
                  </a:outerShdw>
                </a:effectLst>
                <a:ea typeface="楷体_GB2312" pitchFamily="49" charset="-122"/>
              </a:rPr>
              <a:t>// i</a:t>
            </a:r>
            <a:r>
              <a:rPr lang="zh-CN" altLang="en-US" sz="2000" b="1">
                <a:solidFill>
                  <a:srgbClr val="0033CC"/>
                </a:solidFill>
                <a:effectLst>
                  <a:outerShdw blurRad="38100" dist="38100" dir="2700000" algn="tl">
                    <a:srgbClr val="000000"/>
                  </a:outerShdw>
                </a:effectLst>
                <a:ea typeface="楷体_GB2312" pitchFamily="49" charset="-122"/>
              </a:rPr>
              <a:t>应赋初始值</a:t>
            </a:r>
            <a:r>
              <a:rPr lang="en-US" altLang="zh-CN" sz="2000" b="1">
                <a:solidFill>
                  <a:srgbClr val="0033CC"/>
                </a:solidFill>
                <a:effectLst>
                  <a:outerShdw blurRad="38100" dist="38100" dir="2700000" algn="tl">
                    <a:srgbClr val="000000"/>
                  </a:outerShdw>
                </a:effectLst>
                <a:ea typeface="楷体_GB2312" pitchFamily="49" charset="-122"/>
              </a:rPr>
              <a:t>10</a:t>
            </a:r>
          </a:p>
          <a:p>
            <a:r>
              <a:rPr lang="en-US" altLang="zh-CN" b="1">
                <a:effectLst>
                  <a:outerShdw blurRad="38100" dist="38100" dir="2700000" algn="tl">
                    <a:srgbClr val="FFFFFF"/>
                  </a:outerShdw>
                </a:effectLst>
              </a:rPr>
              <a:t>    long s = 1;</a:t>
            </a:r>
          </a:p>
          <a:p>
            <a:r>
              <a:rPr lang="en-US" altLang="zh-CN" b="1">
                <a:effectLst>
                  <a:outerShdw blurRad="38100" dist="38100" dir="2700000" algn="tl">
                    <a:srgbClr val="FFFFFF"/>
                  </a:outerShdw>
                </a:effectLst>
              </a:rPr>
              <a:t>    while (i &gt;= 1)</a:t>
            </a:r>
          </a:p>
          <a:p>
            <a:r>
              <a:rPr lang="en-US" altLang="zh-CN" b="1">
                <a:effectLst>
                  <a:outerShdw blurRad="38100" dist="38100" dir="2700000" algn="tl">
                    <a:srgbClr val="FFFFFF"/>
                  </a:outerShdw>
                </a:effectLst>
              </a:rPr>
              <a:t>        s *= i--;</a:t>
            </a:r>
          </a:p>
          <a:p>
            <a:r>
              <a:rPr lang="en-US" altLang="zh-CN" b="1">
                <a:effectLst>
                  <a:outerShdw blurRad="38100" dist="38100" dir="2700000" algn="tl">
                    <a:srgbClr val="FFFFFF"/>
                  </a:outerShdw>
                </a:effectLst>
              </a:rPr>
              <a:t>    printf ("10! = %ld\n", s);</a:t>
            </a:r>
          </a:p>
          <a:p>
            <a:r>
              <a:rPr lang="en-US" altLang="zh-CN" b="1">
                <a:effectLst>
                  <a:outerShdw blurRad="38100" dist="38100" dir="2700000" algn="tl">
                    <a:srgbClr val="FFFFFF"/>
                  </a:outerShdw>
                </a:effectLst>
              </a:rPr>
              <a:t> }</a:t>
            </a:r>
          </a:p>
        </p:txBody>
      </p:sp>
      <p:sp>
        <p:nvSpPr>
          <p:cNvPr id="907274" name="Rectangle 10" descr="信纸"/>
          <p:cNvSpPr>
            <a:spLocks noChangeArrowheads="1"/>
          </p:cNvSpPr>
          <p:nvPr/>
        </p:nvSpPr>
        <p:spPr bwMode="auto">
          <a:xfrm>
            <a:off x="1701434" y="2623162"/>
            <a:ext cx="7416800" cy="1590675"/>
          </a:xfrm>
          <a:prstGeom prst="rect">
            <a:avLst/>
          </a:prstGeom>
          <a:blipFill dpi="0" rotWithShape="1">
            <a:blip r:embed="rId3"/>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effectLst>
                  <a:outerShdw blurRad="38100" dist="38100" dir="2700000" algn="tl">
                    <a:srgbClr val="FFFFFF"/>
                  </a:outerShdw>
                </a:effectLst>
                <a:ea typeface="楷体_GB2312" pitchFamily="49" charset="-122"/>
              </a:rPr>
              <a:t>i = 1;</a:t>
            </a:r>
          </a:p>
          <a:p>
            <a:r>
              <a:rPr lang="en-US" altLang="zh-CN" b="1">
                <a:effectLst>
                  <a:outerShdw blurRad="38100" dist="38100" dir="2700000" algn="tl">
                    <a:srgbClr val="FFFFFF"/>
                  </a:outerShdw>
                </a:effectLst>
                <a:ea typeface="楷体_GB2312" pitchFamily="49" charset="-122"/>
              </a:rPr>
              <a:t>while (i &lt; 100)   </a:t>
            </a:r>
            <a:r>
              <a:rPr lang="en-US" altLang="zh-CN" sz="2000" b="1">
                <a:solidFill>
                  <a:schemeClr val="accent2"/>
                </a:solidFill>
                <a:effectLst>
                  <a:outerShdw blurRad="38100" dist="38100" dir="2700000" algn="tl">
                    <a:srgbClr val="000000"/>
                  </a:outerShdw>
                </a:effectLst>
                <a:ea typeface="楷体_GB2312" pitchFamily="49" charset="-122"/>
              </a:rPr>
              <a:t>//</a:t>
            </a:r>
            <a:r>
              <a:rPr lang="zh-CN" altLang="en-US" sz="2000" b="1">
                <a:solidFill>
                  <a:schemeClr val="accent2"/>
                </a:solidFill>
                <a:effectLst>
                  <a:outerShdw blurRad="38100" dist="38100" dir="2700000" algn="tl">
                    <a:srgbClr val="000000"/>
                  </a:outerShdw>
                </a:effectLst>
                <a:ea typeface="楷体_GB2312" pitchFamily="49" charset="-122"/>
              </a:rPr>
              <a:t>死循环，因为</a:t>
            </a:r>
            <a:r>
              <a:rPr lang="en-US" altLang="zh-CN" sz="2000" b="1">
                <a:solidFill>
                  <a:schemeClr val="accent2"/>
                </a:solidFill>
                <a:effectLst>
                  <a:outerShdw blurRad="38100" dist="38100" dir="2700000" algn="tl">
                    <a:srgbClr val="000000"/>
                  </a:outerShdw>
                </a:effectLst>
                <a:ea typeface="楷体_GB2312" pitchFamily="49" charset="-122"/>
              </a:rPr>
              <a:t>i</a:t>
            </a:r>
            <a:r>
              <a:rPr lang="zh-CN" altLang="en-US" sz="2000" b="1">
                <a:solidFill>
                  <a:schemeClr val="accent2"/>
                </a:solidFill>
                <a:effectLst>
                  <a:outerShdw blurRad="38100" dist="38100" dir="2700000" algn="tl">
                    <a:srgbClr val="000000"/>
                  </a:outerShdw>
                </a:effectLst>
                <a:ea typeface="楷体_GB2312" pitchFamily="49" charset="-122"/>
              </a:rPr>
              <a:t>的值没变化，永远小于</a:t>
            </a:r>
            <a:r>
              <a:rPr lang="en-US" altLang="zh-CN" sz="2000" b="1">
                <a:solidFill>
                  <a:schemeClr val="accent2"/>
                </a:solidFill>
                <a:effectLst>
                  <a:outerShdw blurRad="38100" dist="38100" dir="2700000" algn="tl">
                    <a:srgbClr val="000000"/>
                  </a:outerShdw>
                </a:effectLst>
                <a:ea typeface="楷体_GB2312" pitchFamily="49" charset="-122"/>
              </a:rPr>
              <a:t>100</a:t>
            </a:r>
          </a:p>
          <a:p>
            <a:r>
              <a:rPr lang="en-US" altLang="zh-CN" b="1">
                <a:effectLst>
                  <a:outerShdw blurRad="38100" dist="38100" dir="2700000" algn="tl">
                    <a:srgbClr val="FFFFFF"/>
                  </a:outerShdw>
                </a:effectLst>
                <a:ea typeface="楷体_GB2312" pitchFamily="49" charset="-122"/>
              </a:rPr>
              <a:t>    sum += i;</a:t>
            </a:r>
          </a:p>
          <a:p>
            <a:r>
              <a:rPr lang="en-US" altLang="zh-CN" b="1">
                <a:effectLst>
                  <a:outerShdw blurRad="38100" dist="38100" dir="2700000" algn="tl">
                    <a:srgbClr val="FFFFFF"/>
                  </a:outerShdw>
                </a:effectLst>
                <a:ea typeface="楷体_GB2312" pitchFamily="49" charset="-122"/>
              </a:rPr>
              <a:t>printf ("sum = %d\n", sum);</a:t>
            </a:r>
          </a:p>
        </p:txBody>
      </p:sp>
      <p:sp>
        <p:nvSpPr>
          <p:cNvPr id="907275" name="Rectangle 11" descr="信纸"/>
          <p:cNvSpPr>
            <a:spLocks noChangeArrowheads="1"/>
          </p:cNvSpPr>
          <p:nvPr/>
        </p:nvSpPr>
        <p:spPr bwMode="auto">
          <a:xfrm>
            <a:off x="2004037" y="2501144"/>
            <a:ext cx="6192837" cy="4146550"/>
          </a:xfrm>
          <a:prstGeom prst="rect">
            <a:avLst/>
          </a:prstGeom>
          <a:blipFill dpi="0" rotWithShape="1">
            <a:blip r:embed="rId3"/>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1; </a:t>
            </a:r>
          </a:p>
          <a:p>
            <a:r>
              <a:rPr lang="en-US" altLang="zh-CN" b="1" dirty="0">
                <a:effectLst>
                  <a:outerShdw blurRad="38100" dist="38100" dir="2700000" algn="tl">
                    <a:srgbClr val="FFFFFF"/>
                  </a:outerShdw>
                </a:effectLst>
              </a:rPr>
              <a:t>  while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&lt;= 9)</a:t>
            </a:r>
          </a:p>
          <a:p>
            <a:r>
              <a:rPr lang="en-US" altLang="zh-CN" b="1" dirty="0">
                <a:effectLst>
                  <a:outerShdw blurRad="38100" dist="38100" dir="2700000" algn="tl">
                    <a:srgbClr val="FFFFFF"/>
                  </a:outerShdw>
                </a:effectLst>
              </a:rPr>
              <a:t>  {</a:t>
            </a:r>
          </a:p>
          <a:p>
            <a:r>
              <a:rPr lang="en-US" altLang="zh-CN" b="1" dirty="0">
                <a:effectLst>
                  <a:outerShdw blurRad="38100" dist="38100" dir="2700000" algn="tl">
                    <a:srgbClr val="FFFFFF"/>
                  </a:outerShdw>
                </a:effectLst>
              </a:rPr>
              <a:t>     j = 1;</a:t>
            </a:r>
          </a:p>
          <a:p>
            <a:r>
              <a:rPr lang="en-US" altLang="zh-CN" b="1" dirty="0">
                <a:effectLst>
                  <a:outerShdw blurRad="38100" dist="38100" dir="2700000" algn="tl">
                    <a:srgbClr val="FFFFFF"/>
                  </a:outerShdw>
                </a:effectLst>
              </a:rPr>
              <a:t>    </a:t>
            </a:r>
            <a:r>
              <a:rPr lang="en-US" altLang="zh-CN" b="1" dirty="0">
                <a:solidFill>
                  <a:srgbClr val="D60093"/>
                </a:solidFill>
                <a:effectLst>
                  <a:outerShdw blurRad="38100" dist="38100" dir="2700000" algn="tl">
                    <a:srgbClr val="000000"/>
                  </a:outerShdw>
                </a:effectLst>
              </a:rPr>
              <a:t>while (j &lt;= 9)</a:t>
            </a:r>
          </a:p>
          <a:p>
            <a:r>
              <a:rPr lang="en-US" altLang="zh-CN" b="1" dirty="0">
                <a:solidFill>
                  <a:srgbClr val="D60093"/>
                </a:solidFill>
                <a:effectLst>
                  <a:outerShdw blurRad="38100" dist="38100" dir="2700000" algn="tl">
                    <a:srgbClr val="000000"/>
                  </a:outerShdw>
                </a:effectLst>
              </a:rPr>
              <a:t>    {</a:t>
            </a:r>
          </a:p>
          <a:p>
            <a:r>
              <a:rPr lang="en-US" altLang="zh-CN" b="1" dirty="0">
                <a:solidFill>
                  <a:srgbClr val="D60093"/>
                </a:solidFill>
                <a:effectLst>
                  <a:outerShdw blurRad="38100" dist="38100" dir="2700000" algn="tl">
                    <a:srgbClr val="000000"/>
                  </a:outerShdw>
                </a:effectLst>
              </a:rPr>
              <a:t>       </a:t>
            </a:r>
            <a:r>
              <a:rPr lang="en-US" altLang="zh-CN" b="1" dirty="0" err="1">
                <a:solidFill>
                  <a:srgbClr val="D60093"/>
                </a:solidFill>
                <a:effectLst>
                  <a:outerShdw blurRad="38100" dist="38100" dir="2700000" algn="tl">
                    <a:srgbClr val="000000"/>
                  </a:outerShdw>
                </a:effectLst>
              </a:rPr>
              <a:t>printf</a:t>
            </a:r>
            <a:r>
              <a:rPr lang="en-US" altLang="zh-CN" b="1" dirty="0">
                <a:solidFill>
                  <a:srgbClr val="D60093"/>
                </a:solidFill>
                <a:effectLst>
                  <a:outerShdw blurRad="38100" dist="38100" dir="2700000" algn="tl">
                    <a:srgbClr val="000000"/>
                  </a:outerShdw>
                </a:effectLst>
              </a:rPr>
              <a:t> ("%d * %d = %d\n", </a:t>
            </a:r>
            <a:r>
              <a:rPr lang="en-US" altLang="zh-CN" b="1" dirty="0" err="1">
                <a:solidFill>
                  <a:srgbClr val="D60093"/>
                </a:solidFill>
                <a:effectLst>
                  <a:outerShdw blurRad="38100" dist="38100" dir="2700000" algn="tl">
                    <a:srgbClr val="000000"/>
                  </a:outerShdw>
                </a:effectLst>
              </a:rPr>
              <a:t>i</a:t>
            </a:r>
            <a:r>
              <a:rPr lang="en-US" altLang="zh-CN" b="1" dirty="0">
                <a:solidFill>
                  <a:srgbClr val="D60093"/>
                </a:solidFill>
                <a:effectLst>
                  <a:outerShdw blurRad="38100" dist="38100" dir="2700000" algn="tl">
                    <a:srgbClr val="000000"/>
                  </a:outerShdw>
                </a:effectLst>
              </a:rPr>
              <a:t>, j, </a:t>
            </a:r>
            <a:r>
              <a:rPr lang="en-US" altLang="zh-CN" b="1" dirty="0" err="1">
                <a:solidFill>
                  <a:srgbClr val="D60093"/>
                </a:solidFill>
                <a:effectLst>
                  <a:outerShdw blurRad="38100" dist="38100" dir="2700000" algn="tl">
                    <a:srgbClr val="000000"/>
                  </a:outerShdw>
                </a:effectLst>
              </a:rPr>
              <a:t>i</a:t>
            </a:r>
            <a:r>
              <a:rPr lang="en-US" altLang="zh-CN" b="1" dirty="0">
                <a:solidFill>
                  <a:srgbClr val="D60093"/>
                </a:solidFill>
                <a:effectLst>
                  <a:outerShdw blurRad="38100" dist="38100" dir="2700000" algn="tl">
                    <a:srgbClr val="000000"/>
                  </a:outerShdw>
                </a:effectLst>
              </a:rPr>
              <a:t> * j);</a:t>
            </a:r>
          </a:p>
          <a:p>
            <a:r>
              <a:rPr lang="en-US" altLang="zh-CN" b="1" dirty="0">
                <a:solidFill>
                  <a:srgbClr val="D60093"/>
                </a:solidFill>
                <a:effectLst>
                  <a:outerShdw blurRad="38100" dist="38100" dir="2700000" algn="tl">
                    <a:srgbClr val="000000"/>
                  </a:outerShdw>
                </a:effectLst>
              </a:rPr>
              <a:t>       </a:t>
            </a:r>
            <a:r>
              <a:rPr lang="en-US" altLang="zh-CN" b="1" dirty="0" err="1">
                <a:solidFill>
                  <a:srgbClr val="D60093"/>
                </a:solidFill>
                <a:effectLst>
                  <a:outerShdw blurRad="38100" dist="38100" dir="2700000" algn="tl">
                    <a:srgbClr val="000000"/>
                  </a:outerShdw>
                </a:effectLst>
              </a:rPr>
              <a:t>j++</a:t>
            </a:r>
            <a:r>
              <a:rPr lang="en-US" altLang="zh-CN" b="1" dirty="0">
                <a:solidFill>
                  <a:srgbClr val="D60093"/>
                </a:solidFill>
                <a:effectLst>
                  <a:outerShdw blurRad="38100" dist="38100" dir="2700000" algn="tl">
                    <a:srgbClr val="000000"/>
                  </a:outerShdw>
                </a:effectLst>
              </a:rPr>
              <a:t>;</a:t>
            </a:r>
          </a:p>
          <a:p>
            <a:r>
              <a:rPr lang="en-US" altLang="zh-CN" b="1" dirty="0">
                <a:solidFill>
                  <a:srgbClr val="D60093"/>
                </a:solidFill>
                <a:effectLst>
                  <a:outerShdw blurRad="38100" dist="38100" dir="2700000" algn="tl">
                    <a:srgbClr val="000000"/>
                  </a:outerShdw>
                </a:effectLst>
              </a:rPr>
              <a:t>    }</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a:t>
            </a:r>
          </a:p>
          <a:p>
            <a:r>
              <a:rPr lang="en-US" altLang="zh-CN" b="1" dirty="0">
                <a:effectLst>
                  <a:outerShdw blurRad="38100" dist="38100" dir="2700000" algn="tl">
                    <a:srgbClr val="FFFFFF"/>
                  </a:outerShdw>
                </a:effectLst>
              </a:rPr>
              <a:t>  }</a:t>
            </a:r>
          </a:p>
        </p:txBody>
      </p:sp>
    </p:spTree>
    <p:extLst>
      <p:ext uri="{BB962C8B-B14F-4D97-AF65-F5344CB8AC3E}">
        <p14:creationId xmlns:p14="http://schemas.microsoft.com/office/powerpoint/2010/main" val="3276969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7270"/>
                                        </p:tgtEl>
                                        <p:attrNameLst>
                                          <p:attrName>style.visibility</p:attrName>
                                        </p:attrNameLst>
                                      </p:cBhvr>
                                      <p:to>
                                        <p:strVal val="visible"/>
                                      </p:to>
                                    </p:set>
                                    <p:anim calcmode="lin" valueType="num">
                                      <p:cBhvr additive="base">
                                        <p:cTn id="7" dur="500" fill="hold"/>
                                        <p:tgtEl>
                                          <p:spTgt spid="907270"/>
                                        </p:tgtEl>
                                        <p:attrNameLst>
                                          <p:attrName>ppt_x</p:attrName>
                                        </p:attrNameLst>
                                      </p:cBhvr>
                                      <p:tavLst>
                                        <p:tav tm="0">
                                          <p:val>
                                            <p:strVal val="0-#ppt_w/2"/>
                                          </p:val>
                                        </p:tav>
                                        <p:tav tm="100000">
                                          <p:val>
                                            <p:strVal val="#ppt_x"/>
                                          </p:val>
                                        </p:tav>
                                      </p:tavLst>
                                    </p:anim>
                                    <p:anim calcmode="lin" valueType="num">
                                      <p:cBhvr additive="base">
                                        <p:cTn id="8" dur="500" fill="hold"/>
                                        <p:tgtEl>
                                          <p:spTgt spid="9072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07266">
                                            <p:txEl>
                                              <p:pRg st="0" end="0"/>
                                            </p:txEl>
                                          </p:spTgt>
                                        </p:tgtEl>
                                        <p:attrNameLst>
                                          <p:attrName>style.visibility</p:attrName>
                                        </p:attrNameLst>
                                      </p:cBhvr>
                                      <p:to>
                                        <p:strVal val="visible"/>
                                      </p:to>
                                    </p:set>
                                    <p:anim calcmode="lin" valueType="num">
                                      <p:cBhvr additive="base">
                                        <p:cTn id="13" dur="500" fill="hold"/>
                                        <p:tgtEl>
                                          <p:spTgt spid="90726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726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907273"/>
                                        </p:tgtEl>
                                        <p:attrNameLst>
                                          <p:attrName>style.visibility</p:attrName>
                                        </p:attrNameLst>
                                      </p:cBhvr>
                                      <p:to>
                                        <p:strVal val="visible"/>
                                      </p:to>
                                    </p:set>
                                    <p:animEffect transition="in" filter="box(out)">
                                      <p:cBhvr>
                                        <p:cTn id="19" dur="500"/>
                                        <p:tgtEl>
                                          <p:spTgt spid="907273"/>
                                        </p:tgtEl>
                                      </p:cBhvr>
                                    </p:animEffect>
                                  </p:childTnLst>
                                  <p:subTnLst>
                                    <p:set>
                                      <p:cBhvr override="childStyle">
                                        <p:cTn dur="1" fill="hold" display="0" masterRel="nextClick" afterEffect="1"/>
                                        <p:tgtEl>
                                          <p:spTgt spid="907273"/>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907266">
                                            <p:txEl>
                                              <p:pRg st="1" end="1"/>
                                            </p:txEl>
                                          </p:spTgt>
                                        </p:tgtEl>
                                        <p:attrNameLst>
                                          <p:attrName>style.visibility</p:attrName>
                                        </p:attrNameLst>
                                      </p:cBhvr>
                                      <p:to>
                                        <p:strVal val="visible"/>
                                      </p:to>
                                    </p:set>
                                    <p:anim calcmode="lin" valueType="num">
                                      <p:cBhvr additive="base">
                                        <p:cTn id="24" dur="500" fill="hold"/>
                                        <p:tgtEl>
                                          <p:spTgt spid="907266">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0726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907274"/>
                                        </p:tgtEl>
                                        <p:attrNameLst>
                                          <p:attrName>style.visibility</p:attrName>
                                        </p:attrNameLst>
                                      </p:cBhvr>
                                      <p:to>
                                        <p:strVal val="visible"/>
                                      </p:to>
                                    </p:set>
                                    <p:animEffect transition="in" filter="box(out)">
                                      <p:cBhvr>
                                        <p:cTn id="30" dur="500"/>
                                        <p:tgtEl>
                                          <p:spTgt spid="907274"/>
                                        </p:tgtEl>
                                      </p:cBhvr>
                                    </p:animEffect>
                                  </p:childTnLst>
                                  <p:subTnLst>
                                    <p:set>
                                      <p:cBhvr override="childStyle">
                                        <p:cTn dur="1" fill="hold" display="0" masterRel="nextClick" afterEffect="1"/>
                                        <p:tgtEl>
                                          <p:spTgt spid="907274"/>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907266">
                                            <p:txEl>
                                              <p:pRg st="2" end="2"/>
                                            </p:txEl>
                                          </p:spTgt>
                                        </p:tgtEl>
                                        <p:attrNameLst>
                                          <p:attrName>style.visibility</p:attrName>
                                        </p:attrNameLst>
                                      </p:cBhvr>
                                      <p:to>
                                        <p:strVal val="visible"/>
                                      </p:to>
                                    </p:set>
                                    <p:anim calcmode="lin" valueType="num">
                                      <p:cBhvr additive="base">
                                        <p:cTn id="35" dur="500" fill="hold"/>
                                        <p:tgtEl>
                                          <p:spTgt spid="907266">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0726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907275"/>
                                        </p:tgtEl>
                                        <p:attrNameLst>
                                          <p:attrName>style.visibility</p:attrName>
                                        </p:attrNameLst>
                                      </p:cBhvr>
                                      <p:to>
                                        <p:strVal val="visible"/>
                                      </p:to>
                                    </p:set>
                                    <p:animEffect transition="in" filter="box(out)">
                                      <p:cBhvr>
                                        <p:cTn id="41" dur="500"/>
                                        <p:tgtEl>
                                          <p:spTgt spid="907275"/>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70" grpId="0"/>
      <p:bldP spid="907273" grpId="0" animBg="1"/>
      <p:bldP spid="907274" grpId="0" animBg="1"/>
      <p:bldP spid="9072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670" y="1150623"/>
            <a:ext cx="10515600" cy="674688"/>
          </a:xfrm>
        </p:spPr>
        <p:txBody>
          <a:bodyPr/>
          <a:lstStyle/>
          <a:p>
            <a:pPr algn="l"/>
            <a:r>
              <a:rPr lang="zh-CN" altLang="en-US" dirty="0" smtClean="0"/>
              <a:t>任务</a:t>
            </a:r>
            <a:r>
              <a:rPr lang="zh-CN" altLang="en-US" dirty="0"/>
              <a:t>二</a:t>
            </a:r>
            <a:r>
              <a:rPr lang="zh-CN" altLang="en-US" dirty="0" smtClean="0"/>
              <a:t>：</a:t>
            </a:r>
            <a:endParaRPr lang="zh-CN" altLang="en-US" dirty="0"/>
          </a:p>
        </p:txBody>
      </p:sp>
      <p:sp>
        <p:nvSpPr>
          <p:cNvPr id="3" name="内容占位符 2"/>
          <p:cNvSpPr>
            <a:spLocks noGrp="1"/>
          </p:cNvSpPr>
          <p:nvPr>
            <p:ph idx="1"/>
          </p:nvPr>
        </p:nvSpPr>
        <p:spPr>
          <a:xfrm>
            <a:off x="583565" y="1825625"/>
            <a:ext cx="10515600" cy="4351338"/>
          </a:xfrm>
        </p:spPr>
        <p:txBody>
          <a:bodyPr>
            <a:noAutofit/>
          </a:bodyPr>
          <a:lstStyle/>
          <a:p>
            <a:r>
              <a:rPr lang="zh-CN" altLang="en-US" dirty="0"/>
              <a:t>例 </a:t>
            </a:r>
            <a:r>
              <a:rPr lang="en-US" altLang="zh-CN" dirty="0"/>
              <a:t>1</a:t>
            </a:r>
            <a:r>
              <a:rPr lang="zh-CN" altLang="en-US" dirty="0"/>
              <a:t>、整数位数 （</a:t>
            </a:r>
            <a:r>
              <a:rPr lang="en-US" altLang="zh-CN" dirty="0"/>
              <a:t>P1037</a:t>
            </a:r>
            <a:r>
              <a:rPr lang="zh-CN" altLang="en-US" dirty="0"/>
              <a:t>）</a:t>
            </a:r>
            <a:br>
              <a:rPr lang="zh-CN" altLang="en-US" dirty="0"/>
            </a:br>
            <a:r>
              <a:rPr lang="zh-CN" altLang="en-US" dirty="0"/>
              <a:t>输入一个不超过 </a:t>
            </a:r>
            <a:r>
              <a:rPr lang="en-US" altLang="zh-CN" dirty="0"/>
              <a:t>10^9 </a:t>
            </a:r>
            <a:r>
              <a:rPr lang="zh-CN" altLang="en-US" dirty="0"/>
              <a:t>的正整数：</a:t>
            </a:r>
            <a:r>
              <a:rPr lang="en-US" altLang="zh-CN" dirty="0"/>
              <a:t>N</a:t>
            </a:r>
            <a:r>
              <a:rPr lang="zh-CN" altLang="en-US" dirty="0"/>
              <a:t>，编程输出它的位数。</a:t>
            </a:r>
            <a:br>
              <a:rPr lang="zh-CN" altLang="en-US" dirty="0"/>
            </a:br>
            <a:r>
              <a:rPr lang="en-US" altLang="zh-CN" dirty="0"/>
              <a:t>【</a:t>
            </a:r>
            <a:r>
              <a:rPr lang="zh-CN" altLang="en-US" dirty="0"/>
              <a:t>输入</a:t>
            </a:r>
            <a:r>
              <a:rPr lang="en-US" altLang="zh-CN" dirty="0"/>
              <a:t>】 </a:t>
            </a:r>
            <a:r>
              <a:rPr lang="zh-CN" altLang="en-US" dirty="0"/>
              <a:t>第 </a:t>
            </a:r>
            <a:r>
              <a:rPr lang="en-US" altLang="zh-CN" dirty="0"/>
              <a:t>1 </a:t>
            </a:r>
            <a:r>
              <a:rPr lang="zh-CN" altLang="en-US" dirty="0"/>
              <a:t>行：一个整数：</a:t>
            </a:r>
            <a:r>
              <a:rPr lang="en-US" altLang="zh-CN" dirty="0"/>
              <a:t>N</a:t>
            </a:r>
            <a:r>
              <a:rPr lang="zh-CN" altLang="en-US" dirty="0"/>
              <a:t>。</a:t>
            </a:r>
            <a:br>
              <a:rPr lang="zh-CN" altLang="en-US" dirty="0"/>
            </a:br>
            <a:r>
              <a:rPr lang="en-US" altLang="zh-CN" dirty="0"/>
              <a:t>【</a:t>
            </a:r>
            <a:r>
              <a:rPr lang="zh-CN" altLang="en-US" dirty="0"/>
              <a:t>输出</a:t>
            </a:r>
            <a:r>
              <a:rPr lang="en-US" altLang="zh-CN" dirty="0"/>
              <a:t>】 </a:t>
            </a:r>
            <a:r>
              <a:rPr lang="zh-CN" altLang="en-US" dirty="0"/>
              <a:t>第 </a:t>
            </a:r>
            <a:r>
              <a:rPr lang="en-US" altLang="zh-CN" dirty="0"/>
              <a:t>1 </a:t>
            </a:r>
            <a:r>
              <a:rPr lang="zh-CN" altLang="en-US" dirty="0"/>
              <a:t>行：一个整数，表示 </a:t>
            </a:r>
            <a:r>
              <a:rPr lang="en-US" altLang="zh-CN" dirty="0"/>
              <a:t>N </a:t>
            </a:r>
            <a:r>
              <a:rPr lang="zh-CN" altLang="en-US" dirty="0"/>
              <a:t>的位数。</a:t>
            </a:r>
            <a:br>
              <a:rPr lang="zh-CN" altLang="en-US" dirty="0"/>
            </a:br>
            <a:endParaRPr lang="en-US" altLang="zh-CN" dirty="0" smtClean="0"/>
          </a:p>
          <a:p>
            <a:r>
              <a:rPr lang="zh-CN" altLang="en-US" dirty="0"/>
              <a:t>解答方法：利用整数</a:t>
            </a:r>
            <a:r>
              <a:rPr lang="en-US" altLang="zh-CN" dirty="0"/>
              <a:t>/</a:t>
            </a:r>
            <a:r>
              <a:rPr lang="zh-CN" altLang="en-US" dirty="0"/>
              <a:t>的性质，每次将丢掉 </a:t>
            </a:r>
            <a:r>
              <a:rPr lang="en-US" altLang="zh-CN" dirty="0"/>
              <a:t>N </a:t>
            </a:r>
            <a:r>
              <a:rPr lang="zh-CN" altLang="en-US" dirty="0"/>
              <a:t>的一个数字，直到 </a:t>
            </a:r>
            <a:r>
              <a:rPr lang="en-US" altLang="zh-CN" dirty="0"/>
              <a:t>N </a:t>
            </a:r>
            <a:r>
              <a:rPr lang="zh-CN" altLang="en-US" dirty="0"/>
              <a:t>变成 </a:t>
            </a:r>
            <a:r>
              <a:rPr lang="en-US" altLang="zh-CN" dirty="0"/>
              <a:t>0</a:t>
            </a:r>
            <a:r>
              <a:rPr lang="zh-CN" altLang="en-US" dirty="0"/>
              <a:t>，去掉的次数就是 </a:t>
            </a:r>
            <a:r>
              <a:rPr lang="en-US" altLang="zh-CN" dirty="0"/>
              <a:t>N </a:t>
            </a:r>
            <a:r>
              <a:rPr lang="zh-CN" altLang="en-US" dirty="0"/>
              <a:t>的位数。</a:t>
            </a:r>
            <a:br>
              <a:rPr lang="zh-CN" altLang="en-US" dirty="0"/>
            </a:br>
            <a:endParaRPr lang="en-US" altLang="zh-CN" dirty="0"/>
          </a:p>
          <a:p>
            <a:endParaRPr lang="en-US" altLang="zh-CN" dirty="0" smtClean="0"/>
          </a:p>
          <a:p>
            <a:endParaRPr lang="en-US" altLang="zh-CN" dirty="0"/>
          </a:p>
          <a:p>
            <a:pPr marL="0" indent="0">
              <a:buNone/>
            </a:pPr>
            <a:endParaRPr lang="en-US" altLang="zh-CN" dirty="0"/>
          </a:p>
          <a:p>
            <a:pPr marL="0" indent="0">
              <a:buNone/>
            </a:pPr>
            <a:endParaRPr lang="zh-CN" altLang="en-US" sz="3600" dirty="0" smtClean="0"/>
          </a:p>
          <a:p>
            <a:pPr marL="0" indent="0">
              <a:buNone/>
            </a:pPr>
            <a:endParaRPr lang="zh-CN" altLang="en-US" sz="3600" dirty="0" smtClean="0"/>
          </a:p>
        </p:txBody>
      </p:sp>
    </p:spTree>
    <p:extLst>
      <p:ext uri="{BB962C8B-B14F-4D97-AF65-F5344CB8AC3E}">
        <p14:creationId xmlns:p14="http://schemas.microsoft.com/office/powerpoint/2010/main" val="589873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302115" y="1018382"/>
            <a:ext cx="7129463" cy="5794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tabLst>
                <a:tab pos="177800" algn="l"/>
              </a:tabLst>
              <a:defRPr kumimoji="1" sz="2400">
                <a:solidFill>
                  <a:schemeClr val="tx1"/>
                </a:solidFill>
                <a:latin typeface="Times New Roman" panose="02020603050405020304" pitchFamily="18" charset="0"/>
                <a:ea typeface="宋体" panose="02010600030101010101" pitchFamily="2" charset="-122"/>
              </a:defRPr>
            </a:lvl1pPr>
            <a:lvl2pPr marL="1081405" indent="-457200">
              <a:tabLst>
                <a:tab pos="177800" algn="l"/>
              </a:tabLst>
              <a:defRPr kumimoji="1" sz="2400">
                <a:solidFill>
                  <a:schemeClr val="tx1"/>
                </a:solidFill>
                <a:latin typeface="Times New Roman" panose="02020603050405020304" pitchFamily="18" charset="0"/>
                <a:ea typeface="宋体" panose="02010600030101010101" pitchFamily="2" charset="-122"/>
              </a:defRPr>
            </a:lvl2pPr>
            <a:lvl3pPr marL="1717675" indent="-457200">
              <a:tabLst>
                <a:tab pos="177800" algn="l"/>
              </a:tabLst>
              <a:defRPr kumimoji="1" sz="2400">
                <a:solidFill>
                  <a:schemeClr val="tx1"/>
                </a:solidFill>
                <a:latin typeface="Times New Roman" panose="02020603050405020304" pitchFamily="18" charset="0"/>
                <a:ea typeface="宋体" panose="02010600030101010101" pitchFamily="2" charset="-122"/>
              </a:defRPr>
            </a:lvl3pPr>
            <a:lvl4pPr marL="2354580" indent="-457200">
              <a:tabLst>
                <a:tab pos="177800" algn="l"/>
              </a:tabLst>
              <a:defRPr kumimoji="1" sz="2400">
                <a:solidFill>
                  <a:schemeClr val="tx1"/>
                </a:solidFill>
                <a:latin typeface="Times New Roman" panose="02020603050405020304" pitchFamily="18" charset="0"/>
                <a:ea typeface="宋体" panose="02010600030101010101" pitchFamily="2" charset="-122"/>
              </a:defRPr>
            </a:lvl4pPr>
            <a:lvl5pPr marL="2990850" indent="-457200">
              <a:tabLst>
                <a:tab pos="177800" algn="l"/>
              </a:tabLst>
              <a:defRPr kumimoji="1" sz="2400">
                <a:solidFill>
                  <a:schemeClr val="tx1"/>
                </a:solidFill>
                <a:latin typeface="Times New Roman" panose="02020603050405020304" pitchFamily="18" charset="0"/>
                <a:ea typeface="宋体" panose="02010600030101010101" pitchFamily="2" charset="-122"/>
              </a:defRPr>
            </a:lvl5pPr>
            <a:lvl6pPr marL="34480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6pPr>
            <a:lvl7pPr marL="39052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7pPr>
            <a:lvl8pPr marL="43624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8pPr>
            <a:lvl9pPr marL="4819650" indent="-457200" fontAlgn="base">
              <a:spcBef>
                <a:spcPct val="0"/>
              </a:spcBef>
              <a:spcAft>
                <a:spcPct val="0"/>
              </a:spcAft>
              <a:tabLst>
                <a:tab pos="177800" algn="l"/>
              </a:tabLs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Char char="u"/>
            </a:pPr>
            <a:r>
              <a:rPr kumimoji="0" lang="zh-CN" altLang="en-US" sz="3200" b="1"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b="1" dirty="0">
                <a:effectLst>
                  <a:outerShdw blurRad="38100" dist="38100" dir="2700000" algn="tl">
                    <a:srgbClr val="FFFFFF"/>
                  </a:outerShdw>
                </a:effectLst>
              </a:rPr>
              <a:t>   </a:t>
            </a:r>
            <a:endParaRPr kumimoji="0" lang="zh-CN" altLang="en-US" dirty="0"/>
          </a:p>
        </p:txBody>
      </p:sp>
      <p:sp>
        <p:nvSpPr>
          <p:cNvPr id="24" name="Rectangle 37"/>
          <p:cNvSpPr>
            <a:spLocks noChangeArrowheads="1"/>
          </p:cNvSpPr>
          <p:nvPr/>
        </p:nvSpPr>
        <p:spPr bwMode="auto">
          <a:xfrm>
            <a:off x="1982545" y="1847056"/>
            <a:ext cx="8281987" cy="1200329"/>
          </a:xfrm>
          <a:prstGeom prst="rect">
            <a:avLst/>
          </a:prstGeom>
          <a:noFill/>
          <a:ln w="38100">
            <a:solidFill>
              <a:srgbClr val="33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许多实际问题中往往需要有规律地重复某些操作</a:t>
            </a:r>
            <a:r>
              <a:rPr lang="zh-CN" altLang="en-US" b="1" dirty="0" smtClean="0">
                <a:effectLst>
                  <a:outerShdw blurRad="38100" dist="38100" dir="2700000" algn="tl">
                    <a:srgbClr val="FFFFFF"/>
                  </a:outerShdw>
                </a:effectLst>
                <a:latin typeface="楷体_GB2312" pitchFamily="49" charset="-122"/>
                <a:ea typeface="楷体_GB2312" pitchFamily="49" charset="-122"/>
              </a:rPr>
              <a:t>，比如在体育课上跑步运动，我们绕着操场跑十圈，这是一个重复的绕着跑道跑的动作，如果我们需要每跑一圈就记录我们跑得圈数，这是一个重复的累加的过程。</a:t>
            </a:r>
            <a:r>
              <a:rPr lang="zh-CN" altLang="en-US" b="1" dirty="0">
                <a:effectLst>
                  <a:outerShdw blurRad="38100" dist="38100" dir="2700000" algn="tl">
                    <a:srgbClr val="FFFFFF"/>
                  </a:outerShdw>
                </a:effectLst>
                <a:latin typeface="楷体_GB2312" pitchFamily="49" charset="-122"/>
                <a:ea typeface="楷体_GB2312" pitchFamily="49" charset="-122"/>
              </a:rPr>
              <a:t>相应的操作在计算机程序中就体现为某些语句的重复执行，这就时所谓的</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循环</a:t>
            </a:r>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dirty="0">
                <a:solidFill>
                  <a:srgbClr val="CC3300"/>
                </a:solidFill>
                <a:effectLst>
                  <a:outerShdw blurRad="38100" dist="38100" dir="2700000" algn="tl">
                    <a:srgbClr val="000000"/>
                  </a:outerShdw>
                </a:effectLst>
                <a:latin typeface="楷体_GB2312" pitchFamily="49" charset="-122"/>
                <a:ea typeface="楷体_GB2312" pitchFamily="49" charset="-122"/>
              </a:rPr>
              <a:t>       </a:t>
            </a:r>
            <a:r>
              <a:rPr lang="zh-CN" altLang="en-US" dirty="0">
                <a:solidFill>
                  <a:srgbClr val="CC3300"/>
                </a:solidFill>
                <a:latin typeface="楷体_GB2312" pitchFamily="49" charset="-122"/>
                <a:ea typeface="楷体_GB2312" pitchFamily="49" charset="-122"/>
              </a:rPr>
              <a:t> </a:t>
            </a:r>
          </a:p>
        </p:txBody>
      </p:sp>
      <p:grpSp>
        <p:nvGrpSpPr>
          <p:cNvPr id="31" name="Group 62"/>
          <p:cNvGrpSpPr>
            <a:grpSpLocks/>
          </p:cNvGrpSpPr>
          <p:nvPr/>
        </p:nvGrpSpPr>
        <p:grpSpPr bwMode="auto">
          <a:xfrm>
            <a:off x="2470761" y="3176588"/>
            <a:ext cx="6553200" cy="3168650"/>
            <a:chOff x="1111" y="436"/>
            <a:chExt cx="4128" cy="1996"/>
          </a:xfrm>
        </p:grpSpPr>
        <p:sp>
          <p:nvSpPr>
            <p:cNvPr id="32" name="Rectangle 63"/>
            <p:cNvSpPr>
              <a:spLocks noChangeArrowheads="1"/>
            </p:cNvSpPr>
            <p:nvPr/>
          </p:nvSpPr>
          <p:spPr bwMode="auto">
            <a:xfrm>
              <a:off x="1111" y="436"/>
              <a:ext cx="4128" cy="1996"/>
            </a:xfrm>
            <a:prstGeom prst="rect">
              <a:avLst/>
            </a:prstGeom>
            <a:gradFill rotWithShape="1">
              <a:gsLst>
                <a:gs pos="0">
                  <a:srgbClr val="FFFF99"/>
                </a:gs>
                <a:gs pos="100000">
                  <a:srgbClr val="FFFF99">
                    <a:gamma/>
                    <a:shade val="46275"/>
                    <a:invGamma/>
                  </a:srgbClr>
                </a:gs>
              </a:gsLst>
              <a:lin ang="5400000" scaled="1"/>
            </a:gradFill>
            <a:ln w="38100">
              <a:solidFill>
                <a:srgbClr val="CC0000"/>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grpSp>
          <p:nvGrpSpPr>
            <p:cNvPr id="33" name="Group 64"/>
            <p:cNvGrpSpPr>
              <a:grpSpLocks/>
            </p:cNvGrpSpPr>
            <p:nvPr/>
          </p:nvGrpSpPr>
          <p:grpSpPr bwMode="auto">
            <a:xfrm>
              <a:off x="1202" y="800"/>
              <a:ext cx="3902" cy="1317"/>
              <a:chOff x="1202" y="890"/>
              <a:chExt cx="3902" cy="1317"/>
            </a:xfrm>
          </p:grpSpPr>
          <p:grpSp>
            <p:nvGrpSpPr>
              <p:cNvPr id="34" name="Group 65"/>
              <p:cNvGrpSpPr>
                <a:grpSpLocks/>
              </p:cNvGrpSpPr>
              <p:nvPr/>
            </p:nvGrpSpPr>
            <p:grpSpPr bwMode="auto">
              <a:xfrm>
                <a:off x="2317" y="920"/>
                <a:ext cx="2787" cy="505"/>
                <a:chOff x="2058" y="2387"/>
                <a:chExt cx="2787" cy="505"/>
              </a:xfrm>
            </p:grpSpPr>
            <p:sp>
              <p:nvSpPr>
                <p:cNvPr id="46" name="Oval 66"/>
                <p:cNvSpPr>
                  <a:spLocks noChangeArrowheads="1"/>
                </p:cNvSpPr>
                <p:nvPr/>
              </p:nvSpPr>
              <p:spPr bwMode="auto">
                <a:xfrm>
                  <a:off x="2058" y="2387"/>
                  <a:ext cx="907" cy="272"/>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AutoShape 67"/>
                <p:cNvSpPr>
                  <a:spLocks noChangeArrowheads="1"/>
                </p:cNvSpPr>
                <p:nvPr/>
              </p:nvSpPr>
              <p:spPr bwMode="auto">
                <a:xfrm>
                  <a:off x="3592" y="2592"/>
                  <a:ext cx="1253" cy="300"/>
                </a:xfrm>
                <a:prstGeom prst="wedgeRoundRectCallout">
                  <a:avLst>
                    <a:gd name="adj1" fmla="val -111162"/>
                    <a:gd name="adj2" fmla="val -50000"/>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zh-CN" altLang="en-US" sz="2000" b="1" dirty="0" smtClean="0">
                      <a:effectLst>
                        <a:outerShdw blurRad="38100" dist="38100" dir="2700000" algn="tl">
                          <a:srgbClr val="FFFFFF"/>
                        </a:outerShdw>
                      </a:effectLst>
                      <a:ea typeface="楷体_GB2312" pitchFamily="49" charset="-122"/>
                    </a:rPr>
                    <a:t>上上节课已学</a:t>
                  </a:r>
                  <a:endParaRPr lang="zh-CN" altLang="en-US" sz="2000" b="1" dirty="0">
                    <a:effectLst>
                      <a:outerShdw blurRad="38100" dist="38100" dir="2700000" algn="tl">
                        <a:srgbClr val="FFFFFF"/>
                      </a:outerShdw>
                    </a:effectLst>
                    <a:ea typeface="楷体_GB2312" pitchFamily="49" charset="-122"/>
                  </a:endParaRPr>
                </a:p>
              </p:txBody>
            </p:sp>
          </p:grpSp>
          <p:sp>
            <p:nvSpPr>
              <p:cNvPr id="35" name="Text Box 68"/>
              <p:cNvSpPr txBox="1">
                <a:spLocks noChangeArrowheads="1"/>
              </p:cNvSpPr>
              <p:nvPr/>
            </p:nvSpPr>
            <p:spPr bwMode="auto">
              <a:xfrm>
                <a:off x="1202" y="1299"/>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程序结构</a:t>
                </a:r>
              </a:p>
            </p:txBody>
          </p:sp>
          <p:sp>
            <p:nvSpPr>
              <p:cNvPr id="36" name="Text Box 69"/>
              <p:cNvSpPr txBox="1">
                <a:spLocks noChangeArrowheads="1"/>
              </p:cNvSpPr>
              <p:nvPr/>
            </p:nvSpPr>
            <p:spPr bwMode="auto">
              <a:xfrm>
                <a:off x="2344" y="890"/>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顺序结构</a:t>
                </a:r>
              </a:p>
            </p:txBody>
          </p:sp>
          <p:sp>
            <p:nvSpPr>
              <p:cNvPr id="37" name="Text Box 70"/>
              <p:cNvSpPr txBox="1">
                <a:spLocks noChangeArrowheads="1"/>
              </p:cNvSpPr>
              <p:nvPr/>
            </p:nvSpPr>
            <p:spPr bwMode="auto">
              <a:xfrm>
                <a:off x="2352" y="1280"/>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选择结构</a:t>
                </a:r>
              </a:p>
            </p:txBody>
          </p:sp>
          <p:sp>
            <p:nvSpPr>
              <p:cNvPr id="38" name="Text Box 71"/>
              <p:cNvSpPr txBox="1">
                <a:spLocks noChangeArrowheads="1"/>
              </p:cNvSpPr>
              <p:nvPr/>
            </p:nvSpPr>
            <p:spPr bwMode="auto">
              <a:xfrm>
                <a:off x="2305" y="1682"/>
                <a:ext cx="9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循环结构</a:t>
                </a:r>
              </a:p>
            </p:txBody>
          </p:sp>
          <p:sp>
            <p:nvSpPr>
              <p:cNvPr id="39" name="AutoShape 72"/>
              <p:cNvSpPr>
                <a:spLocks/>
              </p:cNvSpPr>
              <p:nvPr/>
            </p:nvSpPr>
            <p:spPr bwMode="auto">
              <a:xfrm>
                <a:off x="2083" y="1085"/>
                <a:ext cx="181" cy="771"/>
              </a:xfrm>
              <a:prstGeom prst="leftBrace">
                <a:avLst>
                  <a:gd name="adj1" fmla="val 3549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 name="Group 73"/>
              <p:cNvGrpSpPr>
                <a:grpSpLocks/>
              </p:cNvGrpSpPr>
              <p:nvPr/>
            </p:nvGrpSpPr>
            <p:grpSpPr bwMode="auto">
              <a:xfrm>
                <a:off x="2323" y="1703"/>
                <a:ext cx="2486" cy="504"/>
                <a:chOff x="2064" y="2774"/>
                <a:chExt cx="2486" cy="504"/>
              </a:xfrm>
            </p:grpSpPr>
            <p:sp>
              <p:nvSpPr>
                <p:cNvPr id="44" name="Oval 74"/>
                <p:cNvSpPr>
                  <a:spLocks noChangeArrowheads="1"/>
                </p:cNvSpPr>
                <p:nvPr/>
              </p:nvSpPr>
              <p:spPr bwMode="auto">
                <a:xfrm>
                  <a:off x="2064" y="2774"/>
                  <a:ext cx="907" cy="27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utoShape 75"/>
                <p:cNvSpPr>
                  <a:spLocks noChangeArrowheads="1"/>
                </p:cNvSpPr>
                <p:nvPr/>
              </p:nvSpPr>
              <p:spPr bwMode="auto">
                <a:xfrm>
                  <a:off x="3589" y="2978"/>
                  <a:ext cx="961" cy="300"/>
                </a:xfrm>
                <a:prstGeom prst="wedgeRoundRectCallout">
                  <a:avLst>
                    <a:gd name="adj1" fmla="val -120134"/>
                    <a:gd name="adj2" fmla="val -50000"/>
                    <a:gd name="adj3" fmla="val 16667"/>
                  </a:avLst>
                </a:prstGeom>
                <a:solidFill>
                  <a:srgbClr val="FF0000"/>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zh-CN" altLang="en-US" sz="2000" b="1" dirty="0" smtClean="0">
                      <a:solidFill>
                        <a:srgbClr val="FFFF00"/>
                      </a:solidFill>
                      <a:effectLst>
                        <a:outerShdw blurRad="38100" dist="38100" dir="2700000" algn="tl">
                          <a:srgbClr val="000000"/>
                        </a:outerShdw>
                      </a:effectLst>
                      <a:ea typeface="楷体_GB2312" pitchFamily="49" charset="-122"/>
                    </a:rPr>
                    <a:t>本节课学习</a:t>
                  </a:r>
                  <a:endParaRPr lang="zh-CN" altLang="en-US" sz="2000" b="1" dirty="0">
                    <a:solidFill>
                      <a:srgbClr val="FFFF00"/>
                    </a:solidFill>
                    <a:effectLst>
                      <a:outerShdw blurRad="38100" dist="38100" dir="2700000" algn="tl">
                        <a:srgbClr val="000000"/>
                      </a:outerShdw>
                    </a:effectLst>
                    <a:ea typeface="楷体_GB2312" pitchFamily="49" charset="-122"/>
                  </a:endParaRPr>
                </a:p>
              </p:txBody>
            </p:sp>
          </p:grpSp>
          <p:grpSp>
            <p:nvGrpSpPr>
              <p:cNvPr id="41" name="Group 76"/>
              <p:cNvGrpSpPr>
                <a:grpSpLocks/>
              </p:cNvGrpSpPr>
              <p:nvPr/>
            </p:nvGrpSpPr>
            <p:grpSpPr bwMode="auto">
              <a:xfrm>
                <a:off x="2317" y="1312"/>
                <a:ext cx="2650" cy="494"/>
                <a:chOff x="2317" y="1312"/>
                <a:chExt cx="2650" cy="494"/>
              </a:xfrm>
            </p:grpSpPr>
            <p:sp>
              <p:nvSpPr>
                <p:cNvPr id="42" name="Oval 77"/>
                <p:cNvSpPr>
                  <a:spLocks noChangeArrowheads="1"/>
                </p:cNvSpPr>
                <p:nvPr/>
              </p:nvSpPr>
              <p:spPr bwMode="auto">
                <a:xfrm>
                  <a:off x="2317" y="1312"/>
                  <a:ext cx="907" cy="272"/>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AutoShape 78"/>
                <p:cNvSpPr>
                  <a:spLocks noChangeArrowheads="1"/>
                </p:cNvSpPr>
                <p:nvPr/>
              </p:nvSpPr>
              <p:spPr bwMode="auto">
                <a:xfrm>
                  <a:off x="3865" y="1506"/>
                  <a:ext cx="1102" cy="300"/>
                </a:xfrm>
                <a:prstGeom prst="wedgeRoundRectCallout">
                  <a:avLst>
                    <a:gd name="adj1" fmla="val -111162"/>
                    <a:gd name="adj2" fmla="val -50000"/>
                    <a:gd name="adj3" fmla="val 16667"/>
                  </a:avLst>
                </a:prstGeom>
                <a:solidFill>
                  <a:srgbClr val="CCFFFF"/>
                </a:soli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zh-CN" altLang="en-US" sz="2000" b="1" dirty="0" smtClean="0">
                      <a:effectLst>
                        <a:outerShdw blurRad="38100" dist="38100" dir="2700000" algn="tl">
                          <a:srgbClr val="FFFFFF"/>
                        </a:outerShdw>
                      </a:effectLst>
                      <a:ea typeface="楷体_GB2312" pitchFamily="49" charset="-122"/>
                    </a:rPr>
                    <a:t>上节课已学</a:t>
                  </a:r>
                  <a:endParaRPr lang="zh-CN" altLang="en-US" sz="2000" b="1" dirty="0">
                    <a:effectLst>
                      <a:outerShdw blurRad="38100" dist="38100" dir="2700000" algn="tl">
                        <a:srgbClr val="FFFFFF"/>
                      </a:outerShdw>
                    </a:effectLst>
                    <a:ea typeface="楷体_GB2312" pitchFamily="49"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ox(out)">
                                      <p:cBhvr>
                                        <p:cTn id="13" dur="500"/>
                                        <p:tgtEl>
                                          <p:spTgt spid="2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ox(out)">
                                      <p:cBhvr>
                                        <p:cTn id="18" dur="500"/>
                                        <p:tgtEl>
                                          <p:spTgt spid="31"/>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79937" y="1171575"/>
            <a:ext cx="33845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dirty="0" smtClean="0">
                <a:solidFill>
                  <a:srgbClr val="CC3300"/>
                </a:solidFill>
                <a:effectLst>
                  <a:outerShdw blurRad="38100" dist="38100" dir="2700000" algn="tl">
                    <a:srgbClr val="000000"/>
                  </a:outerShdw>
                </a:effectLst>
                <a:latin typeface="楷体_GB2312" pitchFamily="49" charset="-122"/>
                <a:ea typeface="楷体_GB2312" pitchFamily="49" charset="-122"/>
              </a:rPr>
              <a:t>3. </a:t>
            </a:r>
            <a:r>
              <a:rPr lang="en-US" altLang="zh-CN" b="1" dirty="0" err="1" smtClean="0">
                <a:solidFill>
                  <a:srgbClr val="CC3300"/>
                </a:solidFill>
                <a:effectLst>
                  <a:outerShdw blurRad="38100" dist="38100" dir="2700000" algn="tl">
                    <a:srgbClr val="000000"/>
                  </a:outerShdw>
                </a:effectLst>
                <a:latin typeface="楷体_GB2312" pitchFamily="49" charset="-122"/>
                <a:ea typeface="楷体_GB2312" pitchFamily="49" charset="-122"/>
              </a:rPr>
              <a:t>do_while</a:t>
            </a:r>
            <a:r>
              <a:rPr lang="zh-CN" altLang="en-US" b="1" dirty="0" smtClean="0">
                <a:solidFill>
                  <a:srgbClr val="CC3300"/>
                </a:solidFill>
                <a:effectLst>
                  <a:outerShdw blurRad="38100" dist="38100" dir="2700000" algn="tl">
                    <a:srgbClr val="000000"/>
                  </a:outerShdw>
                </a:effectLst>
                <a:latin typeface="楷体_GB2312" pitchFamily="49" charset="-122"/>
                <a:ea typeface="楷体_GB2312" pitchFamily="49" charset="-122"/>
              </a:rPr>
              <a:t>语句循环 </a:t>
            </a:r>
            <a:endParaRPr lang="zh-CN" altLang="en-US" b="1" dirty="0">
              <a:solidFill>
                <a:srgbClr val="CC3300"/>
              </a:solidFill>
              <a:effectLst>
                <a:outerShdw blurRad="38100" dist="38100" dir="2700000" algn="tl">
                  <a:srgbClr val="000000"/>
                </a:outerShdw>
              </a:effectLst>
              <a:latin typeface="楷体_GB2312" pitchFamily="49" charset="-122"/>
              <a:ea typeface="楷体_GB2312" pitchFamily="49" charset="-122"/>
            </a:endParaRPr>
          </a:p>
        </p:txBody>
      </p:sp>
      <p:sp>
        <p:nvSpPr>
          <p:cNvPr id="32" name="Rectangle 75"/>
          <p:cNvSpPr>
            <a:spLocks noChangeArrowheads="1"/>
          </p:cNvSpPr>
          <p:nvPr/>
        </p:nvSpPr>
        <p:spPr bwMode="auto">
          <a:xfrm>
            <a:off x="532056" y="1664216"/>
            <a:ext cx="2449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一般形式：</a:t>
            </a:r>
          </a:p>
        </p:txBody>
      </p:sp>
      <p:sp>
        <p:nvSpPr>
          <p:cNvPr id="25" name="Text Box 8"/>
          <p:cNvSpPr txBox="1">
            <a:spLocks noChangeArrowheads="1"/>
          </p:cNvSpPr>
          <p:nvPr/>
        </p:nvSpPr>
        <p:spPr bwMode="auto">
          <a:xfrm>
            <a:off x="627551" y="2040386"/>
            <a:ext cx="3600450" cy="1411288"/>
          </a:xfrm>
          <a:prstGeom prst="rect">
            <a:avLst/>
          </a:prstGeom>
          <a:gradFill rotWithShape="1">
            <a:gsLst>
              <a:gs pos="0">
                <a:srgbClr val="FFFF99"/>
              </a:gs>
              <a:gs pos="100000">
                <a:srgbClr val="FFFF99">
                  <a:gamma/>
                  <a:shade val="54510"/>
                  <a:invGamma/>
                </a:srgbClr>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anchor="ctr">
            <a:spAutoFit/>
          </a:bodyPr>
          <a:lstStyle/>
          <a:p>
            <a:r>
              <a:rPr lang="en-US" altLang="zh-CN" sz="2800"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do </a:t>
            </a:r>
          </a:p>
          <a:p>
            <a:r>
              <a:rPr lang="en-US" altLang="zh-CN" sz="2800"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zh-CN" sz="2800"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循环体语句；</a:t>
            </a:r>
          </a:p>
          <a:p>
            <a:r>
              <a:rPr lang="en-US" altLang="zh-CN" sz="2800"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while(</a:t>
            </a:r>
            <a:r>
              <a:rPr lang="zh-CN" altLang="en-US" sz="2800"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表达式</a:t>
            </a:r>
            <a:r>
              <a:rPr lang="en-US" altLang="zh-CN" sz="2800"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a:t>
            </a:r>
          </a:p>
        </p:txBody>
      </p:sp>
      <p:sp>
        <p:nvSpPr>
          <p:cNvPr id="26" name="Rectangle 9"/>
          <p:cNvSpPr>
            <a:spLocks noChangeArrowheads="1"/>
          </p:cNvSpPr>
          <p:nvPr/>
        </p:nvSpPr>
        <p:spPr bwMode="auto">
          <a:xfrm>
            <a:off x="5998613" y="1664216"/>
            <a:ext cx="2449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执行流程：</a:t>
            </a:r>
          </a:p>
        </p:txBody>
      </p:sp>
      <p:sp>
        <p:nvSpPr>
          <p:cNvPr id="27" name="Rectangle 27"/>
          <p:cNvSpPr>
            <a:spLocks noChangeArrowheads="1"/>
          </p:cNvSpPr>
          <p:nvPr/>
        </p:nvSpPr>
        <p:spPr bwMode="auto">
          <a:xfrm>
            <a:off x="600075" y="4314423"/>
            <a:ext cx="4608512" cy="2308324"/>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dirty="0">
                <a:solidFill>
                  <a:srgbClr val="FF33CC"/>
                </a:solidFill>
                <a:effectLst>
                  <a:outerShdw blurRad="38100" dist="38100" dir="2700000" algn="tl">
                    <a:srgbClr val="000000"/>
                  </a:outerShdw>
                </a:effectLst>
                <a:latin typeface="楷体_GB2312" pitchFamily="49" charset="-122"/>
                <a:ea typeface="楷体_GB2312" pitchFamily="49" charset="-122"/>
              </a:rPr>
              <a:t>其中：</a:t>
            </a:r>
          </a:p>
          <a:p>
            <a:pPr>
              <a:buFont typeface="Wingdings" panose="05000000000000000000" pitchFamily="2" charset="2"/>
              <a:buChar char="l"/>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en-US" altLang="zh-CN" b="1" dirty="0">
                <a:effectLst>
                  <a:outerShdw blurRad="38100" dist="38100" dir="2700000" algn="tl">
                    <a:srgbClr val="FFFFFF"/>
                  </a:outerShdw>
                </a:effectLst>
                <a:latin typeface="楷体_GB2312" pitchFamily="49" charset="-122"/>
                <a:ea typeface="楷体_GB2312" pitchFamily="49" charset="-122"/>
              </a:rPr>
              <a:t>while</a:t>
            </a:r>
            <a:r>
              <a:rPr lang="zh-CN" altLang="en-US" b="1" dirty="0">
                <a:effectLst>
                  <a:outerShdw blurRad="38100" dist="38100" dir="2700000" algn="tl">
                    <a:srgbClr val="FFFFFF"/>
                  </a:outerShdw>
                </a:effectLst>
                <a:latin typeface="楷体_GB2312" pitchFamily="49" charset="-122"/>
                <a:ea typeface="楷体_GB2312" pitchFamily="49" charset="-122"/>
              </a:rPr>
              <a:t>后面的括号（ ）不能省。</a:t>
            </a:r>
          </a:p>
          <a:p>
            <a:pPr>
              <a:buFont typeface="Wingdings" panose="05000000000000000000" pitchFamily="2" charset="2"/>
              <a:buChar char="l"/>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en-US" altLang="zh-CN" b="1" dirty="0">
                <a:effectLst>
                  <a:outerShdw blurRad="38100" dist="38100" dir="2700000" algn="tl">
                    <a:srgbClr val="FFFFFF"/>
                  </a:outerShdw>
                </a:effectLst>
                <a:latin typeface="楷体_GB2312" pitchFamily="49" charset="-122"/>
                <a:ea typeface="楷体_GB2312" pitchFamily="49" charset="-122"/>
              </a:rPr>
              <a:t>while</a:t>
            </a:r>
            <a:r>
              <a:rPr lang="zh-CN" altLang="en-US" b="1" dirty="0">
                <a:effectLst>
                  <a:outerShdw blurRad="38100" dist="38100" dir="2700000" algn="tl">
                    <a:srgbClr val="FFFFFF"/>
                  </a:outerShdw>
                </a:effectLst>
                <a:latin typeface="楷体_GB2312" pitchFamily="49" charset="-122"/>
                <a:ea typeface="楷体_GB2312" pitchFamily="49" charset="-122"/>
              </a:rPr>
              <a:t>最后面的分号</a:t>
            </a:r>
            <a:r>
              <a:rPr lang="en-US" altLang="zh-CN" b="1" dirty="0">
                <a:effectLst>
                  <a:outerShdw blurRad="38100" dist="38100" dir="2700000" algn="tl">
                    <a:srgbClr val="FFFFFF"/>
                  </a:outerShdw>
                </a:effectLst>
                <a:latin typeface="楷体_GB2312" pitchFamily="49" charset="-122"/>
                <a:ea typeface="楷体_GB2312" pitchFamily="49" charset="-122"/>
              </a:rPr>
              <a:t>;</a:t>
            </a:r>
            <a:r>
              <a:rPr lang="zh-CN" altLang="en-US" b="1" dirty="0">
                <a:effectLst>
                  <a:outerShdw blurRad="38100" dist="38100" dir="2700000" algn="tl">
                    <a:srgbClr val="FFFFFF"/>
                  </a:outerShdw>
                </a:effectLst>
                <a:latin typeface="楷体_GB2312" pitchFamily="49" charset="-122"/>
                <a:ea typeface="楷体_GB2312" pitchFamily="49" charset="-122"/>
              </a:rPr>
              <a:t>不能省。</a:t>
            </a:r>
          </a:p>
          <a:p>
            <a:pPr>
              <a:buFont typeface="Wingdings" panose="05000000000000000000" pitchFamily="2" charset="2"/>
              <a:buChar char="l"/>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en-US" altLang="zh-CN" b="1" dirty="0">
                <a:effectLst>
                  <a:outerShdw blurRad="38100" dist="38100" dir="2700000" algn="tl">
                    <a:srgbClr val="FFFFFF"/>
                  </a:outerShdw>
                </a:effectLst>
                <a:latin typeface="楷体_GB2312" pitchFamily="49" charset="-122"/>
                <a:ea typeface="楷体_GB2312" pitchFamily="49" charset="-122"/>
              </a:rPr>
              <a:t>while</a:t>
            </a:r>
            <a:r>
              <a:rPr lang="zh-CN" altLang="en-US" b="1" dirty="0">
                <a:effectLst>
                  <a:outerShdw blurRad="38100" dist="38100" dir="2700000" algn="tl">
                    <a:srgbClr val="FFFFFF"/>
                  </a:outerShdw>
                </a:effectLst>
                <a:latin typeface="楷体_GB2312" pitchFamily="49" charset="-122"/>
                <a:ea typeface="楷体_GB2312" pitchFamily="49" charset="-122"/>
              </a:rPr>
              <a:t>后面的表达式可以是任意类型的表达式，但一般是条件表达式或逻辑表达式。</a:t>
            </a:r>
          </a:p>
          <a:p>
            <a:pPr>
              <a:buFont typeface="Wingdings" panose="05000000000000000000" pitchFamily="2" charset="2"/>
              <a:buChar char="l"/>
            </a:pPr>
            <a:r>
              <a:rPr lang="zh-CN" altLang="en-US" b="1" dirty="0">
                <a:effectLst>
                  <a:outerShdw blurRad="38100" dist="38100" dir="2700000" algn="tl">
                    <a:srgbClr val="FFFFFF"/>
                  </a:outerShdw>
                </a:effectLst>
                <a:latin typeface="楷体_GB2312" pitchFamily="49" charset="-122"/>
                <a:ea typeface="楷体_GB2312" pitchFamily="49" charset="-122"/>
              </a:rPr>
              <a:t> 表达式的值是是循环的控制条件。</a:t>
            </a:r>
          </a:p>
          <a:p>
            <a:pPr>
              <a:buFont typeface="Wingdings" panose="05000000000000000000" pitchFamily="2" charset="2"/>
              <a:buChar char="l"/>
            </a:pPr>
            <a:r>
              <a:rPr lang="zh-CN" altLang="en-US" b="1" dirty="0">
                <a:effectLst>
                  <a:outerShdw blurRad="38100" dist="38100" dir="2700000" algn="tl">
                    <a:srgbClr val="FFFFFF"/>
                  </a:outerShdw>
                </a:effectLst>
                <a:latin typeface="楷体_GB2312" pitchFamily="49" charset="-122"/>
                <a:ea typeface="楷体_GB2312" pitchFamily="49" charset="-122"/>
              </a:rPr>
              <a:t> 语句部分称为循环体，当需要执行多条语句时，应使用复合语句</a:t>
            </a:r>
            <a:r>
              <a:rPr lang="zh-CN" altLang="en-US" sz="1600" b="1" dirty="0">
                <a:effectLst>
                  <a:outerShdw blurRad="38100" dist="38100" dir="2700000" algn="tl">
                    <a:srgbClr val="FFFFFF"/>
                  </a:outerShdw>
                </a:effectLst>
              </a:rPr>
              <a:t>。</a:t>
            </a:r>
            <a:r>
              <a:rPr lang="zh-CN" altLang="en-US" sz="1600" dirty="0"/>
              <a:t> </a:t>
            </a:r>
          </a:p>
        </p:txBody>
      </p:sp>
      <p:grpSp>
        <p:nvGrpSpPr>
          <p:cNvPr id="28" name="Group 45"/>
          <p:cNvGrpSpPr>
            <a:grpSpLocks/>
          </p:cNvGrpSpPr>
          <p:nvPr/>
        </p:nvGrpSpPr>
        <p:grpSpPr bwMode="auto">
          <a:xfrm>
            <a:off x="8075247" y="1840157"/>
            <a:ext cx="2035175" cy="3044825"/>
            <a:chOff x="3608" y="1845"/>
            <a:chExt cx="1282" cy="1918"/>
          </a:xfrm>
        </p:grpSpPr>
        <p:sp>
          <p:nvSpPr>
            <p:cNvPr id="29" name="Line 21"/>
            <p:cNvSpPr>
              <a:spLocks noChangeShapeType="1"/>
            </p:cNvSpPr>
            <p:nvPr/>
          </p:nvSpPr>
          <p:spPr bwMode="auto">
            <a:xfrm>
              <a:off x="3642" y="2267"/>
              <a:ext cx="710"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 name="Group 44"/>
            <p:cNvGrpSpPr>
              <a:grpSpLocks/>
            </p:cNvGrpSpPr>
            <p:nvPr/>
          </p:nvGrpSpPr>
          <p:grpSpPr bwMode="auto">
            <a:xfrm>
              <a:off x="3608" y="1845"/>
              <a:ext cx="1282" cy="1918"/>
              <a:chOff x="3608" y="1845"/>
              <a:chExt cx="1282" cy="1918"/>
            </a:xfrm>
          </p:grpSpPr>
          <p:grpSp>
            <p:nvGrpSpPr>
              <p:cNvPr id="31" name="Group 43"/>
              <p:cNvGrpSpPr>
                <a:grpSpLocks/>
              </p:cNvGrpSpPr>
              <p:nvPr/>
            </p:nvGrpSpPr>
            <p:grpSpPr bwMode="auto">
              <a:xfrm>
                <a:off x="3608" y="1845"/>
                <a:ext cx="1247" cy="1918"/>
                <a:chOff x="3608" y="1845"/>
                <a:chExt cx="1247" cy="1918"/>
              </a:xfrm>
            </p:grpSpPr>
            <p:sp>
              <p:nvSpPr>
                <p:cNvPr id="55" name="Text Box 11"/>
                <p:cNvSpPr txBox="1">
                  <a:spLocks noChangeArrowheads="1"/>
                </p:cNvSpPr>
                <p:nvPr/>
              </p:nvSpPr>
              <p:spPr bwMode="auto">
                <a:xfrm>
                  <a:off x="4356" y="3339"/>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2000" b="1">
                      <a:effectLst>
                        <a:outerShdw blurRad="38100" dist="38100" dir="2700000" algn="tl">
                          <a:srgbClr val="FFFFFF"/>
                        </a:outerShdw>
                      </a:effectLst>
                    </a:rPr>
                    <a:t>F</a:t>
                  </a:r>
                </a:p>
              </p:txBody>
            </p:sp>
            <p:sp>
              <p:nvSpPr>
                <p:cNvPr id="56" name="Text Box 12"/>
                <p:cNvSpPr txBox="1">
                  <a:spLocks noChangeArrowheads="1"/>
                </p:cNvSpPr>
                <p:nvPr/>
              </p:nvSpPr>
              <p:spPr bwMode="auto">
                <a:xfrm>
                  <a:off x="3608" y="2958"/>
                  <a:ext cx="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sz="2000" b="1">
                      <a:latin typeface="楷体_GB2312" pitchFamily="49" charset="-122"/>
                      <a:ea typeface="楷体_GB2312" pitchFamily="49" charset="-122"/>
                    </a:rPr>
                    <a:t> </a:t>
                  </a:r>
                  <a:r>
                    <a:rPr lang="en-US" altLang="zh-CN" sz="2000" b="1">
                      <a:effectLst>
                        <a:outerShdw blurRad="38100" dist="38100" dir="2700000" algn="tl">
                          <a:srgbClr val="FFFFFF"/>
                        </a:outerShdw>
                      </a:effectLst>
                      <a:ea typeface="楷体_GB2312" pitchFamily="49" charset="-122"/>
                    </a:rPr>
                    <a:t>T</a:t>
                  </a:r>
                </a:p>
              </p:txBody>
            </p:sp>
            <p:sp>
              <p:nvSpPr>
                <p:cNvPr id="57" name="Line 14"/>
                <p:cNvSpPr>
                  <a:spLocks noChangeShapeType="1"/>
                </p:cNvSpPr>
                <p:nvPr/>
              </p:nvSpPr>
              <p:spPr bwMode="auto">
                <a:xfrm>
                  <a:off x="4352" y="2133"/>
                  <a:ext cx="0" cy="304"/>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AutoShape 15"/>
                <p:cNvSpPr>
                  <a:spLocks noChangeArrowheads="1"/>
                </p:cNvSpPr>
                <p:nvPr/>
              </p:nvSpPr>
              <p:spPr bwMode="auto">
                <a:xfrm>
                  <a:off x="3870" y="3027"/>
                  <a:ext cx="985" cy="301"/>
                </a:xfrm>
                <a:prstGeom prst="flowChartDecision">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r>
                    <a:rPr lang="zh-CN" altLang="en-US" sz="2000" b="1" dirty="0">
                      <a:effectLst>
                        <a:outerShdw blurRad="38100" dist="38100" dir="2700000" algn="tl">
                          <a:srgbClr val="FFFFFF"/>
                        </a:outerShdw>
                      </a:effectLst>
                    </a:rPr>
                    <a:t>表达式</a:t>
                  </a:r>
                  <a:endParaRPr lang="en-US" altLang="zh-CN" sz="2000" b="1" dirty="0">
                    <a:effectLst>
                      <a:outerShdw blurRad="38100" dist="38100" dir="2700000" algn="tl">
                        <a:srgbClr val="FFFFFF"/>
                      </a:outerShdw>
                    </a:effectLst>
                  </a:endParaRPr>
                </a:p>
              </p:txBody>
            </p:sp>
            <p:sp>
              <p:nvSpPr>
                <p:cNvPr id="59" name="Line 16"/>
                <p:cNvSpPr>
                  <a:spLocks noChangeShapeType="1"/>
                </p:cNvSpPr>
                <p:nvPr/>
              </p:nvSpPr>
              <p:spPr bwMode="auto">
                <a:xfrm>
                  <a:off x="4352" y="2738"/>
                  <a:ext cx="0" cy="273"/>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Text Box 17"/>
                <p:cNvSpPr txBox="1">
                  <a:spLocks noChangeArrowheads="1"/>
                </p:cNvSpPr>
                <p:nvPr/>
              </p:nvSpPr>
              <p:spPr bwMode="auto">
                <a:xfrm>
                  <a:off x="4049" y="2456"/>
                  <a:ext cx="649" cy="256"/>
                </a:xfrm>
                <a:prstGeom prst="rect">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lgn="ctr" eaLnBrk="0" hangingPunct="0">
                    <a:spcBef>
                      <a:spcPct val="50000"/>
                    </a:spcBef>
                  </a:pPr>
                  <a:r>
                    <a:rPr lang="zh-CN" altLang="en-US" sz="2000" b="1">
                      <a:effectLst>
                        <a:outerShdw blurRad="38100" dist="38100" dir="2700000" algn="tl">
                          <a:srgbClr val="FFFFFF"/>
                        </a:outerShdw>
                      </a:effectLst>
                      <a:ea typeface="楷体_GB2312" pitchFamily="49" charset="-122"/>
                    </a:rPr>
                    <a:t>循环体</a:t>
                  </a:r>
                </a:p>
              </p:txBody>
            </p:sp>
            <p:grpSp>
              <p:nvGrpSpPr>
                <p:cNvPr id="61" name="Group 42"/>
                <p:cNvGrpSpPr>
                  <a:grpSpLocks/>
                </p:cNvGrpSpPr>
                <p:nvPr/>
              </p:nvGrpSpPr>
              <p:grpSpPr bwMode="auto">
                <a:xfrm>
                  <a:off x="3634" y="2267"/>
                  <a:ext cx="256" cy="927"/>
                  <a:chOff x="3634" y="2267"/>
                  <a:chExt cx="256" cy="927"/>
                </a:xfrm>
              </p:grpSpPr>
              <p:sp>
                <p:nvSpPr>
                  <p:cNvPr id="64" name="Line 19"/>
                  <p:cNvSpPr>
                    <a:spLocks noChangeShapeType="1"/>
                  </p:cNvSpPr>
                  <p:nvPr/>
                </p:nvSpPr>
                <p:spPr bwMode="auto">
                  <a:xfrm flipH="1">
                    <a:off x="3634" y="3182"/>
                    <a:ext cx="256" cy="0"/>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20"/>
                  <p:cNvSpPr>
                    <a:spLocks noChangeShapeType="1"/>
                  </p:cNvSpPr>
                  <p:nvPr/>
                </p:nvSpPr>
                <p:spPr bwMode="auto">
                  <a:xfrm flipV="1">
                    <a:off x="3642" y="2267"/>
                    <a:ext cx="0" cy="927"/>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 name="Line 25"/>
                <p:cNvSpPr>
                  <a:spLocks noChangeShapeType="1"/>
                </p:cNvSpPr>
                <p:nvPr/>
              </p:nvSpPr>
              <p:spPr bwMode="auto">
                <a:xfrm>
                  <a:off x="4352" y="3330"/>
                  <a:ext cx="0" cy="433"/>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AutoShape 26"/>
                <p:cNvSpPr>
                  <a:spLocks noChangeArrowheads="1"/>
                </p:cNvSpPr>
                <p:nvPr/>
              </p:nvSpPr>
              <p:spPr bwMode="auto">
                <a:xfrm>
                  <a:off x="3978" y="1845"/>
                  <a:ext cx="720" cy="288"/>
                </a:xfrm>
                <a:prstGeom prst="flowChartAlternateProcess">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r>
                    <a:rPr lang="en-US" altLang="zh-CN" sz="2000" b="1">
                      <a:solidFill>
                        <a:srgbClr val="CC3300"/>
                      </a:solidFill>
                      <a:effectLst>
                        <a:outerShdw blurRad="38100" dist="38100" dir="2700000" algn="tl">
                          <a:srgbClr val="000000"/>
                        </a:outerShdw>
                      </a:effectLst>
                      <a:ea typeface="隶书" panose="02010509060101010101" pitchFamily="49" charset="-122"/>
                    </a:rPr>
                    <a:t>do</a:t>
                  </a:r>
                </a:p>
              </p:txBody>
            </p:sp>
          </p:grpSp>
          <p:sp>
            <p:nvSpPr>
              <p:cNvPr id="54" name="Text Box 41"/>
              <p:cNvSpPr txBox="1">
                <a:spLocks noChangeArrowheads="1"/>
              </p:cNvSpPr>
              <p:nvPr/>
            </p:nvSpPr>
            <p:spPr bwMode="auto">
              <a:xfrm>
                <a:off x="4300" y="2742"/>
                <a:ext cx="5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zh-CN" sz="2000" b="1">
                    <a:solidFill>
                      <a:srgbClr val="0033CC"/>
                    </a:solidFill>
                    <a:effectLst>
                      <a:outerShdw blurRad="38100" dist="38100" dir="2700000" algn="tl">
                        <a:srgbClr val="000000"/>
                      </a:outerShdw>
                    </a:effectLst>
                  </a:rPr>
                  <a:t>while</a:t>
                </a:r>
              </a:p>
            </p:txBody>
          </p:sp>
        </p:grpSp>
      </p:grpSp>
      <p:sp>
        <p:nvSpPr>
          <p:cNvPr id="66" name="Text Box 46"/>
          <p:cNvSpPr txBox="1">
            <a:spLocks noChangeArrowheads="1"/>
          </p:cNvSpPr>
          <p:nvPr/>
        </p:nvSpPr>
        <p:spPr bwMode="auto">
          <a:xfrm>
            <a:off x="506047" y="3691183"/>
            <a:ext cx="5184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特点：先执行循环体，再判断表达式</a:t>
            </a:r>
          </a:p>
        </p:txBody>
      </p:sp>
    </p:spTree>
    <p:extLst>
      <p:ext uri="{BB962C8B-B14F-4D97-AF65-F5344CB8AC3E}">
        <p14:creationId xmlns:p14="http://schemas.microsoft.com/office/powerpoint/2010/main" val="46094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0-#ppt_w/2"/>
                                          </p:val>
                                        </p:tav>
                                        <p:tav tm="100000">
                                          <p:val>
                                            <p:strVal val="#ppt_x"/>
                                          </p:val>
                                        </p:tav>
                                      </p:tavLst>
                                    </p:anim>
                                    <p:anim calcmode="lin" valueType="num">
                                      <p:cBhvr additive="base">
                                        <p:cTn id="13" dur="500" fill="hold"/>
                                        <p:tgtEl>
                                          <p:spTgt spid="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ox(out)">
                                      <p:cBhvr>
                                        <p:cTn id="18" dur="500"/>
                                        <p:tgtEl>
                                          <p:spTgt spid="25"/>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0-#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ox(out)">
                                      <p:cBhvr>
                                        <p:cTn id="29" dur="500"/>
                                        <p:tgtEl>
                                          <p:spTgt spid="28"/>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box(out)">
                                      <p:cBhvr>
                                        <p:cTn id="34" dur="500"/>
                                        <p:tgtEl>
                                          <p:spTgt spid="66"/>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0-#ppt_w/2"/>
                                          </p:val>
                                        </p:tav>
                                        <p:tav tm="100000">
                                          <p:val>
                                            <p:strVal val="#ppt_x"/>
                                          </p:val>
                                        </p:tav>
                                      </p:tavLst>
                                    </p:anim>
                                    <p:anim calcmode="lin" valueType="num">
                                      <p:cBhvr additive="base">
                                        <p:cTn id="40"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P spid="25" grpId="0" animBg="1" autoUpdateAnimBg="0"/>
      <p:bldP spid="26" grpId="0"/>
      <p:bldP spid="27" grpId="0" animBg="1"/>
      <p:bldP spid="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p:cNvSpPr>
            <a:spLocks noChangeArrowheads="1"/>
          </p:cNvSpPr>
          <p:nvPr/>
        </p:nvSpPr>
        <p:spPr bwMode="auto">
          <a:xfrm>
            <a:off x="261330" y="912458"/>
            <a:ext cx="50898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effectLst>
                  <a:outerShdw blurRad="38100" dist="38100" dir="2700000" algn="tl">
                    <a:srgbClr val="FFFFFF"/>
                  </a:outerShdw>
                </a:effectLst>
                <a:ea typeface="楷体_GB2312" pitchFamily="49" charset="-122"/>
              </a:rPr>
              <a:t>问题：</a:t>
            </a:r>
            <a:r>
              <a:rPr lang="zh-CN" altLang="en-US" b="1" dirty="0" smtClean="0">
                <a:effectLst>
                  <a:outerShdw blurRad="38100" dist="38100" dir="2700000" algn="tl">
                    <a:srgbClr val="FFFFFF"/>
                  </a:outerShdw>
                </a:effectLst>
                <a:ea typeface="楷体_GB2312" pitchFamily="49" charset="-122"/>
              </a:rPr>
              <a:t>模拟输出跑步计数：</a:t>
            </a:r>
            <a:r>
              <a:rPr lang="zh-CN" altLang="en-US" b="1" dirty="0" smtClean="0">
                <a:solidFill>
                  <a:srgbClr val="CC3300"/>
                </a:solidFill>
                <a:effectLst>
                  <a:outerShdw blurRad="38100" dist="38100" dir="2700000" algn="tl">
                    <a:srgbClr val="000000"/>
                  </a:outerShdw>
                </a:effectLst>
                <a:ea typeface="楷体_GB2312" pitchFamily="49" charset="-122"/>
              </a:rPr>
              <a:t>输出</a:t>
            </a:r>
            <a:r>
              <a:rPr lang="en-US" altLang="zh-CN" b="1" dirty="0" smtClean="0">
                <a:solidFill>
                  <a:srgbClr val="CC3300"/>
                </a:solidFill>
                <a:effectLst>
                  <a:outerShdw blurRad="38100" dist="38100" dir="2700000" algn="tl">
                    <a:srgbClr val="000000"/>
                  </a:outerShdw>
                </a:effectLst>
                <a:ea typeface="楷体_GB2312" pitchFamily="49" charset="-122"/>
              </a:rPr>
              <a:t>1~10</a:t>
            </a:r>
            <a:r>
              <a:rPr lang="zh-CN" altLang="en-US" b="1" dirty="0" smtClean="0">
                <a:solidFill>
                  <a:srgbClr val="CC3300"/>
                </a:solidFill>
                <a:effectLst>
                  <a:outerShdw blurRad="38100" dist="38100" dir="2700000" algn="tl">
                    <a:srgbClr val="000000"/>
                  </a:outerShdw>
                </a:effectLst>
                <a:ea typeface="楷体_GB2312" pitchFamily="49" charset="-122"/>
              </a:rPr>
              <a:t>十个数字？</a:t>
            </a:r>
            <a:endParaRPr lang="zh-CN" altLang="en-US" b="1" dirty="0">
              <a:solidFill>
                <a:srgbClr val="CC3300"/>
              </a:solidFill>
              <a:effectLst>
                <a:outerShdw blurRad="38100" dist="38100" dir="2700000" algn="tl">
                  <a:srgbClr val="000000"/>
                </a:outerShdw>
              </a:effectLst>
              <a:ea typeface="楷体_GB2312" pitchFamily="49" charset="-122"/>
            </a:endParaRPr>
          </a:p>
        </p:txBody>
      </p:sp>
      <p:sp>
        <p:nvSpPr>
          <p:cNvPr id="5" name="Rectangle 6" descr="信纸"/>
          <p:cNvSpPr>
            <a:spLocks noChangeArrowheads="1"/>
          </p:cNvSpPr>
          <p:nvPr/>
        </p:nvSpPr>
        <p:spPr bwMode="auto">
          <a:xfrm>
            <a:off x="892543" y="1281790"/>
            <a:ext cx="4057527" cy="5693866"/>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anchor="ctr">
            <a:spAutoFit/>
          </a:bodyPr>
          <a:lstStyle>
            <a:lvl1pPr indent="190500">
              <a:tabLst>
                <a:tab pos="800100"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dirty="0" smtClean="0">
                <a:effectLst>
                  <a:outerShdw blurRad="38100" dist="38100" dir="2700000" algn="tl">
                    <a:srgbClr val="FFFFFF"/>
                  </a:outerShdw>
                </a:effectLst>
              </a:rPr>
              <a:t>#include&lt;</a:t>
            </a:r>
            <a:r>
              <a:rPr lang="en-US" altLang="zh-CN" sz="2800" b="1" dirty="0" err="1" smtClean="0">
                <a:effectLst>
                  <a:outerShdw blurRad="38100" dist="38100" dir="2700000" algn="tl">
                    <a:srgbClr val="FFFFFF"/>
                  </a:outerShdw>
                </a:effectLst>
              </a:rPr>
              <a:t>iostream</a:t>
            </a:r>
            <a:r>
              <a:rPr lang="en-US" altLang="zh-CN" sz="2800" b="1" dirty="0" smtClean="0">
                <a:effectLst>
                  <a:outerShdw blurRad="38100" dist="38100" dir="2700000" algn="tl">
                    <a:srgbClr val="FFFFFF"/>
                  </a:outerShdw>
                </a:effectLst>
              </a:rPr>
              <a:t>&gt;</a:t>
            </a:r>
          </a:p>
          <a:p>
            <a:r>
              <a:rPr lang="en-US" altLang="zh-CN" sz="2800" b="1" dirty="0" smtClean="0">
                <a:effectLst>
                  <a:outerShdw blurRad="38100" dist="38100" dir="2700000" algn="tl">
                    <a:srgbClr val="FFFFFF"/>
                  </a:outerShdw>
                </a:effectLst>
              </a:rPr>
              <a:t>#</a:t>
            </a:r>
            <a:r>
              <a:rPr lang="en-US" altLang="zh-CN" sz="2800" b="1" dirty="0">
                <a:effectLst>
                  <a:outerShdw blurRad="38100" dist="38100" dir="2700000" algn="tl">
                    <a:srgbClr val="FFFFFF"/>
                  </a:outerShdw>
                </a:effectLst>
              </a:rPr>
              <a:t>include </a:t>
            </a:r>
            <a:r>
              <a:rPr lang="en-US" altLang="zh-CN" sz="2800" b="1" dirty="0" smtClean="0">
                <a:effectLst>
                  <a:outerShdw blurRad="38100" dist="38100" dir="2700000" algn="tl">
                    <a:srgbClr val="FFFFFF"/>
                  </a:outerShdw>
                </a:effectLst>
              </a:rPr>
              <a:t>&lt;</a:t>
            </a:r>
            <a:r>
              <a:rPr lang="en-US" altLang="zh-CN" sz="2800" b="1" dirty="0" err="1" smtClean="0">
                <a:effectLst>
                  <a:outerShdw blurRad="38100" dist="38100" dir="2700000" algn="tl">
                    <a:srgbClr val="FFFFFF"/>
                  </a:outerShdw>
                </a:effectLst>
              </a:rPr>
              <a:t>cstdio</a:t>
            </a:r>
            <a:r>
              <a:rPr lang="en-US" altLang="zh-CN" sz="2800" b="1" dirty="0" smtClean="0">
                <a:effectLst>
                  <a:outerShdw blurRad="38100" dist="38100" dir="2700000" algn="tl">
                    <a:srgbClr val="FFFFFF"/>
                  </a:outerShdw>
                </a:effectLst>
              </a:rPr>
              <a:t>&gt;</a:t>
            </a:r>
            <a:endParaRPr lang="en-US" altLang="zh-CN" sz="2800" b="1" dirty="0">
              <a:effectLst>
                <a:outerShdw blurRad="38100" dist="38100" dir="2700000" algn="tl">
                  <a:srgbClr val="FFFFFF"/>
                </a:outerShdw>
              </a:effectLst>
            </a:endParaRPr>
          </a:p>
          <a:p>
            <a:r>
              <a:rPr lang="en-US" altLang="zh-CN" sz="2800" b="1" dirty="0">
                <a:effectLst>
                  <a:outerShdw blurRad="38100" dist="38100" dir="2700000" algn="tl">
                    <a:srgbClr val="FFFFFF"/>
                  </a:outerShdw>
                </a:effectLst>
              </a:rPr>
              <a:t>u</a:t>
            </a:r>
            <a:r>
              <a:rPr lang="en-US" altLang="zh-CN" sz="2800" b="1" dirty="0" smtClean="0">
                <a:effectLst>
                  <a:outerShdw blurRad="38100" dist="38100" dir="2700000" algn="tl">
                    <a:srgbClr val="FFFFFF"/>
                  </a:outerShdw>
                </a:effectLst>
              </a:rPr>
              <a:t>sing namespace </a:t>
            </a:r>
            <a:r>
              <a:rPr lang="en-US" altLang="zh-CN" sz="2800" b="1" dirty="0" err="1" smtClean="0">
                <a:effectLst>
                  <a:outerShdw blurRad="38100" dist="38100" dir="2700000" algn="tl">
                    <a:srgbClr val="FFFFFF"/>
                  </a:outerShdw>
                </a:effectLst>
              </a:rPr>
              <a:t>std</a:t>
            </a:r>
            <a:r>
              <a:rPr lang="en-US" altLang="zh-CN" sz="2800" b="1" dirty="0" smtClean="0">
                <a:effectLst>
                  <a:outerShdw blurRad="38100" dist="38100" dir="2700000" algn="tl">
                    <a:srgbClr val="FFFFFF"/>
                  </a:outerShdw>
                </a:effectLst>
              </a:rPr>
              <a:t>;</a:t>
            </a:r>
            <a:endParaRPr lang="en-US" altLang="zh-CN" sz="2800" b="1" dirty="0">
              <a:effectLst>
                <a:outerShdw blurRad="38100" dist="38100" dir="2700000" algn="tl">
                  <a:srgbClr val="FFFFFF"/>
                </a:outerShdw>
              </a:effectLst>
            </a:endParaRPr>
          </a:p>
          <a:p>
            <a:r>
              <a:rPr lang="en-US" altLang="zh-CN" sz="2800" b="1" dirty="0" err="1">
                <a:solidFill>
                  <a:srgbClr val="CC3300"/>
                </a:solidFill>
                <a:effectLst>
                  <a:outerShdw blurRad="38100" dist="38100" dir="2700000" algn="tl">
                    <a:srgbClr val="000000"/>
                  </a:outerShdw>
                </a:effectLst>
              </a:rPr>
              <a:t>i</a:t>
            </a:r>
            <a:r>
              <a:rPr lang="en-US" altLang="zh-CN" sz="2800" b="1" dirty="0" err="1" smtClean="0">
                <a:solidFill>
                  <a:srgbClr val="CC3300"/>
                </a:solidFill>
                <a:effectLst>
                  <a:outerShdw blurRad="38100" dist="38100" dir="2700000" algn="tl">
                    <a:srgbClr val="000000"/>
                  </a:outerShdw>
                </a:effectLst>
              </a:rPr>
              <a:t>nt</a:t>
            </a:r>
            <a:r>
              <a:rPr lang="en-US" altLang="zh-CN" sz="2800" b="1" dirty="0" smtClean="0">
                <a:solidFill>
                  <a:srgbClr val="CC3300"/>
                </a:solidFill>
                <a:effectLst>
                  <a:outerShdw blurRad="38100" dist="38100" dir="2700000" algn="tl">
                    <a:srgbClr val="000000"/>
                  </a:outerShdw>
                </a:effectLst>
              </a:rPr>
              <a:t>  </a:t>
            </a:r>
            <a:r>
              <a:rPr lang="en-US" altLang="zh-CN" sz="2800" b="1" dirty="0">
                <a:solidFill>
                  <a:srgbClr val="CC3300"/>
                </a:solidFill>
                <a:effectLst>
                  <a:outerShdw blurRad="38100" dist="38100" dir="2700000" algn="tl">
                    <a:srgbClr val="000000"/>
                  </a:outerShdw>
                </a:effectLst>
              </a:rPr>
              <a:t>main ( )</a:t>
            </a:r>
          </a:p>
          <a:p>
            <a:r>
              <a:rPr lang="en-US" altLang="zh-CN" sz="2800" b="1" dirty="0">
                <a:effectLst>
                  <a:outerShdw blurRad="38100" dist="38100" dir="2700000" algn="tl">
                    <a:srgbClr val="FFFFFF"/>
                  </a:outerShdw>
                </a:effectLst>
              </a:rPr>
              <a:t>{</a:t>
            </a:r>
          </a:p>
          <a:p>
            <a:r>
              <a:rPr lang="en-US" altLang="zh-CN" sz="2800" b="1" dirty="0">
                <a:effectLst>
                  <a:outerShdw blurRad="38100" dist="38100" dir="2700000" algn="tl">
                    <a:srgbClr val="FFFFFF"/>
                  </a:outerShdw>
                </a:effectLst>
              </a:rPr>
              <a:t>  </a:t>
            </a:r>
            <a:r>
              <a:rPr lang="en-US" altLang="zh-CN" sz="2800" b="1" dirty="0" err="1">
                <a:effectLst>
                  <a:outerShdw blurRad="38100" dist="38100" dir="2700000" algn="tl">
                    <a:srgbClr val="FFFFFF"/>
                  </a:outerShdw>
                </a:effectLst>
              </a:rPr>
              <a:t>int</a:t>
            </a:r>
            <a:r>
              <a:rPr lang="en-US" altLang="zh-CN" sz="2800" b="1" dirty="0">
                <a:effectLst>
                  <a:outerShdw blurRad="38100" dist="38100" dir="2700000" algn="tl">
                    <a:srgbClr val="FFFFFF"/>
                  </a:outerShdw>
                </a:effectLst>
              </a:rPr>
              <a:t> </a:t>
            </a:r>
            <a:r>
              <a:rPr lang="en-US" altLang="zh-CN" sz="2800" b="1" dirty="0" err="1" smtClean="0">
                <a:effectLst>
                  <a:outerShdw blurRad="38100" dist="38100" dir="2700000" algn="tl">
                    <a:srgbClr val="FFFFFF"/>
                  </a:outerShdw>
                </a:effectLst>
              </a:rPr>
              <a:t>i</a:t>
            </a:r>
            <a:r>
              <a:rPr lang="en-US" altLang="zh-CN" sz="2800" b="1" dirty="0" smtClean="0">
                <a:effectLst>
                  <a:outerShdw blurRad="38100" dist="38100" dir="2700000" algn="tl">
                    <a:srgbClr val="FFFFFF"/>
                  </a:outerShdw>
                </a:effectLst>
              </a:rPr>
              <a:t>=1; </a:t>
            </a:r>
          </a:p>
          <a:p>
            <a:r>
              <a:rPr lang="en-US" altLang="zh-CN" sz="2800" b="1" dirty="0">
                <a:effectLst>
                  <a:outerShdw blurRad="38100" dist="38100" dir="2700000" algn="tl">
                    <a:srgbClr val="FFFFFF"/>
                  </a:outerShdw>
                </a:effectLst>
              </a:rPr>
              <a:t> </a:t>
            </a:r>
            <a:r>
              <a:rPr lang="en-US" altLang="zh-CN" sz="2800" b="1" dirty="0" smtClean="0">
                <a:effectLst>
                  <a:outerShdw blurRad="38100" dist="38100" dir="2700000" algn="tl">
                    <a:srgbClr val="FFFFFF"/>
                  </a:outerShdw>
                </a:effectLst>
              </a:rPr>
              <a:t>  do</a:t>
            </a:r>
          </a:p>
          <a:p>
            <a:r>
              <a:rPr lang="en-US" altLang="zh-CN" sz="2800" b="1" dirty="0">
                <a:effectLst>
                  <a:outerShdw blurRad="38100" dist="38100" dir="2700000" algn="tl">
                    <a:srgbClr val="FFFFFF"/>
                  </a:outerShdw>
                </a:effectLst>
              </a:rPr>
              <a:t>{</a:t>
            </a:r>
            <a:r>
              <a:rPr lang="en-US" altLang="zh-CN" sz="2800" b="1" dirty="0" smtClean="0">
                <a:effectLst>
                  <a:outerShdw blurRad="38100" dist="38100" dir="2700000" algn="tl">
                    <a:srgbClr val="FFFFFF"/>
                  </a:outerShdw>
                </a:effectLst>
              </a:rPr>
              <a:t>     </a:t>
            </a:r>
            <a:endParaRPr lang="en-US" altLang="zh-CN" sz="2800" b="1" dirty="0">
              <a:effectLst>
                <a:outerShdw blurRad="38100" dist="38100" dir="2700000" algn="tl">
                  <a:srgbClr val="FFFFFF"/>
                </a:outerShdw>
              </a:effectLst>
            </a:endParaRPr>
          </a:p>
          <a:p>
            <a:r>
              <a:rPr lang="en-US" altLang="zh-CN" sz="2800" b="1" dirty="0">
                <a:effectLst>
                  <a:outerShdw blurRad="38100" dist="38100" dir="2700000" algn="tl">
                    <a:srgbClr val="FFFFFF"/>
                  </a:outerShdw>
                </a:effectLst>
              </a:rPr>
              <a:t>  </a:t>
            </a:r>
            <a:r>
              <a:rPr lang="en-US" altLang="zh-CN" sz="2800" b="1" dirty="0" smtClean="0">
                <a:effectLst>
                  <a:outerShdw blurRad="38100" dist="38100" dir="2700000" algn="tl">
                    <a:srgbClr val="FFFFFF"/>
                  </a:outerShdw>
                </a:effectLst>
              </a:rPr>
              <a:t>    </a:t>
            </a:r>
            <a:r>
              <a:rPr lang="en-US" altLang="zh-CN" sz="2800" b="1" dirty="0" err="1" smtClean="0">
                <a:effectLst>
                  <a:outerShdw blurRad="38100" dist="38100" dir="2700000" algn="tl">
                    <a:srgbClr val="FFFFFF"/>
                  </a:outerShdw>
                </a:effectLst>
              </a:rPr>
              <a:t>printf</a:t>
            </a:r>
            <a:r>
              <a:rPr lang="en-US" altLang="zh-CN" sz="2800" b="1" dirty="0" smtClean="0">
                <a:effectLst>
                  <a:outerShdw blurRad="38100" dist="38100" dir="2700000" algn="tl">
                    <a:srgbClr val="FFFFFF"/>
                  </a:outerShdw>
                </a:effectLst>
              </a:rPr>
              <a:t> ("%</a:t>
            </a:r>
            <a:r>
              <a:rPr lang="en-US" altLang="zh-CN" sz="2800" b="1" dirty="0">
                <a:effectLst>
                  <a:outerShdw blurRad="38100" dist="38100" dir="2700000" algn="tl">
                    <a:srgbClr val="FFFFFF"/>
                  </a:outerShdw>
                </a:effectLst>
              </a:rPr>
              <a:t>d\n", </a:t>
            </a:r>
            <a:r>
              <a:rPr lang="en-US" altLang="zh-CN" sz="2800" b="1" dirty="0" err="1" smtClean="0">
                <a:effectLst>
                  <a:outerShdw blurRad="38100" dist="38100" dir="2700000" algn="tl">
                    <a:srgbClr val="FFFFFF"/>
                  </a:outerShdw>
                </a:effectLst>
              </a:rPr>
              <a:t>i</a:t>
            </a:r>
            <a:r>
              <a:rPr lang="en-US" altLang="zh-CN" sz="2800" b="1" dirty="0" smtClean="0">
                <a:effectLst>
                  <a:outerShdw blurRad="38100" dist="38100" dir="2700000" algn="tl">
                    <a:srgbClr val="FFFFFF"/>
                  </a:outerShdw>
                </a:effectLst>
              </a:rPr>
              <a:t>);</a:t>
            </a:r>
          </a:p>
          <a:p>
            <a:r>
              <a:rPr lang="en-US" altLang="zh-CN" sz="2800" b="1" dirty="0">
                <a:effectLst>
                  <a:outerShdw blurRad="38100" dist="38100" dir="2700000" algn="tl">
                    <a:srgbClr val="FFFFFF"/>
                  </a:outerShdw>
                </a:effectLst>
              </a:rPr>
              <a:t> </a:t>
            </a:r>
            <a:r>
              <a:rPr lang="en-US" altLang="zh-CN" sz="2800" b="1" dirty="0" smtClean="0">
                <a:effectLst>
                  <a:outerShdw blurRad="38100" dist="38100" dir="2700000" algn="tl">
                    <a:srgbClr val="FFFFFF"/>
                  </a:outerShdw>
                </a:effectLst>
              </a:rPr>
              <a:t>     </a:t>
            </a:r>
            <a:r>
              <a:rPr lang="en-US" altLang="zh-CN" sz="2800" b="1" dirty="0" err="1" smtClean="0">
                <a:effectLst>
                  <a:outerShdw blurRad="38100" dist="38100" dir="2700000" algn="tl">
                    <a:srgbClr val="FFFFFF"/>
                  </a:outerShdw>
                </a:effectLst>
              </a:rPr>
              <a:t>i</a:t>
            </a:r>
            <a:r>
              <a:rPr lang="en-US" altLang="zh-CN" sz="2800" b="1" dirty="0" smtClean="0">
                <a:effectLst>
                  <a:outerShdw blurRad="38100" dist="38100" dir="2700000" algn="tl">
                    <a:srgbClr val="FFFFFF"/>
                  </a:outerShdw>
                </a:effectLst>
              </a:rPr>
              <a:t>++;</a:t>
            </a:r>
          </a:p>
          <a:p>
            <a:r>
              <a:rPr lang="en-US" altLang="zh-CN" sz="2800" b="1" dirty="0" smtClean="0">
                <a:effectLst>
                  <a:outerShdw blurRad="38100" dist="38100" dir="2700000" algn="tl">
                    <a:srgbClr val="FFFFFF"/>
                  </a:outerShdw>
                </a:effectLst>
              </a:rPr>
              <a:t>}</a:t>
            </a:r>
            <a:r>
              <a:rPr lang="en-US" altLang="zh-CN" sz="2800" b="1" dirty="0">
                <a:effectLst>
                  <a:outerShdw blurRad="38100" dist="38100" dir="2700000" algn="tl">
                    <a:srgbClr val="FFFFFF"/>
                  </a:outerShdw>
                </a:effectLst>
              </a:rPr>
              <a:t> while(</a:t>
            </a:r>
            <a:r>
              <a:rPr lang="en-US" altLang="zh-CN" sz="2800" b="1" dirty="0" err="1">
                <a:effectLst>
                  <a:outerShdw blurRad="38100" dist="38100" dir="2700000" algn="tl">
                    <a:srgbClr val="FFFFFF"/>
                  </a:outerShdw>
                </a:effectLst>
              </a:rPr>
              <a:t>i</a:t>
            </a:r>
            <a:r>
              <a:rPr lang="en-US" altLang="zh-CN" sz="2800" b="1" dirty="0">
                <a:effectLst>
                  <a:outerShdw blurRad="38100" dist="38100" dir="2700000" algn="tl">
                    <a:srgbClr val="FFFFFF"/>
                  </a:outerShdw>
                </a:effectLst>
              </a:rPr>
              <a:t>&lt;=10) </a:t>
            </a:r>
            <a:endParaRPr lang="en-US" altLang="zh-CN" sz="2800" b="1" dirty="0" smtClean="0">
              <a:effectLst>
                <a:outerShdw blurRad="38100" dist="38100" dir="2700000" algn="tl">
                  <a:srgbClr val="FFFFFF"/>
                </a:outerShdw>
              </a:effectLst>
            </a:endParaRPr>
          </a:p>
          <a:p>
            <a:r>
              <a:rPr lang="en-US" altLang="zh-CN" sz="2800" b="1" dirty="0">
                <a:effectLst>
                  <a:outerShdw blurRad="38100" dist="38100" dir="2700000" algn="tl">
                    <a:srgbClr val="FFFFFF"/>
                  </a:outerShdw>
                </a:effectLst>
              </a:rPr>
              <a:t> </a:t>
            </a:r>
            <a:r>
              <a:rPr lang="en-US" altLang="zh-CN" sz="2800" b="1" dirty="0" smtClean="0">
                <a:effectLst>
                  <a:outerShdw blurRad="38100" dist="38100" dir="2700000" algn="tl">
                    <a:srgbClr val="FFFFFF"/>
                  </a:outerShdw>
                </a:effectLst>
              </a:rPr>
              <a:t>return 0;</a:t>
            </a:r>
            <a:endParaRPr lang="en-US" altLang="zh-CN" sz="2800" b="1" dirty="0">
              <a:effectLst>
                <a:outerShdw blurRad="38100" dist="38100" dir="2700000" algn="tl">
                  <a:srgbClr val="FFFFFF"/>
                </a:outerShdw>
              </a:effectLst>
            </a:endParaRPr>
          </a:p>
          <a:p>
            <a:r>
              <a:rPr lang="en-US" altLang="zh-CN" sz="2800" b="1" dirty="0">
                <a:effectLst>
                  <a:outerShdw blurRad="38100" dist="38100" dir="2700000" algn="tl">
                    <a:srgbClr val="FFFFFF"/>
                  </a:outerShdw>
                </a:effectLst>
              </a:rPr>
              <a:t>}</a:t>
            </a:r>
          </a:p>
        </p:txBody>
      </p:sp>
      <p:sp>
        <p:nvSpPr>
          <p:cNvPr id="6" name="Rectangle 58"/>
          <p:cNvSpPr>
            <a:spLocks noChangeArrowheads="1"/>
          </p:cNvSpPr>
          <p:nvPr/>
        </p:nvSpPr>
        <p:spPr bwMode="auto">
          <a:xfrm>
            <a:off x="892542" y="3921369"/>
            <a:ext cx="4057527" cy="219807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矩形 6"/>
          <p:cNvSpPr/>
          <p:nvPr/>
        </p:nvSpPr>
        <p:spPr>
          <a:xfrm>
            <a:off x="5460023" y="2861552"/>
            <a:ext cx="6345116" cy="2308324"/>
          </a:xfrm>
          <a:prstGeom prst="rect">
            <a:avLst/>
          </a:prstGeom>
        </p:spPr>
        <p:txBody>
          <a:bodyPr wrap="square">
            <a:spAutoFit/>
          </a:bodyPr>
          <a:lstStyle/>
          <a:p>
            <a:r>
              <a:rPr lang="en-US" altLang="zh-CN" dirty="0">
                <a:solidFill>
                  <a:srgbClr val="000000"/>
                </a:solidFill>
                <a:latin typeface="SimSun" panose="02010600030101010101" pitchFamily="2" charset="-122"/>
                <a:ea typeface="SimSun" panose="02010600030101010101" pitchFamily="2" charset="-122"/>
              </a:rPr>
              <a:t>◆</a:t>
            </a:r>
            <a:r>
              <a:rPr lang="zh-CN" altLang="en-US" dirty="0" smtClean="0">
                <a:solidFill>
                  <a:srgbClr val="000000"/>
                </a:solidFill>
                <a:latin typeface="楷体" panose="02010609060101010101" pitchFamily="49" charset="-122"/>
                <a:ea typeface="楷体" panose="02010609060101010101" pitchFamily="49" charset="-122"/>
              </a:rPr>
              <a:t>循环</a:t>
            </a:r>
            <a:r>
              <a:rPr lang="zh-CN" altLang="en-US" dirty="0">
                <a:solidFill>
                  <a:srgbClr val="000000"/>
                </a:solidFill>
                <a:latin typeface="楷体" panose="02010609060101010101" pitchFamily="49" charset="-122"/>
                <a:ea typeface="楷体" panose="02010609060101010101" pitchFamily="49" charset="-122"/>
              </a:rPr>
              <a:t>变量初值：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=1</a:t>
            </a:r>
            <a:r>
              <a:rPr lang="en-US" altLang="zh-CN" dirty="0" smtClean="0">
                <a:solidFill>
                  <a:srgbClr val="000000"/>
                </a:solidFill>
                <a:latin typeface="楷体" panose="02010609060101010101" pitchFamily="49" charset="-122"/>
                <a:ea typeface="楷体" panose="02010609060101010101" pitchFamily="49" charset="-122"/>
              </a:rPr>
              <a:t>;</a:t>
            </a:r>
            <a:r>
              <a:rPr lang="zh-CN" altLang="en-US" dirty="0" smtClean="0">
                <a:solidFill>
                  <a:srgbClr val="000000"/>
                </a:solidFill>
                <a:latin typeface="楷体" panose="02010609060101010101" pitchFamily="49" charset="-122"/>
                <a:ea typeface="楷体" panose="02010609060101010101" pitchFamily="49" charset="-122"/>
              </a:rPr>
              <a:t/>
            </a:r>
            <a:br>
              <a:rPr lang="zh-CN" altLang="en-US" dirty="0" smtClean="0">
                <a:solidFill>
                  <a:srgbClr val="000000"/>
                </a:solidFill>
                <a:latin typeface="楷体" panose="02010609060101010101" pitchFamily="49" charset="-122"/>
                <a:ea typeface="楷体" panose="02010609060101010101" pitchFamily="49" charset="-122"/>
              </a:rPr>
            </a:br>
            <a:r>
              <a:rPr lang="en-US" altLang="zh-CN" dirty="0" smtClean="0">
                <a:solidFill>
                  <a:srgbClr val="000000"/>
                </a:solidFill>
                <a:latin typeface="楷体" panose="02010609060101010101" pitchFamily="49" charset="-122"/>
                <a:ea typeface="楷体" panose="02010609060101010101" pitchFamily="49" charset="-122"/>
              </a:rPr>
              <a:t>◆</a:t>
            </a:r>
            <a:r>
              <a:rPr lang="zh-CN" altLang="en-US" dirty="0" smtClean="0">
                <a:solidFill>
                  <a:srgbClr val="000000"/>
                </a:solidFill>
                <a:latin typeface="楷体" panose="02010609060101010101" pitchFamily="49" charset="-122"/>
                <a:ea typeface="楷体" panose="02010609060101010101" pitchFamily="49" charset="-122"/>
              </a:rPr>
              <a:t>执行</a:t>
            </a:r>
            <a:r>
              <a:rPr lang="zh-CN" altLang="en-US" dirty="0">
                <a:solidFill>
                  <a:srgbClr val="000000"/>
                </a:solidFill>
                <a:latin typeface="楷体" panose="02010609060101010101" pitchFamily="49" charset="-122"/>
                <a:ea typeface="楷体" panose="02010609060101010101" pitchFamily="49" charset="-122"/>
              </a:rPr>
              <a:t>循环</a:t>
            </a:r>
            <a:r>
              <a:rPr lang="zh-CN" altLang="en-US" dirty="0" smtClean="0">
                <a:solidFill>
                  <a:srgbClr val="000000"/>
                </a:solidFill>
                <a:latin typeface="楷体" panose="02010609060101010101" pitchFamily="49" charset="-122"/>
                <a:ea typeface="楷体" panose="02010609060101010101" pitchFamily="49" charset="-122"/>
              </a:rPr>
              <a:t>的</a:t>
            </a:r>
            <a:r>
              <a:rPr lang="zh-CN" altLang="en-US" dirty="0">
                <a:solidFill>
                  <a:srgbClr val="000000"/>
                </a:solidFill>
                <a:latin typeface="楷体" panose="02010609060101010101" pitchFamily="49" charset="-122"/>
                <a:ea typeface="楷体" panose="02010609060101010101" pitchFamily="49" charset="-122"/>
              </a:rPr>
              <a:t>语句： </a:t>
            </a:r>
            <a:r>
              <a:rPr lang="en-US" altLang="zh-CN" dirty="0" err="1">
                <a:solidFill>
                  <a:srgbClr val="000000"/>
                </a:solidFill>
                <a:latin typeface="楷体" panose="02010609060101010101" pitchFamily="49" charset="-122"/>
                <a:ea typeface="楷体" panose="02010609060101010101" pitchFamily="49" charset="-122"/>
              </a:rPr>
              <a:t>printf</a:t>
            </a:r>
            <a:r>
              <a:rPr lang="en-US" altLang="zh-CN" dirty="0" smtClean="0">
                <a:solidFill>
                  <a:srgbClr val="000000"/>
                </a:solidFill>
                <a:latin typeface="楷体" panose="02010609060101010101" pitchFamily="49" charset="-122"/>
                <a:ea typeface="楷体" panose="02010609060101010101" pitchFamily="49" charset="-122"/>
              </a:rPr>
              <a:t>(“%d\n”,</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smtClean="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循环变量调整：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相当于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=i+1</a:t>
            </a:r>
            <a:r>
              <a:rPr lang="en-US" altLang="zh-CN" dirty="0" smtClean="0">
                <a:solidFill>
                  <a:srgbClr val="000000"/>
                </a:solidFill>
                <a:latin typeface="楷体" panose="02010609060101010101" pitchFamily="49" charset="-122"/>
                <a:ea typeface="楷体" panose="02010609060101010101" pitchFamily="49" charset="-122"/>
              </a:rPr>
              <a:t>;)</a:t>
            </a:r>
          </a:p>
          <a:p>
            <a:r>
              <a:rPr lang="en-US" altLang="zh-CN" dirty="0">
                <a:solidFill>
                  <a:srgbClr val="000000"/>
                </a:solidFill>
                <a:latin typeface="楷体" panose="02010609060101010101" pitchFamily="49" charset="-122"/>
                <a:ea typeface="楷体" panose="02010609060101010101" pitchFamily="49" charset="-122"/>
              </a:rPr>
              <a:t>◆</a:t>
            </a:r>
            <a:r>
              <a:rPr lang="zh-CN" altLang="en-US" dirty="0" smtClean="0">
                <a:solidFill>
                  <a:srgbClr val="000000"/>
                </a:solidFill>
                <a:latin typeface="楷体" panose="02010609060101010101" pitchFamily="49" charset="-122"/>
                <a:ea typeface="楷体" panose="02010609060101010101" pitchFamily="49" charset="-122"/>
              </a:rPr>
              <a:t>执行</a:t>
            </a:r>
            <a:r>
              <a:rPr lang="zh-CN" altLang="en-US" dirty="0">
                <a:solidFill>
                  <a:srgbClr val="000000"/>
                </a:solidFill>
                <a:latin typeface="楷体" panose="02010609060101010101" pitchFamily="49" charset="-122"/>
                <a:ea typeface="楷体" panose="02010609060101010101" pitchFamily="49" charset="-122"/>
              </a:rPr>
              <a:t>循环语句的条件：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&lt;=10</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
            </a:r>
            <a:br>
              <a:rPr lang="en-US" altLang="zh-CN" dirty="0">
                <a:solidFill>
                  <a:srgbClr val="000000"/>
                </a:solidFill>
                <a:latin typeface="楷体" panose="02010609060101010101" pitchFamily="49" charset="-122"/>
                <a:ea typeface="楷体" panose="02010609060101010101" pitchFamily="49" charset="-122"/>
              </a:rPr>
            </a:b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所以该循环语句的含义是：让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依次取 </a:t>
            </a:r>
            <a:r>
              <a:rPr lang="en-US" altLang="zh-CN" dirty="0">
                <a:solidFill>
                  <a:srgbClr val="000000"/>
                </a:solidFill>
                <a:latin typeface="楷体" panose="02010609060101010101" pitchFamily="49" charset="-122"/>
                <a:ea typeface="楷体" panose="02010609060101010101" pitchFamily="49" charset="-122"/>
              </a:rPr>
              <a:t>1</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2</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3</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4</a:t>
            </a:r>
            <a:r>
              <a:rPr lang="zh-CN" altLang="en-US" dirty="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5</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6</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7</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8</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9</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10</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err="1" smtClean="0">
                <a:solidFill>
                  <a:srgbClr val="000000"/>
                </a:solidFill>
                <a:latin typeface="楷体" panose="02010609060101010101" pitchFamily="49" charset="-122"/>
                <a:ea typeface="楷体" panose="02010609060101010101" pitchFamily="49" charset="-122"/>
              </a:rPr>
              <a:t>i</a:t>
            </a:r>
            <a:r>
              <a:rPr lang="zh-CN" altLang="en-US" dirty="0" smtClean="0">
                <a:solidFill>
                  <a:srgbClr val="000000"/>
                </a:solidFill>
                <a:latin typeface="楷体" panose="02010609060101010101" pitchFamily="49" charset="-122"/>
                <a:ea typeface="楷体" panose="02010609060101010101" pitchFamily="49" charset="-122"/>
              </a:rPr>
              <a:t>每</a:t>
            </a:r>
            <a:r>
              <a:rPr lang="zh-CN" altLang="en-US" dirty="0">
                <a:solidFill>
                  <a:srgbClr val="000000"/>
                </a:solidFill>
                <a:latin typeface="楷体" panose="02010609060101010101" pitchFamily="49" charset="-122"/>
                <a:ea typeface="楷体" panose="02010609060101010101" pitchFamily="49" charset="-122"/>
              </a:rPr>
              <a:t>取一个值都执行</a:t>
            </a:r>
            <a:r>
              <a:rPr lang="zh-CN" altLang="en-US" dirty="0" smtClean="0">
                <a:solidFill>
                  <a:srgbClr val="000000"/>
                </a:solidFill>
                <a:latin typeface="楷体" panose="02010609060101010101" pitchFamily="49" charset="-122"/>
                <a:ea typeface="楷体" panose="02010609060101010101" pitchFamily="49" charset="-122"/>
              </a:rPr>
              <a:t>一次</a:t>
            </a:r>
            <a:r>
              <a:rPr lang="en-US" altLang="zh-CN" dirty="0" err="1" smtClean="0">
                <a:solidFill>
                  <a:srgbClr val="000000"/>
                </a:solidFill>
                <a:latin typeface="楷体" panose="02010609060101010101" pitchFamily="49" charset="-122"/>
                <a:ea typeface="楷体" panose="02010609060101010101" pitchFamily="49" charset="-122"/>
              </a:rPr>
              <a:t>printf</a:t>
            </a:r>
            <a:r>
              <a:rPr lang="en-US" altLang="zh-CN" dirty="0">
                <a:solidFill>
                  <a:srgbClr val="000000"/>
                </a:solidFill>
                <a:latin typeface="楷体" panose="02010609060101010101" pitchFamily="49" charset="-122"/>
                <a:ea typeface="楷体" panose="02010609060101010101" pitchFamily="49" charset="-122"/>
              </a:rPr>
              <a:t>("%d\n",</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循环执行完后</a:t>
            </a:r>
            <a:r>
              <a:rPr lang="en-US" altLang="zh-CN" dirty="0">
                <a:solidFill>
                  <a:srgbClr val="000000"/>
                </a:solidFill>
                <a:latin typeface="楷体" panose="02010609060101010101" pitchFamily="49" charset="-122"/>
                <a:ea typeface="楷体" panose="02010609060101010101" pitchFamily="49" charset="-122"/>
              </a:rPr>
              <a:t>,</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的值是 </a:t>
            </a:r>
            <a:r>
              <a:rPr lang="en-US" altLang="zh-CN" dirty="0" smtClean="0">
                <a:solidFill>
                  <a:srgbClr val="000000"/>
                </a:solidFill>
                <a:latin typeface="楷体" panose="02010609060101010101" pitchFamily="49" charset="-122"/>
                <a:ea typeface="楷体" panose="02010609060101010101" pitchFamily="49" charset="-122"/>
              </a:rPr>
              <a:t>11</a:t>
            </a:r>
            <a:r>
              <a:rPr lang="zh-CN" altLang="en-US" dirty="0" smtClean="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
            </a:r>
            <a:br>
              <a:rPr lang="zh-CN" altLang="en-US" dirty="0">
                <a:solidFill>
                  <a:srgbClr val="000000"/>
                </a:solidFill>
                <a:latin typeface="楷体" panose="02010609060101010101" pitchFamily="49" charset="-122"/>
                <a:ea typeface="楷体" panose="02010609060101010101" pitchFamily="49" charset="-122"/>
              </a:rPr>
            </a:b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955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959" y="1744785"/>
            <a:ext cx="10515600" cy="376112"/>
          </a:xfrm>
        </p:spPr>
        <p:txBody>
          <a:bodyPr>
            <a:normAutofit fontScale="90000"/>
          </a:bodyPr>
          <a:lstStyle/>
          <a:p>
            <a:pPr algn="l"/>
            <a:r>
              <a:rPr lang="zh-CN" altLang="en-US" dirty="0"/>
              <a:t>例 </a:t>
            </a:r>
            <a:r>
              <a:rPr lang="en-US" altLang="zh-CN" dirty="0" smtClean="0"/>
              <a:t>1</a:t>
            </a:r>
            <a:r>
              <a:rPr lang="zh-CN" altLang="en-US" dirty="0" smtClean="0"/>
              <a:t>、</a:t>
            </a:r>
            <a:r>
              <a:rPr lang="zh-CN" altLang="en-US" dirty="0"/>
              <a:t>陶陶摘苹果</a:t>
            </a:r>
            <a:r>
              <a:rPr lang="en-US" altLang="zh-CN" dirty="0"/>
              <a:t>[</a:t>
            </a:r>
            <a:r>
              <a:rPr lang="zh-CN" altLang="en-US" dirty="0"/>
              <a:t>版本 </a:t>
            </a:r>
            <a:r>
              <a:rPr lang="en-US" altLang="zh-CN" dirty="0"/>
              <a:t>1] (P1051)</a:t>
            </a:r>
            <a:br>
              <a:rPr lang="en-US" altLang="zh-CN" dirty="0"/>
            </a:br>
            <a:endParaRPr lang="zh-CN" altLang="en-US" dirty="0"/>
          </a:p>
        </p:txBody>
      </p:sp>
      <p:sp>
        <p:nvSpPr>
          <p:cNvPr id="3" name="内容占位符 2"/>
          <p:cNvSpPr>
            <a:spLocks noGrp="1"/>
          </p:cNvSpPr>
          <p:nvPr>
            <p:ph idx="1"/>
          </p:nvPr>
        </p:nvSpPr>
        <p:spPr>
          <a:xfrm>
            <a:off x="512884" y="2120897"/>
            <a:ext cx="10515600" cy="4328747"/>
          </a:xfrm>
        </p:spPr>
        <p:txBody>
          <a:bodyPr>
            <a:normAutofit fontScale="92500" lnSpcReduction="10000"/>
          </a:bodyPr>
          <a:lstStyle/>
          <a:p>
            <a:r>
              <a:rPr lang="zh-CN" altLang="en-US" dirty="0" smtClean="0"/>
              <a:t>       陶陶</a:t>
            </a:r>
            <a:r>
              <a:rPr lang="zh-CN" altLang="en-US" dirty="0"/>
              <a:t>家的院子里有一棵苹果树，每到秋天树上就会结出 </a:t>
            </a:r>
            <a:r>
              <a:rPr lang="en-US" altLang="zh-CN" dirty="0"/>
              <a:t>10 </a:t>
            </a:r>
            <a:r>
              <a:rPr lang="zh-CN" altLang="en-US" dirty="0"/>
              <a:t>个苹果。苹果成熟的时候，陶陶就会</a:t>
            </a:r>
            <a:r>
              <a:rPr lang="zh-CN" altLang="en-US" dirty="0" smtClean="0"/>
              <a:t>跑去摘</a:t>
            </a:r>
            <a:r>
              <a:rPr lang="zh-CN" altLang="en-US" dirty="0"/>
              <a:t>苹果。陶陶有个 </a:t>
            </a:r>
            <a:r>
              <a:rPr lang="en-US" altLang="zh-CN" dirty="0"/>
              <a:t>30 </a:t>
            </a:r>
            <a:r>
              <a:rPr lang="zh-CN" altLang="en-US" dirty="0"/>
              <a:t>厘米高的板凳，当她不能直接用手摘到苹果的时候，就会踩到板凳上再</a:t>
            </a:r>
            <a:r>
              <a:rPr lang="zh-CN" altLang="en-US" dirty="0" smtClean="0"/>
              <a:t>试试</a:t>
            </a:r>
            <a:r>
              <a:rPr lang="en-US" altLang="zh-CN" dirty="0" smtClean="0"/>
              <a:t>.</a:t>
            </a:r>
            <a:r>
              <a:rPr lang="zh-CN" altLang="en-US" dirty="0"/>
              <a:t>现在已知 </a:t>
            </a:r>
            <a:r>
              <a:rPr lang="en-US" altLang="zh-CN" dirty="0"/>
              <a:t>10 </a:t>
            </a:r>
            <a:r>
              <a:rPr lang="zh-CN" altLang="en-US" dirty="0"/>
              <a:t>个苹果到地面的高度，以及陶陶把手伸直的时候能够达到的最大高度，请帮陶陶算</a:t>
            </a:r>
            <a:r>
              <a:rPr lang="zh-CN" altLang="en-US" dirty="0" smtClean="0"/>
              <a:t>一下她</a:t>
            </a:r>
            <a:r>
              <a:rPr lang="zh-CN" altLang="en-US" dirty="0"/>
              <a:t>能够摘到的苹果的数目。假设她碰到苹果，苹果就会掉下来</a:t>
            </a:r>
            <a:r>
              <a:rPr lang="zh-CN" altLang="en-US" dirty="0" smtClean="0"/>
              <a:t>。</a:t>
            </a:r>
            <a:r>
              <a:rPr lang="zh-CN" altLang="en-US" dirty="0"/>
              <a:t/>
            </a:r>
            <a:br>
              <a:rPr lang="zh-CN" altLang="en-US" dirty="0"/>
            </a:br>
            <a:r>
              <a:rPr lang="en-US" altLang="zh-CN" dirty="0" smtClean="0"/>
              <a:t>【</a:t>
            </a:r>
            <a:r>
              <a:rPr lang="zh-CN" altLang="en-US" dirty="0"/>
              <a:t>输入</a:t>
            </a:r>
            <a:r>
              <a:rPr lang="en-US" altLang="zh-CN" dirty="0"/>
              <a:t>】</a:t>
            </a:r>
            <a:br>
              <a:rPr lang="en-US" altLang="zh-CN" dirty="0"/>
            </a:br>
            <a:r>
              <a:rPr lang="zh-CN" altLang="en-US" dirty="0"/>
              <a:t>包括两行数据。第一行只包括一个 </a:t>
            </a:r>
            <a:r>
              <a:rPr lang="en-US" altLang="zh-CN" dirty="0"/>
              <a:t>100 </a:t>
            </a:r>
            <a:r>
              <a:rPr lang="zh-CN" altLang="en-US" dirty="0"/>
              <a:t>到 </a:t>
            </a:r>
            <a:r>
              <a:rPr lang="en-US" altLang="zh-CN" dirty="0"/>
              <a:t>120 </a:t>
            </a:r>
            <a:r>
              <a:rPr lang="zh-CN" altLang="en-US" dirty="0"/>
              <a:t>之间（包含 </a:t>
            </a:r>
            <a:r>
              <a:rPr lang="en-US" altLang="zh-CN" dirty="0"/>
              <a:t>100 </a:t>
            </a:r>
            <a:r>
              <a:rPr lang="zh-CN" altLang="en-US" dirty="0"/>
              <a:t>和 </a:t>
            </a:r>
            <a:r>
              <a:rPr lang="en-US" altLang="zh-CN" dirty="0"/>
              <a:t>120</a:t>
            </a:r>
            <a:r>
              <a:rPr lang="zh-CN" altLang="en-US" dirty="0"/>
              <a:t>）的整数（以厘米为单位），</a:t>
            </a:r>
            <a:r>
              <a:rPr lang="zh-CN" altLang="en-US" dirty="0" smtClean="0"/>
              <a:t>表示</a:t>
            </a:r>
            <a:r>
              <a:rPr lang="zh-CN" altLang="en-US" dirty="0"/>
              <a:t>陶陶把手伸直的时候能够达到的最大高度。第二行包含 </a:t>
            </a:r>
            <a:r>
              <a:rPr lang="en-US" altLang="zh-CN" dirty="0"/>
              <a:t>10 </a:t>
            </a:r>
            <a:r>
              <a:rPr lang="zh-CN" altLang="en-US" dirty="0"/>
              <a:t>个 </a:t>
            </a:r>
            <a:r>
              <a:rPr lang="en-US" altLang="zh-CN" dirty="0"/>
              <a:t>100 </a:t>
            </a:r>
            <a:r>
              <a:rPr lang="zh-CN" altLang="en-US" dirty="0"/>
              <a:t>到 </a:t>
            </a:r>
            <a:r>
              <a:rPr lang="en-US" altLang="zh-CN" dirty="0"/>
              <a:t>200 </a:t>
            </a:r>
            <a:r>
              <a:rPr lang="zh-CN" altLang="en-US" dirty="0"/>
              <a:t>之间（包括 </a:t>
            </a:r>
            <a:r>
              <a:rPr lang="en-US" altLang="zh-CN" dirty="0"/>
              <a:t>100 </a:t>
            </a:r>
            <a:r>
              <a:rPr lang="zh-CN" altLang="en-US" dirty="0"/>
              <a:t>和 </a:t>
            </a:r>
            <a:r>
              <a:rPr lang="en-US" altLang="zh-CN" dirty="0"/>
              <a:t>200</a:t>
            </a:r>
            <a:r>
              <a:rPr lang="zh-CN" altLang="en-US" dirty="0"/>
              <a:t>）</a:t>
            </a:r>
            <a:r>
              <a:rPr lang="zh-CN" altLang="en-US" dirty="0" smtClean="0"/>
              <a:t>的整数</a:t>
            </a:r>
            <a:r>
              <a:rPr lang="zh-CN" altLang="en-US" dirty="0"/>
              <a:t>（以厘米为单位）分别表示 </a:t>
            </a:r>
            <a:r>
              <a:rPr lang="en-US" altLang="zh-CN" dirty="0"/>
              <a:t>10 </a:t>
            </a:r>
            <a:r>
              <a:rPr lang="zh-CN" altLang="en-US" dirty="0"/>
              <a:t>个苹果到地面的高度，两个相邻的整数之间用一个空格隔开。</a:t>
            </a:r>
            <a:br>
              <a:rPr lang="zh-CN" altLang="en-US" dirty="0"/>
            </a:br>
            <a:r>
              <a:rPr lang="en-US" altLang="zh-CN" dirty="0" smtClean="0"/>
              <a:t>【</a:t>
            </a:r>
            <a:r>
              <a:rPr lang="zh-CN" altLang="en-US" dirty="0" smtClean="0"/>
              <a:t>输出</a:t>
            </a:r>
            <a:r>
              <a:rPr lang="en-US" altLang="zh-CN" dirty="0" smtClean="0"/>
              <a:t>】</a:t>
            </a:r>
            <a:br>
              <a:rPr lang="en-US" altLang="zh-CN" dirty="0" smtClean="0"/>
            </a:br>
            <a:r>
              <a:rPr lang="zh-CN" altLang="en-US" dirty="0"/>
              <a:t>包括一行，这一行只包含一个整数，表示陶陶能够摘到的苹果的数目。</a:t>
            </a:r>
            <a:br>
              <a:rPr lang="zh-CN" altLang="en-US" dirty="0"/>
            </a:br>
            <a:r>
              <a:rPr lang="en-US" altLang="zh-CN" dirty="0" smtClean="0"/>
              <a:t>【</a:t>
            </a:r>
            <a:r>
              <a:rPr lang="zh-CN" altLang="en-US" dirty="0"/>
              <a:t>样</a:t>
            </a:r>
            <a:r>
              <a:rPr lang="zh-CN" altLang="en-US" dirty="0" smtClean="0"/>
              <a:t>例</a:t>
            </a:r>
            <a:r>
              <a:rPr lang="zh-CN" altLang="en-US" dirty="0"/>
              <a:t>输入</a:t>
            </a:r>
            <a:r>
              <a:rPr lang="en-US" altLang="zh-CN" dirty="0" smtClean="0"/>
              <a:t>】                                         </a:t>
            </a:r>
            <a:r>
              <a:rPr lang="en-US" altLang="zh-CN" dirty="0" smtClean="0"/>
              <a:t>            【</a:t>
            </a:r>
            <a:r>
              <a:rPr lang="zh-CN" altLang="en-US" dirty="0"/>
              <a:t>样例</a:t>
            </a:r>
            <a:r>
              <a:rPr lang="zh-CN" altLang="en-US" dirty="0" smtClean="0"/>
              <a:t>输出</a:t>
            </a:r>
            <a:r>
              <a:rPr lang="en-US" altLang="zh-CN" dirty="0" smtClean="0"/>
              <a:t>】 </a:t>
            </a:r>
            <a:r>
              <a:rPr lang="en-US" altLang="zh-CN" dirty="0"/>
              <a:t/>
            </a:r>
            <a:br>
              <a:rPr lang="en-US" altLang="zh-CN" dirty="0"/>
            </a:br>
            <a:r>
              <a:rPr lang="en-US" altLang="zh-CN" dirty="0" smtClean="0"/>
              <a:t>  </a:t>
            </a:r>
            <a:r>
              <a:rPr lang="en-US" altLang="zh-CN" dirty="0" smtClean="0"/>
              <a:t>110                                                                          5 </a:t>
            </a:r>
          </a:p>
          <a:p>
            <a:r>
              <a:rPr lang="en-US" altLang="zh-CN" dirty="0" smtClean="0"/>
              <a:t>   100 200 150 140 129 134 167 198 200 111</a:t>
            </a:r>
            <a:r>
              <a:rPr lang="en-US" altLang="zh-CN" dirty="0" smtClean="0"/>
              <a:t>                                                               </a:t>
            </a:r>
            <a:endParaRPr lang="en-US" altLang="zh-CN" dirty="0" smtClean="0"/>
          </a:p>
        </p:txBody>
      </p:sp>
      <p:sp>
        <p:nvSpPr>
          <p:cNvPr id="5" name="Rectangle 2"/>
          <p:cNvSpPr>
            <a:spLocks noChangeArrowheads="1"/>
          </p:cNvSpPr>
          <p:nvPr/>
        </p:nvSpPr>
        <p:spPr bwMode="auto">
          <a:xfrm>
            <a:off x="179937" y="983264"/>
            <a:ext cx="33845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dirty="0" smtClean="0">
                <a:solidFill>
                  <a:srgbClr val="CC3300"/>
                </a:solidFill>
                <a:effectLst>
                  <a:outerShdw blurRad="38100" dist="38100" dir="2700000" algn="tl">
                    <a:srgbClr val="000000"/>
                  </a:outerShdw>
                </a:effectLst>
                <a:latin typeface="楷体_GB2312" pitchFamily="49" charset="-122"/>
                <a:ea typeface="楷体_GB2312" pitchFamily="49" charset="-122"/>
              </a:rPr>
              <a:t>4.</a:t>
            </a:r>
            <a:r>
              <a:rPr lang="zh-CN" altLang="en-US" b="1" dirty="0" smtClean="0">
                <a:solidFill>
                  <a:srgbClr val="CC3300"/>
                </a:solidFill>
                <a:effectLst>
                  <a:outerShdw blurRad="38100" dist="38100" dir="2700000" algn="tl">
                    <a:srgbClr val="000000"/>
                  </a:outerShdw>
                </a:effectLst>
                <a:latin typeface="楷体_GB2312" pitchFamily="49" charset="-122"/>
                <a:ea typeface="楷体_GB2312" pitchFamily="49" charset="-122"/>
              </a:rPr>
              <a:t>循环</a:t>
            </a:r>
            <a:r>
              <a:rPr lang="zh-CN" altLang="en-US" b="1" dirty="0">
                <a:solidFill>
                  <a:srgbClr val="CC3300"/>
                </a:solidFill>
                <a:effectLst>
                  <a:outerShdw blurRad="38100" dist="38100" dir="2700000" algn="tl">
                    <a:srgbClr val="000000"/>
                  </a:outerShdw>
                </a:effectLst>
                <a:latin typeface="楷体_GB2312" pitchFamily="49" charset="-122"/>
                <a:ea typeface="楷体_GB2312" pitchFamily="49" charset="-122"/>
              </a:rPr>
              <a:t>程序设计实例</a:t>
            </a:r>
          </a:p>
        </p:txBody>
      </p:sp>
    </p:spTree>
    <p:extLst>
      <p:ext uri="{BB962C8B-B14F-4D97-AF65-F5344CB8AC3E}">
        <p14:creationId xmlns:p14="http://schemas.microsoft.com/office/powerpoint/2010/main" val="1670703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5" name="内容占位符 2"/>
          <p:cNvSpPr txBox="1"/>
          <p:nvPr/>
        </p:nvSpPr>
        <p:spPr>
          <a:xfrm>
            <a:off x="565638" y="2198076"/>
            <a:ext cx="11084170" cy="17320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lumMod val="50000"/>
                </a:schemeClr>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根据题意：陶陶能达到的最大高度是</a:t>
            </a:r>
            <a:r>
              <a:rPr lang="zh-CN" altLang="en-US" dirty="0" smtClean="0"/>
              <a:t>身高加</a:t>
            </a:r>
            <a:r>
              <a:rPr lang="zh-CN" altLang="en-US" dirty="0"/>
              <a:t>板凳的高度 </a:t>
            </a:r>
            <a:r>
              <a:rPr lang="en-US" altLang="zh-CN" dirty="0"/>
              <a:t>30cm</a:t>
            </a:r>
            <a:r>
              <a:rPr lang="zh-CN" altLang="en-US" dirty="0"/>
              <a:t>，所以依次读入一个</a:t>
            </a:r>
            <a:br>
              <a:rPr lang="zh-CN" altLang="en-US" dirty="0"/>
            </a:br>
            <a:r>
              <a:rPr lang="zh-CN" altLang="en-US" dirty="0"/>
              <a:t>苹果的高度，就判断这个高度是否小于</a:t>
            </a:r>
            <a:r>
              <a:rPr lang="zh-CN" altLang="en-US" dirty="0" smtClean="0"/>
              <a:t>等于</a:t>
            </a:r>
            <a:r>
              <a:rPr lang="zh-CN" altLang="en-US" dirty="0"/>
              <a:t>身高加板凳的高度 </a:t>
            </a:r>
            <a:r>
              <a:rPr lang="en-US" altLang="zh-CN" dirty="0"/>
              <a:t>30cm</a:t>
            </a:r>
            <a:r>
              <a:rPr lang="zh-CN" altLang="en-US" dirty="0"/>
              <a:t>，则这个苹果</a:t>
            </a:r>
            <a:br>
              <a:rPr lang="zh-CN" altLang="en-US" dirty="0"/>
            </a:br>
            <a:r>
              <a:rPr lang="zh-CN" altLang="en-US" dirty="0"/>
              <a:t>能得到。</a:t>
            </a:r>
            <a:br>
              <a:rPr lang="zh-CN" altLang="en-US" dirty="0"/>
            </a:br>
            <a:endParaRPr lang="zh-CN" altLang="en-US" dirty="0"/>
          </a:p>
        </p:txBody>
      </p:sp>
      <p:sp>
        <p:nvSpPr>
          <p:cNvPr id="4" name="矩形 3"/>
          <p:cNvSpPr/>
          <p:nvPr/>
        </p:nvSpPr>
        <p:spPr>
          <a:xfrm>
            <a:off x="1597269" y="3518909"/>
            <a:ext cx="8425962" cy="2585323"/>
          </a:xfrm>
          <a:prstGeom prst="rect">
            <a:avLst/>
          </a:prstGeom>
        </p:spPr>
        <p:txBody>
          <a:bodyPr wrap="square">
            <a:spAutoFit/>
          </a:bodyPr>
          <a:lstStyle/>
          <a:p>
            <a:r>
              <a:rPr lang="en-US" altLang="zh-CN" dirty="0" err="1">
                <a:solidFill>
                  <a:srgbClr val="000000"/>
                </a:solidFill>
                <a:latin typeface="Courier New" panose="02070309020205020404" pitchFamily="49" charset="0"/>
              </a:rPr>
              <a:t>int</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h,x,ans</a:t>
            </a:r>
            <a:r>
              <a:rPr lang="en-US" altLang="zh-CN" dirty="0">
                <a:solidFill>
                  <a:srgbClr val="000000"/>
                </a:solidFill>
                <a:latin typeface="Courier New" panose="02070309020205020404" pitchFamily="49" charset="0"/>
              </a:rPr>
              <a:t>=0 //h </a:t>
            </a:r>
            <a:r>
              <a:rPr lang="zh-CN" altLang="en-US" dirty="0">
                <a:solidFill>
                  <a:srgbClr val="000000"/>
                </a:solidFill>
                <a:latin typeface="SimSun" panose="02010600030101010101" pitchFamily="2" charset="-122"/>
                <a:ea typeface="SimSun" panose="02010600030101010101" pitchFamily="2" charset="-122"/>
              </a:rPr>
              <a:t>是高度，</a:t>
            </a:r>
            <a:r>
              <a:rPr lang="en-US" altLang="zh-CN" dirty="0" err="1">
                <a:solidFill>
                  <a:srgbClr val="000000"/>
                </a:solidFill>
                <a:latin typeface="Courier New" panose="02070309020205020404" pitchFamily="49" charset="0"/>
                <a:ea typeface="SimSun" panose="02010600030101010101" pitchFamily="2" charset="-122"/>
              </a:rPr>
              <a:t>ans</a:t>
            </a:r>
            <a:r>
              <a:rPr lang="en-US" altLang="zh-CN" dirty="0">
                <a:solidFill>
                  <a:srgbClr val="000000"/>
                </a:solidFill>
                <a:latin typeface="Courier New" panose="02070309020205020404" pitchFamily="49" charset="0"/>
                <a:ea typeface="SimSun" panose="02010600030101010101" pitchFamily="2" charset="-122"/>
              </a:rPr>
              <a:t> </a:t>
            </a:r>
            <a:r>
              <a:rPr lang="zh-CN" altLang="en-US" dirty="0">
                <a:solidFill>
                  <a:srgbClr val="000000"/>
                </a:solidFill>
                <a:latin typeface="SimSun" panose="02010600030101010101" pitchFamily="2" charset="-122"/>
                <a:ea typeface="SimSun" panose="02010600030101010101" pitchFamily="2" charset="-122"/>
              </a:rPr>
              <a:t>是答案，</a:t>
            </a:r>
            <a:r>
              <a:rPr lang="en-US" altLang="zh-CN" dirty="0">
                <a:solidFill>
                  <a:srgbClr val="000000"/>
                </a:solidFill>
                <a:latin typeface="Courier New" panose="02070309020205020404" pitchFamily="49" charset="0"/>
                <a:ea typeface="SimSun" panose="02010600030101010101" pitchFamily="2" charset="-122"/>
              </a:rPr>
              <a:t>x </a:t>
            </a:r>
            <a:r>
              <a:rPr lang="zh-CN" altLang="en-US" dirty="0">
                <a:solidFill>
                  <a:srgbClr val="000000"/>
                </a:solidFill>
                <a:latin typeface="SimSun" panose="02010600030101010101" pitchFamily="2" charset="-122"/>
                <a:ea typeface="SimSun" panose="02010600030101010101" pitchFamily="2" charset="-122"/>
              </a:rPr>
              <a:t>是读入的苹果的高度；</a:t>
            </a:r>
            <a:br>
              <a:rPr lang="zh-CN" altLang="en-US" dirty="0">
                <a:solidFill>
                  <a:srgbClr val="000000"/>
                </a:solidFill>
                <a:latin typeface="SimSun" panose="02010600030101010101" pitchFamily="2" charset="-122"/>
                <a:ea typeface="SimSun" panose="02010600030101010101" pitchFamily="2" charset="-122"/>
              </a:rPr>
            </a:br>
            <a:r>
              <a:rPr lang="en-US" altLang="zh-CN" dirty="0" err="1">
                <a:solidFill>
                  <a:srgbClr val="000000"/>
                </a:solidFill>
                <a:latin typeface="Courier New" panose="02070309020205020404" pitchFamily="49" charset="0"/>
                <a:ea typeface="SimSun" panose="02010600030101010101" pitchFamily="2" charset="-122"/>
              </a:rPr>
              <a:t>scanf</a:t>
            </a:r>
            <a:r>
              <a:rPr lang="en-US" altLang="zh-CN" dirty="0">
                <a:solidFill>
                  <a:srgbClr val="000000"/>
                </a:solidFill>
                <a:latin typeface="Courier New" panose="02070309020205020404" pitchFamily="49" charset="0"/>
                <a:ea typeface="SimSun" panose="02010600030101010101" pitchFamily="2" charset="-122"/>
              </a:rPr>
              <a:t>(“%</a:t>
            </a:r>
            <a:r>
              <a:rPr lang="en-US" altLang="zh-CN" dirty="0" err="1">
                <a:solidFill>
                  <a:srgbClr val="000000"/>
                </a:solidFill>
                <a:latin typeface="Courier New" panose="02070309020205020404" pitchFamily="49" charset="0"/>
                <a:ea typeface="SimSun" panose="02010600030101010101" pitchFamily="2" charset="-122"/>
              </a:rPr>
              <a:t>d”,&amp;h</a:t>
            </a:r>
            <a:r>
              <a:rPr lang="en-US" altLang="zh-CN" dirty="0">
                <a:solidFill>
                  <a:srgbClr val="000000"/>
                </a:solidFill>
                <a:latin typeface="Courier New" panose="02070309020205020404" pitchFamily="49" charset="0"/>
                <a:ea typeface="SimSun" panose="02010600030101010101" pitchFamily="2" charset="-122"/>
              </a:rPr>
              <a:t>);</a:t>
            </a:r>
            <a:br>
              <a:rPr lang="en-US" altLang="zh-CN" dirty="0">
                <a:solidFill>
                  <a:srgbClr val="000000"/>
                </a:solidFill>
                <a:latin typeface="Courier New" panose="02070309020205020404" pitchFamily="49" charset="0"/>
                <a:ea typeface="SimSun" panose="02010600030101010101" pitchFamily="2" charset="-122"/>
              </a:rPr>
            </a:br>
            <a:r>
              <a:rPr lang="en-US" altLang="zh-CN" dirty="0">
                <a:solidFill>
                  <a:srgbClr val="000000"/>
                </a:solidFill>
                <a:latin typeface="Courier New" panose="02070309020205020404" pitchFamily="49" charset="0"/>
                <a:ea typeface="SimSun" panose="02010600030101010101" pitchFamily="2" charset="-122"/>
              </a:rPr>
              <a:t>h=h+30;</a:t>
            </a:r>
            <a:br>
              <a:rPr lang="en-US" altLang="zh-CN" dirty="0">
                <a:solidFill>
                  <a:srgbClr val="000000"/>
                </a:solidFill>
                <a:latin typeface="Courier New" panose="02070309020205020404" pitchFamily="49" charset="0"/>
                <a:ea typeface="SimSun" panose="02010600030101010101" pitchFamily="2" charset="-122"/>
              </a:rPr>
            </a:br>
            <a:r>
              <a:rPr lang="en-US" altLang="zh-CN" dirty="0">
                <a:solidFill>
                  <a:srgbClr val="000000"/>
                </a:solidFill>
                <a:latin typeface="Courier New" panose="02070309020205020404" pitchFamily="49" charset="0"/>
                <a:ea typeface="SimSun" panose="02010600030101010101" pitchFamily="2" charset="-122"/>
              </a:rPr>
              <a:t>for(</a:t>
            </a:r>
            <a:r>
              <a:rPr lang="en-US" altLang="zh-CN" dirty="0" err="1">
                <a:solidFill>
                  <a:srgbClr val="000000"/>
                </a:solidFill>
                <a:latin typeface="Courier New" panose="02070309020205020404" pitchFamily="49" charset="0"/>
                <a:ea typeface="SimSun" panose="02010600030101010101" pitchFamily="2" charset="-122"/>
              </a:rPr>
              <a:t>int</a:t>
            </a:r>
            <a:r>
              <a:rPr lang="en-US" altLang="zh-CN" dirty="0">
                <a:solidFill>
                  <a:srgbClr val="000000"/>
                </a:solidFill>
                <a:latin typeface="Courier New" panose="02070309020205020404" pitchFamily="49" charset="0"/>
                <a:ea typeface="SimSun" panose="02010600030101010101" pitchFamily="2" charset="-122"/>
              </a:rPr>
              <a:t> </a:t>
            </a:r>
            <a:r>
              <a:rPr lang="en-US" altLang="zh-CN" dirty="0" err="1">
                <a:solidFill>
                  <a:srgbClr val="000000"/>
                </a:solidFill>
                <a:latin typeface="Courier New" panose="02070309020205020404" pitchFamily="49" charset="0"/>
                <a:ea typeface="SimSun" panose="02010600030101010101" pitchFamily="2" charset="-122"/>
              </a:rPr>
              <a:t>i</a:t>
            </a:r>
            <a:r>
              <a:rPr lang="en-US" altLang="zh-CN" dirty="0">
                <a:solidFill>
                  <a:srgbClr val="000000"/>
                </a:solidFill>
                <a:latin typeface="Courier New" panose="02070309020205020404" pitchFamily="49" charset="0"/>
                <a:ea typeface="SimSun" panose="02010600030101010101" pitchFamily="2" charset="-122"/>
              </a:rPr>
              <a:t>=1;i&lt;=10;i++)</a:t>
            </a:r>
            <a:br>
              <a:rPr lang="en-US" altLang="zh-CN" dirty="0">
                <a:solidFill>
                  <a:srgbClr val="000000"/>
                </a:solidFill>
                <a:latin typeface="Courier New" panose="02070309020205020404" pitchFamily="49" charset="0"/>
                <a:ea typeface="SimSun" panose="02010600030101010101" pitchFamily="2" charset="-122"/>
              </a:rPr>
            </a:br>
            <a:r>
              <a:rPr lang="en-US" altLang="zh-CN" dirty="0">
                <a:solidFill>
                  <a:srgbClr val="000000"/>
                </a:solidFill>
                <a:latin typeface="Courier New" panose="02070309020205020404" pitchFamily="49" charset="0"/>
                <a:ea typeface="SimSun" panose="02010600030101010101" pitchFamily="2" charset="-122"/>
              </a:rPr>
              <a:t>{</a:t>
            </a:r>
            <a:br>
              <a:rPr lang="en-US" altLang="zh-CN" dirty="0">
                <a:solidFill>
                  <a:srgbClr val="000000"/>
                </a:solidFill>
                <a:latin typeface="Courier New" panose="02070309020205020404" pitchFamily="49" charset="0"/>
                <a:ea typeface="SimSun" panose="02010600030101010101" pitchFamily="2" charset="-122"/>
              </a:rPr>
            </a:br>
            <a:r>
              <a:rPr lang="en-US" altLang="zh-CN" dirty="0" smtClean="0">
                <a:solidFill>
                  <a:srgbClr val="000000"/>
                </a:solidFill>
                <a:latin typeface="Courier New" panose="02070309020205020404" pitchFamily="49" charset="0"/>
                <a:ea typeface="SimSun" panose="02010600030101010101" pitchFamily="2" charset="-122"/>
              </a:rPr>
              <a:t>    </a:t>
            </a:r>
            <a:r>
              <a:rPr lang="en-US" altLang="zh-CN" dirty="0" err="1" smtClean="0">
                <a:solidFill>
                  <a:srgbClr val="000000"/>
                </a:solidFill>
                <a:latin typeface="Courier New" panose="02070309020205020404" pitchFamily="49" charset="0"/>
                <a:ea typeface="SimSun" panose="02010600030101010101" pitchFamily="2" charset="-122"/>
              </a:rPr>
              <a:t>scanf</a:t>
            </a:r>
            <a:r>
              <a:rPr lang="en-US" altLang="zh-CN" dirty="0">
                <a:solidFill>
                  <a:srgbClr val="000000"/>
                </a:solidFill>
                <a:latin typeface="Courier New" panose="02070309020205020404" pitchFamily="49" charset="0"/>
                <a:ea typeface="SimSun" panose="02010600030101010101" pitchFamily="2" charset="-122"/>
              </a:rPr>
              <a:t>(“%</a:t>
            </a:r>
            <a:r>
              <a:rPr lang="en-US" altLang="zh-CN" dirty="0" err="1">
                <a:solidFill>
                  <a:srgbClr val="000000"/>
                </a:solidFill>
                <a:latin typeface="Courier New" panose="02070309020205020404" pitchFamily="49" charset="0"/>
                <a:ea typeface="SimSun" panose="02010600030101010101" pitchFamily="2" charset="-122"/>
              </a:rPr>
              <a:t>d”,&amp;x</a:t>
            </a:r>
            <a:r>
              <a:rPr lang="en-US" altLang="zh-CN" dirty="0">
                <a:solidFill>
                  <a:srgbClr val="000000"/>
                </a:solidFill>
                <a:latin typeface="Courier New" panose="02070309020205020404" pitchFamily="49" charset="0"/>
                <a:ea typeface="SimSun" panose="02010600030101010101" pitchFamily="2" charset="-122"/>
              </a:rPr>
              <a:t>) //</a:t>
            </a:r>
            <a:r>
              <a:rPr lang="zh-CN" altLang="en-US" dirty="0">
                <a:solidFill>
                  <a:srgbClr val="000000"/>
                </a:solidFill>
                <a:latin typeface="SimSun" panose="02010600030101010101" pitchFamily="2" charset="-122"/>
                <a:ea typeface="SimSun" panose="02010600030101010101" pitchFamily="2" charset="-122"/>
              </a:rPr>
              <a:t>读入第 </a:t>
            </a:r>
            <a:r>
              <a:rPr lang="en-US" altLang="zh-CN" dirty="0" err="1">
                <a:solidFill>
                  <a:srgbClr val="000000"/>
                </a:solidFill>
                <a:latin typeface="Courier New" panose="02070309020205020404" pitchFamily="49" charset="0"/>
                <a:ea typeface="SimSun" panose="02010600030101010101" pitchFamily="2" charset="-122"/>
              </a:rPr>
              <a:t>i</a:t>
            </a:r>
            <a:r>
              <a:rPr lang="en-US" altLang="zh-CN" dirty="0">
                <a:solidFill>
                  <a:srgbClr val="000000"/>
                </a:solidFill>
                <a:latin typeface="Courier New" panose="02070309020205020404" pitchFamily="49" charset="0"/>
                <a:ea typeface="SimSun" panose="02010600030101010101" pitchFamily="2" charset="-122"/>
              </a:rPr>
              <a:t> </a:t>
            </a:r>
            <a:r>
              <a:rPr lang="zh-CN" altLang="en-US" dirty="0">
                <a:solidFill>
                  <a:srgbClr val="000000"/>
                </a:solidFill>
                <a:latin typeface="SimSun" panose="02010600030101010101" pitchFamily="2" charset="-122"/>
                <a:ea typeface="SimSun" panose="02010600030101010101" pitchFamily="2" charset="-122"/>
              </a:rPr>
              <a:t>个苹果的高度</a:t>
            </a:r>
            <a:br>
              <a:rPr lang="zh-CN" altLang="en-US" dirty="0">
                <a:solidFill>
                  <a:srgbClr val="000000"/>
                </a:solidFill>
                <a:latin typeface="SimSun" panose="02010600030101010101" pitchFamily="2" charset="-122"/>
                <a:ea typeface="SimSun" panose="02010600030101010101" pitchFamily="2" charset="-122"/>
              </a:rPr>
            </a:br>
            <a:r>
              <a:rPr lang="zh-CN" altLang="en-US" dirty="0" smtClean="0">
                <a:solidFill>
                  <a:srgbClr val="000000"/>
                </a:solidFill>
                <a:latin typeface="SimSun" panose="02010600030101010101" pitchFamily="2" charset="-122"/>
                <a:ea typeface="SimSun" panose="02010600030101010101" pitchFamily="2" charset="-122"/>
              </a:rPr>
              <a:t>    </a:t>
            </a:r>
            <a:r>
              <a:rPr lang="en-US" altLang="zh-CN" dirty="0" smtClean="0">
                <a:solidFill>
                  <a:srgbClr val="000000"/>
                </a:solidFill>
                <a:latin typeface="Courier New" panose="02070309020205020404" pitchFamily="49" charset="0"/>
                <a:ea typeface="SimSun" panose="02010600030101010101" pitchFamily="2" charset="-122"/>
              </a:rPr>
              <a:t>if(x</a:t>
            </a:r>
            <a:r>
              <a:rPr lang="en-US" altLang="zh-CN" dirty="0">
                <a:solidFill>
                  <a:srgbClr val="000000"/>
                </a:solidFill>
                <a:latin typeface="Courier New" panose="02070309020205020404" pitchFamily="49" charset="0"/>
                <a:ea typeface="SimSun" panose="02010600030101010101" pitchFamily="2" charset="-122"/>
              </a:rPr>
              <a:t>&lt;=h) </a:t>
            </a:r>
            <a:r>
              <a:rPr lang="en-US" altLang="zh-CN" dirty="0" err="1">
                <a:solidFill>
                  <a:srgbClr val="000000"/>
                </a:solidFill>
                <a:latin typeface="Courier New" panose="02070309020205020404" pitchFamily="49" charset="0"/>
                <a:ea typeface="SimSun" panose="02010600030101010101" pitchFamily="2" charset="-122"/>
              </a:rPr>
              <a:t>ans</a:t>
            </a:r>
            <a:r>
              <a:rPr lang="en-US" altLang="zh-CN" dirty="0">
                <a:solidFill>
                  <a:srgbClr val="000000"/>
                </a:solidFill>
                <a:latin typeface="Courier New" panose="02070309020205020404" pitchFamily="49" charset="0"/>
                <a:ea typeface="SimSun" panose="02010600030101010101" pitchFamily="2" charset="-122"/>
              </a:rPr>
              <a:t>++;</a:t>
            </a:r>
            <a:br>
              <a:rPr lang="en-US" altLang="zh-CN" dirty="0">
                <a:solidFill>
                  <a:srgbClr val="000000"/>
                </a:solidFill>
                <a:latin typeface="Courier New" panose="02070309020205020404" pitchFamily="49" charset="0"/>
                <a:ea typeface="SimSun" panose="02010600030101010101" pitchFamily="2" charset="-122"/>
              </a:rPr>
            </a:br>
            <a:r>
              <a:rPr lang="en-US" altLang="zh-CN" dirty="0">
                <a:solidFill>
                  <a:srgbClr val="000000"/>
                </a:solidFill>
                <a:latin typeface="Courier New" panose="02070309020205020404" pitchFamily="49" charset="0"/>
                <a:ea typeface="SimSun" panose="02010600030101010101" pitchFamily="2" charset="-122"/>
              </a:rPr>
              <a:t>}</a:t>
            </a:r>
            <a:br>
              <a:rPr lang="en-US" altLang="zh-CN" dirty="0">
                <a:solidFill>
                  <a:srgbClr val="000000"/>
                </a:solidFill>
                <a:latin typeface="Courier New" panose="02070309020205020404" pitchFamily="49" charset="0"/>
                <a:ea typeface="SimSun" panose="02010600030101010101" pitchFamily="2" charset="-122"/>
              </a:rPr>
            </a:br>
            <a:endParaRPr lang="zh-CN" altLang="en-US" dirty="0"/>
          </a:p>
        </p:txBody>
      </p:sp>
    </p:spTree>
    <p:extLst>
      <p:ext uri="{BB962C8B-B14F-4D97-AF65-F5344CB8AC3E}">
        <p14:creationId xmlns:p14="http://schemas.microsoft.com/office/powerpoint/2010/main" val="368630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905" y="1366716"/>
            <a:ext cx="10515600" cy="376112"/>
          </a:xfrm>
        </p:spPr>
        <p:txBody>
          <a:bodyPr>
            <a:normAutofit fontScale="90000"/>
          </a:bodyPr>
          <a:lstStyle/>
          <a:p>
            <a:pPr algn="l"/>
            <a:r>
              <a:rPr lang="zh-CN" altLang="en-US" dirty="0"/>
              <a:t>例 </a:t>
            </a:r>
            <a:r>
              <a:rPr lang="en-US" altLang="zh-CN" dirty="0"/>
              <a:t>2</a:t>
            </a:r>
            <a:r>
              <a:rPr lang="zh-CN" altLang="en-US" dirty="0" smtClean="0"/>
              <a:t>、</a:t>
            </a:r>
            <a:r>
              <a:rPr lang="zh-CN" altLang="en-US" dirty="0"/>
              <a:t>存款收益（</a:t>
            </a:r>
            <a:r>
              <a:rPr lang="en-US" altLang="zh-CN" dirty="0"/>
              <a:t>P1052</a:t>
            </a:r>
            <a:r>
              <a:rPr lang="zh-CN" altLang="en-US" dirty="0"/>
              <a:t>）</a:t>
            </a:r>
            <a:br>
              <a:rPr lang="zh-CN" altLang="en-US" dirty="0"/>
            </a:br>
            <a:endParaRPr lang="zh-CN" altLang="en-US" dirty="0"/>
          </a:p>
        </p:txBody>
      </p:sp>
      <p:sp>
        <p:nvSpPr>
          <p:cNvPr id="3" name="内容占位符 2"/>
          <p:cNvSpPr>
            <a:spLocks noGrp="1"/>
          </p:cNvSpPr>
          <p:nvPr>
            <p:ph idx="1"/>
          </p:nvPr>
        </p:nvSpPr>
        <p:spPr>
          <a:xfrm>
            <a:off x="468923" y="1883504"/>
            <a:ext cx="10515600" cy="4328747"/>
          </a:xfrm>
        </p:spPr>
        <p:txBody>
          <a:bodyPr>
            <a:normAutofit/>
          </a:bodyPr>
          <a:lstStyle/>
          <a:p>
            <a:r>
              <a:rPr lang="zh-CN" altLang="en-US" dirty="0" smtClean="0"/>
              <a:t>    银行</a:t>
            </a:r>
            <a:r>
              <a:rPr lang="zh-CN" altLang="en-US" dirty="0"/>
              <a:t>近期推出一款新的理财计划“重复计息储蓄”。储户需要在每个月月初存入固定数额的现金，</a:t>
            </a:r>
            <a:r>
              <a:rPr lang="zh-CN" altLang="en-US" dirty="0" smtClean="0"/>
              <a:t>银行</a:t>
            </a:r>
            <a:r>
              <a:rPr lang="zh-CN" altLang="en-US" dirty="0"/>
              <a:t>就会在每个月月底根据储户账号内的金额算出该月的利息存入用户账号</a:t>
            </a:r>
            <a:r>
              <a:rPr lang="zh-CN" altLang="en-US" dirty="0" smtClean="0"/>
              <a:t>。现在</a:t>
            </a:r>
            <a:r>
              <a:rPr lang="zh-CN" altLang="en-US" dirty="0"/>
              <a:t>，如果某人每月存入 </a:t>
            </a:r>
            <a:r>
              <a:rPr lang="en-US" altLang="zh-CN" dirty="0"/>
              <a:t>K </a:t>
            </a:r>
            <a:r>
              <a:rPr lang="zh-CN" altLang="en-US" dirty="0"/>
              <a:t>元，在月利率为 </a:t>
            </a:r>
            <a:r>
              <a:rPr lang="en-US" altLang="zh-CN" dirty="0"/>
              <a:t>P </a:t>
            </a:r>
            <a:r>
              <a:rPr lang="zh-CN" altLang="en-US" dirty="0"/>
              <a:t>的情况下，请你帮助他计算一下，</a:t>
            </a:r>
            <a:r>
              <a:rPr lang="en-US" altLang="zh-CN" dirty="0"/>
              <a:t>N </a:t>
            </a:r>
            <a:r>
              <a:rPr lang="zh-CN" altLang="en-US" dirty="0"/>
              <a:t>个月后，他</a:t>
            </a:r>
            <a:r>
              <a:rPr lang="zh-CN" altLang="en-US" dirty="0" smtClean="0"/>
              <a:t>可以获得</a:t>
            </a:r>
            <a:r>
              <a:rPr lang="zh-CN" altLang="en-US" dirty="0"/>
              <a:t>多少收益。</a:t>
            </a:r>
            <a:br>
              <a:rPr lang="zh-CN" altLang="en-US" dirty="0"/>
            </a:br>
            <a:r>
              <a:rPr lang="en-US" altLang="zh-CN" dirty="0"/>
              <a:t>【</a:t>
            </a:r>
            <a:r>
              <a:rPr lang="zh-CN" altLang="en-US" dirty="0"/>
              <a:t>输入</a:t>
            </a:r>
            <a:r>
              <a:rPr lang="en-US" altLang="zh-CN" dirty="0"/>
              <a:t>】 </a:t>
            </a:r>
            <a:r>
              <a:rPr lang="zh-CN" altLang="en-US" dirty="0"/>
              <a:t>一行三个用空格分开数：</a:t>
            </a:r>
            <a:r>
              <a:rPr lang="en-US" altLang="zh-CN" dirty="0"/>
              <a:t>K</a:t>
            </a:r>
            <a:r>
              <a:rPr lang="zh-CN" altLang="en-US" dirty="0"/>
              <a:t>，</a:t>
            </a:r>
            <a:r>
              <a:rPr lang="en-US" altLang="zh-CN" dirty="0"/>
              <a:t>N </a:t>
            </a:r>
            <a:r>
              <a:rPr lang="zh-CN" altLang="en-US" dirty="0"/>
              <a:t>和 </a:t>
            </a:r>
            <a:r>
              <a:rPr lang="en-US" altLang="zh-CN" dirty="0"/>
              <a:t>P</a:t>
            </a:r>
            <a:r>
              <a:rPr lang="zh-CN" altLang="en-US" dirty="0"/>
              <a:t>，其中 </a:t>
            </a:r>
            <a:r>
              <a:rPr lang="en-US" altLang="zh-CN" dirty="0"/>
              <a:t>P </a:t>
            </a:r>
            <a:r>
              <a:rPr lang="zh-CN" altLang="en-US" dirty="0"/>
              <a:t>是一个小数。</a:t>
            </a:r>
            <a:br>
              <a:rPr lang="zh-CN" altLang="en-US" dirty="0"/>
            </a:br>
            <a:r>
              <a:rPr lang="en-US" altLang="zh-CN" dirty="0"/>
              <a:t>【</a:t>
            </a:r>
            <a:r>
              <a:rPr lang="zh-CN" altLang="en-US" dirty="0"/>
              <a:t>输出</a:t>
            </a:r>
            <a:r>
              <a:rPr lang="en-US" altLang="zh-CN" dirty="0"/>
              <a:t>】 </a:t>
            </a:r>
            <a:r>
              <a:rPr lang="zh-CN" altLang="en-US" dirty="0"/>
              <a:t>一个实数，表示储户 </a:t>
            </a:r>
            <a:r>
              <a:rPr lang="en-US" altLang="zh-CN" dirty="0"/>
              <a:t>N </a:t>
            </a:r>
            <a:r>
              <a:rPr lang="zh-CN" altLang="en-US" dirty="0"/>
              <a:t>个月后的收益，四舍五入保留 </a:t>
            </a:r>
            <a:r>
              <a:rPr lang="en-US" altLang="zh-CN" dirty="0"/>
              <a:t>2 </a:t>
            </a:r>
            <a:r>
              <a:rPr lang="zh-CN" altLang="en-US" dirty="0"/>
              <a:t>位</a:t>
            </a:r>
            <a:r>
              <a:rPr lang="zh-CN" altLang="en-US" dirty="0" smtClean="0"/>
              <a:t>小数</a:t>
            </a:r>
            <a:r>
              <a:rPr lang="zh-CN" altLang="en-US" dirty="0"/>
              <a:t/>
            </a:r>
            <a:br>
              <a:rPr lang="zh-CN" altLang="en-US" dirty="0"/>
            </a:br>
            <a:r>
              <a:rPr lang="en-US" altLang="zh-CN" dirty="0"/>
              <a:t>【</a:t>
            </a:r>
            <a:r>
              <a:rPr lang="zh-CN" altLang="en-US" dirty="0"/>
              <a:t>样例</a:t>
            </a:r>
            <a:r>
              <a:rPr lang="en-US" altLang="zh-CN" dirty="0"/>
              <a:t>】</a:t>
            </a:r>
            <a:br>
              <a:rPr lang="en-US" altLang="zh-CN" dirty="0"/>
            </a:br>
            <a:r>
              <a:rPr lang="zh-CN" altLang="en-US" dirty="0"/>
              <a:t>输入样例 </a:t>
            </a:r>
            <a:r>
              <a:rPr lang="zh-CN" altLang="en-US" dirty="0" smtClean="0"/>
              <a:t>                 输出</a:t>
            </a:r>
            <a:r>
              <a:rPr lang="zh-CN" altLang="en-US" dirty="0"/>
              <a:t>样例</a:t>
            </a:r>
            <a:br>
              <a:rPr lang="zh-CN" altLang="en-US" dirty="0"/>
            </a:br>
            <a:r>
              <a:rPr lang="en-US" altLang="zh-CN" dirty="0"/>
              <a:t>1000 6 0.01 </a:t>
            </a:r>
            <a:r>
              <a:rPr lang="en-US" altLang="zh-CN" dirty="0" smtClean="0"/>
              <a:t>            213.54</a:t>
            </a:r>
            <a:r>
              <a:rPr lang="en-US" altLang="zh-CN" dirty="0"/>
              <a:t/>
            </a:r>
            <a:br>
              <a:rPr lang="en-US" altLang="zh-CN" dirty="0"/>
            </a:br>
            <a:r>
              <a:rPr lang="en-US" altLang="zh-CN" dirty="0"/>
              <a:t>【</a:t>
            </a:r>
            <a:r>
              <a:rPr lang="zh-CN" altLang="en-US" dirty="0"/>
              <a:t>数据范围</a:t>
            </a:r>
            <a:r>
              <a:rPr lang="en-US" altLang="zh-CN" dirty="0"/>
              <a:t>】</a:t>
            </a:r>
            <a:br>
              <a:rPr lang="en-US" altLang="zh-CN" dirty="0"/>
            </a:br>
            <a:r>
              <a:rPr lang="en-US" altLang="zh-CN" dirty="0"/>
              <a:t>100 &lt;= K &lt;=10000 1&lt;= N &lt;= 48 0.001 &lt;= P &lt;= 0.01</a:t>
            </a:r>
            <a:r>
              <a:rPr lang="zh-CN" altLang="en-US" dirty="0"/>
              <a:t/>
            </a:r>
            <a:br>
              <a:rPr lang="zh-CN" altLang="en-US" dirty="0"/>
            </a:br>
            <a:endParaRPr lang="en-US" altLang="zh-CN" dirty="0" smtClean="0"/>
          </a:p>
        </p:txBody>
      </p:sp>
    </p:spTree>
    <p:extLst>
      <p:ext uri="{BB962C8B-B14F-4D97-AF65-F5344CB8AC3E}">
        <p14:creationId xmlns:p14="http://schemas.microsoft.com/office/powerpoint/2010/main" val="2527099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5" name="内容占位符 2"/>
          <p:cNvSpPr txBox="1"/>
          <p:nvPr/>
        </p:nvSpPr>
        <p:spPr>
          <a:xfrm>
            <a:off x="723901" y="1719889"/>
            <a:ext cx="11084170" cy="17320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lumMod val="50000"/>
                </a:schemeClr>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N </a:t>
            </a:r>
            <a:r>
              <a:rPr lang="zh-CN" altLang="en-US" dirty="0"/>
              <a:t>个月存入的总钱数</a:t>
            </a:r>
            <a:r>
              <a:rPr lang="en-US" altLang="zh-CN" dirty="0"/>
              <a:t>:a=K*N;</a:t>
            </a:r>
            <a:br>
              <a:rPr lang="en-US" altLang="zh-CN" dirty="0"/>
            </a:br>
            <a:r>
              <a:rPr lang="zh-CN" altLang="en-US" dirty="0"/>
              <a:t>设第 </a:t>
            </a:r>
            <a:r>
              <a:rPr lang="en-US" altLang="zh-CN" dirty="0"/>
              <a:t>i-1 </a:t>
            </a:r>
            <a:r>
              <a:rPr lang="zh-CN" altLang="en-US" dirty="0"/>
              <a:t>月的余额为 </a:t>
            </a:r>
            <a:r>
              <a:rPr lang="en-US" altLang="zh-CN" dirty="0"/>
              <a:t>s</a:t>
            </a:r>
            <a:r>
              <a:rPr lang="zh-CN" altLang="en-US" dirty="0"/>
              <a:t>，那么第 </a:t>
            </a:r>
            <a:r>
              <a:rPr lang="en-US" altLang="zh-CN" dirty="0" err="1"/>
              <a:t>i</a:t>
            </a:r>
            <a:r>
              <a:rPr lang="en-US" altLang="zh-CN" dirty="0"/>
              <a:t> </a:t>
            </a:r>
            <a:r>
              <a:rPr lang="zh-CN" altLang="en-US" dirty="0"/>
              <a:t>月的余额是</a:t>
            </a:r>
            <a:r>
              <a:rPr lang="zh-CN" altLang="en-US" dirty="0" smtClean="0"/>
              <a:t>：</a:t>
            </a:r>
            <a:r>
              <a:rPr lang="en-US" altLang="zh-CN" dirty="0" smtClean="0"/>
              <a:t>s</a:t>
            </a:r>
            <a:r>
              <a:rPr lang="en-US" altLang="zh-CN" dirty="0"/>
              <a:t>=(</a:t>
            </a:r>
            <a:r>
              <a:rPr lang="en-US" altLang="zh-CN" dirty="0" err="1"/>
              <a:t>s+K</a:t>
            </a:r>
            <a:r>
              <a:rPr lang="en-US" altLang="zh-CN" dirty="0"/>
              <a:t>)*(1+P);</a:t>
            </a:r>
            <a:br>
              <a:rPr lang="en-US" altLang="zh-CN" dirty="0"/>
            </a:br>
            <a:r>
              <a:rPr lang="zh-CN" altLang="en-US" dirty="0"/>
              <a:t>总收益为：</a:t>
            </a:r>
            <a:r>
              <a:rPr lang="en-US" altLang="zh-CN" dirty="0" err="1"/>
              <a:t>ans</a:t>
            </a:r>
            <a:r>
              <a:rPr lang="en-US" altLang="zh-CN" dirty="0"/>
              <a:t>=s-a</a:t>
            </a:r>
            <a:r>
              <a:rPr lang="en-US" altLang="zh-CN" dirty="0" smtClean="0"/>
              <a:t>;</a:t>
            </a:r>
            <a:endParaRPr lang="zh-CN" altLang="en-US" dirty="0"/>
          </a:p>
        </p:txBody>
      </p:sp>
      <p:sp>
        <p:nvSpPr>
          <p:cNvPr id="4" name="矩形 3"/>
          <p:cNvSpPr/>
          <p:nvPr/>
        </p:nvSpPr>
        <p:spPr>
          <a:xfrm>
            <a:off x="1588477" y="3369440"/>
            <a:ext cx="8425962" cy="2031325"/>
          </a:xfrm>
          <a:prstGeom prst="rect">
            <a:avLst/>
          </a:prstGeom>
        </p:spPr>
        <p:txBody>
          <a:bodyPr wrap="square">
            <a:spAutoFit/>
          </a:bodyPr>
          <a:lstStyle/>
          <a:p>
            <a:r>
              <a:rPr lang="en-US" altLang="zh-CN" dirty="0" err="1"/>
              <a:t>int</a:t>
            </a:r>
            <a:r>
              <a:rPr lang="en-US" altLang="zh-CN" dirty="0"/>
              <a:t> K,N,P, </a:t>
            </a:r>
            <a:r>
              <a:rPr lang="en-US" altLang="zh-CN" dirty="0" err="1"/>
              <a:t>s,a</a:t>
            </a:r>
            <a:r>
              <a:rPr lang="en-US" altLang="zh-CN" dirty="0"/>
              <a:t>; </a:t>
            </a:r>
            <a:r>
              <a:rPr lang="en-US" altLang="zh-CN" dirty="0" smtClean="0"/>
              <a:t>                  //</a:t>
            </a:r>
            <a:r>
              <a:rPr lang="en-US" altLang="zh-CN" dirty="0"/>
              <a:t>s </a:t>
            </a:r>
            <a:r>
              <a:rPr lang="zh-CN" altLang="en-US" dirty="0"/>
              <a:t>为月末余额，</a:t>
            </a:r>
            <a:r>
              <a:rPr lang="en-US" altLang="zh-CN" dirty="0"/>
              <a:t>a </a:t>
            </a:r>
            <a:r>
              <a:rPr lang="zh-CN" altLang="en-US" dirty="0"/>
              <a:t>为存入的总钱数；</a:t>
            </a:r>
            <a:br>
              <a:rPr lang="zh-CN" altLang="en-US" dirty="0"/>
            </a:br>
            <a:r>
              <a:rPr lang="en-US" altLang="zh-CN" dirty="0" err="1"/>
              <a:t>scanf</a:t>
            </a:r>
            <a:r>
              <a:rPr lang="en-US" altLang="zh-CN" dirty="0"/>
              <a:t>(“%</a:t>
            </a:r>
            <a:r>
              <a:rPr lang="en-US" altLang="zh-CN" dirty="0" err="1"/>
              <a:t>d%d%d</a:t>
            </a:r>
            <a:r>
              <a:rPr lang="en-US" altLang="zh-CN" dirty="0"/>
              <a:t>”,&amp;K,&amp;N,&amp;P);</a:t>
            </a:r>
            <a:br>
              <a:rPr lang="en-US" altLang="zh-CN" dirty="0"/>
            </a:br>
            <a:r>
              <a:rPr lang="en-US" altLang="zh-CN" dirty="0"/>
              <a:t>a=K*N;</a:t>
            </a:r>
            <a:br>
              <a:rPr lang="en-US" altLang="zh-CN" dirty="0"/>
            </a:br>
            <a:r>
              <a:rPr lang="en-US" altLang="zh-CN" dirty="0"/>
              <a:t>s=0;</a:t>
            </a:r>
            <a:br>
              <a:rPr lang="en-US" altLang="zh-CN" dirty="0"/>
            </a:br>
            <a:r>
              <a:rPr lang="en-US" altLang="zh-CN" dirty="0"/>
              <a:t>for(</a:t>
            </a:r>
            <a:r>
              <a:rPr lang="en-US" altLang="zh-CN" dirty="0" err="1"/>
              <a:t>int</a:t>
            </a:r>
            <a:r>
              <a:rPr lang="en-US" altLang="zh-CN" dirty="0"/>
              <a:t> </a:t>
            </a:r>
            <a:r>
              <a:rPr lang="en-US" altLang="zh-CN" dirty="0" err="1"/>
              <a:t>i</a:t>
            </a:r>
            <a:r>
              <a:rPr lang="en-US" altLang="zh-CN" dirty="0"/>
              <a:t>=1;i&lt;=</a:t>
            </a:r>
            <a:r>
              <a:rPr lang="en-US" altLang="zh-CN" dirty="0" err="1"/>
              <a:t>N;i</a:t>
            </a:r>
            <a:r>
              <a:rPr lang="en-US" altLang="zh-CN" dirty="0"/>
              <a:t>++) </a:t>
            </a:r>
            <a:r>
              <a:rPr lang="en-US" altLang="zh-CN" dirty="0" smtClean="0"/>
              <a:t>          //</a:t>
            </a:r>
            <a:r>
              <a:rPr lang="zh-CN" altLang="en-US" dirty="0"/>
              <a:t>逐月计算每个月的余额</a:t>
            </a:r>
            <a:br>
              <a:rPr lang="zh-CN" altLang="en-US" dirty="0"/>
            </a:br>
            <a:r>
              <a:rPr lang="zh-CN" altLang="en-US" dirty="0" smtClean="0"/>
              <a:t>        </a:t>
            </a:r>
            <a:r>
              <a:rPr lang="en-US" altLang="zh-CN" dirty="0" smtClean="0"/>
              <a:t>s</a:t>
            </a:r>
            <a:r>
              <a:rPr lang="en-US" altLang="zh-CN" dirty="0"/>
              <a:t>=(</a:t>
            </a:r>
            <a:r>
              <a:rPr lang="en-US" altLang="zh-CN" dirty="0" err="1"/>
              <a:t>s+K</a:t>
            </a:r>
            <a:r>
              <a:rPr lang="en-US" altLang="zh-CN" dirty="0"/>
              <a:t>)*(1+P);</a:t>
            </a:r>
            <a:br>
              <a:rPr lang="en-US" altLang="zh-CN" dirty="0"/>
            </a:br>
            <a:r>
              <a:rPr lang="en-US" altLang="zh-CN" dirty="0" err="1"/>
              <a:t>int</a:t>
            </a:r>
            <a:r>
              <a:rPr lang="en-US" altLang="zh-CN" dirty="0"/>
              <a:t> </a:t>
            </a:r>
            <a:r>
              <a:rPr lang="en-US" altLang="zh-CN" dirty="0" err="1"/>
              <a:t>ans</a:t>
            </a:r>
            <a:r>
              <a:rPr lang="en-US" altLang="zh-CN" dirty="0"/>
              <a:t>=s-a</a:t>
            </a:r>
            <a:r>
              <a:rPr lang="en-US" altLang="zh-CN" dirty="0" smtClean="0"/>
              <a:t>;</a:t>
            </a:r>
            <a:endParaRPr lang="zh-CN" altLang="en-US" dirty="0"/>
          </a:p>
        </p:txBody>
      </p:sp>
    </p:spTree>
    <p:extLst>
      <p:ext uri="{BB962C8B-B14F-4D97-AF65-F5344CB8AC3E}">
        <p14:creationId xmlns:p14="http://schemas.microsoft.com/office/powerpoint/2010/main" val="27774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905" y="1366716"/>
            <a:ext cx="10515600" cy="376112"/>
          </a:xfrm>
        </p:spPr>
        <p:txBody>
          <a:bodyPr>
            <a:normAutofit fontScale="90000"/>
          </a:bodyPr>
          <a:lstStyle/>
          <a:p>
            <a:pPr algn="l"/>
            <a:r>
              <a:rPr lang="zh-CN" altLang="en-US" dirty="0"/>
              <a:t>例 </a:t>
            </a:r>
            <a:r>
              <a:rPr lang="en-US" altLang="zh-CN" dirty="0"/>
              <a:t>3</a:t>
            </a:r>
            <a:r>
              <a:rPr lang="zh-CN" altLang="en-US" dirty="0" smtClean="0"/>
              <a:t>、</a:t>
            </a:r>
            <a:r>
              <a:rPr lang="zh-CN" altLang="en-US" dirty="0"/>
              <a:t>输出乘法表 （</a:t>
            </a:r>
            <a:r>
              <a:rPr lang="en-US" altLang="zh-CN" dirty="0"/>
              <a:t>P1053</a:t>
            </a:r>
            <a:r>
              <a:rPr lang="zh-CN" altLang="en-US" dirty="0" smtClean="0"/>
              <a:t>）</a:t>
            </a:r>
            <a:r>
              <a:rPr lang="zh-CN" altLang="en-US" dirty="0"/>
              <a:t/>
            </a:r>
            <a:br>
              <a:rPr lang="zh-CN" altLang="en-US" dirty="0"/>
            </a:br>
            <a:endParaRPr lang="zh-CN" altLang="en-US" dirty="0"/>
          </a:p>
        </p:txBody>
      </p:sp>
      <p:sp>
        <p:nvSpPr>
          <p:cNvPr id="3" name="内容占位符 2"/>
          <p:cNvSpPr>
            <a:spLocks noGrp="1"/>
          </p:cNvSpPr>
          <p:nvPr>
            <p:ph idx="1"/>
          </p:nvPr>
        </p:nvSpPr>
        <p:spPr>
          <a:xfrm>
            <a:off x="468923" y="1883504"/>
            <a:ext cx="10515600" cy="4328747"/>
          </a:xfrm>
        </p:spPr>
        <p:txBody>
          <a:bodyPr>
            <a:normAutofit/>
          </a:bodyPr>
          <a:lstStyle/>
          <a:p>
            <a:r>
              <a:rPr lang="zh-CN" altLang="en-US" dirty="0" smtClean="0"/>
              <a:t>    在</a:t>
            </a:r>
            <a:r>
              <a:rPr lang="zh-CN" altLang="en-US" dirty="0"/>
              <a:t>学习乘法运算的时候，我们一般都要先背诵“九九乘法表”。现在请你编程，按样例形式输出一</a:t>
            </a:r>
            <a:r>
              <a:rPr lang="zh-CN" altLang="en-US" dirty="0" smtClean="0"/>
              <a:t>个</a:t>
            </a:r>
            <a:r>
              <a:rPr lang="en-US" altLang="zh-CN" dirty="0" smtClean="0"/>
              <a:t>N*N </a:t>
            </a:r>
            <a:r>
              <a:rPr lang="zh-CN" altLang="en-US" dirty="0"/>
              <a:t>乘法表。</a:t>
            </a:r>
            <a:br>
              <a:rPr lang="zh-CN" altLang="en-US" dirty="0"/>
            </a:br>
            <a:r>
              <a:rPr lang="en-US" altLang="zh-CN" dirty="0"/>
              <a:t>【</a:t>
            </a:r>
            <a:r>
              <a:rPr lang="zh-CN" altLang="en-US" dirty="0"/>
              <a:t>输入</a:t>
            </a:r>
            <a:r>
              <a:rPr lang="en-US" altLang="zh-CN" dirty="0"/>
              <a:t>】 </a:t>
            </a:r>
            <a:r>
              <a:rPr lang="zh-CN" altLang="en-US" dirty="0"/>
              <a:t>一个正整数 </a:t>
            </a:r>
            <a:r>
              <a:rPr lang="en-US" altLang="zh-CN" dirty="0"/>
              <a:t>N</a:t>
            </a:r>
            <a:r>
              <a:rPr lang="zh-CN" altLang="en-US" dirty="0"/>
              <a:t>。</a:t>
            </a:r>
            <a:br>
              <a:rPr lang="zh-CN" altLang="en-US" dirty="0"/>
            </a:br>
            <a:r>
              <a:rPr lang="en-US" altLang="zh-CN" dirty="0"/>
              <a:t>【</a:t>
            </a:r>
            <a:r>
              <a:rPr lang="zh-CN" altLang="en-US" dirty="0"/>
              <a:t>输出</a:t>
            </a:r>
            <a:r>
              <a:rPr lang="en-US" altLang="zh-CN" dirty="0"/>
              <a:t>】 </a:t>
            </a:r>
            <a:r>
              <a:rPr lang="zh-CN" altLang="en-US" dirty="0"/>
              <a:t>按样例格式输出乘法表，同一行的每个等式之间用一个空格分开。</a:t>
            </a:r>
            <a:br>
              <a:rPr lang="zh-CN" altLang="en-US" dirty="0"/>
            </a:br>
            <a:r>
              <a:rPr lang="en-US" altLang="zh-CN" dirty="0" smtClean="0"/>
              <a:t>【</a:t>
            </a:r>
            <a:r>
              <a:rPr lang="zh-CN" altLang="en-US" dirty="0"/>
              <a:t>样例</a:t>
            </a:r>
            <a:r>
              <a:rPr lang="en-US" altLang="zh-CN" dirty="0"/>
              <a:t>】</a:t>
            </a:r>
            <a:br>
              <a:rPr lang="en-US" altLang="zh-CN" dirty="0"/>
            </a:br>
            <a:r>
              <a:rPr lang="zh-CN" altLang="en-US" dirty="0"/>
              <a:t>输入样例 </a:t>
            </a:r>
            <a:r>
              <a:rPr lang="zh-CN" altLang="en-US" dirty="0" smtClean="0"/>
              <a:t>                 输出</a:t>
            </a:r>
            <a:r>
              <a:rPr lang="zh-CN" altLang="en-US" dirty="0"/>
              <a:t>样例</a:t>
            </a:r>
            <a:br>
              <a:rPr lang="zh-CN" altLang="en-US" dirty="0"/>
            </a:br>
            <a:r>
              <a:rPr lang="en-US" altLang="zh-CN" dirty="0"/>
              <a:t>4 </a:t>
            </a:r>
            <a:r>
              <a:rPr lang="en-US" altLang="zh-CN" dirty="0" smtClean="0"/>
              <a:t>                              1*1=1</a:t>
            </a:r>
            <a:r>
              <a:rPr lang="en-US" altLang="zh-CN" dirty="0"/>
              <a:t/>
            </a:r>
            <a:br>
              <a:rPr lang="en-US" altLang="zh-CN" dirty="0"/>
            </a:br>
            <a:r>
              <a:rPr lang="en-US" altLang="zh-CN" dirty="0" smtClean="0"/>
              <a:t>                                 2*1=2 </a:t>
            </a:r>
            <a:r>
              <a:rPr lang="en-US" altLang="zh-CN" dirty="0"/>
              <a:t>2*2=4</a:t>
            </a:r>
            <a:br>
              <a:rPr lang="en-US" altLang="zh-CN" dirty="0"/>
            </a:br>
            <a:r>
              <a:rPr lang="en-US" altLang="zh-CN" dirty="0" smtClean="0"/>
              <a:t>                                 3*1=1 </a:t>
            </a:r>
            <a:r>
              <a:rPr lang="en-US" altLang="zh-CN" dirty="0"/>
              <a:t>3*2=6 3*3=9</a:t>
            </a:r>
            <a:br>
              <a:rPr lang="en-US" altLang="zh-CN" dirty="0"/>
            </a:br>
            <a:r>
              <a:rPr lang="en-US" altLang="zh-CN" dirty="0" smtClean="0"/>
              <a:t>                                 4*1=1 </a:t>
            </a:r>
            <a:r>
              <a:rPr lang="en-US" altLang="zh-CN" dirty="0"/>
              <a:t>4*2=8 4*3=12 4*4=16</a:t>
            </a:r>
            <a:br>
              <a:rPr lang="en-US" altLang="zh-CN" dirty="0"/>
            </a:br>
            <a:r>
              <a:rPr lang="zh-CN" altLang="en-US" dirty="0"/>
              <a:t/>
            </a:r>
            <a:br>
              <a:rPr lang="zh-CN" altLang="en-US" dirty="0"/>
            </a:br>
            <a:endParaRPr lang="en-US" altLang="zh-CN" dirty="0" smtClean="0"/>
          </a:p>
        </p:txBody>
      </p:sp>
    </p:spTree>
    <p:extLst>
      <p:ext uri="{BB962C8B-B14F-4D97-AF65-F5344CB8AC3E}">
        <p14:creationId xmlns:p14="http://schemas.microsoft.com/office/powerpoint/2010/main" val="1511365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pic>
        <p:nvPicPr>
          <p:cNvPr id="2" name="图片 1"/>
          <p:cNvPicPr>
            <a:picLocks noChangeAspect="1"/>
          </p:cNvPicPr>
          <p:nvPr/>
        </p:nvPicPr>
        <p:blipFill>
          <a:blip r:embed="rId2"/>
          <a:stretch>
            <a:fillRect/>
          </a:stretch>
        </p:blipFill>
        <p:spPr>
          <a:xfrm>
            <a:off x="753205" y="2092570"/>
            <a:ext cx="10152186" cy="2744953"/>
          </a:xfrm>
          <a:prstGeom prst="rect">
            <a:avLst/>
          </a:prstGeom>
        </p:spPr>
      </p:pic>
    </p:spTree>
    <p:extLst>
      <p:ext uri="{BB962C8B-B14F-4D97-AF65-F5344CB8AC3E}">
        <p14:creationId xmlns:p14="http://schemas.microsoft.com/office/powerpoint/2010/main" val="148170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905" y="1366716"/>
            <a:ext cx="10515600" cy="376112"/>
          </a:xfrm>
        </p:spPr>
        <p:txBody>
          <a:bodyPr>
            <a:normAutofit fontScale="90000"/>
          </a:bodyPr>
          <a:lstStyle/>
          <a:p>
            <a:pPr algn="l"/>
            <a:r>
              <a:rPr lang="zh-CN" altLang="en-US" dirty="0"/>
              <a:t>例 </a:t>
            </a:r>
            <a:r>
              <a:rPr lang="en-US" altLang="zh-CN" dirty="0"/>
              <a:t>4</a:t>
            </a:r>
            <a:r>
              <a:rPr lang="zh-CN" altLang="en-US" dirty="0" smtClean="0"/>
              <a:t>、</a:t>
            </a:r>
            <a:r>
              <a:rPr lang="zh-CN" altLang="en-US" dirty="0"/>
              <a:t>数列求和（</a:t>
            </a:r>
            <a:r>
              <a:rPr lang="en-US" altLang="zh-CN" dirty="0"/>
              <a:t>P1042</a:t>
            </a:r>
            <a:r>
              <a:rPr lang="zh-CN" altLang="en-US" dirty="0"/>
              <a:t>）</a:t>
            </a:r>
            <a:br>
              <a:rPr lang="zh-CN" altLang="en-US" dirty="0"/>
            </a:br>
            <a:endParaRPr lang="zh-CN" altLang="en-US" dirty="0"/>
          </a:p>
        </p:txBody>
      </p:sp>
      <p:sp>
        <p:nvSpPr>
          <p:cNvPr id="3" name="内容占位符 2"/>
          <p:cNvSpPr>
            <a:spLocks noGrp="1"/>
          </p:cNvSpPr>
          <p:nvPr>
            <p:ph idx="1"/>
          </p:nvPr>
        </p:nvSpPr>
        <p:spPr>
          <a:xfrm>
            <a:off x="161193" y="4121635"/>
            <a:ext cx="10515600" cy="3345959"/>
          </a:xfrm>
        </p:spPr>
        <p:txBody>
          <a:bodyPr>
            <a:normAutofit lnSpcReduction="10000"/>
          </a:bodyPr>
          <a:lstStyle/>
          <a:p>
            <a:r>
              <a:rPr lang="en-US" altLang="zh-CN" dirty="0" smtClean="0"/>
              <a:t>【</a:t>
            </a:r>
            <a:r>
              <a:rPr lang="zh-CN" altLang="en-US" dirty="0"/>
              <a:t>输入</a:t>
            </a:r>
            <a:r>
              <a:rPr lang="en-US" altLang="zh-CN" dirty="0" smtClean="0"/>
              <a:t>】</a:t>
            </a:r>
            <a:r>
              <a:rPr lang="zh-CN" altLang="en-US" dirty="0"/>
              <a:t>一个正整数 </a:t>
            </a:r>
            <a:r>
              <a:rPr lang="en-US" altLang="zh-CN" dirty="0"/>
              <a:t>n</a:t>
            </a:r>
            <a:r>
              <a:rPr lang="zh-CN" altLang="en-US" dirty="0" smtClean="0"/>
              <a:t>。</a:t>
            </a:r>
            <a:r>
              <a:rPr lang="zh-CN" altLang="en-US" dirty="0"/>
              <a:t/>
            </a:r>
            <a:br>
              <a:rPr lang="zh-CN" altLang="en-US" dirty="0"/>
            </a:br>
            <a:r>
              <a:rPr lang="en-US" altLang="zh-CN" dirty="0" smtClean="0"/>
              <a:t>【</a:t>
            </a:r>
            <a:r>
              <a:rPr lang="zh-CN" altLang="en-US" dirty="0"/>
              <a:t>输出</a:t>
            </a:r>
            <a:r>
              <a:rPr lang="en-US" altLang="zh-CN" dirty="0" smtClean="0"/>
              <a:t>】</a:t>
            </a:r>
            <a:r>
              <a:rPr lang="zh-CN" altLang="en-US" dirty="0" smtClean="0"/>
              <a:t>输出</a:t>
            </a:r>
            <a:r>
              <a:rPr lang="en-US" altLang="zh-CN" dirty="0" smtClean="0"/>
              <a:t>4</a:t>
            </a:r>
            <a:r>
              <a:rPr lang="zh-CN" altLang="en-US" dirty="0" smtClean="0"/>
              <a:t>行，每行为对应的值。</a:t>
            </a:r>
            <a:r>
              <a:rPr lang="zh-CN" altLang="en-US" dirty="0"/>
              <a:t/>
            </a:r>
            <a:br>
              <a:rPr lang="zh-CN" altLang="en-US" dirty="0"/>
            </a:br>
            <a:r>
              <a:rPr lang="en-US" altLang="zh-CN" dirty="0" smtClean="0"/>
              <a:t>【</a:t>
            </a:r>
            <a:r>
              <a:rPr lang="zh-CN" altLang="en-US" dirty="0"/>
              <a:t>样例</a:t>
            </a:r>
            <a:r>
              <a:rPr lang="en-US" altLang="zh-CN" dirty="0" smtClean="0"/>
              <a:t>】</a:t>
            </a:r>
            <a:r>
              <a:rPr lang="en-US" altLang="zh-CN" dirty="0"/>
              <a:t/>
            </a:r>
            <a:br>
              <a:rPr lang="en-US" altLang="zh-CN" dirty="0"/>
            </a:br>
            <a:r>
              <a:rPr lang="zh-CN" altLang="en-US" dirty="0"/>
              <a:t>输入样例 </a:t>
            </a:r>
            <a:r>
              <a:rPr lang="zh-CN" altLang="en-US" dirty="0" smtClean="0"/>
              <a:t>                 输出</a:t>
            </a:r>
            <a:r>
              <a:rPr lang="zh-CN" altLang="en-US" dirty="0"/>
              <a:t>样例</a:t>
            </a:r>
            <a:br>
              <a:rPr lang="zh-CN" altLang="en-US" dirty="0"/>
            </a:br>
            <a:r>
              <a:rPr lang="en-US" altLang="zh-CN" dirty="0"/>
              <a:t>5 </a:t>
            </a:r>
            <a:r>
              <a:rPr lang="en-US" altLang="zh-CN" dirty="0" smtClean="0"/>
              <a:t>                              15                 // </a:t>
            </a:r>
            <a:r>
              <a:rPr lang="en-US" altLang="zh-CN" dirty="0"/>
              <a:t>S(n) </a:t>
            </a:r>
            <a:r>
              <a:rPr lang="zh-CN" altLang="en-US" dirty="0"/>
              <a:t>的值</a:t>
            </a:r>
            <a:br>
              <a:rPr lang="zh-CN" altLang="en-US" dirty="0"/>
            </a:br>
            <a:r>
              <a:rPr lang="zh-CN" altLang="en-US" dirty="0" smtClean="0"/>
              <a:t>                                 </a:t>
            </a:r>
            <a:r>
              <a:rPr lang="en-US" altLang="zh-CN" dirty="0" smtClean="0"/>
              <a:t>2.2833         // </a:t>
            </a:r>
            <a:r>
              <a:rPr lang="en-US" altLang="zh-CN" dirty="0"/>
              <a:t>H(n) </a:t>
            </a:r>
            <a:r>
              <a:rPr lang="zh-CN" altLang="en-US" dirty="0"/>
              <a:t>的值（四舍五入 </a:t>
            </a:r>
            <a:r>
              <a:rPr lang="en-US" altLang="zh-CN" dirty="0"/>
              <a:t>4 </a:t>
            </a:r>
            <a:r>
              <a:rPr lang="zh-CN" altLang="en-US" dirty="0"/>
              <a:t>位小数）</a:t>
            </a:r>
            <a:br>
              <a:rPr lang="zh-CN" altLang="en-US" dirty="0"/>
            </a:br>
            <a:r>
              <a:rPr lang="zh-CN" altLang="en-US" dirty="0" smtClean="0"/>
              <a:t>                                 </a:t>
            </a:r>
            <a:r>
              <a:rPr lang="en-US" altLang="zh-CN" dirty="0" smtClean="0"/>
              <a:t>3.3397        //</a:t>
            </a:r>
            <a:r>
              <a:rPr lang="az-Cyrl-AZ" altLang="zh-CN" dirty="0"/>
              <a:t>л </a:t>
            </a:r>
            <a:r>
              <a:rPr lang="zh-CN" altLang="en-US" dirty="0"/>
              <a:t>的值（四舍五入 </a:t>
            </a:r>
            <a:r>
              <a:rPr lang="en-US" altLang="zh-CN" dirty="0"/>
              <a:t>4 </a:t>
            </a:r>
            <a:r>
              <a:rPr lang="zh-CN" altLang="en-US" dirty="0"/>
              <a:t>位小数）</a:t>
            </a:r>
            <a:br>
              <a:rPr lang="zh-CN" altLang="en-US" dirty="0"/>
            </a:br>
            <a:r>
              <a:rPr lang="zh-CN" altLang="en-US" dirty="0" smtClean="0"/>
              <a:t>                                 </a:t>
            </a:r>
            <a:r>
              <a:rPr lang="en-US" altLang="zh-CN" dirty="0" smtClean="0"/>
              <a:t>35               </a:t>
            </a:r>
            <a:r>
              <a:rPr lang="en-US" altLang="zh-CN" dirty="0"/>
              <a:t>// SS(n) </a:t>
            </a:r>
            <a:r>
              <a:rPr lang="zh-CN" altLang="en-US" dirty="0"/>
              <a:t>的值</a:t>
            </a:r>
            <a:br>
              <a:rPr lang="zh-CN" altLang="en-US" dirty="0"/>
            </a:br>
            <a:r>
              <a:rPr lang="zh-CN" altLang="en-US" dirty="0"/>
              <a:t/>
            </a:r>
            <a:br>
              <a:rPr lang="zh-CN" altLang="en-US" dirty="0"/>
            </a:br>
            <a:endParaRPr lang="en-US" altLang="zh-CN" dirty="0" smtClean="0"/>
          </a:p>
        </p:txBody>
      </p:sp>
      <p:pic>
        <p:nvPicPr>
          <p:cNvPr id="4" name="图片 3"/>
          <p:cNvPicPr>
            <a:picLocks noChangeAspect="1"/>
          </p:cNvPicPr>
          <p:nvPr/>
        </p:nvPicPr>
        <p:blipFill>
          <a:blip r:embed="rId2"/>
          <a:stretch>
            <a:fillRect/>
          </a:stretch>
        </p:blipFill>
        <p:spPr>
          <a:xfrm>
            <a:off x="1303092" y="1663697"/>
            <a:ext cx="5950561" cy="2160957"/>
          </a:xfrm>
          <a:prstGeom prst="rect">
            <a:avLst/>
          </a:prstGeom>
        </p:spPr>
      </p:pic>
    </p:spTree>
    <p:extLst>
      <p:ext uri="{BB962C8B-B14F-4D97-AF65-F5344CB8AC3E}">
        <p14:creationId xmlns:p14="http://schemas.microsoft.com/office/powerpoint/2010/main" val="1611535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pic>
        <p:nvPicPr>
          <p:cNvPr id="4" name="图片 3"/>
          <p:cNvPicPr>
            <a:picLocks noChangeAspect="1"/>
          </p:cNvPicPr>
          <p:nvPr/>
        </p:nvPicPr>
        <p:blipFill>
          <a:blip r:embed="rId2"/>
          <a:stretch>
            <a:fillRect/>
          </a:stretch>
        </p:blipFill>
        <p:spPr>
          <a:xfrm>
            <a:off x="982645" y="2039815"/>
            <a:ext cx="9766998" cy="2848708"/>
          </a:xfrm>
          <a:prstGeom prst="rect">
            <a:avLst/>
          </a:prstGeom>
        </p:spPr>
      </p:pic>
    </p:spTree>
    <p:extLst>
      <p:ext uri="{BB962C8B-B14F-4D97-AF65-F5344CB8AC3E}">
        <p14:creationId xmlns:p14="http://schemas.microsoft.com/office/powerpoint/2010/main" val="293152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6"/>
          <p:cNvSpPr>
            <a:spLocks noChangeArrowheads="1"/>
          </p:cNvSpPr>
          <p:nvPr/>
        </p:nvSpPr>
        <p:spPr bwMode="auto">
          <a:xfrm>
            <a:off x="463552" y="1235055"/>
            <a:ext cx="50898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effectLst>
                  <a:outerShdw blurRad="38100" dist="38100" dir="2700000" algn="tl">
                    <a:srgbClr val="FFFFFF"/>
                  </a:outerShdw>
                </a:effectLst>
                <a:ea typeface="楷体_GB2312" pitchFamily="49" charset="-122"/>
              </a:rPr>
              <a:t>问题：</a:t>
            </a:r>
            <a:r>
              <a:rPr lang="zh-CN" altLang="en-US" b="1" dirty="0" smtClean="0">
                <a:effectLst>
                  <a:outerShdw blurRad="38100" dist="38100" dir="2700000" algn="tl">
                    <a:srgbClr val="FFFFFF"/>
                  </a:outerShdw>
                </a:effectLst>
                <a:ea typeface="楷体_GB2312" pitchFamily="49" charset="-122"/>
              </a:rPr>
              <a:t>模拟输出跑步计数：</a:t>
            </a:r>
            <a:r>
              <a:rPr lang="zh-CN" altLang="en-US" b="1" dirty="0" smtClean="0">
                <a:solidFill>
                  <a:srgbClr val="CC3300"/>
                </a:solidFill>
                <a:effectLst>
                  <a:outerShdw blurRad="38100" dist="38100" dir="2700000" algn="tl">
                    <a:srgbClr val="000000"/>
                  </a:outerShdw>
                </a:effectLst>
                <a:ea typeface="楷体_GB2312" pitchFamily="49" charset="-122"/>
              </a:rPr>
              <a:t>输出</a:t>
            </a:r>
            <a:r>
              <a:rPr lang="en-US" altLang="zh-CN" b="1" dirty="0" smtClean="0">
                <a:solidFill>
                  <a:srgbClr val="CC3300"/>
                </a:solidFill>
                <a:effectLst>
                  <a:outerShdw blurRad="38100" dist="38100" dir="2700000" algn="tl">
                    <a:srgbClr val="000000"/>
                  </a:outerShdw>
                </a:effectLst>
                <a:ea typeface="楷体_GB2312" pitchFamily="49" charset="-122"/>
              </a:rPr>
              <a:t>1~10</a:t>
            </a:r>
            <a:r>
              <a:rPr lang="zh-CN" altLang="en-US" b="1" dirty="0" smtClean="0">
                <a:solidFill>
                  <a:srgbClr val="CC3300"/>
                </a:solidFill>
                <a:effectLst>
                  <a:outerShdw blurRad="38100" dist="38100" dir="2700000" algn="tl">
                    <a:srgbClr val="000000"/>
                  </a:outerShdw>
                </a:effectLst>
                <a:ea typeface="楷体_GB2312" pitchFamily="49" charset="-122"/>
              </a:rPr>
              <a:t>十个数字？</a:t>
            </a:r>
            <a:endParaRPr lang="zh-CN" altLang="en-US" b="1" dirty="0">
              <a:solidFill>
                <a:srgbClr val="CC3300"/>
              </a:solidFill>
              <a:effectLst>
                <a:outerShdw blurRad="38100" dist="38100" dir="2700000" algn="tl">
                  <a:srgbClr val="000000"/>
                </a:outerShdw>
              </a:effectLst>
              <a:ea typeface="楷体_GB2312" pitchFamily="49" charset="-122"/>
            </a:endParaRPr>
          </a:p>
        </p:txBody>
      </p:sp>
      <p:sp>
        <p:nvSpPr>
          <p:cNvPr id="26" name="Rectangle 57"/>
          <p:cNvSpPr>
            <a:spLocks noChangeArrowheads="1"/>
          </p:cNvSpPr>
          <p:nvPr/>
        </p:nvSpPr>
        <p:spPr bwMode="auto">
          <a:xfrm>
            <a:off x="1360367" y="1758725"/>
            <a:ext cx="4592637"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effectLst>
                  <a:outerShdw blurRad="38100" dist="38100" dir="2700000" algn="tl">
                    <a:srgbClr val="FFFFFF"/>
                  </a:outerShdw>
                </a:effectLst>
                <a:ea typeface="楷体_GB2312" pitchFamily="49" charset="-122"/>
              </a:rPr>
              <a:t>程序如下</a:t>
            </a:r>
            <a:r>
              <a:rPr lang="zh-CN" altLang="en-US" b="1" dirty="0" smtClean="0">
                <a:effectLst>
                  <a:outerShdw blurRad="38100" dist="38100" dir="2700000" algn="tl">
                    <a:srgbClr val="FFFFFF"/>
                  </a:outerShdw>
                </a:effectLst>
                <a:ea typeface="楷体_GB2312" pitchFamily="49" charset="-122"/>
              </a:rPr>
              <a:t>：</a:t>
            </a:r>
            <a:endParaRPr lang="en-US" altLang="zh-CN" b="1" dirty="0" smtClean="0">
              <a:effectLst>
                <a:outerShdw blurRad="38100" dist="38100" dir="2700000" algn="tl">
                  <a:srgbClr val="FFFFFF"/>
                </a:outerShdw>
              </a:effectLst>
              <a:ea typeface="楷体_GB2312" pitchFamily="49" charset="-122"/>
            </a:endParaRPr>
          </a:p>
          <a:p>
            <a:r>
              <a:rPr lang="en-US" altLang="zh-CN" sz="1400" b="1" dirty="0">
                <a:effectLst>
                  <a:outerShdw blurRad="38100" dist="38100" dir="2700000" algn="tl">
                    <a:srgbClr val="FFFFFF"/>
                  </a:outerShdw>
                </a:effectLst>
                <a:ea typeface="楷体_GB2312" pitchFamily="49" charset="-122"/>
              </a:rPr>
              <a:t> </a:t>
            </a:r>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int</a:t>
            </a:r>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 </a:t>
            </a:r>
            <a:r>
              <a:rPr lang="en-US" altLang="zh-CN" sz="1400" b="1" dirty="0">
                <a:effectLst>
                  <a:outerShdw blurRad="38100" dist="38100" dir="2700000" algn="tl">
                    <a:srgbClr val="FFFFFF"/>
                  </a:outerShdw>
                </a:effectLst>
                <a:ea typeface="楷体_GB2312" pitchFamily="49" charset="-122"/>
              </a:rPr>
              <a:t>= </a:t>
            </a:r>
            <a:r>
              <a:rPr lang="en-US" altLang="zh-CN" sz="1400" b="1" dirty="0" smtClean="0">
                <a:effectLst>
                  <a:outerShdw blurRad="38100" dist="38100" dir="2700000" algn="tl">
                    <a:srgbClr val="FFFFFF"/>
                  </a:outerShdw>
                </a:effectLst>
                <a:ea typeface="楷体_GB2312" pitchFamily="49" charset="-122"/>
              </a:rPr>
              <a:t>1;</a:t>
            </a:r>
          </a:p>
          <a:p>
            <a:r>
              <a:rPr lang="en-US" altLang="zh-CN" sz="1400" b="1" dirty="0">
                <a:effectLst>
                  <a:outerShdw blurRad="38100" dist="38100" dir="2700000" algn="tl">
                    <a:srgbClr val="FFFFFF"/>
                  </a:outerShdw>
                </a:effectLst>
                <a:ea typeface="楷体_GB2312" pitchFamily="49" charset="-122"/>
              </a:rPr>
              <a:t> </a:t>
            </a:r>
            <a:r>
              <a:rPr lang="en-US" altLang="zh-CN" sz="1400" b="1" dirty="0" smtClean="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rPr>
              <a:t>printf</a:t>
            </a:r>
            <a:r>
              <a:rPr lang="en-US" altLang="zh-CN" sz="1400" b="1" dirty="0">
                <a:effectLst>
                  <a:outerShdw blurRad="38100" dist="38100" dir="2700000" algn="tl">
                    <a:srgbClr val="FFFFFF"/>
                  </a:outerShdw>
                </a:effectLst>
              </a:rPr>
              <a:t> </a:t>
            </a:r>
            <a:r>
              <a:rPr lang="en-US" altLang="zh-CN" sz="1400" b="1" dirty="0" smtClean="0">
                <a:effectLst>
                  <a:outerShdw blurRad="38100" dist="38100" dir="2700000" algn="tl">
                    <a:srgbClr val="FFFFFF"/>
                  </a:outerShdw>
                </a:effectLst>
              </a:rPr>
              <a:t>(“%d\n”, </a:t>
            </a:r>
            <a:r>
              <a:rPr lang="en-US" altLang="zh-CN" sz="1400" b="1" dirty="0" err="1" smtClean="0">
                <a:effectLst>
                  <a:outerShdw blurRad="38100" dist="38100" dir="2700000" algn="tl">
                    <a:srgbClr val="FFFFFF"/>
                  </a:outerShdw>
                </a:effectLst>
              </a:rPr>
              <a:t>i</a:t>
            </a:r>
            <a:r>
              <a:rPr lang="en-US" altLang="zh-CN" sz="1400" b="1" dirty="0" smtClean="0">
                <a:effectLst>
                  <a:outerShdw blurRad="38100" dist="38100" dir="2700000" algn="tl">
                    <a:srgbClr val="FFFFFF"/>
                  </a:outerShdw>
                </a:effectLst>
              </a:rPr>
              <a:t>);</a:t>
            </a:r>
            <a:endParaRPr lang="en-US" altLang="zh-CN" sz="1400" b="1" dirty="0">
              <a:effectLst>
                <a:outerShdw blurRad="38100" dist="38100" dir="2700000" algn="tl">
                  <a:srgbClr val="FFFFFF"/>
                </a:outerShdw>
              </a:effectLst>
            </a:endParaRPr>
          </a:p>
          <a:p>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=i+1;</a:t>
            </a:r>
          </a:p>
          <a:p>
            <a:r>
              <a:rPr lang="en-US" altLang="zh-CN" sz="1400" b="1" dirty="0">
                <a:effectLst>
                  <a:outerShdw blurRad="38100" dist="38100" dir="2700000" algn="tl">
                    <a:srgbClr val="FFFFFF"/>
                  </a:outerShdw>
                </a:effectLst>
                <a:ea typeface="楷体_GB2312" pitchFamily="49" charset="-122"/>
              </a:rPr>
              <a:t> </a:t>
            </a:r>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rPr>
              <a:t>printf</a:t>
            </a:r>
            <a:r>
              <a:rPr lang="en-US" altLang="zh-CN" sz="1400" b="1" dirty="0" smtClean="0">
                <a:effectLst>
                  <a:outerShdw blurRad="38100" dist="38100" dir="2700000" algn="tl">
                    <a:srgbClr val="FFFFFF"/>
                  </a:outerShdw>
                </a:effectLst>
              </a:rPr>
              <a:t> </a:t>
            </a:r>
            <a:r>
              <a:rPr lang="en-US" altLang="zh-CN" sz="1400" b="1" dirty="0">
                <a:effectLst>
                  <a:outerShdw blurRad="38100" dist="38100" dir="2700000" algn="tl">
                    <a:srgbClr val="FFFFFF"/>
                  </a:outerShdw>
                </a:effectLst>
              </a:rPr>
              <a:t>(“%d\n”, </a:t>
            </a:r>
            <a:r>
              <a:rPr lang="en-US" altLang="zh-CN" sz="1400" b="1" dirty="0" err="1">
                <a:effectLst>
                  <a:outerShdw blurRad="38100" dist="38100" dir="2700000" algn="tl">
                    <a:srgbClr val="FFFFFF"/>
                  </a:outerShdw>
                </a:effectLst>
              </a:rPr>
              <a:t>i</a:t>
            </a:r>
            <a:r>
              <a:rPr lang="en-US" altLang="zh-CN" sz="1400" b="1" dirty="0" smtClean="0">
                <a:effectLst>
                  <a:outerShdw blurRad="38100" dist="38100" dir="2700000" algn="tl">
                    <a:srgbClr val="FFFFFF"/>
                  </a:outerShdw>
                </a:effectLst>
              </a:rPr>
              <a:t>);</a:t>
            </a:r>
          </a:p>
          <a:p>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=i+1</a:t>
            </a:r>
            <a:r>
              <a:rPr lang="en-US" altLang="zh-CN" sz="1400" b="1" dirty="0">
                <a:effectLst>
                  <a:outerShdw blurRad="38100" dist="38100" dir="2700000" algn="tl">
                    <a:srgbClr val="FFFFFF"/>
                  </a:outerShdw>
                </a:effectLst>
                <a:ea typeface="楷体_GB2312" pitchFamily="49" charset="-122"/>
              </a:rPr>
              <a:t>;</a:t>
            </a:r>
          </a:p>
          <a:p>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rPr>
              <a:t>printf</a:t>
            </a:r>
            <a:r>
              <a:rPr lang="en-US" altLang="zh-CN" sz="1400" b="1" dirty="0">
                <a:effectLst>
                  <a:outerShdw blurRad="38100" dist="38100" dir="2700000" algn="tl">
                    <a:srgbClr val="FFFFFF"/>
                  </a:outerShdw>
                </a:effectLst>
              </a:rPr>
              <a:t> (“%d\n”, </a:t>
            </a:r>
            <a:r>
              <a:rPr lang="en-US" altLang="zh-CN" sz="1400" b="1" dirty="0" err="1">
                <a:effectLst>
                  <a:outerShdw blurRad="38100" dist="38100" dir="2700000" algn="tl">
                    <a:srgbClr val="FFFFFF"/>
                  </a:outerShdw>
                </a:effectLst>
              </a:rPr>
              <a:t>i</a:t>
            </a:r>
            <a:r>
              <a:rPr lang="en-US" altLang="zh-CN" sz="1400" b="1" dirty="0">
                <a:effectLst>
                  <a:outerShdw blurRad="38100" dist="38100" dir="2700000" algn="tl">
                    <a:srgbClr val="FFFFFF"/>
                  </a:outerShdw>
                </a:effectLst>
              </a:rPr>
              <a:t>);</a:t>
            </a:r>
            <a:endParaRPr lang="en-US" altLang="zh-CN" sz="1400" b="1" dirty="0">
              <a:effectLst>
                <a:outerShdw blurRad="38100" dist="38100" dir="2700000" algn="tl">
                  <a:srgbClr val="FFFFFF"/>
                </a:outerShdw>
              </a:effectLst>
              <a:ea typeface="楷体_GB2312" pitchFamily="49" charset="-122"/>
            </a:endParaRPr>
          </a:p>
          <a:p>
            <a:r>
              <a:rPr lang="en-US" altLang="zh-CN" sz="1400" b="1" dirty="0">
                <a:effectLst>
                  <a:outerShdw blurRad="38100" dist="38100" dir="2700000" algn="tl">
                    <a:srgbClr val="FFFFFF"/>
                  </a:outerShdw>
                </a:effectLst>
                <a:ea typeface="楷体_GB2312" pitchFamily="49" charset="-122"/>
              </a:rPr>
              <a:t> </a:t>
            </a:r>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=i+1</a:t>
            </a:r>
            <a:r>
              <a:rPr lang="en-US" altLang="zh-CN" sz="1400" b="1" dirty="0">
                <a:effectLst>
                  <a:outerShdw blurRad="38100" dist="38100" dir="2700000" algn="tl">
                    <a:srgbClr val="FFFFFF"/>
                  </a:outerShdw>
                </a:effectLst>
                <a:ea typeface="楷体_GB2312" pitchFamily="49" charset="-122"/>
              </a:rPr>
              <a:t>;</a:t>
            </a:r>
          </a:p>
          <a:p>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rPr>
              <a:t>printf</a:t>
            </a:r>
            <a:r>
              <a:rPr lang="en-US" altLang="zh-CN" sz="1400" b="1" dirty="0">
                <a:effectLst>
                  <a:outerShdw blurRad="38100" dist="38100" dir="2700000" algn="tl">
                    <a:srgbClr val="FFFFFF"/>
                  </a:outerShdw>
                </a:effectLst>
              </a:rPr>
              <a:t> (“%d\n”, </a:t>
            </a:r>
            <a:r>
              <a:rPr lang="en-US" altLang="zh-CN" sz="1400" b="1" dirty="0" err="1">
                <a:effectLst>
                  <a:outerShdw blurRad="38100" dist="38100" dir="2700000" algn="tl">
                    <a:srgbClr val="FFFFFF"/>
                  </a:outerShdw>
                </a:effectLst>
              </a:rPr>
              <a:t>i</a:t>
            </a:r>
            <a:r>
              <a:rPr lang="en-US" altLang="zh-CN" sz="1400" b="1" dirty="0">
                <a:effectLst>
                  <a:outerShdw blurRad="38100" dist="38100" dir="2700000" algn="tl">
                    <a:srgbClr val="FFFFFF"/>
                  </a:outerShdw>
                </a:effectLst>
              </a:rPr>
              <a:t>);</a:t>
            </a:r>
            <a:endParaRPr lang="en-US" altLang="zh-CN" sz="1400" b="1" dirty="0">
              <a:effectLst>
                <a:outerShdw blurRad="38100" dist="38100" dir="2700000" algn="tl">
                  <a:srgbClr val="FFFFFF"/>
                </a:outerShdw>
              </a:effectLst>
              <a:ea typeface="楷体_GB2312" pitchFamily="49" charset="-122"/>
            </a:endParaRPr>
          </a:p>
          <a:p>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=i+1</a:t>
            </a:r>
            <a:r>
              <a:rPr lang="en-US" altLang="zh-CN" sz="1400" b="1" dirty="0">
                <a:effectLst>
                  <a:outerShdw blurRad="38100" dist="38100" dir="2700000" algn="tl">
                    <a:srgbClr val="FFFFFF"/>
                  </a:outerShdw>
                </a:effectLst>
                <a:ea typeface="楷体_GB2312" pitchFamily="49" charset="-122"/>
              </a:rPr>
              <a:t>;</a:t>
            </a:r>
          </a:p>
          <a:p>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rPr>
              <a:t>printf</a:t>
            </a:r>
            <a:r>
              <a:rPr lang="en-US" altLang="zh-CN" sz="1400" b="1" dirty="0">
                <a:effectLst>
                  <a:outerShdw blurRad="38100" dist="38100" dir="2700000" algn="tl">
                    <a:srgbClr val="FFFFFF"/>
                  </a:outerShdw>
                </a:effectLst>
              </a:rPr>
              <a:t> (“%d\n”, </a:t>
            </a:r>
            <a:r>
              <a:rPr lang="en-US" altLang="zh-CN" sz="1400" b="1" dirty="0" err="1">
                <a:effectLst>
                  <a:outerShdw blurRad="38100" dist="38100" dir="2700000" algn="tl">
                    <a:srgbClr val="FFFFFF"/>
                  </a:outerShdw>
                </a:effectLst>
              </a:rPr>
              <a:t>i</a:t>
            </a:r>
            <a:r>
              <a:rPr lang="en-US" altLang="zh-CN" sz="1400" b="1" dirty="0">
                <a:effectLst>
                  <a:outerShdw blurRad="38100" dist="38100" dir="2700000" algn="tl">
                    <a:srgbClr val="FFFFFF"/>
                  </a:outerShdw>
                </a:effectLst>
              </a:rPr>
              <a:t>);</a:t>
            </a:r>
            <a:endParaRPr lang="en-US" altLang="zh-CN" sz="1400" b="1" dirty="0">
              <a:effectLst>
                <a:outerShdw blurRad="38100" dist="38100" dir="2700000" algn="tl">
                  <a:srgbClr val="FFFFFF"/>
                </a:outerShdw>
              </a:effectLst>
              <a:ea typeface="楷体_GB2312" pitchFamily="49" charset="-122"/>
            </a:endParaRPr>
          </a:p>
          <a:p>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=i+1</a:t>
            </a:r>
            <a:r>
              <a:rPr lang="en-US" altLang="zh-CN" sz="1400" b="1" dirty="0">
                <a:effectLst>
                  <a:outerShdw blurRad="38100" dist="38100" dir="2700000" algn="tl">
                    <a:srgbClr val="FFFFFF"/>
                  </a:outerShdw>
                </a:effectLst>
                <a:ea typeface="楷体_GB2312" pitchFamily="49" charset="-122"/>
              </a:rPr>
              <a:t>;</a:t>
            </a:r>
          </a:p>
          <a:p>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rPr>
              <a:t>printf</a:t>
            </a:r>
            <a:r>
              <a:rPr lang="en-US" altLang="zh-CN" sz="1400" b="1" dirty="0">
                <a:effectLst>
                  <a:outerShdw blurRad="38100" dist="38100" dir="2700000" algn="tl">
                    <a:srgbClr val="FFFFFF"/>
                  </a:outerShdw>
                </a:effectLst>
              </a:rPr>
              <a:t> (“%d\n”, </a:t>
            </a:r>
            <a:r>
              <a:rPr lang="en-US" altLang="zh-CN" sz="1400" b="1" dirty="0" err="1">
                <a:effectLst>
                  <a:outerShdw blurRad="38100" dist="38100" dir="2700000" algn="tl">
                    <a:srgbClr val="FFFFFF"/>
                  </a:outerShdw>
                </a:effectLst>
              </a:rPr>
              <a:t>i</a:t>
            </a:r>
            <a:r>
              <a:rPr lang="en-US" altLang="zh-CN" sz="1400" b="1" dirty="0">
                <a:effectLst>
                  <a:outerShdw blurRad="38100" dist="38100" dir="2700000" algn="tl">
                    <a:srgbClr val="FFFFFF"/>
                  </a:outerShdw>
                </a:effectLst>
              </a:rPr>
              <a:t>);</a:t>
            </a:r>
            <a:endParaRPr lang="en-US" altLang="zh-CN" sz="1400" b="1" dirty="0">
              <a:effectLst>
                <a:outerShdw blurRad="38100" dist="38100" dir="2700000" algn="tl">
                  <a:srgbClr val="FFFFFF"/>
                </a:outerShdw>
              </a:effectLst>
              <a:ea typeface="楷体_GB2312" pitchFamily="49" charset="-122"/>
            </a:endParaRPr>
          </a:p>
          <a:p>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=i+1</a:t>
            </a:r>
            <a:r>
              <a:rPr lang="en-US" altLang="zh-CN" sz="1400" b="1" dirty="0">
                <a:effectLst>
                  <a:outerShdw blurRad="38100" dist="38100" dir="2700000" algn="tl">
                    <a:srgbClr val="FFFFFF"/>
                  </a:outerShdw>
                </a:effectLst>
                <a:ea typeface="楷体_GB2312" pitchFamily="49" charset="-122"/>
              </a:rPr>
              <a:t>;</a:t>
            </a:r>
          </a:p>
          <a:p>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rPr>
              <a:t>printf</a:t>
            </a:r>
            <a:r>
              <a:rPr lang="en-US" altLang="zh-CN" sz="1400" b="1" dirty="0">
                <a:effectLst>
                  <a:outerShdw blurRad="38100" dist="38100" dir="2700000" algn="tl">
                    <a:srgbClr val="FFFFFF"/>
                  </a:outerShdw>
                </a:effectLst>
              </a:rPr>
              <a:t> (“%d\n”, </a:t>
            </a:r>
            <a:r>
              <a:rPr lang="en-US" altLang="zh-CN" sz="1400" b="1" dirty="0" err="1">
                <a:effectLst>
                  <a:outerShdw blurRad="38100" dist="38100" dir="2700000" algn="tl">
                    <a:srgbClr val="FFFFFF"/>
                  </a:outerShdw>
                </a:effectLst>
              </a:rPr>
              <a:t>i</a:t>
            </a:r>
            <a:r>
              <a:rPr lang="en-US" altLang="zh-CN" sz="1400" b="1" dirty="0">
                <a:effectLst>
                  <a:outerShdw blurRad="38100" dist="38100" dir="2700000" algn="tl">
                    <a:srgbClr val="FFFFFF"/>
                  </a:outerShdw>
                </a:effectLst>
              </a:rPr>
              <a:t>);</a:t>
            </a:r>
            <a:endParaRPr lang="en-US" altLang="zh-CN" sz="1400" b="1" dirty="0">
              <a:effectLst>
                <a:outerShdw blurRad="38100" dist="38100" dir="2700000" algn="tl">
                  <a:srgbClr val="FFFFFF"/>
                </a:outerShdw>
              </a:effectLst>
              <a:ea typeface="楷体_GB2312" pitchFamily="49" charset="-122"/>
            </a:endParaRPr>
          </a:p>
          <a:p>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=i+1</a:t>
            </a:r>
            <a:r>
              <a:rPr lang="en-US" altLang="zh-CN" sz="1400" b="1" dirty="0">
                <a:effectLst>
                  <a:outerShdw blurRad="38100" dist="38100" dir="2700000" algn="tl">
                    <a:srgbClr val="FFFFFF"/>
                  </a:outerShdw>
                </a:effectLst>
                <a:ea typeface="楷体_GB2312" pitchFamily="49" charset="-122"/>
              </a:rPr>
              <a:t>;</a:t>
            </a:r>
          </a:p>
          <a:p>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rPr>
              <a:t>printf</a:t>
            </a:r>
            <a:r>
              <a:rPr lang="en-US" altLang="zh-CN" sz="1400" b="1" dirty="0">
                <a:effectLst>
                  <a:outerShdw blurRad="38100" dist="38100" dir="2700000" algn="tl">
                    <a:srgbClr val="FFFFFF"/>
                  </a:outerShdw>
                </a:effectLst>
              </a:rPr>
              <a:t> (“%d\n”, </a:t>
            </a:r>
            <a:r>
              <a:rPr lang="en-US" altLang="zh-CN" sz="1400" b="1" dirty="0" err="1">
                <a:effectLst>
                  <a:outerShdw blurRad="38100" dist="38100" dir="2700000" algn="tl">
                    <a:srgbClr val="FFFFFF"/>
                  </a:outerShdw>
                </a:effectLst>
              </a:rPr>
              <a:t>i</a:t>
            </a:r>
            <a:r>
              <a:rPr lang="en-US" altLang="zh-CN" sz="1400" b="1" dirty="0">
                <a:effectLst>
                  <a:outerShdw blurRad="38100" dist="38100" dir="2700000" algn="tl">
                    <a:srgbClr val="FFFFFF"/>
                  </a:outerShdw>
                </a:effectLst>
              </a:rPr>
              <a:t>);</a:t>
            </a:r>
            <a:endParaRPr lang="en-US" altLang="zh-CN" sz="1400" b="1" dirty="0">
              <a:effectLst>
                <a:outerShdw blurRad="38100" dist="38100" dir="2700000" algn="tl">
                  <a:srgbClr val="FFFFFF"/>
                </a:outerShdw>
              </a:effectLst>
              <a:ea typeface="楷体_GB2312" pitchFamily="49" charset="-122"/>
            </a:endParaRPr>
          </a:p>
          <a:p>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=i+1</a:t>
            </a:r>
            <a:r>
              <a:rPr lang="en-US" altLang="zh-CN" sz="1400" b="1" dirty="0">
                <a:effectLst>
                  <a:outerShdw blurRad="38100" dist="38100" dir="2700000" algn="tl">
                    <a:srgbClr val="FFFFFF"/>
                  </a:outerShdw>
                </a:effectLst>
                <a:ea typeface="楷体_GB2312" pitchFamily="49" charset="-122"/>
              </a:rPr>
              <a:t>;</a:t>
            </a:r>
          </a:p>
          <a:p>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rPr>
              <a:t>printf</a:t>
            </a:r>
            <a:r>
              <a:rPr lang="en-US" altLang="zh-CN" sz="1400" b="1" dirty="0">
                <a:effectLst>
                  <a:outerShdw blurRad="38100" dist="38100" dir="2700000" algn="tl">
                    <a:srgbClr val="FFFFFF"/>
                  </a:outerShdw>
                </a:effectLst>
              </a:rPr>
              <a:t> (“%d\n”, </a:t>
            </a:r>
            <a:r>
              <a:rPr lang="en-US" altLang="zh-CN" sz="1400" b="1" dirty="0" err="1">
                <a:effectLst>
                  <a:outerShdw blurRad="38100" dist="38100" dir="2700000" algn="tl">
                    <a:srgbClr val="FFFFFF"/>
                  </a:outerShdw>
                </a:effectLst>
              </a:rPr>
              <a:t>i</a:t>
            </a:r>
            <a:r>
              <a:rPr lang="en-US" altLang="zh-CN" sz="1400" b="1" dirty="0">
                <a:effectLst>
                  <a:outerShdw blurRad="38100" dist="38100" dir="2700000" algn="tl">
                    <a:srgbClr val="FFFFFF"/>
                  </a:outerShdw>
                </a:effectLst>
              </a:rPr>
              <a:t>);</a:t>
            </a:r>
            <a:endParaRPr lang="en-US" altLang="zh-CN" sz="1400" b="1" dirty="0">
              <a:effectLst>
                <a:outerShdw blurRad="38100" dist="38100" dir="2700000" algn="tl">
                  <a:srgbClr val="FFFFFF"/>
                </a:outerShdw>
              </a:effectLst>
              <a:ea typeface="楷体_GB2312" pitchFamily="49" charset="-122"/>
            </a:endParaRPr>
          </a:p>
          <a:p>
            <a:r>
              <a:rPr lang="en-US" altLang="zh-CN" sz="1400" b="1" dirty="0" smtClean="0">
                <a:effectLst>
                  <a:outerShdw blurRad="38100" dist="38100" dir="2700000" algn="tl">
                    <a:srgbClr val="FFFFFF"/>
                  </a:outerShdw>
                </a:effectLst>
                <a:ea typeface="楷体_GB2312" pitchFamily="49" charset="-122"/>
              </a:rPr>
              <a:t>                  </a:t>
            </a:r>
            <a:r>
              <a:rPr lang="en-US" altLang="zh-CN" sz="1400" b="1" dirty="0" err="1" smtClean="0">
                <a:effectLst>
                  <a:outerShdw blurRad="38100" dist="38100" dir="2700000" algn="tl">
                    <a:srgbClr val="FFFFFF"/>
                  </a:outerShdw>
                </a:effectLst>
                <a:ea typeface="楷体_GB2312" pitchFamily="49" charset="-122"/>
              </a:rPr>
              <a:t>i</a:t>
            </a:r>
            <a:r>
              <a:rPr lang="en-US" altLang="zh-CN" sz="1400" b="1" dirty="0" smtClean="0">
                <a:effectLst>
                  <a:outerShdw blurRad="38100" dist="38100" dir="2700000" algn="tl">
                    <a:srgbClr val="FFFFFF"/>
                  </a:outerShdw>
                </a:effectLst>
                <a:ea typeface="楷体_GB2312" pitchFamily="49" charset="-122"/>
              </a:rPr>
              <a:t>=i+1</a:t>
            </a:r>
            <a:r>
              <a:rPr lang="en-US" altLang="zh-CN" sz="1400" b="1" dirty="0">
                <a:effectLst>
                  <a:outerShdw blurRad="38100" dist="38100" dir="2700000" algn="tl">
                    <a:srgbClr val="FFFFFF"/>
                  </a:outerShdw>
                </a:effectLst>
                <a:ea typeface="楷体_GB2312" pitchFamily="49" charset="-122"/>
              </a:rPr>
              <a:t>;</a:t>
            </a:r>
          </a:p>
          <a:p>
            <a:r>
              <a:rPr lang="en-US" altLang="zh-CN" sz="1400" b="1" dirty="0">
                <a:effectLst>
                  <a:outerShdw blurRad="38100" dist="38100" dir="2700000" algn="tl">
                    <a:srgbClr val="FFFFFF"/>
                  </a:outerShdw>
                </a:effectLst>
                <a:ea typeface="楷体_GB2312" pitchFamily="49" charset="-122"/>
              </a:rPr>
              <a:t>                  </a:t>
            </a:r>
            <a:r>
              <a:rPr lang="en-US" altLang="zh-CN" sz="1400" b="1" dirty="0" err="1">
                <a:effectLst>
                  <a:outerShdw blurRad="38100" dist="38100" dir="2700000" algn="tl">
                    <a:srgbClr val="FFFFFF"/>
                  </a:outerShdw>
                </a:effectLst>
              </a:rPr>
              <a:t>printf</a:t>
            </a:r>
            <a:r>
              <a:rPr lang="en-US" altLang="zh-CN" sz="1400" b="1" dirty="0">
                <a:effectLst>
                  <a:outerShdw blurRad="38100" dist="38100" dir="2700000" algn="tl">
                    <a:srgbClr val="FFFFFF"/>
                  </a:outerShdw>
                </a:effectLst>
              </a:rPr>
              <a:t> (“%d\n”, </a:t>
            </a:r>
            <a:r>
              <a:rPr lang="en-US" altLang="zh-CN" sz="1400" b="1" dirty="0" err="1">
                <a:effectLst>
                  <a:outerShdw blurRad="38100" dist="38100" dir="2700000" algn="tl">
                    <a:srgbClr val="FFFFFF"/>
                  </a:outerShdw>
                </a:effectLst>
              </a:rPr>
              <a:t>i</a:t>
            </a:r>
            <a:r>
              <a:rPr lang="en-US" altLang="zh-CN" sz="1400" b="1" dirty="0" smtClean="0">
                <a:effectLst>
                  <a:outerShdw blurRad="38100" dist="38100" dir="2700000" algn="tl">
                    <a:srgbClr val="FFFFFF"/>
                  </a:outerShdw>
                </a:effectLst>
              </a:rPr>
              <a:t>);</a:t>
            </a:r>
            <a:r>
              <a:rPr lang="en-US" altLang="zh-CN" b="1" dirty="0" smtClean="0">
                <a:effectLst>
                  <a:outerShdw blurRad="38100" dist="38100" dir="2700000" algn="tl">
                    <a:srgbClr val="FFFFFF"/>
                  </a:outerShdw>
                </a:effectLst>
                <a:ea typeface="楷体_GB2312" pitchFamily="49" charset="-122"/>
              </a:rPr>
              <a:t>              </a:t>
            </a:r>
            <a:endParaRPr lang="en-US" altLang="zh-CN" b="1" dirty="0">
              <a:effectLst>
                <a:outerShdw blurRad="38100" dist="38100" dir="2700000" algn="tl">
                  <a:srgbClr val="FFFFFF"/>
                </a:outerShdw>
              </a:effectLst>
            </a:endParaRPr>
          </a:p>
        </p:txBody>
      </p:sp>
      <p:sp>
        <p:nvSpPr>
          <p:cNvPr id="27" name="Rectangle 58"/>
          <p:cNvSpPr>
            <a:spLocks noChangeArrowheads="1"/>
          </p:cNvSpPr>
          <p:nvPr/>
        </p:nvSpPr>
        <p:spPr bwMode="auto">
          <a:xfrm>
            <a:off x="2179578" y="2051136"/>
            <a:ext cx="1828800" cy="444734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utoShape 59"/>
          <p:cNvSpPr>
            <a:spLocks noChangeArrowheads="1"/>
          </p:cNvSpPr>
          <p:nvPr/>
        </p:nvSpPr>
        <p:spPr bwMode="auto">
          <a:xfrm>
            <a:off x="5305427" y="1474873"/>
            <a:ext cx="3478088" cy="1152525"/>
          </a:xfrm>
          <a:prstGeom prst="wedgeRoundRectCallout">
            <a:avLst>
              <a:gd name="adj1" fmla="val -100093"/>
              <a:gd name="adj2" fmla="val 51102"/>
              <a:gd name="adj3" fmla="val 16667"/>
            </a:avLst>
          </a:prstGeom>
          <a:gradFill rotWithShape="1">
            <a:gsLst>
              <a:gs pos="0">
                <a:srgbClr val="CCFFFF"/>
              </a:gs>
              <a:gs pos="100000">
                <a:srgbClr val="CCFFFF">
                  <a:gamma/>
                  <a:shade val="78824"/>
                  <a:invGamma/>
                </a:srgbClr>
              </a:gs>
            </a:gsLst>
            <a:lin ang="5400000" scaled="1"/>
          </a:gradFill>
          <a:ln w="9525">
            <a:solidFill>
              <a:schemeClr val="tx1"/>
            </a:solidFill>
            <a:miter lim="800000"/>
            <a:headEnd/>
            <a:tailEnd/>
          </a:ln>
          <a:effectLst>
            <a:outerShdw dist="107763" dir="2700000" algn="ctr" rotWithShape="0">
              <a:schemeClr val="bg2">
                <a:alpha val="50000"/>
              </a:schemeClr>
            </a:outerShdw>
          </a:effectLst>
        </p:spPr>
        <p:txBody>
          <a:bodyPr/>
          <a:lstStyle/>
          <a:p>
            <a:pPr algn="ctr"/>
            <a:r>
              <a:rPr lang="zh-CN" altLang="en-US" sz="28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重复</a:t>
            </a:r>
            <a:r>
              <a:rPr lang="en-US" altLang="zh-CN" sz="2800" b="1"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10</a:t>
            </a:r>
            <a:r>
              <a:rPr lang="zh-CN" altLang="en-US" sz="28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次</a:t>
            </a:r>
            <a:r>
              <a:rPr lang="zh-CN" altLang="en-US" sz="2800" b="1"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，如果重复</a:t>
            </a:r>
            <a:r>
              <a:rPr lang="en-US" altLang="zh-CN" sz="2800" b="1"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100</a:t>
            </a:r>
            <a:r>
              <a:rPr lang="zh-CN" altLang="en-US" sz="2800" b="1"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次</a:t>
            </a:r>
            <a:r>
              <a:rPr lang="en-US" altLang="zh-CN" sz="2800" b="1"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2800" b="1"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晕</a:t>
            </a:r>
            <a:r>
              <a:rPr lang="zh-CN" altLang="en-US" sz="28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a:t>
            </a:r>
          </a:p>
        </p:txBody>
      </p:sp>
      <p:sp>
        <p:nvSpPr>
          <p:cNvPr id="29" name="AutoShape 60"/>
          <p:cNvSpPr>
            <a:spLocks noChangeArrowheads="1"/>
          </p:cNvSpPr>
          <p:nvPr/>
        </p:nvSpPr>
        <p:spPr bwMode="auto">
          <a:xfrm>
            <a:off x="4729957" y="2627398"/>
            <a:ext cx="6335713" cy="2736850"/>
          </a:xfrm>
          <a:prstGeom prst="cloudCallout">
            <a:avLst>
              <a:gd name="adj1" fmla="val -58753"/>
              <a:gd name="adj2" fmla="val 59091"/>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a:lstStyle/>
          <a:p>
            <a:pPr algn="ctr"/>
            <a:r>
              <a:rPr lang="zh-CN" altLang="en-US" sz="3200" b="1" dirty="0">
                <a:solidFill>
                  <a:srgbClr val="FF3300"/>
                </a:solidFill>
                <a:effectLst>
                  <a:outerShdw blurRad="38100" dist="38100" dir="2700000" algn="tl">
                    <a:srgbClr val="000000"/>
                  </a:outerShdw>
                </a:effectLst>
                <a:ea typeface="隶书" panose="02010509060101010101" pitchFamily="49" charset="-122"/>
              </a:rPr>
              <a:t>有没有更好的方法来计算呢？</a:t>
            </a:r>
          </a:p>
        </p:txBody>
      </p:sp>
      <p:sp>
        <p:nvSpPr>
          <p:cNvPr id="30" name="Text Box 61"/>
          <p:cNvSpPr txBox="1">
            <a:spLocks noChangeArrowheads="1"/>
          </p:cNvSpPr>
          <p:nvPr/>
        </p:nvSpPr>
        <p:spPr bwMode="auto">
          <a:xfrm>
            <a:off x="6403366" y="3995823"/>
            <a:ext cx="26638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0033CC"/>
                </a:solidFill>
                <a:effectLst>
                  <a:outerShdw blurRad="38100" dist="38100" dir="2700000" algn="tl">
                    <a:srgbClr val="000000"/>
                  </a:outerShdw>
                </a:effectLst>
                <a:ea typeface="隶书" panose="02010509060101010101" pitchFamily="49" charset="-122"/>
              </a:rPr>
              <a:t>有！就是用循环来编程。</a:t>
            </a:r>
          </a:p>
        </p:txBody>
      </p:sp>
    </p:spTree>
    <p:extLst>
      <p:ext uri="{BB962C8B-B14F-4D97-AF65-F5344CB8AC3E}">
        <p14:creationId xmlns:p14="http://schemas.microsoft.com/office/powerpoint/2010/main" val="84569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out)">
                                      <p:cBhvr>
                                        <p:cTn id="7" dur="500"/>
                                        <p:tgtEl>
                                          <p:spTgt spid="2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 calcmode="lin" valueType="num">
                                      <p:cBhvr additive="base">
                                        <p:cTn id="1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6">
                                            <p:txEl>
                                              <p:pRg st="1" end="1"/>
                                            </p:txEl>
                                          </p:spTgt>
                                        </p:tgtEl>
                                        <p:attrNameLst>
                                          <p:attrName>style.visibility</p:attrName>
                                        </p:attrNameLst>
                                      </p:cBhvr>
                                      <p:to>
                                        <p:strVal val="visible"/>
                                      </p:to>
                                    </p:set>
                                    <p:anim calcmode="lin" valueType="num">
                                      <p:cBhvr additive="base">
                                        <p:cTn id="18"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
                                            <p:txEl>
                                              <p:pRg st="2" end="2"/>
                                            </p:txEl>
                                          </p:spTgt>
                                        </p:tgtEl>
                                        <p:attrNameLst>
                                          <p:attrName>style.visibility</p:attrName>
                                        </p:attrNameLst>
                                      </p:cBhvr>
                                      <p:to>
                                        <p:strVal val="visible"/>
                                      </p:to>
                                    </p:set>
                                    <p:anim calcmode="lin" valueType="num">
                                      <p:cBhvr additive="base">
                                        <p:cTn id="24"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6">
                                            <p:txEl>
                                              <p:pRg st="3" end="3"/>
                                            </p:txEl>
                                          </p:spTgt>
                                        </p:tgtEl>
                                        <p:attrNameLst>
                                          <p:attrName>style.visibility</p:attrName>
                                        </p:attrNameLst>
                                      </p:cBhvr>
                                      <p:to>
                                        <p:strVal val="visible"/>
                                      </p:to>
                                    </p:set>
                                    <p:anim calcmode="lin" valueType="num">
                                      <p:cBhvr additive="base">
                                        <p:cTn id="30"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6">
                                            <p:txEl>
                                              <p:pRg st="4" end="4"/>
                                            </p:txEl>
                                          </p:spTgt>
                                        </p:tgtEl>
                                        <p:attrNameLst>
                                          <p:attrName>style.visibility</p:attrName>
                                        </p:attrNameLst>
                                      </p:cBhvr>
                                      <p:to>
                                        <p:strVal val="visible"/>
                                      </p:to>
                                    </p:set>
                                    <p:anim calcmode="lin" valueType="num">
                                      <p:cBhvr additive="base">
                                        <p:cTn id="36"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6">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6">
                                            <p:txEl>
                                              <p:pRg st="5" end="5"/>
                                            </p:txEl>
                                          </p:spTgt>
                                        </p:tgtEl>
                                        <p:attrNameLst>
                                          <p:attrName>style.visibility</p:attrName>
                                        </p:attrNameLst>
                                      </p:cBhvr>
                                      <p:to>
                                        <p:strVal val="visible"/>
                                      </p:to>
                                    </p:set>
                                    <p:anim calcmode="lin" valueType="num">
                                      <p:cBhvr additive="base">
                                        <p:cTn id="42"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6">
                                            <p:txEl>
                                              <p:pRg st="6" end="6"/>
                                            </p:txEl>
                                          </p:spTgt>
                                        </p:tgtEl>
                                        <p:attrNameLst>
                                          <p:attrName>style.visibility</p:attrName>
                                        </p:attrNameLst>
                                      </p:cBhvr>
                                      <p:to>
                                        <p:strVal val="visible"/>
                                      </p:to>
                                    </p:set>
                                    <p:anim calcmode="lin" valueType="num">
                                      <p:cBhvr additive="base">
                                        <p:cTn id="48"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6">
                                            <p:txEl>
                                              <p:pRg st="7" end="7"/>
                                            </p:txEl>
                                          </p:spTgt>
                                        </p:tgtEl>
                                        <p:attrNameLst>
                                          <p:attrName>style.visibility</p:attrName>
                                        </p:attrNameLst>
                                      </p:cBhvr>
                                      <p:to>
                                        <p:strVal val="visible"/>
                                      </p:to>
                                    </p:set>
                                    <p:anim calcmode="lin" valueType="num">
                                      <p:cBhvr additive="base">
                                        <p:cTn id="54"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6">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6">
                                            <p:txEl>
                                              <p:pRg st="8" end="8"/>
                                            </p:txEl>
                                          </p:spTgt>
                                        </p:tgtEl>
                                        <p:attrNameLst>
                                          <p:attrName>style.visibility</p:attrName>
                                        </p:attrNameLst>
                                      </p:cBhvr>
                                      <p:to>
                                        <p:strVal val="visible"/>
                                      </p:to>
                                    </p:set>
                                    <p:anim calcmode="lin" valueType="num">
                                      <p:cBhvr additive="base">
                                        <p:cTn id="60" dur="500" fill="hold"/>
                                        <p:tgtEl>
                                          <p:spTgt spid="26">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6">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26">
                                            <p:txEl>
                                              <p:pRg st="9" end="9"/>
                                            </p:txEl>
                                          </p:spTgt>
                                        </p:tgtEl>
                                        <p:attrNameLst>
                                          <p:attrName>style.visibility</p:attrName>
                                        </p:attrNameLst>
                                      </p:cBhvr>
                                      <p:to>
                                        <p:strVal val="visible"/>
                                      </p:to>
                                    </p:set>
                                    <p:anim calcmode="lin" valueType="num">
                                      <p:cBhvr additive="base">
                                        <p:cTn id="66" dur="500" fill="hold"/>
                                        <p:tgtEl>
                                          <p:spTgt spid="26">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6">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6">
                                            <p:txEl>
                                              <p:pRg st="10" end="10"/>
                                            </p:txEl>
                                          </p:spTgt>
                                        </p:tgtEl>
                                        <p:attrNameLst>
                                          <p:attrName>style.visibility</p:attrName>
                                        </p:attrNameLst>
                                      </p:cBhvr>
                                      <p:to>
                                        <p:strVal val="visible"/>
                                      </p:to>
                                    </p:set>
                                    <p:anim calcmode="lin" valueType="num">
                                      <p:cBhvr additive="base">
                                        <p:cTn id="72" dur="500" fill="hold"/>
                                        <p:tgtEl>
                                          <p:spTgt spid="26">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6">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26">
                                            <p:txEl>
                                              <p:pRg st="11" end="11"/>
                                            </p:txEl>
                                          </p:spTgt>
                                        </p:tgtEl>
                                        <p:attrNameLst>
                                          <p:attrName>style.visibility</p:attrName>
                                        </p:attrNameLst>
                                      </p:cBhvr>
                                      <p:to>
                                        <p:strVal val="visible"/>
                                      </p:to>
                                    </p:set>
                                    <p:anim calcmode="lin" valueType="num">
                                      <p:cBhvr additive="base">
                                        <p:cTn id="78" dur="500" fill="hold"/>
                                        <p:tgtEl>
                                          <p:spTgt spid="26">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26">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26">
                                            <p:txEl>
                                              <p:pRg st="12" end="12"/>
                                            </p:txEl>
                                          </p:spTgt>
                                        </p:tgtEl>
                                        <p:attrNameLst>
                                          <p:attrName>style.visibility</p:attrName>
                                        </p:attrNameLst>
                                      </p:cBhvr>
                                      <p:to>
                                        <p:strVal val="visible"/>
                                      </p:to>
                                    </p:set>
                                    <p:anim calcmode="lin" valueType="num">
                                      <p:cBhvr additive="base">
                                        <p:cTn id="84" dur="500" fill="hold"/>
                                        <p:tgtEl>
                                          <p:spTgt spid="26">
                                            <p:txEl>
                                              <p:pRg st="12" end="12"/>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6">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2"/>
                                            </p:cond>
                                          </p:stCondLst>
                                          <p:endCondLst>
                                            <p:cond evt="onStopAudio" delay="0">
                                              <p:tgtEl>
                                                <p:sldTgt/>
                                              </p:tgtEl>
                                            </p:cond>
                                          </p:endCondLst>
                                        </p:cTn>
                                        <p:tgtEl>
                                          <p:sndTgt r:embed="rId2" name="camera.wav"/>
                                        </p:tgtEl>
                                      </p:cMediaNode>
                                    </p:audio>
                                  </p:sub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26">
                                            <p:txEl>
                                              <p:pRg st="13" end="13"/>
                                            </p:txEl>
                                          </p:spTgt>
                                        </p:tgtEl>
                                        <p:attrNameLst>
                                          <p:attrName>style.visibility</p:attrName>
                                        </p:attrNameLst>
                                      </p:cBhvr>
                                      <p:to>
                                        <p:strVal val="visible"/>
                                      </p:to>
                                    </p:set>
                                    <p:anim calcmode="lin" valueType="num">
                                      <p:cBhvr additive="base">
                                        <p:cTn id="90" dur="500" fill="hold"/>
                                        <p:tgtEl>
                                          <p:spTgt spid="26">
                                            <p:txEl>
                                              <p:pRg st="13" end="13"/>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8"/>
                                            </p:cond>
                                          </p:stCondLst>
                                          <p:endCondLst>
                                            <p:cond evt="onStopAudio" delay="0">
                                              <p:tgtEl>
                                                <p:sldTgt/>
                                              </p:tgtEl>
                                            </p:cond>
                                          </p:endCondLst>
                                        </p:cTn>
                                        <p:tgtEl>
                                          <p:sndTgt r:embed="rId2" name="camera.wav"/>
                                        </p:tgtEl>
                                      </p:cMediaNode>
                                    </p:audio>
                                  </p:sub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26">
                                            <p:txEl>
                                              <p:pRg st="14" end="14"/>
                                            </p:txEl>
                                          </p:spTgt>
                                        </p:tgtEl>
                                        <p:attrNameLst>
                                          <p:attrName>style.visibility</p:attrName>
                                        </p:attrNameLst>
                                      </p:cBhvr>
                                      <p:to>
                                        <p:strVal val="visible"/>
                                      </p:to>
                                    </p:set>
                                    <p:anim calcmode="lin" valueType="num">
                                      <p:cBhvr additive="base">
                                        <p:cTn id="96" dur="500" fill="hold"/>
                                        <p:tgtEl>
                                          <p:spTgt spid="26">
                                            <p:txEl>
                                              <p:pRg st="14" end="14"/>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6">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4"/>
                                            </p:cond>
                                          </p:stCondLst>
                                          <p:endCondLst>
                                            <p:cond evt="onStopAudio" delay="0">
                                              <p:tgtEl>
                                                <p:sldTgt/>
                                              </p:tgtEl>
                                            </p:cond>
                                          </p:endCondLst>
                                        </p:cTn>
                                        <p:tgtEl>
                                          <p:sndTgt r:embed="rId2"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26">
                                            <p:txEl>
                                              <p:pRg st="15" end="15"/>
                                            </p:txEl>
                                          </p:spTgt>
                                        </p:tgtEl>
                                        <p:attrNameLst>
                                          <p:attrName>style.visibility</p:attrName>
                                        </p:attrNameLst>
                                      </p:cBhvr>
                                      <p:to>
                                        <p:strVal val="visible"/>
                                      </p:to>
                                    </p:set>
                                    <p:anim calcmode="lin" valueType="num">
                                      <p:cBhvr additive="base">
                                        <p:cTn id="102" dur="500" fill="hold"/>
                                        <p:tgtEl>
                                          <p:spTgt spid="26">
                                            <p:txEl>
                                              <p:pRg st="15" end="15"/>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26">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26">
                                            <p:txEl>
                                              <p:pRg st="16" end="16"/>
                                            </p:txEl>
                                          </p:spTgt>
                                        </p:tgtEl>
                                        <p:attrNameLst>
                                          <p:attrName>style.visibility</p:attrName>
                                        </p:attrNameLst>
                                      </p:cBhvr>
                                      <p:to>
                                        <p:strVal val="visible"/>
                                      </p:to>
                                    </p:set>
                                    <p:anim calcmode="lin" valueType="num">
                                      <p:cBhvr additive="base">
                                        <p:cTn id="108" dur="500" fill="hold"/>
                                        <p:tgtEl>
                                          <p:spTgt spid="26">
                                            <p:txEl>
                                              <p:pRg st="16" end="16"/>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26">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6"/>
                                            </p:cond>
                                          </p:stCondLst>
                                          <p:endCondLst>
                                            <p:cond evt="onStopAudio" delay="0">
                                              <p:tgtEl>
                                                <p:sldTgt/>
                                              </p:tgtEl>
                                            </p:cond>
                                          </p:endCondLst>
                                        </p:cTn>
                                        <p:tgtEl>
                                          <p:sndTgt r:embed="rId2"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6">
                                            <p:txEl>
                                              <p:pRg st="17" end="17"/>
                                            </p:txEl>
                                          </p:spTgt>
                                        </p:tgtEl>
                                        <p:attrNameLst>
                                          <p:attrName>style.visibility</p:attrName>
                                        </p:attrNameLst>
                                      </p:cBhvr>
                                      <p:to>
                                        <p:strVal val="visible"/>
                                      </p:to>
                                    </p:set>
                                    <p:anim calcmode="lin" valueType="num">
                                      <p:cBhvr additive="base">
                                        <p:cTn id="114" dur="500" fill="hold"/>
                                        <p:tgtEl>
                                          <p:spTgt spid="26">
                                            <p:txEl>
                                              <p:pRg st="17" end="17"/>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26">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2"/>
                                            </p:cond>
                                          </p:stCondLst>
                                          <p:endCondLst>
                                            <p:cond evt="onStopAudio" delay="0">
                                              <p:tgtEl>
                                                <p:sldTgt/>
                                              </p:tgtEl>
                                            </p:cond>
                                          </p:endCondLst>
                                        </p:cTn>
                                        <p:tgtEl>
                                          <p:sndTgt r:embed="rId2" name="camera.wav"/>
                                        </p:tgtEl>
                                      </p:cMediaNode>
                                    </p:audio>
                                  </p:sub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26">
                                            <p:txEl>
                                              <p:pRg st="18" end="18"/>
                                            </p:txEl>
                                          </p:spTgt>
                                        </p:tgtEl>
                                        <p:attrNameLst>
                                          <p:attrName>style.visibility</p:attrName>
                                        </p:attrNameLst>
                                      </p:cBhvr>
                                      <p:to>
                                        <p:strVal val="visible"/>
                                      </p:to>
                                    </p:set>
                                    <p:anim calcmode="lin" valueType="num">
                                      <p:cBhvr additive="base">
                                        <p:cTn id="120" dur="500" fill="hold"/>
                                        <p:tgtEl>
                                          <p:spTgt spid="26">
                                            <p:txEl>
                                              <p:pRg st="18" end="18"/>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26">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8"/>
                                            </p:cond>
                                          </p:stCondLst>
                                          <p:endCondLst>
                                            <p:cond evt="onStopAudio" delay="0">
                                              <p:tgtEl>
                                                <p:sldTgt/>
                                              </p:tgtEl>
                                            </p:cond>
                                          </p:endCondLst>
                                        </p:cTn>
                                        <p:tgtEl>
                                          <p:sndTgt r:embed="rId2" name="camera.wav"/>
                                        </p:tgtEl>
                                      </p:cMediaNode>
                                    </p:audio>
                                  </p:sub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26">
                                            <p:txEl>
                                              <p:pRg st="19" end="19"/>
                                            </p:txEl>
                                          </p:spTgt>
                                        </p:tgtEl>
                                        <p:attrNameLst>
                                          <p:attrName>style.visibility</p:attrName>
                                        </p:attrNameLst>
                                      </p:cBhvr>
                                      <p:to>
                                        <p:strVal val="visible"/>
                                      </p:to>
                                    </p:set>
                                    <p:anim calcmode="lin" valueType="num">
                                      <p:cBhvr additive="base">
                                        <p:cTn id="126" dur="500" fill="hold"/>
                                        <p:tgtEl>
                                          <p:spTgt spid="26">
                                            <p:txEl>
                                              <p:pRg st="19" end="19"/>
                                            </p:txEl>
                                          </p:spTgt>
                                        </p:tgtEl>
                                        <p:attrNameLst>
                                          <p:attrName>ppt_x</p:attrName>
                                        </p:attrNameLst>
                                      </p:cBhvr>
                                      <p:tavLst>
                                        <p:tav tm="0">
                                          <p:val>
                                            <p:strVal val="#ppt_x"/>
                                          </p:val>
                                        </p:tav>
                                        <p:tav tm="100000">
                                          <p:val>
                                            <p:strVal val="#ppt_x"/>
                                          </p:val>
                                        </p:tav>
                                      </p:tavLst>
                                    </p:anim>
                                    <p:anim calcmode="lin" valueType="num">
                                      <p:cBhvr additive="base">
                                        <p:cTn id="127" dur="500" fill="hold"/>
                                        <p:tgtEl>
                                          <p:spTgt spid="26">
                                            <p:txEl>
                                              <p:pRg st="19" end="1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4"/>
                                            </p:cond>
                                          </p:stCondLst>
                                          <p:endCondLst>
                                            <p:cond evt="onStopAudio" delay="0">
                                              <p:tgtEl>
                                                <p:sldTgt/>
                                              </p:tgtEl>
                                            </p:cond>
                                          </p:endCondLst>
                                        </p:cTn>
                                        <p:tgtEl>
                                          <p:sndTgt r:embed="rId2" name="camera.wav"/>
                                        </p:tgtEl>
                                      </p:cMediaNode>
                                    </p:audio>
                                  </p:sub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26">
                                            <p:txEl>
                                              <p:pRg st="20" end="20"/>
                                            </p:txEl>
                                          </p:spTgt>
                                        </p:tgtEl>
                                        <p:attrNameLst>
                                          <p:attrName>style.visibility</p:attrName>
                                        </p:attrNameLst>
                                      </p:cBhvr>
                                      <p:to>
                                        <p:strVal val="visible"/>
                                      </p:to>
                                    </p:set>
                                    <p:anim calcmode="lin" valueType="num">
                                      <p:cBhvr additive="base">
                                        <p:cTn id="132" dur="500" fill="hold"/>
                                        <p:tgtEl>
                                          <p:spTgt spid="26">
                                            <p:txEl>
                                              <p:pRg st="20" end="2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26">
                                            <p:txEl>
                                              <p:pRg st="20" end="2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0"/>
                                            </p:cond>
                                          </p:stCondLst>
                                          <p:endCondLst>
                                            <p:cond evt="onStopAudio" delay="0">
                                              <p:tgtEl>
                                                <p:sldTgt/>
                                              </p:tgtEl>
                                            </p:cond>
                                          </p:endCondLst>
                                        </p:cTn>
                                        <p:tgtEl>
                                          <p:sndTgt r:embed="rId2" name="camera.wav"/>
                                        </p:tgtEl>
                                      </p:cMediaNode>
                                    </p:audio>
                                  </p:subTnLst>
                                </p:cTn>
                              </p:par>
                            </p:childTnLst>
                          </p:cTn>
                        </p:par>
                        <p:par>
                          <p:cTn id="134" fill="hold">
                            <p:stCondLst>
                              <p:cond delay="500"/>
                            </p:stCondLst>
                            <p:childTnLst>
                              <p:par>
                                <p:cTn id="135" presetID="18" presetClass="entr" presetSubtype="12" fill="hold" nodeType="after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strips(downLeft)">
                                      <p:cBhvr>
                                        <p:cTn id="137" dur="500"/>
                                        <p:tgtEl>
                                          <p:spTgt spid="27"/>
                                        </p:tgtEl>
                                      </p:cBhvr>
                                    </p:animEffect>
                                  </p:childTnLst>
                                  <p:subTnLst>
                                    <p:audio>
                                      <p:cMediaNode>
                                        <p:cTn display="0" masterRel="sameClick">
                                          <p:stCondLst>
                                            <p:cond evt="begin" delay="0">
                                              <p:tn val="135"/>
                                            </p:cond>
                                          </p:stCondLst>
                                          <p:endCondLst>
                                            <p:cond evt="onStopAudio" delay="0">
                                              <p:tgtEl>
                                                <p:sldTgt/>
                                              </p:tgtEl>
                                            </p:cond>
                                          </p:endCondLst>
                                        </p:cTn>
                                        <p:tgtEl>
                                          <p:sndTgt r:embed="rId2" name="camera.wav"/>
                                        </p:tgtEl>
                                      </p:cMediaNode>
                                    </p:audio>
                                  </p:subTnLst>
                                </p:cTn>
                              </p:par>
                            </p:childTnLst>
                          </p:cTn>
                        </p:par>
                        <p:par>
                          <p:cTn id="138" fill="hold">
                            <p:stCondLst>
                              <p:cond delay="1000"/>
                            </p:stCondLst>
                            <p:childTnLst>
                              <p:par>
                                <p:cTn id="139" presetID="18" presetClass="entr" presetSubtype="6" fill="hold" grpId="0" nodeType="after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strips(downRight)">
                                      <p:cBhvr>
                                        <p:cTn id="141" dur="500"/>
                                        <p:tgtEl>
                                          <p:spTgt spid="28"/>
                                        </p:tgtEl>
                                      </p:cBhvr>
                                    </p:animEffect>
                                  </p:childTnLst>
                                  <p:subTnLst>
                                    <p:audio>
                                      <p:cMediaNode>
                                        <p:cTn display="0" masterRel="sameClick">
                                          <p:stCondLst>
                                            <p:cond evt="begin" delay="0">
                                              <p:tn val="139"/>
                                            </p:cond>
                                          </p:stCondLst>
                                          <p:endCondLst>
                                            <p:cond evt="onStopAudio" delay="0">
                                              <p:tgtEl>
                                                <p:sldTgt/>
                                              </p:tgtEl>
                                            </p:cond>
                                          </p:endCondLst>
                                        </p:cTn>
                                        <p:tgtEl>
                                          <p:sndTgt r:embed="rId3" name="laser.wav"/>
                                        </p:tgtEl>
                                      </p:cMediaNode>
                                    </p:audio>
                                  </p:subTnLst>
                                </p:cTn>
                              </p:par>
                            </p:childTnLst>
                          </p:cTn>
                        </p:par>
                      </p:childTnLst>
                    </p:cTn>
                  </p:par>
                  <p:par>
                    <p:cTn id="142" fill="hold">
                      <p:stCondLst>
                        <p:cond delay="indefinite"/>
                      </p:stCondLst>
                      <p:childTnLst>
                        <p:par>
                          <p:cTn id="143" fill="hold">
                            <p:stCondLst>
                              <p:cond delay="0"/>
                            </p:stCondLst>
                            <p:childTnLst>
                              <p:par>
                                <p:cTn id="144" presetID="18" presetClass="entr" presetSubtype="6" fill="hold" grpId="0" nodeType="click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strips(downRight)">
                                      <p:cBhvr>
                                        <p:cTn id="146" dur="500"/>
                                        <p:tgtEl>
                                          <p:spTgt spid="29"/>
                                        </p:tgtEl>
                                      </p:cBhvr>
                                    </p:animEffect>
                                  </p:childTnLst>
                                  <p:subTnLst>
                                    <p:audio>
                                      <p:cMediaNode>
                                        <p:cTn display="0" masterRel="sameClick">
                                          <p:stCondLst>
                                            <p:cond evt="begin" delay="0">
                                              <p:tn val="144"/>
                                            </p:cond>
                                          </p:stCondLst>
                                          <p:endCondLst>
                                            <p:cond evt="onStopAudio" delay="0">
                                              <p:tgtEl>
                                                <p:sldTgt/>
                                              </p:tgtEl>
                                            </p:cond>
                                          </p:endCondLst>
                                        </p:cTn>
                                        <p:tgtEl>
                                          <p:sndTgt r:embed="rId4" name="chimes.wav"/>
                                        </p:tgtEl>
                                      </p:cMediaNode>
                                    </p:audio>
                                  </p:subTnLst>
                                </p:cTn>
                              </p:par>
                            </p:childTnLst>
                          </p:cTn>
                        </p:par>
                      </p:childTnLst>
                    </p:cTn>
                  </p:par>
                  <p:par>
                    <p:cTn id="147" fill="hold">
                      <p:stCondLst>
                        <p:cond delay="indefinite"/>
                      </p:stCondLst>
                      <p:childTnLst>
                        <p:par>
                          <p:cTn id="148" fill="hold">
                            <p:stCondLst>
                              <p:cond delay="0"/>
                            </p:stCondLst>
                            <p:childTnLst>
                              <p:par>
                                <p:cTn id="149" presetID="4" presetClass="entr" presetSubtype="32"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box(out)">
                                      <p:cBhvr>
                                        <p:cTn id="151" dur="500"/>
                                        <p:tgtEl>
                                          <p:spTgt spid="30"/>
                                        </p:tgtEl>
                                      </p:cBhvr>
                                    </p:animEffect>
                                  </p:childTnLst>
                                  <p:subTnLst>
                                    <p:audio>
                                      <p:cMediaNode>
                                        <p:cTn display="0" masterRel="sameClick">
                                          <p:stCondLst>
                                            <p:cond evt="begin" delay="0">
                                              <p:tn val="149"/>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29" grpId="0" animBg="1"/>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528" y="1178660"/>
            <a:ext cx="10515600" cy="376112"/>
          </a:xfrm>
        </p:spPr>
        <p:txBody>
          <a:bodyPr>
            <a:normAutofit fontScale="90000"/>
          </a:bodyPr>
          <a:lstStyle/>
          <a:p>
            <a:pPr algn="l"/>
            <a:r>
              <a:rPr lang="zh-CN" altLang="en-US" dirty="0"/>
              <a:t>例题 </a:t>
            </a:r>
            <a:r>
              <a:rPr lang="en-US" altLang="zh-CN" dirty="0" smtClean="0"/>
              <a:t>5</a:t>
            </a:r>
            <a:r>
              <a:rPr lang="zh-CN" altLang="en-US" dirty="0" smtClean="0"/>
              <a:t>、</a:t>
            </a:r>
            <a:r>
              <a:rPr lang="zh-CN" altLang="en-US" dirty="0"/>
              <a:t>选票统计（</a:t>
            </a:r>
            <a:r>
              <a:rPr lang="en-US" altLang="zh-CN" dirty="0"/>
              <a:t>P1039</a:t>
            </a:r>
            <a:r>
              <a:rPr lang="zh-CN" altLang="en-US" dirty="0"/>
              <a:t>）</a:t>
            </a:r>
            <a:endParaRPr lang="zh-CN" altLang="en-US" dirty="0"/>
          </a:p>
        </p:txBody>
      </p:sp>
      <p:sp>
        <p:nvSpPr>
          <p:cNvPr id="3" name="内容占位符 2"/>
          <p:cNvSpPr>
            <a:spLocks noGrp="1"/>
          </p:cNvSpPr>
          <p:nvPr>
            <p:ph idx="1"/>
          </p:nvPr>
        </p:nvSpPr>
        <p:spPr>
          <a:xfrm>
            <a:off x="231528" y="1958727"/>
            <a:ext cx="10515600" cy="3773857"/>
          </a:xfrm>
        </p:spPr>
        <p:txBody>
          <a:bodyPr>
            <a:normAutofit/>
          </a:bodyPr>
          <a:lstStyle/>
          <a:p>
            <a:r>
              <a:rPr lang="en-US" altLang="zh-CN" dirty="0" smtClean="0"/>
              <a:t>       A</a:t>
            </a:r>
            <a:r>
              <a:rPr lang="zh-CN" altLang="en-US" dirty="0"/>
              <a:t>、</a:t>
            </a:r>
            <a:r>
              <a:rPr lang="en-US" altLang="zh-CN" dirty="0"/>
              <a:t>B</a:t>
            </a:r>
            <a:r>
              <a:rPr lang="zh-CN" altLang="en-US" dirty="0"/>
              <a:t>、</a:t>
            </a:r>
            <a:r>
              <a:rPr lang="en-US" altLang="zh-CN" dirty="0"/>
              <a:t>C </a:t>
            </a:r>
            <a:r>
              <a:rPr lang="zh-CN" altLang="en-US" dirty="0"/>
              <a:t>三人参加选举，现在输入若干张选票，每张选票只选 </a:t>
            </a:r>
            <a:r>
              <a:rPr lang="en-US" altLang="zh-CN" dirty="0"/>
              <a:t>1 </a:t>
            </a:r>
            <a:r>
              <a:rPr lang="zh-CN" altLang="en-US" dirty="0"/>
              <a:t>人，最后得票最多的人当选。如果</a:t>
            </a:r>
            <a:r>
              <a:rPr lang="zh-CN" altLang="en-US" dirty="0" smtClean="0"/>
              <a:t>得</a:t>
            </a:r>
            <a:r>
              <a:rPr lang="zh-CN" altLang="en-US" dirty="0"/>
              <a:t>票最多的有 </a:t>
            </a:r>
            <a:r>
              <a:rPr lang="en-US" altLang="zh-CN" dirty="0"/>
              <a:t>2 </a:t>
            </a:r>
            <a:r>
              <a:rPr lang="zh-CN" altLang="en-US" dirty="0"/>
              <a:t>人或 </a:t>
            </a:r>
            <a:r>
              <a:rPr lang="en-US" altLang="zh-CN" dirty="0"/>
              <a:t>3 </a:t>
            </a:r>
            <a:r>
              <a:rPr lang="zh-CN" altLang="en-US" dirty="0"/>
              <a:t>人，那么这次选举作废</a:t>
            </a:r>
            <a:r>
              <a:rPr lang="zh-CN" altLang="en-US" dirty="0" smtClean="0"/>
              <a:t>。</a:t>
            </a:r>
            <a:br>
              <a:rPr lang="zh-CN" altLang="en-US" dirty="0" smtClean="0"/>
            </a:br>
            <a:r>
              <a:rPr lang="en-US" altLang="zh-CN" dirty="0" smtClean="0"/>
              <a:t>【</a:t>
            </a:r>
            <a:r>
              <a:rPr lang="zh-CN" altLang="en-US" dirty="0" smtClean="0"/>
              <a:t>输入</a:t>
            </a:r>
            <a:r>
              <a:rPr lang="en-US" altLang="zh-CN" dirty="0" smtClean="0"/>
              <a:t>】 </a:t>
            </a:r>
            <a:r>
              <a:rPr lang="zh-CN" altLang="en-US" dirty="0" smtClean="0"/>
              <a:t>若干行。</a:t>
            </a:r>
            <a:br>
              <a:rPr lang="zh-CN" altLang="en-US" dirty="0" smtClean="0"/>
            </a:br>
            <a:r>
              <a:rPr lang="en-US" altLang="zh-CN" dirty="0" smtClean="0"/>
              <a:t>【</a:t>
            </a:r>
            <a:r>
              <a:rPr lang="zh-CN" altLang="en-US" dirty="0" smtClean="0"/>
              <a:t>输出</a:t>
            </a:r>
            <a:r>
              <a:rPr lang="en-US" altLang="zh-CN" dirty="0" smtClean="0"/>
              <a:t>】 </a:t>
            </a:r>
            <a:r>
              <a:rPr lang="zh-CN" altLang="en-US" dirty="0" smtClean="0"/>
              <a:t>输出当选人，如果这次选举作废，则输出</a:t>
            </a:r>
            <a:r>
              <a:rPr lang="en-US" altLang="zh-CN" dirty="0" smtClean="0"/>
              <a:t>“no result”</a:t>
            </a:r>
            <a:r>
              <a:rPr lang="zh-CN" altLang="en-US" dirty="0" smtClean="0"/>
              <a:t>。</a:t>
            </a:r>
            <a:br>
              <a:rPr lang="zh-CN" altLang="en-US" dirty="0" smtClean="0"/>
            </a:br>
            <a:r>
              <a:rPr lang="en-US" altLang="zh-CN" dirty="0"/>
              <a:t>【</a:t>
            </a:r>
            <a:r>
              <a:rPr lang="zh-CN" altLang="en-US" dirty="0"/>
              <a:t>输入样例</a:t>
            </a:r>
            <a:r>
              <a:rPr lang="en-US" altLang="zh-CN" dirty="0"/>
              <a:t>】</a:t>
            </a:r>
            <a:br>
              <a:rPr lang="en-US" altLang="zh-CN" dirty="0"/>
            </a:br>
            <a:r>
              <a:rPr lang="en-US" altLang="zh-CN" dirty="0" smtClean="0"/>
              <a:t>  </a:t>
            </a:r>
            <a:r>
              <a:rPr lang="zh-CN" altLang="en-US" dirty="0" smtClean="0"/>
              <a:t>输入</a:t>
            </a:r>
            <a:r>
              <a:rPr lang="zh-CN" altLang="en-US" dirty="0"/>
              <a:t>样例 </a:t>
            </a:r>
            <a:r>
              <a:rPr lang="zh-CN" altLang="en-US" dirty="0" smtClean="0"/>
              <a:t>                                              输出</a:t>
            </a:r>
            <a:r>
              <a:rPr lang="zh-CN" altLang="en-US" dirty="0"/>
              <a:t>样例</a:t>
            </a:r>
            <a:br>
              <a:rPr lang="zh-CN" altLang="en-US" dirty="0"/>
            </a:br>
            <a:r>
              <a:rPr lang="zh-CN" altLang="en-US" dirty="0" smtClean="0"/>
              <a:t>  </a:t>
            </a:r>
            <a:r>
              <a:rPr lang="en-US" altLang="zh-CN" dirty="0" smtClean="0"/>
              <a:t>A </a:t>
            </a:r>
            <a:r>
              <a:rPr lang="en-US" altLang="zh-CN" dirty="0" err="1"/>
              <a:t>A</a:t>
            </a:r>
            <a:r>
              <a:rPr lang="en-US" altLang="zh-CN" dirty="0"/>
              <a:t> </a:t>
            </a:r>
            <a:r>
              <a:rPr lang="en-US" altLang="zh-CN" dirty="0" err="1"/>
              <a:t>A</a:t>
            </a:r>
            <a:r>
              <a:rPr lang="en-US" altLang="zh-CN" dirty="0"/>
              <a:t> </a:t>
            </a:r>
            <a:r>
              <a:rPr lang="en-US" altLang="zh-CN" dirty="0" err="1" smtClean="0"/>
              <a:t>A</a:t>
            </a:r>
            <a:r>
              <a:rPr lang="en-US" altLang="zh-CN" dirty="0" smtClean="0"/>
              <a:t>                                                   </a:t>
            </a:r>
            <a:r>
              <a:rPr lang="en-US" altLang="zh-CN" dirty="0"/>
              <a:t>C</a:t>
            </a:r>
            <a:r>
              <a:rPr lang="en-US" altLang="zh-CN" dirty="0"/>
              <a:t/>
            </a:r>
            <a:br>
              <a:rPr lang="en-US" altLang="zh-CN" dirty="0"/>
            </a:br>
            <a:r>
              <a:rPr lang="en-US" altLang="zh-CN" dirty="0" smtClean="0"/>
              <a:t>  A </a:t>
            </a:r>
            <a:r>
              <a:rPr lang="en-US" altLang="zh-CN" dirty="0" err="1"/>
              <a:t>A</a:t>
            </a:r>
            <a:r>
              <a:rPr lang="en-US" altLang="zh-CN" dirty="0"/>
              <a:t> </a:t>
            </a:r>
            <a:r>
              <a:rPr lang="en-US" altLang="zh-CN" dirty="0" err="1"/>
              <a:t>A</a:t>
            </a:r>
            <a:r>
              <a:rPr lang="en-US" altLang="zh-CN" dirty="0"/>
              <a:t> </a:t>
            </a:r>
            <a:r>
              <a:rPr lang="en-US" altLang="zh-CN" dirty="0" err="1"/>
              <a:t>A</a:t>
            </a:r>
            <a:r>
              <a:rPr lang="en-US" altLang="zh-CN" dirty="0"/>
              <a:t> </a:t>
            </a:r>
            <a:r>
              <a:rPr lang="en-US" altLang="zh-CN" dirty="0" err="1"/>
              <a:t>A</a:t>
            </a:r>
            <a:r>
              <a:rPr lang="en-US" altLang="zh-CN" dirty="0"/>
              <a:t> </a:t>
            </a:r>
            <a:r>
              <a:rPr lang="en-US" altLang="zh-CN" dirty="0" err="1"/>
              <a:t>A</a:t>
            </a:r>
            <a:r>
              <a:rPr lang="en-US" altLang="zh-CN" dirty="0"/>
              <a:t> B </a:t>
            </a:r>
            <a:r>
              <a:rPr lang="en-US" altLang="zh-CN" dirty="0" err="1"/>
              <a:t>B</a:t>
            </a:r>
            <a:r>
              <a:rPr lang="en-US" altLang="zh-CN" dirty="0"/>
              <a:t> </a:t>
            </a:r>
            <a:r>
              <a:rPr lang="en-US" altLang="zh-CN" dirty="0" err="1"/>
              <a:t>B</a:t>
            </a:r>
            <a:r>
              <a:rPr lang="en-US" altLang="zh-CN" dirty="0"/>
              <a:t/>
            </a:r>
            <a:br>
              <a:rPr lang="en-US" altLang="zh-CN" dirty="0"/>
            </a:br>
            <a:r>
              <a:rPr lang="en-US" altLang="zh-CN" dirty="0" smtClean="0"/>
              <a:t>  </a:t>
            </a:r>
            <a:r>
              <a:rPr lang="en-US" altLang="zh-CN" dirty="0" err="1" smtClean="0"/>
              <a:t>B</a:t>
            </a:r>
            <a:r>
              <a:rPr lang="en-US" altLang="zh-CN" dirty="0" smtClean="0"/>
              <a:t> </a:t>
            </a:r>
            <a:r>
              <a:rPr lang="en-US" altLang="zh-CN" dirty="0" err="1"/>
              <a:t>B</a:t>
            </a:r>
            <a:r>
              <a:rPr lang="en-US" altLang="zh-CN" dirty="0"/>
              <a:t> </a:t>
            </a:r>
            <a:r>
              <a:rPr lang="en-US" altLang="zh-CN" dirty="0" err="1"/>
              <a:t>B</a:t>
            </a:r>
            <a:r>
              <a:rPr lang="en-US" altLang="zh-CN" dirty="0"/>
              <a:t> </a:t>
            </a:r>
            <a:r>
              <a:rPr lang="en-US" altLang="zh-CN" dirty="0" err="1"/>
              <a:t>B</a:t>
            </a:r>
            <a:r>
              <a:rPr lang="en-US" altLang="zh-CN" dirty="0"/>
              <a:t> </a:t>
            </a:r>
            <a:r>
              <a:rPr lang="en-US" altLang="zh-CN" dirty="0" err="1"/>
              <a:t>B</a:t>
            </a:r>
            <a:r>
              <a:rPr lang="en-US" altLang="zh-CN" dirty="0"/>
              <a:t> </a:t>
            </a:r>
            <a:r>
              <a:rPr lang="en-US" altLang="zh-CN" dirty="0" err="1"/>
              <a:t>B</a:t>
            </a:r>
            <a:r>
              <a:rPr lang="en-US" altLang="zh-CN" dirty="0"/>
              <a:t> </a:t>
            </a:r>
            <a:r>
              <a:rPr lang="en-US" altLang="zh-CN" dirty="0" err="1"/>
              <a:t>B</a:t>
            </a:r>
            <a:r>
              <a:rPr lang="en-US" altLang="zh-CN" dirty="0"/>
              <a:t> C </a:t>
            </a:r>
            <a:r>
              <a:rPr lang="en-US" altLang="zh-CN" dirty="0" err="1"/>
              <a:t>C</a:t>
            </a:r>
            <a:r>
              <a:rPr lang="en-US" altLang="zh-CN" dirty="0"/>
              <a:t> </a:t>
            </a:r>
            <a:r>
              <a:rPr lang="en-US" altLang="zh-CN" dirty="0" err="1"/>
              <a:t>C</a:t>
            </a:r>
            <a:r>
              <a:rPr lang="en-US" altLang="zh-CN" dirty="0"/>
              <a:t> </a:t>
            </a:r>
            <a:r>
              <a:rPr lang="en-US" altLang="zh-CN" dirty="0" err="1"/>
              <a:t>C</a:t>
            </a:r>
            <a:r>
              <a:rPr lang="en-US" altLang="zh-CN" dirty="0"/>
              <a:t> </a:t>
            </a:r>
            <a:r>
              <a:rPr lang="en-US" altLang="zh-CN" dirty="0" err="1"/>
              <a:t>C</a:t>
            </a:r>
            <a:r>
              <a:rPr lang="en-US" altLang="zh-CN" dirty="0"/>
              <a:t> </a:t>
            </a:r>
            <a:r>
              <a:rPr lang="en-US" altLang="zh-CN" dirty="0" err="1"/>
              <a:t>C</a:t>
            </a:r>
            <a:r>
              <a:rPr lang="en-US" altLang="zh-CN" dirty="0"/>
              <a:t> </a:t>
            </a:r>
            <a:r>
              <a:rPr lang="en-US" altLang="zh-CN" dirty="0" err="1"/>
              <a:t>C</a:t>
            </a:r>
            <a:r>
              <a:rPr lang="en-US" altLang="zh-CN" dirty="0"/>
              <a:t> </a:t>
            </a:r>
            <a:r>
              <a:rPr lang="en-US" altLang="zh-CN" dirty="0" err="1"/>
              <a:t>C</a:t>
            </a:r>
            <a:r>
              <a:rPr lang="en-US" altLang="zh-CN" dirty="0"/>
              <a:t/>
            </a:r>
            <a:br>
              <a:rPr lang="en-US" altLang="zh-CN" dirty="0"/>
            </a:br>
            <a:r>
              <a:rPr lang="en-US" altLang="zh-CN" dirty="0" smtClean="0"/>
              <a:t>  </a:t>
            </a:r>
            <a:r>
              <a:rPr lang="en-US" altLang="zh-CN" dirty="0" err="1" smtClean="0"/>
              <a:t>C</a:t>
            </a:r>
            <a:r>
              <a:rPr lang="en-US" altLang="zh-CN" dirty="0" smtClean="0"/>
              <a:t> </a:t>
            </a:r>
            <a:r>
              <a:rPr lang="en-US" altLang="zh-CN" dirty="0" err="1"/>
              <a:t>C</a:t>
            </a:r>
            <a:r>
              <a:rPr lang="en-US" altLang="zh-CN" dirty="0"/>
              <a:t> D </a:t>
            </a:r>
            <a:r>
              <a:rPr lang="en-US" altLang="zh-CN" dirty="0" smtClean="0"/>
              <a:t>C</a:t>
            </a:r>
            <a:endParaRPr lang="en-US" altLang="zh-CN" dirty="0" smtClean="0"/>
          </a:p>
        </p:txBody>
      </p:sp>
    </p:spTree>
    <p:extLst>
      <p:ext uri="{BB962C8B-B14F-4D97-AF65-F5344CB8AC3E}">
        <p14:creationId xmlns:p14="http://schemas.microsoft.com/office/powerpoint/2010/main" val="1349096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2" name="矩形 1"/>
          <p:cNvSpPr/>
          <p:nvPr/>
        </p:nvSpPr>
        <p:spPr>
          <a:xfrm>
            <a:off x="951033" y="1892474"/>
            <a:ext cx="9393115" cy="923330"/>
          </a:xfrm>
          <a:prstGeom prst="rect">
            <a:avLst/>
          </a:prstGeom>
        </p:spPr>
        <p:txBody>
          <a:bodyPr wrap="square">
            <a:spAutoFit/>
          </a:bodyPr>
          <a:lstStyle/>
          <a:p>
            <a:r>
              <a:rPr lang="zh-CN" altLang="en-US" dirty="0">
                <a:solidFill>
                  <a:srgbClr val="000000"/>
                </a:solidFill>
                <a:latin typeface="SimSun" panose="02010600030101010101" pitchFamily="2" charset="-122"/>
                <a:ea typeface="SimSun" panose="02010600030101010101" pitchFamily="2" charset="-122"/>
              </a:rPr>
              <a:t>本题的输入有点特殊：不知道究竟有多少个字母，不知道什么时候结束。</a:t>
            </a:r>
            <a:br>
              <a:rPr lang="zh-CN" altLang="en-US" dirty="0">
                <a:solidFill>
                  <a:srgbClr val="000000"/>
                </a:solidFill>
                <a:latin typeface="SimSun" panose="02010600030101010101" pitchFamily="2" charset="-122"/>
                <a:ea typeface="SimSun" panose="02010600030101010101" pitchFamily="2" charset="-122"/>
              </a:rPr>
            </a:br>
            <a:r>
              <a:rPr lang="zh-CN" altLang="en-US" dirty="0">
                <a:solidFill>
                  <a:srgbClr val="000000"/>
                </a:solidFill>
                <a:latin typeface="SimSun" panose="02010600030101010101" pitchFamily="2" charset="-122"/>
                <a:ea typeface="SimSun" panose="02010600030101010101" pitchFamily="2" charset="-122"/>
              </a:rPr>
              <a:t>我们有的 </a:t>
            </a:r>
            <a:r>
              <a:rPr lang="en-US" altLang="zh-CN" dirty="0" err="1">
                <a:solidFill>
                  <a:srgbClr val="000000"/>
                </a:solidFill>
                <a:latin typeface="Courier New" panose="02070309020205020404" pitchFamily="49" charset="0"/>
                <a:ea typeface="SimSun" panose="02010600030101010101" pitchFamily="2" charset="-122"/>
              </a:rPr>
              <a:t>scanf</a:t>
            </a:r>
            <a:r>
              <a:rPr lang="en-US" altLang="zh-CN" dirty="0">
                <a:solidFill>
                  <a:srgbClr val="000000"/>
                </a:solidFill>
                <a:latin typeface="Courier New" panose="02070309020205020404" pitchFamily="49" charset="0"/>
                <a:ea typeface="SimSun" panose="02010600030101010101" pitchFamily="2" charset="-122"/>
              </a:rPr>
              <a:t>()</a:t>
            </a:r>
            <a:r>
              <a:rPr lang="zh-CN" altLang="en-US" dirty="0">
                <a:solidFill>
                  <a:srgbClr val="000000"/>
                </a:solidFill>
                <a:latin typeface="SimSun" panose="02010600030101010101" pitchFamily="2" charset="-122"/>
                <a:ea typeface="SimSun" panose="02010600030101010101" pitchFamily="2" charset="-122"/>
              </a:rPr>
              <a:t>函数有一个返回值，返回的是成功读入数据的个数。所以：</a:t>
            </a:r>
            <a:r>
              <a:rPr lang="zh-CN" altLang="en-US" dirty="0">
                <a:solidFill>
                  <a:srgbClr val="000000"/>
                </a:solidFill>
                <a:latin typeface="Courier New" panose="02070309020205020404" pitchFamily="49" charset="0"/>
                <a:ea typeface="SimSun" panose="02010600030101010101" pitchFamily="2" charset="-122"/>
              </a:rPr>
              <a:t/>
            </a:r>
            <a:br>
              <a:rPr lang="zh-CN" altLang="en-US" dirty="0">
                <a:solidFill>
                  <a:srgbClr val="000000"/>
                </a:solidFill>
                <a:latin typeface="Courier New" panose="02070309020205020404" pitchFamily="49" charset="0"/>
                <a:ea typeface="SimSun" panose="02010600030101010101" pitchFamily="2" charset="-122"/>
              </a:rPr>
            </a:br>
            <a:endParaRPr lang="zh-CN" altLang="en-US" dirty="0"/>
          </a:p>
        </p:txBody>
      </p:sp>
      <p:pic>
        <p:nvPicPr>
          <p:cNvPr id="5" name="图片 4"/>
          <p:cNvPicPr>
            <a:picLocks noChangeAspect="1"/>
          </p:cNvPicPr>
          <p:nvPr/>
        </p:nvPicPr>
        <p:blipFill>
          <a:blip r:embed="rId2"/>
          <a:stretch>
            <a:fillRect/>
          </a:stretch>
        </p:blipFill>
        <p:spPr>
          <a:xfrm>
            <a:off x="831751" y="3055326"/>
            <a:ext cx="9030653" cy="2193681"/>
          </a:xfrm>
          <a:prstGeom prst="rect">
            <a:avLst/>
          </a:prstGeom>
        </p:spPr>
      </p:pic>
    </p:spTree>
    <p:extLst>
      <p:ext uri="{BB962C8B-B14F-4D97-AF65-F5344CB8AC3E}">
        <p14:creationId xmlns:p14="http://schemas.microsoft.com/office/powerpoint/2010/main" val="104182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528" y="1152283"/>
            <a:ext cx="10515600" cy="376112"/>
          </a:xfrm>
        </p:spPr>
        <p:txBody>
          <a:bodyPr>
            <a:normAutofit fontScale="90000"/>
          </a:bodyPr>
          <a:lstStyle/>
          <a:p>
            <a:pPr algn="l"/>
            <a:r>
              <a:rPr lang="zh-CN" altLang="en-US" dirty="0"/>
              <a:t>例 </a:t>
            </a:r>
            <a:r>
              <a:rPr lang="en-US" altLang="zh-CN" dirty="0"/>
              <a:t>6</a:t>
            </a:r>
            <a:r>
              <a:rPr lang="zh-CN" altLang="en-US" dirty="0" smtClean="0"/>
              <a:t>、</a:t>
            </a:r>
            <a:r>
              <a:rPr lang="zh-CN" altLang="en-US" dirty="0"/>
              <a:t>买鸡问题（</a:t>
            </a:r>
            <a:r>
              <a:rPr lang="en-US" altLang="zh-CN" dirty="0"/>
              <a:t>P1057</a:t>
            </a:r>
            <a:r>
              <a:rPr lang="zh-CN" altLang="en-US" dirty="0"/>
              <a:t>）</a:t>
            </a:r>
            <a:br>
              <a:rPr lang="zh-CN" altLang="en-US" dirty="0"/>
            </a:br>
            <a:endParaRPr lang="zh-CN" altLang="en-US" dirty="0"/>
          </a:p>
        </p:txBody>
      </p:sp>
      <p:sp>
        <p:nvSpPr>
          <p:cNvPr id="3" name="内容占位符 2"/>
          <p:cNvSpPr>
            <a:spLocks noGrp="1"/>
          </p:cNvSpPr>
          <p:nvPr>
            <p:ph idx="1"/>
          </p:nvPr>
        </p:nvSpPr>
        <p:spPr>
          <a:xfrm>
            <a:off x="345828" y="1747710"/>
            <a:ext cx="11207264" cy="4723427"/>
          </a:xfrm>
        </p:spPr>
        <p:txBody>
          <a:bodyPr>
            <a:normAutofit lnSpcReduction="10000"/>
          </a:bodyPr>
          <a:lstStyle/>
          <a:p>
            <a:r>
              <a:rPr lang="zh-CN" altLang="en-US" dirty="0"/>
              <a:t>有一个人有 </a:t>
            </a:r>
            <a:r>
              <a:rPr lang="en-US" altLang="zh-CN" dirty="0"/>
              <a:t>N </a:t>
            </a:r>
            <a:r>
              <a:rPr lang="zh-CN" altLang="en-US" dirty="0"/>
              <a:t>块钱，打算买 </a:t>
            </a:r>
            <a:r>
              <a:rPr lang="en-US" altLang="zh-CN" dirty="0"/>
              <a:t>N </a:t>
            </a:r>
            <a:r>
              <a:rPr lang="zh-CN" altLang="en-US" dirty="0"/>
              <a:t>只鸡。到市场一看，公鸡一只 </a:t>
            </a:r>
            <a:r>
              <a:rPr lang="en-US" altLang="zh-CN" dirty="0"/>
              <a:t>3 </a:t>
            </a:r>
            <a:r>
              <a:rPr lang="zh-CN" altLang="en-US" dirty="0"/>
              <a:t>元，母鸡一只 </a:t>
            </a:r>
            <a:r>
              <a:rPr lang="en-US" altLang="zh-CN" dirty="0"/>
              <a:t>5 </a:t>
            </a:r>
            <a:r>
              <a:rPr lang="zh-CN" altLang="en-US" dirty="0"/>
              <a:t>元，小鸡 </a:t>
            </a:r>
            <a:r>
              <a:rPr lang="en-US" altLang="zh-CN" dirty="0"/>
              <a:t>3 </a:t>
            </a:r>
            <a:r>
              <a:rPr lang="zh-CN" altLang="en-US" dirty="0"/>
              <a:t>只 </a:t>
            </a:r>
            <a:r>
              <a:rPr lang="en-US" altLang="zh-CN" dirty="0"/>
              <a:t>1 </a:t>
            </a:r>
            <a:r>
              <a:rPr lang="zh-CN" altLang="en-US" dirty="0"/>
              <a:t>元</a:t>
            </a:r>
            <a:r>
              <a:rPr lang="zh-CN" altLang="en-US" dirty="0" smtClean="0"/>
              <a:t>，试</a:t>
            </a:r>
            <a:r>
              <a:rPr lang="zh-CN" altLang="en-US" dirty="0"/>
              <a:t>求用 </a:t>
            </a:r>
            <a:r>
              <a:rPr lang="en-US" altLang="zh-CN" dirty="0"/>
              <a:t>N </a:t>
            </a:r>
            <a:r>
              <a:rPr lang="zh-CN" altLang="en-US" dirty="0"/>
              <a:t>元钱买 </a:t>
            </a:r>
            <a:r>
              <a:rPr lang="en-US" altLang="zh-CN" dirty="0"/>
              <a:t>N </a:t>
            </a:r>
            <a:r>
              <a:rPr lang="zh-CN" altLang="en-US" dirty="0"/>
              <a:t>只鸡，求出方案总数</a:t>
            </a:r>
            <a:r>
              <a:rPr lang="en-US" altLang="zh-CN" dirty="0"/>
              <a:t>(</a:t>
            </a:r>
            <a:r>
              <a:rPr lang="zh-CN" altLang="en-US" dirty="0"/>
              <a:t>方案总数最多不超过 </a:t>
            </a:r>
            <a:r>
              <a:rPr lang="en-US" altLang="zh-CN" dirty="0"/>
              <a:t>3000 </a:t>
            </a:r>
            <a:r>
              <a:rPr lang="zh-CN" altLang="en-US" dirty="0"/>
              <a:t>个</a:t>
            </a:r>
            <a:r>
              <a:rPr lang="en-US" altLang="zh-CN" dirty="0"/>
              <a:t>)</a:t>
            </a:r>
            <a:r>
              <a:rPr lang="zh-CN" altLang="en-US" dirty="0"/>
              <a:t>。</a:t>
            </a:r>
            <a:br>
              <a:rPr lang="zh-CN" altLang="en-US" dirty="0"/>
            </a:br>
            <a:r>
              <a:rPr lang="en-US" altLang="zh-CN" dirty="0"/>
              <a:t>【</a:t>
            </a:r>
            <a:r>
              <a:rPr lang="zh-CN" altLang="en-US" dirty="0"/>
              <a:t>输入格式</a:t>
            </a:r>
            <a:r>
              <a:rPr lang="en-US" altLang="zh-CN" dirty="0"/>
              <a:t>】 </a:t>
            </a:r>
            <a:r>
              <a:rPr lang="zh-CN" altLang="en-US" dirty="0"/>
              <a:t>一个正整数：</a:t>
            </a:r>
            <a:r>
              <a:rPr lang="en-US" altLang="zh-CN" dirty="0"/>
              <a:t>N</a:t>
            </a:r>
            <a:r>
              <a:rPr lang="zh-CN" altLang="en-US" dirty="0"/>
              <a:t>。</a:t>
            </a:r>
            <a:br>
              <a:rPr lang="zh-CN" altLang="en-US" dirty="0"/>
            </a:br>
            <a:r>
              <a:rPr lang="en-US" altLang="zh-CN" dirty="0"/>
              <a:t>【</a:t>
            </a:r>
            <a:r>
              <a:rPr lang="zh-CN" altLang="en-US" dirty="0"/>
              <a:t>输出格式</a:t>
            </a:r>
            <a:r>
              <a:rPr lang="en-US" altLang="zh-CN" dirty="0"/>
              <a:t>】 </a:t>
            </a:r>
            <a:r>
              <a:rPr lang="zh-CN" altLang="en-US" dirty="0"/>
              <a:t>一行一个整数表示总方案数。</a:t>
            </a:r>
            <a:br>
              <a:rPr lang="zh-CN" altLang="en-US" dirty="0"/>
            </a:br>
            <a:r>
              <a:rPr lang="en-US" altLang="zh-CN" dirty="0"/>
              <a:t>【</a:t>
            </a:r>
            <a:r>
              <a:rPr lang="zh-CN" altLang="en-US" dirty="0"/>
              <a:t>样例</a:t>
            </a:r>
            <a:r>
              <a:rPr lang="en-US" altLang="zh-CN" dirty="0"/>
              <a:t>】</a:t>
            </a:r>
            <a:br>
              <a:rPr lang="en-US" altLang="zh-CN" dirty="0"/>
            </a:br>
            <a:r>
              <a:rPr lang="zh-CN" altLang="en-US" dirty="0"/>
              <a:t>输入样</a:t>
            </a:r>
            <a:r>
              <a:rPr lang="zh-CN" altLang="en-US" dirty="0" smtClean="0"/>
              <a:t>例                   </a:t>
            </a:r>
            <a:r>
              <a:rPr lang="zh-CN" altLang="en-US" dirty="0"/>
              <a:t>输出样例</a:t>
            </a:r>
            <a:br>
              <a:rPr lang="zh-CN" altLang="en-US" dirty="0"/>
            </a:br>
            <a:r>
              <a:rPr lang="en-US" altLang="zh-CN" dirty="0"/>
              <a:t>100 </a:t>
            </a:r>
            <a:r>
              <a:rPr lang="en-US" altLang="zh-CN" dirty="0" smtClean="0"/>
              <a:t>                               4</a:t>
            </a:r>
            <a:r>
              <a:rPr lang="en-US" altLang="zh-CN" dirty="0"/>
              <a:t/>
            </a:r>
            <a:br>
              <a:rPr lang="en-US" altLang="zh-CN" dirty="0"/>
            </a:br>
            <a:r>
              <a:rPr lang="en-US" altLang="zh-CN" dirty="0"/>
              <a:t>【</a:t>
            </a:r>
            <a:r>
              <a:rPr lang="zh-CN" altLang="en-US" dirty="0"/>
              <a:t>样例解释</a:t>
            </a:r>
            <a:r>
              <a:rPr lang="en-US" altLang="zh-CN" dirty="0"/>
              <a:t>】</a:t>
            </a:r>
            <a:br>
              <a:rPr lang="en-US" altLang="zh-CN" dirty="0"/>
            </a:br>
            <a:r>
              <a:rPr lang="zh-CN" altLang="en-US" dirty="0"/>
              <a:t>四种方案分别是：</a:t>
            </a:r>
            <a:r>
              <a:rPr lang="en-US" altLang="zh-CN" dirty="0"/>
              <a:t>{4,12,84}</a:t>
            </a:r>
            <a:r>
              <a:rPr lang="zh-CN" altLang="en-US" dirty="0"/>
              <a:t>、</a:t>
            </a:r>
            <a:r>
              <a:rPr lang="en-US" altLang="zh-CN" dirty="0"/>
              <a:t>{11,8,81}</a:t>
            </a:r>
            <a:r>
              <a:rPr lang="zh-CN" altLang="en-US" dirty="0"/>
              <a:t>、</a:t>
            </a:r>
            <a:r>
              <a:rPr lang="en-US" altLang="zh-CN" dirty="0"/>
              <a:t>{18,4,78}</a:t>
            </a:r>
            <a:r>
              <a:rPr lang="zh-CN" altLang="en-US" dirty="0"/>
              <a:t>、</a:t>
            </a:r>
            <a:r>
              <a:rPr lang="en-US" altLang="zh-CN" dirty="0"/>
              <a:t>{25,0,75}</a:t>
            </a:r>
            <a:br>
              <a:rPr lang="en-US" altLang="zh-CN" dirty="0"/>
            </a:br>
            <a:r>
              <a:rPr lang="en-US" altLang="zh-CN" dirty="0"/>
              <a:t>【</a:t>
            </a:r>
            <a:r>
              <a:rPr lang="zh-CN" altLang="en-US" dirty="0"/>
              <a:t>数据范围</a:t>
            </a:r>
            <a:r>
              <a:rPr lang="en-US" altLang="zh-CN" dirty="0"/>
              <a:t>】</a:t>
            </a:r>
            <a:br>
              <a:rPr lang="en-US" altLang="zh-CN" dirty="0"/>
            </a:br>
            <a:r>
              <a:rPr lang="en-US" altLang="zh-CN" dirty="0"/>
              <a:t>30%</a:t>
            </a:r>
            <a:r>
              <a:rPr lang="zh-CN" altLang="en-US" dirty="0"/>
              <a:t>的数据有：</a:t>
            </a:r>
            <a:r>
              <a:rPr lang="en-US" altLang="zh-CN" dirty="0"/>
              <a:t>n &lt;= 500</a:t>
            </a:r>
            <a:br>
              <a:rPr lang="en-US" altLang="zh-CN" dirty="0"/>
            </a:br>
            <a:r>
              <a:rPr lang="en-US" altLang="zh-CN" dirty="0"/>
              <a:t>60%</a:t>
            </a:r>
            <a:r>
              <a:rPr lang="zh-CN" altLang="en-US" dirty="0"/>
              <a:t>的数据有：</a:t>
            </a:r>
            <a:r>
              <a:rPr lang="en-US" altLang="zh-CN" dirty="0"/>
              <a:t>n &lt;= 5000</a:t>
            </a:r>
            <a:br>
              <a:rPr lang="en-US" altLang="zh-CN" dirty="0"/>
            </a:br>
            <a:r>
              <a:rPr lang="en-US" altLang="zh-CN" dirty="0"/>
              <a:t>100%</a:t>
            </a:r>
            <a:r>
              <a:rPr lang="zh-CN" altLang="en-US" dirty="0"/>
              <a:t>的数据有：</a:t>
            </a:r>
            <a:r>
              <a:rPr lang="en-US" altLang="zh-CN" dirty="0"/>
              <a:t>n &lt;= 50000</a:t>
            </a:r>
            <a:br>
              <a:rPr lang="en-US" altLang="zh-CN" dirty="0"/>
            </a:br>
            <a:endParaRPr lang="en-US" altLang="zh-CN" dirty="0" smtClean="0"/>
          </a:p>
        </p:txBody>
      </p:sp>
    </p:spTree>
    <p:extLst>
      <p:ext uri="{BB962C8B-B14F-4D97-AF65-F5344CB8AC3E}">
        <p14:creationId xmlns:p14="http://schemas.microsoft.com/office/powerpoint/2010/main" val="1138082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smtClean="0"/>
              <a:t>讲解：</a:t>
            </a:r>
            <a:r>
              <a:rPr lang="en-US" altLang="zh-CN" dirty="0" smtClean="0"/>
              <a:t>】</a:t>
            </a:r>
            <a:endParaRPr lang="zh-CN" altLang="en-US" dirty="0"/>
          </a:p>
        </p:txBody>
      </p:sp>
      <p:pic>
        <p:nvPicPr>
          <p:cNvPr id="4" name="图片 3"/>
          <p:cNvPicPr>
            <a:picLocks noChangeAspect="1"/>
          </p:cNvPicPr>
          <p:nvPr/>
        </p:nvPicPr>
        <p:blipFill>
          <a:blip r:embed="rId2"/>
          <a:stretch>
            <a:fillRect/>
          </a:stretch>
        </p:blipFill>
        <p:spPr>
          <a:xfrm>
            <a:off x="1311885" y="1731351"/>
            <a:ext cx="6029692" cy="1431439"/>
          </a:xfrm>
          <a:prstGeom prst="rect">
            <a:avLst/>
          </a:prstGeom>
        </p:spPr>
      </p:pic>
      <p:pic>
        <p:nvPicPr>
          <p:cNvPr id="6" name="图片 5"/>
          <p:cNvPicPr>
            <a:picLocks noChangeAspect="1"/>
          </p:cNvPicPr>
          <p:nvPr/>
        </p:nvPicPr>
        <p:blipFill>
          <a:blip r:embed="rId3"/>
          <a:stretch>
            <a:fillRect/>
          </a:stretch>
        </p:blipFill>
        <p:spPr>
          <a:xfrm>
            <a:off x="1311885" y="3241188"/>
            <a:ext cx="6429375" cy="628650"/>
          </a:xfrm>
          <a:prstGeom prst="rect">
            <a:avLst/>
          </a:prstGeom>
        </p:spPr>
      </p:pic>
      <p:pic>
        <p:nvPicPr>
          <p:cNvPr id="7" name="图片 6"/>
          <p:cNvPicPr>
            <a:picLocks noChangeAspect="1"/>
          </p:cNvPicPr>
          <p:nvPr/>
        </p:nvPicPr>
        <p:blipFill>
          <a:blip r:embed="rId4"/>
          <a:stretch>
            <a:fillRect/>
          </a:stretch>
        </p:blipFill>
        <p:spPr>
          <a:xfrm>
            <a:off x="1589942" y="3869838"/>
            <a:ext cx="6972300" cy="1924050"/>
          </a:xfrm>
          <a:prstGeom prst="rect">
            <a:avLst/>
          </a:prstGeom>
        </p:spPr>
      </p:pic>
    </p:spTree>
    <p:extLst>
      <p:ext uri="{BB962C8B-B14F-4D97-AF65-F5344CB8AC3E}">
        <p14:creationId xmlns:p14="http://schemas.microsoft.com/office/powerpoint/2010/main" val="354994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smtClean="0"/>
              <a:t>讲解：</a:t>
            </a:r>
            <a:r>
              <a:rPr lang="en-US" altLang="zh-CN" dirty="0" smtClean="0"/>
              <a:t>】</a:t>
            </a:r>
            <a:endParaRPr lang="zh-CN" altLang="en-US" dirty="0"/>
          </a:p>
        </p:txBody>
      </p:sp>
      <p:pic>
        <p:nvPicPr>
          <p:cNvPr id="2" name="图片 1"/>
          <p:cNvPicPr>
            <a:picLocks noChangeAspect="1"/>
          </p:cNvPicPr>
          <p:nvPr/>
        </p:nvPicPr>
        <p:blipFill>
          <a:blip r:embed="rId2"/>
          <a:stretch>
            <a:fillRect/>
          </a:stretch>
        </p:blipFill>
        <p:spPr>
          <a:xfrm>
            <a:off x="1190991" y="1825869"/>
            <a:ext cx="7902979" cy="3106616"/>
          </a:xfrm>
          <a:prstGeom prst="rect">
            <a:avLst/>
          </a:prstGeom>
        </p:spPr>
      </p:pic>
    </p:spTree>
    <p:extLst>
      <p:ext uri="{BB962C8B-B14F-4D97-AF65-F5344CB8AC3E}">
        <p14:creationId xmlns:p14="http://schemas.microsoft.com/office/powerpoint/2010/main" val="337156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en-US" altLang="zh-CN" dirty="0" smtClean="0"/>
              <a:t>end</a:t>
            </a:r>
          </a:p>
        </p:txBody>
      </p:sp>
      <p:sp>
        <p:nvSpPr>
          <p:cNvPr id="5" name="文本占位符 4"/>
          <p:cNvSpPr>
            <a:spLocks noGrp="1"/>
          </p:cNvSpPr>
          <p:nvPr>
            <p:ph type="body" idx="1"/>
            <p:custDataLst>
              <p:tags r:id="rId3"/>
            </p:custDataLst>
          </p:nvPr>
        </p:nvSpPr>
        <p:spPr/>
        <p:txBody>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p:cNvSpPr>
            <a:spLocks noChangeArrowheads="1"/>
          </p:cNvSpPr>
          <p:nvPr/>
        </p:nvSpPr>
        <p:spPr bwMode="auto">
          <a:xfrm>
            <a:off x="481137" y="1120755"/>
            <a:ext cx="50898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FF0000"/>
                </a:solidFill>
                <a:effectLst>
                  <a:outerShdw blurRad="38100" dist="38100" dir="2700000" algn="tl">
                    <a:srgbClr val="FFFFFF"/>
                  </a:outerShdw>
                </a:effectLst>
                <a:ea typeface="楷体_GB2312" pitchFamily="49" charset="-122"/>
              </a:rPr>
              <a:t>问题：</a:t>
            </a:r>
            <a:r>
              <a:rPr lang="zh-CN" altLang="en-US" b="1" dirty="0" smtClean="0">
                <a:effectLst>
                  <a:outerShdw blurRad="38100" dist="38100" dir="2700000" algn="tl">
                    <a:srgbClr val="FFFFFF"/>
                  </a:outerShdw>
                </a:effectLst>
                <a:ea typeface="楷体_GB2312" pitchFamily="49" charset="-122"/>
              </a:rPr>
              <a:t>模拟输出跑步计数：</a:t>
            </a:r>
            <a:r>
              <a:rPr lang="zh-CN" altLang="en-US" b="1" dirty="0" smtClean="0">
                <a:solidFill>
                  <a:srgbClr val="CC3300"/>
                </a:solidFill>
                <a:effectLst>
                  <a:outerShdw blurRad="38100" dist="38100" dir="2700000" algn="tl">
                    <a:srgbClr val="000000"/>
                  </a:outerShdw>
                </a:effectLst>
                <a:ea typeface="楷体_GB2312" pitchFamily="49" charset="-122"/>
              </a:rPr>
              <a:t>输出</a:t>
            </a:r>
            <a:r>
              <a:rPr lang="en-US" altLang="zh-CN" b="1" dirty="0" smtClean="0">
                <a:solidFill>
                  <a:srgbClr val="CC3300"/>
                </a:solidFill>
                <a:effectLst>
                  <a:outerShdw blurRad="38100" dist="38100" dir="2700000" algn="tl">
                    <a:srgbClr val="000000"/>
                  </a:outerShdw>
                </a:effectLst>
                <a:ea typeface="楷体_GB2312" pitchFamily="49" charset="-122"/>
              </a:rPr>
              <a:t>1~10</a:t>
            </a:r>
            <a:r>
              <a:rPr lang="zh-CN" altLang="en-US" b="1" dirty="0" smtClean="0">
                <a:solidFill>
                  <a:srgbClr val="CC3300"/>
                </a:solidFill>
                <a:effectLst>
                  <a:outerShdw blurRad="38100" dist="38100" dir="2700000" algn="tl">
                    <a:srgbClr val="000000"/>
                  </a:outerShdw>
                </a:effectLst>
                <a:ea typeface="楷体_GB2312" pitchFamily="49" charset="-122"/>
              </a:rPr>
              <a:t>十个数字？</a:t>
            </a:r>
            <a:endParaRPr lang="zh-CN" altLang="en-US" b="1" dirty="0">
              <a:solidFill>
                <a:srgbClr val="CC3300"/>
              </a:solidFill>
              <a:effectLst>
                <a:outerShdw blurRad="38100" dist="38100" dir="2700000" algn="tl">
                  <a:srgbClr val="000000"/>
                </a:outerShdw>
              </a:effectLst>
              <a:ea typeface="楷体_GB2312" pitchFamily="49" charset="-122"/>
            </a:endParaRPr>
          </a:p>
        </p:txBody>
      </p:sp>
      <p:sp>
        <p:nvSpPr>
          <p:cNvPr id="5" name="Rectangle 6" descr="信纸"/>
          <p:cNvSpPr>
            <a:spLocks noChangeArrowheads="1"/>
          </p:cNvSpPr>
          <p:nvPr/>
        </p:nvSpPr>
        <p:spPr bwMode="auto">
          <a:xfrm>
            <a:off x="892543" y="1928119"/>
            <a:ext cx="4057527" cy="4401205"/>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anchor="ctr">
            <a:spAutoFit/>
          </a:bodyPr>
          <a:lstStyle>
            <a:lvl1pPr indent="190500">
              <a:tabLst>
                <a:tab pos="800100"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800100"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8001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dirty="0" smtClean="0">
                <a:effectLst>
                  <a:outerShdw blurRad="38100" dist="38100" dir="2700000" algn="tl">
                    <a:srgbClr val="FFFFFF"/>
                  </a:outerShdw>
                </a:effectLst>
              </a:rPr>
              <a:t>#include&lt;</a:t>
            </a:r>
            <a:r>
              <a:rPr lang="en-US" altLang="zh-CN" sz="2800" b="1" dirty="0" err="1" smtClean="0">
                <a:effectLst>
                  <a:outerShdw blurRad="38100" dist="38100" dir="2700000" algn="tl">
                    <a:srgbClr val="FFFFFF"/>
                  </a:outerShdw>
                </a:effectLst>
              </a:rPr>
              <a:t>iostream</a:t>
            </a:r>
            <a:r>
              <a:rPr lang="en-US" altLang="zh-CN" sz="2800" b="1" dirty="0" smtClean="0">
                <a:effectLst>
                  <a:outerShdw blurRad="38100" dist="38100" dir="2700000" algn="tl">
                    <a:srgbClr val="FFFFFF"/>
                  </a:outerShdw>
                </a:effectLst>
              </a:rPr>
              <a:t>&gt;</a:t>
            </a:r>
          </a:p>
          <a:p>
            <a:r>
              <a:rPr lang="en-US" altLang="zh-CN" sz="2800" b="1" dirty="0" smtClean="0">
                <a:effectLst>
                  <a:outerShdw blurRad="38100" dist="38100" dir="2700000" algn="tl">
                    <a:srgbClr val="FFFFFF"/>
                  </a:outerShdw>
                </a:effectLst>
              </a:rPr>
              <a:t>#</a:t>
            </a:r>
            <a:r>
              <a:rPr lang="en-US" altLang="zh-CN" sz="2800" b="1" dirty="0">
                <a:effectLst>
                  <a:outerShdw blurRad="38100" dist="38100" dir="2700000" algn="tl">
                    <a:srgbClr val="FFFFFF"/>
                  </a:outerShdw>
                </a:effectLst>
              </a:rPr>
              <a:t>include </a:t>
            </a:r>
            <a:r>
              <a:rPr lang="en-US" altLang="zh-CN" sz="2800" b="1" dirty="0" smtClean="0">
                <a:effectLst>
                  <a:outerShdw blurRad="38100" dist="38100" dir="2700000" algn="tl">
                    <a:srgbClr val="FFFFFF"/>
                  </a:outerShdw>
                </a:effectLst>
              </a:rPr>
              <a:t>&lt;</a:t>
            </a:r>
            <a:r>
              <a:rPr lang="en-US" altLang="zh-CN" sz="2800" b="1" dirty="0" err="1" smtClean="0">
                <a:effectLst>
                  <a:outerShdw blurRad="38100" dist="38100" dir="2700000" algn="tl">
                    <a:srgbClr val="FFFFFF"/>
                  </a:outerShdw>
                </a:effectLst>
              </a:rPr>
              <a:t>cstdio</a:t>
            </a:r>
            <a:r>
              <a:rPr lang="en-US" altLang="zh-CN" sz="2800" b="1" dirty="0" smtClean="0">
                <a:effectLst>
                  <a:outerShdw blurRad="38100" dist="38100" dir="2700000" algn="tl">
                    <a:srgbClr val="FFFFFF"/>
                  </a:outerShdw>
                </a:effectLst>
              </a:rPr>
              <a:t>&gt;</a:t>
            </a:r>
            <a:endParaRPr lang="en-US" altLang="zh-CN" sz="2800" b="1" dirty="0">
              <a:effectLst>
                <a:outerShdw blurRad="38100" dist="38100" dir="2700000" algn="tl">
                  <a:srgbClr val="FFFFFF"/>
                </a:outerShdw>
              </a:effectLst>
            </a:endParaRPr>
          </a:p>
          <a:p>
            <a:r>
              <a:rPr lang="en-US" altLang="zh-CN" sz="2800" b="1" dirty="0">
                <a:effectLst>
                  <a:outerShdw blurRad="38100" dist="38100" dir="2700000" algn="tl">
                    <a:srgbClr val="FFFFFF"/>
                  </a:outerShdw>
                </a:effectLst>
              </a:rPr>
              <a:t>u</a:t>
            </a:r>
            <a:r>
              <a:rPr lang="en-US" altLang="zh-CN" sz="2800" b="1" dirty="0" smtClean="0">
                <a:effectLst>
                  <a:outerShdw blurRad="38100" dist="38100" dir="2700000" algn="tl">
                    <a:srgbClr val="FFFFFF"/>
                  </a:outerShdw>
                </a:effectLst>
              </a:rPr>
              <a:t>sing namespace </a:t>
            </a:r>
            <a:r>
              <a:rPr lang="en-US" altLang="zh-CN" sz="2800" b="1" dirty="0" err="1" smtClean="0">
                <a:effectLst>
                  <a:outerShdw blurRad="38100" dist="38100" dir="2700000" algn="tl">
                    <a:srgbClr val="FFFFFF"/>
                  </a:outerShdw>
                </a:effectLst>
              </a:rPr>
              <a:t>std</a:t>
            </a:r>
            <a:r>
              <a:rPr lang="en-US" altLang="zh-CN" sz="2800" b="1" dirty="0" smtClean="0">
                <a:effectLst>
                  <a:outerShdw blurRad="38100" dist="38100" dir="2700000" algn="tl">
                    <a:srgbClr val="FFFFFF"/>
                  </a:outerShdw>
                </a:effectLst>
              </a:rPr>
              <a:t>;</a:t>
            </a:r>
            <a:endParaRPr lang="en-US" altLang="zh-CN" sz="2800" b="1" dirty="0">
              <a:effectLst>
                <a:outerShdw blurRad="38100" dist="38100" dir="2700000" algn="tl">
                  <a:srgbClr val="FFFFFF"/>
                </a:outerShdw>
              </a:effectLst>
            </a:endParaRPr>
          </a:p>
          <a:p>
            <a:r>
              <a:rPr lang="en-US" altLang="zh-CN" sz="2800" b="1" dirty="0" err="1">
                <a:solidFill>
                  <a:srgbClr val="CC3300"/>
                </a:solidFill>
                <a:effectLst>
                  <a:outerShdw blurRad="38100" dist="38100" dir="2700000" algn="tl">
                    <a:srgbClr val="000000"/>
                  </a:outerShdw>
                </a:effectLst>
              </a:rPr>
              <a:t>i</a:t>
            </a:r>
            <a:r>
              <a:rPr lang="en-US" altLang="zh-CN" sz="2800" b="1" dirty="0" err="1" smtClean="0">
                <a:solidFill>
                  <a:srgbClr val="CC3300"/>
                </a:solidFill>
                <a:effectLst>
                  <a:outerShdw blurRad="38100" dist="38100" dir="2700000" algn="tl">
                    <a:srgbClr val="000000"/>
                  </a:outerShdw>
                </a:effectLst>
              </a:rPr>
              <a:t>nt</a:t>
            </a:r>
            <a:r>
              <a:rPr lang="en-US" altLang="zh-CN" sz="2800" b="1" dirty="0" smtClean="0">
                <a:solidFill>
                  <a:srgbClr val="CC3300"/>
                </a:solidFill>
                <a:effectLst>
                  <a:outerShdw blurRad="38100" dist="38100" dir="2700000" algn="tl">
                    <a:srgbClr val="000000"/>
                  </a:outerShdw>
                </a:effectLst>
              </a:rPr>
              <a:t>  </a:t>
            </a:r>
            <a:r>
              <a:rPr lang="en-US" altLang="zh-CN" sz="2800" b="1" dirty="0">
                <a:solidFill>
                  <a:srgbClr val="CC3300"/>
                </a:solidFill>
                <a:effectLst>
                  <a:outerShdw blurRad="38100" dist="38100" dir="2700000" algn="tl">
                    <a:srgbClr val="000000"/>
                  </a:outerShdw>
                </a:effectLst>
              </a:rPr>
              <a:t>main ( )</a:t>
            </a:r>
          </a:p>
          <a:p>
            <a:r>
              <a:rPr lang="en-US" altLang="zh-CN" sz="2800" b="1" dirty="0">
                <a:effectLst>
                  <a:outerShdw blurRad="38100" dist="38100" dir="2700000" algn="tl">
                    <a:srgbClr val="FFFFFF"/>
                  </a:outerShdw>
                </a:effectLst>
              </a:rPr>
              <a:t>{</a:t>
            </a:r>
          </a:p>
          <a:p>
            <a:r>
              <a:rPr lang="en-US" altLang="zh-CN" sz="2800" b="1" dirty="0">
                <a:effectLst>
                  <a:outerShdw blurRad="38100" dist="38100" dir="2700000" algn="tl">
                    <a:srgbClr val="FFFFFF"/>
                  </a:outerShdw>
                </a:effectLst>
              </a:rPr>
              <a:t>  </a:t>
            </a:r>
            <a:r>
              <a:rPr lang="en-US" altLang="zh-CN" sz="2800" b="1" dirty="0" err="1">
                <a:effectLst>
                  <a:outerShdw blurRad="38100" dist="38100" dir="2700000" algn="tl">
                    <a:srgbClr val="FFFFFF"/>
                  </a:outerShdw>
                </a:effectLst>
              </a:rPr>
              <a:t>int</a:t>
            </a:r>
            <a:r>
              <a:rPr lang="en-US" altLang="zh-CN" sz="2800" b="1" dirty="0">
                <a:effectLst>
                  <a:outerShdw blurRad="38100" dist="38100" dir="2700000" algn="tl">
                    <a:srgbClr val="FFFFFF"/>
                  </a:outerShdw>
                </a:effectLst>
              </a:rPr>
              <a:t> </a:t>
            </a:r>
            <a:r>
              <a:rPr lang="en-US" altLang="zh-CN" sz="2800" b="1" dirty="0" err="1" smtClean="0">
                <a:effectLst>
                  <a:outerShdw blurRad="38100" dist="38100" dir="2700000" algn="tl">
                    <a:srgbClr val="FFFFFF"/>
                  </a:outerShdw>
                </a:effectLst>
              </a:rPr>
              <a:t>i</a:t>
            </a:r>
            <a:r>
              <a:rPr lang="en-US" altLang="zh-CN" sz="2800" b="1" dirty="0" smtClean="0">
                <a:effectLst>
                  <a:outerShdw blurRad="38100" dist="38100" dir="2700000" algn="tl">
                    <a:srgbClr val="FFFFFF"/>
                  </a:outerShdw>
                </a:effectLst>
              </a:rPr>
              <a:t>; </a:t>
            </a:r>
            <a:endParaRPr lang="en-US" altLang="zh-CN" sz="2800" b="1" dirty="0">
              <a:effectLst>
                <a:outerShdw blurRad="38100" dist="38100" dir="2700000" algn="tl">
                  <a:srgbClr val="FFFFFF"/>
                </a:outerShdw>
              </a:effectLst>
            </a:endParaRPr>
          </a:p>
          <a:p>
            <a:r>
              <a:rPr lang="en-US" altLang="zh-CN" sz="2800" b="1" dirty="0">
                <a:effectLst>
                  <a:outerShdw blurRad="38100" dist="38100" dir="2700000" algn="tl">
                    <a:srgbClr val="FFFFFF"/>
                  </a:outerShdw>
                </a:effectLst>
              </a:rPr>
              <a:t>  for (</a:t>
            </a:r>
            <a:r>
              <a:rPr lang="en-US" altLang="zh-CN" sz="2800" b="1" dirty="0" err="1">
                <a:effectLst>
                  <a:outerShdw blurRad="38100" dist="38100" dir="2700000" algn="tl">
                    <a:srgbClr val="FFFFFF"/>
                  </a:outerShdw>
                </a:effectLst>
              </a:rPr>
              <a:t>i</a:t>
            </a:r>
            <a:r>
              <a:rPr lang="en-US" altLang="zh-CN" sz="2800" b="1" dirty="0">
                <a:effectLst>
                  <a:outerShdw blurRad="38100" dist="38100" dir="2700000" algn="tl">
                    <a:srgbClr val="FFFFFF"/>
                  </a:outerShdw>
                </a:effectLst>
              </a:rPr>
              <a:t> = 1; </a:t>
            </a:r>
            <a:r>
              <a:rPr lang="en-US" altLang="zh-CN" sz="2800" b="1" dirty="0" err="1">
                <a:effectLst>
                  <a:outerShdw blurRad="38100" dist="38100" dir="2700000" algn="tl">
                    <a:srgbClr val="FFFFFF"/>
                  </a:outerShdw>
                </a:effectLst>
              </a:rPr>
              <a:t>i</a:t>
            </a:r>
            <a:r>
              <a:rPr lang="en-US" altLang="zh-CN" sz="2800" b="1" dirty="0">
                <a:effectLst>
                  <a:outerShdw blurRad="38100" dist="38100" dir="2700000" algn="tl">
                    <a:srgbClr val="FFFFFF"/>
                  </a:outerShdw>
                </a:effectLst>
              </a:rPr>
              <a:t> &lt;= </a:t>
            </a:r>
            <a:r>
              <a:rPr lang="en-US" altLang="zh-CN" sz="2800" b="1" dirty="0" smtClean="0">
                <a:effectLst>
                  <a:outerShdw blurRad="38100" dist="38100" dir="2700000" algn="tl">
                    <a:srgbClr val="FFFFFF"/>
                  </a:outerShdw>
                </a:effectLst>
              </a:rPr>
              <a:t>10</a:t>
            </a:r>
            <a:r>
              <a:rPr lang="en-US" altLang="zh-CN" sz="2800" b="1" dirty="0">
                <a:effectLst>
                  <a:outerShdw blurRad="38100" dist="38100" dir="2700000" algn="tl">
                    <a:srgbClr val="FFFFFF"/>
                  </a:outerShdw>
                </a:effectLst>
              </a:rPr>
              <a:t>; </a:t>
            </a:r>
            <a:r>
              <a:rPr lang="en-US" altLang="zh-CN" sz="2800" b="1" dirty="0" err="1">
                <a:effectLst>
                  <a:outerShdw blurRad="38100" dist="38100" dir="2700000" algn="tl">
                    <a:srgbClr val="FFFFFF"/>
                  </a:outerShdw>
                </a:effectLst>
              </a:rPr>
              <a:t>i</a:t>
            </a:r>
            <a:r>
              <a:rPr lang="en-US" altLang="zh-CN" sz="2800" b="1" dirty="0">
                <a:effectLst>
                  <a:outerShdw blurRad="38100" dist="38100" dir="2700000" algn="tl">
                    <a:srgbClr val="FFFFFF"/>
                  </a:outerShdw>
                </a:effectLst>
              </a:rPr>
              <a:t>++)     </a:t>
            </a:r>
            <a:r>
              <a:rPr lang="en-US" altLang="zh-CN" sz="2800" b="1" dirty="0" smtClean="0">
                <a:effectLst>
                  <a:outerShdw blurRad="38100" dist="38100" dir="2700000" algn="tl">
                    <a:srgbClr val="FFFFFF"/>
                  </a:outerShdw>
                </a:effectLst>
              </a:rPr>
              <a:t>   </a:t>
            </a:r>
            <a:endParaRPr lang="en-US" altLang="zh-CN" sz="2800" b="1" dirty="0">
              <a:effectLst>
                <a:outerShdw blurRad="38100" dist="38100" dir="2700000" algn="tl">
                  <a:srgbClr val="FFFFFF"/>
                </a:outerShdw>
              </a:effectLst>
            </a:endParaRPr>
          </a:p>
          <a:p>
            <a:r>
              <a:rPr lang="en-US" altLang="zh-CN" sz="2800" b="1" dirty="0">
                <a:effectLst>
                  <a:outerShdw blurRad="38100" dist="38100" dir="2700000" algn="tl">
                    <a:srgbClr val="FFFFFF"/>
                  </a:outerShdw>
                </a:effectLst>
              </a:rPr>
              <a:t>  </a:t>
            </a:r>
            <a:r>
              <a:rPr lang="en-US" altLang="zh-CN" sz="2800" b="1" dirty="0" smtClean="0">
                <a:effectLst>
                  <a:outerShdw blurRad="38100" dist="38100" dir="2700000" algn="tl">
                    <a:srgbClr val="FFFFFF"/>
                  </a:outerShdw>
                </a:effectLst>
              </a:rPr>
              <a:t>    </a:t>
            </a:r>
            <a:r>
              <a:rPr lang="en-US" altLang="zh-CN" sz="2800" b="1" dirty="0" err="1" smtClean="0">
                <a:effectLst>
                  <a:outerShdw blurRad="38100" dist="38100" dir="2700000" algn="tl">
                    <a:srgbClr val="FFFFFF"/>
                  </a:outerShdw>
                </a:effectLst>
              </a:rPr>
              <a:t>printf</a:t>
            </a:r>
            <a:r>
              <a:rPr lang="en-US" altLang="zh-CN" sz="2800" b="1" dirty="0" smtClean="0">
                <a:effectLst>
                  <a:outerShdw blurRad="38100" dist="38100" dir="2700000" algn="tl">
                    <a:srgbClr val="FFFFFF"/>
                  </a:outerShdw>
                </a:effectLst>
              </a:rPr>
              <a:t> ("%</a:t>
            </a:r>
            <a:r>
              <a:rPr lang="en-US" altLang="zh-CN" sz="2800" b="1" dirty="0">
                <a:effectLst>
                  <a:outerShdw blurRad="38100" dist="38100" dir="2700000" algn="tl">
                    <a:srgbClr val="FFFFFF"/>
                  </a:outerShdw>
                </a:effectLst>
              </a:rPr>
              <a:t>d\n", </a:t>
            </a:r>
            <a:r>
              <a:rPr lang="en-US" altLang="zh-CN" sz="2800" b="1" dirty="0" err="1" smtClean="0">
                <a:effectLst>
                  <a:outerShdw blurRad="38100" dist="38100" dir="2700000" algn="tl">
                    <a:srgbClr val="FFFFFF"/>
                  </a:outerShdw>
                </a:effectLst>
              </a:rPr>
              <a:t>i</a:t>
            </a:r>
            <a:r>
              <a:rPr lang="en-US" altLang="zh-CN" sz="2800" b="1" dirty="0" smtClean="0">
                <a:effectLst>
                  <a:outerShdw blurRad="38100" dist="38100" dir="2700000" algn="tl">
                    <a:srgbClr val="FFFFFF"/>
                  </a:outerShdw>
                </a:effectLst>
              </a:rPr>
              <a:t>);</a:t>
            </a:r>
          </a:p>
          <a:p>
            <a:r>
              <a:rPr lang="en-US" altLang="zh-CN" sz="2800" b="1" dirty="0">
                <a:effectLst>
                  <a:outerShdw blurRad="38100" dist="38100" dir="2700000" algn="tl">
                    <a:srgbClr val="FFFFFF"/>
                  </a:outerShdw>
                </a:effectLst>
              </a:rPr>
              <a:t> </a:t>
            </a:r>
            <a:r>
              <a:rPr lang="en-US" altLang="zh-CN" sz="2800" b="1" dirty="0" smtClean="0">
                <a:effectLst>
                  <a:outerShdw blurRad="38100" dist="38100" dir="2700000" algn="tl">
                    <a:srgbClr val="FFFFFF"/>
                  </a:outerShdw>
                </a:effectLst>
              </a:rPr>
              <a:t>return 0;</a:t>
            </a:r>
            <a:endParaRPr lang="en-US" altLang="zh-CN" sz="2800" b="1" dirty="0">
              <a:effectLst>
                <a:outerShdw blurRad="38100" dist="38100" dir="2700000" algn="tl">
                  <a:srgbClr val="FFFFFF"/>
                </a:outerShdw>
              </a:effectLst>
            </a:endParaRPr>
          </a:p>
          <a:p>
            <a:r>
              <a:rPr lang="en-US" altLang="zh-CN" sz="2800" b="1" dirty="0">
                <a:effectLst>
                  <a:outerShdw blurRad="38100" dist="38100" dir="2700000" algn="tl">
                    <a:srgbClr val="FFFFFF"/>
                  </a:outerShdw>
                </a:effectLst>
              </a:rPr>
              <a:t>}</a:t>
            </a:r>
          </a:p>
        </p:txBody>
      </p:sp>
      <p:sp>
        <p:nvSpPr>
          <p:cNvPr id="6" name="Rectangle 58"/>
          <p:cNvSpPr>
            <a:spLocks noChangeArrowheads="1"/>
          </p:cNvSpPr>
          <p:nvPr/>
        </p:nvSpPr>
        <p:spPr bwMode="auto">
          <a:xfrm>
            <a:off x="892542" y="4633546"/>
            <a:ext cx="4057527" cy="8001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矩形 6"/>
          <p:cNvSpPr/>
          <p:nvPr/>
        </p:nvSpPr>
        <p:spPr>
          <a:xfrm>
            <a:off x="5460023" y="2861552"/>
            <a:ext cx="6345116" cy="2308324"/>
          </a:xfrm>
          <a:prstGeom prst="rect">
            <a:avLst/>
          </a:prstGeom>
        </p:spPr>
        <p:txBody>
          <a:bodyPr wrap="square">
            <a:spAutoFit/>
          </a:bodyPr>
          <a:lstStyle/>
          <a:p>
            <a:r>
              <a:rPr lang="en-US" altLang="zh-CN" dirty="0">
                <a:solidFill>
                  <a:srgbClr val="000000"/>
                </a:solidFill>
                <a:latin typeface="SimSun" panose="02010600030101010101" pitchFamily="2" charset="-122"/>
                <a:ea typeface="SimSun" panose="02010600030101010101" pitchFamily="2" charset="-122"/>
              </a:rPr>
              <a:t>◆</a:t>
            </a:r>
            <a:r>
              <a:rPr lang="zh-CN" altLang="en-US" dirty="0" smtClean="0">
                <a:solidFill>
                  <a:srgbClr val="000000"/>
                </a:solidFill>
                <a:latin typeface="楷体" panose="02010609060101010101" pitchFamily="49" charset="-122"/>
                <a:ea typeface="楷体" panose="02010609060101010101" pitchFamily="49" charset="-122"/>
              </a:rPr>
              <a:t>循环</a:t>
            </a:r>
            <a:r>
              <a:rPr lang="zh-CN" altLang="en-US" dirty="0">
                <a:solidFill>
                  <a:srgbClr val="000000"/>
                </a:solidFill>
                <a:latin typeface="楷体" panose="02010609060101010101" pitchFamily="49" charset="-122"/>
                <a:ea typeface="楷体" panose="02010609060101010101" pitchFamily="49" charset="-122"/>
              </a:rPr>
              <a:t>变量初值：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=1;</a:t>
            </a:r>
            <a:br>
              <a:rPr lang="en-US" altLang="zh-CN" dirty="0">
                <a:solidFill>
                  <a:srgbClr val="000000"/>
                </a:solidFill>
                <a:latin typeface="楷体" panose="02010609060101010101" pitchFamily="49" charset="-122"/>
                <a:ea typeface="楷体" panose="02010609060101010101" pitchFamily="49" charset="-122"/>
              </a:rPr>
            </a:b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执行循环语句的条件：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smtClean="0">
                <a:solidFill>
                  <a:srgbClr val="000000"/>
                </a:solidFill>
                <a:latin typeface="楷体" panose="02010609060101010101" pitchFamily="49" charset="-122"/>
                <a:ea typeface="楷体" panose="02010609060101010101" pitchFamily="49" charset="-122"/>
              </a:rPr>
              <a:t>&lt;=10</a:t>
            </a:r>
            <a:r>
              <a:rPr lang="zh-CN" altLang="en-US" dirty="0" smtClean="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
            </a:r>
            <a:br>
              <a:rPr lang="zh-CN" altLang="en-US" dirty="0">
                <a:solidFill>
                  <a:srgbClr val="000000"/>
                </a:solidFill>
                <a:latin typeface="楷体" panose="02010609060101010101" pitchFamily="49" charset="-122"/>
                <a:ea typeface="楷体" panose="02010609060101010101" pitchFamily="49" charset="-122"/>
              </a:rPr>
            </a:br>
            <a:r>
              <a:rPr lang="zh-CN" altLang="en-US" dirty="0">
                <a:solidFill>
                  <a:srgbClr val="000000"/>
                </a:solidFill>
                <a:latin typeface="楷体" panose="02010609060101010101" pitchFamily="49" charset="-122"/>
                <a:ea typeface="楷体" panose="02010609060101010101" pitchFamily="49" charset="-122"/>
              </a:rPr>
              <a:t>◆循环变量调整：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相当于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=i+1;)</a:t>
            </a:r>
            <a:br>
              <a:rPr lang="en-US" altLang="zh-CN" dirty="0">
                <a:solidFill>
                  <a:srgbClr val="000000"/>
                </a:solidFill>
                <a:latin typeface="楷体" panose="02010609060101010101" pitchFamily="49" charset="-122"/>
                <a:ea typeface="楷体" panose="02010609060101010101" pitchFamily="49" charset="-122"/>
              </a:rPr>
            </a:b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要循环执行的语句： </a:t>
            </a:r>
            <a:r>
              <a:rPr lang="en-US" altLang="zh-CN" dirty="0" err="1">
                <a:solidFill>
                  <a:srgbClr val="000000"/>
                </a:solidFill>
                <a:latin typeface="楷体" panose="02010609060101010101" pitchFamily="49" charset="-122"/>
                <a:ea typeface="楷体" panose="02010609060101010101" pitchFamily="49" charset="-122"/>
              </a:rPr>
              <a:t>printf</a:t>
            </a:r>
            <a:r>
              <a:rPr lang="en-US" altLang="zh-CN" dirty="0" smtClean="0">
                <a:solidFill>
                  <a:srgbClr val="000000"/>
                </a:solidFill>
                <a:latin typeface="楷体" panose="02010609060101010101" pitchFamily="49" charset="-122"/>
                <a:ea typeface="楷体" panose="02010609060101010101" pitchFamily="49" charset="-122"/>
              </a:rPr>
              <a:t>(“%d\n”,</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a:t>
            </a:r>
            <a:br>
              <a:rPr lang="en-US" altLang="zh-CN" dirty="0">
                <a:solidFill>
                  <a:srgbClr val="000000"/>
                </a:solidFill>
                <a:latin typeface="楷体" panose="02010609060101010101" pitchFamily="49" charset="-122"/>
                <a:ea typeface="楷体" panose="02010609060101010101" pitchFamily="49" charset="-122"/>
              </a:rPr>
            </a:b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所以该循环语句的含义是：让 </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依次取 </a:t>
            </a:r>
            <a:r>
              <a:rPr lang="en-US" altLang="zh-CN" dirty="0">
                <a:solidFill>
                  <a:srgbClr val="000000"/>
                </a:solidFill>
                <a:latin typeface="楷体" panose="02010609060101010101" pitchFamily="49" charset="-122"/>
                <a:ea typeface="楷体" panose="02010609060101010101" pitchFamily="49" charset="-122"/>
              </a:rPr>
              <a:t>1</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2</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3</a:t>
            </a:r>
            <a:r>
              <a:rPr lang="zh-CN" altLang="en-US" dirty="0">
                <a:solidFill>
                  <a:srgbClr val="000000"/>
                </a:solidFill>
                <a:latin typeface="楷体" panose="02010609060101010101" pitchFamily="49" charset="-122"/>
                <a:ea typeface="楷体" panose="02010609060101010101" pitchFamily="49" charset="-122"/>
              </a:rPr>
              <a:t>、</a:t>
            </a:r>
            <a:r>
              <a:rPr lang="en-US" altLang="zh-CN" dirty="0">
                <a:solidFill>
                  <a:srgbClr val="000000"/>
                </a:solidFill>
                <a:latin typeface="楷体" panose="02010609060101010101" pitchFamily="49" charset="-122"/>
                <a:ea typeface="楷体" panose="02010609060101010101" pitchFamily="49" charset="-122"/>
              </a:rPr>
              <a:t>4</a:t>
            </a:r>
            <a:r>
              <a:rPr lang="zh-CN" altLang="en-US" dirty="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5</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6</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7</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8</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9</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smtClean="0">
                <a:solidFill>
                  <a:srgbClr val="000000"/>
                </a:solidFill>
                <a:latin typeface="楷体" panose="02010609060101010101" pitchFamily="49" charset="-122"/>
                <a:ea typeface="楷体" panose="02010609060101010101" pitchFamily="49" charset="-122"/>
              </a:rPr>
              <a:t>10</a:t>
            </a:r>
            <a:r>
              <a:rPr lang="zh-CN" altLang="en-US" dirty="0" smtClean="0">
                <a:solidFill>
                  <a:srgbClr val="000000"/>
                </a:solidFill>
                <a:latin typeface="楷体" panose="02010609060101010101" pitchFamily="49" charset="-122"/>
                <a:ea typeface="楷体" panose="02010609060101010101" pitchFamily="49" charset="-122"/>
              </a:rPr>
              <a:t>，</a:t>
            </a:r>
            <a:r>
              <a:rPr lang="en-US" altLang="zh-CN" dirty="0" err="1" smtClean="0">
                <a:solidFill>
                  <a:srgbClr val="000000"/>
                </a:solidFill>
                <a:latin typeface="楷体" panose="02010609060101010101" pitchFamily="49" charset="-122"/>
                <a:ea typeface="楷体" panose="02010609060101010101" pitchFamily="49" charset="-122"/>
              </a:rPr>
              <a:t>i</a:t>
            </a:r>
            <a:r>
              <a:rPr lang="zh-CN" altLang="en-US" dirty="0" smtClean="0">
                <a:solidFill>
                  <a:srgbClr val="000000"/>
                </a:solidFill>
                <a:latin typeface="楷体" panose="02010609060101010101" pitchFamily="49" charset="-122"/>
                <a:ea typeface="楷体" panose="02010609060101010101" pitchFamily="49" charset="-122"/>
              </a:rPr>
              <a:t>每</a:t>
            </a:r>
            <a:r>
              <a:rPr lang="zh-CN" altLang="en-US" dirty="0">
                <a:solidFill>
                  <a:srgbClr val="000000"/>
                </a:solidFill>
                <a:latin typeface="楷体" panose="02010609060101010101" pitchFamily="49" charset="-122"/>
                <a:ea typeface="楷体" panose="02010609060101010101" pitchFamily="49" charset="-122"/>
              </a:rPr>
              <a:t>取一个值都执行</a:t>
            </a:r>
            <a:r>
              <a:rPr lang="zh-CN" altLang="en-US" dirty="0" smtClean="0">
                <a:solidFill>
                  <a:srgbClr val="000000"/>
                </a:solidFill>
                <a:latin typeface="楷体" panose="02010609060101010101" pitchFamily="49" charset="-122"/>
                <a:ea typeface="楷体" panose="02010609060101010101" pitchFamily="49" charset="-122"/>
              </a:rPr>
              <a:t>一次</a:t>
            </a:r>
            <a:r>
              <a:rPr lang="en-US" altLang="zh-CN" dirty="0" err="1" smtClean="0">
                <a:solidFill>
                  <a:srgbClr val="000000"/>
                </a:solidFill>
                <a:latin typeface="楷体" panose="02010609060101010101" pitchFamily="49" charset="-122"/>
                <a:ea typeface="楷体" panose="02010609060101010101" pitchFamily="49" charset="-122"/>
              </a:rPr>
              <a:t>printf</a:t>
            </a:r>
            <a:r>
              <a:rPr lang="en-US" altLang="zh-CN" dirty="0">
                <a:solidFill>
                  <a:srgbClr val="000000"/>
                </a:solidFill>
                <a:latin typeface="楷体" panose="02010609060101010101" pitchFamily="49" charset="-122"/>
                <a:ea typeface="楷体" panose="02010609060101010101" pitchFamily="49" charset="-122"/>
              </a:rPr>
              <a:t>("%d\n",</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循环执行完后</a:t>
            </a:r>
            <a:r>
              <a:rPr lang="en-US" altLang="zh-CN" dirty="0">
                <a:solidFill>
                  <a:srgbClr val="000000"/>
                </a:solidFill>
                <a:latin typeface="楷体" panose="02010609060101010101" pitchFamily="49" charset="-122"/>
                <a:ea typeface="楷体" panose="02010609060101010101" pitchFamily="49" charset="-122"/>
              </a:rPr>
              <a:t>,</a:t>
            </a:r>
            <a:r>
              <a:rPr lang="en-US" altLang="zh-CN" dirty="0" err="1">
                <a:solidFill>
                  <a:srgbClr val="000000"/>
                </a:solidFill>
                <a:latin typeface="楷体" panose="02010609060101010101" pitchFamily="49" charset="-122"/>
                <a:ea typeface="楷体" panose="02010609060101010101" pitchFamily="49" charset="-122"/>
              </a:rPr>
              <a:t>i</a:t>
            </a:r>
            <a:r>
              <a:rPr lang="en-US" altLang="zh-CN" dirty="0">
                <a:solidFill>
                  <a:srgbClr val="000000"/>
                </a:solidFill>
                <a:latin typeface="楷体" panose="02010609060101010101" pitchFamily="49" charset="-122"/>
                <a:ea typeface="楷体" panose="02010609060101010101" pitchFamily="49" charset="-122"/>
              </a:rPr>
              <a:t> </a:t>
            </a:r>
            <a:r>
              <a:rPr lang="zh-CN" altLang="en-US" dirty="0">
                <a:solidFill>
                  <a:srgbClr val="000000"/>
                </a:solidFill>
                <a:latin typeface="楷体" panose="02010609060101010101" pitchFamily="49" charset="-122"/>
                <a:ea typeface="楷体" panose="02010609060101010101" pitchFamily="49" charset="-122"/>
              </a:rPr>
              <a:t>的值是 </a:t>
            </a:r>
            <a:r>
              <a:rPr lang="en-US" altLang="zh-CN" dirty="0" smtClean="0">
                <a:solidFill>
                  <a:srgbClr val="000000"/>
                </a:solidFill>
                <a:latin typeface="楷体" panose="02010609060101010101" pitchFamily="49" charset="-122"/>
                <a:ea typeface="楷体" panose="02010609060101010101" pitchFamily="49" charset="-122"/>
              </a:rPr>
              <a:t>11</a:t>
            </a:r>
            <a:r>
              <a:rPr lang="zh-CN" altLang="en-US" dirty="0" smtClean="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
            </a:r>
            <a:br>
              <a:rPr lang="zh-CN" altLang="en-US" dirty="0">
                <a:solidFill>
                  <a:srgbClr val="000000"/>
                </a:solidFill>
                <a:latin typeface="楷体" panose="02010609060101010101" pitchFamily="49" charset="-122"/>
                <a:ea typeface="楷体" panose="02010609060101010101" pitchFamily="49" charset="-122"/>
              </a:rPr>
            </a:b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4776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79937" y="1171575"/>
            <a:ext cx="33845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dirty="0" smtClean="0">
                <a:solidFill>
                  <a:srgbClr val="CC3300"/>
                </a:solidFill>
                <a:effectLst>
                  <a:outerShdw blurRad="38100" dist="38100" dir="2700000" algn="tl">
                    <a:srgbClr val="000000"/>
                  </a:outerShdw>
                </a:effectLst>
                <a:latin typeface="楷体_GB2312" pitchFamily="49" charset="-122"/>
                <a:ea typeface="楷体_GB2312" pitchFamily="49" charset="-122"/>
              </a:rPr>
              <a:t>1. </a:t>
            </a:r>
            <a:r>
              <a:rPr lang="en-US" altLang="zh-CN" b="1" dirty="0">
                <a:solidFill>
                  <a:srgbClr val="CC3300"/>
                </a:solidFill>
                <a:effectLst>
                  <a:outerShdw blurRad="38100" dist="38100" dir="2700000" algn="tl">
                    <a:srgbClr val="000000"/>
                  </a:outerShdw>
                </a:effectLst>
                <a:latin typeface="楷体_GB2312" pitchFamily="49" charset="-122"/>
                <a:ea typeface="楷体_GB2312" pitchFamily="49" charset="-122"/>
              </a:rPr>
              <a:t>for</a:t>
            </a:r>
            <a:r>
              <a:rPr lang="zh-CN" altLang="en-US" b="1" dirty="0" smtClean="0">
                <a:solidFill>
                  <a:srgbClr val="CC3300"/>
                </a:solidFill>
                <a:effectLst>
                  <a:outerShdw blurRad="38100" dist="38100" dir="2700000" algn="tl">
                    <a:srgbClr val="000000"/>
                  </a:outerShdw>
                </a:effectLst>
                <a:latin typeface="楷体_GB2312" pitchFamily="49" charset="-122"/>
                <a:ea typeface="楷体_GB2312" pitchFamily="49" charset="-122"/>
              </a:rPr>
              <a:t>语句循环 </a:t>
            </a:r>
            <a:endParaRPr lang="zh-CN" altLang="en-US" b="1" dirty="0">
              <a:solidFill>
                <a:srgbClr val="CC3300"/>
              </a:solidFill>
              <a:effectLst>
                <a:outerShdw blurRad="38100" dist="38100" dir="2700000" algn="tl">
                  <a:srgbClr val="000000"/>
                </a:outerShdw>
              </a:effectLst>
              <a:latin typeface="楷体_GB2312" pitchFamily="49" charset="-122"/>
              <a:ea typeface="楷体_GB2312" pitchFamily="49" charset="-122"/>
            </a:endParaRPr>
          </a:p>
        </p:txBody>
      </p:sp>
      <p:sp>
        <p:nvSpPr>
          <p:cNvPr id="6" name="Rectangle 6"/>
          <p:cNvSpPr>
            <a:spLocks noChangeArrowheads="1"/>
          </p:cNvSpPr>
          <p:nvPr/>
        </p:nvSpPr>
        <p:spPr bwMode="auto">
          <a:xfrm>
            <a:off x="565028" y="1540907"/>
            <a:ext cx="2449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a:solidFill>
                  <a:srgbClr val="339933"/>
                </a:solidFill>
                <a:effectLst>
                  <a:outerShdw blurRad="38100" dist="38100" dir="2700000" algn="tl">
                    <a:srgbClr val="000000"/>
                  </a:outerShdw>
                </a:effectLst>
                <a:latin typeface="楷体_GB2312" pitchFamily="49" charset="-122"/>
                <a:ea typeface="楷体_GB2312" pitchFamily="49" charset="-122"/>
              </a:rPr>
              <a:t>一般形式：</a:t>
            </a:r>
          </a:p>
        </p:txBody>
      </p:sp>
      <p:sp>
        <p:nvSpPr>
          <p:cNvPr id="7" name="Text Box 7"/>
          <p:cNvSpPr txBox="1">
            <a:spLocks noChangeArrowheads="1"/>
          </p:cNvSpPr>
          <p:nvPr/>
        </p:nvSpPr>
        <p:spPr bwMode="auto">
          <a:xfrm>
            <a:off x="691600" y="2037454"/>
            <a:ext cx="4132507" cy="707886"/>
          </a:xfrm>
          <a:prstGeom prst="rect">
            <a:avLst/>
          </a:prstGeom>
          <a:gradFill rotWithShape="1">
            <a:gsLst>
              <a:gs pos="0">
                <a:srgbClr val="FFFF99"/>
              </a:gs>
              <a:gs pos="100000">
                <a:srgbClr val="FFFF99">
                  <a:gamma/>
                  <a:shade val="54510"/>
                  <a:invGamma/>
                </a:srgbClr>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wrap="square" anchor="ctr">
            <a:spAutoFit/>
          </a:bodyPr>
          <a:lstStyle/>
          <a:p>
            <a:r>
              <a:rPr lang="en-US" altLang="zh-CN"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for (</a:t>
            </a:r>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表达式</a:t>
            </a:r>
            <a:r>
              <a:rPr lang="en-US" altLang="zh-CN"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；表达式</a:t>
            </a:r>
            <a:r>
              <a:rPr lang="en-US" altLang="zh-CN"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；表达式</a:t>
            </a:r>
            <a:r>
              <a:rPr lang="en-US" altLang="zh-CN"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3)</a:t>
            </a:r>
          </a:p>
          <a:p>
            <a:r>
              <a:rPr lang="en-US" altLang="zh-CN"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循环体</a:t>
            </a:r>
            <a:r>
              <a:rPr lang="zh-CN" altLang="en-US" sz="2000" b="1" dirty="0" smtClean="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语句（组）；</a:t>
            </a:r>
            <a:endPar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8" name="Rectangle 8"/>
          <p:cNvSpPr>
            <a:spLocks noChangeArrowheads="1"/>
          </p:cNvSpPr>
          <p:nvPr/>
        </p:nvSpPr>
        <p:spPr bwMode="auto">
          <a:xfrm>
            <a:off x="5887549" y="1536632"/>
            <a:ext cx="24495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339933"/>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339933"/>
                </a:solidFill>
                <a:effectLst>
                  <a:outerShdw blurRad="38100" dist="38100" dir="2700000" algn="tl">
                    <a:srgbClr val="000000"/>
                  </a:outerShdw>
                </a:effectLst>
                <a:latin typeface="楷体_GB2312" pitchFamily="49" charset="-122"/>
                <a:ea typeface="楷体_GB2312" pitchFamily="49" charset="-122"/>
              </a:rPr>
              <a:t>执行流程：</a:t>
            </a:r>
          </a:p>
        </p:txBody>
      </p:sp>
      <p:sp>
        <p:nvSpPr>
          <p:cNvPr id="9" name="Rectangle 9"/>
          <p:cNvSpPr>
            <a:spLocks noChangeArrowheads="1"/>
          </p:cNvSpPr>
          <p:nvPr/>
        </p:nvSpPr>
        <p:spPr bwMode="auto">
          <a:xfrm>
            <a:off x="652402" y="3062866"/>
            <a:ext cx="4833997" cy="1815882"/>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1400" b="1" dirty="0">
                <a:solidFill>
                  <a:srgbClr val="FF33CC"/>
                </a:solidFill>
                <a:effectLst>
                  <a:outerShdw blurRad="38100" dist="38100" dir="2700000" algn="tl">
                    <a:srgbClr val="000000"/>
                  </a:outerShdw>
                </a:effectLst>
                <a:latin typeface="楷体_GB2312" pitchFamily="49" charset="-122"/>
                <a:ea typeface="楷体_GB2312" pitchFamily="49" charset="-122"/>
              </a:rPr>
              <a:t>其中：</a:t>
            </a:r>
          </a:p>
          <a:p>
            <a:pPr>
              <a:buFont typeface="Wingdings" panose="05000000000000000000" pitchFamily="2" charset="2"/>
              <a:buChar char="l"/>
            </a:pPr>
            <a:r>
              <a:rPr lang="zh-CN" altLang="en-US" sz="1400" b="1" dirty="0">
                <a:effectLst>
                  <a:outerShdw blurRad="38100" dist="38100" dir="2700000" algn="tl">
                    <a:srgbClr val="FFFFFF"/>
                  </a:outerShdw>
                </a:effectLst>
                <a:latin typeface="楷体_GB2312" pitchFamily="49" charset="-122"/>
                <a:ea typeface="楷体_GB2312" pitchFamily="49" charset="-122"/>
              </a:rPr>
              <a:t> </a:t>
            </a:r>
            <a:r>
              <a:rPr lang="en-US" altLang="zh-CN" sz="1400" b="1" dirty="0">
                <a:effectLst>
                  <a:outerShdw blurRad="38100" dist="38100" dir="2700000" algn="tl">
                    <a:srgbClr val="FFFFFF"/>
                  </a:outerShdw>
                </a:effectLst>
                <a:latin typeface="楷体_GB2312" pitchFamily="49" charset="-122"/>
                <a:ea typeface="楷体_GB2312" pitchFamily="49" charset="-122"/>
              </a:rPr>
              <a:t>for</a:t>
            </a:r>
            <a:r>
              <a:rPr lang="zh-CN" altLang="en-US" sz="1400" b="1" dirty="0">
                <a:effectLst>
                  <a:outerShdw blurRad="38100" dist="38100" dir="2700000" algn="tl">
                    <a:srgbClr val="FFFFFF"/>
                  </a:outerShdw>
                </a:effectLst>
                <a:latin typeface="楷体_GB2312" pitchFamily="49" charset="-122"/>
                <a:ea typeface="楷体_GB2312" pitchFamily="49" charset="-122"/>
              </a:rPr>
              <a:t>后面的括号（ ）不能省。</a:t>
            </a:r>
          </a:p>
          <a:p>
            <a:pPr>
              <a:buFont typeface="Wingdings" panose="05000000000000000000" pitchFamily="2" charset="2"/>
              <a:buChar char="l"/>
            </a:pPr>
            <a:r>
              <a:rPr lang="zh-CN" altLang="en-US" sz="1400" b="1" dirty="0">
                <a:effectLst>
                  <a:outerShdw blurRad="38100" dist="38100" dir="2700000" algn="tl">
                    <a:srgbClr val="FFFFFF"/>
                  </a:outerShdw>
                </a:effectLst>
                <a:latin typeface="楷体_GB2312" pitchFamily="49" charset="-122"/>
                <a:ea typeface="楷体_GB2312" pitchFamily="49" charset="-122"/>
              </a:rPr>
              <a:t> </a:t>
            </a:r>
            <a:r>
              <a:rPr lang="zh-CN" altLang="en-US" sz="1400" b="1" dirty="0">
                <a:solidFill>
                  <a:srgbClr val="0033CC"/>
                </a:solidFill>
                <a:effectLst>
                  <a:outerShdw blurRad="38100" dist="38100" dir="2700000" algn="tl">
                    <a:srgbClr val="000000"/>
                  </a:outerShdw>
                </a:effectLst>
                <a:latin typeface="楷体_GB2312" pitchFamily="49" charset="-122"/>
                <a:ea typeface="楷体_GB2312" pitchFamily="49" charset="-122"/>
              </a:rPr>
              <a:t>表达式</a:t>
            </a:r>
            <a:r>
              <a:rPr lang="en-US" altLang="zh-CN" sz="1400" b="1" dirty="0">
                <a:solidFill>
                  <a:srgbClr val="0033CC"/>
                </a:solidFill>
                <a:effectLst>
                  <a:outerShdw blurRad="38100" dist="38100" dir="2700000" algn="tl">
                    <a:srgbClr val="000000"/>
                  </a:outerShdw>
                </a:effectLst>
                <a:latin typeface="楷体_GB2312" pitchFamily="49" charset="-122"/>
                <a:ea typeface="楷体_GB2312" pitchFamily="49" charset="-122"/>
              </a:rPr>
              <a:t>1</a:t>
            </a:r>
            <a:r>
              <a:rPr lang="zh-CN" altLang="en-US" sz="1400" b="1" dirty="0">
                <a:solidFill>
                  <a:srgbClr val="0033CC"/>
                </a:solidFill>
                <a:effectLst>
                  <a:outerShdw blurRad="38100" dist="38100" dir="2700000" algn="tl">
                    <a:srgbClr val="000000"/>
                  </a:outerShdw>
                </a:effectLst>
                <a:latin typeface="楷体_GB2312" pitchFamily="49" charset="-122"/>
                <a:ea typeface="楷体_GB2312" pitchFamily="49" charset="-122"/>
              </a:rPr>
              <a:t>：</a:t>
            </a:r>
            <a:r>
              <a:rPr lang="zh-CN" altLang="en-US" sz="1400" b="1" dirty="0">
                <a:effectLst>
                  <a:outerShdw blurRad="38100" dist="38100" dir="2700000" algn="tl">
                    <a:srgbClr val="FFFFFF"/>
                  </a:outerShdw>
                </a:effectLst>
                <a:latin typeface="楷体_GB2312" pitchFamily="49" charset="-122"/>
                <a:ea typeface="楷体_GB2312" pitchFamily="49" charset="-122"/>
              </a:rPr>
              <a:t>一般为赋值表达式，给控制变量赋初值。</a:t>
            </a:r>
          </a:p>
          <a:p>
            <a:pPr>
              <a:buFont typeface="Wingdings" panose="05000000000000000000" pitchFamily="2" charset="2"/>
              <a:buChar char="l"/>
            </a:pPr>
            <a:r>
              <a:rPr lang="zh-CN" altLang="en-US" sz="1400" b="1" dirty="0">
                <a:effectLst>
                  <a:outerShdw blurRad="38100" dist="38100" dir="2700000" algn="tl">
                    <a:srgbClr val="FFFFFF"/>
                  </a:outerShdw>
                </a:effectLst>
                <a:latin typeface="楷体_GB2312" pitchFamily="49" charset="-122"/>
                <a:ea typeface="楷体_GB2312" pitchFamily="49" charset="-122"/>
              </a:rPr>
              <a:t> </a:t>
            </a:r>
            <a:r>
              <a:rPr lang="zh-CN" altLang="en-US" sz="1400" b="1" dirty="0">
                <a:solidFill>
                  <a:srgbClr val="0033CC"/>
                </a:solidFill>
                <a:effectLst>
                  <a:outerShdw blurRad="38100" dist="38100" dir="2700000" algn="tl">
                    <a:srgbClr val="000000"/>
                  </a:outerShdw>
                </a:effectLst>
                <a:latin typeface="楷体_GB2312" pitchFamily="49" charset="-122"/>
                <a:ea typeface="楷体_GB2312" pitchFamily="49" charset="-122"/>
              </a:rPr>
              <a:t>表达式</a:t>
            </a:r>
            <a:r>
              <a:rPr lang="en-US" altLang="zh-CN" sz="1400" b="1" dirty="0">
                <a:solidFill>
                  <a:srgbClr val="0033CC"/>
                </a:solidFill>
                <a:effectLst>
                  <a:outerShdw blurRad="38100" dist="38100" dir="2700000" algn="tl">
                    <a:srgbClr val="000000"/>
                  </a:outerShdw>
                </a:effectLst>
                <a:latin typeface="楷体_GB2312" pitchFamily="49" charset="-122"/>
                <a:ea typeface="楷体_GB2312" pitchFamily="49" charset="-122"/>
              </a:rPr>
              <a:t>2</a:t>
            </a:r>
            <a:r>
              <a:rPr lang="zh-CN" altLang="en-US" sz="1400" b="1" dirty="0">
                <a:solidFill>
                  <a:srgbClr val="0033CC"/>
                </a:solidFill>
                <a:effectLst>
                  <a:outerShdw blurRad="38100" dist="38100" dir="2700000" algn="tl">
                    <a:srgbClr val="000000"/>
                  </a:outerShdw>
                </a:effectLst>
                <a:latin typeface="楷体_GB2312" pitchFamily="49" charset="-122"/>
                <a:ea typeface="楷体_GB2312" pitchFamily="49" charset="-122"/>
              </a:rPr>
              <a:t>：</a:t>
            </a:r>
            <a:r>
              <a:rPr lang="zh-CN" altLang="en-US" sz="1400" b="1" dirty="0">
                <a:effectLst>
                  <a:outerShdw blurRad="38100" dist="38100" dir="2700000" algn="tl">
                    <a:srgbClr val="FFFFFF"/>
                  </a:outerShdw>
                </a:effectLst>
                <a:latin typeface="楷体_GB2312" pitchFamily="49" charset="-122"/>
                <a:ea typeface="楷体_GB2312" pitchFamily="49" charset="-122"/>
              </a:rPr>
              <a:t>关系表达式或逻辑表达式，循环控制条件。</a:t>
            </a:r>
          </a:p>
          <a:p>
            <a:pPr>
              <a:buFont typeface="Wingdings" panose="05000000000000000000" pitchFamily="2" charset="2"/>
              <a:buChar char="l"/>
            </a:pPr>
            <a:r>
              <a:rPr lang="zh-CN" altLang="en-US" sz="1400" b="1" dirty="0">
                <a:effectLst>
                  <a:outerShdw blurRad="38100" dist="38100" dir="2700000" algn="tl">
                    <a:srgbClr val="FFFFFF"/>
                  </a:outerShdw>
                </a:effectLst>
                <a:latin typeface="楷体_GB2312" pitchFamily="49" charset="-122"/>
                <a:ea typeface="楷体_GB2312" pitchFamily="49" charset="-122"/>
              </a:rPr>
              <a:t> </a:t>
            </a:r>
            <a:r>
              <a:rPr lang="zh-CN" altLang="en-US" sz="1400" b="1" dirty="0">
                <a:solidFill>
                  <a:srgbClr val="0033CC"/>
                </a:solidFill>
                <a:effectLst>
                  <a:outerShdw blurRad="38100" dist="38100" dir="2700000" algn="tl">
                    <a:srgbClr val="000000"/>
                  </a:outerShdw>
                </a:effectLst>
                <a:latin typeface="楷体_GB2312" pitchFamily="49" charset="-122"/>
                <a:ea typeface="楷体_GB2312" pitchFamily="49" charset="-122"/>
              </a:rPr>
              <a:t>表达式</a:t>
            </a:r>
            <a:r>
              <a:rPr lang="en-US" altLang="zh-CN" sz="1400" b="1" dirty="0">
                <a:solidFill>
                  <a:srgbClr val="0033CC"/>
                </a:solidFill>
                <a:effectLst>
                  <a:outerShdw blurRad="38100" dist="38100" dir="2700000" algn="tl">
                    <a:srgbClr val="000000"/>
                  </a:outerShdw>
                </a:effectLst>
                <a:latin typeface="楷体_GB2312" pitchFamily="49" charset="-122"/>
                <a:ea typeface="楷体_GB2312" pitchFamily="49" charset="-122"/>
              </a:rPr>
              <a:t>3</a:t>
            </a:r>
            <a:r>
              <a:rPr lang="zh-CN" altLang="en-US" sz="1400" b="1" dirty="0">
                <a:solidFill>
                  <a:srgbClr val="0033CC"/>
                </a:solidFill>
                <a:effectLst>
                  <a:outerShdw blurRad="38100" dist="38100" dir="2700000" algn="tl">
                    <a:srgbClr val="000000"/>
                  </a:outerShdw>
                </a:effectLst>
                <a:latin typeface="楷体_GB2312" pitchFamily="49" charset="-122"/>
                <a:ea typeface="楷体_GB2312" pitchFamily="49" charset="-122"/>
              </a:rPr>
              <a:t>：</a:t>
            </a:r>
            <a:r>
              <a:rPr lang="zh-CN" altLang="en-US" sz="1400" b="1" dirty="0">
                <a:effectLst>
                  <a:outerShdw blurRad="38100" dist="38100" dir="2700000" algn="tl">
                    <a:srgbClr val="FFFFFF"/>
                  </a:outerShdw>
                </a:effectLst>
                <a:latin typeface="楷体_GB2312" pitchFamily="49" charset="-122"/>
                <a:ea typeface="楷体_GB2312" pitchFamily="49" charset="-122"/>
              </a:rPr>
              <a:t>一般为赋值表达式，给控制变量增量或减量。</a:t>
            </a:r>
          </a:p>
          <a:p>
            <a:pPr>
              <a:buFont typeface="Wingdings" panose="05000000000000000000" pitchFamily="2" charset="2"/>
              <a:buChar char="l"/>
            </a:pPr>
            <a:r>
              <a:rPr lang="zh-CN" altLang="en-US" sz="1400" b="1" dirty="0">
                <a:effectLst>
                  <a:outerShdw blurRad="38100" dist="38100" dir="2700000" algn="tl">
                    <a:srgbClr val="FFFFFF"/>
                  </a:outerShdw>
                </a:effectLst>
                <a:latin typeface="楷体_GB2312" pitchFamily="49" charset="-122"/>
                <a:ea typeface="楷体_GB2312" pitchFamily="49" charset="-122"/>
              </a:rPr>
              <a:t> 表达式之间用分号分隔。</a:t>
            </a:r>
          </a:p>
          <a:p>
            <a:pPr>
              <a:buFont typeface="Wingdings" panose="05000000000000000000" pitchFamily="2" charset="2"/>
              <a:buChar char="l"/>
            </a:pPr>
            <a:r>
              <a:rPr lang="zh-CN" altLang="en-US" sz="1400" b="1" dirty="0">
                <a:effectLst>
                  <a:outerShdw blurRad="38100" dist="38100" dir="2700000" algn="tl">
                    <a:srgbClr val="FFFFFF"/>
                  </a:outerShdw>
                </a:effectLst>
                <a:latin typeface="楷体_GB2312" pitchFamily="49" charset="-122"/>
                <a:ea typeface="楷体_GB2312" pitchFamily="49" charset="-122"/>
              </a:rPr>
              <a:t> 语句部分称为循环体，当需要执行多条语句时，应使用复合语句。</a:t>
            </a:r>
          </a:p>
        </p:txBody>
      </p:sp>
      <p:grpSp>
        <p:nvGrpSpPr>
          <p:cNvPr id="10" name="Group 48"/>
          <p:cNvGrpSpPr>
            <a:grpSpLocks/>
          </p:cNvGrpSpPr>
          <p:nvPr/>
        </p:nvGrpSpPr>
        <p:grpSpPr bwMode="auto">
          <a:xfrm>
            <a:off x="8055708" y="1631170"/>
            <a:ext cx="2317750" cy="4665662"/>
            <a:chOff x="3904" y="1253"/>
            <a:chExt cx="1460" cy="2939"/>
          </a:xfrm>
        </p:grpSpPr>
        <p:sp>
          <p:nvSpPr>
            <p:cNvPr id="11" name="Text Box 34"/>
            <p:cNvSpPr txBox="1">
              <a:spLocks noChangeArrowheads="1"/>
            </p:cNvSpPr>
            <p:nvPr/>
          </p:nvSpPr>
          <p:spPr bwMode="auto">
            <a:xfrm>
              <a:off x="5103" y="2139"/>
              <a:ext cx="2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2000" b="1"/>
                <a:t>F</a:t>
              </a:r>
            </a:p>
          </p:txBody>
        </p:sp>
        <p:sp>
          <p:nvSpPr>
            <p:cNvPr id="12" name="Text Box 35"/>
            <p:cNvSpPr txBox="1">
              <a:spLocks noChangeArrowheads="1"/>
            </p:cNvSpPr>
            <p:nvPr/>
          </p:nvSpPr>
          <p:spPr bwMode="auto">
            <a:xfrm>
              <a:off x="4558" y="2515"/>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ltLang="zh-CN" sz="2000" b="1"/>
                <a:t>T</a:t>
              </a:r>
            </a:p>
          </p:txBody>
        </p:sp>
        <p:grpSp>
          <p:nvGrpSpPr>
            <p:cNvPr id="13" name="Group 47"/>
            <p:cNvGrpSpPr>
              <a:grpSpLocks/>
            </p:cNvGrpSpPr>
            <p:nvPr/>
          </p:nvGrpSpPr>
          <p:grpSpPr bwMode="auto">
            <a:xfrm>
              <a:off x="3904" y="1253"/>
              <a:ext cx="1460" cy="2939"/>
              <a:chOff x="3904" y="1253"/>
              <a:chExt cx="1460" cy="2939"/>
            </a:xfrm>
          </p:grpSpPr>
          <p:sp>
            <p:nvSpPr>
              <p:cNvPr id="14" name="AutoShape 28"/>
              <p:cNvSpPr>
                <a:spLocks noChangeArrowheads="1"/>
              </p:cNvSpPr>
              <p:nvPr/>
            </p:nvSpPr>
            <p:spPr bwMode="auto">
              <a:xfrm>
                <a:off x="4116" y="2223"/>
                <a:ext cx="985" cy="301"/>
              </a:xfrm>
              <a:prstGeom prst="flowChartDecision">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spcBef>
                    <a:spcPct val="50000"/>
                  </a:spcBef>
                </a:pPr>
                <a:r>
                  <a:rPr lang="zh-CN" altLang="en-US" sz="2000" b="1" dirty="0" smtClean="0">
                    <a:effectLst>
                      <a:outerShdw blurRad="38100" dist="38100" dir="2700000" algn="tl">
                        <a:srgbClr val="FFFFFF"/>
                      </a:outerShdw>
                    </a:effectLst>
                  </a:rPr>
                  <a:t>表达式</a:t>
                </a:r>
                <a:r>
                  <a:rPr lang="en-US" altLang="zh-CN" sz="2000" b="1" dirty="0" smtClean="0">
                    <a:effectLst>
                      <a:outerShdw blurRad="38100" dist="38100" dir="2700000" algn="tl">
                        <a:srgbClr val="FFFFFF"/>
                      </a:outerShdw>
                    </a:effectLst>
                  </a:rPr>
                  <a:t>2</a:t>
                </a:r>
                <a:endParaRPr lang="en-US" altLang="zh-CN" sz="2000" b="1" dirty="0">
                  <a:effectLst>
                    <a:outerShdw blurRad="38100" dist="38100" dir="2700000" algn="tl">
                      <a:srgbClr val="FFFFFF"/>
                    </a:outerShdw>
                  </a:effectLst>
                </a:endParaRPr>
              </a:p>
            </p:txBody>
          </p:sp>
          <p:sp>
            <p:nvSpPr>
              <p:cNvPr id="15" name="Line 29"/>
              <p:cNvSpPr>
                <a:spLocks noChangeShapeType="1"/>
              </p:cNvSpPr>
              <p:nvPr/>
            </p:nvSpPr>
            <p:spPr bwMode="auto">
              <a:xfrm>
                <a:off x="4598" y="2524"/>
                <a:ext cx="0" cy="273"/>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30"/>
              <p:cNvSpPr txBox="1">
                <a:spLocks noChangeArrowheads="1"/>
              </p:cNvSpPr>
              <p:nvPr/>
            </p:nvSpPr>
            <p:spPr bwMode="auto">
              <a:xfrm>
                <a:off x="4272" y="2797"/>
                <a:ext cx="649" cy="256"/>
              </a:xfrm>
              <a:prstGeom prst="rect">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lgn="ctr" eaLnBrk="0" hangingPunct="0">
                  <a:spcBef>
                    <a:spcPct val="50000"/>
                  </a:spcBef>
                </a:pPr>
                <a:r>
                  <a:rPr lang="zh-CN" altLang="en-US" sz="2000" b="1">
                    <a:effectLst>
                      <a:outerShdw blurRad="38100" dist="38100" dir="2700000" algn="tl">
                        <a:srgbClr val="FFFFFF"/>
                      </a:outerShdw>
                    </a:effectLst>
                    <a:ea typeface="楷体_GB2312" pitchFamily="49" charset="-122"/>
                  </a:rPr>
                  <a:t>循环体</a:t>
                </a:r>
              </a:p>
            </p:txBody>
          </p:sp>
          <p:sp>
            <p:nvSpPr>
              <p:cNvPr id="17" name="Line 31"/>
              <p:cNvSpPr>
                <a:spLocks noChangeShapeType="1"/>
              </p:cNvSpPr>
              <p:nvPr/>
            </p:nvSpPr>
            <p:spPr bwMode="auto">
              <a:xfrm>
                <a:off x="3904" y="2101"/>
                <a:ext cx="710"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32"/>
              <p:cNvSpPr>
                <a:spLocks noChangeShapeType="1"/>
              </p:cNvSpPr>
              <p:nvPr/>
            </p:nvSpPr>
            <p:spPr bwMode="auto">
              <a:xfrm>
                <a:off x="5077" y="2363"/>
                <a:ext cx="276" cy="0"/>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33"/>
              <p:cNvSpPr>
                <a:spLocks noChangeShapeType="1"/>
              </p:cNvSpPr>
              <p:nvPr/>
            </p:nvSpPr>
            <p:spPr bwMode="auto">
              <a:xfrm>
                <a:off x="4596" y="3903"/>
                <a:ext cx="0" cy="289"/>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AutoShape 36"/>
              <p:cNvSpPr>
                <a:spLocks noChangeArrowheads="1"/>
              </p:cNvSpPr>
              <p:nvPr/>
            </p:nvSpPr>
            <p:spPr bwMode="auto">
              <a:xfrm>
                <a:off x="4286" y="1253"/>
                <a:ext cx="720" cy="240"/>
              </a:xfrm>
              <a:prstGeom prst="flowChartAlternateProcess">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wrap="none" anchor="ctr"/>
              <a:lstStyle/>
              <a:p>
                <a:pPr algn="ctr" eaLnBrk="0" hangingPunct="0"/>
                <a:r>
                  <a:rPr lang="en-US" altLang="zh-CN" sz="2000" b="1">
                    <a:solidFill>
                      <a:srgbClr val="CC3300"/>
                    </a:solidFill>
                    <a:effectLst>
                      <a:outerShdw blurRad="38100" dist="38100" dir="2700000" algn="tl">
                        <a:srgbClr val="000000"/>
                      </a:outerShdw>
                    </a:effectLst>
                    <a:ea typeface="隶书" panose="02010509060101010101" pitchFamily="49" charset="-122"/>
                  </a:rPr>
                  <a:t>for</a:t>
                </a:r>
              </a:p>
            </p:txBody>
          </p:sp>
          <p:sp>
            <p:nvSpPr>
              <p:cNvPr id="21" name="Line 37"/>
              <p:cNvSpPr>
                <a:spLocks noChangeShapeType="1"/>
              </p:cNvSpPr>
              <p:nvPr/>
            </p:nvSpPr>
            <p:spPr bwMode="auto">
              <a:xfrm>
                <a:off x="4620" y="1495"/>
                <a:ext cx="0" cy="24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38"/>
              <p:cNvSpPr txBox="1">
                <a:spLocks noChangeArrowheads="1"/>
              </p:cNvSpPr>
              <p:nvPr/>
            </p:nvSpPr>
            <p:spPr bwMode="auto">
              <a:xfrm>
                <a:off x="4332" y="1755"/>
                <a:ext cx="649" cy="233"/>
              </a:xfrm>
              <a:prstGeom prst="rect">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lgn="ctr" eaLnBrk="0" hangingPunct="0">
                  <a:spcBef>
                    <a:spcPct val="50000"/>
                  </a:spcBef>
                </a:pPr>
                <a:r>
                  <a:rPr lang="zh-CN" altLang="en-US" b="1" dirty="0">
                    <a:effectLst>
                      <a:outerShdw blurRad="38100" dist="38100" dir="2700000" algn="tl">
                        <a:srgbClr val="FFFFFF"/>
                      </a:outerShdw>
                    </a:effectLst>
                  </a:rPr>
                  <a:t>表达式</a:t>
                </a:r>
                <a:r>
                  <a:rPr lang="en-US" altLang="zh-CN" b="1" dirty="0" smtClean="0">
                    <a:effectLst>
                      <a:outerShdw blurRad="38100" dist="38100" dir="2700000" algn="tl">
                        <a:srgbClr val="FFFFFF"/>
                      </a:outerShdw>
                    </a:effectLst>
                  </a:rPr>
                  <a:t>1</a:t>
                </a:r>
                <a:endParaRPr lang="en-US" altLang="zh-CN" b="1" dirty="0">
                  <a:effectLst>
                    <a:outerShdw blurRad="38100" dist="38100" dir="2700000" algn="tl">
                      <a:srgbClr val="FFFFFF"/>
                    </a:outerShdw>
                  </a:effectLst>
                </a:endParaRPr>
              </a:p>
            </p:txBody>
          </p:sp>
          <p:sp>
            <p:nvSpPr>
              <p:cNvPr id="23" name="Line 39"/>
              <p:cNvSpPr>
                <a:spLocks noChangeShapeType="1"/>
              </p:cNvSpPr>
              <p:nvPr/>
            </p:nvSpPr>
            <p:spPr bwMode="auto">
              <a:xfrm>
                <a:off x="4604" y="3047"/>
                <a:ext cx="0" cy="24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40"/>
              <p:cNvSpPr txBox="1">
                <a:spLocks noChangeArrowheads="1"/>
              </p:cNvSpPr>
              <p:nvPr/>
            </p:nvSpPr>
            <p:spPr bwMode="auto">
              <a:xfrm>
                <a:off x="4284" y="3282"/>
                <a:ext cx="697" cy="252"/>
              </a:xfrm>
              <a:prstGeom prst="rect">
                <a:avLst/>
              </a:prstGeom>
              <a:solidFill>
                <a:srgbClr val="FFFFCD"/>
              </a:solidFill>
              <a:ln w="9525">
                <a:solidFill>
                  <a:srgbClr val="0000FF"/>
                </a:solidFill>
                <a:miter lim="800000"/>
                <a:headEnd/>
                <a:tailEnd/>
              </a:ln>
              <a:effectLst>
                <a:outerShdw dist="107763" dir="2700000" algn="ctr" rotWithShape="0">
                  <a:schemeClr val="bg2">
                    <a:alpha val="50000"/>
                  </a:schemeClr>
                </a:outerShdw>
              </a:effectLst>
            </p:spPr>
            <p:txBody>
              <a:bodyPr wrap="square" anchor="ctr">
                <a:spAutoFit/>
              </a:bodyPr>
              <a:lstStyle/>
              <a:p>
                <a:pPr algn="ctr" eaLnBrk="0" hangingPunct="0">
                  <a:spcBef>
                    <a:spcPct val="50000"/>
                  </a:spcBef>
                </a:pPr>
                <a:r>
                  <a:rPr lang="zh-CN" altLang="en-US" sz="2000" b="1" dirty="0" smtClean="0">
                    <a:effectLst>
                      <a:outerShdw blurRad="38100" dist="38100" dir="2700000" algn="tl">
                        <a:srgbClr val="FFFFFF"/>
                      </a:outerShdw>
                    </a:effectLst>
                  </a:rPr>
                  <a:t>表达式</a:t>
                </a:r>
                <a:r>
                  <a:rPr lang="en-US" altLang="zh-CN" sz="2000" b="1" dirty="0" smtClean="0">
                    <a:effectLst>
                      <a:outerShdw blurRad="38100" dist="38100" dir="2700000" algn="tl">
                        <a:srgbClr val="FFFFFF"/>
                      </a:outerShdw>
                    </a:effectLst>
                  </a:rPr>
                  <a:t>3</a:t>
                </a:r>
                <a:endParaRPr lang="en-US" altLang="zh-CN" sz="2000" b="1" dirty="0">
                  <a:effectLst>
                    <a:outerShdw blurRad="38100" dist="38100" dir="2700000" algn="tl">
                      <a:srgbClr val="FFFFFF"/>
                    </a:outerShdw>
                  </a:effectLst>
                </a:endParaRPr>
              </a:p>
            </p:txBody>
          </p:sp>
          <p:sp>
            <p:nvSpPr>
              <p:cNvPr id="25" name="Line 41"/>
              <p:cNvSpPr>
                <a:spLocks noChangeShapeType="1"/>
              </p:cNvSpPr>
              <p:nvPr/>
            </p:nvSpPr>
            <p:spPr bwMode="auto">
              <a:xfrm>
                <a:off x="4620" y="3535"/>
                <a:ext cx="0" cy="240"/>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2"/>
              <p:cNvSpPr>
                <a:spLocks noChangeShapeType="1"/>
              </p:cNvSpPr>
              <p:nvPr/>
            </p:nvSpPr>
            <p:spPr bwMode="auto">
              <a:xfrm flipH="1">
                <a:off x="3916" y="3759"/>
                <a:ext cx="698" cy="0"/>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43"/>
              <p:cNvSpPr>
                <a:spLocks noChangeShapeType="1"/>
              </p:cNvSpPr>
              <p:nvPr/>
            </p:nvSpPr>
            <p:spPr bwMode="auto">
              <a:xfrm>
                <a:off x="3916" y="2087"/>
                <a:ext cx="0" cy="1682"/>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44"/>
              <p:cNvSpPr>
                <a:spLocks noChangeShapeType="1"/>
              </p:cNvSpPr>
              <p:nvPr/>
            </p:nvSpPr>
            <p:spPr bwMode="auto">
              <a:xfrm>
                <a:off x="5364" y="2367"/>
                <a:ext cx="0" cy="1536"/>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45"/>
              <p:cNvSpPr>
                <a:spLocks noChangeShapeType="1"/>
              </p:cNvSpPr>
              <p:nvPr/>
            </p:nvSpPr>
            <p:spPr bwMode="auto">
              <a:xfrm flipH="1">
                <a:off x="4596" y="3903"/>
                <a:ext cx="768" cy="0"/>
              </a:xfrm>
              <a:prstGeom prst="line">
                <a:avLst/>
              </a:prstGeom>
              <a:noFill/>
              <a:ln w="2857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46"/>
              <p:cNvSpPr>
                <a:spLocks noChangeShapeType="1"/>
              </p:cNvSpPr>
              <p:nvPr/>
            </p:nvSpPr>
            <p:spPr bwMode="auto">
              <a:xfrm>
                <a:off x="4612" y="1991"/>
                <a:ext cx="0" cy="24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1" name="Rectangle 49"/>
          <p:cNvSpPr>
            <a:spLocks noChangeArrowheads="1"/>
          </p:cNvSpPr>
          <p:nvPr/>
        </p:nvSpPr>
        <p:spPr bwMode="auto">
          <a:xfrm>
            <a:off x="624614" y="5251680"/>
            <a:ext cx="7026282" cy="1323439"/>
          </a:xfrm>
          <a:prstGeom prst="rect">
            <a:avLst/>
          </a:prstGeom>
          <a:gradFill rotWithShape="1">
            <a:gsLst>
              <a:gs pos="0">
                <a:srgbClr val="00FFFF"/>
              </a:gs>
              <a:gs pos="100000">
                <a:srgbClr val="00FFFF">
                  <a:gamma/>
                  <a:shade val="60784"/>
                  <a:invGamma/>
                </a:srgbClr>
              </a:gs>
            </a:gsLst>
            <a:lin ang="5400000" scaled="1"/>
          </a:gradFill>
          <a:ln w="38100">
            <a:solidFill>
              <a:srgbClr val="FF33CC"/>
            </a:solidFill>
            <a:miter lim="800000"/>
            <a:headEnd/>
            <a:tailEnd/>
          </a:ln>
          <a:effectLst>
            <a:outerShdw dist="107763" dir="2700000" algn="ctr" rotWithShape="0">
              <a:schemeClr val="bg2">
                <a:alpha val="50000"/>
              </a:schemeClr>
            </a:outerShdw>
          </a:effectLst>
        </p:spPr>
        <p:txBody>
          <a:bodyPr wrap="none" anchor="ctr">
            <a:spAutoFit/>
          </a:bodyPr>
          <a:lstStyle>
            <a:lvl1pPr>
              <a:tabLst>
                <a:tab pos="457200" algn="l"/>
              </a:tabLst>
              <a:defRPr kumimoji="1" sz="2400">
                <a:solidFill>
                  <a:schemeClr val="tx1"/>
                </a:solidFill>
                <a:latin typeface="Times New Roman" panose="02020603050405020304" pitchFamily="18" charset="0"/>
                <a:ea typeface="宋体" panose="02010600030101010101" pitchFamily="2" charset="-122"/>
              </a:defRPr>
            </a:lvl1pPr>
            <a:lvl2pPr>
              <a:tabLst>
                <a:tab pos="457200" algn="l"/>
              </a:tabLst>
              <a:defRPr kumimoji="1" sz="2400">
                <a:solidFill>
                  <a:schemeClr val="tx1"/>
                </a:solidFill>
                <a:latin typeface="Times New Roman" panose="02020603050405020304" pitchFamily="18" charset="0"/>
                <a:ea typeface="宋体" panose="02010600030101010101" pitchFamily="2" charset="-122"/>
              </a:defRPr>
            </a:lvl2pPr>
            <a:lvl3pPr>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a:tabLst>
                <a:tab pos="457200" algn="l"/>
              </a:tabLst>
              <a:defRPr kumimoji="1" sz="2400">
                <a:solidFill>
                  <a:schemeClr val="tx1"/>
                </a:solidFill>
                <a:latin typeface="Times New Roman" panose="02020603050405020304" pitchFamily="18" charset="0"/>
                <a:ea typeface="宋体" panose="02010600030101010101" pitchFamily="2" charset="-122"/>
              </a:defRPr>
            </a:lvl4pPr>
            <a:lvl5pPr>
              <a:tabLst>
                <a:tab pos="4572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for</a:t>
            </a:r>
            <a:r>
              <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语句很好地体现了正确表达循环结构应注意的三个问题：</a:t>
            </a:r>
          </a:p>
          <a:p>
            <a:pPr>
              <a:buClr>
                <a:srgbClr val="CC00FF"/>
              </a:buClr>
              <a:buFont typeface="Wingdings" panose="05000000000000000000" pitchFamily="2" charset="2"/>
              <a:buChar char="Ø"/>
            </a:pPr>
            <a:r>
              <a:rPr lang="zh-CN" altLang="en-US" sz="2000" b="1" dirty="0">
                <a:solidFill>
                  <a:srgbClr val="CC3300"/>
                </a:solidFill>
                <a:effectLst>
                  <a:outerShdw blurRad="38100" dist="38100" dir="2700000" algn="tl">
                    <a:srgbClr val="000000"/>
                  </a:outerShdw>
                </a:effectLst>
                <a:latin typeface="隶书" panose="02010509060101010101" pitchFamily="49" charset="-122"/>
                <a:ea typeface="隶书" panose="02010509060101010101" pitchFamily="49" charset="-122"/>
              </a:rPr>
              <a:t> 控制变量的初始化。</a:t>
            </a:r>
          </a:p>
          <a:p>
            <a:pPr>
              <a:buClr>
                <a:srgbClr val="CC00FF"/>
              </a:buClr>
              <a:buFont typeface="Wingdings" panose="05000000000000000000" pitchFamily="2" charset="2"/>
              <a:buChar char="Ø"/>
            </a:pPr>
            <a:r>
              <a:rPr lang="zh-CN" altLang="en-US" sz="2000" b="1" dirty="0">
                <a:solidFill>
                  <a:srgbClr val="CC3300"/>
                </a:solidFill>
                <a:effectLst>
                  <a:outerShdw blurRad="38100" dist="38100" dir="2700000" algn="tl">
                    <a:srgbClr val="000000"/>
                  </a:outerShdw>
                </a:effectLst>
                <a:latin typeface="隶书" panose="02010509060101010101" pitchFamily="49" charset="-122"/>
                <a:ea typeface="隶书" panose="02010509060101010101" pitchFamily="49" charset="-122"/>
              </a:rPr>
              <a:t> 循环的条件。</a:t>
            </a:r>
          </a:p>
          <a:p>
            <a:pPr>
              <a:buClr>
                <a:srgbClr val="CC00FF"/>
              </a:buClr>
              <a:buFont typeface="Wingdings" panose="05000000000000000000" pitchFamily="2" charset="2"/>
              <a:buChar char="Ø"/>
            </a:pPr>
            <a:r>
              <a:rPr lang="zh-CN" altLang="en-US" sz="2000" b="1" dirty="0">
                <a:solidFill>
                  <a:srgbClr val="CC3300"/>
                </a:solidFill>
                <a:effectLst>
                  <a:outerShdw blurRad="38100" dist="38100" dir="2700000" algn="tl">
                    <a:srgbClr val="000000"/>
                  </a:outerShdw>
                </a:effectLst>
                <a:latin typeface="隶书" panose="02010509060101010101" pitchFamily="49" charset="-122"/>
                <a:ea typeface="隶书" panose="02010509060101010101" pitchFamily="49" charset="-122"/>
              </a:rPr>
              <a:t> 循环控制变量的更新。</a:t>
            </a:r>
          </a:p>
        </p:txBody>
      </p:sp>
    </p:spTree>
    <p:extLst>
      <p:ext uri="{BB962C8B-B14F-4D97-AF65-F5344CB8AC3E}">
        <p14:creationId xmlns:p14="http://schemas.microsoft.com/office/powerpoint/2010/main" val="167114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out)">
                                      <p:cBhvr>
                                        <p:cTn id="18" dur="500"/>
                                        <p:tgtEl>
                                          <p:spTgt spid="7"/>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ox(out)">
                                      <p:cBhvr>
                                        <p:cTn id="29" dur="500"/>
                                        <p:tgtEl>
                                          <p:spTgt spid="10"/>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whoosh.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ox(out)">
                                      <p:cBhvr>
                                        <p:cTn id="40" dur="500"/>
                                        <p:tgtEl>
                                          <p:spTgt spid="31"/>
                                        </p:tgtEl>
                                      </p:cBhvr>
                                    </p:animEffect>
                                  </p:childTnLst>
                                  <p:subTnLst>
                                    <p:audio>
                                      <p:cMediaNode>
                                        <p:cTn display="0" masterRel="sameClick">
                                          <p:stCondLst>
                                            <p:cond evt="begin" delay="0">
                                              <p:tn val="38"/>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autoUpdateAnimBg="0"/>
      <p:bldP spid="8" grpId="0"/>
      <p:bldP spid="9"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51951" y="1157138"/>
            <a:ext cx="4537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for</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语句注意事项：</a:t>
            </a:r>
          </a:p>
        </p:txBody>
      </p:sp>
      <p:sp>
        <p:nvSpPr>
          <p:cNvPr id="5" name="Rectangle 7"/>
          <p:cNvSpPr>
            <a:spLocks noChangeArrowheads="1"/>
          </p:cNvSpPr>
          <p:nvPr/>
        </p:nvSpPr>
        <p:spPr bwMode="auto">
          <a:xfrm>
            <a:off x="865188" y="1526470"/>
            <a:ext cx="89646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effectLst>
                  <a:outerShdw blurRad="38100" dist="38100" dir="2700000" algn="tl">
                    <a:srgbClr val="FFFFFF"/>
                  </a:outerShdw>
                </a:effectLst>
                <a:latin typeface="楷体_GB2312" pitchFamily="49" charset="-122"/>
                <a:ea typeface="楷体_GB2312" pitchFamily="49" charset="-122"/>
              </a:rPr>
              <a:t>       (1) </a:t>
            </a:r>
            <a:r>
              <a:rPr lang="zh-CN" altLang="en-US" b="1" dirty="0">
                <a:effectLst>
                  <a:outerShdw blurRad="38100" dist="38100" dir="2700000" algn="tl">
                    <a:srgbClr val="FFFFFF"/>
                  </a:outerShdw>
                </a:effectLst>
                <a:latin typeface="楷体_GB2312" pitchFamily="49" charset="-122"/>
                <a:ea typeface="楷体_GB2312" pitchFamily="49" charset="-122"/>
              </a:rPr>
              <a:t>表达式</a:t>
            </a:r>
            <a:r>
              <a:rPr lang="en-US" altLang="zh-CN" b="1" dirty="0">
                <a:effectLst>
                  <a:outerShdw blurRad="38100" dist="38100" dir="2700000" algn="tl">
                    <a:srgbClr val="FFFFFF"/>
                  </a:outerShdw>
                </a:effectLst>
                <a:latin typeface="楷体_GB2312" pitchFamily="49" charset="-122"/>
                <a:ea typeface="楷体_GB2312" pitchFamily="49" charset="-122"/>
              </a:rPr>
              <a:t>1</a:t>
            </a:r>
            <a:r>
              <a:rPr lang="zh-CN" altLang="en-US" b="1" dirty="0">
                <a:effectLst>
                  <a:outerShdw blurRad="38100" dist="38100" dir="2700000" algn="tl">
                    <a:srgbClr val="FFFFFF"/>
                  </a:outerShdw>
                </a:effectLst>
                <a:latin typeface="楷体_GB2312" pitchFamily="49" charset="-122"/>
                <a:ea typeface="楷体_GB2312" pitchFamily="49" charset="-122"/>
              </a:rPr>
              <a:t>、表达式</a:t>
            </a:r>
            <a:r>
              <a:rPr lang="en-US" altLang="zh-CN" b="1" dirty="0">
                <a:effectLst>
                  <a:outerShdw blurRad="38100" dist="38100" dir="2700000" algn="tl">
                    <a:srgbClr val="FFFFFF"/>
                  </a:outerShdw>
                </a:effectLst>
                <a:latin typeface="楷体_GB2312" pitchFamily="49" charset="-122"/>
                <a:ea typeface="楷体_GB2312" pitchFamily="49" charset="-122"/>
              </a:rPr>
              <a:t>2</a:t>
            </a:r>
            <a:r>
              <a:rPr lang="zh-CN" altLang="en-US" b="1" dirty="0">
                <a:effectLst>
                  <a:outerShdw blurRad="38100" dist="38100" dir="2700000" algn="tl">
                    <a:srgbClr val="FFFFFF"/>
                  </a:outerShdw>
                </a:effectLst>
                <a:latin typeface="楷体_GB2312" pitchFamily="49" charset="-122"/>
                <a:ea typeface="楷体_GB2312" pitchFamily="49" charset="-122"/>
              </a:rPr>
              <a:t>、和表达式</a:t>
            </a:r>
            <a:r>
              <a:rPr lang="en-US" altLang="zh-CN" b="1" dirty="0">
                <a:effectLst>
                  <a:outerShdw blurRad="38100" dist="38100" dir="2700000" algn="tl">
                    <a:srgbClr val="FFFFFF"/>
                  </a:outerShdw>
                </a:effectLst>
                <a:latin typeface="楷体_GB2312" pitchFamily="49" charset="-122"/>
                <a:ea typeface="楷体_GB2312" pitchFamily="49" charset="-122"/>
              </a:rPr>
              <a:t>3</a:t>
            </a:r>
            <a:r>
              <a:rPr lang="zh-CN" altLang="en-US" b="1" dirty="0">
                <a:effectLst>
                  <a:outerShdw blurRad="38100" dist="38100" dir="2700000" algn="tl">
                    <a:srgbClr val="FFFFFF"/>
                  </a:outerShdw>
                </a:effectLst>
                <a:latin typeface="楷体_GB2312" pitchFamily="49" charset="-122"/>
                <a:ea typeface="楷体_GB2312" pitchFamily="49" charset="-122"/>
              </a:rPr>
              <a:t>可以是任何类型的表达式。比方说，这三个表达式都可以是逗号表达式，即每个表达式都可由多个表达式组成。</a:t>
            </a:r>
            <a:r>
              <a:rPr lang="zh-CN" altLang="en-US" dirty="0">
                <a:latin typeface="楷体_GB2312" pitchFamily="49" charset="-122"/>
                <a:ea typeface="楷体_GB2312" pitchFamily="49" charset="-122"/>
              </a:rPr>
              <a:t> </a:t>
            </a:r>
          </a:p>
        </p:txBody>
      </p:sp>
      <p:sp>
        <p:nvSpPr>
          <p:cNvPr id="6" name="Rectangle 6" descr="信纸"/>
          <p:cNvSpPr>
            <a:spLocks noChangeArrowheads="1"/>
          </p:cNvSpPr>
          <p:nvPr/>
        </p:nvSpPr>
        <p:spPr bwMode="auto">
          <a:xfrm>
            <a:off x="1904906" y="2956869"/>
            <a:ext cx="6408738" cy="2320925"/>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D60093"/>
                </a:solidFill>
                <a:effectLst>
                  <a:outerShdw blurRad="38100" dist="38100" dir="2700000" algn="tl">
                    <a:srgbClr val="000000"/>
                  </a:outerShdw>
                </a:effectLst>
                <a:ea typeface="隶书" panose="02010509060101010101" pitchFamily="49" charset="-122"/>
              </a:rPr>
              <a:t>例：计算</a:t>
            </a:r>
            <a:r>
              <a:rPr lang="en-US" altLang="zh-CN" b="1" dirty="0">
                <a:solidFill>
                  <a:srgbClr val="D60093"/>
                </a:solidFill>
                <a:effectLst>
                  <a:outerShdw blurRad="38100" dist="38100" dir="2700000" algn="tl">
                    <a:srgbClr val="000000"/>
                  </a:outerShdw>
                </a:effectLst>
              </a:rPr>
              <a:t>1*2+3*4+5*6+…+99*100</a:t>
            </a:r>
            <a:r>
              <a:rPr lang="zh-CN" altLang="en-US" b="1" dirty="0">
                <a:solidFill>
                  <a:srgbClr val="D60093"/>
                </a:solidFill>
                <a:effectLst>
                  <a:outerShdw blurRad="38100" dist="38100" dir="2700000" algn="tl">
                    <a:srgbClr val="000000"/>
                  </a:outerShdw>
                </a:effectLst>
              </a:rPr>
              <a:t>。</a:t>
            </a:r>
            <a:r>
              <a:rPr lang="zh-CN" altLang="en-US" dirty="0"/>
              <a:t> </a:t>
            </a:r>
            <a:endParaRPr lang="zh-CN" altLang="en-US" b="1" dirty="0">
              <a:effectLst>
                <a:outerShdw blurRad="38100" dist="38100" dir="2700000" algn="tl">
                  <a:srgbClr val="FFFFFF"/>
                </a:outerShdw>
              </a:effectLst>
            </a:endParaRPr>
          </a:p>
          <a:p>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a:t>
            </a:r>
          </a:p>
          <a:p>
            <a:r>
              <a:rPr lang="en-US" altLang="zh-CN" b="1" dirty="0">
                <a:effectLst>
                  <a:outerShdw blurRad="38100" dist="38100" dir="2700000" algn="tl">
                    <a:srgbClr val="FFFFFF"/>
                  </a:outerShdw>
                </a:effectLst>
              </a:rPr>
              <a:t>long sum = 0;</a:t>
            </a:r>
          </a:p>
          <a:p>
            <a:r>
              <a:rPr lang="en-US" altLang="zh-CN" b="1" dirty="0">
                <a:effectLst>
                  <a:outerShdw blurRad="38100" dist="38100" dir="2700000" algn="tl">
                    <a:srgbClr val="FFFFFF"/>
                  </a:outerShdw>
                </a:effectLst>
              </a:rPr>
              <a:t>for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=1, j = 2;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&lt;= 99;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+ 2, j = j + 2 )</a:t>
            </a:r>
          </a:p>
          <a:p>
            <a:r>
              <a:rPr lang="en-US" altLang="zh-CN" b="1" dirty="0">
                <a:effectLst>
                  <a:outerShdw blurRad="38100" dist="38100" dir="2700000" algn="tl">
                    <a:srgbClr val="FFFFFF"/>
                  </a:outerShdw>
                </a:effectLst>
              </a:rPr>
              <a:t>     sum +=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a:t>
            </a:r>
          </a:p>
          <a:p>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("sum = %</a:t>
            </a:r>
            <a:r>
              <a:rPr lang="en-US" altLang="zh-CN" b="1" dirty="0" err="1">
                <a:effectLst>
                  <a:outerShdw blurRad="38100" dist="38100" dir="2700000" algn="tl">
                    <a:srgbClr val="FFFFFF"/>
                  </a:outerShdw>
                </a:effectLst>
              </a:rPr>
              <a:t>ld</a:t>
            </a:r>
            <a:r>
              <a:rPr lang="en-US" altLang="zh-CN" b="1" dirty="0">
                <a:effectLst>
                  <a:outerShdw blurRad="38100" dist="38100" dir="2700000" algn="tl">
                    <a:srgbClr val="FFFFFF"/>
                  </a:outerShdw>
                </a:effectLst>
              </a:rPr>
              <a:t>\n", sum);</a:t>
            </a:r>
          </a:p>
        </p:txBody>
      </p:sp>
      <p:sp>
        <p:nvSpPr>
          <p:cNvPr id="7" name="Oval 8"/>
          <p:cNvSpPr>
            <a:spLocks noChangeArrowheads="1"/>
          </p:cNvSpPr>
          <p:nvPr/>
        </p:nvSpPr>
        <p:spPr bwMode="auto">
          <a:xfrm>
            <a:off x="2992345" y="4109393"/>
            <a:ext cx="1347787" cy="4064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5406931" y="4109393"/>
            <a:ext cx="2376488" cy="431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utoShape 10"/>
          <p:cNvSpPr>
            <a:spLocks/>
          </p:cNvSpPr>
          <p:nvPr/>
        </p:nvSpPr>
        <p:spPr bwMode="auto">
          <a:xfrm>
            <a:off x="4063906" y="6125519"/>
            <a:ext cx="1944688" cy="474663"/>
          </a:xfrm>
          <a:prstGeom prst="borderCallout2">
            <a:avLst>
              <a:gd name="adj1" fmla="val 24079"/>
              <a:gd name="adj2" fmla="val -3917"/>
              <a:gd name="adj3" fmla="val 24079"/>
              <a:gd name="adj4" fmla="val -23102"/>
              <a:gd name="adj5" fmla="val -339130"/>
              <a:gd name="adj6" fmla="val -43102"/>
            </a:avLst>
          </a:prstGeom>
          <a:solidFill>
            <a:srgbClr val="CCFFFF"/>
          </a:solidFill>
          <a:ln w="15875">
            <a:solidFill>
              <a:srgbClr val="FF0000"/>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逗号表达式</a:t>
            </a:r>
          </a:p>
        </p:txBody>
      </p:sp>
      <p:sp>
        <p:nvSpPr>
          <p:cNvPr id="10" name="AutoShape 12"/>
          <p:cNvSpPr>
            <a:spLocks/>
          </p:cNvSpPr>
          <p:nvPr/>
        </p:nvSpPr>
        <p:spPr bwMode="auto">
          <a:xfrm>
            <a:off x="7088095" y="6125519"/>
            <a:ext cx="1944687" cy="474663"/>
          </a:xfrm>
          <a:prstGeom prst="borderCallout2">
            <a:avLst>
              <a:gd name="adj1" fmla="val 24079"/>
              <a:gd name="adj2" fmla="val -3917"/>
              <a:gd name="adj3" fmla="val 24079"/>
              <a:gd name="adj4" fmla="val -32329"/>
              <a:gd name="adj5" fmla="val -336120"/>
              <a:gd name="adj6" fmla="val -61880"/>
            </a:avLst>
          </a:prstGeom>
          <a:solidFill>
            <a:srgbClr val="CCFFFF"/>
          </a:solidFill>
          <a:ln w="15875">
            <a:solidFill>
              <a:srgbClr val="FF0000"/>
            </a:solidFill>
            <a:miter lim="800000"/>
            <a:headEnd/>
            <a:tailEnd/>
          </a:ln>
          <a:effectLst>
            <a:outerShdw dist="107763" dir="2700000" algn="ctr" rotWithShape="0">
              <a:schemeClr val="bg2">
                <a:alpha val="50000"/>
              </a:schemeClr>
            </a:outerShdw>
          </a:effectLst>
        </p:spPr>
        <p:txBody>
          <a:bodyPr/>
          <a:lstStyle/>
          <a:p>
            <a:pPr algn="ctr"/>
            <a:r>
              <a:rPr lang="zh-CN" altLang="en-US" sz="2000" b="1">
                <a:effectLst>
                  <a:outerShdw blurRad="38100" dist="38100" dir="2700000" algn="tl">
                    <a:srgbClr val="FFFFFF"/>
                  </a:outerShdw>
                </a:effectLst>
                <a:ea typeface="楷体_GB2312" pitchFamily="49" charset="-122"/>
              </a:rPr>
              <a:t>逗号表达式</a:t>
            </a:r>
          </a:p>
        </p:txBody>
      </p:sp>
    </p:spTree>
    <p:extLst>
      <p:ext uri="{BB962C8B-B14F-4D97-AF65-F5344CB8AC3E}">
        <p14:creationId xmlns:p14="http://schemas.microsoft.com/office/powerpoint/2010/main" val="27814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trips(downLeft)">
                                      <p:cBhvr>
                                        <p:cTn id="24" dur="500"/>
                                        <p:tgtEl>
                                          <p:spTgt spid="7"/>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par>
                          <p:cTn id="25" fill="hold">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Right)">
                                      <p:cBhvr>
                                        <p:cTn id="28" dur="500"/>
                                        <p:tgtEl>
                                          <p:spTgt spid="9"/>
                                        </p:tgtEl>
                                      </p:cBhvr>
                                    </p:animEffect>
                                  </p:childTnLst>
                                  <p:subTnLst>
                                    <p:audio>
                                      <p:cMediaNode>
                                        <p:cTn display="0" masterRel="sameClick">
                                          <p:stCondLst>
                                            <p:cond evt="begin" delay="0">
                                              <p:tn val="26"/>
                                            </p:cond>
                                          </p:stCondLst>
                                          <p:endCondLst>
                                            <p:cond evt="onStopAudio" delay="0">
                                              <p:tgtEl>
                                                <p:sldTgt/>
                                              </p:tgtEl>
                                            </p:cond>
                                          </p:endCondLst>
                                        </p:cTn>
                                        <p:tgtEl>
                                          <p:sndTgt r:embed="rId3" name="laser.wav"/>
                                        </p:tgtEl>
                                      </p:cMediaNode>
                                    </p:audio>
                                  </p:subTnLst>
                                </p:cTn>
                              </p:par>
                            </p:childTnLst>
                          </p:cTn>
                        </p:par>
                        <p:par>
                          <p:cTn id="29" fill="hold">
                            <p:stCondLst>
                              <p:cond delay="1000"/>
                            </p:stCondLst>
                            <p:childTnLst>
                              <p:par>
                                <p:cTn id="30" presetID="18" presetClass="entr" presetSubtype="12"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trips(downLeft)">
                                      <p:cBhvr>
                                        <p:cTn id="32" dur="500"/>
                                        <p:tgtEl>
                                          <p:spTgt spid="8"/>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par>
                          <p:cTn id="33" fill="hold">
                            <p:stCondLst>
                              <p:cond delay="1500"/>
                            </p:stCondLst>
                            <p:childTnLst>
                              <p:par>
                                <p:cTn id="34" presetID="18" presetClass="entr" presetSubtype="6"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downRight)">
                                      <p:cBhvr>
                                        <p:cTn id="36" dur="500"/>
                                        <p:tgtEl>
                                          <p:spTgt spid="10"/>
                                        </p:tgtEl>
                                      </p:cBhvr>
                                    </p:animEffect>
                                  </p:childTnLst>
                                  <p:subTnLst>
                                    <p:audio>
                                      <p:cMediaNode>
                                        <p:cTn display="0" masterRel="sameClick">
                                          <p:stCondLst>
                                            <p:cond evt="begin" delay="0">
                                              <p:tn val="34"/>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51951" y="1157138"/>
            <a:ext cx="4537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for</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语句注意事项：</a:t>
            </a:r>
          </a:p>
        </p:txBody>
      </p:sp>
      <p:sp>
        <p:nvSpPr>
          <p:cNvPr id="5" name="Rectangle 7"/>
          <p:cNvSpPr>
            <a:spLocks noChangeArrowheads="1"/>
          </p:cNvSpPr>
          <p:nvPr/>
        </p:nvSpPr>
        <p:spPr bwMode="auto">
          <a:xfrm>
            <a:off x="865188" y="1526470"/>
            <a:ext cx="89646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b="1" dirty="0" smtClean="0">
                <a:effectLst>
                  <a:outerShdw blurRad="38100" dist="38100" dir="2700000" algn="tl">
                    <a:srgbClr val="FFFFFF"/>
                  </a:outerShdw>
                </a:effectLst>
                <a:latin typeface="楷体_GB2312" pitchFamily="49" charset="-122"/>
                <a:ea typeface="楷体_GB2312" pitchFamily="49" charset="-122"/>
              </a:rPr>
              <a:t>(2) for</a:t>
            </a:r>
            <a:r>
              <a:rPr lang="zh-CN" altLang="en-US" b="1" dirty="0">
                <a:effectLst>
                  <a:outerShdw blurRad="38100" dist="38100" dir="2700000" algn="tl">
                    <a:srgbClr val="FFFFFF"/>
                  </a:outerShdw>
                </a:effectLst>
                <a:latin typeface="楷体_GB2312" pitchFamily="49" charset="-122"/>
                <a:ea typeface="楷体_GB2312" pitchFamily="49" charset="-122"/>
              </a:rPr>
              <a:t>语句</a:t>
            </a:r>
            <a:r>
              <a:rPr lang="zh-CN" altLang="en-US" b="1" dirty="0" smtClean="0">
                <a:effectLst>
                  <a:outerShdw blurRad="38100" dist="38100" dir="2700000" algn="tl">
                    <a:srgbClr val="FFFFFF"/>
                  </a:outerShdw>
                </a:effectLst>
                <a:latin typeface="楷体_GB2312" pitchFamily="49" charset="-122"/>
                <a:ea typeface="楷体_GB2312" pitchFamily="49" charset="-122"/>
              </a:rPr>
              <a:t>中的初始赋值语句可以定义为局部变量，这样的变量只在循环内部起作用。</a:t>
            </a:r>
            <a:r>
              <a:rPr lang="zh-CN" altLang="en-US" dirty="0" smtClean="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
        <p:nvSpPr>
          <p:cNvPr id="6" name="Rectangle 6" descr="信纸"/>
          <p:cNvSpPr>
            <a:spLocks noChangeArrowheads="1"/>
          </p:cNvSpPr>
          <p:nvPr/>
        </p:nvSpPr>
        <p:spPr bwMode="auto">
          <a:xfrm>
            <a:off x="2081579" y="3094989"/>
            <a:ext cx="6408738" cy="3170099"/>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err="1" smtClean="0"/>
              <a:t>int</a:t>
            </a:r>
            <a:r>
              <a:rPr lang="en-US" altLang="zh-CN" sz="2000" dirty="0" smtClean="0"/>
              <a:t> </a:t>
            </a:r>
            <a:r>
              <a:rPr lang="en-US" altLang="zh-CN" sz="2000" dirty="0"/>
              <a:t>main()</a:t>
            </a:r>
            <a:br>
              <a:rPr lang="en-US" altLang="zh-CN" sz="2000" dirty="0"/>
            </a:br>
            <a:r>
              <a:rPr lang="en-US" altLang="zh-CN" sz="2000" dirty="0" smtClean="0"/>
              <a:t>     {</a:t>
            </a:r>
            <a:r>
              <a:rPr lang="en-US" altLang="zh-CN" sz="2000" dirty="0"/>
              <a:t/>
            </a:r>
            <a:br>
              <a:rPr lang="en-US" altLang="zh-CN" sz="2000" dirty="0"/>
            </a:br>
            <a:r>
              <a:rPr lang="en-US" altLang="zh-CN" sz="2000" dirty="0" smtClean="0"/>
              <a:t>     for(</a:t>
            </a:r>
            <a:r>
              <a:rPr lang="en-US" altLang="zh-CN" sz="2000" dirty="0" err="1" smtClean="0">
                <a:solidFill>
                  <a:srgbClr val="FF0000"/>
                </a:solidFill>
              </a:rPr>
              <a:t>int</a:t>
            </a:r>
            <a:r>
              <a:rPr lang="en-US" altLang="zh-CN" sz="2000" dirty="0" smtClean="0">
                <a:solidFill>
                  <a:srgbClr val="FF0000"/>
                </a:solidFill>
              </a:rPr>
              <a:t> </a:t>
            </a:r>
            <a:r>
              <a:rPr lang="en-US" altLang="zh-CN" sz="2000" dirty="0" err="1">
                <a:solidFill>
                  <a:srgbClr val="FF0000"/>
                </a:solidFill>
              </a:rPr>
              <a:t>i</a:t>
            </a:r>
            <a:r>
              <a:rPr lang="en-US" altLang="zh-CN" sz="2000" dirty="0">
                <a:solidFill>
                  <a:srgbClr val="FF0000"/>
                </a:solidFill>
              </a:rPr>
              <a:t>=2;</a:t>
            </a:r>
            <a:r>
              <a:rPr lang="en-US" altLang="zh-CN" sz="2000" dirty="0"/>
              <a:t>i&lt;=9;i=i+2) </a:t>
            </a:r>
            <a:r>
              <a:rPr lang="en-US" altLang="zh-CN" sz="2000" dirty="0" smtClean="0"/>
              <a:t>  //</a:t>
            </a:r>
            <a:r>
              <a:rPr lang="en-US" altLang="zh-CN" sz="2000" dirty="0" err="1"/>
              <a:t>i</a:t>
            </a:r>
            <a:r>
              <a:rPr lang="en-US" altLang="zh-CN" sz="2000" dirty="0"/>
              <a:t> </a:t>
            </a:r>
            <a:r>
              <a:rPr lang="zh-CN" altLang="en-US" sz="2000" dirty="0"/>
              <a:t>定义成局部变量</a:t>
            </a:r>
            <a:br>
              <a:rPr lang="zh-CN" altLang="en-US" sz="2000" dirty="0"/>
            </a:br>
            <a:r>
              <a:rPr lang="zh-CN" altLang="en-US" sz="2000" dirty="0" smtClean="0"/>
              <a:t>     </a:t>
            </a:r>
            <a:r>
              <a:rPr lang="en-US" altLang="zh-CN" sz="2000" dirty="0" err="1" smtClean="0"/>
              <a:t>printf</a:t>
            </a:r>
            <a:r>
              <a:rPr lang="en-US" altLang="zh-CN" sz="2000" dirty="0" smtClean="0"/>
              <a:t>(“%</a:t>
            </a:r>
            <a:r>
              <a:rPr lang="en-US" altLang="zh-CN" sz="2000" dirty="0"/>
              <a:t>d </a:t>
            </a:r>
            <a:r>
              <a:rPr lang="en-US" altLang="zh-CN" sz="2000" dirty="0" smtClean="0"/>
              <a:t>”,</a:t>
            </a:r>
            <a:r>
              <a:rPr lang="en-US" altLang="zh-CN" sz="2000" dirty="0" err="1"/>
              <a:t>i</a:t>
            </a:r>
            <a:r>
              <a:rPr lang="en-US" altLang="zh-CN" sz="2000" dirty="0"/>
              <a:t>); </a:t>
            </a:r>
            <a:r>
              <a:rPr lang="en-US" altLang="zh-CN" sz="2000" dirty="0" smtClean="0"/>
              <a:t>             //</a:t>
            </a:r>
            <a:r>
              <a:rPr lang="zh-CN" altLang="en-US" sz="2000" dirty="0"/>
              <a:t>只在循环内部起作用</a:t>
            </a:r>
            <a:br>
              <a:rPr lang="zh-CN" altLang="en-US" sz="2000" dirty="0"/>
            </a:br>
            <a:r>
              <a:rPr lang="zh-CN" altLang="en-US" sz="2000" dirty="0" smtClean="0"/>
              <a:t>     </a:t>
            </a:r>
            <a:r>
              <a:rPr lang="en-US" altLang="zh-CN" sz="2000" dirty="0" err="1" smtClean="0"/>
              <a:t>printf</a:t>
            </a:r>
            <a:r>
              <a:rPr lang="en-US" altLang="zh-CN" sz="2000" dirty="0"/>
              <a:t>(”\n”);</a:t>
            </a:r>
            <a:br>
              <a:rPr lang="en-US" altLang="zh-CN" sz="2000" dirty="0"/>
            </a:br>
            <a:r>
              <a:rPr lang="en-US" altLang="zh-CN" sz="2000" dirty="0" smtClean="0"/>
              <a:t>     for(</a:t>
            </a:r>
            <a:r>
              <a:rPr lang="en-US" altLang="zh-CN" sz="2000" dirty="0" err="1" smtClean="0">
                <a:solidFill>
                  <a:srgbClr val="FF0000"/>
                </a:solidFill>
              </a:rPr>
              <a:t>int</a:t>
            </a:r>
            <a:r>
              <a:rPr lang="en-US" altLang="zh-CN" sz="2000" dirty="0" smtClean="0">
                <a:solidFill>
                  <a:srgbClr val="FF0000"/>
                </a:solidFill>
              </a:rPr>
              <a:t> </a:t>
            </a:r>
            <a:r>
              <a:rPr lang="en-US" altLang="zh-CN" sz="2000" dirty="0" err="1">
                <a:solidFill>
                  <a:srgbClr val="FF0000"/>
                </a:solidFill>
              </a:rPr>
              <a:t>i</a:t>
            </a:r>
            <a:r>
              <a:rPr lang="en-US" altLang="zh-CN" sz="2000" dirty="0">
                <a:solidFill>
                  <a:srgbClr val="FF0000"/>
                </a:solidFill>
              </a:rPr>
              <a:t>=1;</a:t>
            </a:r>
            <a:r>
              <a:rPr lang="en-US" altLang="zh-CN" sz="2000" dirty="0"/>
              <a:t>i&lt;5;i</a:t>
            </a:r>
            <a:r>
              <a:rPr lang="en-US" altLang="zh-CN" sz="2000" dirty="0" smtClean="0"/>
              <a:t>++)       //</a:t>
            </a:r>
            <a:r>
              <a:rPr lang="en-US" altLang="zh-CN" sz="2000" dirty="0" err="1"/>
              <a:t>i</a:t>
            </a:r>
            <a:r>
              <a:rPr lang="en-US" altLang="zh-CN" sz="2000" dirty="0"/>
              <a:t> </a:t>
            </a:r>
            <a:r>
              <a:rPr lang="zh-CN" altLang="en-US" sz="2000" dirty="0"/>
              <a:t>定义成</a:t>
            </a:r>
            <a:r>
              <a:rPr lang="zh-CN" altLang="en-US" sz="2000" dirty="0" smtClean="0"/>
              <a:t>局部变量</a:t>
            </a:r>
            <a:r>
              <a:rPr lang="en-US" altLang="zh-CN" sz="2000" dirty="0"/>
              <a:t/>
            </a:r>
            <a:br>
              <a:rPr lang="en-US" altLang="zh-CN" sz="2000" dirty="0"/>
            </a:br>
            <a:r>
              <a:rPr lang="en-US" altLang="zh-CN" sz="2000" dirty="0" smtClean="0"/>
              <a:t>     </a:t>
            </a:r>
            <a:r>
              <a:rPr lang="en-US" altLang="zh-CN" sz="2000" dirty="0" err="1" smtClean="0"/>
              <a:t>printf</a:t>
            </a:r>
            <a:r>
              <a:rPr lang="en-US" altLang="zh-CN" sz="2000" dirty="0"/>
              <a:t>("%d ",2*</a:t>
            </a:r>
            <a:r>
              <a:rPr lang="en-US" altLang="zh-CN" sz="2000" dirty="0" err="1"/>
              <a:t>i</a:t>
            </a:r>
            <a:r>
              <a:rPr lang="en-US" altLang="zh-CN" sz="2000" dirty="0" smtClean="0"/>
              <a:t>);          //</a:t>
            </a:r>
            <a:r>
              <a:rPr lang="zh-CN" altLang="en-US" sz="2000" dirty="0"/>
              <a:t>只在循环内部起作用</a:t>
            </a:r>
            <a:r>
              <a:rPr lang="en-US" altLang="zh-CN" sz="2000" dirty="0"/>
              <a:t/>
            </a:r>
            <a:br>
              <a:rPr lang="en-US" altLang="zh-CN" sz="2000" dirty="0"/>
            </a:br>
            <a:r>
              <a:rPr lang="en-US" altLang="zh-CN" sz="2000" dirty="0" smtClean="0"/>
              <a:t>     return </a:t>
            </a:r>
            <a:r>
              <a:rPr lang="en-US" altLang="zh-CN" sz="2000" dirty="0"/>
              <a:t>0;</a:t>
            </a:r>
            <a:br>
              <a:rPr lang="en-US" altLang="zh-CN" sz="2000" dirty="0"/>
            </a:br>
            <a:r>
              <a:rPr lang="en-US" altLang="zh-CN" sz="2000" dirty="0" smtClean="0"/>
              <a:t>     }</a:t>
            </a:r>
            <a:r>
              <a:rPr lang="en-US" altLang="zh-CN" sz="2000" dirty="0"/>
              <a:t/>
            </a:r>
            <a:br>
              <a:rPr lang="en-US" altLang="zh-CN" sz="2000" dirty="0"/>
            </a:br>
            <a:endParaRPr lang="en-US" altLang="zh-CN" sz="2000" b="1" dirty="0">
              <a:effectLst>
                <a:outerShdw blurRad="38100" dist="38100" dir="2700000" algn="tl">
                  <a:srgbClr val="FFFFFF"/>
                </a:outerShdw>
              </a:effectLst>
            </a:endParaRPr>
          </a:p>
        </p:txBody>
      </p:sp>
    </p:spTree>
    <p:extLst>
      <p:ext uri="{BB962C8B-B14F-4D97-AF65-F5344CB8AC3E}">
        <p14:creationId xmlns:p14="http://schemas.microsoft.com/office/powerpoint/2010/main" val="111382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51951" y="1157138"/>
            <a:ext cx="4537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for</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语句注意事项：</a:t>
            </a:r>
          </a:p>
        </p:txBody>
      </p:sp>
      <p:sp>
        <p:nvSpPr>
          <p:cNvPr id="5" name="Rectangle 7"/>
          <p:cNvSpPr>
            <a:spLocks noChangeArrowheads="1"/>
          </p:cNvSpPr>
          <p:nvPr/>
        </p:nvSpPr>
        <p:spPr bwMode="auto">
          <a:xfrm>
            <a:off x="865188" y="1526470"/>
            <a:ext cx="89646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b="1" dirty="0" smtClean="0">
                <a:effectLst>
                  <a:outerShdw blurRad="38100" dist="38100" dir="2700000" algn="tl">
                    <a:srgbClr val="FFFFFF"/>
                  </a:outerShdw>
                </a:effectLst>
                <a:latin typeface="楷体_GB2312" pitchFamily="49" charset="-122"/>
                <a:ea typeface="楷体_GB2312" pitchFamily="49" charset="-122"/>
              </a:rPr>
              <a:t>(3)</a:t>
            </a:r>
            <a:r>
              <a:rPr lang="zh-CN" altLang="en-US" b="1" dirty="0">
                <a:effectLst>
                  <a:outerShdw blurRad="38100" dist="38100" dir="2700000" algn="tl">
                    <a:srgbClr val="FFFFFF"/>
                  </a:outerShdw>
                </a:effectLst>
                <a:latin typeface="楷体_GB2312" pitchFamily="49" charset="-122"/>
                <a:ea typeface="楷体_GB2312" pitchFamily="49" charset="-122"/>
              </a:rPr>
              <a:t>循环执行 </a:t>
            </a:r>
            <a:r>
              <a:rPr lang="en-US" altLang="zh-CN" b="1" dirty="0">
                <a:effectLst>
                  <a:outerShdw blurRad="38100" dist="38100" dir="2700000" algn="tl">
                    <a:srgbClr val="FFFFFF"/>
                  </a:outerShdw>
                </a:effectLst>
                <a:latin typeface="楷体_GB2312" pitchFamily="49" charset="-122"/>
                <a:ea typeface="楷体_GB2312" pitchFamily="49" charset="-122"/>
              </a:rPr>
              <a:t>2 </a:t>
            </a:r>
            <a:r>
              <a:rPr lang="zh-CN" altLang="en-US" b="1" dirty="0">
                <a:effectLst>
                  <a:outerShdw blurRad="38100" dist="38100" dir="2700000" algn="tl">
                    <a:srgbClr val="FFFFFF"/>
                  </a:outerShdw>
                </a:effectLst>
                <a:latin typeface="楷体_GB2312" pitchFamily="49" charset="-122"/>
                <a:ea typeface="楷体_GB2312" pitchFamily="49" charset="-122"/>
              </a:rPr>
              <a:t>条或 </a:t>
            </a:r>
            <a:r>
              <a:rPr lang="en-US" altLang="zh-CN" b="1" dirty="0">
                <a:effectLst>
                  <a:outerShdw blurRad="38100" dist="38100" dir="2700000" algn="tl">
                    <a:srgbClr val="FFFFFF"/>
                  </a:outerShdw>
                </a:effectLst>
                <a:latin typeface="楷体_GB2312" pitchFamily="49" charset="-122"/>
                <a:ea typeface="楷体_GB2312" pitchFamily="49" charset="-122"/>
              </a:rPr>
              <a:t>2 </a:t>
            </a:r>
            <a:r>
              <a:rPr lang="zh-CN" altLang="en-US" b="1" dirty="0">
                <a:effectLst>
                  <a:outerShdw blurRad="38100" dist="38100" dir="2700000" algn="tl">
                    <a:srgbClr val="FFFFFF"/>
                  </a:outerShdw>
                </a:effectLst>
                <a:latin typeface="楷体_GB2312" pitchFamily="49" charset="-122"/>
                <a:ea typeface="楷体_GB2312" pitchFamily="49" charset="-122"/>
              </a:rPr>
              <a:t>条以上的语句时，需要用</a:t>
            </a:r>
            <a:r>
              <a:rPr lang="en-US" altLang="zh-CN" b="1" dirty="0">
                <a:effectLst>
                  <a:outerShdw blurRad="38100" dist="38100" dir="2700000" algn="tl">
                    <a:srgbClr val="FFFFFF"/>
                  </a:outerShdw>
                </a:effectLst>
                <a:latin typeface="楷体_GB2312" pitchFamily="49" charset="-122"/>
                <a:ea typeface="楷体_GB2312" pitchFamily="49" charset="-122"/>
              </a:rPr>
              <a:t>{}</a:t>
            </a:r>
            <a:r>
              <a:rPr lang="zh-CN" altLang="en-US" b="1" dirty="0">
                <a:effectLst>
                  <a:outerShdw blurRad="38100" dist="38100" dir="2700000" algn="tl">
                    <a:srgbClr val="FFFFFF"/>
                  </a:outerShdw>
                </a:effectLst>
                <a:latin typeface="楷体_GB2312" pitchFamily="49" charset="-122"/>
                <a:ea typeface="楷体_GB2312" pitchFamily="49" charset="-122"/>
              </a:rPr>
              <a:t>将这两条语句括起来构成一条复合语句。</a:t>
            </a:r>
            <a:endParaRPr lang="zh-CN" altLang="en-US" dirty="0">
              <a:latin typeface="楷体_GB2312" pitchFamily="49" charset="-122"/>
              <a:ea typeface="楷体_GB2312" pitchFamily="49" charset="-122"/>
            </a:endParaRPr>
          </a:p>
        </p:txBody>
      </p:sp>
      <p:sp>
        <p:nvSpPr>
          <p:cNvPr id="6" name="Rectangle 6" descr="信纸"/>
          <p:cNvSpPr>
            <a:spLocks noChangeArrowheads="1"/>
          </p:cNvSpPr>
          <p:nvPr/>
        </p:nvSpPr>
        <p:spPr bwMode="auto">
          <a:xfrm>
            <a:off x="2081579" y="2694878"/>
            <a:ext cx="6408738" cy="3970318"/>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dirty="0" err="1"/>
              <a:t>int</a:t>
            </a:r>
            <a:r>
              <a:rPr lang="en-US" altLang="zh-CN" sz="1800" dirty="0"/>
              <a:t> main()</a:t>
            </a:r>
            <a:br>
              <a:rPr lang="en-US" altLang="zh-CN" sz="1800" dirty="0"/>
            </a:br>
            <a:r>
              <a:rPr lang="en-US" altLang="zh-CN" sz="1800" dirty="0" smtClean="0"/>
              <a:t>      {</a:t>
            </a:r>
            <a:r>
              <a:rPr lang="en-US" altLang="zh-CN" sz="1800" dirty="0"/>
              <a:t/>
            </a:r>
            <a:br>
              <a:rPr lang="en-US" altLang="zh-CN" sz="1800" dirty="0"/>
            </a:br>
            <a:r>
              <a:rPr lang="en-US" altLang="zh-CN" sz="1800" dirty="0" smtClean="0"/>
              <a:t>       </a:t>
            </a:r>
            <a:r>
              <a:rPr lang="en-US" altLang="zh-CN" sz="1800" dirty="0" err="1" smtClean="0"/>
              <a:t>int</a:t>
            </a:r>
            <a:r>
              <a:rPr lang="en-US" altLang="zh-CN" sz="1800" dirty="0" smtClean="0"/>
              <a:t> </a:t>
            </a:r>
            <a:r>
              <a:rPr lang="en-US" altLang="zh-CN" sz="1800" dirty="0"/>
              <a:t>i,n,s1,s2;</a:t>
            </a:r>
            <a:br>
              <a:rPr lang="en-US" altLang="zh-CN" sz="1800" dirty="0"/>
            </a:br>
            <a:r>
              <a:rPr lang="en-US" altLang="zh-CN" sz="1800" dirty="0" smtClean="0"/>
              <a:t>       </a:t>
            </a:r>
            <a:r>
              <a:rPr lang="en-US" altLang="zh-CN" sz="1800" dirty="0" err="1" smtClean="0"/>
              <a:t>scanf</a:t>
            </a:r>
            <a:r>
              <a:rPr lang="en-US" altLang="zh-CN" sz="1800" dirty="0"/>
              <a:t>(”%</a:t>
            </a:r>
            <a:r>
              <a:rPr lang="en-US" altLang="zh-CN" sz="1800" dirty="0" err="1"/>
              <a:t>d”,&amp;n</a:t>
            </a:r>
            <a:r>
              <a:rPr lang="en-US" altLang="zh-CN" sz="1800" dirty="0"/>
              <a:t>);</a:t>
            </a:r>
            <a:br>
              <a:rPr lang="en-US" altLang="zh-CN" sz="1800" dirty="0"/>
            </a:br>
            <a:r>
              <a:rPr lang="en-US" altLang="zh-CN" sz="1800" dirty="0" smtClean="0"/>
              <a:t>       s1=s2=0</a:t>
            </a:r>
            <a:r>
              <a:rPr lang="en-US" altLang="zh-CN" sz="1800" dirty="0"/>
              <a:t>;</a:t>
            </a:r>
            <a:br>
              <a:rPr lang="en-US" altLang="zh-CN" sz="1800" dirty="0"/>
            </a:br>
            <a:r>
              <a:rPr lang="en-US" altLang="zh-CN" sz="1800" dirty="0" smtClean="0"/>
              <a:t>       for(</a:t>
            </a:r>
            <a:r>
              <a:rPr lang="en-US" altLang="zh-CN" sz="1800" dirty="0" err="1" smtClean="0"/>
              <a:t>i</a:t>
            </a:r>
            <a:r>
              <a:rPr lang="en-US" altLang="zh-CN" sz="1800" dirty="0" smtClean="0"/>
              <a:t>=1;i</a:t>
            </a:r>
            <a:r>
              <a:rPr lang="en-US" altLang="zh-CN" sz="1800" dirty="0"/>
              <a:t>&lt;=</a:t>
            </a:r>
            <a:r>
              <a:rPr lang="en-US" altLang="zh-CN" sz="1800" dirty="0" err="1"/>
              <a:t>n;i</a:t>
            </a:r>
            <a:r>
              <a:rPr lang="en-US" altLang="zh-CN" sz="1800" dirty="0"/>
              <a:t>++)</a:t>
            </a:r>
            <a:br>
              <a:rPr lang="en-US" altLang="zh-CN" sz="1800" dirty="0"/>
            </a:br>
            <a:r>
              <a:rPr lang="en-US" altLang="zh-CN" sz="1800" dirty="0" smtClean="0"/>
              <a:t>      {</a:t>
            </a:r>
            <a:r>
              <a:rPr lang="en-US" altLang="zh-CN" sz="1800" dirty="0"/>
              <a:t/>
            </a:r>
            <a:br>
              <a:rPr lang="en-US" altLang="zh-CN" sz="1800" dirty="0"/>
            </a:br>
            <a:r>
              <a:rPr lang="en-US" altLang="zh-CN" sz="1800" dirty="0" smtClean="0"/>
              <a:t>       </a:t>
            </a:r>
            <a:r>
              <a:rPr lang="en-US" altLang="zh-CN" sz="1800" dirty="0" smtClean="0">
                <a:solidFill>
                  <a:srgbClr val="FF0000"/>
                </a:solidFill>
              </a:rPr>
              <a:t>s1</a:t>
            </a:r>
            <a:r>
              <a:rPr lang="en-US" altLang="zh-CN" sz="1800" dirty="0">
                <a:solidFill>
                  <a:srgbClr val="FF0000"/>
                </a:solidFill>
              </a:rPr>
              <a:t>+=</a:t>
            </a:r>
            <a:r>
              <a:rPr lang="en-US" altLang="zh-CN" sz="1800" dirty="0" err="1">
                <a:solidFill>
                  <a:srgbClr val="FF0000"/>
                </a:solidFill>
              </a:rPr>
              <a:t>i</a:t>
            </a:r>
            <a:r>
              <a:rPr lang="en-US" altLang="zh-CN" sz="1800" dirty="0" smtClean="0">
                <a:solidFill>
                  <a:srgbClr val="FF0000"/>
                </a:solidFill>
              </a:rPr>
              <a:t>;                        </a:t>
            </a:r>
            <a:r>
              <a:rPr lang="en-US" altLang="zh-CN" sz="1800" dirty="0">
                <a:solidFill>
                  <a:srgbClr val="FF0000"/>
                </a:solidFill>
              </a:rPr>
              <a:t>//</a:t>
            </a:r>
            <a:r>
              <a:rPr lang="zh-CN" altLang="en-US" sz="1800" dirty="0">
                <a:solidFill>
                  <a:srgbClr val="FF0000"/>
                </a:solidFill>
              </a:rPr>
              <a:t>累加器</a:t>
            </a:r>
            <a:br>
              <a:rPr lang="zh-CN" altLang="en-US" sz="1800" dirty="0">
                <a:solidFill>
                  <a:srgbClr val="FF0000"/>
                </a:solidFill>
              </a:rPr>
            </a:br>
            <a:r>
              <a:rPr lang="zh-CN" altLang="en-US" sz="1800" dirty="0" smtClean="0">
                <a:solidFill>
                  <a:srgbClr val="FF0000"/>
                </a:solidFill>
              </a:rPr>
              <a:t>       </a:t>
            </a:r>
            <a:r>
              <a:rPr lang="en-US" altLang="zh-CN" sz="1800" dirty="0" smtClean="0">
                <a:solidFill>
                  <a:srgbClr val="FF0000"/>
                </a:solidFill>
              </a:rPr>
              <a:t>s2=s2+s1</a:t>
            </a:r>
            <a:r>
              <a:rPr lang="en-US" altLang="zh-CN" sz="1800" dirty="0">
                <a:solidFill>
                  <a:srgbClr val="FF0000"/>
                </a:solidFill>
              </a:rPr>
              <a:t>;</a:t>
            </a:r>
            <a:br>
              <a:rPr lang="en-US" altLang="zh-CN" sz="1800" dirty="0">
                <a:solidFill>
                  <a:srgbClr val="FF0000"/>
                </a:solidFill>
              </a:rPr>
            </a:br>
            <a:r>
              <a:rPr lang="en-US" altLang="zh-CN" sz="1800" dirty="0" smtClean="0"/>
              <a:t>       }</a:t>
            </a:r>
            <a:r>
              <a:rPr lang="en-US" altLang="zh-CN" sz="1800" dirty="0"/>
              <a:t/>
            </a:r>
            <a:br>
              <a:rPr lang="en-US" altLang="zh-CN" sz="1800" dirty="0"/>
            </a:br>
            <a:r>
              <a:rPr lang="en-US" altLang="zh-CN" sz="1800" dirty="0" smtClean="0"/>
              <a:t>       </a:t>
            </a:r>
            <a:r>
              <a:rPr lang="en-US" altLang="zh-CN" sz="1800" dirty="0" err="1" smtClean="0"/>
              <a:t>printf</a:t>
            </a:r>
            <a:r>
              <a:rPr lang="en-US" altLang="zh-CN" sz="1800" dirty="0"/>
              <a:t>(”%d %d %d\n”,s1,s2,i);</a:t>
            </a:r>
            <a:br>
              <a:rPr lang="en-US" altLang="zh-CN" sz="1800" dirty="0"/>
            </a:br>
            <a:r>
              <a:rPr lang="en-US" altLang="zh-CN" sz="1800" dirty="0" smtClean="0"/>
              <a:t>       return </a:t>
            </a:r>
            <a:r>
              <a:rPr lang="en-US" altLang="zh-CN" sz="1800" dirty="0"/>
              <a:t>0;</a:t>
            </a:r>
            <a:br>
              <a:rPr lang="en-US" altLang="zh-CN" sz="1800" dirty="0"/>
            </a:br>
            <a:r>
              <a:rPr lang="en-US" altLang="zh-CN" sz="1800" dirty="0" smtClean="0"/>
              <a:t>       }</a:t>
            </a:r>
            <a:r>
              <a:rPr lang="en-US" altLang="zh-CN" sz="1800" dirty="0"/>
              <a:t/>
            </a:r>
            <a:br>
              <a:rPr lang="en-US" altLang="zh-CN" sz="1800" dirty="0"/>
            </a:br>
            <a:endParaRPr lang="en-US" altLang="zh-CN" sz="1600" b="1" dirty="0">
              <a:effectLst>
                <a:outerShdw blurRad="38100" dist="38100" dir="2700000" algn="tl">
                  <a:srgbClr val="FFFFFF"/>
                </a:outerShdw>
              </a:effectLst>
            </a:endParaRPr>
          </a:p>
        </p:txBody>
      </p:sp>
    </p:spTree>
    <p:extLst>
      <p:ext uri="{BB962C8B-B14F-4D97-AF65-F5344CB8AC3E}">
        <p14:creationId xmlns:p14="http://schemas.microsoft.com/office/powerpoint/2010/main" val="252712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451951" y="1157138"/>
            <a:ext cx="4537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anose="05000000000000000000"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for</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语句注意事项：</a:t>
            </a:r>
          </a:p>
        </p:txBody>
      </p:sp>
      <p:sp>
        <p:nvSpPr>
          <p:cNvPr id="5" name="Rectangle 7"/>
          <p:cNvSpPr>
            <a:spLocks noChangeArrowheads="1"/>
          </p:cNvSpPr>
          <p:nvPr/>
        </p:nvSpPr>
        <p:spPr bwMode="auto">
          <a:xfrm>
            <a:off x="865188" y="1526470"/>
            <a:ext cx="89646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b="1" dirty="0" smtClean="0">
                <a:effectLst>
                  <a:outerShdw blurRad="38100" dist="38100" dir="2700000" algn="tl">
                    <a:srgbClr val="FFFFFF"/>
                  </a:outerShdw>
                </a:effectLst>
                <a:latin typeface="楷体_GB2312" pitchFamily="49" charset="-122"/>
                <a:ea typeface="楷体_GB2312" pitchFamily="49" charset="-122"/>
              </a:rPr>
              <a:t>(4)for</a:t>
            </a:r>
            <a:r>
              <a:rPr lang="zh-CN" altLang="en-US" b="1" dirty="0" smtClean="0">
                <a:effectLst>
                  <a:outerShdw blurRad="38100" dist="38100" dir="2700000" algn="tl">
                    <a:srgbClr val="FFFFFF"/>
                  </a:outerShdw>
                </a:effectLst>
                <a:latin typeface="楷体_GB2312" pitchFamily="49" charset="-122"/>
                <a:ea typeface="楷体_GB2312" pitchFamily="49" charset="-122"/>
              </a:rPr>
              <a:t>循环语句中还可以有</a:t>
            </a:r>
            <a:r>
              <a:rPr lang="en-US" altLang="zh-CN" b="1" dirty="0" smtClean="0">
                <a:effectLst>
                  <a:outerShdw blurRad="38100" dist="38100" dir="2700000" algn="tl">
                    <a:srgbClr val="FFFFFF"/>
                  </a:outerShdw>
                </a:effectLst>
                <a:latin typeface="楷体_GB2312" pitchFamily="49" charset="-122"/>
                <a:ea typeface="楷体_GB2312" pitchFamily="49" charset="-122"/>
              </a:rPr>
              <a:t>for</a:t>
            </a:r>
            <a:r>
              <a:rPr lang="zh-CN" altLang="en-US" b="1" dirty="0" smtClean="0">
                <a:effectLst>
                  <a:outerShdw blurRad="38100" dist="38100" dir="2700000" algn="tl">
                    <a:srgbClr val="FFFFFF"/>
                  </a:outerShdw>
                </a:effectLst>
                <a:latin typeface="楷体_GB2312" pitchFamily="49" charset="-122"/>
                <a:ea typeface="楷体_GB2312" pitchFamily="49" charset="-122"/>
              </a:rPr>
              <a:t>循环，这样的语句叫做循环嵌套，</a:t>
            </a:r>
            <a:r>
              <a:rPr lang="en-US" altLang="zh-CN" b="1" dirty="0" smtClean="0">
                <a:effectLst>
                  <a:outerShdw blurRad="38100" dist="38100" dir="2700000" algn="tl">
                    <a:srgbClr val="FFFFFF"/>
                  </a:outerShdw>
                </a:effectLst>
                <a:latin typeface="楷体_GB2312" pitchFamily="49" charset="-122"/>
                <a:ea typeface="楷体_GB2312" pitchFamily="49" charset="-122"/>
              </a:rPr>
              <a:t>for</a:t>
            </a:r>
            <a:r>
              <a:rPr lang="zh-CN" altLang="en-US" b="1" dirty="0" smtClean="0">
                <a:effectLst>
                  <a:outerShdw blurRad="38100" dist="38100" dir="2700000" algn="tl">
                    <a:srgbClr val="FFFFFF"/>
                  </a:outerShdw>
                </a:effectLst>
                <a:latin typeface="楷体_GB2312" pitchFamily="49" charset="-122"/>
                <a:ea typeface="楷体_GB2312" pitchFamily="49" charset="-122"/>
              </a:rPr>
              <a:t>循环要循环执行另一个</a:t>
            </a:r>
            <a:r>
              <a:rPr lang="en-US" altLang="zh-CN" b="1" dirty="0" smtClean="0">
                <a:effectLst>
                  <a:outerShdw blurRad="38100" dist="38100" dir="2700000" algn="tl">
                    <a:srgbClr val="FFFFFF"/>
                  </a:outerShdw>
                </a:effectLst>
                <a:latin typeface="楷体_GB2312" pitchFamily="49" charset="-122"/>
                <a:ea typeface="楷体_GB2312" pitchFamily="49" charset="-122"/>
              </a:rPr>
              <a:t>for</a:t>
            </a:r>
            <a:r>
              <a:rPr lang="zh-CN" altLang="en-US" b="1" dirty="0" smtClean="0">
                <a:effectLst>
                  <a:outerShdw blurRad="38100" dist="38100" dir="2700000" algn="tl">
                    <a:srgbClr val="FFFFFF"/>
                  </a:outerShdw>
                </a:effectLst>
                <a:latin typeface="楷体_GB2312" pitchFamily="49" charset="-122"/>
                <a:ea typeface="楷体_GB2312" pitchFamily="49" charset="-122"/>
              </a:rPr>
              <a:t>循环。</a:t>
            </a:r>
            <a:endParaRPr lang="zh-CN" altLang="en-US" dirty="0">
              <a:latin typeface="楷体_GB2312" pitchFamily="49" charset="-122"/>
              <a:ea typeface="楷体_GB2312" pitchFamily="49" charset="-122"/>
            </a:endParaRPr>
          </a:p>
        </p:txBody>
      </p:sp>
      <p:sp>
        <p:nvSpPr>
          <p:cNvPr id="6" name="Rectangle 6" descr="信纸"/>
          <p:cNvSpPr>
            <a:spLocks noChangeArrowheads="1"/>
          </p:cNvSpPr>
          <p:nvPr/>
        </p:nvSpPr>
        <p:spPr bwMode="auto">
          <a:xfrm>
            <a:off x="2081579" y="3402764"/>
            <a:ext cx="6408738" cy="2554545"/>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indent="4000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dirty="0" err="1"/>
              <a:t>int</a:t>
            </a:r>
            <a:r>
              <a:rPr lang="en-US" altLang="zh-CN" sz="1800" dirty="0"/>
              <a:t> main()</a:t>
            </a:r>
          </a:p>
          <a:p>
            <a:r>
              <a:rPr lang="en-US" altLang="zh-CN" sz="1800" dirty="0"/>
              <a:t>{</a:t>
            </a:r>
          </a:p>
          <a:p>
            <a:r>
              <a:rPr lang="en-US" altLang="zh-CN" sz="1800" dirty="0" err="1"/>
              <a:t>int</a:t>
            </a:r>
            <a:r>
              <a:rPr lang="en-US" altLang="zh-CN" sz="1800" dirty="0"/>
              <a:t> </a:t>
            </a:r>
            <a:r>
              <a:rPr lang="en-US" altLang="zh-CN" sz="1800" dirty="0" err="1"/>
              <a:t>i,j</a:t>
            </a:r>
            <a:r>
              <a:rPr lang="en-US" altLang="zh-CN" sz="1800" dirty="0"/>
              <a:t>;</a:t>
            </a:r>
          </a:p>
          <a:p>
            <a:r>
              <a:rPr lang="en-US" altLang="zh-CN" sz="1800" dirty="0"/>
              <a:t>for(</a:t>
            </a:r>
            <a:r>
              <a:rPr lang="en-US" altLang="zh-CN" sz="1800" dirty="0" err="1"/>
              <a:t>i</a:t>
            </a:r>
            <a:r>
              <a:rPr lang="en-US" altLang="zh-CN" sz="1800" dirty="0"/>
              <a:t>=1;i&lt;=3;i=i+1</a:t>
            </a:r>
            <a:r>
              <a:rPr lang="en-US" altLang="zh-CN" sz="1800" dirty="0" smtClean="0"/>
              <a:t>)        //</a:t>
            </a:r>
            <a:r>
              <a:rPr lang="zh-CN" altLang="en-US" sz="1800" dirty="0"/>
              <a:t>双重</a:t>
            </a:r>
            <a:r>
              <a:rPr lang="zh-CN" altLang="en-US" sz="1800" dirty="0" smtClean="0"/>
              <a:t>循环，输出</a:t>
            </a:r>
            <a:r>
              <a:rPr lang="en-US" altLang="zh-CN" sz="1800" dirty="0" err="1" smtClean="0"/>
              <a:t>i</a:t>
            </a:r>
            <a:r>
              <a:rPr lang="zh-CN" altLang="en-US" sz="1800" dirty="0" smtClean="0"/>
              <a:t>和</a:t>
            </a:r>
            <a:r>
              <a:rPr lang="en-US" altLang="zh-CN" sz="1800" dirty="0" smtClean="0"/>
              <a:t>j</a:t>
            </a:r>
            <a:r>
              <a:rPr lang="zh-CN" altLang="en-US" sz="1800" dirty="0" smtClean="0"/>
              <a:t>的组合数</a:t>
            </a:r>
            <a:endParaRPr lang="zh-CN" altLang="en-US" sz="1800" dirty="0"/>
          </a:p>
          <a:p>
            <a:r>
              <a:rPr lang="en-US" altLang="zh-CN" sz="1800" dirty="0" smtClean="0"/>
              <a:t>     for(j=1;j</a:t>
            </a:r>
            <a:r>
              <a:rPr lang="en-US" altLang="zh-CN" sz="1800" dirty="0"/>
              <a:t>&lt;=2;j++)</a:t>
            </a:r>
          </a:p>
          <a:p>
            <a:r>
              <a:rPr lang="en-US" altLang="zh-CN" sz="1800" dirty="0" smtClean="0"/>
              <a:t>       </a:t>
            </a:r>
            <a:r>
              <a:rPr lang="en-US" altLang="zh-CN" sz="1800" dirty="0" err="1" smtClean="0"/>
              <a:t>printf</a:t>
            </a:r>
            <a:r>
              <a:rPr lang="en-US" altLang="zh-CN" sz="1800" dirty="0"/>
              <a:t>("%d %d\n",</a:t>
            </a:r>
            <a:r>
              <a:rPr lang="en-US" altLang="zh-CN" sz="1800" dirty="0" err="1"/>
              <a:t>i,j</a:t>
            </a:r>
            <a:r>
              <a:rPr lang="en-US" altLang="zh-CN" sz="1800" dirty="0"/>
              <a:t>);</a:t>
            </a:r>
          </a:p>
          <a:p>
            <a:r>
              <a:rPr lang="en-US" altLang="zh-CN" sz="1800" dirty="0"/>
              <a:t>return 0;</a:t>
            </a:r>
          </a:p>
          <a:p>
            <a:r>
              <a:rPr lang="en-US" altLang="zh-CN" sz="1800" dirty="0"/>
              <a:t>}</a:t>
            </a:r>
            <a:r>
              <a:rPr lang="en-US" altLang="zh-CN" sz="1800" dirty="0"/>
              <a:t/>
            </a:r>
            <a:br>
              <a:rPr lang="en-US" altLang="zh-CN" sz="1800" dirty="0"/>
            </a:br>
            <a:endParaRPr lang="en-US" altLang="zh-CN" sz="1600" b="1" dirty="0">
              <a:effectLst>
                <a:outerShdw blurRad="38100" dist="38100" dir="2700000" algn="tl">
                  <a:srgbClr val="FFFFFF"/>
                </a:outerShdw>
              </a:effectLst>
            </a:endParaRPr>
          </a:p>
        </p:txBody>
      </p:sp>
    </p:spTree>
    <p:extLst>
      <p:ext uri="{BB962C8B-B14F-4D97-AF65-F5344CB8AC3E}">
        <p14:creationId xmlns:p14="http://schemas.microsoft.com/office/powerpoint/2010/main" val="63186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9"/>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9"/>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 name="KSO_WM_SLIDE_ID" val="custom160459_12"/>
  <p:tag name="KSO_WM_SLIDE_INDEX" val="12"/>
  <p:tag name="KSO_WM_SLIDE_ITEM_CNT" val="2"/>
  <p:tag name="KSO_WM_SLIDE_LAYOUT" val="a_b"/>
  <p:tag name="KSO_WM_SLIDE_LAYOUT_CNT" val="1_1"/>
  <p:tag name="KSO_WM_SLIDE_TYPE" val="sectionTitle"/>
  <p:tag name="KSO_WM_BEAUTIFY_FLAG" val="#wm#"/>
  <p:tag name="KSO_WM_TAG_VERSION" val="1.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9"/>
  <p:tag name="KSO_WM_UNIT_TYPE" val="a"/>
  <p:tag name="KSO_WM_UNIT_INDEX" val="1"/>
  <p:tag name="KSO_WM_UNIT_ID" val="custom160459_12*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9"/>
  <p:tag name="KSO_WM_UNIT_TYPE" val="b"/>
  <p:tag name="KSO_WM_UNIT_INDEX" val="1"/>
  <p:tag name="KSO_WM_UNIT_ID" val="custom160459_12*b*1"/>
  <p:tag name="KSO_WM_UNIT_CLEAR" val="1"/>
  <p:tag name="KSO_WM_UNIT_LAYERLEVEL" val="1"/>
  <p:tag name="KSO_WM_UNIT_VALUE" val="6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1_A000120140530A97PPBG">
  <a:themeElements>
    <a:clrScheme name="160179.179">
      <a:dk1>
        <a:srgbClr val="3D3F41"/>
      </a:dk1>
      <a:lt1>
        <a:srgbClr val="FFFFFF"/>
      </a:lt1>
      <a:dk2>
        <a:srgbClr val="3D3F41"/>
      </a:dk2>
      <a:lt2>
        <a:srgbClr val="FFFFFF"/>
      </a:lt2>
      <a:accent1>
        <a:srgbClr val="D2689D"/>
      </a:accent1>
      <a:accent2>
        <a:srgbClr val="D37051"/>
      </a:accent2>
      <a:accent3>
        <a:srgbClr val="F28711"/>
      </a:accent3>
      <a:accent4>
        <a:srgbClr val="D30E00"/>
      </a:accent4>
      <a:accent5>
        <a:srgbClr val="BAD038"/>
      </a:accent5>
      <a:accent6>
        <a:srgbClr val="46CBE6"/>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379</TotalTime>
  <Words>2273</Words>
  <Application>Microsoft Office PowerPoint</Application>
  <PresentationFormat>宽屏</PresentationFormat>
  <Paragraphs>298</Paragraphs>
  <Slides>35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黑体</vt:lpstr>
      <vt:lpstr>楷体</vt:lpstr>
      <vt:lpstr>楷体_GB2312</vt:lpstr>
      <vt:lpstr>隶书</vt:lpstr>
      <vt:lpstr>宋体</vt:lpstr>
      <vt:lpstr>宋体</vt:lpstr>
      <vt:lpstr>幼圆</vt:lpstr>
      <vt:lpstr>Arial</vt:lpstr>
      <vt:lpstr>Calibri</vt:lpstr>
      <vt:lpstr>Courier New</vt:lpstr>
      <vt:lpstr>Courier New Bold</vt:lpstr>
      <vt:lpstr>Times New Roman</vt:lpstr>
      <vt:lpstr>Wingdings</vt:lpstr>
      <vt:lpstr>1_A000120140530A97PPBG</vt:lpstr>
      <vt:lpstr>循环程序设计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任务一：</vt:lpstr>
      <vt:lpstr>PowerPoint 演示文稿</vt:lpstr>
      <vt:lpstr>PowerPoint 演示文稿</vt:lpstr>
      <vt:lpstr>PowerPoint 演示文稿</vt:lpstr>
      <vt:lpstr>PowerPoint 演示文稿</vt:lpstr>
      <vt:lpstr>PowerPoint 演示文稿</vt:lpstr>
      <vt:lpstr>任务二：</vt:lpstr>
      <vt:lpstr>PowerPoint 演示文稿</vt:lpstr>
      <vt:lpstr>PowerPoint 演示文稿</vt:lpstr>
      <vt:lpstr>例 1、陶陶摘苹果[版本 1] (P1051) </vt:lpstr>
      <vt:lpstr>PowerPoint 演示文稿</vt:lpstr>
      <vt:lpstr>例 2、存款收益（P1052） </vt:lpstr>
      <vt:lpstr>PowerPoint 演示文稿</vt:lpstr>
      <vt:lpstr>例 3、输出乘法表 （P1053） </vt:lpstr>
      <vt:lpstr>PowerPoint 演示文稿</vt:lpstr>
      <vt:lpstr>例 4、数列求和（P1042） </vt:lpstr>
      <vt:lpstr>PowerPoint 演示文稿</vt:lpstr>
      <vt:lpstr>例题 5、选票统计（P1039）</vt:lpstr>
      <vt:lpstr>PowerPoint 演示文稿</vt:lpstr>
      <vt:lpstr>例 6、买鸡问题（P1057） </vt:lpstr>
      <vt:lpstr>PowerPoint 演示文稿</vt:lpstr>
      <vt:lpstr>PowerPoint 演示文稿</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神奇的偷懒技巧STL</dc:title>
  <dc:creator>冉蛟</dc:creator>
  <cp:lastModifiedBy>ranjiao</cp:lastModifiedBy>
  <cp:revision>91</cp:revision>
  <dcterms:created xsi:type="dcterms:W3CDTF">2016-02-29T08:25:00Z</dcterms:created>
  <dcterms:modified xsi:type="dcterms:W3CDTF">2017-07-11T15:38:47Z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