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92" r:id="rId2"/>
    <p:sldId id="539" r:id="rId3"/>
    <p:sldId id="540" r:id="rId4"/>
    <p:sldId id="542" r:id="rId5"/>
    <p:sldId id="541" r:id="rId6"/>
    <p:sldId id="547" r:id="rId7"/>
    <p:sldId id="524" r:id="rId8"/>
    <p:sldId id="544" r:id="rId9"/>
    <p:sldId id="545" r:id="rId10"/>
    <p:sldId id="546" r:id="rId11"/>
    <p:sldId id="548" r:id="rId12"/>
    <p:sldId id="549" r:id="rId13"/>
    <p:sldId id="550" r:id="rId14"/>
    <p:sldId id="507" r:id="rId15"/>
    <p:sldId id="508"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5" autoAdjust="0"/>
    <p:restoredTop sz="94660"/>
  </p:normalViewPr>
  <p:slideViewPr>
    <p:cSldViewPr snapToGrid="0">
      <p:cViewPr varScale="1">
        <p:scale>
          <a:sx n="109" d="100"/>
          <a:sy n="109"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39061" y="4259766"/>
            <a:ext cx="6082254" cy="1101301"/>
          </a:xfrm>
        </p:spPr>
        <p:txBody>
          <a:bodyPr anchor="ctr" anchorCtr="0">
            <a:normAutofit/>
          </a:bodyPr>
          <a:lstStyle>
            <a:lvl1pPr algn="ctr">
              <a:defRPr sz="5400" b="1"/>
            </a:lvl1pPr>
          </a:lstStyle>
          <a:p>
            <a:r>
              <a:rPr lang="zh-CN" altLang="en-US" dirty="0" smtClean="0"/>
              <a:t>编辑标题</a:t>
            </a:r>
            <a:endParaRPr lang="en-US" dirty="0"/>
          </a:p>
        </p:txBody>
      </p:sp>
      <p:sp>
        <p:nvSpPr>
          <p:cNvPr id="3" name="Subtitle 2"/>
          <p:cNvSpPr>
            <a:spLocks noGrp="1"/>
          </p:cNvSpPr>
          <p:nvPr>
            <p:ph type="subTitle" idx="1"/>
          </p:nvPr>
        </p:nvSpPr>
        <p:spPr>
          <a:xfrm>
            <a:off x="6039061" y="5403428"/>
            <a:ext cx="6082254" cy="701868"/>
          </a:xfrm>
        </p:spPr>
        <p:txBody>
          <a:bodyPr anchor="ctr" anchorCtr="0"/>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2017/7/14</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84891" y="1843552"/>
            <a:ext cx="8022218" cy="1917654"/>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084891" y="3890179"/>
            <a:ext cx="8022218" cy="100844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
        <p:nvSpPr>
          <p:cNvPr id="9" name="文本框 8"/>
          <p:cNvSpPr txBox="1"/>
          <p:nvPr/>
        </p:nvSpPr>
        <p:spPr>
          <a:xfrm>
            <a:off x="2209800" y="3800971"/>
            <a:ext cx="8022218" cy="824400"/>
          </a:xfrm>
          <a:prstGeom prst="rect">
            <a:avLst/>
          </a:prstGeom>
          <a:blipFill dpi="0" rotWithShape="1">
            <a:blip r:embed="rId2"/>
            <a:srcRect/>
            <a:stretch>
              <a:fillRect t="-1000"/>
            </a:stretch>
          </a:blipFill>
        </p:spPr>
        <p:txBody>
          <a:bodyPr vert="horz" lIns="91440" tIns="45720" rIns="91440" bIns="45720" rtlCol="0" anchor="t" anchorCtr="0">
            <a:normAutofit/>
          </a:bodyPr>
          <a:lstStyle>
            <a:defPPr>
              <a:defRPr lang="zh-CN"/>
            </a:defPPr>
            <a:lvl1pPr marL="0" indent="0" algn="ctr" defTabSz="914400" eaLnBrk="1" latinLnBrk="0" hangingPunct="1">
              <a:lnSpc>
                <a:spcPct val="90000"/>
              </a:lnSpc>
              <a:spcBef>
                <a:spcPts val="1000"/>
              </a:spcBef>
              <a:spcAft>
                <a:spcPts val="0"/>
              </a:spcAft>
              <a:buClr>
                <a:schemeClr val="accent1">
                  <a:lumMod val="50000"/>
                </a:schemeClr>
              </a:buClr>
              <a:buFont typeface="Wingdings" panose="05000000000000000000" pitchFamily="2" charset="2"/>
              <a:buNone/>
              <a:defRPr sz="1600">
                <a:solidFill>
                  <a:schemeClr val="tx1">
                    <a:lumMod val="60000"/>
                    <a:lumOff val="40000"/>
                  </a:schemeClr>
                </a:solidFill>
                <a:latin typeface="+mn-lt"/>
                <a:ea typeface="+mn-ea"/>
              </a:defRPr>
            </a:lvl1pPr>
            <a:lvl2pPr indent="0" defTabSz="914400" eaLnBrk="1" latinLnBrk="0" hangingPunct="1">
              <a:lnSpc>
                <a:spcPct val="90000"/>
              </a:lnSpc>
              <a:spcBef>
                <a:spcPts val="500"/>
              </a:spcBef>
              <a:buNone/>
              <a:defRPr sz="2000">
                <a:solidFill>
                  <a:schemeClr val="tx1">
                    <a:tint val="75000"/>
                  </a:schemeClr>
                </a:solidFill>
                <a:latin typeface="+mn-lt"/>
                <a:ea typeface="+mn-ea"/>
              </a:defRPr>
            </a:lvl2pPr>
            <a:lvl3pPr indent="0" defTabSz="914400" eaLnBrk="1" latinLnBrk="0" hangingPunct="1">
              <a:lnSpc>
                <a:spcPct val="90000"/>
              </a:lnSpc>
              <a:spcBef>
                <a:spcPts val="500"/>
              </a:spcBef>
              <a:buNone/>
              <a:defRPr sz="1800">
                <a:solidFill>
                  <a:schemeClr val="tx1">
                    <a:tint val="75000"/>
                  </a:schemeClr>
                </a:solidFill>
                <a:latin typeface="+mn-lt"/>
                <a:ea typeface="+mn-ea"/>
              </a:defRPr>
            </a:lvl3pPr>
            <a:lvl4pPr indent="0" defTabSz="914400" eaLnBrk="1" latinLnBrk="0" hangingPunct="1">
              <a:lnSpc>
                <a:spcPct val="90000"/>
              </a:lnSpc>
              <a:spcBef>
                <a:spcPts val="500"/>
              </a:spcBef>
              <a:buNone/>
              <a:defRPr sz="1600">
                <a:solidFill>
                  <a:schemeClr val="tx1">
                    <a:tint val="75000"/>
                  </a:schemeClr>
                </a:solidFill>
                <a:latin typeface="+mn-lt"/>
                <a:ea typeface="+mn-ea"/>
              </a:defRPr>
            </a:lvl4pPr>
            <a:lvl5pPr indent="0" defTabSz="914400" eaLnBrk="1" latinLnBrk="0" hangingPunct="1">
              <a:lnSpc>
                <a:spcPct val="90000"/>
              </a:lnSpc>
              <a:spcBef>
                <a:spcPts val="500"/>
              </a:spcBef>
              <a:buNone/>
              <a:defRPr sz="1600">
                <a:solidFill>
                  <a:schemeClr val="tx1">
                    <a:tint val="75000"/>
                  </a:schemeClr>
                </a:solidFill>
                <a:latin typeface="+mn-lt"/>
                <a:ea typeface="+mn-ea"/>
              </a:defRPr>
            </a:lvl5pPr>
            <a:lvl6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6pPr>
            <a:lvl7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7pPr>
            <a:lvl8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8pPr>
            <a:lvl9pPr indent="0">
              <a:lnSpc>
                <a:spcPct val="90000"/>
              </a:lnSpc>
              <a:spcBef>
                <a:spcPts val="500"/>
              </a:spcBef>
              <a:buFont typeface="Arial" panose="020B0604020202020204" pitchFamily="34" charset="0"/>
              <a:buNone/>
              <a:defRPr sz="1600">
                <a:solidFill>
                  <a:schemeClr val="tx1">
                    <a:tint val="75000"/>
                  </a:schemeClr>
                </a:solidFill>
                <a:latin typeface="+mn-lt"/>
                <a:ea typeface="+mn-ea"/>
              </a:defRPr>
            </a:lvl9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5030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689934" y="2009099"/>
            <a:ext cx="4662191" cy="412513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095270"/>
            <a:ext cx="10515600" cy="595418"/>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751499"/>
            <a:ext cx="5157787"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839788" y="2469535"/>
            <a:ext cx="5157787" cy="372012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6172200" y="1751499"/>
            <a:ext cx="5183188" cy="657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469535"/>
            <a:ext cx="5183188" cy="372012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p:nvGrpSpPr>
        <p:grpSpPr>
          <a:xfrm>
            <a:off x="3615085" y="948085"/>
            <a:ext cx="4961831" cy="4961831"/>
            <a:chOff x="3593148" y="948085"/>
            <a:chExt cx="4961831" cy="4961831"/>
          </a:xfrm>
        </p:grpSpPr>
        <p:sp>
          <p:nvSpPr>
            <p:cNvPr id="11" name="椭圆 2"/>
            <p:cNvSpPr>
              <a:spLocks noChangeArrowheads="1"/>
            </p:cNvSpPr>
            <p:nvPr/>
          </p:nvSpPr>
          <p:spPr bwMode="auto">
            <a:xfrm>
              <a:off x="3754015" y="1108952"/>
              <a:ext cx="4638007" cy="4640097"/>
            </a:xfrm>
            <a:prstGeom prst="ellipse">
              <a:avLst/>
            </a:prstGeom>
            <a:solidFill>
              <a:srgbClr val="FFC2E0"/>
            </a:solidFill>
            <a:ln w="3175" cmpd="sng">
              <a:solidFill>
                <a:srgbClr val="FF85C2"/>
              </a:solidFill>
              <a:round/>
            </a:ln>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12" name="椭圆 3"/>
            <p:cNvSpPr>
              <a:spLocks noChangeArrowheads="1"/>
            </p:cNvSpPr>
            <p:nvPr/>
          </p:nvSpPr>
          <p:spPr bwMode="auto">
            <a:xfrm>
              <a:off x="3593148" y="948085"/>
              <a:ext cx="4961831" cy="4961831"/>
            </a:xfrm>
            <a:prstGeom prst="ellipse">
              <a:avLst/>
            </a:prstGeom>
            <a:noFill/>
            <a:ln w="3175" cmpd="sng">
              <a:solidFill>
                <a:srgbClr val="FF85C2"/>
              </a:solidFill>
              <a:prstDash val="sysDash"/>
              <a:round/>
            </a:ln>
            <a:extLst>
              <a:ext uri="{909E8E84-426E-40DD-AFC4-6F175D3DCCD1}">
                <a14:hiddenFill xmlns:a14="http://schemas.microsoft.com/office/drawing/2010/main">
                  <a:solidFill>
                    <a:srgbClr val="FFFFFF"/>
                  </a:solidFill>
                </a14:hiddenFill>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grpSp>
      <p:sp>
        <p:nvSpPr>
          <p:cNvPr id="13" name="圆角矩形 4"/>
          <p:cNvSpPr>
            <a:spLocks noChangeArrowheads="1"/>
          </p:cNvSpPr>
          <p:nvPr/>
        </p:nvSpPr>
        <p:spPr bwMode="auto">
          <a:xfrm>
            <a:off x="3150239" y="2834625"/>
            <a:ext cx="5891522" cy="958940"/>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normAutofit fontScale="85000" lnSpcReduction="20000"/>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sz="6000" dirty="0">
              <a:solidFill>
                <a:srgbClr val="FFFFFF"/>
              </a:solidFill>
              <a:ea typeface="黑体" panose="02010600030101010101" pitchFamily="49" charset="-122"/>
            </a:endParaRPr>
          </a:p>
        </p:txBody>
      </p:sp>
      <p:sp>
        <p:nvSpPr>
          <p:cNvPr id="14" name="KSO_Shape"/>
          <p:cNvSpPr/>
          <p:nvPr/>
        </p:nvSpPr>
        <p:spPr bwMode="auto">
          <a:xfrm>
            <a:off x="5669805" y="4075605"/>
            <a:ext cx="1151144" cy="1391402"/>
          </a:xfrm>
          <a:custGeom>
            <a:avLst/>
            <a:gdLst>
              <a:gd name="T0" fmla="*/ 86328 w 968375"/>
              <a:gd name="T1" fmla="*/ 968447 h 1170887"/>
              <a:gd name="T2" fmla="*/ 416627 w 968375"/>
              <a:gd name="T3" fmla="*/ 1114654 h 1170887"/>
              <a:gd name="T4" fmla="*/ 743172 w 968375"/>
              <a:gd name="T5" fmla="*/ 975945 h 1170887"/>
              <a:gd name="T6" fmla="*/ 791966 w 968375"/>
              <a:gd name="T7" fmla="*/ 998438 h 1170887"/>
              <a:gd name="T8" fmla="*/ 416627 w 968375"/>
              <a:gd name="T9" fmla="*/ 1170887 h 1170887"/>
              <a:gd name="T10" fmla="*/ 33780 w 968375"/>
              <a:gd name="T11" fmla="*/ 990941 h 1170887"/>
              <a:gd name="T12" fmla="*/ 86328 w 968375"/>
              <a:gd name="T13" fmla="*/ 968447 h 1170887"/>
              <a:gd name="T14" fmla="*/ 870787 w 968375"/>
              <a:gd name="T15" fmla="*/ 619801 h 1170887"/>
              <a:gd name="T16" fmla="*/ 968375 w 968375"/>
              <a:gd name="T17" fmla="*/ 739765 h 1170887"/>
              <a:gd name="T18" fmla="*/ 844513 w 968375"/>
              <a:gd name="T19" fmla="*/ 863478 h 1170887"/>
              <a:gd name="T20" fmla="*/ 799473 w 968375"/>
              <a:gd name="T21" fmla="*/ 855981 h 1170887"/>
              <a:gd name="T22" fmla="*/ 829500 w 968375"/>
              <a:gd name="T23" fmla="*/ 807245 h 1170887"/>
              <a:gd name="T24" fmla="*/ 844513 w 968375"/>
              <a:gd name="T25" fmla="*/ 810994 h 1170887"/>
              <a:gd name="T26" fmla="*/ 912074 w 968375"/>
              <a:gd name="T27" fmla="*/ 739765 h 1170887"/>
              <a:gd name="T28" fmla="*/ 867034 w 968375"/>
              <a:gd name="T29" fmla="*/ 676034 h 1170887"/>
              <a:gd name="T30" fmla="*/ 870787 w 968375"/>
              <a:gd name="T31" fmla="*/ 619801 h 1170887"/>
              <a:gd name="T32" fmla="*/ 821993 w 968375"/>
              <a:gd name="T33" fmla="*/ 537325 h 1170887"/>
              <a:gd name="T34" fmla="*/ 829500 w 968375"/>
              <a:gd name="T35" fmla="*/ 612303 h 1170887"/>
              <a:gd name="T36" fmla="*/ 416627 w 968375"/>
              <a:gd name="T37" fmla="*/ 1024681 h 1170887"/>
              <a:gd name="T38" fmla="*/ 0 w 968375"/>
              <a:gd name="T39" fmla="*/ 612303 h 1170887"/>
              <a:gd name="T40" fmla="*/ 7507 w 968375"/>
              <a:gd name="T41" fmla="*/ 544823 h 1170887"/>
              <a:gd name="T42" fmla="*/ 416627 w 968375"/>
              <a:gd name="T43" fmla="*/ 758510 h 1170887"/>
              <a:gd name="T44" fmla="*/ 821993 w 968375"/>
              <a:gd name="T45" fmla="*/ 544823 h 1170887"/>
              <a:gd name="T46" fmla="*/ 821993 w 968375"/>
              <a:gd name="T47" fmla="*/ 537325 h 1170887"/>
              <a:gd name="T48" fmla="*/ 416627 w 968375"/>
              <a:gd name="T49" fmla="*/ 372374 h 1170887"/>
              <a:gd name="T50" fmla="*/ 776952 w 968375"/>
              <a:gd name="T51" fmla="*/ 544823 h 1170887"/>
              <a:gd name="T52" fmla="*/ 773199 w 968375"/>
              <a:gd name="T53" fmla="*/ 571065 h 1170887"/>
              <a:gd name="T54" fmla="*/ 416627 w 968375"/>
              <a:gd name="T55" fmla="*/ 451101 h 1170887"/>
              <a:gd name="T56" fmla="*/ 56301 w 968375"/>
              <a:gd name="T57" fmla="*/ 571065 h 1170887"/>
              <a:gd name="T58" fmla="*/ 52547 w 968375"/>
              <a:gd name="T59" fmla="*/ 544823 h 1170887"/>
              <a:gd name="T60" fmla="*/ 416627 w 968375"/>
              <a:gd name="T61" fmla="*/ 372374 h 1170887"/>
              <a:gd name="T62" fmla="*/ 543902 w 968375"/>
              <a:gd name="T63" fmla="*/ 62096 h 1170887"/>
              <a:gd name="T64" fmla="*/ 554238 w 968375"/>
              <a:gd name="T65" fmla="*/ 372576 h 1170887"/>
              <a:gd name="T66" fmla="*/ 543902 w 968375"/>
              <a:gd name="T67" fmla="*/ 62096 h 1170887"/>
              <a:gd name="T68" fmla="*/ 275155 w 968375"/>
              <a:gd name="T69" fmla="*/ 41398 h 1170887"/>
              <a:gd name="T70" fmla="*/ 285491 w 968375"/>
              <a:gd name="T71" fmla="*/ 351878 h 1170887"/>
              <a:gd name="T72" fmla="*/ 275155 w 968375"/>
              <a:gd name="T73" fmla="*/ 41398 h 1170887"/>
              <a:gd name="T74" fmla="*/ 409528 w 968375"/>
              <a:gd name="T75" fmla="*/ 0 h 1170887"/>
              <a:gd name="T76" fmla="*/ 419865 w 968375"/>
              <a:gd name="T77" fmla="*/ 310480 h 1170887"/>
              <a:gd name="T78" fmla="*/ 409528 w 968375"/>
              <a:gd name="T79" fmla="*/ 0 h 1170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8375" h="1170887">
                <a:moveTo>
                  <a:pt x="86328" y="968447"/>
                </a:moveTo>
                <a:cubicBezTo>
                  <a:pt x="120108" y="1054672"/>
                  <a:pt x="258984" y="1114654"/>
                  <a:pt x="416627" y="1114654"/>
                </a:cubicBezTo>
                <a:cubicBezTo>
                  <a:pt x="566762" y="1114654"/>
                  <a:pt x="701884" y="1058421"/>
                  <a:pt x="743172" y="975945"/>
                </a:cubicBezTo>
                <a:cubicBezTo>
                  <a:pt x="791966" y="998438"/>
                  <a:pt x="791966" y="998438"/>
                  <a:pt x="791966" y="998438"/>
                </a:cubicBezTo>
                <a:cubicBezTo>
                  <a:pt x="743172" y="1103407"/>
                  <a:pt x="589283" y="1170887"/>
                  <a:pt x="416627" y="1170887"/>
                </a:cubicBezTo>
                <a:cubicBezTo>
                  <a:pt x="236464" y="1170887"/>
                  <a:pt x="78821" y="1095909"/>
                  <a:pt x="33780" y="990941"/>
                </a:cubicBezTo>
                <a:cubicBezTo>
                  <a:pt x="86328" y="968447"/>
                  <a:pt x="86328" y="968447"/>
                  <a:pt x="86328" y="968447"/>
                </a:cubicBezTo>
                <a:close/>
                <a:moveTo>
                  <a:pt x="870787" y="619801"/>
                </a:moveTo>
                <a:cubicBezTo>
                  <a:pt x="927088" y="634796"/>
                  <a:pt x="968375" y="683532"/>
                  <a:pt x="968375" y="739765"/>
                </a:cubicBezTo>
                <a:cubicBezTo>
                  <a:pt x="968375" y="810994"/>
                  <a:pt x="912074" y="863478"/>
                  <a:pt x="844513" y="863478"/>
                </a:cubicBezTo>
                <a:cubicBezTo>
                  <a:pt x="829500" y="863478"/>
                  <a:pt x="814486" y="863478"/>
                  <a:pt x="799473" y="855981"/>
                </a:cubicBezTo>
                <a:cubicBezTo>
                  <a:pt x="810733" y="840985"/>
                  <a:pt x="821993" y="822241"/>
                  <a:pt x="829500" y="807245"/>
                </a:cubicBezTo>
                <a:cubicBezTo>
                  <a:pt x="833253" y="807245"/>
                  <a:pt x="840760" y="810994"/>
                  <a:pt x="844513" y="810994"/>
                </a:cubicBezTo>
                <a:cubicBezTo>
                  <a:pt x="882047" y="810994"/>
                  <a:pt x="912074" y="777254"/>
                  <a:pt x="912074" y="739765"/>
                </a:cubicBezTo>
                <a:cubicBezTo>
                  <a:pt x="912074" y="713523"/>
                  <a:pt x="893307" y="687281"/>
                  <a:pt x="867034" y="676034"/>
                </a:cubicBezTo>
                <a:cubicBezTo>
                  <a:pt x="870787" y="661038"/>
                  <a:pt x="870787" y="642294"/>
                  <a:pt x="870787" y="619801"/>
                </a:cubicBezTo>
                <a:close/>
                <a:moveTo>
                  <a:pt x="821993" y="537325"/>
                </a:moveTo>
                <a:cubicBezTo>
                  <a:pt x="825746" y="556070"/>
                  <a:pt x="829500" y="582312"/>
                  <a:pt x="829500" y="612303"/>
                </a:cubicBezTo>
                <a:cubicBezTo>
                  <a:pt x="829500" y="840985"/>
                  <a:pt x="645584" y="1024681"/>
                  <a:pt x="416627" y="1024681"/>
                </a:cubicBezTo>
                <a:cubicBezTo>
                  <a:pt x="187669" y="1024681"/>
                  <a:pt x="0" y="840985"/>
                  <a:pt x="0" y="612303"/>
                </a:cubicBezTo>
                <a:cubicBezTo>
                  <a:pt x="0" y="586061"/>
                  <a:pt x="3753" y="563567"/>
                  <a:pt x="7507" y="544823"/>
                </a:cubicBezTo>
                <a:cubicBezTo>
                  <a:pt x="7507" y="664787"/>
                  <a:pt x="187669" y="758510"/>
                  <a:pt x="416627" y="758510"/>
                </a:cubicBezTo>
                <a:cubicBezTo>
                  <a:pt x="641830" y="758510"/>
                  <a:pt x="821993" y="664787"/>
                  <a:pt x="821993" y="544823"/>
                </a:cubicBezTo>
                <a:cubicBezTo>
                  <a:pt x="821993" y="541074"/>
                  <a:pt x="821993" y="541074"/>
                  <a:pt x="821993" y="537325"/>
                </a:cubicBezTo>
                <a:close/>
                <a:moveTo>
                  <a:pt x="416627" y="372374"/>
                </a:moveTo>
                <a:cubicBezTo>
                  <a:pt x="611803" y="372374"/>
                  <a:pt x="776952" y="451101"/>
                  <a:pt x="776952" y="544823"/>
                </a:cubicBezTo>
                <a:cubicBezTo>
                  <a:pt x="776952" y="556070"/>
                  <a:pt x="776952" y="563567"/>
                  <a:pt x="773199" y="571065"/>
                </a:cubicBezTo>
                <a:cubicBezTo>
                  <a:pt x="716898" y="499836"/>
                  <a:pt x="578023" y="451101"/>
                  <a:pt x="416627" y="451101"/>
                </a:cubicBezTo>
                <a:cubicBezTo>
                  <a:pt x="251477" y="451101"/>
                  <a:pt x="112601" y="499836"/>
                  <a:pt x="56301" y="571065"/>
                </a:cubicBezTo>
                <a:cubicBezTo>
                  <a:pt x="52547" y="563567"/>
                  <a:pt x="52547" y="556070"/>
                  <a:pt x="52547" y="544823"/>
                </a:cubicBezTo>
                <a:cubicBezTo>
                  <a:pt x="52547" y="451101"/>
                  <a:pt x="217696" y="372374"/>
                  <a:pt x="416627" y="372374"/>
                </a:cubicBezTo>
                <a:close/>
                <a:moveTo>
                  <a:pt x="543902" y="62096"/>
                </a:moveTo>
                <a:cubicBezTo>
                  <a:pt x="636930" y="186288"/>
                  <a:pt x="492220" y="196637"/>
                  <a:pt x="554238" y="372576"/>
                </a:cubicBezTo>
                <a:cubicBezTo>
                  <a:pt x="409528" y="155240"/>
                  <a:pt x="585248" y="196637"/>
                  <a:pt x="543902" y="62096"/>
                </a:cubicBezTo>
                <a:close/>
                <a:moveTo>
                  <a:pt x="275155" y="41398"/>
                </a:moveTo>
                <a:cubicBezTo>
                  <a:pt x="368183" y="175939"/>
                  <a:pt x="223472" y="175939"/>
                  <a:pt x="285491" y="351878"/>
                </a:cubicBezTo>
                <a:cubicBezTo>
                  <a:pt x="140780" y="144891"/>
                  <a:pt x="316500" y="186288"/>
                  <a:pt x="275155" y="41398"/>
                </a:cubicBezTo>
                <a:close/>
                <a:moveTo>
                  <a:pt x="409528" y="0"/>
                </a:moveTo>
                <a:cubicBezTo>
                  <a:pt x="502556" y="124192"/>
                  <a:pt x="357846" y="134542"/>
                  <a:pt x="419865" y="310480"/>
                </a:cubicBezTo>
                <a:cubicBezTo>
                  <a:pt x="275155" y="103493"/>
                  <a:pt x="450874" y="144891"/>
                  <a:pt x="409528" y="0"/>
                </a:cubicBezTo>
                <a:close/>
              </a:path>
            </a:pathLst>
          </a:custGeom>
          <a:solidFill>
            <a:srgbClr val="FF85C2"/>
          </a:solidFill>
          <a:ln>
            <a:noFill/>
          </a:ln>
          <a:extLst>
            <a:ext uri="{91240B29-F687-4F45-9708-019B960494DF}">
              <a14:hiddenLine xmlns:a14="http://schemas.microsoft.com/office/drawing/2010/main" w="9525">
                <a:solidFill>
                  <a:srgbClr val="000000"/>
                </a:solidFill>
                <a:round/>
              </a14:hiddenLine>
            </a:ext>
          </a:extLst>
        </p:spPr>
        <p:txBody>
          <a:bodyPr>
            <a:normAutofit/>
          </a:bodyPr>
          <a:lstStyle/>
          <a:p>
            <a:endParaRPr lang="zh-CN" altLang="en-US"/>
          </a:p>
        </p:txBody>
      </p:sp>
      <p:sp>
        <p:nvSpPr>
          <p:cNvPr id="2" name="Title 1"/>
          <p:cNvSpPr>
            <a:spLocks noGrp="1"/>
          </p:cNvSpPr>
          <p:nvPr>
            <p:ph type="title" hasCustomPrompt="1"/>
          </p:nvPr>
        </p:nvSpPr>
        <p:spPr>
          <a:xfrm>
            <a:off x="3754014" y="2834624"/>
            <a:ext cx="4638007" cy="958939"/>
          </a:xfrm>
        </p:spPr>
        <p:txBody>
          <a:bodyPr>
            <a:normAutofit/>
          </a:bodyPr>
          <a:lstStyle>
            <a:lvl1pPr algn="ctr">
              <a:defRPr>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B1ABD5F9-081B-4062-9F80-0E315FE959E4}" type="datetimeFigureOut">
              <a:rPr lang="zh-CN" altLang="en-US" smtClean="0"/>
              <a:t>2017/7/14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FE184178-5E95-48FE-8FA5-5746B77908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矩形 9"/>
          <p:cNvSpPr>
            <a:spLocks noChangeArrowheads="1"/>
          </p:cNvSpPr>
          <p:nvPr/>
        </p:nvSpPr>
        <p:spPr bwMode="auto">
          <a:xfrm>
            <a:off x="0" y="83126"/>
            <a:ext cx="12192000" cy="67748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itchFamily="49" charset="-122"/>
              </a:defRPr>
            </a:lvl9pPr>
          </a:lstStyle>
          <a:p>
            <a:pPr algn="ctr" eaLnBrk="1" hangingPunct="1"/>
            <a:endParaRPr lang="zh-CN" altLang="en-US">
              <a:solidFill>
                <a:srgbClr val="FFFFFF"/>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Date Placeholder 4"/>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0329706" y="1055077"/>
            <a:ext cx="1024094" cy="5121886"/>
          </a:xfrm>
        </p:spPr>
        <p:txBody>
          <a:bodyPr vert="eaVert"/>
          <a:lstStyle>
            <a:lvl1pPr algn="l">
              <a:defRPr/>
            </a:lvl1pPr>
          </a:lstStyle>
          <a:p>
            <a:r>
              <a:rPr lang="zh-CN" altLang="en-US" dirty="0" smtClean="0"/>
              <a:t>编辑标题</a:t>
            </a:r>
            <a:endParaRPr lang="en-US" dirty="0"/>
          </a:p>
        </p:txBody>
      </p:sp>
      <p:sp>
        <p:nvSpPr>
          <p:cNvPr id="3" name="Vertical Text Placeholder 2"/>
          <p:cNvSpPr>
            <a:spLocks noGrp="1"/>
          </p:cNvSpPr>
          <p:nvPr>
            <p:ph type="body" orient="vert" idx="1"/>
          </p:nvPr>
        </p:nvSpPr>
        <p:spPr>
          <a:xfrm>
            <a:off x="838199" y="1055077"/>
            <a:ext cx="9411119" cy="512188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E184178-5E95-48FE-8FA5-5746B77908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
            <a:ext cx="12192000" cy="3878317"/>
          </a:xfrm>
          <a:prstGeom prst="rect">
            <a:avLst/>
          </a:prstGeom>
        </p:spPr>
      </p:pic>
      <p:sp>
        <p:nvSpPr>
          <p:cNvPr id="2" name="Title Placeholder 1"/>
          <p:cNvSpPr>
            <a:spLocks noGrp="1"/>
          </p:cNvSpPr>
          <p:nvPr>
            <p:ph type="title"/>
            <p:custDataLst>
              <p:tags r:id="rId12"/>
            </p:custDataLst>
          </p:nvPr>
        </p:nvSpPr>
        <p:spPr>
          <a:xfrm>
            <a:off x="838200" y="1092203"/>
            <a:ext cx="10515600" cy="67468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B1ABD5F9-081B-4062-9F80-0E315FE959E4}" type="datetimeFigureOut">
              <a:rPr lang="zh-CN" altLang="en-US" smtClean="0"/>
              <a:t>2017/7/14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FE184178-5E95-48FE-8FA5-5746B77908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r" defTabSz="914400" rtl="0" eaLnBrk="1" latinLnBrk="0" hangingPunct="1">
        <a:lnSpc>
          <a:spcPct val="90000"/>
        </a:lnSpc>
        <a:spcBef>
          <a:spcPct val="0"/>
        </a:spcBef>
        <a:buNone/>
        <a:defRPr sz="3600" kern="1200">
          <a:gradFill>
            <a:gsLst>
              <a:gs pos="100000">
                <a:schemeClr val="accent2">
                  <a:lumMod val="75000"/>
                </a:schemeClr>
              </a:gs>
              <a:gs pos="60000">
                <a:schemeClr val="accent1"/>
              </a:gs>
              <a:gs pos="0">
                <a:schemeClr val="accent3"/>
              </a:gs>
            </a:gsLst>
            <a:path path="circle">
              <a:fillToRect l="50000" t="50000" r="50000" b="50000"/>
            </a:path>
          </a:gra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lumMod val="50000"/>
          </a:schemeClr>
        </a:buClr>
        <a:buFont typeface="Wingdings" panose="05000000000000000000" pitchFamily="2" charset="2"/>
        <a:buChar char="n"/>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29458" y="2681251"/>
            <a:ext cx="8915399" cy="915064"/>
          </a:xfrm>
        </p:spPr>
        <p:txBody>
          <a:bodyPr>
            <a:noAutofit/>
          </a:bodyPr>
          <a:lstStyle/>
          <a:p>
            <a:pPr algn="ctr"/>
            <a:r>
              <a:rPr lang="zh-CN" altLang="en-US" sz="8000" dirty="0">
                <a:solidFill>
                  <a:schemeClr val="tx1"/>
                </a:solidFill>
              </a:rPr>
              <a:t>二</a:t>
            </a:r>
            <a:r>
              <a:rPr lang="zh-CN" altLang="en-US" sz="8000" dirty="0" smtClean="0">
                <a:solidFill>
                  <a:schemeClr val="tx1"/>
                </a:solidFill>
              </a:rPr>
              <a:t>维数</a:t>
            </a:r>
            <a:r>
              <a:rPr lang="zh-CN" altLang="en-US" sz="8000" dirty="0" smtClean="0">
                <a:solidFill>
                  <a:schemeClr val="tx1"/>
                </a:solidFill>
              </a:rPr>
              <a:t>组</a:t>
            </a:r>
            <a:endParaRPr lang="zh-CN" altLang="en-US" sz="8000" dirty="0">
              <a:solidFill>
                <a:schemeClr val="tx1"/>
              </a:solidFill>
            </a:endParaRPr>
          </a:p>
        </p:txBody>
      </p:sp>
      <p:sp>
        <p:nvSpPr>
          <p:cNvPr id="3" name="文本框 2"/>
          <p:cNvSpPr txBox="1"/>
          <p:nvPr/>
        </p:nvSpPr>
        <p:spPr>
          <a:xfrm>
            <a:off x="7702062" y="5556739"/>
            <a:ext cx="2373923" cy="584775"/>
          </a:xfrm>
          <a:prstGeom prst="rect">
            <a:avLst/>
          </a:prstGeom>
          <a:noFill/>
        </p:spPr>
        <p:txBody>
          <a:bodyPr wrap="square" rtlCol="0">
            <a:spAutoFit/>
          </a:bodyPr>
          <a:lstStyle/>
          <a:p>
            <a:r>
              <a:rPr lang="zh-CN" altLang="en-US" sz="3200" dirty="0" smtClean="0"/>
              <a:t>冉  蛟</a:t>
            </a:r>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47291" y="1157824"/>
            <a:ext cx="2159566" cy="338554"/>
          </a:xfrm>
          <a:prstGeom prst="rect">
            <a:avLst/>
          </a:prstGeom>
          <a:noFill/>
          <a:ln w="9525">
            <a:noFill/>
            <a:miter lim="800000"/>
            <a:headEnd/>
            <a:tailEnd/>
          </a:ln>
          <a:effectLst/>
        </p:spPr>
        <p:txBody>
          <a:bodyPr wrap="none">
            <a:spAutoFit/>
          </a:bodyPr>
          <a:lstStyle/>
          <a:p>
            <a:pPr>
              <a:buClr>
                <a:srgbClr val="339933"/>
              </a:buClr>
              <a:defRPr/>
            </a:pPr>
            <a:r>
              <a:rPr lang="en-US" altLang="zh-CN" sz="1600" b="1" dirty="0">
                <a:solidFill>
                  <a:srgbClr val="FF0000"/>
                </a:solidFill>
                <a:effectLst>
                  <a:outerShdw blurRad="38100" dist="38100" dir="2700000" algn="tl">
                    <a:srgbClr val="000000"/>
                  </a:outerShdw>
                </a:effectLst>
                <a:ea typeface="楷体_GB2312" pitchFamily="49" charset="-122"/>
              </a:rPr>
              <a:t>2</a:t>
            </a:r>
            <a:r>
              <a:rPr lang="zh-CN" altLang="en-US" sz="1600" b="1" dirty="0" smtClean="0">
                <a:solidFill>
                  <a:srgbClr val="FF0000"/>
                </a:solidFill>
                <a:effectLst>
                  <a:outerShdw blurRad="38100" dist="38100" dir="2700000" algn="tl">
                    <a:srgbClr val="000000"/>
                  </a:outerShdw>
                </a:effectLst>
                <a:ea typeface="楷体_GB2312" pitchFamily="49" charset="-122"/>
              </a:rPr>
              <a:t>、</a:t>
            </a:r>
            <a:r>
              <a:rPr lang="zh-CN" altLang="en-US" sz="1600" b="1" dirty="0" smtClean="0">
                <a:solidFill>
                  <a:srgbClr val="FF0000"/>
                </a:solidFill>
                <a:effectLst>
                  <a:outerShdw blurRad="38100" dist="38100" dir="2700000" algn="tl">
                    <a:srgbClr val="000000"/>
                  </a:outerShdw>
                </a:effectLst>
                <a:ea typeface="楷体_GB2312" pitchFamily="49" charset="-122"/>
              </a:rPr>
              <a:t>定义时初始化</a:t>
            </a:r>
            <a:r>
              <a:rPr lang="zh-CN" altLang="en-US" sz="1600" b="1" dirty="0">
                <a:solidFill>
                  <a:srgbClr val="FF0000"/>
                </a:solidFill>
                <a:effectLst>
                  <a:outerShdw blurRad="38100" dist="38100" dir="2700000" algn="tl">
                    <a:srgbClr val="000000"/>
                  </a:outerShdw>
                </a:effectLst>
                <a:ea typeface="楷体_GB2312" pitchFamily="49" charset="-122"/>
              </a:rPr>
              <a:t>赋值</a:t>
            </a:r>
          </a:p>
        </p:txBody>
      </p:sp>
      <p:sp>
        <p:nvSpPr>
          <p:cNvPr id="6" name="Rectangle 45" descr="信纸"/>
          <p:cNvSpPr>
            <a:spLocks noChangeArrowheads="1"/>
          </p:cNvSpPr>
          <p:nvPr/>
        </p:nvSpPr>
        <p:spPr bwMode="auto">
          <a:xfrm>
            <a:off x="1727074" y="1629653"/>
            <a:ext cx="6911975" cy="1323439"/>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indent="533400">
              <a:defRPr/>
            </a:pPr>
            <a:r>
              <a:rPr lang="zh-CN" altLang="en-US" sz="1600" b="1" dirty="0">
                <a:solidFill>
                  <a:srgbClr val="CC3300"/>
                </a:solidFill>
                <a:effectLst>
                  <a:outerShdw blurRad="38100" dist="38100" dir="2700000" algn="tl">
                    <a:srgbClr val="000000"/>
                  </a:outerShdw>
                </a:effectLst>
                <a:latin typeface="隶书" pitchFamily="49" charset="-122"/>
                <a:ea typeface="隶书" pitchFamily="49" charset="-122"/>
              </a:rPr>
              <a:t>例</a:t>
            </a:r>
            <a:r>
              <a:rPr lang="en-US" altLang="zh-CN" sz="1600" b="1" dirty="0">
                <a:solidFill>
                  <a:srgbClr val="CC3300"/>
                </a:solidFill>
                <a:effectLst>
                  <a:outerShdw blurRad="38100" dist="38100" dir="2700000" algn="tl">
                    <a:srgbClr val="000000"/>
                  </a:outerShdw>
                </a:effectLst>
                <a:latin typeface="隶书" pitchFamily="49" charset="-122"/>
                <a:ea typeface="隶书" pitchFamily="49" charset="-122"/>
              </a:rPr>
              <a:t>: </a:t>
            </a:r>
            <a:r>
              <a:rPr lang="zh-CN" altLang="en-US" sz="1600" b="1" dirty="0">
                <a:solidFill>
                  <a:srgbClr val="CC3300"/>
                </a:solidFill>
                <a:effectLst>
                  <a:outerShdw blurRad="38100" dist="38100" dir="2700000" algn="tl">
                    <a:srgbClr val="000000"/>
                  </a:outerShdw>
                </a:effectLst>
                <a:latin typeface="隶书" pitchFamily="49" charset="-122"/>
                <a:ea typeface="隶书" pitchFamily="49" charset="-122"/>
              </a:rPr>
              <a:t>通过键盘输入对二维数组</a:t>
            </a:r>
            <a:r>
              <a:rPr lang="en-US" altLang="zh-CN" sz="1600" b="1" dirty="0">
                <a:solidFill>
                  <a:srgbClr val="CC3300"/>
                </a:solidFill>
                <a:effectLst>
                  <a:outerShdw blurRad="38100" dist="38100" dir="2700000" algn="tl">
                    <a:srgbClr val="000000"/>
                  </a:outerShdw>
                </a:effectLst>
                <a:latin typeface="隶书" pitchFamily="49" charset="-122"/>
                <a:ea typeface="隶书" pitchFamily="49" charset="-122"/>
              </a:rPr>
              <a:t>a</a:t>
            </a:r>
            <a:r>
              <a:rPr lang="zh-CN" altLang="en-US" sz="1600" b="1" dirty="0">
                <a:solidFill>
                  <a:srgbClr val="CC3300"/>
                </a:solidFill>
                <a:effectLst>
                  <a:outerShdw blurRad="38100" dist="38100" dir="2700000" algn="tl">
                    <a:srgbClr val="000000"/>
                  </a:outerShdw>
                </a:effectLst>
                <a:latin typeface="隶书" pitchFamily="49" charset="-122"/>
                <a:ea typeface="隶书" pitchFamily="49" charset="-122"/>
              </a:rPr>
              <a:t>各元素赋值</a:t>
            </a:r>
            <a:r>
              <a:rPr lang="zh-CN" altLang="en-US" sz="1600" dirty="0">
                <a:solidFill>
                  <a:srgbClr val="CC3300"/>
                </a:solidFill>
              </a:rPr>
              <a:t> </a:t>
            </a:r>
            <a:endParaRPr lang="zh-CN" altLang="en-US" sz="1600" b="1" dirty="0">
              <a:solidFill>
                <a:srgbClr val="CC3300"/>
              </a:solidFill>
              <a:effectLst>
                <a:outerShdw blurRad="38100" dist="38100" dir="2700000" algn="tl">
                  <a:srgbClr val="000000"/>
                </a:outerShdw>
              </a:effectLst>
            </a:endParaRPr>
          </a:p>
          <a:p>
            <a:pPr indent="533400">
              <a:defRPr/>
            </a:pPr>
            <a:r>
              <a:rPr lang="zh-CN" altLang="en-US" sz="1600" b="1" dirty="0">
                <a:effectLst>
                  <a:outerShdw blurRad="38100" dist="38100" dir="2700000" algn="tl">
                    <a:srgbClr val="FFFFFF"/>
                  </a:outerShdw>
                </a:effectLst>
              </a:rPr>
              <a:t>        </a:t>
            </a:r>
            <a:r>
              <a:rPr lang="en-US" altLang="zh-CN" sz="1600" b="1" dirty="0" err="1">
                <a:effectLst>
                  <a:outerShdw blurRad="38100" dist="38100" dir="2700000" algn="tl">
                    <a:srgbClr val="FFFFFF"/>
                  </a:outerShdw>
                </a:effectLst>
              </a:rPr>
              <a:t>int</a:t>
            </a:r>
            <a:r>
              <a:rPr lang="en-US" altLang="zh-CN" sz="1600" b="1" dirty="0">
                <a:effectLst>
                  <a:outerShdw blurRad="38100" dist="38100" dir="2700000" algn="tl">
                    <a:srgbClr val="FFFFFF"/>
                  </a:outerShdw>
                </a:effectLst>
              </a:rPr>
              <a:t>  </a:t>
            </a:r>
            <a:r>
              <a:rPr lang="en-US" altLang="zh-CN" sz="1600" b="1" dirty="0" err="1">
                <a:effectLst>
                  <a:outerShdw blurRad="38100" dist="38100" dir="2700000" algn="tl">
                    <a:srgbClr val="FFFFFF"/>
                  </a:outerShdw>
                </a:effectLst>
              </a:rPr>
              <a:t>i</a:t>
            </a:r>
            <a:r>
              <a:rPr lang="en-US" altLang="zh-CN" sz="1600" b="1" dirty="0">
                <a:effectLst>
                  <a:outerShdw blurRad="38100" dist="38100" dir="2700000" algn="tl">
                    <a:srgbClr val="FFFFFF"/>
                  </a:outerShdw>
                </a:effectLst>
              </a:rPr>
              <a:t>, j, a[2][3];</a:t>
            </a:r>
          </a:p>
          <a:p>
            <a:pPr indent="533400">
              <a:defRPr/>
            </a:pPr>
            <a:r>
              <a:rPr lang="en-US" altLang="zh-CN" sz="1600" b="1" dirty="0">
                <a:effectLst>
                  <a:outerShdw blurRad="38100" dist="38100" dir="2700000" algn="tl">
                    <a:srgbClr val="FFFFFF"/>
                  </a:outerShdw>
                </a:effectLst>
              </a:rPr>
              <a:t>        for (</a:t>
            </a:r>
            <a:r>
              <a:rPr lang="en-US" altLang="zh-CN" sz="1600" b="1" dirty="0" err="1">
                <a:effectLst>
                  <a:outerShdw blurRad="38100" dist="38100" dir="2700000" algn="tl">
                    <a:srgbClr val="FFFFFF"/>
                  </a:outerShdw>
                </a:effectLst>
              </a:rPr>
              <a:t>i</a:t>
            </a:r>
            <a:r>
              <a:rPr lang="en-US" altLang="zh-CN" sz="1600" b="1" dirty="0">
                <a:effectLst>
                  <a:outerShdw blurRad="38100" dist="38100" dir="2700000" algn="tl">
                    <a:srgbClr val="FFFFFF"/>
                  </a:outerShdw>
                </a:effectLst>
              </a:rPr>
              <a:t> = 0; </a:t>
            </a:r>
            <a:r>
              <a:rPr lang="en-US" altLang="zh-CN" sz="1600" b="1" dirty="0" err="1">
                <a:effectLst>
                  <a:outerShdw blurRad="38100" dist="38100" dir="2700000" algn="tl">
                    <a:srgbClr val="FFFFFF"/>
                  </a:outerShdw>
                </a:effectLst>
              </a:rPr>
              <a:t>i</a:t>
            </a:r>
            <a:r>
              <a:rPr lang="en-US" altLang="zh-CN" sz="1600" b="1" dirty="0">
                <a:effectLst>
                  <a:outerShdw blurRad="38100" dist="38100" dir="2700000" algn="tl">
                    <a:srgbClr val="FFFFFF"/>
                  </a:outerShdw>
                </a:effectLst>
              </a:rPr>
              <a:t> &lt; 2; </a:t>
            </a:r>
            <a:r>
              <a:rPr lang="en-US" altLang="zh-CN" sz="1600" b="1" dirty="0" err="1">
                <a:effectLst>
                  <a:outerShdw blurRad="38100" dist="38100" dir="2700000" algn="tl">
                    <a:srgbClr val="FFFFFF"/>
                  </a:outerShdw>
                </a:effectLst>
              </a:rPr>
              <a:t>i</a:t>
            </a:r>
            <a:r>
              <a:rPr lang="en-US" altLang="zh-CN" sz="1600" b="1" dirty="0">
                <a:effectLst>
                  <a:outerShdw blurRad="38100" dist="38100" dir="2700000" algn="tl">
                    <a:srgbClr val="FFFFFF"/>
                  </a:outerShdw>
                </a:effectLst>
              </a:rPr>
              <a:t>++)</a:t>
            </a:r>
          </a:p>
          <a:p>
            <a:pPr indent="533400">
              <a:defRPr/>
            </a:pPr>
            <a:r>
              <a:rPr lang="en-US" altLang="zh-CN" sz="1600" b="1" dirty="0">
                <a:effectLst>
                  <a:outerShdw blurRad="38100" dist="38100" dir="2700000" algn="tl">
                    <a:srgbClr val="FFFFFF"/>
                  </a:outerShdw>
                </a:effectLst>
              </a:rPr>
              <a:t>           for (j = 0; j &lt; 3; </a:t>
            </a:r>
            <a:r>
              <a:rPr lang="en-US" altLang="zh-CN" sz="1600" b="1" dirty="0" err="1">
                <a:effectLst>
                  <a:outerShdw blurRad="38100" dist="38100" dir="2700000" algn="tl">
                    <a:srgbClr val="FFFFFF"/>
                  </a:outerShdw>
                </a:effectLst>
              </a:rPr>
              <a:t>j++</a:t>
            </a:r>
            <a:r>
              <a:rPr lang="en-US" altLang="zh-CN" sz="1600" b="1" dirty="0">
                <a:effectLst>
                  <a:outerShdw blurRad="38100" dist="38100" dir="2700000" algn="tl">
                    <a:srgbClr val="FFFFFF"/>
                  </a:outerShdw>
                </a:effectLst>
              </a:rPr>
              <a:t>)</a:t>
            </a:r>
          </a:p>
          <a:p>
            <a:pPr indent="533400">
              <a:defRPr/>
            </a:pPr>
            <a:r>
              <a:rPr lang="en-US" altLang="zh-CN" sz="1600" b="1" dirty="0">
                <a:effectLst>
                  <a:outerShdw blurRad="38100" dist="38100" dir="2700000" algn="tl">
                    <a:srgbClr val="FFFFFF"/>
                  </a:outerShdw>
                </a:effectLst>
              </a:rPr>
              <a:t>               </a:t>
            </a:r>
            <a:r>
              <a:rPr lang="en-US" altLang="zh-CN" sz="1600" b="1" dirty="0" err="1">
                <a:effectLst>
                  <a:outerShdw blurRad="38100" dist="38100" dir="2700000" algn="tl">
                    <a:srgbClr val="FFFFFF"/>
                  </a:outerShdw>
                </a:effectLst>
              </a:rPr>
              <a:t>scanf</a:t>
            </a:r>
            <a:r>
              <a:rPr lang="en-US" altLang="zh-CN" sz="1600" b="1" dirty="0">
                <a:effectLst>
                  <a:outerShdw blurRad="38100" dist="38100" dir="2700000" algn="tl">
                    <a:srgbClr val="FFFFFF"/>
                  </a:outerShdw>
                </a:effectLst>
              </a:rPr>
              <a:t> ("%d", &amp;a[</a:t>
            </a:r>
            <a:r>
              <a:rPr lang="en-US" altLang="zh-CN" sz="1600" b="1" dirty="0" err="1">
                <a:effectLst>
                  <a:outerShdw blurRad="38100" dist="38100" dir="2700000" algn="tl">
                    <a:srgbClr val="FFFFFF"/>
                  </a:outerShdw>
                </a:effectLst>
              </a:rPr>
              <a:t>i</a:t>
            </a:r>
            <a:r>
              <a:rPr lang="en-US" altLang="zh-CN" sz="1600" b="1" dirty="0">
                <a:effectLst>
                  <a:outerShdw blurRad="38100" dist="38100" dir="2700000" algn="tl">
                    <a:srgbClr val="FFFFFF"/>
                  </a:outerShdw>
                </a:effectLst>
              </a:rPr>
              <a:t>][j]);</a:t>
            </a:r>
          </a:p>
        </p:txBody>
      </p:sp>
      <p:sp>
        <p:nvSpPr>
          <p:cNvPr id="7" name="Rectangle 46" descr="信纸"/>
          <p:cNvSpPr>
            <a:spLocks noChangeArrowheads="1"/>
          </p:cNvSpPr>
          <p:nvPr/>
        </p:nvSpPr>
        <p:spPr bwMode="auto">
          <a:xfrm>
            <a:off x="1727074" y="3627072"/>
            <a:ext cx="6769100" cy="923330"/>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indent="533400">
              <a:defRPr/>
            </a:pP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 </a:t>
            </a:r>
            <a:r>
              <a:rPr lang="zh-CN" altLang="en-US" b="1" dirty="0">
                <a:solidFill>
                  <a:srgbClr val="CC3300"/>
                </a:solidFill>
                <a:effectLst>
                  <a:outerShdw blurRad="38100" dist="38100" dir="2700000" algn="tl">
                    <a:srgbClr val="000000"/>
                  </a:outerShdw>
                </a:effectLst>
                <a:ea typeface="隶书" pitchFamily="49" charset="-122"/>
              </a:rPr>
              <a:t>调用</a:t>
            </a:r>
            <a:r>
              <a:rPr lang="en-US" altLang="zh-CN" b="1" dirty="0" err="1">
                <a:solidFill>
                  <a:srgbClr val="CC3300"/>
                </a:solidFill>
                <a:effectLst>
                  <a:outerShdw blurRad="38100" dist="38100" dir="2700000" algn="tl">
                    <a:srgbClr val="000000"/>
                  </a:outerShdw>
                </a:effectLst>
                <a:ea typeface="隶书" pitchFamily="49" charset="-122"/>
              </a:rPr>
              <a:t>memset</a:t>
            </a:r>
            <a:r>
              <a:rPr lang="zh-CN" altLang="en-US" b="1" dirty="0">
                <a:solidFill>
                  <a:srgbClr val="CC3300"/>
                </a:solidFill>
                <a:effectLst>
                  <a:outerShdw blurRad="38100" dist="38100" dir="2700000" algn="tl">
                    <a:srgbClr val="000000"/>
                  </a:outerShdw>
                </a:effectLst>
                <a:ea typeface="隶书" pitchFamily="49" charset="-122"/>
              </a:rPr>
              <a:t>函数把数组</a:t>
            </a:r>
            <a:r>
              <a:rPr lang="en-US" altLang="zh-CN" b="1" dirty="0">
                <a:solidFill>
                  <a:srgbClr val="CC3300"/>
                </a:solidFill>
                <a:effectLst>
                  <a:outerShdw blurRad="38100" dist="38100" dir="2700000" algn="tl">
                    <a:srgbClr val="000000"/>
                  </a:outerShdw>
                </a:effectLst>
                <a:ea typeface="隶书" pitchFamily="49" charset="-122"/>
              </a:rPr>
              <a:t>a</a:t>
            </a:r>
            <a:r>
              <a:rPr lang="zh-CN" altLang="en-US" b="1" dirty="0">
                <a:solidFill>
                  <a:srgbClr val="CC3300"/>
                </a:solidFill>
                <a:effectLst>
                  <a:outerShdw blurRad="38100" dist="38100" dir="2700000" algn="tl">
                    <a:srgbClr val="000000"/>
                  </a:outerShdw>
                </a:effectLst>
                <a:ea typeface="隶书" pitchFamily="49" charset="-122"/>
              </a:rPr>
              <a:t>的各元素清</a:t>
            </a:r>
            <a:r>
              <a:rPr lang="en-US" altLang="zh-CN" b="1" dirty="0">
                <a:solidFill>
                  <a:srgbClr val="CC3300"/>
                </a:solidFill>
                <a:effectLst>
                  <a:outerShdw blurRad="38100" dist="38100" dir="2700000" algn="tl">
                    <a:srgbClr val="000000"/>
                  </a:outerShdw>
                </a:effectLst>
                <a:ea typeface="隶书" pitchFamily="49" charset="-122"/>
              </a:rPr>
              <a:t>0</a:t>
            </a:r>
            <a:r>
              <a:rPr lang="en-US" altLang="zh-CN" dirty="0">
                <a:solidFill>
                  <a:srgbClr val="CC3300"/>
                </a:solidFill>
              </a:rPr>
              <a:t> </a:t>
            </a:r>
            <a:endParaRPr lang="en-US" altLang="zh-CN" b="1" dirty="0">
              <a:solidFill>
                <a:srgbClr val="CC3300"/>
              </a:solidFill>
              <a:effectLst>
                <a:outerShdw blurRad="38100" dist="38100" dir="2700000" algn="tl">
                  <a:srgbClr val="000000"/>
                </a:outerShdw>
              </a:effectLst>
            </a:endParaRPr>
          </a:p>
          <a:p>
            <a:pPr indent="533400">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a[2][3];</a:t>
            </a:r>
          </a:p>
          <a:p>
            <a:pPr indent="533400" algn="just">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memset</a:t>
            </a:r>
            <a:r>
              <a:rPr lang="en-US" altLang="zh-CN" b="1" dirty="0">
                <a:effectLst>
                  <a:outerShdw blurRad="38100" dist="38100" dir="2700000" algn="tl">
                    <a:srgbClr val="FFFFFF"/>
                  </a:outerShdw>
                </a:effectLst>
              </a:rPr>
              <a:t>(a, 0, </a:t>
            </a:r>
            <a:r>
              <a:rPr lang="en-US" altLang="zh-CN" b="1" dirty="0" smtClean="0">
                <a:effectLst>
                  <a:outerShdw blurRad="38100" dist="38100" dir="2700000" algn="tl">
                    <a:srgbClr val="FFFFFF"/>
                  </a:outerShdw>
                </a:effectLst>
              </a:rPr>
              <a:t> </a:t>
            </a:r>
            <a:r>
              <a:rPr lang="en-US" altLang="zh-CN" b="1" dirty="0" err="1" smtClean="0">
                <a:effectLst>
                  <a:outerShdw blurRad="38100" dist="38100" dir="2700000" algn="tl">
                    <a:srgbClr val="FFFFFF"/>
                  </a:outerShdw>
                </a:effectLst>
              </a:rPr>
              <a:t>sizeof</a:t>
            </a:r>
            <a:r>
              <a:rPr lang="en-US" altLang="zh-CN" b="1" dirty="0" smtClean="0">
                <a:effectLst>
                  <a:outerShdw blurRad="38100" dist="38100" dir="2700000" algn="tl">
                    <a:srgbClr val="FFFFFF"/>
                  </a:outerShdw>
                </a:effectLst>
              </a:rPr>
              <a:t>(a));</a:t>
            </a:r>
            <a:endParaRPr lang="en-US" altLang="zh-CN" b="1" dirty="0">
              <a:effectLst>
                <a:outerShdw blurRad="38100" dist="38100" dir="2700000" algn="tl">
                  <a:srgbClr val="FFFFFF"/>
                </a:outerShdw>
              </a:effectLst>
            </a:endParaRPr>
          </a:p>
        </p:txBody>
      </p:sp>
      <p:sp>
        <p:nvSpPr>
          <p:cNvPr id="8" name="Rectangle 47" descr="信纸"/>
          <p:cNvSpPr>
            <a:spLocks noChangeArrowheads="1"/>
          </p:cNvSpPr>
          <p:nvPr/>
        </p:nvSpPr>
        <p:spPr bwMode="auto">
          <a:xfrm>
            <a:off x="1727073" y="5120697"/>
            <a:ext cx="6643203" cy="1200329"/>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anchor="ctr">
            <a:spAutoFit/>
          </a:bodyPr>
          <a:lstStyle/>
          <a:p>
            <a:pPr indent="533400">
              <a:defRPr/>
            </a:pP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例</a:t>
            </a:r>
            <a:r>
              <a:rPr lang="en-US" altLang="zh-CN" b="1" dirty="0">
                <a:solidFill>
                  <a:srgbClr val="CC3300"/>
                </a:solidFill>
                <a:effectLst>
                  <a:outerShdw blurRad="38100" dist="38100" dir="2700000" algn="tl">
                    <a:srgbClr val="000000"/>
                  </a:outerShdw>
                </a:effectLst>
                <a:latin typeface="隶书" pitchFamily="49" charset="-122"/>
                <a:ea typeface="隶书" pitchFamily="49" charset="-122"/>
              </a:rPr>
              <a:t>: </a:t>
            </a:r>
            <a:r>
              <a:rPr lang="zh-CN" altLang="en-US" b="1" dirty="0">
                <a:solidFill>
                  <a:srgbClr val="CC3300"/>
                </a:solidFill>
                <a:effectLst>
                  <a:outerShdw blurRad="38100" dist="38100" dir="2700000" algn="tl">
                    <a:srgbClr val="000000"/>
                  </a:outerShdw>
                </a:effectLst>
                <a:ea typeface="隶书" pitchFamily="49" charset="-122"/>
              </a:rPr>
              <a:t>通过</a:t>
            </a:r>
            <a:r>
              <a:rPr lang="en-US" altLang="zh-CN" b="1" dirty="0" err="1">
                <a:solidFill>
                  <a:srgbClr val="CC3300"/>
                </a:solidFill>
                <a:effectLst>
                  <a:outerShdw blurRad="38100" dist="38100" dir="2700000" algn="tl">
                    <a:srgbClr val="000000"/>
                  </a:outerShdw>
                </a:effectLst>
                <a:ea typeface="隶书" pitchFamily="49" charset="-122"/>
              </a:rPr>
              <a:t>memcpy</a:t>
            </a:r>
            <a:r>
              <a:rPr lang="zh-CN" altLang="en-US" b="1" dirty="0">
                <a:solidFill>
                  <a:srgbClr val="CC3300"/>
                </a:solidFill>
                <a:effectLst>
                  <a:outerShdw blurRad="38100" dist="38100" dir="2700000" algn="tl">
                    <a:srgbClr val="000000"/>
                  </a:outerShdw>
                </a:effectLst>
                <a:ea typeface="隶书" pitchFamily="49" charset="-122"/>
              </a:rPr>
              <a:t>函数将数组</a:t>
            </a:r>
            <a:r>
              <a:rPr lang="en-US" altLang="zh-CN" b="1" dirty="0">
                <a:solidFill>
                  <a:srgbClr val="CC3300"/>
                </a:solidFill>
                <a:effectLst>
                  <a:outerShdw blurRad="38100" dist="38100" dir="2700000" algn="tl">
                    <a:srgbClr val="000000"/>
                  </a:outerShdw>
                </a:effectLst>
                <a:ea typeface="隶书" pitchFamily="49" charset="-122"/>
              </a:rPr>
              <a:t>a</a:t>
            </a:r>
            <a:r>
              <a:rPr lang="zh-CN" altLang="en-US" b="1" dirty="0">
                <a:solidFill>
                  <a:srgbClr val="CC3300"/>
                </a:solidFill>
                <a:effectLst>
                  <a:outerShdw blurRad="38100" dist="38100" dir="2700000" algn="tl">
                    <a:srgbClr val="000000"/>
                  </a:outerShdw>
                </a:effectLst>
                <a:ea typeface="隶书" pitchFamily="49" charset="-122"/>
              </a:rPr>
              <a:t>各元素的值复制到数组</a:t>
            </a:r>
            <a:r>
              <a:rPr lang="en-US" altLang="zh-CN" b="1" dirty="0">
                <a:solidFill>
                  <a:srgbClr val="CC3300"/>
                </a:solidFill>
                <a:effectLst>
                  <a:outerShdw blurRad="38100" dist="38100" dir="2700000" algn="tl">
                    <a:srgbClr val="000000"/>
                  </a:outerShdw>
                </a:effectLst>
                <a:ea typeface="隶书" pitchFamily="49" charset="-122"/>
              </a:rPr>
              <a:t>b</a:t>
            </a:r>
            <a:r>
              <a:rPr lang="zh-CN" altLang="en-US" b="1" dirty="0">
                <a:solidFill>
                  <a:srgbClr val="CC3300"/>
                </a:solidFill>
                <a:effectLst>
                  <a:outerShdw blurRad="38100" dist="38100" dir="2700000" algn="tl">
                    <a:srgbClr val="000000"/>
                  </a:outerShdw>
                </a:effectLst>
                <a:ea typeface="隶书" pitchFamily="49" charset="-122"/>
              </a:rPr>
              <a:t>的各元素中</a:t>
            </a:r>
            <a:r>
              <a:rPr lang="zh-CN" altLang="en-US" dirty="0">
                <a:solidFill>
                  <a:srgbClr val="CC3300"/>
                </a:solidFill>
                <a:ea typeface="隶书" pitchFamily="49" charset="-122"/>
              </a:rPr>
              <a:t> </a:t>
            </a:r>
          </a:p>
          <a:p>
            <a:pPr indent="533400">
              <a:defRPr/>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b[2][3];</a:t>
            </a:r>
          </a:p>
          <a:p>
            <a:pPr indent="533400" algn="just">
              <a:defRPr/>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memcpy</a:t>
            </a:r>
            <a:r>
              <a:rPr lang="en-US" altLang="zh-CN" b="1" dirty="0">
                <a:effectLst>
                  <a:outerShdw blurRad="38100" dist="38100" dir="2700000" algn="tl">
                    <a:srgbClr val="FFFFFF"/>
                  </a:outerShdw>
                </a:effectLst>
              </a:rPr>
              <a:t>(b, a, 6 * </a:t>
            </a:r>
            <a:r>
              <a:rPr lang="en-US" altLang="zh-CN" b="1" dirty="0" err="1">
                <a:effectLst>
                  <a:outerShdw blurRad="38100" dist="38100" dir="2700000" algn="tl">
                    <a:srgbClr val="FFFFFF"/>
                  </a:outerShdw>
                </a:effectLst>
              </a:rPr>
              <a:t>sizeof</a:t>
            </a:r>
            <a:r>
              <a:rPr lang="en-US" altLang="zh-CN" b="1" dirty="0">
                <a:effectLst>
                  <a:outerShdw blurRad="38100" dist="38100" dir="2700000" algn="tl">
                    <a:srgbClr val="FFFFFF"/>
                  </a:outerShdw>
                </a:effectLst>
              </a:rPr>
              <a:t>(</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a:t>
            </a:r>
          </a:p>
        </p:txBody>
      </p:sp>
    </p:spTree>
    <p:extLst>
      <p:ext uri="{BB962C8B-B14F-4D97-AF65-F5344CB8AC3E}">
        <p14:creationId xmlns:p14="http://schemas.microsoft.com/office/powerpoint/2010/main" val="134994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650142" y="1303765"/>
            <a:ext cx="9883042" cy="830997"/>
          </a:xfrm>
          <a:prstGeom prst="rect">
            <a:avLst/>
          </a:prstGeom>
          <a:noFill/>
          <a:ln w="9525">
            <a:noFill/>
            <a:miter lim="800000"/>
            <a:headEnd/>
            <a:tailEnd/>
          </a:ln>
          <a:effectLst/>
        </p:spPr>
        <p:txBody>
          <a:bodyPr wrap="square" anchor="ctr">
            <a:spAutoFit/>
          </a:bodyPr>
          <a:lstStyle/>
          <a:p>
            <a:pPr>
              <a:defRPr/>
            </a:pPr>
            <a:r>
              <a:rPr lang="en-US" altLang="zh-CN" sz="2400" b="1" dirty="0">
                <a:solidFill>
                  <a:srgbClr val="CC3300"/>
                </a:solidFill>
                <a:latin typeface="隶书" pitchFamily="49" charset="-122"/>
                <a:ea typeface="隶书" pitchFamily="49" charset="-122"/>
              </a:rPr>
              <a:t>【</a:t>
            </a:r>
            <a:r>
              <a:rPr lang="zh-CN" altLang="en-US" sz="2400" b="1" dirty="0">
                <a:solidFill>
                  <a:srgbClr val="CC3300"/>
                </a:solidFill>
                <a:latin typeface="隶书" pitchFamily="49" charset="-122"/>
                <a:ea typeface="隶书" pitchFamily="49" charset="-122"/>
              </a:rPr>
              <a:t>例</a:t>
            </a:r>
            <a:r>
              <a:rPr lang="en-US" altLang="zh-CN" sz="2400" b="1" dirty="0">
                <a:solidFill>
                  <a:srgbClr val="CC3300"/>
                </a:solidFill>
                <a:latin typeface="隶书" pitchFamily="49" charset="-122"/>
                <a:ea typeface="隶书" pitchFamily="49" charset="-122"/>
              </a:rPr>
              <a:t>1】 </a:t>
            </a:r>
            <a:r>
              <a:rPr lang="zh-CN" altLang="en-US" sz="2400" b="1" dirty="0" smtClean="0">
                <a:solidFill>
                  <a:srgbClr val="CC3300"/>
                </a:solidFill>
                <a:latin typeface="隶书" pitchFamily="49" charset="-122"/>
                <a:ea typeface="隶书" pitchFamily="49" charset="-122"/>
              </a:rPr>
              <a:t>输入</a:t>
            </a:r>
            <a:r>
              <a:rPr lang="en-US" altLang="zh-CN" sz="2400" b="1" dirty="0" smtClean="0">
                <a:solidFill>
                  <a:srgbClr val="CC3300"/>
                </a:solidFill>
                <a:latin typeface="隶书" pitchFamily="49" charset="-122"/>
                <a:ea typeface="隶书" pitchFamily="49" charset="-122"/>
              </a:rPr>
              <a:t>n</a:t>
            </a:r>
            <a:r>
              <a:rPr lang="zh-CN" altLang="en-US" sz="2400" b="1" dirty="0" smtClean="0">
                <a:solidFill>
                  <a:srgbClr val="CC3300"/>
                </a:solidFill>
                <a:latin typeface="隶书" pitchFamily="49" charset="-122"/>
                <a:ea typeface="隶书" pitchFamily="49" charset="-122"/>
              </a:rPr>
              <a:t>个学生</a:t>
            </a:r>
            <a:r>
              <a:rPr lang="en-US" altLang="zh-CN" sz="2400" b="1" dirty="0">
                <a:solidFill>
                  <a:srgbClr val="CC3300"/>
                </a:solidFill>
                <a:latin typeface="隶书" pitchFamily="49" charset="-122"/>
                <a:ea typeface="隶书" pitchFamily="49" charset="-122"/>
              </a:rPr>
              <a:t>m</a:t>
            </a:r>
            <a:r>
              <a:rPr lang="zh-CN" altLang="en-US" sz="2400" b="1" dirty="0" smtClean="0">
                <a:solidFill>
                  <a:srgbClr val="CC3300"/>
                </a:solidFill>
                <a:latin typeface="隶书" pitchFamily="49" charset="-122"/>
                <a:ea typeface="隶书" pitchFamily="49" charset="-122"/>
              </a:rPr>
              <a:t>门</a:t>
            </a:r>
            <a:r>
              <a:rPr lang="zh-CN" altLang="en-US" sz="2400" b="1" dirty="0">
                <a:solidFill>
                  <a:srgbClr val="CC3300"/>
                </a:solidFill>
                <a:latin typeface="隶书" pitchFamily="49" charset="-122"/>
                <a:ea typeface="隶书" pitchFamily="49" charset="-122"/>
              </a:rPr>
              <a:t>课程的成绩，分别求每个学生的平均成绩和每门课程的平均成绩</a:t>
            </a:r>
            <a:r>
              <a:rPr lang="zh-CN" altLang="en-US" sz="2400" b="1" dirty="0" smtClean="0">
                <a:solidFill>
                  <a:srgbClr val="CC3300"/>
                </a:solidFill>
                <a:latin typeface="隶书" pitchFamily="49" charset="-122"/>
                <a:ea typeface="隶书" pitchFamily="49" charset="-122"/>
              </a:rPr>
              <a:t>。</a:t>
            </a:r>
            <a:r>
              <a:rPr lang="en-US" altLang="zh-CN" sz="2400" b="1" dirty="0" smtClean="0">
                <a:solidFill>
                  <a:srgbClr val="CC3300"/>
                </a:solidFill>
                <a:latin typeface="隶书" pitchFamily="49" charset="-122"/>
                <a:ea typeface="隶书" pitchFamily="49" charset="-122"/>
              </a:rPr>
              <a:t>(</a:t>
            </a:r>
            <a:r>
              <a:rPr lang="zh-CN" altLang="en-US" sz="2400" b="1" dirty="0" smtClean="0">
                <a:solidFill>
                  <a:srgbClr val="CC3300"/>
                </a:solidFill>
                <a:latin typeface="隶书" pitchFamily="49" charset="-122"/>
                <a:ea typeface="隶书" pitchFamily="49" charset="-122"/>
              </a:rPr>
              <a:t>学生人数不多于</a:t>
            </a:r>
            <a:r>
              <a:rPr lang="en-US" altLang="zh-CN" sz="2400" b="1" dirty="0" smtClean="0">
                <a:solidFill>
                  <a:srgbClr val="CC3300"/>
                </a:solidFill>
                <a:latin typeface="隶书" pitchFamily="49" charset="-122"/>
                <a:ea typeface="隶书" pitchFamily="49" charset="-122"/>
              </a:rPr>
              <a:t>100</a:t>
            </a:r>
            <a:r>
              <a:rPr lang="zh-CN" altLang="en-US" sz="2400" b="1" dirty="0" smtClean="0">
                <a:solidFill>
                  <a:srgbClr val="CC3300"/>
                </a:solidFill>
                <a:latin typeface="隶书" pitchFamily="49" charset="-122"/>
                <a:ea typeface="隶书" pitchFamily="49" charset="-122"/>
              </a:rPr>
              <a:t>人，科目不多于</a:t>
            </a:r>
            <a:r>
              <a:rPr lang="en-US" altLang="zh-CN" sz="2400" b="1" dirty="0" smtClean="0">
                <a:solidFill>
                  <a:srgbClr val="CC3300"/>
                </a:solidFill>
                <a:latin typeface="隶书" pitchFamily="49" charset="-122"/>
                <a:ea typeface="隶书" pitchFamily="49" charset="-122"/>
              </a:rPr>
              <a:t>5</a:t>
            </a:r>
            <a:r>
              <a:rPr lang="zh-CN" altLang="en-US" sz="2400" b="1" dirty="0" smtClean="0">
                <a:solidFill>
                  <a:srgbClr val="CC3300"/>
                </a:solidFill>
                <a:latin typeface="隶书" pitchFamily="49" charset="-122"/>
                <a:ea typeface="隶书" pitchFamily="49" charset="-122"/>
              </a:rPr>
              <a:t>科）</a:t>
            </a:r>
            <a:endParaRPr lang="zh-CN" altLang="en-US" sz="2400" b="1" dirty="0">
              <a:solidFill>
                <a:srgbClr val="CC3300"/>
              </a:solidFill>
              <a:latin typeface="隶书" pitchFamily="49" charset="-122"/>
              <a:ea typeface="隶书" pitchFamily="49" charset="-122"/>
            </a:endParaRPr>
          </a:p>
        </p:txBody>
      </p:sp>
      <p:sp>
        <p:nvSpPr>
          <p:cNvPr id="5" name="Rectangle 10"/>
          <p:cNvSpPr>
            <a:spLocks noChangeArrowheads="1"/>
          </p:cNvSpPr>
          <p:nvPr/>
        </p:nvSpPr>
        <p:spPr bwMode="auto">
          <a:xfrm>
            <a:off x="1561246" y="2216762"/>
            <a:ext cx="8208962" cy="3051175"/>
          </a:xfrm>
          <a:prstGeom prst="rect">
            <a:avLst/>
          </a:prstGeom>
          <a:noFill/>
          <a:ln w="38100">
            <a:solidFill>
              <a:srgbClr val="0000FF"/>
            </a:solidFill>
            <a:miter lim="800000"/>
            <a:headEnd/>
            <a:tailEnd/>
          </a:ln>
          <a:effectLst/>
        </p:spPr>
        <p:txBody>
          <a:bodyPr anchor="ctr">
            <a:spAutoFit/>
          </a:bodyPr>
          <a:lstStyle/>
          <a:p>
            <a:pPr>
              <a:defRPr/>
            </a:pPr>
            <a:r>
              <a:rPr lang="zh-CN" altLang="en-US" b="1" u="sng">
                <a:solidFill>
                  <a:srgbClr val="FF3300"/>
                </a:solidFill>
                <a:effectLst>
                  <a:outerShdw blurRad="38100" dist="38100" dir="2700000" algn="tl">
                    <a:srgbClr val="000000"/>
                  </a:outerShdw>
                </a:effectLst>
                <a:latin typeface="楷体_GB2312" pitchFamily="49" charset="-122"/>
                <a:ea typeface="楷体_GB2312" pitchFamily="49" charset="-122"/>
              </a:rPr>
              <a:t>程序设计思想：</a:t>
            </a:r>
          </a:p>
          <a:p>
            <a:pPr>
              <a:defRPr/>
            </a:pPr>
            <a:r>
              <a:rPr lang="zh-CN" altLang="en-US" b="1">
                <a:effectLst>
                  <a:outerShdw blurRad="38100" dist="38100" dir="2700000" algn="tl">
                    <a:srgbClr val="FFFFFF"/>
                  </a:outerShdw>
                </a:effectLst>
                <a:latin typeface="楷体_GB2312" pitchFamily="49" charset="-122"/>
                <a:ea typeface="楷体_GB2312" pitchFamily="49" charset="-122"/>
              </a:rPr>
              <a:t>    要满足上述程序的要求，必须定义一个二维数组，用来存放学生各门课的成绩。这个数组的每一行表示某个学生的各门课的成绩及其平均成绩，每一列表示某门课的所有学生成绩及该课程的平均成绩。因此，在定义这个学生成绩的二维数组时行数和列数要比学生人数及课程门数多</a:t>
            </a:r>
            <a:r>
              <a:rPr lang="en-US" altLang="zh-CN" b="1">
                <a:effectLst>
                  <a:outerShdw blurRad="38100" dist="38100" dir="2700000" algn="tl">
                    <a:srgbClr val="FFFFFF"/>
                  </a:outerShdw>
                </a:effectLst>
                <a:latin typeface="楷体_GB2312" pitchFamily="49" charset="-122"/>
                <a:ea typeface="楷体_GB2312" pitchFamily="49" charset="-122"/>
              </a:rPr>
              <a:t>1</a:t>
            </a:r>
            <a:r>
              <a:rPr lang="zh-CN" altLang="en-US" b="1">
                <a:effectLst>
                  <a:outerShdw blurRad="38100" dist="38100" dir="2700000" algn="tl">
                    <a:srgbClr val="FFFFFF"/>
                  </a:outerShdw>
                </a:effectLst>
                <a:latin typeface="楷体_GB2312" pitchFamily="49" charset="-122"/>
                <a:ea typeface="楷体_GB2312" pitchFamily="49" charset="-122"/>
              </a:rPr>
              <a:t>。成绩数据的输入输出以及每个学生的平均成绩、各门课程的平均成绩的计算方法比较简单。 </a:t>
            </a:r>
          </a:p>
        </p:txBody>
      </p:sp>
    </p:spTree>
    <p:extLst>
      <p:ext uri="{BB962C8B-B14F-4D97-AF65-F5344CB8AC3E}">
        <p14:creationId xmlns:p14="http://schemas.microsoft.com/office/powerpoint/2010/main" val="392390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descr="信纸"/>
          <p:cNvSpPr txBox="1">
            <a:spLocks noChangeArrowheads="1"/>
          </p:cNvSpPr>
          <p:nvPr/>
        </p:nvSpPr>
        <p:spPr bwMode="auto">
          <a:xfrm>
            <a:off x="99607" y="872485"/>
            <a:ext cx="7570055" cy="2495171"/>
          </a:xfrm>
          <a:prstGeom prst="rect">
            <a:avLst/>
          </a:prstGeom>
          <a:blipFill dpi="0" rotWithShape="1">
            <a:blip r:embed="rId3" cstate="print"/>
            <a:srcRect/>
            <a:tile tx="0" ty="0" sx="100000" sy="100000" flip="none" algn="tl"/>
          </a:blipFill>
          <a:ln w="38100">
            <a:noFill/>
            <a:miter lim="800000"/>
            <a:headEnd/>
            <a:tailEnd/>
          </a:ln>
          <a:effectLst>
            <a:outerShdw dist="107763" dir="2700000" algn="ctr" rotWithShape="0">
              <a:schemeClr val="bg2">
                <a:alpha val="50000"/>
              </a:schemeClr>
            </a:outerShdw>
          </a:effectLst>
        </p:spPr>
        <p:txBody>
          <a:bodyPr wrap="square" lIns="90000" tIns="46800" rIns="90000" bIns="46800" anchor="ctr">
            <a:spAutoFit/>
          </a:bodyPr>
          <a:lstStyle/>
          <a:p>
            <a:pPr marL="457200" indent="-457200">
              <a:defRPr/>
            </a:pPr>
            <a:r>
              <a:rPr lang="en-US" altLang="zh-CN" sz="1200" b="1" dirty="0">
                <a:effectLst>
                  <a:outerShdw blurRad="38100" dist="38100" dir="2700000" algn="tl">
                    <a:srgbClr val="FFFFFF"/>
                  </a:outerShdw>
                </a:effectLst>
                <a:ea typeface="楷体_GB2312" pitchFamily="49" charset="-122"/>
              </a:rPr>
              <a:t>#include </a:t>
            </a:r>
            <a:r>
              <a:rPr lang="en-US" altLang="zh-CN" sz="1200" b="1" dirty="0" smtClean="0">
                <a:effectLst>
                  <a:outerShdw blurRad="38100" dist="38100" dir="2700000" algn="tl">
                    <a:srgbClr val="FFFFFF"/>
                  </a:outerShdw>
                </a:effectLst>
                <a:ea typeface="楷体_GB2312" pitchFamily="49" charset="-122"/>
              </a:rPr>
              <a:t>&lt;</a:t>
            </a:r>
            <a:r>
              <a:rPr lang="en-US" altLang="zh-CN" sz="1200" b="1" dirty="0" err="1" smtClean="0">
                <a:effectLst>
                  <a:outerShdw blurRad="38100" dist="38100" dir="2700000" algn="tl">
                    <a:srgbClr val="FFFFFF"/>
                  </a:outerShdw>
                </a:effectLst>
                <a:ea typeface="楷体_GB2312" pitchFamily="49" charset="-122"/>
              </a:rPr>
              <a:t>iostream</a:t>
            </a:r>
            <a:r>
              <a:rPr lang="en-US" altLang="zh-CN" sz="1200" b="1" dirty="0" smtClean="0">
                <a:effectLst>
                  <a:outerShdw blurRad="38100" dist="38100" dir="2700000" algn="tl">
                    <a:srgbClr val="FFFFFF"/>
                  </a:outerShdw>
                </a:effectLst>
                <a:ea typeface="楷体_GB2312" pitchFamily="49" charset="-122"/>
              </a:rPr>
              <a:t>&gt;</a:t>
            </a:r>
          </a:p>
          <a:p>
            <a:pPr marL="457200" indent="-457200">
              <a:defRPr/>
            </a:pPr>
            <a:r>
              <a:rPr lang="en-US" altLang="zh-CN" sz="1200" b="1" dirty="0" smtClean="0">
                <a:effectLst>
                  <a:outerShdw blurRad="38100" dist="38100" dir="2700000" algn="tl">
                    <a:srgbClr val="FFFFFF"/>
                  </a:outerShdw>
                </a:effectLst>
                <a:ea typeface="楷体_GB2312" pitchFamily="49" charset="-122"/>
              </a:rPr>
              <a:t>#include&lt;</a:t>
            </a:r>
            <a:r>
              <a:rPr lang="en-US" altLang="zh-CN" sz="1200" b="1" dirty="0" err="1" smtClean="0">
                <a:effectLst>
                  <a:outerShdw blurRad="38100" dist="38100" dir="2700000" algn="tl">
                    <a:srgbClr val="FFFFFF"/>
                  </a:outerShdw>
                </a:effectLst>
                <a:ea typeface="楷体_GB2312" pitchFamily="49" charset="-122"/>
              </a:rPr>
              <a:t>cstdio</a:t>
            </a:r>
            <a:r>
              <a:rPr lang="en-US" altLang="zh-CN" sz="1200" b="1" dirty="0" smtClean="0">
                <a:effectLst>
                  <a:outerShdw blurRad="38100" dist="38100" dir="2700000" algn="tl">
                    <a:srgbClr val="FFFFFF"/>
                  </a:outerShdw>
                </a:effectLst>
                <a:ea typeface="楷体_GB2312" pitchFamily="49" charset="-122"/>
              </a:rPr>
              <a:t>&gt;</a:t>
            </a:r>
          </a:p>
          <a:p>
            <a:pPr marL="457200" indent="-457200">
              <a:defRPr/>
            </a:pPr>
            <a:r>
              <a:rPr lang="en-US" altLang="zh-CN" sz="1200" b="1" dirty="0">
                <a:effectLst>
                  <a:outerShdw blurRad="38100" dist="38100" dir="2700000" algn="tl">
                    <a:srgbClr val="FFFFFF"/>
                  </a:outerShdw>
                </a:effectLst>
                <a:ea typeface="楷体_GB2312" pitchFamily="49" charset="-122"/>
              </a:rPr>
              <a:t>u</a:t>
            </a:r>
            <a:r>
              <a:rPr lang="en-US" altLang="zh-CN" sz="1200" b="1" dirty="0" smtClean="0">
                <a:effectLst>
                  <a:outerShdw blurRad="38100" dist="38100" dir="2700000" algn="tl">
                    <a:srgbClr val="FFFFFF"/>
                  </a:outerShdw>
                </a:effectLst>
                <a:ea typeface="楷体_GB2312" pitchFamily="49" charset="-122"/>
              </a:rPr>
              <a:t>sing namespace </a:t>
            </a:r>
            <a:r>
              <a:rPr lang="en-US" altLang="zh-CN" sz="1200" b="1" dirty="0" err="1" smtClean="0">
                <a:effectLst>
                  <a:outerShdw blurRad="38100" dist="38100" dir="2700000" algn="tl">
                    <a:srgbClr val="FFFFFF"/>
                  </a:outerShdw>
                </a:effectLst>
                <a:ea typeface="楷体_GB2312" pitchFamily="49" charset="-122"/>
              </a:rPr>
              <a:t>std</a:t>
            </a:r>
            <a:r>
              <a:rPr lang="en-US" altLang="zh-CN" sz="1200" b="1" dirty="0" smtClean="0">
                <a:effectLst>
                  <a:outerShdw blurRad="38100" dist="38100" dir="2700000" algn="tl">
                    <a:srgbClr val="FFFFFF"/>
                  </a:outerShdw>
                </a:effectLst>
                <a:ea typeface="楷体_GB2312" pitchFamily="49" charset="-122"/>
              </a:rPr>
              <a:t>;</a:t>
            </a:r>
            <a:endParaRPr lang="en-US" altLang="zh-CN" sz="1200" b="1" dirty="0">
              <a:effectLst>
                <a:outerShdw blurRad="38100" dist="38100" dir="2700000" algn="tl">
                  <a:srgbClr val="FFFFFF"/>
                </a:outerShdw>
              </a:effectLst>
              <a:ea typeface="楷体_GB2312" pitchFamily="49" charset="-122"/>
            </a:endParaRPr>
          </a:p>
          <a:p>
            <a:pPr marL="457200" indent="-457200">
              <a:defRPr/>
            </a:pPr>
            <a:r>
              <a:rPr lang="en-US" altLang="zh-CN" sz="1200" b="1" dirty="0" err="1" smtClean="0">
                <a:solidFill>
                  <a:srgbClr val="CC3300"/>
                </a:solidFill>
                <a:ea typeface="楷体_GB2312" pitchFamily="49" charset="-122"/>
              </a:rPr>
              <a:t>int</a:t>
            </a:r>
            <a:r>
              <a:rPr lang="en-US" altLang="zh-CN" sz="1200" b="1" dirty="0" smtClean="0">
                <a:solidFill>
                  <a:srgbClr val="CC3300"/>
                </a:solidFill>
                <a:ea typeface="楷体_GB2312" pitchFamily="49" charset="-122"/>
              </a:rPr>
              <a:t> </a:t>
            </a:r>
            <a:r>
              <a:rPr lang="en-US" altLang="zh-CN" sz="1200" b="1" dirty="0">
                <a:solidFill>
                  <a:srgbClr val="CC3300"/>
                </a:solidFill>
                <a:ea typeface="楷体_GB2312" pitchFamily="49" charset="-122"/>
              </a:rPr>
              <a:t>main ( )</a:t>
            </a:r>
          </a:p>
          <a:p>
            <a:pPr marL="457200" indent="-457200">
              <a:defRPr/>
            </a:pPr>
            <a:r>
              <a:rPr lang="en-US" altLang="zh-CN" sz="1200" b="1" dirty="0">
                <a:ea typeface="楷体_GB2312" pitchFamily="49" charset="-122"/>
              </a:rPr>
              <a:t>{ </a:t>
            </a:r>
          </a:p>
          <a:p>
            <a:pPr marL="457200" indent="-457200">
              <a:defRPr/>
            </a:pPr>
            <a:r>
              <a:rPr lang="en-US" altLang="zh-CN" sz="1200" b="1" dirty="0">
                <a:ea typeface="楷体_GB2312" pitchFamily="49" charset="-122"/>
              </a:rPr>
              <a:t>  </a:t>
            </a:r>
            <a:r>
              <a:rPr lang="en-US" altLang="zh-CN" sz="1200" b="1" dirty="0" err="1">
                <a:ea typeface="楷体_GB2312" pitchFamily="49" charset="-122"/>
              </a:rPr>
              <a:t>int</a:t>
            </a:r>
            <a:r>
              <a:rPr lang="en-US" altLang="zh-CN" sz="1200" b="1" dirty="0">
                <a:ea typeface="楷体_GB2312" pitchFamily="49" charset="-122"/>
              </a:rPr>
              <a:t> </a:t>
            </a:r>
            <a:r>
              <a:rPr lang="en-US" altLang="zh-CN" sz="1200" b="1" dirty="0" err="1">
                <a:ea typeface="楷体_GB2312" pitchFamily="49" charset="-122"/>
              </a:rPr>
              <a:t>i</a:t>
            </a:r>
            <a:r>
              <a:rPr lang="en-US" altLang="zh-CN" sz="1200" b="1" dirty="0">
                <a:ea typeface="楷体_GB2312" pitchFamily="49" charset="-122"/>
              </a:rPr>
              <a:t>, </a:t>
            </a:r>
            <a:r>
              <a:rPr lang="en-US" altLang="zh-CN" sz="1200" b="1" dirty="0" err="1" smtClean="0">
                <a:ea typeface="楷体_GB2312" pitchFamily="49" charset="-122"/>
              </a:rPr>
              <a:t>j,n,m</a:t>
            </a:r>
            <a:r>
              <a:rPr lang="en-US" altLang="zh-CN" sz="1200" b="1" dirty="0" smtClean="0">
                <a:ea typeface="楷体_GB2312" pitchFamily="49" charset="-122"/>
              </a:rPr>
              <a:t>;</a:t>
            </a:r>
          </a:p>
          <a:p>
            <a:pPr marL="457200" indent="-457200">
              <a:defRPr/>
            </a:pPr>
            <a:r>
              <a:rPr lang="en-US" altLang="zh-CN" sz="1200" b="1" dirty="0" smtClean="0">
                <a:ea typeface="楷体_GB2312" pitchFamily="49" charset="-122"/>
              </a:rPr>
              <a:t>float score[101][6] </a:t>
            </a:r>
            <a:r>
              <a:rPr lang="en-US" altLang="zh-CN" sz="1200" b="1" dirty="0">
                <a:ea typeface="楷体_GB2312" pitchFamily="49" charset="-122"/>
              </a:rPr>
              <a:t>= {0}; </a:t>
            </a:r>
            <a:r>
              <a:rPr lang="en-US" altLang="zh-CN" sz="1200" b="1" dirty="0">
                <a:solidFill>
                  <a:srgbClr val="0033CC"/>
                </a:solidFill>
                <a:ea typeface="楷体_GB2312" pitchFamily="49" charset="-122"/>
              </a:rPr>
              <a:t>//</a:t>
            </a:r>
            <a:r>
              <a:rPr lang="zh-CN" altLang="en-US" sz="1200" b="1" dirty="0">
                <a:solidFill>
                  <a:srgbClr val="0033CC"/>
                </a:solidFill>
                <a:ea typeface="楷体_GB2312" pitchFamily="49" charset="-122"/>
              </a:rPr>
              <a:t>定义成绩数组，各元素初值为</a:t>
            </a:r>
            <a:r>
              <a:rPr lang="en-US" altLang="zh-CN" sz="1200" b="1" dirty="0" smtClean="0">
                <a:solidFill>
                  <a:srgbClr val="0033CC"/>
                </a:solidFill>
                <a:ea typeface="楷体_GB2312" pitchFamily="49" charset="-122"/>
              </a:rPr>
              <a:t>0</a:t>
            </a:r>
          </a:p>
          <a:p>
            <a:pPr marL="457200" indent="-457200">
              <a:defRPr/>
            </a:pPr>
            <a:r>
              <a:rPr lang="en-US" altLang="zh-CN" sz="1200" b="1" dirty="0" err="1">
                <a:ea typeface="楷体_GB2312" pitchFamily="49" charset="-122"/>
              </a:rPr>
              <a:t>cin</a:t>
            </a:r>
            <a:r>
              <a:rPr lang="en-US" altLang="zh-CN" sz="1200" b="1" dirty="0">
                <a:ea typeface="楷体_GB2312" pitchFamily="49" charset="-122"/>
              </a:rPr>
              <a:t>&gt;&gt;n&gt;&gt;m</a:t>
            </a:r>
            <a:r>
              <a:rPr lang="en-US" altLang="zh-CN" sz="1200" b="1" dirty="0" smtClean="0">
                <a:ea typeface="楷体_GB2312" pitchFamily="49" charset="-122"/>
              </a:rPr>
              <a:t>;</a:t>
            </a:r>
            <a:endParaRPr lang="en-US" altLang="zh-CN" sz="1200" b="1" dirty="0">
              <a:ea typeface="楷体_GB2312" pitchFamily="49" charset="-122"/>
            </a:endParaRPr>
          </a:p>
          <a:p>
            <a:pPr marL="457200" indent="-457200">
              <a:defRPr/>
            </a:pPr>
            <a:r>
              <a:rPr lang="en-US" altLang="zh-CN" sz="1200" b="1" dirty="0">
                <a:ea typeface="楷体_GB2312" pitchFamily="49" charset="-122"/>
              </a:rPr>
              <a:t>  </a:t>
            </a:r>
            <a:r>
              <a:rPr lang="en-US" altLang="zh-CN" sz="1200" b="1" dirty="0" smtClean="0">
                <a:ea typeface="楷体_GB2312" pitchFamily="49" charset="-122"/>
              </a:rPr>
              <a:t>    for </a:t>
            </a:r>
            <a:r>
              <a:rPr lang="en-US" altLang="zh-CN" sz="1200" b="1" dirty="0">
                <a:ea typeface="楷体_GB2312" pitchFamily="49" charset="-122"/>
              </a:rPr>
              <a:t>(</a:t>
            </a:r>
            <a:r>
              <a:rPr lang="en-US" altLang="zh-CN" sz="1200" b="1" dirty="0" err="1">
                <a:ea typeface="楷体_GB2312" pitchFamily="49" charset="-122"/>
              </a:rPr>
              <a:t>i</a:t>
            </a:r>
            <a:r>
              <a:rPr lang="en-US" altLang="zh-CN" sz="1200" b="1" dirty="0">
                <a:ea typeface="楷体_GB2312" pitchFamily="49" charset="-122"/>
              </a:rPr>
              <a:t> = 0; </a:t>
            </a:r>
            <a:r>
              <a:rPr lang="en-US" altLang="zh-CN" sz="1200" b="1" dirty="0" err="1">
                <a:ea typeface="楷体_GB2312" pitchFamily="49" charset="-122"/>
              </a:rPr>
              <a:t>i</a:t>
            </a:r>
            <a:r>
              <a:rPr lang="en-US" altLang="zh-CN" sz="1200" b="1" dirty="0">
                <a:ea typeface="楷体_GB2312" pitchFamily="49" charset="-122"/>
              </a:rPr>
              <a:t> &lt; </a:t>
            </a:r>
            <a:r>
              <a:rPr lang="en-US" altLang="zh-CN" sz="1200" b="1" dirty="0" smtClean="0">
                <a:ea typeface="楷体_GB2312" pitchFamily="49" charset="-122"/>
              </a:rPr>
              <a:t>n; </a:t>
            </a:r>
            <a:r>
              <a:rPr lang="en-US" altLang="zh-CN" sz="1200" b="1" dirty="0" err="1">
                <a:ea typeface="楷体_GB2312" pitchFamily="49" charset="-122"/>
              </a:rPr>
              <a:t>i</a:t>
            </a:r>
            <a:r>
              <a:rPr lang="en-US" altLang="zh-CN" sz="1200" b="1" dirty="0">
                <a:ea typeface="楷体_GB2312" pitchFamily="49" charset="-122"/>
              </a:rPr>
              <a:t>++)  </a:t>
            </a:r>
          </a:p>
          <a:p>
            <a:pPr marL="457200" indent="-457200">
              <a:defRPr/>
            </a:pPr>
            <a:r>
              <a:rPr lang="en-US" altLang="zh-CN" sz="1200" b="1" dirty="0">
                <a:ea typeface="楷体_GB2312" pitchFamily="49" charset="-122"/>
              </a:rPr>
              <a:t>    </a:t>
            </a:r>
            <a:r>
              <a:rPr lang="en-US" altLang="zh-CN" sz="1200" b="1" dirty="0" smtClean="0">
                <a:ea typeface="楷体_GB2312" pitchFamily="49" charset="-122"/>
              </a:rPr>
              <a:t>  for </a:t>
            </a:r>
            <a:r>
              <a:rPr lang="en-US" altLang="zh-CN" sz="1200" b="1" dirty="0">
                <a:ea typeface="楷体_GB2312" pitchFamily="49" charset="-122"/>
              </a:rPr>
              <a:t>(j = 0; j &lt; </a:t>
            </a:r>
            <a:r>
              <a:rPr lang="en-US" altLang="zh-CN" sz="1200" b="1" dirty="0" smtClean="0">
                <a:ea typeface="楷体_GB2312" pitchFamily="49" charset="-122"/>
              </a:rPr>
              <a:t>m; </a:t>
            </a:r>
            <a:r>
              <a:rPr lang="en-US" altLang="zh-CN" sz="1200" b="1" dirty="0" err="1">
                <a:ea typeface="楷体_GB2312" pitchFamily="49" charset="-122"/>
              </a:rPr>
              <a:t>j++</a:t>
            </a:r>
            <a:r>
              <a:rPr lang="en-US" altLang="zh-CN" sz="1200" b="1" dirty="0">
                <a:ea typeface="楷体_GB2312" pitchFamily="49" charset="-122"/>
              </a:rPr>
              <a:t>)</a:t>
            </a:r>
          </a:p>
          <a:p>
            <a:pPr marL="457200" indent="-457200">
              <a:defRPr/>
            </a:pPr>
            <a:r>
              <a:rPr lang="en-US" altLang="zh-CN" sz="1200" b="1" dirty="0">
                <a:ea typeface="楷体_GB2312" pitchFamily="49" charset="-122"/>
              </a:rPr>
              <a:t>    {</a:t>
            </a:r>
          </a:p>
          <a:p>
            <a:pPr marL="457200" indent="-457200">
              <a:defRPr/>
            </a:pPr>
            <a:r>
              <a:rPr lang="en-US" altLang="zh-CN" sz="1200" b="1" dirty="0" smtClean="0">
                <a:ea typeface="楷体_GB2312" pitchFamily="49" charset="-122"/>
              </a:rPr>
              <a:t>           </a:t>
            </a:r>
            <a:r>
              <a:rPr lang="en-US" altLang="zh-CN" sz="1200" b="1" dirty="0" err="1" smtClean="0">
                <a:ea typeface="楷体_GB2312" pitchFamily="49" charset="-122"/>
              </a:rPr>
              <a:t>scanf</a:t>
            </a:r>
            <a:r>
              <a:rPr lang="en-US" altLang="zh-CN" sz="1200" b="1" dirty="0" smtClean="0">
                <a:ea typeface="楷体_GB2312" pitchFamily="49" charset="-122"/>
              </a:rPr>
              <a:t> </a:t>
            </a:r>
            <a:r>
              <a:rPr lang="en-US" altLang="zh-CN" sz="1200" b="1" dirty="0">
                <a:ea typeface="楷体_GB2312" pitchFamily="49" charset="-122"/>
              </a:rPr>
              <a:t>("%f", &amp;score[</a:t>
            </a:r>
            <a:r>
              <a:rPr lang="en-US" altLang="zh-CN" sz="1200" b="1" dirty="0" err="1">
                <a:ea typeface="楷体_GB2312" pitchFamily="49" charset="-122"/>
              </a:rPr>
              <a:t>i</a:t>
            </a:r>
            <a:r>
              <a:rPr lang="en-US" altLang="zh-CN" sz="1200" b="1" dirty="0">
                <a:ea typeface="楷体_GB2312" pitchFamily="49" charset="-122"/>
              </a:rPr>
              <a:t>][j]);  </a:t>
            </a:r>
            <a:r>
              <a:rPr lang="en-US" altLang="zh-CN" sz="1200" b="1" dirty="0">
                <a:solidFill>
                  <a:srgbClr val="0033CC"/>
                </a:solidFill>
                <a:ea typeface="楷体_GB2312" pitchFamily="49" charset="-122"/>
              </a:rPr>
              <a:t>//</a:t>
            </a:r>
            <a:r>
              <a:rPr lang="zh-CN" altLang="en-US" sz="1200" b="1" dirty="0">
                <a:solidFill>
                  <a:srgbClr val="0033CC"/>
                </a:solidFill>
                <a:ea typeface="楷体_GB2312" pitchFamily="49" charset="-122"/>
              </a:rPr>
              <a:t>输入第</a:t>
            </a:r>
            <a:r>
              <a:rPr lang="en-US" altLang="zh-CN" sz="1200" b="1" dirty="0" err="1">
                <a:solidFill>
                  <a:srgbClr val="0033CC"/>
                </a:solidFill>
                <a:ea typeface="楷体_GB2312" pitchFamily="49" charset="-122"/>
              </a:rPr>
              <a:t>i</a:t>
            </a:r>
            <a:r>
              <a:rPr lang="zh-CN" altLang="en-US" sz="1200" b="1" dirty="0">
                <a:solidFill>
                  <a:srgbClr val="0033CC"/>
                </a:solidFill>
                <a:ea typeface="楷体_GB2312" pitchFamily="49" charset="-122"/>
              </a:rPr>
              <a:t>个学生的第</a:t>
            </a:r>
            <a:r>
              <a:rPr lang="en-US" altLang="zh-CN" sz="1200" b="1" dirty="0">
                <a:solidFill>
                  <a:srgbClr val="0033CC"/>
                </a:solidFill>
                <a:ea typeface="楷体_GB2312" pitchFamily="49" charset="-122"/>
              </a:rPr>
              <a:t>j</a:t>
            </a:r>
            <a:r>
              <a:rPr lang="zh-CN" altLang="en-US" sz="1200" b="1" dirty="0">
                <a:solidFill>
                  <a:srgbClr val="0033CC"/>
                </a:solidFill>
                <a:ea typeface="楷体_GB2312" pitchFamily="49" charset="-122"/>
              </a:rPr>
              <a:t>门课的成</a:t>
            </a:r>
            <a:r>
              <a:rPr lang="zh-CN" altLang="en-US" sz="1200" b="1" dirty="0">
                <a:solidFill>
                  <a:srgbClr val="0033CC"/>
                </a:solidFill>
                <a:effectLst>
                  <a:outerShdw blurRad="38100" dist="38100" dir="2700000" algn="tl">
                    <a:srgbClr val="000000">
                      <a:alpha val="43137"/>
                    </a:srgbClr>
                  </a:outerShdw>
                </a:effectLst>
                <a:ea typeface="楷体_GB2312" pitchFamily="49" charset="-122"/>
              </a:rPr>
              <a:t>绩</a:t>
            </a:r>
          </a:p>
          <a:p>
            <a:pPr marL="457200" indent="-457200">
              <a:defRPr/>
            </a:pPr>
            <a:r>
              <a:rPr lang="zh-CN" altLang="en-US" sz="1200" b="1" dirty="0">
                <a:effectLst>
                  <a:outerShdw blurRad="38100" dist="38100" dir="2700000" algn="tl">
                    <a:srgbClr val="FFFFFF"/>
                  </a:outerShdw>
                </a:effectLst>
                <a:ea typeface="楷体_GB2312" pitchFamily="49" charset="-122"/>
              </a:rPr>
              <a:t>    </a:t>
            </a:r>
            <a:r>
              <a:rPr lang="en-US" altLang="zh-CN" sz="1200" b="1" dirty="0">
                <a:effectLst>
                  <a:outerShdw blurRad="38100" dist="38100" dir="2700000" algn="tl">
                    <a:srgbClr val="FFFFFF"/>
                  </a:outerShdw>
                </a:effectLst>
                <a:ea typeface="楷体_GB2312" pitchFamily="49" charset="-122"/>
              </a:rPr>
              <a:t>}</a:t>
            </a:r>
          </a:p>
        </p:txBody>
      </p:sp>
      <p:sp>
        <p:nvSpPr>
          <p:cNvPr id="5" name="Text Box 9" descr="信纸"/>
          <p:cNvSpPr txBox="1">
            <a:spLocks noChangeArrowheads="1"/>
          </p:cNvSpPr>
          <p:nvPr/>
        </p:nvSpPr>
        <p:spPr bwMode="auto">
          <a:xfrm>
            <a:off x="108399" y="3370511"/>
            <a:ext cx="7561263" cy="3295390"/>
          </a:xfrm>
          <a:prstGeom prst="rect">
            <a:avLst/>
          </a:prstGeom>
          <a:blipFill dpi="0" rotWithShape="1">
            <a:blip r:embed="rId3" cstate="print"/>
            <a:srcRect/>
            <a:tile tx="0" ty="0" sx="100000" sy="100000" flip="none" algn="tl"/>
          </a:blipFill>
          <a:ln w="38100">
            <a:no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marL="457200" indent="-457200">
              <a:defRPr/>
            </a:pPr>
            <a:r>
              <a:rPr lang="en-US" altLang="zh-CN" sz="1600" b="1" dirty="0">
                <a:effectLst>
                  <a:outerShdw blurRad="38100" dist="38100" dir="2700000" algn="tl">
                    <a:srgbClr val="FFFFFF"/>
                  </a:outerShdw>
                </a:effectLst>
                <a:ea typeface="楷体_GB2312" pitchFamily="49" charset="-122"/>
              </a:rPr>
              <a:t>  </a:t>
            </a:r>
            <a:r>
              <a:rPr lang="en-US" altLang="zh-CN" sz="1200" b="1" dirty="0">
                <a:ea typeface="楷体_GB2312" pitchFamily="49" charset="-122"/>
              </a:rPr>
              <a:t>for (</a:t>
            </a:r>
            <a:r>
              <a:rPr lang="en-US" altLang="zh-CN" sz="1200" b="1" dirty="0" err="1">
                <a:ea typeface="楷体_GB2312" pitchFamily="49" charset="-122"/>
              </a:rPr>
              <a:t>i</a:t>
            </a:r>
            <a:r>
              <a:rPr lang="en-US" altLang="zh-CN" sz="1200" b="1" dirty="0">
                <a:ea typeface="楷体_GB2312" pitchFamily="49" charset="-122"/>
              </a:rPr>
              <a:t> = 0; </a:t>
            </a:r>
            <a:r>
              <a:rPr lang="en-US" altLang="zh-CN" sz="1200" b="1" dirty="0" err="1">
                <a:ea typeface="楷体_GB2312" pitchFamily="49" charset="-122"/>
              </a:rPr>
              <a:t>i</a:t>
            </a:r>
            <a:r>
              <a:rPr lang="en-US" altLang="zh-CN" sz="1200" b="1" dirty="0">
                <a:ea typeface="楷体_GB2312" pitchFamily="49" charset="-122"/>
              </a:rPr>
              <a:t> &lt; </a:t>
            </a:r>
            <a:r>
              <a:rPr lang="en-US" altLang="zh-CN" sz="1200" b="1" dirty="0" smtClean="0">
                <a:ea typeface="楷体_GB2312" pitchFamily="49" charset="-122"/>
              </a:rPr>
              <a:t>n; </a:t>
            </a:r>
            <a:r>
              <a:rPr lang="en-US" altLang="zh-CN" sz="1200" b="1" dirty="0" err="1">
                <a:ea typeface="楷体_GB2312" pitchFamily="49" charset="-122"/>
              </a:rPr>
              <a:t>i</a:t>
            </a:r>
            <a:r>
              <a:rPr lang="en-US" altLang="zh-CN" sz="1200" b="1" dirty="0">
                <a:ea typeface="楷体_GB2312" pitchFamily="49" charset="-122"/>
              </a:rPr>
              <a:t>++)</a:t>
            </a:r>
          </a:p>
          <a:p>
            <a:pPr marL="457200" indent="-457200">
              <a:defRPr/>
            </a:pPr>
            <a:r>
              <a:rPr lang="en-US" altLang="zh-CN" sz="1200" b="1" dirty="0">
                <a:ea typeface="楷体_GB2312" pitchFamily="49" charset="-122"/>
              </a:rPr>
              <a:t>  {</a:t>
            </a:r>
          </a:p>
          <a:p>
            <a:pPr marL="457200" indent="-457200">
              <a:defRPr/>
            </a:pPr>
            <a:r>
              <a:rPr lang="en-US" altLang="zh-CN" sz="1200" b="1" dirty="0">
                <a:ea typeface="楷体_GB2312" pitchFamily="49" charset="-122"/>
              </a:rPr>
              <a:t>    for (j = 0; j </a:t>
            </a:r>
            <a:r>
              <a:rPr lang="en-US" altLang="zh-CN" sz="1200" b="1" dirty="0" smtClean="0">
                <a:ea typeface="楷体_GB2312" pitchFamily="49" charset="-122"/>
              </a:rPr>
              <a:t>&lt;m; </a:t>
            </a:r>
            <a:r>
              <a:rPr lang="en-US" altLang="zh-CN" sz="1200" b="1" dirty="0" err="1">
                <a:ea typeface="楷体_GB2312" pitchFamily="49" charset="-122"/>
              </a:rPr>
              <a:t>j++</a:t>
            </a:r>
            <a:r>
              <a:rPr lang="en-US" altLang="zh-CN" sz="1200" b="1" dirty="0">
                <a:ea typeface="楷体_GB2312" pitchFamily="49" charset="-122"/>
              </a:rPr>
              <a:t>)</a:t>
            </a:r>
          </a:p>
          <a:p>
            <a:pPr marL="457200" indent="-457200">
              <a:defRPr/>
            </a:pPr>
            <a:r>
              <a:rPr lang="en-US" altLang="zh-CN" sz="1200" b="1" dirty="0">
                <a:ea typeface="楷体_GB2312" pitchFamily="49" charset="-122"/>
              </a:rPr>
              <a:t>    { </a:t>
            </a:r>
          </a:p>
          <a:p>
            <a:pPr marL="457200" indent="-457200">
              <a:defRPr/>
            </a:pPr>
            <a:r>
              <a:rPr lang="en-US" altLang="zh-CN" sz="1200" b="1" dirty="0">
                <a:ea typeface="楷体_GB2312" pitchFamily="49" charset="-122"/>
              </a:rPr>
              <a:t>      score[</a:t>
            </a:r>
            <a:r>
              <a:rPr lang="en-US" altLang="zh-CN" sz="1200" b="1" dirty="0" err="1">
                <a:ea typeface="楷体_GB2312" pitchFamily="49" charset="-122"/>
              </a:rPr>
              <a:t>i</a:t>
            </a:r>
            <a:r>
              <a:rPr lang="en-US" altLang="zh-CN" sz="1200" b="1" dirty="0" smtClean="0">
                <a:ea typeface="楷体_GB2312" pitchFamily="49" charset="-122"/>
              </a:rPr>
              <a:t>][m] </a:t>
            </a:r>
            <a:r>
              <a:rPr lang="en-US" altLang="zh-CN" sz="1200" b="1" dirty="0">
                <a:ea typeface="楷体_GB2312" pitchFamily="49" charset="-122"/>
              </a:rPr>
              <a:t>+= score[</a:t>
            </a:r>
            <a:r>
              <a:rPr lang="en-US" altLang="zh-CN" sz="1200" b="1" dirty="0" err="1">
                <a:ea typeface="楷体_GB2312" pitchFamily="49" charset="-122"/>
              </a:rPr>
              <a:t>i</a:t>
            </a:r>
            <a:r>
              <a:rPr lang="en-US" altLang="zh-CN" sz="1200" b="1" dirty="0">
                <a:ea typeface="楷体_GB2312" pitchFamily="49" charset="-122"/>
              </a:rPr>
              <a:t>][j];  </a:t>
            </a:r>
            <a:r>
              <a:rPr lang="en-US" altLang="zh-CN" sz="1200" b="1" dirty="0">
                <a:solidFill>
                  <a:srgbClr val="0033CC"/>
                </a:solidFill>
                <a:ea typeface="楷体_GB2312" pitchFamily="49" charset="-122"/>
              </a:rPr>
              <a:t>//</a:t>
            </a:r>
            <a:r>
              <a:rPr lang="zh-CN" altLang="en-US" sz="1200" b="1" dirty="0">
                <a:solidFill>
                  <a:srgbClr val="0033CC"/>
                </a:solidFill>
                <a:ea typeface="楷体_GB2312" pitchFamily="49" charset="-122"/>
              </a:rPr>
              <a:t>求第</a:t>
            </a:r>
            <a:r>
              <a:rPr lang="en-US" altLang="zh-CN" sz="1200" b="1" dirty="0" err="1">
                <a:solidFill>
                  <a:srgbClr val="0033CC"/>
                </a:solidFill>
                <a:ea typeface="楷体_GB2312" pitchFamily="49" charset="-122"/>
              </a:rPr>
              <a:t>i</a:t>
            </a:r>
            <a:r>
              <a:rPr lang="zh-CN" altLang="en-US" sz="1200" b="1" dirty="0">
                <a:solidFill>
                  <a:srgbClr val="0033CC"/>
                </a:solidFill>
                <a:ea typeface="楷体_GB2312" pitchFamily="49" charset="-122"/>
              </a:rPr>
              <a:t>个学生的总成绩</a:t>
            </a:r>
          </a:p>
          <a:p>
            <a:pPr marL="457200" indent="-457200">
              <a:defRPr/>
            </a:pPr>
            <a:r>
              <a:rPr lang="zh-CN" altLang="en-US" sz="1200" b="1" dirty="0">
                <a:ea typeface="楷体_GB2312" pitchFamily="49" charset="-122"/>
              </a:rPr>
              <a:t>      </a:t>
            </a:r>
            <a:r>
              <a:rPr lang="en-US" altLang="zh-CN" sz="1200" b="1" dirty="0" smtClean="0">
                <a:ea typeface="楷体_GB2312" pitchFamily="49" charset="-122"/>
              </a:rPr>
              <a:t>score[n][</a:t>
            </a:r>
            <a:r>
              <a:rPr lang="en-US" altLang="zh-CN" sz="1200" b="1" dirty="0">
                <a:ea typeface="楷体_GB2312" pitchFamily="49" charset="-122"/>
              </a:rPr>
              <a:t>j] += score[</a:t>
            </a:r>
            <a:r>
              <a:rPr lang="en-US" altLang="zh-CN" sz="1200" b="1" dirty="0" err="1">
                <a:ea typeface="楷体_GB2312" pitchFamily="49" charset="-122"/>
              </a:rPr>
              <a:t>i</a:t>
            </a:r>
            <a:r>
              <a:rPr lang="en-US" altLang="zh-CN" sz="1200" b="1" dirty="0">
                <a:ea typeface="楷体_GB2312" pitchFamily="49" charset="-122"/>
              </a:rPr>
              <a:t>][j];       </a:t>
            </a:r>
            <a:r>
              <a:rPr lang="en-US" altLang="zh-CN" sz="1200" b="1" dirty="0">
                <a:solidFill>
                  <a:srgbClr val="0033CC"/>
                </a:solidFill>
                <a:ea typeface="楷体_GB2312" pitchFamily="49" charset="-122"/>
              </a:rPr>
              <a:t>//</a:t>
            </a:r>
            <a:r>
              <a:rPr lang="zh-CN" altLang="en-US" sz="1200" b="1" dirty="0">
                <a:solidFill>
                  <a:srgbClr val="0033CC"/>
                </a:solidFill>
                <a:ea typeface="楷体_GB2312" pitchFamily="49" charset="-122"/>
              </a:rPr>
              <a:t>求第</a:t>
            </a:r>
            <a:r>
              <a:rPr lang="en-US" altLang="zh-CN" sz="1200" b="1" dirty="0">
                <a:solidFill>
                  <a:srgbClr val="0033CC"/>
                </a:solidFill>
                <a:ea typeface="楷体_GB2312" pitchFamily="49" charset="-122"/>
              </a:rPr>
              <a:t>j</a:t>
            </a:r>
            <a:r>
              <a:rPr lang="zh-CN" altLang="en-US" sz="1200" b="1" dirty="0">
                <a:solidFill>
                  <a:srgbClr val="0033CC"/>
                </a:solidFill>
                <a:ea typeface="楷体_GB2312" pitchFamily="49" charset="-122"/>
              </a:rPr>
              <a:t>门课的总成绩</a:t>
            </a:r>
          </a:p>
          <a:p>
            <a:pPr marL="457200" indent="-457200">
              <a:defRPr/>
            </a:pPr>
            <a:r>
              <a:rPr lang="zh-CN" altLang="en-US" sz="1200" b="1" dirty="0">
                <a:ea typeface="楷体_GB2312" pitchFamily="49" charset="-122"/>
              </a:rPr>
              <a:t>    </a:t>
            </a:r>
            <a:r>
              <a:rPr lang="en-US" altLang="zh-CN" sz="1200" b="1" dirty="0">
                <a:ea typeface="楷体_GB2312" pitchFamily="49" charset="-122"/>
              </a:rPr>
              <a:t>}</a:t>
            </a:r>
          </a:p>
          <a:p>
            <a:pPr marL="457200" indent="-457200">
              <a:defRPr/>
            </a:pPr>
            <a:r>
              <a:rPr lang="en-US" altLang="zh-CN" sz="1200" b="1" dirty="0">
                <a:ea typeface="楷体_GB2312" pitchFamily="49" charset="-122"/>
              </a:rPr>
              <a:t>    score[</a:t>
            </a:r>
            <a:r>
              <a:rPr lang="en-US" altLang="zh-CN" sz="1200" b="1" dirty="0" err="1">
                <a:ea typeface="楷体_GB2312" pitchFamily="49" charset="-122"/>
              </a:rPr>
              <a:t>i</a:t>
            </a:r>
            <a:r>
              <a:rPr lang="en-US" altLang="zh-CN" sz="1200" b="1" dirty="0" smtClean="0">
                <a:ea typeface="楷体_GB2312" pitchFamily="49" charset="-122"/>
              </a:rPr>
              <a:t>][m] </a:t>
            </a:r>
            <a:r>
              <a:rPr lang="en-US" altLang="zh-CN" sz="1200" b="1" dirty="0">
                <a:ea typeface="楷体_GB2312" pitchFamily="49" charset="-122"/>
              </a:rPr>
              <a:t>/= </a:t>
            </a:r>
            <a:r>
              <a:rPr lang="en-US" altLang="zh-CN" sz="1200" b="1" dirty="0" smtClean="0">
                <a:ea typeface="楷体_GB2312" pitchFamily="49" charset="-122"/>
              </a:rPr>
              <a:t>m;  </a:t>
            </a:r>
            <a:r>
              <a:rPr lang="en-US" altLang="zh-CN" sz="1200" b="1" dirty="0">
                <a:solidFill>
                  <a:srgbClr val="0033CC"/>
                </a:solidFill>
                <a:ea typeface="楷体_GB2312" pitchFamily="49" charset="-122"/>
              </a:rPr>
              <a:t>//</a:t>
            </a:r>
            <a:r>
              <a:rPr lang="zh-CN" altLang="en-US" sz="1200" b="1" dirty="0">
                <a:solidFill>
                  <a:srgbClr val="0033CC"/>
                </a:solidFill>
                <a:ea typeface="楷体_GB2312" pitchFamily="49" charset="-122"/>
              </a:rPr>
              <a:t>求第</a:t>
            </a:r>
            <a:r>
              <a:rPr lang="en-US" altLang="zh-CN" sz="1200" b="1" dirty="0" err="1">
                <a:solidFill>
                  <a:srgbClr val="0033CC"/>
                </a:solidFill>
                <a:ea typeface="楷体_GB2312" pitchFamily="49" charset="-122"/>
              </a:rPr>
              <a:t>i</a:t>
            </a:r>
            <a:r>
              <a:rPr lang="zh-CN" altLang="en-US" sz="1200" b="1" dirty="0">
                <a:solidFill>
                  <a:srgbClr val="0033CC"/>
                </a:solidFill>
                <a:ea typeface="楷体_GB2312" pitchFamily="49" charset="-122"/>
              </a:rPr>
              <a:t>个人的平均</a:t>
            </a:r>
            <a:r>
              <a:rPr lang="zh-CN" altLang="en-US" sz="1200" b="1" dirty="0" smtClean="0">
                <a:solidFill>
                  <a:srgbClr val="0033CC"/>
                </a:solidFill>
                <a:ea typeface="楷体_GB2312" pitchFamily="49" charset="-122"/>
              </a:rPr>
              <a:t>成绩</a:t>
            </a:r>
            <a:endParaRPr lang="en-US" altLang="zh-CN" sz="1200" b="1" dirty="0" smtClean="0">
              <a:solidFill>
                <a:srgbClr val="0033CC"/>
              </a:solidFill>
              <a:ea typeface="楷体_GB2312" pitchFamily="49" charset="-122"/>
            </a:endParaRPr>
          </a:p>
          <a:p>
            <a:pPr marL="457200" indent="-457200">
              <a:defRPr/>
            </a:pPr>
            <a:r>
              <a:rPr lang="en-US" altLang="zh-CN" sz="1200" b="1" dirty="0">
                <a:ea typeface="楷体_GB2312" pitchFamily="49" charset="-122"/>
              </a:rPr>
              <a:t> </a:t>
            </a:r>
            <a:r>
              <a:rPr lang="en-US" altLang="zh-CN" sz="1200" b="1" dirty="0" smtClean="0">
                <a:ea typeface="楷体_GB2312" pitchFamily="49" charset="-122"/>
              </a:rPr>
              <a:t>         </a:t>
            </a:r>
            <a:r>
              <a:rPr lang="en-US" altLang="zh-CN" sz="1200" b="1" dirty="0" err="1" smtClean="0">
                <a:ea typeface="楷体_GB2312" pitchFamily="49" charset="-122"/>
              </a:rPr>
              <a:t>printf</a:t>
            </a:r>
            <a:r>
              <a:rPr lang="en-US" altLang="zh-CN" sz="1200" b="1" dirty="0" smtClean="0">
                <a:ea typeface="楷体_GB2312" pitchFamily="49" charset="-122"/>
              </a:rPr>
              <a:t>(“%.1f ”,score[</a:t>
            </a:r>
            <a:r>
              <a:rPr lang="en-US" altLang="zh-CN" sz="1200" b="1" dirty="0" err="1" smtClean="0">
                <a:ea typeface="楷体_GB2312" pitchFamily="49" charset="-122"/>
              </a:rPr>
              <a:t>i</a:t>
            </a:r>
            <a:r>
              <a:rPr lang="en-US" altLang="zh-CN" sz="1200" b="1" dirty="0" smtClean="0">
                <a:ea typeface="楷体_GB2312" pitchFamily="49" charset="-122"/>
              </a:rPr>
              <a:t>][m]);</a:t>
            </a:r>
            <a:endParaRPr lang="zh-CN" altLang="en-US" sz="1200" b="1" dirty="0">
              <a:ea typeface="楷体_GB2312" pitchFamily="49" charset="-122"/>
            </a:endParaRPr>
          </a:p>
          <a:p>
            <a:pPr marL="457200" indent="-457200">
              <a:defRPr/>
            </a:pPr>
            <a:r>
              <a:rPr lang="zh-CN" altLang="en-US" sz="1200" b="1" dirty="0">
                <a:ea typeface="楷体_GB2312" pitchFamily="49" charset="-122"/>
              </a:rPr>
              <a:t>  </a:t>
            </a:r>
            <a:r>
              <a:rPr lang="en-US" altLang="zh-CN" sz="1200" b="1" dirty="0">
                <a:ea typeface="楷体_GB2312" pitchFamily="49" charset="-122"/>
              </a:rPr>
              <a:t>}</a:t>
            </a:r>
          </a:p>
          <a:p>
            <a:pPr marL="457200" indent="-457200">
              <a:defRPr/>
            </a:pPr>
            <a:r>
              <a:rPr lang="en-US" altLang="zh-CN" sz="1200" b="1" dirty="0">
                <a:ea typeface="楷体_GB2312" pitchFamily="49" charset="-122"/>
              </a:rPr>
              <a:t>  for (j = 0; j &lt; </a:t>
            </a:r>
            <a:r>
              <a:rPr lang="en-US" altLang="zh-CN" sz="1200" b="1" dirty="0" smtClean="0">
                <a:ea typeface="楷体_GB2312" pitchFamily="49" charset="-122"/>
              </a:rPr>
              <a:t>m; </a:t>
            </a:r>
            <a:r>
              <a:rPr lang="en-US" altLang="zh-CN" sz="1200" b="1" dirty="0" err="1">
                <a:ea typeface="楷体_GB2312" pitchFamily="49" charset="-122"/>
              </a:rPr>
              <a:t>j</a:t>
            </a:r>
            <a:r>
              <a:rPr lang="en-US" altLang="zh-CN" sz="1200" b="1" dirty="0" err="1" smtClean="0">
                <a:ea typeface="楷体_GB2312" pitchFamily="49" charset="-122"/>
              </a:rPr>
              <a:t>++</a:t>
            </a:r>
            <a:r>
              <a:rPr lang="en-US" altLang="zh-CN" sz="1200" b="1" dirty="0" smtClean="0">
                <a:ea typeface="楷体_GB2312" pitchFamily="49" charset="-122"/>
              </a:rPr>
              <a:t>)</a:t>
            </a:r>
          </a:p>
          <a:p>
            <a:pPr marL="457200" indent="-457200">
              <a:defRPr/>
            </a:pPr>
            <a:r>
              <a:rPr lang="en-US" altLang="zh-CN" sz="1200" b="1" dirty="0">
                <a:ea typeface="楷体_GB2312" pitchFamily="49" charset="-122"/>
              </a:rPr>
              <a:t>{</a:t>
            </a:r>
            <a:endParaRPr lang="en-US" altLang="zh-CN" sz="1200" b="1" dirty="0">
              <a:ea typeface="楷体_GB2312" pitchFamily="49" charset="-122"/>
            </a:endParaRPr>
          </a:p>
          <a:p>
            <a:pPr marL="457200" indent="-457200">
              <a:defRPr/>
            </a:pPr>
            <a:r>
              <a:rPr lang="en-US" altLang="zh-CN" sz="1200" b="1" dirty="0">
                <a:ea typeface="楷体_GB2312" pitchFamily="49" charset="-122"/>
              </a:rPr>
              <a:t>      </a:t>
            </a:r>
            <a:r>
              <a:rPr lang="en-US" altLang="zh-CN" sz="1200" b="1" dirty="0" smtClean="0">
                <a:ea typeface="楷体_GB2312" pitchFamily="49" charset="-122"/>
              </a:rPr>
              <a:t>score[n][</a:t>
            </a:r>
            <a:r>
              <a:rPr lang="en-US" altLang="zh-CN" sz="1200" b="1" dirty="0">
                <a:ea typeface="楷体_GB2312" pitchFamily="49" charset="-122"/>
              </a:rPr>
              <a:t>j] /= </a:t>
            </a:r>
            <a:r>
              <a:rPr lang="en-US" altLang="zh-CN" sz="1200" b="1" dirty="0" smtClean="0">
                <a:ea typeface="楷体_GB2312" pitchFamily="49" charset="-122"/>
              </a:rPr>
              <a:t>n;           </a:t>
            </a:r>
            <a:r>
              <a:rPr lang="en-US" altLang="zh-CN" sz="1200" b="1" dirty="0">
                <a:solidFill>
                  <a:srgbClr val="0033CC"/>
                </a:solidFill>
                <a:ea typeface="楷体_GB2312" pitchFamily="49" charset="-122"/>
              </a:rPr>
              <a:t>//</a:t>
            </a:r>
            <a:r>
              <a:rPr lang="zh-CN" altLang="en-US" sz="1200" b="1" dirty="0">
                <a:solidFill>
                  <a:srgbClr val="0033CC"/>
                </a:solidFill>
                <a:ea typeface="楷体_GB2312" pitchFamily="49" charset="-122"/>
              </a:rPr>
              <a:t>求第</a:t>
            </a:r>
            <a:r>
              <a:rPr lang="en-US" altLang="zh-CN" sz="1200" b="1" dirty="0">
                <a:solidFill>
                  <a:srgbClr val="0033CC"/>
                </a:solidFill>
                <a:ea typeface="楷体_GB2312" pitchFamily="49" charset="-122"/>
              </a:rPr>
              <a:t>j</a:t>
            </a:r>
            <a:r>
              <a:rPr lang="zh-CN" altLang="en-US" sz="1200" b="1" dirty="0">
                <a:solidFill>
                  <a:srgbClr val="0033CC"/>
                </a:solidFill>
                <a:ea typeface="楷体_GB2312" pitchFamily="49" charset="-122"/>
              </a:rPr>
              <a:t>门课的平均</a:t>
            </a:r>
            <a:r>
              <a:rPr lang="zh-CN" altLang="en-US" sz="1200" b="1" dirty="0" smtClean="0">
                <a:solidFill>
                  <a:srgbClr val="0033CC"/>
                </a:solidFill>
                <a:ea typeface="楷体_GB2312" pitchFamily="49" charset="-122"/>
              </a:rPr>
              <a:t>成绩</a:t>
            </a:r>
            <a:endParaRPr lang="en-US" altLang="zh-CN" sz="1200" b="1" dirty="0" smtClean="0">
              <a:solidFill>
                <a:srgbClr val="0033CC"/>
              </a:solidFill>
              <a:ea typeface="楷体_GB2312" pitchFamily="49" charset="-122"/>
            </a:endParaRPr>
          </a:p>
          <a:p>
            <a:pPr marL="457200" indent="-457200">
              <a:defRPr/>
            </a:pPr>
            <a:r>
              <a:rPr lang="en-US" altLang="zh-CN" sz="1200" b="1" dirty="0">
                <a:solidFill>
                  <a:srgbClr val="0033CC"/>
                </a:solidFill>
                <a:ea typeface="楷体_GB2312" pitchFamily="49" charset="-122"/>
              </a:rPr>
              <a:t> </a:t>
            </a:r>
            <a:r>
              <a:rPr lang="en-US" altLang="zh-CN" sz="1200" b="1" dirty="0" smtClean="0">
                <a:solidFill>
                  <a:srgbClr val="0033CC"/>
                </a:solidFill>
                <a:ea typeface="楷体_GB2312" pitchFamily="49" charset="-122"/>
              </a:rPr>
              <a:t>   </a:t>
            </a:r>
            <a:r>
              <a:rPr lang="en-US" altLang="zh-CN" sz="1200" b="1" dirty="0" err="1" smtClean="0">
                <a:ea typeface="楷体_GB2312" pitchFamily="49" charset="-122"/>
              </a:rPr>
              <a:t>printf</a:t>
            </a:r>
            <a:r>
              <a:rPr lang="en-US" altLang="zh-CN" sz="1200" b="1" dirty="0">
                <a:ea typeface="楷体_GB2312" pitchFamily="49" charset="-122"/>
              </a:rPr>
              <a:t>(“%.1f ”,</a:t>
            </a:r>
            <a:r>
              <a:rPr lang="en-US" altLang="zh-CN" sz="1200" b="1" dirty="0" smtClean="0">
                <a:ea typeface="楷体_GB2312" pitchFamily="49" charset="-122"/>
              </a:rPr>
              <a:t>score[n][j]);</a:t>
            </a:r>
          </a:p>
          <a:p>
            <a:pPr marL="457200" indent="-457200">
              <a:defRPr/>
            </a:pPr>
            <a:r>
              <a:rPr lang="en-US" altLang="zh-CN" sz="1200" b="1" dirty="0" smtClean="0">
                <a:ea typeface="楷体_GB2312" pitchFamily="49" charset="-122"/>
              </a:rPr>
              <a:t>}</a:t>
            </a:r>
          </a:p>
          <a:p>
            <a:pPr marL="457200" indent="-457200">
              <a:defRPr/>
            </a:pPr>
            <a:r>
              <a:rPr lang="en-US" altLang="zh-CN" sz="1200" b="1" dirty="0">
                <a:ea typeface="楷体_GB2312" pitchFamily="49" charset="-122"/>
              </a:rPr>
              <a:t>r</a:t>
            </a:r>
            <a:r>
              <a:rPr lang="en-US" altLang="zh-CN" sz="1200" b="1" dirty="0" smtClean="0">
                <a:ea typeface="楷体_GB2312" pitchFamily="49" charset="-122"/>
              </a:rPr>
              <a:t>eturn 0;</a:t>
            </a:r>
          </a:p>
          <a:p>
            <a:pPr marL="457200" indent="-457200">
              <a:defRPr/>
            </a:pPr>
            <a:r>
              <a:rPr lang="en-US" altLang="zh-CN" sz="1200" b="1" dirty="0">
                <a:ea typeface="楷体_GB2312" pitchFamily="49" charset="-122"/>
              </a:rPr>
              <a:t>}</a:t>
            </a:r>
            <a:endParaRPr lang="zh-CN" altLang="en-US" sz="1200" b="1" dirty="0">
              <a:ea typeface="楷体_GB2312" pitchFamily="49" charset="-122"/>
            </a:endParaRPr>
          </a:p>
        </p:txBody>
      </p:sp>
    </p:spTree>
    <p:extLst>
      <p:ext uri="{BB962C8B-B14F-4D97-AF65-F5344CB8AC3E}">
        <p14:creationId xmlns:p14="http://schemas.microsoft.com/office/powerpoint/2010/main" val="6367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808" y="907564"/>
            <a:ext cx="10515600" cy="674688"/>
          </a:xfrm>
        </p:spPr>
        <p:txBody>
          <a:bodyPr/>
          <a:lstStyle/>
          <a:p>
            <a:pPr algn="l"/>
            <a:r>
              <a:rPr lang="zh-CN" altLang="en-US" dirty="0" smtClean="0"/>
              <a:t>任务一：</a:t>
            </a:r>
            <a:endParaRPr lang="zh-CN" altLang="en-US" dirty="0"/>
          </a:p>
        </p:txBody>
      </p:sp>
      <p:sp>
        <p:nvSpPr>
          <p:cNvPr id="3" name="内容占位符 2"/>
          <p:cNvSpPr>
            <a:spLocks noGrp="1"/>
          </p:cNvSpPr>
          <p:nvPr>
            <p:ph idx="1"/>
          </p:nvPr>
        </p:nvSpPr>
        <p:spPr>
          <a:xfrm>
            <a:off x="741485" y="1684948"/>
            <a:ext cx="10515600" cy="4351338"/>
          </a:xfrm>
        </p:spPr>
        <p:txBody>
          <a:bodyPr/>
          <a:lstStyle/>
          <a:p>
            <a:r>
              <a:rPr lang="en-US" altLang="zh-CN" b="1" dirty="0" smtClean="0">
                <a:solidFill>
                  <a:srgbClr val="CC3300"/>
                </a:solidFill>
                <a:effectLst>
                  <a:outerShdw blurRad="38100" dist="38100" dir="2700000" algn="tl">
                    <a:srgbClr val="000000"/>
                  </a:outerShdw>
                </a:effectLst>
                <a:latin typeface="隶书" pitchFamily="49" charset="-122"/>
                <a:ea typeface="隶书" pitchFamily="49" charset="-122"/>
              </a:rPr>
              <a:t>1</a:t>
            </a:r>
            <a:r>
              <a:rPr lang="zh-CN" altLang="en-US" b="1" dirty="0" smtClean="0">
                <a:solidFill>
                  <a:srgbClr val="CC3300"/>
                </a:solidFill>
                <a:effectLst>
                  <a:outerShdw blurRad="38100" dist="38100" dir="2700000" algn="tl">
                    <a:srgbClr val="000000"/>
                  </a:outerShdw>
                </a:effectLst>
                <a:latin typeface="隶书" pitchFamily="49" charset="-122"/>
                <a:ea typeface="隶书" pitchFamily="49" charset="-122"/>
              </a:rPr>
              <a:t>、读入</a:t>
            </a:r>
            <a:r>
              <a:rPr lang="zh-CN" altLang="en-US" b="1" dirty="0">
                <a:solidFill>
                  <a:srgbClr val="CC3300"/>
                </a:solidFill>
                <a:effectLst>
                  <a:outerShdw blurRad="38100" dist="38100" dir="2700000" algn="tl">
                    <a:srgbClr val="000000"/>
                  </a:outerShdw>
                </a:effectLst>
                <a:latin typeface="隶书" pitchFamily="49" charset="-122"/>
                <a:ea typeface="隶书" pitchFamily="49" charset="-122"/>
              </a:rPr>
              <a:t>下表中值到数组，分别求各行、各列及表中所有数之</a:t>
            </a:r>
            <a:r>
              <a:rPr lang="zh-CN" altLang="en-US" b="1" dirty="0" smtClean="0">
                <a:solidFill>
                  <a:srgbClr val="CC3300"/>
                </a:solidFill>
                <a:effectLst>
                  <a:outerShdw blurRad="38100" dist="38100" dir="2700000" algn="tl">
                    <a:srgbClr val="000000"/>
                  </a:outerShdw>
                </a:effectLst>
                <a:latin typeface="隶书" pitchFamily="49" charset="-122"/>
                <a:ea typeface="隶书" pitchFamily="49" charset="-122"/>
              </a:rPr>
              <a:t>和。</a:t>
            </a:r>
            <a:endParaRPr lang="zh-CN" altLang="en-US" b="1" dirty="0">
              <a:solidFill>
                <a:srgbClr val="CC3300"/>
              </a:solidFill>
              <a:effectLst>
                <a:outerShdw blurRad="38100" dist="38100" dir="2700000" algn="tl">
                  <a:srgbClr val="000000"/>
                </a:outerShdw>
              </a:effectLst>
              <a:latin typeface="隶书" pitchFamily="49" charset="-122"/>
              <a:ea typeface="隶书" pitchFamily="49" charset="-122"/>
            </a:endParaRPr>
          </a:p>
          <a:p>
            <a:endParaRPr lang="zh-CN" altLang="en-US" dirty="0"/>
          </a:p>
        </p:txBody>
      </p:sp>
      <p:grpSp>
        <p:nvGrpSpPr>
          <p:cNvPr id="4" name="Group 18"/>
          <p:cNvGrpSpPr>
            <a:grpSpLocks/>
          </p:cNvGrpSpPr>
          <p:nvPr/>
        </p:nvGrpSpPr>
        <p:grpSpPr bwMode="auto">
          <a:xfrm>
            <a:off x="908905" y="2127983"/>
            <a:ext cx="3000375" cy="2496771"/>
            <a:chOff x="2352" y="2207"/>
            <a:chExt cx="1890" cy="1390"/>
          </a:xfrm>
        </p:grpSpPr>
        <p:sp>
          <p:nvSpPr>
            <p:cNvPr id="5" name="Line 19"/>
            <p:cNvSpPr>
              <a:spLocks noChangeShapeType="1"/>
            </p:cNvSpPr>
            <p:nvPr/>
          </p:nvSpPr>
          <p:spPr bwMode="auto">
            <a:xfrm>
              <a:off x="2352" y="2474"/>
              <a:ext cx="1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20"/>
            <p:cNvSpPr>
              <a:spLocks noChangeShapeType="1"/>
            </p:cNvSpPr>
            <p:nvPr/>
          </p:nvSpPr>
          <p:spPr bwMode="auto">
            <a:xfrm>
              <a:off x="2352" y="2730"/>
              <a:ext cx="18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21"/>
            <p:cNvSpPr>
              <a:spLocks noChangeShapeType="1"/>
            </p:cNvSpPr>
            <p:nvPr/>
          </p:nvSpPr>
          <p:spPr bwMode="auto">
            <a:xfrm>
              <a:off x="2365" y="3007"/>
              <a:ext cx="18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Text Box 22"/>
            <p:cNvSpPr txBox="1">
              <a:spLocks noChangeArrowheads="1"/>
            </p:cNvSpPr>
            <p:nvPr/>
          </p:nvSpPr>
          <p:spPr bwMode="auto">
            <a:xfrm>
              <a:off x="2415" y="2235"/>
              <a:ext cx="1721" cy="223"/>
            </a:xfrm>
            <a:prstGeom prst="rect">
              <a:avLst/>
            </a:prstGeom>
            <a:noFill/>
            <a:ln w="9525">
              <a:noFill/>
              <a:miter lim="800000"/>
              <a:headEnd/>
              <a:tailEnd/>
            </a:ln>
            <a:effectLst/>
          </p:spPr>
          <p:txBody>
            <a:bodyPr wrap="none">
              <a:spAutoFit/>
            </a:bodyPr>
            <a:lstStyle/>
            <a:p>
              <a:pPr>
                <a:defRPr/>
              </a:pPr>
              <a:r>
                <a:rPr lang="en-US" altLang="zh-CN" sz="2000" b="1" dirty="0">
                  <a:effectLst>
                    <a:outerShdw blurRad="38100" dist="38100" dir="2700000" algn="tl">
                      <a:srgbClr val="FFFFFF"/>
                    </a:outerShdw>
                  </a:effectLst>
                </a:rPr>
                <a:t>12         4         </a:t>
              </a:r>
              <a:r>
                <a:rPr lang="en-US" altLang="zh-CN" sz="2000" b="1" dirty="0" smtClean="0">
                  <a:effectLst>
                    <a:outerShdw blurRad="38100" dist="38100" dir="2700000" algn="tl">
                      <a:srgbClr val="FFFFFF"/>
                    </a:outerShdw>
                  </a:effectLst>
                </a:rPr>
                <a:t>6        7</a:t>
              </a:r>
              <a:endParaRPr lang="en-US" altLang="zh-CN" sz="2000" b="1" dirty="0">
                <a:effectLst>
                  <a:outerShdw blurRad="38100" dist="38100" dir="2700000" algn="tl">
                    <a:srgbClr val="FFFFFF"/>
                  </a:outerShdw>
                </a:effectLst>
              </a:endParaRPr>
            </a:p>
          </p:txBody>
        </p:sp>
        <p:sp>
          <p:nvSpPr>
            <p:cNvPr id="9" name="Text Box 23"/>
            <p:cNvSpPr txBox="1">
              <a:spLocks noChangeArrowheads="1"/>
            </p:cNvSpPr>
            <p:nvPr/>
          </p:nvSpPr>
          <p:spPr bwMode="auto">
            <a:xfrm>
              <a:off x="2415" y="2755"/>
              <a:ext cx="1812" cy="223"/>
            </a:xfrm>
            <a:prstGeom prst="rect">
              <a:avLst/>
            </a:prstGeom>
            <a:noFill/>
            <a:ln w="9525">
              <a:noFill/>
              <a:miter lim="800000"/>
              <a:headEnd/>
              <a:tailEnd/>
            </a:ln>
            <a:effectLst/>
          </p:spPr>
          <p:txBody>
            <a:bodyPr wrap="square">
              <a:spAutoFit/>
            </a:bodyPr>
            <a:lstStyle/>
            <a:p>
              <a:pPr>
                <a:defRPr/>
              </a:pPr>
              <a:r>
                <a:rPr lang="en-US" altLang="zh-CN" sz="2000" b="1" dirty="0">
                  <a:effectLst>
                    <a:outerShdw blurRad="38100" dist="38100" dir="2700000" algn="tl">
                      <a:srgbClr val="FFFFFF"/>
                    </a:outerShdw>
                  </a:effectLst>
                </a:rPr>
                <a:t>15         7         </a:t>
              </a:r>
              <a:r>
                <a:rPr lang="en-US" altLang="zh-CN" sz="2000" b="1" dirty="0" smtClean="0">
                  <a:effectLst>
                    <a:outerShdw blurRad="38100" dist="38100" dir="2700000" algn="tl">
                      <a:srgbClr val="FFFFFF"/>
                    </a:outerShdw>
                  </a:effectLst>
                </a:rPr>
                <a:t>9       10</a:t>
              </a:r>
              <a:endParaRPr lang="en-US" altLang="zh-CN" sz="2000" b="1" dirty="0">
                <a:effectLst>
                  <a:outerShdw blurRad="38100" dist="38100" dir="2700000" algn="tl">
                    <a:srgbClr val="FFFFFF"/>
                  </a:outerShdw>
                </a:effectLst>
              </a:endParaRPr>
            </a:p>
          </p:txBody>
        </p:sp>
        <p:sp>
          <p:nvSpPr>
            <p:cNvPr id="10" name="Text Box 24"/>
            <p:cNvSpPr txBox="1">
              <a:spLocks noChangeArrowheads="1"/>
            </p:cNvSpPr>
            <p:nvPr/>
          </p:nvSpPr>
          <p:spPr bwMode="auto">
            <a:xfrm>
              <a:off x="2415" y="2495"/>
              <a:ext cx="1768" cy="223"/>
            </a:xfrm>
            <a:prstGeom prst="rect">
              <a:avLst/>
            </a:prstGeom>
            <a:noFill/>
            <a:ln w="9525">
              <a:noFill/>
              <a:miter lim="800000"/>
              <a:headEnd/>
              <a:tailEnd/>
            </a:ln>
            <a:effectLst/>
          </p:spPr>
          <p:txBody>
            <a:bodyPr wrap="square">
              <a:spAutoFit/>
            </a:bodyPr>
            <a:lstStyle/>
            <a:p>
              <a:pPr>
                <a:defRPr/>
              </a:pPr>
              <a:r>
                <a:rPr lang="en-US" altLang="zh-CN" sz="2000" b="1" dirty="0">
                  <a:effectLst>
                    <a:outerShdw blurRad="38100" dist="38100" dir="2700000" algn="tl">
                      <a:srgbClr val="FFFFFF"/>
                    </a:outerShdw>
                  </a:effectLst>
                </a:rPr>
                <a:t> 8         23        </a:t>
              </a:r>
              <a:r>
                <a:rPr lang="en-US" altLang="zh-CN" sz="2000" b="1" dirty="0" smtClean="0">
                  <a:effectLst>
                    <a:outerShdw blurRad="38100" dist="38100" dir="2700000" algn="tl">
                      <a:srgbClr val="FFFFFF"/>
                    </a:outerShdw>
                  </a:effectLst>
                </a:rPr>
                <a:t>3        5</a:t>
              </a:r>
              <a:endParaRPr lang="en-US" altLang="zh-CN" sz="2000" b="1" dirty="0">
                <a:effectLst>
                  <a:outerShdw blurRad="38100" dist="38100" dir="2700000" algn="tl">
                    <a:srgbClr val="FFFFFF"/>
                  </a:outerShdw>
                </a:effectLst>
              </a:endParaRPr>
            </a:p>
          </p:txBody>
        </p:sp>
        <p:sp>
          <p:nvSpPr>
            <p:cNvPr id="11" name="Text Box 25"/>
            <p:cNvSpPr txBox="1">
              <a:spLocks noChangeArrowheads="1"/>
            </p:cNvSpPr>
            <p:nvPr/>
          </p:nvSpPr>
          <p:spPr bwMode="auto">
            <a:xfrm>
              <a:off x="2415" y="3016"/>
              <a:ext cx="1721" cy="223"/>
            </a:xfrm>
            <a:prstGeom prst="rect">
              <a:avLst/>
            </a:prstGeom>
            <a:noFill/>
            <a:ln w="9525">
              <a:noFill/>
              <a:miter lim="800000"/>
              <a:headEnd/>
              <a:tailEnd/>
            </a:ln>
            <a:effectLst/>
          </p:spPr>
          <p:txBody>
            <a:bodyPr wrap="square">
              <a:spAutoFit/>
            </a:bodyPr>
            <a:lstStyle/>
            <a:p>
              <a:pPr>
                <a:defRPr/>
              </a:pPr>
              <a:r>
                <a:rPr lang="en-US" altLang="zh-CN" sz="2000" b="1" dirty="0">
                  <a:effectLst>
                    <a:outerShdw blurRad="38100" dist="38100" dir="2700000" algn="tl">
                      <a:srgbClr val="FFFFFF"/>
                    </a:outerShdw>
                  </a:effectLst>
                </a:rPr>
                <a:t> 2          5        </a:t>
              </a:r>
              <a:r>
                <a:rPr lang="en-US" altLang="zh-CN" sz="2000" b="1" dirty="0" smtClean="0">
                  <a:effectLst>
                    <a:outerShdw blurRad="38100" dist="38100" dir="2700000" algn="tl">
                      <a:srgbClr val="FFFFFF"/>
                    </a:outerShdw>
                  </a:effectLst>
                </a:rPr>
                <a:t>17       6</a:t>
              </a:r>
              <a:endParaRPr lang="en-US" altLang="zh-CN" sz="2000" b="1" dirty="0">
                <a:effectLst>
                  <a:outerShdw blurRad="38100" dist="38100" dir="2700000" algn="tl">
                    <a:srgbClr val="FFFFFF"/>
                  </a:outerShdw>
                </a:effectLst>
              </a:endParaRPr>
            </a:p>
          </p:txBody>
        </p:sp>
        <p:grpSp>
          <p:nvGrpSpPr>
            <p:cNvPr id="12" name="Group 26"/>
            <p:cNvGrpSpPr>
              <a:grpSpLocks/>
            </p:cNvGrpSpPr>
            <p:nvPr/>
          </p:nvGrpSpPr>
          <p:grpSpPr bwMode="auto">
            <a:xfrm>
              <a:off x="2352" y="2207"/>
              <a:ext cx="1875" cy="1390"/>
              <a:chOff x="2352" y="2207"/>
              <a:chExt cx="1875" cy="1078"/>
            </a:xfrm>
          </p:grpSpPr>
          <p:sp>
            <p:nvSpPr>
              <p:cNvPr id="15" name="Rectangle 27"/>
              <p:cNvSpPr>
                <a:spLocks noChangeArrowheads="1"/>
              </p:cNvSpPr>
              <p:nvPr/>
            </p:nvSpPr>
            <p:spPr bwMode="auto">
              <a:xfrm>
                <a:off x="2352" y="2207"/>
                <a:ext cx="1875" cy="106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Line 28"/>
              <p:cNvSpPr>
                <a:spLocks noChangeShapeType="1"/>
              </p:cNvSpPr>
              <p:nvPr/>
            </p:nvSpPr>
            <p:spPr bwMode="auto">
              <a:xfrm flipH="1">
                <a:off x="2807" y="2230"/>
                <a:ext cx="0" cy="10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9"/>
              <p:cNvSpPr>
                <a:spLocks noChangeShapeType="1"/>
              </p:cNvSpPr>
              <p:nvPr/>
            </p:nvSpPr>
            <p:spPr bwMode="auto">
              <a:xfrm>
                <a:off x="3274" y="2207"/>
                <a:ext cx="0" cy="10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30"/>
              <p:cNvSpPr>
                <a:spLocks noChangeShapeType="1"/>
              </p:cNvSpPr>
              <p:nvPr/>
            </p:nvSpPr>
            <p:spPr bwMode="auto">
              <a:xfrm>
                <a:off x="3767" y="2222"/>
                <a:ext cx="0" cy="10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Line 31"/>
            <p:cNvSpPr>
              <a:spLocks noChangeShapeType="1"/>
            </p:cNvSpPr>
            <p:nvPr/>
          </p:nvSpPr>
          <p:spPr bwMode="auto">
            <a:xfrm>
              <a:off x="2367" y="3288"/>
              <a:ext cx="186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Text Box 25"/>
          <p:cNvSpPr txBox="1">
            <a:spLocks noChangeArrowheads="1"/>
          </p:cNvSpPr>
          <p:nvPr/>
        </p:nvSpPr>
        <p:spPr bwMode="auto">
          <a:xfrm>
            <a:off x="1006536" y="4079077"/>
            <a:ext cx="2732088" cy="400561"/>
          </a:xfrm>
          <a:prstGeom prst="rect">
            <a:avLst/>
          </a:prstGeom>
          <a:noFill/>
          <a:ln w="9525">
            <a:noFill/>
            <a:miter lim="800000"/>
            <a:headEnd/>
            <a:tailEnd/>
          </a:ln>
          <a:effectLst/>
        </p:spPr>
        <p:txBody>
          <a:bodyPr wrap="square">
            <a:spAutoFit/>
          </a:bodyPr>
          <a:lstStyle/>
          <a:p>
            <a:pPr>
              <a:defRPr/>
            </a:pPr>
            <a:r>
              <a:rPr lang="en-US" altLang="zh-CN" sz="2000" b="1" dirty="0">
                <a:effectLst>
                  <a:outerShdw blurRad="38100" dist="38100" dir="2700000" algn="tl">
                    <a:srgbClr val="FFFFFF"/>
                  </a:outerShdw>
                </a:effectLst>
              </a:rPr>
              <a:t> </a:t>
            </a:r>
            <a:r>
              <a:rPr lang="en-US" altLang="zh-CN" sz="2000" b="1" dirty="0" smtClean="0">
                <a:effectLst>
                  <a:outerShdw blurRad="38100" dist="38100" dir="2700000" algn="tl">
                    <a:srgbClr val="FFFFFF"/>
                  </a:outerShdw>
                </a:effectLst>
              </a:rPr>
              <a:t>8          </a:t>
            </a:r>
            <a:r>
              <a:rPr lang="en-US" altLang="zh-CN" sz="2000" b="1" dirty="0">
                <a:effectLst>
                  <a:outerShdw blurRad="38100" dist="38100" dir="2700000" algn="tl">
                    <a:srgbClr val="FFFFFF"/>
                  </a:outerShdw>
                </a:effectLst>
              </a:rPr>
              <a:t>3</a:t>
            </a:r>
            <a:r>
              <a:rPr lang="en-US" altLang="zh-CN" sz="2000" b="1" dirty="0" smtClean="0">
                <a:effectLst>
                  <a:outerShdw blurRad="38100" dist="38100" dir="2700000" algn="tl">
                    <a:srgbClr val="FFFFFF"/>
                  </a:outerShdw>
                </a:effectLst>
              </a:rPr>
              <a:t>        7       16</a:t>
            </a:r>
            <a:endParaRPr lang="en-US" altLang="zh-CN" sz="2000" b="1" dirty="0">
              <a:effectLst>
                <a:outerShdw blurRad="38100" dist="38100" dir="2700000" algn="tl">
                  <a:srgbClr val="FFFFFF"/>
                </a:outerShdw>
              </a:effectLst>
            </a:endParaRPr>
          </a:p>
        </p:txBody>
      </p:sp>
      <p:sp>
        <p:nvSpPr>
          <p:cNvPr id="20" name="矩形 19"/>
          <p:cNvSpPr/>
          <p:nvPr/>
        </p:nvSpPr>
        <p:spPr>
          <a:xfrm>
            <a:off x="1852246" y="4719991"/>
            <a:ext cx="6096000" cy="2031325"/>
          </a:xfrm>
          <a:prstGeom prst="rect">
            <a:avLst/>
          </a:prstGeom>
        </p:spPr>
        <p:txBody>
          <a:bodyPr>
            <a:spAutoFit/>
          </a:bodyPr>
          <a:lstStyle/>
          <a:p>
            <a:pPr eaLnBrk="0" hangingPunct="0">
              <a:defRPr/>
            </a:pPr>
            <a:r>
              <a:rPr lang="zh-CN" altLang="en-US" b="1" dirty="0" smtClean="0">
                <a:solidFill>
                  <a:srgbClr val="FF3300"/>
                </a:solidFill>
                <a:effectLst>
                  <a:outerShdw blurRad="38100" dist="38100" dir="2700000" algn="tl">
                    <a:srgbClr val="000000"/>
                  </a:outerShdw>
                </a:effectLst>
              </a:rPr>
              <a:t>提示：</a:t>
            </a:r>
            <a:r>
              <a:rPr lang="en-US" altLang="zh-CN" b="1" dirty="0" smtClean="0">
                <a:solidFill>
                  <a:srgbClr val="FF3300"/>
                </a:solidFill>
                <a:effectLst>
                  <a:outerShdw blurRad="38100" dist="38100" dir="2700000" algn="tl">
                    <a:srgbClr val="000000"/>
                  </a:outerShdw>
                </a:effectLst>
              </a:rPr>
              <a:t>for </a:t>
            </a:r>
            <a:r>
              <a:rPr lang="en-US" altLang="zh-CN" b="1" dirty="0">
                <a:solidFill>
                  <a:srgbClr val="FF3300"/>
                </a:solidFill>
                <a:effectLst>
                  <a:outerShdw blurRad="38100" dist="38100" dir="2700000" algn="tl">
                    <a:srgbClr val="000000"/>
                  </a:outerShdw>
                </a:effectLst>
              </a:rPr>
              <a:t>(</a:t>
            </a:r>
            <a:r>
              <a:rPr lang="en-US" altLang="zh-CN" b="1" dirty="0" err="1">
                <a:solidFill>
                  <a:srgbClr val="FF3300"/>
                </a:solidFill>
                <a:effectLst>
                  <a:outerShdw blurRad="38100" dist="38100" dir="2700000" algn="tl">
                    <a:srgbClr val="000000"/>
                  </a:outerShdw>
                </a:effectLst>
              </a:rPr>
              <a:t>i</a:t>
            </a:r>
            <a:r>
              <a:rPr lang="en-US" altLang="zh-CN" b="1" dirty="0">
                <a:solidFill>
                  <a:srgbClr val="FF3300"/>
                </a:solidFill>
                <a:effectLst>
                  <a:outerShdw blurRad="38100" dist="38100" dir="2700000" algn="tl">
                    <a:srgbClr val="000000"/>
                  </a:outerShdw>
                </a:effectLst>
              </a:rPr>
              <a:t> = 0; </a:t>
            </a:r>
            <a:r>
              <a:rPr lang="en-US" altLang="zh-CN" b="1" dirty="0" err="1">
                <a:solidFill>
                  <a:srgbClr val="FF3300"/>
                </a:solidFill>
                <a:effectLst>
                  <a:outerShdw blurRad="38100" dist="38100" dir="2700000" algn="tl">
                    <a:srgbClr val="000000"/>
                  </a:outerShdw>
                </a:effectLst>
              </a:rPr>
              <a:t>i</a:t>
            </a:r>
            <a:r>
              <a:rPr lang="en-US" altLang="zh-CN" b="1" dirty="0">
                <a:solidFill>
                  <a:srgbClr val="FF3300"/>
                </a:solidFill>
                <a:effectLst>
                  <a:outerShdw blurRad="38100" dist="38100" dir="2700000" algn="tl">
                    <a:srgbClr val="000000"/>
                  </a:outerShdw>
                </a:effectLst>
              </a:rPr>
              <a:t> &lt; </a:t>
            </a:r>
            <a:r>
              <a:rPr lang="en-US" altLang="zh-CN" b="1" dirty="0" smtClean="0">
                <a:solidFill>
                  <a:srgbClr val="FF3300"/>
                </a:solidFill>
                <a:effectLst>
                  <a:outerShdw blurRad="38100" dist="38100" dir="2700000" algn="tl">
                    <a:srgbClr val="000000"/>
                  </a:outerShdw>
                </a:effectLst>
              </a:rPr>
              <a:t>5; </a:t>
            </a:r>
            <a:r>
              <a:rPr lang="en-US" altLang="zh-CN" b="1" dirty="0" err="1">
                <a:solidFill>
                  <a:srgbClr val="FF3300"/>
                </a:solidFill>
                <a:effectLst>
                  <a:outerShdw blurRad="38100" dist="38100" dir="2700000" algn="tl">
                    <a:srgbClr val="000000"/>
                  </a:outerShdw>
                </a:effectLst>
              </a:rPr>
              <a:t>i</a:t>
            </a:r>
            <a:r>
              <a:rPr lang="en-US" altLang="zh-CN" b="1" dirty="0">
                <a:solidFill>
                  <a:srgbClr val="FF3300"/>
                </a:solidFill>
                <a:effectLst>
                  <a:outerShdw blurRad="38100" dist="38100" dir="2700000" algn="tl">
                    <a:srgbClr val="000000"/>
                  </a:outerShdw>
                </a:effectLst>
              </a:rPr>
              <a:t>++)</a:t>
            </a:r>
          </a:p>
          <a:p>
            <a:pPr eaLnBrk="0" hangingPunct="0">
              <a:defRPr/>
            </a:pPr>
            <a:r>
              <a:rPr lang="en-US" altLang="zh-CN" b="1" dirty="0">
                <a:solidFill>
                  <a:srgbClr val="FF3300"/>
                </a:solidFill>
                <a:effectLst>
                  <a:outerShdw blurRad="38100" dist="38100" dir="2700000" algn="tl">
                    <a:srgbClr val="000000"/>
                  </a:outerShdw>
                </a:effectLst>
              </a:rPr>
              <a:t>     </a:t>
            </a:r>
            <a:r>
              <a:rPr lang="en-US" altLang="zh-CN" b="1" dirty="0" smtClean="0">
                <a:solidFill>
                  <a:srgbClr val="FF3300"/>
                </a:solidFill>
                <a:effectLst>
                  <a:outerShdw blurRad="38100" dist="38100" dir="2700000" algn="tl">
                    <a:srgbClr val="000000"/>
                  </a:outerShdw>
                </a:effectLst>
              </a:rPr>
              <a:t>        </a:t>
            </a:r>
            <a:r>
              <a:rPr lang="en-US" altLang="zh-CN" b="1" dirty="0">
                <a:solidFill>
                  <a:srgbClr val="FF3300"/>
                </a:solidFill>
                <a:effectLst>
                  <a:outerShdw blurRad="38100" dist="38100" dir="2700000" algn="tl">
                    <a:srgbClr val="000000"/>
                  </a:outerShdw>
                </a:effectLst>
              </a:rPr>
              <a:t>for (j = 0; j &lt; </a:t>
            </a:r>
            <a:r>
              <a:rPr lang="en-US" altLang="zh-CN" b="1" dirty="0" smtClean="0">
                <a:solidFill>
                  <a:srgbClr val="FF3300"/>
                </a:solidFill>
                <a:effectLst>
                  <a:outerShdw blurRad="38100" dist="38100" dir="2700000" algn="tl">
                    <a:srgbClr val="000000"/>
                  </a:outerShdw>
                </a:effectLst>
              </a:rPr>
              <a:t>4; </a:t>
            </a:r>
            <a:r>
              <a:rPr lang="en-US" altLang="zh-CN" b="1" dirty="0" err="1">
                <a:solidFill>
                  <a:srgbClr val="FF3300"/>
                </a:solidFill>
                <a:effectLst>
                  <a:outerShdw blurRad="38100" dist="38100" dir="2700000" algn="tl">
                    <a:srgbClr val="000000"/>
                  </a:outerShdw>
                </a:effectLst>
              </a:rPr>
              <a:t>j++</a:t>
            </a:r>
            <a:r>
              <a:rPr lang="en-US" altLang="zh-CN" b="1" dirty="0">
                <a:solidFill>
                  <a:srgbClr val="FF3300"/>
                </a:solidFill>
                <a:effectLst>
                  <a:outerShdw blurRad="38100" dist="38100" dir="2700000" algn="tl">
                    <a:srgbClr val="000000"/>
                  </a:outerShdw>
                </a:effectLst>
              </a:rPr>
              <a:t>)</a:t>
            </a:r>
          </a:p>
          <a:p>
            <a:pPr eaLnBrk="0" hangingPunct="0">
              <a:defRPr/>
            </a:pPr>
            <a:r>
              <a:rPr lang="en-US" altLang="zh-CN" b="1" dirty="0">
                <a:solidFill>
                  <a:srgbClr val="FF3300"/>
                </a:solidFill>
                <a:effectLst>
                  <a:outerShdw blurRad="38100" dist="38100" dir="2700000" algn="tl">
                    <a:srgbClr val="000000"/>
                  </a:outerShdw>
                </a:effectLst>
              </a:rPr>
              <a:t>       </a:t>
            </a:r>
            <a:r>
              <a:rPr lang="en-US" altLang="zh-CN" b="1" dirty="0" smtClean="0">
                <a:solidFill>
                  <a:srgbClr val="FF3300"/>
                </a:solidFill>
                <a:effectLst>
                  <a:outerShdw blurRad="38100" dist="38100" dir="2700000" algn="tl">
                    <a:srgbClr val="000000"/>
                  </a:outerShdw>
                </a:effectLst>
              </a:rPr>
              <a:t>          {  </a:t>
            </a:r>
            <a:endParaRPr lang="en-US" altLang="zh-CN" b="1" dirty="0">
              <a:solidFill>
                <a:srgbClr val="FF3300"/>
              </a:solidFill>
              <a:effectLst>
                <a:outerShdw blurRad="38100" dist="38100" dir="2700000" algn="tl">
                  <a:srgbClr val="000000"/>
                </a:outerShdw>
              </a:effectLst>
            </a:endParaRPr>
          </a:p>
          <a:p>
            <a:pPr eaLnBrk="0" hangingPunct="0">
              <a:defRPr/>
            </a:pPr>
            <a:r>
              <a:rPr lang="en-US" altLang="zh-CN" b="1" dirty="0">
                <a:solidFill>
                  <a:srgbClr val="FF3300"/>
                </a:solidFill>
                <a:effectLst>
                  <a:outerShdw blurRad="38100" dist="38100" dir="2700000" algn="tl">
                    <a:srgbClr val="000000"/>
                  </a:outerShdw>
                </a:effectLst>
              </a:rPr>
              <a:t>         </a:t>
            </a:r>
            <a:r>
              <a:rPr lang="en-US" altLang="zh-CN" b="1" dirty="0" smtClean="0">
                <a:solidFill>
                  <a:srgbClr val="FF3300"/>
                </a:solidFill>
                <a:effectLst>
                  <a:outerShdw blurRad="38100" dist="38100" dir="2700000" algn="tl">
                    <a:srgbClr val="000000"/>
                  </a:outerShdw>
                </a:effectLst>
              </a:rPr>
              <a:t>        </a:t>
            </a:r>
            <a:r>
              <a:rPr lang="en-US" altLang="zh-CN" b="1" dirty="0">
                <a:solidFill>
                  <a:srgbClr val="FF3300"/>
                </a:solidFill>
                <a:effectLst>
                  <a:outerShdw blurRad="38100" dist="38100" dir="2700000" algn="tl">
                    <a:srgbClr val="000000"/>
                  </a:outerShdw>
                </a:effectLst>
              </a:rPr>
              <a:t>x[</a:t>
            </a:r>
            <a:r>
              <a:rPr lang="en-US" altLang="zh-CN" b="1" dirty="0" err="1">
                <a:solidFill>
                  <a:srgbClr val="FF3300"/>
                </a:solidFill>
                <a:effectLst>
                  <a:outerShdw blurRad="38100" dist="38100" dir="2700000" algn="tl">
                    <a:srgbClr val="000000"/>
                  </a:outerShdw>
                </a:effectLst>
              </a:rPr>
              <a:t>i</a:t>
            </a:r>
            <a:r>
              <a:rPr lang="en-US" altLang="zh-CN" b="1" dirty="0" smtClean="0">
                <a:solidFill>
                  <a:srgbClr val="FF3300"/>
                </a:solidFill>
                <a:effectLst>
                  <a:outerShdw blurRad="38100" dist="38100" dir="2700000" algn="tl">
                    <a:srgbClr val="000000"/>
                  </a:outerShdw>
                </a:effectLst>
              </a:rPr>
              <a:t>][4] </a:t>
            </a:r>
            <a:r>
              <a:rPr lang="en-US" altLang="zh-CN" b="1" dirty="0">
                <a:solidFill>
                  <a:srgbClr val="FF3300"/>
                </a:solidFill>
                <a:effectLst>
                  <a:outerShdw blurRad="38100" dist="38100" dir="2700000" algn="tl">
                    <a:srgbClr val="000000"/>
                  </a:outerShdw>
                </a:effectLst>
              </a:rPr>
              <a:t>+= x[</a:t>
            </a:r>
            <a:r>
              <a:rPr lang="en-US" altLang="zh-CN" b="1" dirty="0" err="1">
                <a:solidFill>
                  <a:srgbClr val="FF3300"/>
                </a:solidFill>
                <a:effectLst>
                  <a:outerShdw blurRad="38100" dist="38100" dir="2700000" algn="tl">
                    <a:srgbClr val="000000"/>
                  </a:outerShdw>
                </a:effectLst>
              </a:rPr>
              <a:t>i</a:t>
            </a:r>
            <a:r>
              <a:rPr lang="en-US" altLang="zh-CN" b="1" dirty="0">
                <a:solidFill>
                  <a:srgbClr val="FF3300"/>
                </a:solidFill>
                <a:effectLst>
                  <a:outerShdw blurRad="38100" dist="38100" dir="2700000" algn="tl">
                    <a:srgbClr val="000000"/>
                  </a:outerShdw>
                </a:effectLst>
              </a:rPr>
              <a:t>][j];</a:t>
            </a:r>
          </a:p>
          <a:p>
            <a:pPr eaLnBrk="0" hangingPunct="0">
              <a:defRPr/>
            </a:pPr>
            <a:r>
              <a:rPr lang="en-US" altLang="zh-CN" b="1" dirty="0">
                <a:solidFill>
                  <a:srgbClr val="FF3300"/>
                </a:solidFill>
                <a:effectLst>
                  <a:outerShdw blurRad="38100" dist="38100" dir="2700000" algn="tl">
                    <a:srgbClr val="000000"/>
                  </a:outerShdw>
                </a:effectLst>
              </a:rPr>
              <a:t>         </a:t>
            </a:r>
            <a:r>
              <a:rPr lang="en-US" altLang="zh-CN" b="1" dirty="0" smtClean="0">
                <a:solidFill>
                  <a:srgbClr val="FF3300"/>
                </a:solidFill>
                <a:effectLst>
                  <a:outerShdw blurRad="38100" dist="38100" dir="2700000" algn="tl">
                    <a:srgbClr val="000000"/>
                  </a:outerShdw>
                </a:effectLst>
              </a:rPr>
              <a:t>        x[5][</a:t>
            </a:r>
            <a:r>
              <a:rPr lang="en-US" altLang="zh-CN" b="1" dirty="0">
                <a:solidFill>
                  <a:srgbClr val="FF3300"/>
                </a:solidFill>
                <a:effectLst>
                  <a:outerShdw blurRad="38100" dist="38100" dir="2700000" algn="tl">
                    <a:srgbClr val="000000"/>
                  </a:outerShdw>
                </a:effectLst>
              </a:rPr>
              <a:t>j] += x[</a:t>
            </a:r>
            <a:r>
              <a:rPr lang="en-US" altLang="zh-CN" b="1" dirty="0" err="1">
                <a:solidFill>
                  <a:srgbClr val="FF3300"/>
                </a:solidFill>
                <a:effectLst>
                  <a:outerShdw blurRad="38100" dist="38100" dir="2700000" algn="tl">
                    <a:srgbClr val="000000"/>
                  </a:outerShdw>
                </a:effectLst>
              </a:rPr>
              <a:t>i</a:t>
            </a:r>
            <a:r>
              <a:rPr lang="en-US" altLang="zh-CN" b="1" dirty="0">
                <a:solidFill>
                  <a:srgbClr val="FF3300"/>
                </a:solidFill>
                <a:effectLst>
                  <a:outerShdw blurRad="38100" dist="38100" dir="2700000" algn="tl">
                    <a:srgbClr val="000000"/>
                  </a:outerShdw>
                </a:effectLst>
              </a:rPr>
              <a:t>][j];</a:t>
            </a:r>
          </a:p>
          <a:p>
            <a:pPr eaLnBrk="0" hangingPunct="0">
              <a:defRPr/>
            </a:pPr>
            <a:r>
              <a:rPr lang="en-US" altLang="zh-CN" b="1" dirty="0">
                <a:solidFill>
                  <a:srgbClr val="FF3300"/>
                </a:solidFill>
                <a:effectLst>
                  <a:outerShdw blurRad="38100" dist="38100" dir="2700000" algn="tl">
                    <a:srgbClr val="000000"/>
                  </a:outerShdw>
                </a:effectLst>
              </a:rPr>
              <a:t>          </a:t>
            </a:r>
            <a:r>
              <a:rPr lang="en-US" altLang="zh-CN" b="1" dirty="0" smtClean="0">
                <a:solidFill>
                  <a:srgbClr val="FF3300"/>
                </a:solidFill>
                <a:effectLst>
                  <a:outerShdw blurRad="38100" dist="38100" dir="2700000" algn="tl">
                    <a:srgbClr val="000000"/>
                  </a:outerShdw>
                </a:effectLst>
              </a:rPr>
              <a:t>       x[5][4] </a:t>
            </a:r>
            <a:r>
              <a:rPr lang="en-US" altLang="zh-CN" b="1" dirty="0">
                <a:solidFill>
                  <a:srgbClr val="FF3300"/>
                </a:solidFill>
                <a:effectLst>
                  <a:outerShdw blurRad="38100" dist="38100" dir="2700000" algn="tl">
                    <a:srgbClr val="000000"/>
                  </a:outerShdw>
                </a:effectLst>
              </a:rPr>
              <a:t>+= x[</a:t>
            </a:r>
            <a:r>
              <a:rPr lang="en-US" altLang="zh-CN" b="1" dirty="0" err="1">
                <a:solidFill>
                  <a:srgbClr val="FF3300"/>
                </a:solidFill>
                <a:effectLst>
                  <a:outerShdw blurRad="38100" dist="38100" dir="2700000" algn="tl">
                    <a:srgbClr val="000000"/>
                  </a:outerShdw>
                </a:effectLst>
              </a:rPr>
              <a:t>i</a:t>
            </a:r>
            <a:r>
              <a:rPr lang="en-US" altLang="zh-CN" b="1" dirty="0">
                <a:solidFill>
                  <a:srgbClr val="FF3300"/>
                </a:solidFill>
                <a:effectLst>
                  <a:outerShdw blurRad="38100" dist="38100" dir="2700000" algn="tl">
                    <a:srgbClr val="000000"/>
                  </a:outerShdw>
                </a:effectLst>
              </a:rPr>
              <a:t>][j];</a:t>
            </a:r>
          </a:p>
          <a:p>
            <a:pPr eaLnBrk="0" hangingPunct="0">
              <a:defRPr/>
            </a:pPr>
            <a:r>
              <a:rPr lang="en-US" altLang="zh-CN" b="1" dirty="0">
                <a:solidFill>
                  <a:srgbClr val="FF3300"/>
                </a:solidFill>
                <a:effectLst>
                  <a:outerShdw blurRad="38100" dist="38100" dir="2700000" algn="tl">
                    <a:srgbClr val="000000"/>
                  </a:outerShdw>
                </a:effectLst>
              </a:rPr>
              <a:t>      </a:t>
            </a:r>
            <a:r>
              <a:rPr lang="en-US" altLang="zh-CN" b="1" dirty="0" smtClean="0">
                <a:solidFill>
                  <a:srgbClr val="FF3300"/>
                </a:solidFill>
                <a:effectLst>
                  <a:outerShdw blurRad="38100" dist="38100" dir="2700000" algn="tl">
                    <a:srgbClr val="000000"/>
                  </a:outerShdw>
                </a:effectLst>
              </a:rPr>
              <a:t>           </a:t>
            </a:r>
            <a:r>
              <a:rPr lang="en-US" altLang="zh-CN" b="1" dirty="0">
                <a:solidFill>
                  <a:srgbClr val="FF3300"/>
                </a:solidFill>
                <a:effectLst>
                  <a:outerShdw blurRad="38100" dist="38100" dir="2700000" algn="tl">
                    <a:srgbClr val="000000"/>
                  </a:outerShdw>
                </a:effectLst>
              </a:rPr>
              <a:t>}</a:t>
            </a:r>
            <a:endParaRPr lang="en-US" altLang="zh-CN" b="1" dirty="0">
              <a:solidFill>
                <a:srgbClr val="FF3300"/>
              </a:solidFill>
              <a:effectLst>
                <a:outerShdw blurRad="38100" dist="38100" dir="2700000" algn="tl">
                  <a:srgbClr val="000000"/>
                </a:outerShdw>
              </a:effectLst>
            </a:endParaRPr>
          </a:p>
        </p:txBody>
      </p:sp>
    </p:spTree>
    <p:extLst>
      <p:ext uri="{BB962C8B-B14F-4D97-AF65-F5344CB8AC3E}">
        <p14:creationId xmlns:p14="http://schemas.microsoft.com/office/powerpoint/2010/main" val="1855073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866" y="1551354"/>
            <a:ext cx="10515600" cy="376112"/>
          </a:xfrm>
        </p:spPr>
        <p:txBody>
          <a:bodyPr>
            <a:normAutofit fontScale="90000"/>
          </a:bodyPr>
          <a:lstStyle/>
          <a:p>
            <a:pPr algn="l"/>
            <a:r>
              <a:rPr lang="zh-CN" altLang="en-US" dirty="0"/>
              <a:t>例 </a:t>
            </a:r>
            <a:r>
              <a:rPr lang="en-US" altLang="zh-CN" dirty="0"/>
              <a:t>1</a:t>
            </a:r>
            <a:r>
              <a:rPr lang="zh-CN" altLang="en-US" dirty="0"/>
              <a:t>：数组操作</a:t>
            </a:r>
            <a:r>
              <a:rPr lang="en-US" altLang="zh-CN" dirty="0"/>
              <a:t>(P1067)</a:t>
            </a:r>
            <a:br>
              <a:rPr lang="en-US" altLang="zh-CN" dirty="0"/>
            </a:br>
            <a:endParaRPr lang="zh-CN" altLang="en-US" dirty="0"/>
          </a:p>
        </p:txBody>
      </p:sp>
      <p:sp>
        <p:nvSpPr>
          <p:cNvPr id="3" name="内容占位符 2"/>
          <p:cNvSpPr>
            <a:spLocks noGrp="1"/>
          </p:cNvSpPr>
          <p:nvPr>
            <p:ph idx="1"/>
          </p:nvPr>
        </p:nvSpPr>
        <p:spPr>
          <a:xfrm>
            <a:off x="468923" y="1989013"/>
            <a:ext cx="10515600" cy="4328747"/>
          </a:xfrm>
        </p:spPr>
        <p:txBody>
          <a:bodyPr>
            <a:normAutofit fontScale="70000" lnSpcReduction="20000"/>
          </a:bodyPr>
          <a:lstStyle/>
          <a:p>
            <a:r>
              <a:rPr lang="zh-CN" altLang="en-US" dirty="0"/>
              <a:t>给出 </a:t>
            </a:r>
            <a:r>
              <a:rPr lang="en-US" altLang="zh-CN" dirty="0"/>
              <a:t>N </a:t>
            </a:r>
            <a:r>
              <a:rPr lang="zh-CN" altLang="en-US" dirty="0"/>
              <a:t>行 </a:t>
            </a:r>
            <a:r>
              <a:rPr lang="en-US" altLang="zh-CN" dirty="0"/>
              <a:t>M </a:t>
            </a:r>
            <a:r>
              <a:rPr lang="zh-CN" altLang="en-US" dirty="0"/>
              <a:t>列的整数矩阵， 请你查找整数矩阵中最大的数和最小的数以及给定的某个整数所在的</a:t>
            </a:r>
            <a:r>
              <a:rPr lang="zh-CN" altLang="en-US" dirty="0" smtClean="0"/>
              <a:t>行列</a:t>
            </a:r>
            <a:r>
              <a:rPr lang="zh-CN" altLang="en-US" dirty="0"/>
              <a:t>坐标（行列坐标都从 </a:t>
            </a:r>
            <a:r>
              <a:rPr lang="en-US" altLang="zh-CN" dirty="0"/>
              <a:t>1 </a:t>
            </a:r>
            <a:r>
              <a:rPr lang="zh-CN" altLang="en-US" dirty="0"/>
              <a:t>开始）。</a:t>
            </a:r>
            <a:br>
              <a:rPr lang="zh-CN" altLang="en-US" dirty="0"/>
            </a:br>
            <a:r>
              <a:rPr lang="en-US" altLang="zh-CN" dirty="0"/>
              <a:t>【</a:t>
            </a:r>
            <a:r>
              <a:rPr lang="zh-CN" altLang="en-US" dirty="0"/>
              <a:t>输入格式</a:t>
            </a:r>
            <a:r>
              <a:rPr lang="en-US" altLang="zh-CN" dirty="0"/>
              <a:t>】</a:t>
            </a:r>
            <a:br>
              <a:rPr lang="en-US" altLang="zh-CN" dirty="0"/>
            </a:br>
            <a:r>
              <a:rPr lang="zh-CN" altLang="en-US" dirty="0"/>
              <a:t>第 </a:t>
            </a:r>
            <a:r>
              <a:rPr lang="en-US" altLang="zh-CN" dirty="0"/>
              <a:t>1 </a:t>
            </a:r>
            <a:r>
              <a:rPr lang="zh-CN" altLang="en-US" dirty="0"/>
              <a:t>行：两个整数 </a:t>
            </a:r>
            <a:r>
              <a:rPr lang="en-US" altLang="zh-CN" dirty="0"/>
              <a:t>N </a:t>
            </a:r>
            <a:r>
              <a:rPr lang="zh-CN" altLang="en-US" dirty="0"/>
              <a:t>和 </a:t>
            </a:r>
            <a:r>
              <a:rPr lang="en-US" altLang="zh-CN" dirty="0"/>
              <a:t>M</a:t>
            </a:r>
            <a:r>
              <a:rPr lang="zh-CN" altLang="en-US" dirty="0"/>
              <a:t>；第 </a:t>
            </a:r>
            <a:r>
              <a:rPr lang="en-US" altLang="zh-CN" dirty="0"/>
              <a:t>2 </a:t>
            </a:r>
            <a:r>
              <a:rPr lang="zh-CN" altLang="en-US" dirty="0"/>
              <a:t>到 </a:t>
            </a:r>
            <a:r>
              <a:rPr lang="en-US" altLang="zh-CN" dirty="0"/>
              <a:t>N+1 </a:t>
            </a:r>
            <a:r>
              <a:rPr lang="zh-CN" altLang="en-US" dirty="0"/>
              <a:t>行，每行包含 </a:t>
            </a:r>
            <a:r>
              <a:rPr lang="en-US" altLang="zh-CN" dirty="0"/>
              <a:t>M </a:t>
            </a:r>
            <a:r>
              <a:rPr lang="zh-CN" altLang="en-US" dirty="0"/>
              <a:t>个整数；第 </a:t>
            </a:r>
            <a:r>
              <a:rPr lang="en-US" altLang="zh-CN" dirty="0"/>
              <a:t>N+2 </a:t>
            </a:r>
            <a:r>
              <a:rPr lang="zh-CN" altLang="en-US" dirty="0"/>
              <a:t>行，一个整数，表示要</a:t>
            </a:r>
            <a:r>
              <a:rPr lang="zh-CN" altLang="en-US" dirty="0" smtClean="0"/>
              <a:t>查找的</a:t>
            </a:r>
            <a:r>
              <a:rPr lang="zh-CN" altLang="en-US" dirty="0"/>
              <a:t>整数。</a:t>
            </a:r>
            <a:br>
              <a:rPr lang="zh-CN" altLang="en-US" dirty="0"/>
            </a:br>
            <a:r>
              <a:rPr lang="en-US" altLang="zh-CN" dirty="0"/>
              <a:t>【</a:t>
            </a:r>
            <a:r>
              <a:rPr lang="zh-CN" altLang="en-US" dirty="0"/>
              <a:t>输出格式</a:t>
            </a:r>
            <a:r>
              <a:rPr lang="en-US" altLang="zh-CN" dirty="0"/>
              <a:t>】</a:t>
            </a:r>
            <a:br>
              <a:rPr lang="en-US" altLang="zh-CN" dirty="0"/>
            </a:br>
            <a:r>
              <a:rPr lang="zh-CN" altLang="en-US" dirty="0"/>
              <a:t>第 </a:t>
            </a:r>
            <a:r>
              <a:rPr lang="en-US" altLang="zh-CN" dirty="0"/>
              <a:t>1 </a:t>
            </a:r>
            <a:r>
              <a:rPr lang="zh-CN" altLang="en-US" dirty="0"/>
              <a:t>行：三个整数，表示矩阵中最大整数和它最晚出现的行列坐标。第 </a:t>
            </a:r>
            <a:r>
              <a:rPr lang="en-US" altLang="zh-CN" dirty="0"/>
              <a:t>2 </a:t>
            </a:r>
            <a:r>
              <a:rPr lang="zh-CN" altLang="en-US" dirty="0"/>
              <a:t>行：三个整数，表示矩阵中</a:t>
            </a:r>
            <a:br>
              <a:rPr lang="zh-CN" altLang="en-US" dirty="0"/>
            </a:br>
            <a:r>
              <a:rPr lang="zh-CN" altLang="en-US" dirty="0"/>
              <a:t>最小整数和它最早出现的行列坐标。第 </a:t>
            </a:r>
            <a:r>
              <a:rPr lang="en-US" altLang="zh-CN" dirty="0"/>
              <a:t>3 </a:t>
            </a:r>
            <a:r>
              <a:rPr lang="zh-CN" altLang="en-US" dirty="0"/>
              <a:t>行：两个整数，要查找的数最早出现的行列坐标，如果不存在，</a:t>
            </a:r>
            <a:br>
              <a:rPr lang="zh-CN" altLang="en-US" dirty="0"/>
            </a:br>
            <a:r>
              <a:rPr lang="zh-CN" altLang="en-US" dirty="0"/>
              <a:t>则输出</a:t>
            </a:r>
            <a:r>
              <a:rPr lang="en-US" altLang="zh-CN" dirty="0"/>
              <a:t>"No"</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a:t/>
            </a:r>
            <a:br>
              <a:rPr lang="zh-CN" altLang="en-US" dirty="0"/>
            </a:br>
            <a:r>
              <a:rPr lang="en-US" altLang="zh-CN" dirty="0"/>
              <a:t>【</a:t>
            </a:r>
            <a:r>
              <a:rPr lang="zh-CN" altLang="en-US" dirty="0"/>
              <a:t>数据范围</a:t>
            </a:r>
            <a:r>
              <a:rPr lang="en-US" altLang="zh-CN" dirty="0"/>
              <a:t>】</a:t>
            </a:r>
            <a:br>
              <a:rPr lang="en-US" altLang="zh-CN" dirty="0"/>
            </a:br>
            <a:r>
              <a:rPr lang="en-US" altLang="zh-CN" dirty="0"/>
              <a:t>2 &lt;= N,M &lt;= 1000</a:t>
            </a:r>
            <a:br>
              <a:rPr lang="en-US" altLang="zh-CN" dirty="0"/>
            </a:br>
            <a:endParaRPr lang="en-US" altLang="zh-CN" dirty="0" smtClean="0"/>
          </a:p>
        </p:txBody>
      </p:sp>
      <p:pic>
        <p:nvPicPr>
          <p:cNvPr id="5" name="图片 4"/>
          <p:cNvPicPr>
            <a:picLocks noChangeAspect="1"/>
          </p:cNvPicPr>
          <p:nvPr/>
        </p:nvPicPr>
        <p:blipFill>
          <a:blip r:embed="rId2"/>
          <a:stretch>
            <a:fillRect/>
          </a:stretch>
        </p:blipFill>
        <p:spPr>
          <a:xfrm>
            <a:off x="468923" y="3465634"/>
            <a:ext cx="10239375" cy="1790700"/>
          </a:xfrm>
          <a:prstGeom prst="rect">
            <a:avLst/>
          </a:prstGeom>
        </p:spPr>
      </p:pic>
    </p:spTree>
    <p:extLst>
      <p:ext uri="{BB962C8B-B14F-4D97-AF65-F5344CB8AC3E}">
        <p14:creationId xmlns:p14="http://schemas.microsoft.com/office/powerpoint/2010/main" val="1511365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791" y="1239715"/>
            <a:ext cx="10515600" cy="413238"/>
          </a:xfrm>
        </p:spPr>
        <p:txBody>
          <a:bodyPr>
            <a:normAutofit lnSpcReduction="10000"/>
          </a:bodyPr>
          <a:lstStyle/>
          <a:p>
            <a:r>
              <a:rPr lang="en-US" altLang="zh-CN" dirty="0" smtClean="0"/>
              <a:t>【</a:t>
            </a:r>
            <a:r>
              <a:rPr lang="zh-CN" altLang="en-US" dirty="0"/>
              <a:t>讲解： </a:t>
            </a:r>
            <a:r>
              <a:rPr lang="en-US" altLang="zh-CN" dirty="0" smtClean="0"/>
              <a:t>】</a:t>
            </a:r>
            <a:endParaRPr lang="zh-CN" altLang="en-US" dirty="0"/>
          </a:p>
        </p:txBody>
      </p:sp>
      <p:sp>
        <p:nvSpPr>
          <p:cNvPr id="4" name="矩形 3"/>
          <p:cNvSpPr/>
          <p:nvPr/>
        </p:nvSpPr>
        <p:spPr>
          <a:xfrm>
            <a:off x="1096108" y="1652953"/>
            <a:ext cx="9234854" cy="923330"/>
          </a:xfrm>
          <a:prstGeom prst="rect">
            <a:avLst/>
          </a:prstGeom>
        </p:spPr>
        <p:txBody>
          <a:bodyPr wrap="square">
            <a:spAutoFit/>
          </a:bodyPr>
          <a:lstStyle/>
          <a:p>
            <a:r>
              <a:rPr lang="zh-CN" altLang="en-US" dirty="0"/>
              <a:t>二维数组的查找，就是在遍历矩阵的过程中计算比较运算。</a:t>
            </a:r>
            <a:br>
              <a:rPr lang="zh-CN" altLang="en-US" dirty="0"/>
            </a:br>
            <a:r>
              <a:rPr lang="en-US" altLang="zh-CN" b="1" dirty="0"/>
              <a:t>1</a:t>
            </a:r>
            <a:r>
              <a:rPr lang="zh-CN" altLang="en-US" dirty="0"/>
              <a:t>、数组定义： </a:t>
            </a:r>
            <a:r>
              <a:rPr lang="en-US" altLang="zh-CN" dirty="0" err="1"/>
              <a:t>int</a:t>
            </a:r>
            <a:r>
              <a:rPr lang="en-US" altLang="zh-CN" dirty="0"/>
              <a:t> a[1005][1005]; //</a:t>
            </a:r>
            <a:r>
              <a:rPr lang="zh-CN" altLang="en-US" dirty="0"/>
              <a:t>为什么要定义成 </a:t>
            </a:r>
            <a:r>
              <a:rPr lang="en-US" altLang="zh-CN" dirty="0"/>
              <a:t>1005 </a:t>
            </a:r>
            <a:r>
              <a:rPr lang="zh-CN" altLang="en-US" dirty="0"/>
              <a:t>行 </a:t>
            </a:r>
            <a:r>
              <a:rPr lang="en-US" altLang="zh-CN" dirty="0"/>
              <a:t>1005 </a:t>
            </a:r>
            <a:r>
              <a:rPr lang="zh-CN" altLang="en-US" dirty="0"/>
              <a:t>列</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022105" y="2397647"/>
            <a:ext cx="8869240" cy="4460353"/>
          </a:xfrm>
          <a:prstGeom prst="rect">
            <a:avLst/>
          </a:prstGeom>
        </p:spPr>
      </p:pic>
    </p:spTree>
    <p:extLst>
      <p:ext uri="{BB962C8B-B14F-4D97-AF65-F5344CB8AC3E}">
        <p14:creationId xmlns:p14="http://schemas.microsoft.com/office/powerpoint/2010/main" val="148170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dirty="0" smtClean="0"/>
              <a:t>end</a:t>
            </a:r>
          </a:p>
        </p:txBody>
      </p:sp>
      <p:sp>
        <p:nvSpPr>
          <p:cNvPr id="5" name="文本占位符 4"/>
          <p:cNvSpPr>
            <a:spLocks noGrp="1"/>
          </p:cNvSpPr>
          <p:nvPr>
            <p:ph type="body" idx="1"/>
            <p:custDataLst>
              <p:tags r:id="rId3"/>
            </p:custDataLst>
          </p:nvPr>
        </p:nvSpPr>
        <p:spPr/>
        <p:txBody>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33961" y="535110"/>
            <a:ext cx="8382000" cy="1657350"/>
          </a:xfrm>
          <a:prstGeom prst="rect">
            <a:avLst/>
          </a:prstGeom>
          <a:noFill/>
          <a:ln w="9525">
            <a:noFill/>
            <a:miter lim="800000"/>
            <a:headEnd/>
            <a:tailEnd/>
          </a:ln>
        </p:spPr>
        <p:txBody>
          <a:bodyPr/>
          <a:lstStyle/>
          <a:p>
            <a:pPr eaLnBrk="0" hangingPunct="0">
              <a:defRPr/>
            </a:pPr>
            <a:r>
              <a:rPr lang="en-US" altLang="zh-CN" sz="3200" b="1" dirty="0" smtClean="0">
                <a:solidFill>
                  <a:srgbClr val="FF3300"/>
                </a:solidFill>
                <a:effectLst>
                  <a:outerShdw blurRad="38100" dist="38100" dir="2700000" algn="tl">
                    <a:srgbClr val="000000"/>
                  </a:outerShdw>
                </a:effectLst>
                <a:ea typeface="隶书" pitchFamily="49" charset="-122"/>
              </a:rPr>
              <a:t>  </a:t>
            </a:r>
            <a:r>
              <a:rPr lang="zh-CN" altLang="en-US" sz="3200" b="1" dirty="0">
                <a:solidFill>
                  <a:srgbClr val="FF3300"/>
                </a:solidFill>
                <a:effectLst>
                  <a:outerShdw blurRad="38100" dist="38100" dir="2700000" algn="tl">
                    <a:srgbClr val="000000"/>
                  </a:outerShdw>
                </a:effectLst>
                <a:ea typeface="隶书" pitchFamily="49" charset="-122"/>
              </a:rPr>
              <a:t>二维数</a:t>
            </a:r>
            <a:r>
              <a:rPr lang="zh-CN" altLang="en-US" sz="3200" b="1" dirty="0" smtClean="0">
                <a:solidFill>
                  <a:srgbClr val="FF3300"/>
                </a:solidFill>
                <a:effectLst>
                  <a:outerShdw blurRad="38100" dist="38100" dir="2700000" algn="tl">
                    <a:srgbClr val="000000"/>
                  </a:outerShdw>
                </a:effectLst>
                <a:ea typeface="隶书" pitchFamily="49" charset="-122"/>
              </a:rPr>
              <a:t>组</a:t>
            </a:r>
            <a:endParaRPr lang="zh-CN" altLang="en-US" b="1" dirty="0">
              <a:solidFill>
                <a:srgbClr val="FF3300"/>
              </a:solidFill>
              <a:effectLst>
                <a:outerShdw blurRad="38100" dist="38100" dir="2700000" algn="tl">
                  <a:srgbClr val="000000"/>
                </a:outerShdw>
              </a:effectLst>
            </a:endParaRPr>
          </a:p>
          <a:p>
            <a:pPr lvl="1" eaLnBrk="0" hangingPunct="0">
              <a:buClr>
                <a:schemeClr val="hlink"/>
              </a:buClr>
              <a:buFont typeface="Wingdings" pitchFamily="2" charset="2"/>
              <a:buNone/>
              <a:defRPr/>
            </a:pPr>
            <a:r>
              <a:rPr lang="en-US" altLang="zh-CN" b="1" dirty="0">
                <a:solidFill>
                  <a:srgbClr val="FF33CC"/>
                </a:solidFill>
                <a:effectLst>
                  <a:outerShdw blurRad="38100" dist="38100" dir="2700000" algn="tl">
                    <a:srgbClr val="000000"/>
                  </a:outerShdw>
                </a:effectLst>
                <a:latin typeface="楷体_GB2312" pitchFamily="49" charset="-122"/>
                <a:ea typeface="楷体_GB2312" pitchFamily="49" charset="-122"/>
              </a:rPr>
              <a:t>1</a:t>
            </a:r>
            <a:r>
              <a:rPr lang="zh-CN" altLang="en-US" b="1" dirty="0">
                <a:solidFill>
                  <a:srgbClr val="FF33CC"/>
                </a:solidFill>
                <a:effectLst>
                  <a:outerShdw blurRad="38100" dist="38100" dir="2700000" algn="tl">
                    <a:srgbClr val="000000"/>
                  </a:outerShdw>
                </a:effectLst>
                <a:latin typeface="楷体_GB2312" pitchFamily="49" charset="-122"/>
                <a:ea typeface="楷体_GB2312" pitchFamily="49" charset="-122"/>
              </a:rPr>
              <a:t>、 二维数组的定义</a:t>
            </a:r>
          </a:p>
          <a:p>
            <a:pPr lvl="2" eaLnBrk="0" hangingPunct="0">
              <a:buClr>
                <a:srgbClr val="339933"/>
              </a:buClr>
              <a:buFont typeface="Wingdings" pitchFamily="2" charset="2"/>
              <a:buChar char="Ø"/>
              <a:defRPr/>
            </a:pPr>
            <a:r>
              <a:rPr lang="zh-CN" altLang="en-US" b="1" dirty="0">
                <a:solidFill>
                  <a:srgbClr val="339933"/>
                </a:solidFill>
                <a:effectLst>
                  <a:outerShdw blurRad="38100" dist="38100" dir="2700000" algn="tl">
                    <a:srgbClr val="000000"/>
                  </a:outerShdw>
                </a:effectLst>
                <a:ea typeface="隶书" pitchFamily="49" charset="-122"/>
              </a:rPr>
              <a:t>定义方式：</a:t>
            </a:r>
            <a:r>
              <a:rPr lang="zh-CN" altLang="en-US" b="1" dirty="0">
                <a:effectLst>
                  <a:outerShdw blurRad="38100" dist="38100" dir="2700000" algn="tl">
                    <a:srgbClr val="FFFFFF"/>
                  </a:outerShdw>
                </a:effectLst>
                <a:ea typeface="隶书" pitchFamily="49" charset="-122"/>
              </a:rPr>
              <a:t>　</a:t>
            </a:r>
          </a:p>
          <a:p>
            <a:pPr lvl="2" eaLnBrk="0" hangingPunct="0">
              <a:buClr>
                <a:schemeClr val="accent2"/>
              </a:buClr>
              <a:buFont typeface="Wingdings" pitchFamily="2" charset="2"/>
              <a:buNone/>
              <a:defRPr/>
            </a:pPr>
            <a:r>
              <a:rPr lang="zh-CN" altLang="en-US" b="1" dirty="0">
                <a:effectLst>
                  <a:outerShdw blurRad="38100" dist="38100" dir="2700000" algn="tl">
                    <a:srgbClr val="FFFFFF"/>
                  </a:outerShdw>
                </a:effectLst>
                <a:ea typeface="隶书" pitchFamily="49" charset="-122"/>
              </a:rPr>
              <a:t>　</a:t>
            </a:r>
            <a:r>
              <a:rPr lang="zh-CN" altLang="en-US" b="1" dirty="0">
                <a:solidFill>
                  <a:srgbClr val="CC3300"/>
                </a:solidFill>
                <a:effectLst>
                  <a:outerShdw blurRad="38100" dist="38100" dir="2700000" algn="tl">
                    <a:srgbClr val="000000"/>
                  </a:outerShdw>
                </a:effectLst>
                <a:ea typeface="隶书" pitchFamily="49" charset="-122"/>
              </a:rPr>
              <a:t>数据类型　数组名</a:t>
            </a:r>
            <a:r>
              <a:rPr lang="en-US" altLang="zh-CN" b="1" dirty="0" smtClean="0">
                <a:solidFill>
                  <a:srgbClr val="CC3300"/>
                </a:solidFill>
                <a:effectLst>
                  <a:outerShdw blurRad="38100" dist="38100" dir="2700000" algn="tl">
                    <a:srgbClr val="000000"/>
                  </a:outerShdw>
                </a:effectLst>
                <a:ea typeface="隶书" pitchFamily="49" charset="-122"/>
              </a:rPr>
              <a:t>[</a:t>
            </a:r>
            <a:r>
              <a:rPr lang="zh-CN" altLang="en-US" b="1" dirty="0" smtClean="0">
                <a:solidFill>
                  <a:srgbClr val="CC3300"/>
                </a:solidFill>
                <a:effectLst>
                  <a:outerShdw blurRad="38100" dist="38100" dir="2700000" algn="tl">
                    <a:srgbClr val="000000"/>
                  </a:outerShdw>
                </a:effectLst>
                <a:ea typeface="隶书" pitchFamily="49" charset="-122"/>
              </a:rPr>
              <a:t>行元素个数</a:t>
            </a:r>
            <a:r>
              <a:rPr lang="en-US" altLang="zh-CN" b="1" dirty="0" smtClean="0">
                <a:solidFill>
                  <a:srgbClr val="CC3300"/>
                </a:solidFill>
                <a:effectLst>
                  <a:outerShdw blurRad="38100" dist="38100" dir="2700000" algn="tl">
                    <a:srgbClr val="000000"/>
                  </a:outerShdw>
                </a:effectLst>
                <a:ea typeface="隶书" pitchFamily="49" charset="-122"/>
              </a:rPr>
              <a:t>][</a:t>
            </a:r>
            <a:r>
              <a:rPr lang="zh-CN" altLang="en-US" b="1" dirty="0" smtClean="0">
                <a:solidFill>
                  <a:srgbClr val="CC3300"/>
                </a:solidFill>
                <a:effectLst>
                  <a:outerShdw blurRad="38100" dist="38100" dir="2700000" algn="tl">
                    <a:srgbClr val="000000"/>
                  </a:outerShdw>
                </a:effectLst>
                <a:ea typeface="隶书" pitchFamily="49" charset="-122"/>
              </a:rPr>
              <a:t>列元素个数</a:t>
            </a:r>
            <a:r>
              <a:rPr lang="en-US" altLang="zh-CN" b="1" dirty="0" smtClean="0">
                <a:solidFill>
                  <a:srgbClr val="CC3300"/>
                </a:solidFill>
                <a:effectLst>
                  <a:outerShdw blurRad="38100" dist="38100" dir="2700000" algn="tl">
                    <a:srgbClr val="000000"/>
                  </a:outerShdw>
                </a:effectLst>
                <a:ea typeface="隶书" pitchFamily="49" charset="-122"/>
              </a:rPr>
              <a:t>]</a:t>
            </a:r>
            <a:r>
              <a:rPr lang="zh-CN" altLang="en-US" b="1" dirty="0">
                <a:solidFill>
                  <a:srgbClr val="CC3300"/>
                </a:solidFill>
                <a:effectLst>
                  <a:outerShdw blurRad="38100" dist="38100" dir="2700000" algn="tl">
                    <a:srgbClr val="000000"/>
                  </a:outerShdw>
                </a:effectLst>
                <a:ea typeface="隶书" pitchFamily="49" charset="-122"/>
              </a:rPr>
              <a:t>；</a:t>
            </a:r>
            <a:endParaRPr lang="zh-CN" altLang="en-US" b="1" dirty="0">
              <a:solidFill>
                <a:srgbClr val="CC3300"/>
              </a:solidFill>
              <a:effectLst>
                <a:outerShdw blurRad="38100" dist="38100" dir="2700000" algn="tl">
                  <a:srgbClr val="000000"/>
                </a:outerShdw>
              </a:effectLst>
              <a:ea typeface="隶书" pitchFamily="49" charset="-122"/>
              <a:sym typeface="Symbol" pitchFamily="18" charset="2"/>
            </a:endParaRPr>
          </a:p>
        </p:txBody>
      </p:sp>
      <p:sp>
        <p:nvSpPr>
          <p:cNvPr id="5" name="Rectangle 3"/>
          <p:cNvSpPr>
            <a:spLocks noChangeArrowheads="1"/>
          </p:cNvSpPr>
          <p:nvPr/>
        </p:nvSpPr>
        <p:spPr bwMode="auto">
          <a:xfrm>
            <a:off x="6228" y="3029072"/>
            <a:ext cx="8382000" cy="1600200"/>
          </a:xfrm>
          <a:prstGeom prst="rect">
            <a:avLst/>
          </a:prstGeom>
          <a:noFill/>
          <a:ln w="9525">
            <a:noFill/>
            <a:miter lim="800000"/>
            <a:headEnd/>
            <a:tailEnd/>
          </a:ln>
        </p:spPr>
        <p:txBody>
          <a:bodyPr/>
          <a:lstStyle/>
          <a:p>
            <a:pPr lvl="2" eaLnBrk="0" hangingPunct="0">
              <a:buClr>
                <a:srgbClr val="339933"/>
              </a:buClr>
              <a:buFont typeface="Wingdings" pitchFamily="2" charset="2"/>
              <a:buChar char="Ø"/>
              <a:defRPr/>
            </a:pPr>
            <a:r>
              <a:rPr lang="zh-CN" altLang="en-US" dirty="0">
                <a:solidFill>
                  <a:srgbClr val="339933"/>
                </a:solidFill>
                <a:effectLst>
                  <a:outerShdw blurRad="38100" dist="38100" dir="2700000" algn="tl">
                    <a:srgbClr val="000000"/>
                  </a:outerShdw>
                </a:effectLst>
                <a:ea typeface="隶书" pitchFamily="49" charset="-122"/>
              </a:rPr>
              <a:t>数组元素的存放顺序</a:t>
            </a:r>
          </a:p>
          <a:p>
            <a:pPr lvl="3" eaLnBrk="0" hangingPunct="0">
              <a:buClr>
                <a:srgbClr val="FFCC00"/>
              </a:buClr>
              <a:buFont typeface="Wingdings" pitchFamily="2" charset="2"/>
              <a:buChar char="l"/>
              <a:defRPr/>
            </a:pPr>
            <a:r>
              <a:rPr lang="zh-CN" altLang="zh-CN" dirty="0">
                <a:effectLst>
                  <a:outerShdw blurRad="38100" dist="38100" dir="2700000" algn="tl">
                    <a:srgbClr val="FFFFFF"/>
                  </a:outerShdw>
                </a:effectLst>
                <a:ea typeface="隶书" pitchFamily="49" charset="-122"/>
              </a:rPr>
              <a:t>原因:内存是一维的</a:t>
            </a:r>
          </a:p>
          <a:p>
            <a:pPr lvl="3" eaLnBrk="0" hangingPunct="0">
              <a:buClr>
                <a:srgbClr val="FFCC00"/>
              </a:buClr>
              <a:buFont typeface="Wingdings" pitchFamily="2" charset="2"/>
              <a:buChar char="l"/>
              <a:defRPr/>
            </a:pPr>
            <a:r>
              <a:rPr lang="zh-CN" altLang="zh-CN" dirty="0">
                <a:effectLst>
                  <a:outerShdw blurRad="38100" dist="38100" dir="2700000" algn="tl">
                    <a:srgbClr val="FFFFFF"/>
                  </a:outerShdw>
                </a:effectLst>
                <a:ea typeface="隶书" pitchFamily="49" charset="-122"/>
              </a:rPr>
              <a:t>二维数组：按行序优先</a:t>
            </a:r>
          </a:p>
          <a:p>
            <a:pPr lvl="3" eaLnBrk="0" hangingPunct="0">
              <a:buClr>
                <a:srgbClr val="FFCC00"/>
              </a:buClr>
              <a:buFont typeface="Wingdings" pitchFamily="2" charset="2"/>
              <a:buChar char="l"/>
              <a:defRPr/>
            </a:pPr>
            <a:r>
              <a:rPr lang="zh-CN" altLang="zh-CN" dirty="0">
                <a:effectLst>
                  <a:outerShdw blurRad="38100" dist="38100" dir="2700000" algn="tl">
                    <a:srgbClr val="FFFFFF"/>
                  </a:outerShdw>
                </a:effectLst>
                <a:ea typeface="隶书" pitchFamily="49" charset="-122"/>
              </a:rPr>
              <a:t>多维数组：最右下标变化最快</a:t>
            </a:r>
            <a:endParaRPr lang="zh-CN" altLang="en-US" dirty="0">
              <a:effectLst>
                <a:outerShdw blurRad="38100" dist="38100" dir="2700000" algn="tl">
                  <a:srgbClr val="FFFFFF"/>
                </a:outerShdw>
              </a:effectLst>
              <a:ea typeface="隶书" pitchFamily="49" charset="-122"/>
            </a:endParaRPr>
          </a:p>
        </p:txBody>
      </p:sp>
      <p:sp>
        <p:nvSpPr>
          <p:cNvPr id="6" name="Text Box 4"/>
          <p:cNvSpPr txBox="1">
            <a:spLocks noChangeArrowheads="1"/>
          </p:cNvSpPr>
          <p:nvPr/>
        </p:nvSpPr>
        <p:spPr bwMode="auto">
          <a:xfrm>
            <a:off x="3121636" y="3152897"/>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7" name="Text Box 5" descr="信纸"/>
          <p:cNvSpPr txBox="1">
            <a:spLocks noChangeArrowheads="1"/>
          </p:cNvSpPr>
          <p:nvPr/>
        </p:nvSpPr>
        <p:spPr bwMode="auto">
          <a:xfrm>
            <a:off x="1347728" y="1932710"/>
            <a:ext cx="3441452" cy="1079399"/>
          </a:xfrm>
          <a:prstGeom prst="rect">
            <a:avLst/>
          </a:prstGeom>
          <a:noFill/>
          <a:ln w="38100">
            <a:solidFill>
              <a:srgbClr val="008000"/>
            </a:solidFill>
            <a:miter lim="800000"/>
            <a:headEnd/>
            <a:tailEnd/>
          </a:ln>
          <a:effectLst>
            <a:outerShdw dist="107763" dir="2700000" algn="ctr" rotWithShape="0">
              <a:schemeClr val="bg2">
                <a:alpha val="50000"/>
              </a:schemeClr>
            </a:outerShdw>
          </a:effectLst>
        </p:spPr>
        <p:txBody>
          <a:bodyPr wrap="square" lIns="90000" tIns="46800" rIns="90000" bIns="46800">
            <a:spAutoFit/>
          </a:bodyPr>
          <a:lstStyle/>
          <a:p>
            <a:pPr lvl="2" eaLnBrk="0" hangingPunct="0">
              <a:buClr>
                <a:schemeClr val="accent2"/>
              </a:buClr>
              <a:buFont typeface="Wingdings" pitchFamily="2" charset="2"/>
              <a:buNone/>
              <a:defRPr/>
            </a:pPr>
            <a:r>
              <a:rPr lang="zh-CN" altLang="en-US" sz="1600" b="1" dirty="0">
                <a:solidFill>
                  <a:srgbClr val="FF3300"/>
                </a:solidFill>
                <a:effectLst>
                  <a:outerShdw blurRad="38100" dist="38100" dir="2700000" algn="tl">
                    <a:srgbClr val="000000"/>
                  </a:outerShdw>
                </a:effectLst>
                <a:ea typeface="隶书" pitchFamily="49" charset="-122"/>
              </a:rPr>
              <a:t>例 </a:t>
            </a:r>
            <a:r>
              <a:rPr lang="zh-CN" altLang="en-US" sz="1600" b="1" dirty="0">
                <a:effectLst>
                  <a:outerShdw blurRad="38100" dist="38100" dir="2700000" algn="tl">
                    <a:srgbClr val="FFFFFF"/>
                  </a:outerShdw>
                </a:effectLst>
                <a:ea typeface="隶书" pitchFamily="49" charset="-122"/>
              </a:rPr>
              <a:t> </a:t>
            </a:r>
            <a:r>
              <a:rPr lang="en-US" altLang="zh-CN" sz="1600" b="1" dirty="0" err="1">
                <a:effectLst>
                  <a:outerShdw blurRad="38100" dist="38100" dir="2700000" algn="tl">
                    <a:srgbClr val="FFFFFF"/>
                  </a:outerShdw>
                </a:effectLst>
                <a:ea typeface="隶书" pitchFamily="49" charset="-122"/>
              </a:rPr>
              <a:t>int</a:t>
            </a:r>
            <a:r>
              <a:rPr lang="en-US" altLang="zh-CN" sz="1600" b="1" dirty="0">
                <a:effectLst>
                  <a:outerShdw blurRad="38100" dist="38100" dir="2700000" algn="tl">
                    <a:srgbClr val="FFFFFF"/>
                  </a:outerShdw>
                </a:effectLst>
                <a:ea typeface="隶书" pitchFamily="49" charset="-122"/>
              </a:rPr>
              <a:t> a[3][4];  </a:t>
            </a:r>
          </a:p>
          <a:p>
            <a:pPr lvl="2" eaLnBrk="0" hangingPunct="0">
              <a:buClr>
                <a:schemeClr val="accent2"/>
              </a:buClr>
              <a:buFont typeface="Wingdings" pitchFamily="2" charset="2"/>
              <a:buNone/>
              <a:defRPr/>
            </a:pPr>
            <a:r>
              <a:rPr lang="en-US" altLang="zh-CN" sz="1600" b="1" dirty="0">
                <a:effectLst>
                  <a:outerShdw blurRad="38100" dist="38100" dir="2700000" algn="tl">
                    <a:srgbClr val="FFFFFF"/>
                  </a:outerShdw>
                </a:effectLst>
                <a:ea typeface="隶书" pitchFamily="49" charset="-122"/>
              </a:rPr>
              <a:t>     float b[2][5];</a:t>
            </a:r>
          </a:p>
          <a:p>
            <a:pPr lvl="2" eaLnBrk="0" hangingPunct="0">
              <a:buClr>
                <a:schemeClr val="accent2"/>
              </a:buClr>
              <a:buFont typeface="Wingdings" pitchFamily="2" charset="2"/>
              <a:buNone/>
              <a:defRPr/>
            </a:pPr>
            <a:r>
              <a:rPr lang="en-US" altLang="zh-CN" sz="1600" b="1" dirty="0">
                <a:effectLst>
                  <a:outerShdw blurRad="38100" dist="38100" dir="2700000" algn="tl">
                    <a:srgbClr val="FFFFFF"/>
                  </a:outerShdw>
                </a:effectLst>
                <a:ea typeface="隶书" pitchFamily="49" charset="-122"/>
              </a:rPr>
              <a:t>     </a:t>
            </a:r>
            <a:r>
              <a:rPr lang="en-US" altLang="zh-CN" sz="1600" b="1" dirty="0" err="1">
                <a:effectLst>
                  <a:outerShdw blurRad="38100" dist="38100" dir="2700000" algn="tl">
                    <a:srgbClr val="FFFFFF"/>
                  </a:outerShdw>
                </a:effectLst>
                <a:ea typeface="隶书" pitchFamily="49" charset="-122"/>
              </a:rPr>
              <a:t>int</a:t>
            </a:r>
            <a:r>
              <a:rPr lang="en-US" altLang="zh-CN" sz="1600" b="1" dirty="0">
                <a:effectLst>
                  <a:outerShdw blurRad="38100" dist="38100" dir="2700000" algn="tl">
                    <a:srgbClr val="FFFFFF"/>
                  </a:outerShdw>
                </a:effectLst>
                <a:ea typeface="隶书" pitchFamily="49" charset="-122"/>
              </a:rPr>
              <a:t> c[2][3][4];</a:t>
            </a:r>
          </a:p>
          <a:p>
            <a:pPr lvl="2" eaLnBrk="0" hangingPunct="0">
              <a:buClr>
                <a:schemeClr val="accent2"/>
              </a:buClr>
              <a:buFont typeface="Wingdings" pitchFamily="2" charset="2"/>
              <a:buNone/>
              <a:defRPr/>
            </a:pPr>
            <a:r>
              <a:rPr lang="en-US" altLang="zh-CN" sz="1600" dirty="0">
                <a:solidFill>
                  <a:schemeClr val="bg2"/>
                </a:solidFill>
                <a:ea typeface="隶书" pitchFamily="49" charset="-122"/>
              </a:rPr>
              <a:t>     </a:t>
            </a:r>
            <a:r>
              <a:rPr lang="en-US" altLang="zh-CN" sz="1600" b="1" dirty="0" err="1">
                <a:solidFill>
                  <a:srgbClr val="FF0000"/>
                </a:solidFill>
                <a:effectLst>
                  <a:outerShdw blurRad="38100" dist="38100" dir="2700000" algn="tl">
                    <a:srgbClr val="000000"/>
                  </a:outerShdw>
                </a:effectLst>
                <a:ea typeface="隶书" pitchFamily="49" charset="-122"/>
              </a:rPr>
              <a:t>int</a:t>
            </a:r>
            <a:r>
              <a:rPr lang="en-US" altLang="zh-CN" sz="1600" b="1" dirty="0">
                <a:solidFill>
                  <a:srgbClr val="FF0000"/>
                </a:solidFill>
                <a:effectLst>
                  <a:outerShdw blurRad="38100" dist="38100" dir="2700000" algn="tl">
                    <a:srgbClr val="000000"/>
                  </a:outerShdw>
                </a:effectLst>
                <a:ea typeface="隶书" pitchFamily="49" charset="-122"/>
              </a:rPr>
              <a:t> a[3,4];</a:t>
            </a:r>
            <a:r>
              <a:rPr lang="en-US" altLang="zh-CN" sz="1600" b="1" dirty="0">
                <a:solidFill>
                  <a:schemeClr val="bg2"/>
                </a:solidFill>
                <a:effectLst>
                  <a:outerShdw blurRad="38100" dist="38100" dir="2700000" algn="tl">
                    <a:srgbClr val="000000"/>
                  </a:outerShdw>
                </a:effectLst>
                <a:ea typeface="隶书" pitchFamily="49" charset="-122"/>
              </a:rPr>
              <a:t>           </a:t>
            </a:r>
            <a:r>
              <a:rPr lang="en-US" altLang="zh-CN" sz="1600" b="1" dirty="0">
                <a:effectLst>
                  <a:outerShdw blurRad="38100" dist="38100" dir="2700000" algn="tl">
                    <a:srgbClr val="FFFFFF"/>
                  </a:outerShdw>
                </a:effectLst>
                <a:ea typeface="隶书" pitchFamily="49" charset="-122"/>
              </a:rPr>
              <a:t>(</a:t>
            </a:r>
            <a:r>
              <a:rPr lang="en-US" altLang="zh-CN" sz="1600" b="1" dirty="0">
                <a:solidFill>
                  <a:srgbClr val="FF3300"/>
                </a:solidFill>
                <a:effectLst>
                  <a:outerShdw blurRad="38100" dist="38100" dir="2700000" algn="tl">
                    <a:srgbClr val="000000"/>
                  </a:outerShdw>
                </a:effectLst>
                <a:ea typeface="隶书" pitchFamily="49" charset="-122"/>
                <a:sym typeface="Symbol" pitchFamily="18" charset="2"/>
              </a:rPr>
              <a:t></a:t>
            </a:r>
            <a:r>
              <a:rPr lang="en-US" altLang="zh-CN" sz="1600" b="1" dirty="0">
                <a:effectLst>
                  <a:outerShdw blurRad="38100" dist="38100" dir="2700000" algn="tl">
                    <a:srgbClr val="FFFFFF"/>
                  </a:outerShdw>
                </a:effectLst>
                <a:ea typeface="隶书" pitchFamily="49" charset="-122"/>
                <a:sym typeface="Symbol" pitchFamily="18" charset="2"/>
              </a:rPr>
              <a:t>)</a:t>
            </a:r>
          </a:p>
        </p:txBody>
      </p:sp>
      <p:sp>
        <p:nvSpPr>
          <p:cNvPr id="8" name="AutoShape 6"/>
          <p:cNvSpPr>
            <a:spLocks noChangeArrowheads="1"/>
          </p:cNvSpPr>
          <p:nvPr/>
        </p:nvSpPr>
        <p:spPr bwMode="auto">
          <a:xfrm>
            <a:off x="3674889" y="973206"/>
            <a:ext cx="976908" cy="565697"/>
          </a:xfrm>
          <a:prstGeom prst="wedgeEllipseCallout">
            <a:avLst>
              <a:gd name="adj1" fmla="val -43750"/>
              <a:gd name="adj2" fmla="val 70000"/>
            </a:avLst>
          </a:prstGeom>
          <a:solidFill>
            <a:srgbClr val="FFFFCD"/>
          </a:solidFill>
          <a:ln w="38100">
            <a:solidFill>
              <a:srgbClr val="0000FF"/>
            </a:solidFill>
            <a:miter lim="800000"/>
            <a:headEnd/>
            <a:tailEnd/>
          </a:ln>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FF0000"/>
                </a:solidFill>
              </a:rPr>
              <a:t>行数</a:t>
            </a:r>
          </a:p>
        </p:txBody>
      </p:sp>
      <p:sp>
        <p:nvSpPr>
          <p:cNvPr id="9" name="AutoShape 7"/>
          <p:cNvSpPr>
            <a:spLocks noChangeArrowheads="1"/>
          </p:cNvSpPr>
          <p:nvPr/>
        </p:nvSpPr>
        <p:spPr bwMode="auto">
          <a:xfrm>
            <a:off x="4974059" y="915315"/>
            <a:ext cx="976908" cy="565697"/>
          </a:xfrm>
          <a:prstGeom prst="wedgeEllipseCallout">
            <a:avLst>
              <a:gd name="adj1" fmla="val -29560"/>
              <a:gd name="adj2" fmla="val 83616"/>
            </a:avLst>
          </a:prstGeom>
          <a:solidFill>
            <a:srgbClr val="FFFFCD"/>
          </a:solidFill>
          <a:ln w="38100">
            <a:solidFill>
              <a:srgbClr val="0000FF"/>
            </a:solidFill>
            <a:miter lim="800000"/>
            <a:headEnd/>
            <a:tailEnd/>
          </a:ln>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rgbClr val="FF0000"/>
                </a:solidFill>
              </a:rPr>
              <a:t>列数</a:t>
            </a:r>
          </a:p>
        </p:txBody>
      </p:sp>
      <p:sp>
        <p:nvSpPr>
          <p:cNvPr id="10" name="AutoShape 8"/>
          <p:cNvSpPr>
            <a:spLocks noChangeArrowheads="1"/>
          </p:cNvSpPr>
          <p:nvPr/>
        </p:nvSpPr>
        <p:spPr bwMode="auto">
          <a:xfrm>
            <a:off x="3586770" y="266700"/>
            <a:ext cx="3494088" cy="561975"/>
          </a:xfrm>
          <a:prstGeom prst="wedgeEllipseCallout">
            <a:avLst>
              <a:gd name="adj1" fmla="val -19088"/>
              <a:gd name="adj2" fmla="val 97176"/>
            </a:avLst>
          </a:prstGeom>
          <a:solidFill>
            <a:srgbClr val="FFFFCD"/>
          </a:solidFill>
          <a:ln w="38100">
            <a:solidFill>
              <a:srgbClr val="0000FF"/>
            </a:solidFill>
            <a:miter lim="800000"/>
            <a:headEnd/>
            <a:tailEnd/>
          </a:ln>
          <a:effectLst/>
        </p:spPr>
        <p:txBody>
          <a:bodyPr wrap="none" lIns="90000" tIns="46800" rIns="90000" bIns="46800" anchor="ctr">
            <a:spAutoFit/>
          </a:bodyPr>
          <a:lstStyle/>
          <a:p>
            <a:pPr algn="ctr">
              <a:defRPr/>
            </a:pPr>
            <a:r>
              <a:rPr lang="zh-CN" altLang="en-US" sz="2000" b="1">
                <a:solidFill>
                  <a:srgbClr val="CC3300"/>
                </a:solidFill>
                <a:effectLst>
                  <a:outerShdw blurRad="38100" dist="38100" dir="2700000" algn="tl">
                    <a:srgbClr val="000000"/>
                  </a:outerShdw>
                </a:effectLst>
              </a:rPr>
              <a:t>元素个数</a:t>
            </a:r>
            <a:r>
              <a:rPr lang="en-US" altLang="zh-CN" sz="2000" b="1">
                <a:solidFill>
                  <a:srgbClr val="CC3300"/>
                </a:solidFill>
                <a:effectLst>
                  <a:outerShdw blurRad="38100" dist="38100" dir="2700000" algn="tl">
                    <a:srgbClr val="000000"/>
                  </a:outerShdw>
                </a:effectLst>
              </a:rPr>
              <a:t>=</a:t>
            </a:r>
            <a:r>
              <a:rPr lang="zh-CN" altLang="en-US" sz="2000" b="1">
                <a:solidFill>
                  <a:srgbClr val="CC3300"/>
                </a:solidFill>
                <a:effectLst>
                  <a:outerShdw blurRad="38100" dist="38100" dir="2700000" algn="tl">
                    <a:srgbClr val="000000"/>
                  </a:outerShdw>
                </a:effectLst>
              </a:rPr>
              <a:t>行数*列数</a:t>
            </a:r>
          </a:p>
        </p:txBody>
      </p:sp>
      <p:grpSp>
        <p:nvGrpSpPr>
          <p:cNvPr id="11" name="Group 9"/>
          <p:cNvGrpSpPr>
            <a:grpSpLocks/>
          </p:cNvGrpSpPr>
          <p:nvPr/>
        </p:nvGrpSpPr>
        <p:grpSpPr bwMode="auto">
          <a:xfrm>
            <a:off x="1258705" y="4335279"/>
            <a:ext cx="5440362" cy="2301875"/>
            <a:chOff x="1187" y="2527"/>
            <a:chExt cx="3427" cy="1450"/>
          </a:xfrm>
        </p:grpSpPr>
        <p:grpSp>
          <p:nvGrpSpPr>
            <p:cNvPr id="12" name="Group 10"/>
            <p:cNvGrpSpPr>
              <a:grpSpLocks/>
            </p:cNvGrpSpPr>
            <p:nvPr/>
          </p:nvGrpSpPr>
          <p:grpSpPr bwMode="auto">
            <a:xfrm>
              <a:off x="2003" y="2527"/>
              <a:ext cx="2611" cy="1450"/>
              <a:chOff x="251" y="355"/>
              <a:chExt cx="2611" cy="1450"/>
            </a:xfrm>
          </p:grpSpPr>
          <p:sp>
            <p:nvSpPr>
              <p:cNvPr id="17" name="AutoShape 11"/>
              <p:cNvSpPr>
                <a:spLocks noChangeArrowheads="1"/>
              </p:cNvSpPr>
              <p:nvPr/>
            </p:nvSpPr>
            <p:spPr bwMode="auto">
              <a:xfrm>
                <a:off x="251" y="403"/>
                <a:ext cx="1043" cy="336"/>
              </a:xfrm>
              <a:prstGeom prst="wedgeEllipseCallout">
                <a:avLst>
                  <a:gd name="adj1" fmla="val 57574"/>
                  <a:gd name="adj2" fmla="val 94347"/>
                </a:avLst>
              </a:prstGeom>
              <a:solidFill>
                <a:srgbClr val="FFFFCD"/>
              </a:solidFill>
              <a:ln w="9525">
                <a:solidFill>
                  <a:schemeClr val="tx1"/>
                </a:solidFill>
                <a:miter lim="800000"/>
                <a:headEnd/>
                <a:tailEnd/>
              </a:ln>
              <a:effectLst>
                <a:outerShdw dist="107763" dir="2700000" algn="ctr" rotWithShape="0">
                  <a:schemeClr val="bg2">
                    <a:alpha val="50000"/>
                  </a:schemeClr>
                </a:outerShdw>
              </a:effectLst>
            </p:spPr>
            <p:txBody>
              <a:bodyPr wrap="none" anchor="ctr">
                <a:spAutoFit/>
              </a:bodyPr>
              <a:lstStyle/>
              <a:p>
                <a:pPr algn="ctr">
                  <a:defRPr/>
                </a:pPr>
                <a:r>
                  <a:rPr lang="en-US" altLang="zh-CN" sz="2000">
                    <a:solidFill>
                      <a:srgbClr val="CC3300"/>
                    </a:solidFill>
                    <a:effectLst>
                      <a:outerShdw blurRad="38100" dist="38100" dir="2700000" algn="tl">
                        <a:srgbClr val="000000"/>
                      </a:outerShdw>
                    </a:effectLst>
                  </a:rPr>
                  <a:t>int a[3][2]</a:t>
                </a:r>
              </a:p>
            </p:txBody>
          </p:sp>
          <p:sp>
            <p:nvSpPr>
              <p:cNvPr id="18" name="Rectangle 12"/>
              <p:cNvSpPr>
                <a:spLocks noChangeArrowheads="1"/>
              </p:cNvSpPr>
              <p:nvPr/>
            </p:nvSpPr>
            <p:spPr bwMode="auto">
              <a:xfrm>
                <a:off x="1586" y="355"/>
                <a:ext cx="1267" cy="1440"/>
              </a:xfrm>
              <a:prstGeom prst="rect">
                <a:avLst/>
              </a:prstGeom>
              <a:solidFill>
                <a:schemeClr val="accent3">
                  <a:lumMod val="60000"/>
                  <a:lumOff val="40000"/>
                </a:schemeClr>
              </a:solidFill>
              <a:ln w="28575">
                <a:solidFill>
                  <a:srgbClr val="0000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Line 13"/>
              <p:cNvSpPr>
                <a:spLocks noChangeShapeType="1"/>
              </p:cNvSpPr>
              <p:nvPr/>
            </p:nvSpPr>
            <p:spPr bwMode="auto">
              <a:xfrm>
                <a:off x="1575" y="600"/>
                <a:ext cx="1256"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4"/>
              <p:cNvSpPr>
                <a:spLocks noChangeShapeType="1"/>
              </p:cNvSpPr>
              <p:nvPr/>
            </p:nvSpPr>
            <p:spPr bwMode="auto">
              <a:xfrm>
                <a:off x="1604" y="818"/>
                <a:ext cx="1256"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5"/>
              <p:cNvSpPr>
                <a:spLocks noChangeShapeType="1"/>
              </p:cNvSpPr>
              <p:nvPr/>
            </p:nvSpPr>
            <p:spPr bwMode="auto">
              <a:xfrm>
                <a:off x="1577" y="1065"/>
                <a:ext cx="1267"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6"/>
              <p:cNvSpPr>
                <a:spLocks noChangeShapeType="1"/>
              </p:cNvSpPr>
              <p:nvPr/>
            </p:nvSpPr>
            <p:spPr bwMode="auto">
              <a:xfrm>
                <a:off x="1595" y="1315"/>
                <a:ext cx="1267"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7"/>
              <p:cNvSpPr>
                <a:spLocks noChangeShapeType="1"/>
              </p:cNvSpPr>
              <p:nvPr/>
            </p:nvSpPr>
            <p:spPr bwMode="auto">
              <a:xfrm>
                <a:off x="1577" y="1544"/>
                <a:ext cx="1267" cy="0"/>
              </a:xfrm>
              <a:prstGeom prst="line">
                <a:avLst/>
              </a:prstGeom>
              <a:noFill/>
              <a:ln w="9525">
                <a:solidFill>
                  <a:srgbClr val="66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 name="Text Box 18"/>
              <p:cNvSpPr txBox="1">
                <a:spLocks noChangeArrowheads="1"/>
              </p:cNvSpPr>
              <p:nvPr/>
            </p:nvSpPr>
            <p:spPr bwMode="auto">
              <a:xfrm>
                <a:off x="1979" y="595"/>
                <a:ext cx="568" cy="250"/>
              </a:xfrm>
              <a:prstGeom prst="rect">
                <a:avLst/>
              </a:prstGeom>
              <a:noFill/>
              <a:ln w="9525">
                <a:noFill/>
                <a:miter lim="800000"/>
                <a:headEnd/>
                <a:tailEnd/>
              </a:ln>
              <a:effectLst/>
            </p:spPr>
            <p:txBody>
              <a:bodyPr wrap="none">
                <a:spAutoFit/>
              </a:bodyPr>
              <a:lstStyle/>
              <a:p>
                <a:pPr>
                  <a:defRPr/>
                </a:pPr>
                <a:r>
                  <a:rPr lang="en-US" altLang="zh-CN" sz="2000" b="1" dirty="0">
                    <a:solidFill>
                      <a:schemeClr val="bg2"/>
                    </a:solidFill>
                    <a:effectLst>
                      <a:outerShdw blurRad="38100" dist="38100" dir="2700000" algn="tl">
                        <a:srgbClr val="000000"/>
                      </a:outerShdw>
                    </a:effectLst>
                  </a:rPr>
                  <a:t>a[</a:t>
                </a:r>
                <a:r>
                  <a:rPr lang="en-US" altLang="zh-CN" sz="2000" b="1" dirty="0">
                    <a:solidFill>
                      <a:srgbClr val="0000FF"/>
                    </a:solidFill>
                    <a:effectLst>
                      <a:outerShdw blurRad="38100" dist="38100" dir="2700000" algn="tl">
                        <a:srgbClr val="000000"/>
                      </a:outerShdw>
                    </a:effectLst>
                  </a:rPr>
                  <a:t>0</a:t>
                </a:r>
                <a:r>
                  <a:rPr lang="en-US" altLang="zh-CN" sz="2000" b="1" dirty="0">
                    <a:solidFill>
                      <a:schemeClr val="bg2"/>
                    </a:solidFill>
                    <a:effectLst>
                      <a:outerShdw blurRad="38100" dist="38100" dir="2700000" algn="tl">
                        <a:srgbClr val="000000"/>
                      </a:outerShdw>
                    </a:effectLst>
                  </a:rPr>
                  <a:t>][1]</a:t>
                </a:r>
              </a:p>
            </p:txBody>
          </p:sp>
          <p:sp>
            <p:nvSpPr>
              <p:cNvPr id="25" name="Text Box 19"/>
              <p:cNvSpPr txBox="1">
                <a:spLocks noChangeArrowheads="1"/>
              </p:cNvSpPr>
              <p:nvPr/>
            </p:nvSpPr>
            <p:spPr bwMode="auto">
              <a:xfrm>
                <a:off x="1979" y="835"/>
                <a:ext cx="568" cy="250"/>
              </a:xfrm>
              <a:prstGeom prst="rect">
                <a:avLst/>
              </a:prstGeom>
              <a:noFill/>
              <a:ln w="9525">
                <a:noFill/>
                <a:miter lim="800000"/>
                <a:headEnd/>
                <a:tailEnd/>
              </a:ln>
              <a:effectLst/>
            </p:spPr>
            <p:txBody>
              <a:bodyPr wrap="none">
                <a:spAutoFit/>
              </a:bodyPr>
              <a:lstStyle/>
              <a:p>
                <a:pPr>
                  <a:defRPr/>
                </a:pPr>
                <a:r>
                  <a:rPr lang="en-US" altLang="zh-CN" sz="2000" b="1">
                    <a:solidFill>
                      <a:schemeClr val="bg2"/>
                    </a:solidFill>
                    <a:effectLst>
                      <a:outerShdw blurRad="38100" dist="38100" dir="2700000" algn="tl">
                        <a:srgbClr val="000000"/>
                      </a:outerShdw>
                    </a:effectLst>
                  </a:rPr>
                  <a:t>a[</a:t>
                </a:r>
                <a:r>
                  <a:rPr lang="en-US" altLang="zh-CN" sz="2000" b="1">
                    <a:solidFill>
                      <a:srgbClr val="669900"/>
                    </a:solidFill>
                    <a:effectLst>
                      <a:outerShdw blurRad="38100" dist="38100" dir="2700000" algn="tl">
                        <a:srgbClr val="000000"/>
                      </a:outerShdw>
                    </a:effectLst>
                  </a:rPr>
                  <a:t>1</a:t>
                </a:r>
                <a:r>
                  <a:rPr lang="en-US" altLang="zh-CN" sz="2000" b="1">
                    <a:solidFill>
                      <a:schemeClr val="bg2"/>
                    </a:solidFill>
                    <a:effectLst>
                      <a:outerShdw blurRad="38100" dist="38100" dir="2700000" algn="tl">
                        <a:srgbClr val="000000"/>
                      </a:outerShdw>
                    </a:effectLst>
                  </a:rPr>
                  <a:t>][0]</a:t>
                </a:r>
              </a:p>
            </p:txBody>
          </p:sp>
          <p:sp>
            <p:nvSpPr>
              <p:cNvPr id="26" name="Text Box 20"/>
              <p:cNvSpPr txBox="1">
                <a:spLocks noChangeArrowheads="1"/>
              </p:cNvSpPr>
              <p:nvPr/>
            </p:nvSpPr>
            <p:spPr bwMode="auto">
              <a:xfrm>
                <a:off x="1979" y="1075"/>
                <a:ext cx="568" cy="250"/>
              </a:xfrm>
              <a:prstGeom prst="rect">
                <a:avLst/>
              </a:prstGeom>
              <a:noFill/>
              <a:ln w="9525">
                <a:noFill/>
                <a:miter lim="800000"/>
                <a:headEnd/>
                <a:tailEnd/>
              </a:ln>
              <a:effectLst/>
            </p:spPr>
            <p:txBody>
              <a:bodyPr wrap="none">
                <a:spAutoFit/>
              </a:bodyPr>
              <a:lstStyle/>
              <a:p>
                <a:pPr>
                  <a:defRPr/>
                </a:pPr>
                <a:r>
                  <a:rPr lang="en-US" altLang="zh-CN" sz="2000" b="1">
                    <a:solidFill>
                      <a:schemeClr val="bg2"/>
                    </a:solidFill>
                    <a:effectLst>
                      <a:outerShdw blurRad="38100" dist="38100" dir="2700000" algn="tl">
                        <a:srgbClr val="000000"/>
                      </a:outerShdw>
                    </a:effectLst>
                  </a:rPr>
                  <a:t>a[</a:t>
                </a:r>
                <a:r>
                  <a:rPr lang="en-US" altLang="zh-CN" sz="2000" b="1">
                    <a:solidFill>
                      <a:srgbClr val="669900"/>
                    </a:solidFill>
                    <a:effectLst>
                      <a:outerShdw blurRad="38100" dist="38100" dir="2700000" algn="tl">
                        <a:srgbClr val="000000"/>
                      </a:outerShdw>
                    </a:effectLst>
                  </a:rPr>
                  <a:t>1</a:t>
                </a:r>
                <a:r>
                  <a:rPr lang="en-US" altLang="zh-CN" sz="2000" b="1">
                    <a:solidFill>
                      <a:schemeClr val="bg2"/>
                    </a:solidFill>
                    <a:effectLst>
                      <a:outerShdw blurRad="38100" dist="38100" dir="2700000" algn="tl">
                        <a:srgbClr val="000000"/>
                      </a:outerShdw>
                    </a:effectLst>
                  </a:rPr>
                  <a:t>][1]</a:t>
                </a:r>
              </a:p>
            </p:txBody>
          </p:sp>
          <p:sp>
            <p:nvSpPr>
              <p:cNvPr id="27" name="Text Box 21"/>
              <p:cNvSpPr txBox="1">
                <a:spLocks noChangeArrowheads="1"/>
              </p:cNvSpPr>
              <p:nvPr/>
            </p:nvSpPr>
            <p:spPr bwMode="auto">
              <a:xfrm>
                <a:off x="1979" y="1315"/>
                <a:ext cx="568" cy="250"/>
              </a:xfrm>
              <a:prstGeom prst="rect">
                <a:avLst/>
              </a:prstGeom>
              <a:noFill/>
              <a:ln w="9525">
                <a:noFill/>
                <a:miter lim="800000"/>
                <a:headEnd/>
                <a:tailEnd/>
              </a:ln>
              <a:effectLst/>
            </p:spPr>
            <p:txBody>
              <a:bodyPr wrap="none">
                <a:spAutoFit/>
              </a:bodyPr>
              <a:lstStyle/>
              <a:p>
                <a:pPr>
                  <a:defRPr/>
                </a:pPr>
                <a:r>
                  <a:rPr lang="en-US" altLang="zh-CN" sz="2000" b="1">
                    <a:solidFill>
                      <a:schemeClr val="bg2"/>
                    </a:solidFill>
                    <a:effectLst>
                      <a:outerShdw blurRad="38100" dist="38100" dir="2700000" algn="tl">
                        <a:srgbClr val="000000"/>
                      </a:outerShdw>
                    </a:effectLst>
                  </a:rPr>
                  <a:t>a[</a:t>
                </a:r>
                <a:r>
                  <a:rPr lang="en-US" altLang="zh-CN" sz="2000" b="1">
                    <a:solidFill>
                      <a:srgbClr val="FF3300"/>
                    </a:solidFill>
                    <a:effectLst>
                      <a:outerShdw blurRad="38100" dist="38100" dir="2700000" algn="tl">
                        <a:srgbClr val="000000"/>
                      </a:outerShdw>
                    </a:effectLst>
                  </a:rPr>
                  <a:t>2</a:t>
                </a:r>
                <a:r>
                  <a:rPr lang="en-US" altLang="zh-CN" sz="2000" b="1">
                    <a:solidFill>
                      <a:schemeClr val="bg2"/>
                    </a:solidFill>
                    <a:effectLst>
                      <a:outerShdw blurRad="38100" dist="38100" dir="2700000" algn="tl">
                        <a:srgbClr val="000000"/>
                      </a:outerShdw>
                    </a:effectLst>
                  </a:rPr>
                  <a:t>][0]</a:t>
                </a:r>
              </a:p>
            </p:txBody>
          </p:sp>
          <p:sp>
            <p:nvSpPr>
              <p:cNvPr id="28" name="Text Box 22"/>
              <p:cNvSpPr txBox="1">
                <a:spLocks noChangeArrowheads="1"/>
              </p:cNvSpPr>
              <p:nvPr/>
            </p:nvSpPr>
            <p:spPr bwMode="auto">
              <a:xfrm>
                <a:off x="1979" y="1555"/>
                <a:ext cx="568" cy="250"/>
              </a:xfrm>
              <a:prstGeom prst="rect">
                <a:avLst/>
              </a:prstGeom>
              <a:noFill/>
              <a:ln w="9525">
                <a:noFill/>
                <a:miter lim="800000"/>
                <a:headEnd/>
                <a:tailEnd/>
              </a:ln>
              <a:effectLst/>
            </p:spPr>
            <p:txBody>
              <a:bodyPr wrap="none">
                <a:spAutoFit/>
              </a:bodyPr>
              <a:lstStyle/>
              <a:p>
                <a:pPr>
                  <a:defRPr/>
                </a:pPr>
                <a:r>
                  <a:rPr lang="en-US" altLang="zh-CN" sz="2000" b="1">
                    <a:solidFill>
                      <a:schemeClr val="bg2"/>
                    </a:solidFill>
                    <a:effectLst>
                      <a:outerShdw blurRad="38100" dist="38100" dir="2700000" algn="tl">
                        <a:srgbClr val="000000"/>
                      </a:outerShdw>
                    </a:effectLst>
                  </a:rPr>
                  <a:t>a[</a:t>
                </a:r>
                <a:r>
                  <a:rPr lang="en-US" altLang="zh-CN" sz="2000" b="1">
                    <a:solidFill>
                      <a:srgbClr val="FF3300"/>
                    </a:solidFill>
                    <a:effectLst>
                      <a:outerShdw blurRad="38100" dist="38100" dir="2700000" algn="tl">
                        <a:srgbClr val="000000"/>
                      </a:outerShdw>
                    </a:effectLst>
                  </a:rPr>
                  <a:t>2</a:t>
                </a:r>
                <a:r>
                  <a:rPr lang="en-US" altLang="zh-CN" sz="2000" b="1">
                    <a:solidFill>
                      <a:schemeClr val="bg2"/>
                    </a:solidFill>
                    <a:effectLst>
                      <a:outerShdw blurRad="38100" dist="38100" dir="2700000" algn="tl">
                        <a:srgbClr val="000000"/>
                      </a:outerShdw>
                    </a:effectLst>
                  </a:rPr>
                  <a:t>][1]</a:t>
                </a:r>
              </a:p>
            </p:txBody>
          </p:sp>
          <p:grpSp>
            <p:nvGrpSpPr>
              <p:cNvPr id="29" name="Group 23"/>
              <p:cNvGrpSpPr>
                <a:grpSpLocks/>
              </p:cNvGrpSpPr>
              <p:nvPr/>
            </p:nvGrpSpPr>
            <p:grpSpPr bwMode="auto">
              <a:xfrm>
                <a:off x="1403" y="380"/>
                <a:ext cx="206" cy="1425"/>
                <a:chOff x="1403" y="380"/>
                <a:chExt cx="206" cy="1425"/>
              </a:xfrm>
            </p:grpSpPr>
            <p:sp>
              <p:nvSpPr>
                <p:cNvPr id="31" name="Text Box 24"/>
                <p:cNvSpPr txBox="1">
                  <a:spLocks noChangeArrowheads="1"/>
                </p:cNvSpPr>
                <p:nvPr/>
              </p:nvSpPr>
              <p:spPr bwMode="auto">
                <a:xfrm>
                  <a:off x="1413" y="38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0</a:t>
                  </a:r>
                </a:p>
              </p:txBody>
            </p:sp>
            <p:sp>
              <p:nvSpPr>
                <p:cNvPr id="32" name="Text Box 25"/>
                <p:cNvSpPr txBox="1">
                  <a:spLocks noChangeArrowheads="1"/>
                </p:cNvSpPr>
                <p:nvPr/>
              </p:nvSpPr>
              <p:spPr bwMode="auto">
                <a:xfrm>
                  <a:off x="1413" y="59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1</a:t>
                  </a:r>
                </a:p>
              </p:txBody>
            </p:sp>
            <p:sp>
              <p:nvSpPr>
                <p:cNvPr id="33" name="Text Box 26"/>
                <p:cNvSpPr txBox="1">
                  <a:spLocks noChangeArrowheads="1"/>
                </p:cNvSpPr>
                <p:nvPr/>
              </p:nvSpPr>
              <p:spPr bwMode="auto">
                <a:xfrm>
                  <a:off x="1413" y="131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4</a:t>
                  </a:r>
                </a:p>
              </p:txBody>
            </p:sp>
            <p:sp>
              <p:nvSpPr>
                <p:cNvPr id="34" name="Text Box 27"/>
                <p:cNvSpPr txBox="1">
                  <a:spLocks noChangeArrowheads="1"/>
                </p:cNvSpPr>
                <p:nvPr/>
              </p:nvSpPr>
              <p:spPr bwMode="auto">
                <a:xfrm>
                  <a:off x="1413" y="155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5</a:t>
                  </a:r>
                </a:p>
              </p:txBody>
            </p:sp>
            <p:sp>
              <p:nvSpPr>
                <p:cNvPr id="35" name="Text Box 28"/>
                <p:cNvSpPr txBox="1">
                  <a:spLocks noChangeArrowheads="1"/>
                </p:cNvSpPr>
                <p:nvPr/>
              </p:nvSpPr>
              <p:spPr bwMode="auto">
                <a:xfrm>
                  <a:off x="1403" y="78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2</a:t>
                  </a:r>
                </a:p>
              </p:txBody>
            </p:sp>
            <p:sp>
              <p:nvSpPr>
                <p:cNvPr id="36" name="Text Box 29"/>
                <p:cNvSpPr txBox="1">
                  <a:spLocks noChangeArrowheads="1"/>
                </p:cNvSpPr>
                <p:nvPr/>
              </p:nvSpPr>
              <p:spPr bwMode="auto">
                <a:xfrm>
                  <a:off x="1403" y="107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3</a:t>
                  </a:r>
                </a:p>
              </p:txBody>
            </p:sp>
          </p:grpSp>
          <p:sp>
            <p:nvSpPr>
              <p:cNvPr id="30" name="Text Box 30"/>
              <p:cNvSpPr txBox="1">
                <a:spLocks noChangeArrowheads="1"/>
              </p:cNvSpPr>
              <p:nvPr/>
            </p:nvSpPr>
            <p:spPr bwMode="auto">
              <a:xfrm>
                <a:off x="1979" y="355"/>
                <a:ext cx="568" cy="250"/>
              </a:xfrm>
              <a:prstGeom prst="rect">
                <a:avLst/>
              </a:prstGeom>
              <a:noFill/>
              <a:ln w="9525">
                <a:noFill/>
                <a:miter lim="800000"/>
                <a:headEnd/>
                <a:tailEnd/>
              </a:ln>
              <a:effectLst/>
            </p:spPr>
            <p:txBody>
              <a:bodyPr wrap="none">
                <a:spAutoFit/>
              </a:bodyPr>
              <a:lstStyle/>
              <a:p>
                <a:pPr>
                  <a:defRPr/>
                </a:pPr>
                <a:r>
                  <a:rPr lang="en-US" altLang="zh-CN" sz="2000" b="1" dirty="0">
                    <a:solidFill>
                      <a:schemeClr val="bg2"/>
                    </a:solidFill>
                    <a:effectLst>
                      <a:outerShdw blurRad="38100" dist="38100" dir="2700000" algn="tl">
                        <a:srgbClr val="000000"/>
                      </a:outerShdw>
                    </a:effectLst>
                  </a:rPr>
                  <a:t>a[</a:t>
                </a:r>
                <a:r>
                  <a:rPr lang="en-US" altLang="zh-CN" sz="2000" b="1" dirty="0">
                    <a:solidFill>
                      <a:srgbClr val="0000FF"/>
                    </a:solidFill>
                    <a:effectLst>
                      <a:outerShdw blurRad="38100" dist="38100" dir="2700000" algn="tl">
                        <a:srgbClr val="000000"/>
                      </a:outerShdw>
                    </a:effectLst>
                  </a:rPr>
                  <a:t>0</a:t>
                </a:r>
                <a:r>
                  <a:rPr lang="en-US" altLang="zh-CN" sz="2000" b="1" dirty="0">
                    <a:solidFill>
                      <a:schemeClr val="bg2"/>
                    </a:solidFill>
                    <a:effectLst>
                      <a:outerShdw blurRad="38100" dist="38100" dir="2700000" algn="tl">
                        <a:srgbClr val="000000"/>
                      </a:outerShdw>
                    </a:effectLst>
                  </a:rPr>
                  <a:t>][0]</a:t>
                </a:r>
              </a:p>
            </p:txBody>
          </p:sp>
        </p:grpSp>
        <p:grpSp>
          <p:nvGrpSpPr>
            <p:cNvPr id="13" name="Group 31"/>
            <p:cNvGrpSpPr>
              <a:grpSpLocks/>
            </p:cNvGrpSpPr>
            <p:nvPr/>
          </p:nvGrpSpPr>
          <p:grpSpPr bwMode="auto">
            <a:xfrm>
              <a:off x="1187" y="3308"/>
              <a:ext cx="1275" cy="634"/>
              <a:chOff x="1187" y="3308"/>
              <a:chExt cx="1275" cy="634"/>
            </a:xfrm>
          </p:grpSpPr>
          <p:sp>
            <p:nvSpPr>
              <p:cNvPr id="14" name="Text Box 32"/>
              <p:cNvSpPr txBox="1">
                <a:spLocks noChangeArrowheads="1"/>
              </p:cNvSpPr>
              <p:nvPr/>
            </p:nvSpPr>
            <p:spPr bwMode="auto">
              <a:xfrm>
                <a:off x="1192" y="3308"/>
                <a:ext cx="1220" cy="634"/>
              </a:xfrm>
              <a:prstGeom prst="rect">
                <a:avLst/>
              </a:prstGeom>
              <a:noFill/>
              <a:ln w="9525">
                <a:noFill/>
                <a:miter lim="800000"/>
                <a:headEnd/>
                <a:tailEnd/>
              </a:ln>
              <a:effectLst/>
            </p:spPr>
            <p:txBody>
              <a:bodyPr wrap="none">
                <a:spAutoFit/>
              </a:bodyPr>
              <a:lstStyle/>
              <a:p>
                <a:pPr>
                  <a:defRPr/>
                </a:pPr>
                <a:r>
                  <a:rPr lang="en-US" altLang="zh-CN" sz="2000" b="1" dirty="0">
                    <a:effectLst>
                      <a:outerShdw blurRad="38100" dist="38100" dir="2700000" algn="tl">
                        <a:srgbClr val="FFFFFF"/>
                      </a:outerShdw>
                    </a:effectLst>
                  </a:rPr>
                  <a:t>a[0][0]     a[0][1]</a:t>
                </a:r>
              </a:p>
              <a:p>
                <a:pPr>
                  <a:defRPr/>
                </a:pPr>
                <a:r>
                  <a:rPr lang="en-US" altLang="zh-CN" sz="2000" b="1" dirty="0">
                    <a:effectLst>
                      <a:outerShdw blurRad="38100" dist="38100" dir="2700000" algn="tl">
                        <a:srgbClr val="FFFFFF"/>
                      </a:outerShdw>
                    </a:effectLst>
                  </a:rPr>
                  <a:t>a[1][0]     a[1][1]</a:t>
                </a:r>
              </a:p>
              <a:p>
                <a:pPr>
                  <a:defRPr/>
                </a:pPr>
                <a:r>
                  <a:rPr lang="en-US" altLang="zh-CN" sz="2000" b="1" dirty="0">
                    <a:effectLst>
                      <a:outerShdw blurRad="38100" dist="38100" dir="2700000" algn="tl">
                        <a:srgbClr val="FFFFFF"/>
                      </a:outerShdw>
                    </a:effectLst>
                  </a:rPr>
                  <a:t>a[2][0]     a[2][1]</a:t>
                </a:r>
              </a:p>
            </p:txBody>
          </p:sp>
          <p:sp>
            <p:nvSpPr>
              <p:cNvPr id="15" name="AutoShape 33"/>
              <p:cNvSpPr>
                <a:spLocks/>
              </p:cNvSpPr>
              <p:nvPr/>
            </p:nvSpPr>
            <p:spPr bwMode="auto">
              <a:xfrm>
                <a:off x="1187" y="3381"/>
                <a:ext cx="69" cy="489"/>
              </a:xfrm>
              <a:prstGeom prst="leftBracket">
                <a:avLst>
                  <a:gd name="adj" fmla="val 59058"/>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AutoShape 34"/>
              <p:cNvSpPr>
                <a:spLocks/>
              </p:cNvSpPr>
              <p:nvPr/>
            </p:nvSpPr>
            <p:spPr bwMode="auto">
              <a:xfrm>
                <a:off x="2392" y="3394"/>
                <a:ext cx="70" cy="500"/>
              </a:xfrm>
              <a:prstGeom prst="rightBracket">
                <a:avLst>
                  <a:gd name="adj" fmla="val 59524"/>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37" name="Group 35"/>
          <p:cNvGrpSpPr>
            <a:grpSpLocks/>
          </p:cNvGrpSpPr>
          <p:nvPr/>
        </p:nvGrpSpPr>
        <p:grpSpPr bwMode="auto">
          <a:xfrm>
            <a:off x="6002947" y="50127"/>
            <a:ext cx="4821237" cy="6602413"/>
            <a:chOff x="2491" y="161"/>
            <a:chExt cx="3037" cy="4159"/>
          </a:xfrm>
        </p:grpSpPr>
        <p:sp>
          <p:nvSpPr>
            <p:cNvPr id="38" name="AutoShape 36"/>
            <p:cNvSpPr>
              <a:spLocks noChangeArrowheads="1"/>
            </p:cNvSpPr>
            <p:nvPr/>
          </p:nvSpPr>
          <p:spPr bwMode="auto">
            <a:xfrm>
              <a:off x="2491" y="730"/>
              <a:ext cx="1331" cy="336"/>
            </a:xfrm>
            <a:prstGeom prst="wedgeEllipseCallout">
              <a:avLst>
                <a:gd name="adj1" fmla="val 59106"/>
                <a:gd name="adj2" fmla="val 96130"/>
              </a:avLst>
            </a:prstGeom>
            <a:solidFill>
              <a:srgbClr val="FFFFFF"/>
            </a:solidFill>
            <a:ln w="9525">
              <a:solidFill>
                <a:schemeClr val="tx1"/>
              </a:solidFill>
              <a:miter lim="800000"/>
              <a:headEnd/>
              <a:tailEnd/>
            </a:ln>
            <a:effectLst/>
          </p:spPr>
          <p:txBody>
            <a:bodyPr wrap="none" anchor="ctr">
              <a:spAutoFit/>
            </a:bodyPr>
            <a:lstStyle/>
            <a:p>
              <a:pPr algn="ctr">
                <a:defRPr/>
              </a:pPr>
              <a:r>
                <a:rPr lang="en-US" altLang="zh-CN" sz="2000" b="1">
                  <a:solidFill>
                    <a:srgbClr val="CC3300"/>
                  </a:solidFill>
                  <a:effectLst>
                    <a:outerShdw blurRad="38100" dist="38100" dir="2700000" algn="tl">
                      <a:srgbClr val="C0C0C0"/>
                    </a:outerShdw>
                  </a:effectLst>
                </a:rPr>
                <a:t>int c[2][3][4]</a:t>
              </a:r>
            </a:p>
          </p:txBody>
        </p:sp>
        <p:sp>
          <p:nvSpPr>
            <p:cNvPr id="39" name="Rectangle 37"/>
            <p:cNvSpPr>
              <a:spLocks noChangeArrowheads="1"/>
            </p:cNvSpPr>
            <p:nvPr/>
          </p:nvSpPr>
          <p:spPr bwMode="auto">
            <a:xfrm>
              <a:off x="4173" y="232"/>
              <a:ext cx="1344" cy="4088"/>
            </a:xfrm>
            <a:prstGeom prst="rect">
              <a:avLst/>
            </a:prstGeom>
            <a:solidFill>
              <a:srgbClr val="FFFFFF"/>
            </a:solidFill>
            <a:ln w="38100">
              <a:solidFill>
                <a:srgbClr val="008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Line 38"/>
            <p:cNvSpPr>
              <a:spLocks noChangeShapeType="1"/>
            </p:cNvSpPr>
            <p:nvPr/>
          </p:nvSpPr>
          <p:spPr bwMode="auto">
            <a:xfrm>
              <a:off x="4173" y="421"/>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auto">
            <a:xfrm>
              <a:off x="4184" y="589"/>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auto">
            <a:xfrm>
              <a:off x="4184" y="758"/>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auto">
            <a:xfrm>
              <a:off x="4184" y="927"/>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auto">
            <a:xfrm>
              <a:off x="4184" y="1095"/>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auto">
            <a:xfrm>
              <a:off x="4184" y="1264"/>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auto">
            <a:xfrm>
              <a:off x="4184" y="1433"/>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auto">
            <a:xfrm>
              <a:off x="4184" y="1601"/>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auto">
            <a:xfrm>
              <a:off x="4184" y="1770"/>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auto">
            <a:xfrm>
              <a:off x="4184" y="1939"/>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auto">
            <a:xfrm>
              <a:off x="4184" y="2107"/>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auto">
            <a:xfrm>
              <a:off x="4184" y="2276"/>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0"/>
            <p:cNvSpPr>
              <a:spLocks noChangeShapeType="1"/>
            </p:cNvSpPr>
            <p:nvPr/>
          </p:nvSpPr>
          <p:spPr bwMode="auto">
            <a:xfrm>
              <a:off x="4184" y="2445"/>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1"/>
            <p:cNvSpPr>
              <a:spLocks noChangeShapeType="1"/>
            </p:cNvSpPr>
            <p:nvPr/>
          </p:nvSpPr>
          <p:spPr bwMode="auto">
            <a:xfrm>
              <a:off x="4184" y="2613"/>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2"/>
            <p:cNvSpPr>
              <a:spLocks noChangeShapeType="1"/>
            </p:cNvSpPr>
            <p:nvPr/>
          </p:nvSpPr>
          <p:spPr bwMode="auto">
            <a:xfrm>
              <a:off x="4184" y="2782"/>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3"/>
            <p:cNvSpPr>
              <a:spLocks noChangeShapeType="1"/>
            </p:cNvSpPr>
            <p:nvPr/>
          </p:nvSpPr>
          <p:spPr bwMode="auto">
            <a:xfrm>
              <a:off x="4184" y="2951"/>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4"/>
            <p:cNvSpPr>
              <a:spLocks noChangeShapeType="1"/>
            </p:cNvSpPr>
            <p:nvPr/>
          </p:nvSpPr>
          <p:spPr bwMode="auto">
            <a:xfrm>
              <a:off x="4184" y="3119"/>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5"/>
            <p:cNvSpPr>
              <a:spLocks noChangeShapeType="1"/>
            </p:cNvSpPr>
            <p:nvPr/>
          </p:nvSpPr>
          <p:spPr bwMode="auto">
            <a:xfrm>
              <a:off x="4184" y="3288"/>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6"/>
            <p:cNvSpPr>
              <a:spLocks noChangeShapeType="1"/>
            </p:cNvSpPr>
            <p:nvPr/>
          </p:nvSpPr>
          <p:spPr bwMode="auto">
            <a:xfrm>
              <a:off x="4184" y="3457"/>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7"/>
            <p:cNvSpPr>
              <a:spLocks noChangeShapeType="1"/>
            </p:cNvSpPr>
            <p:nvPr/>
          </p:nvSpPr>
          <p:spPr bwMode="auto">
            <a:xfrm>
              <a:off x="4184" y="3625"/>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8"/>
            <p:cNvSpPr>
              <a:spLocks noChangeShapeType="1"/>
            </p:cNvSpPr>
            <p:nvPr/>
          </p:nvSpPr>
          <p:spPr bwMode="auto">
            <a:xfrm>
              <a:off x="4184" y="3794"/>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9"/>
            <p:cNvSpPr>
              <a:spLocks noChangeShapeType="1"/>
            </p:cNvSpPr>
            <p:nvPr/>
          </p:nvSpPr>
          <p:spPr bwMode="auto">
            <a:xfrm>
              <a:off x="4184" y="3963"/>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0"/>
            <p:cNvSpPr>
              <a:spLocks noChangeShapeType="1"/>
            </p:cNvSpPr>
            <p:nvPr/>
          </p:nvSpPr>
          <p:spPr bwMode="auto">
            <a:xfrm>
              <a:off x="4184" y="4132"/>
              <a:ext cx="134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3" name="Group 61"/>
            <p:cNvGrpSpPr>
              <a:grpSpLocks/>
            </p:cNvGrpSpPr>
            <p:nvPr/>
          </p:nvGrpSpPr>
          <p:grpSpPr bwMode="auto">
            <a:xfrm>
              <a:off x="3954" y="161"/>
              <a:ext cx="387" cy="4159"/>
              <a:chOff x="3954" y="161"/>
              <a:chExt cx="387" cy="4159"/>
            </a:xfrm>
          </p:grpSpPr>
          <p:sp>
            <p:nvSpPr>
              <p:cNvPr id="89" name="Text Box 62"/>
              <p:cNvSpPr txBox="1">
                <a:spLocks noChangeArrowheads="1"/>
              </p:cNvSpPr>
              <p:nvPr/>
            </p:nvSpPr>
            <p:spPr bwMode="auto">
              <a:xfrm>
                <a:off x="4025" y="161"/>
                <a:ext cx="19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0</a:t>
                </a:r>
              </a:p>
              <a:p>
                <a:pPr eaLnBrk="1" hangingPunct="1"/>
                <a:r>
                  <a:rPr lang="en-US" altLang="zh-CN" sz="2000"/>
                  <a:t>1</a:t>
                </a:r>
              </a:p>
              <a:p>
                <a:pPr eaLnBrk="1" hangingPunct="1"/>
                <a:r>
                  <a:rPr lang="en-US" altLang="zh-CN" sz="2000"/>
                  <a:t>2</a:t>
                </a:r>
              </a:p>
              <a:p>
                <a:pPr eaLnBrk="1" hangingPunct="1"/>
                <a:r>
                  <a:rPr lang="en-US" altLang="zh-CN" sz="2000"/>
                  <a:t>3</a:t>
                </a:r>
              </a:p>
            </p:txBody>
          </p:sp>
          <p:sp>
            <p:nvSpPr>
              <p:cNvPr id="90" name="Text Box 63"/>
              <p:cNvSpPr txBox="1">
                <a:spLocks noChangeArrowheads="1"/>
              </p:cNvSpPr>
              <p:nvPr/>
            </p:nvSpPr>
            <p:spPr bwMode="auto">
              <a:xfrm>
                <a:off x="4025" y="856"/>
                <a:ext cx="19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4</a:t>
                </a:r>
              </a:p>
              <a:p>
                <a:pPr eaLnBrk="1" hangingPunct="1"/>
                <a:r>
                  <a:rPr lang="en-US" altLang="zh-CN" sz="2000"/>
                  <a:t>5</a:t>
                </a:r>
              </a:p>
              <a:p>
                <a:pPr eaLnBrk="1" hangingPunct="1"/>
                <a:r>
                  <a:rPr lang="en-US" altLang="zh-CN" sz="2000"/>
                  <a:t>6</a:t>
                </a:r>
              </a:p>
              <a:p>
                <a:pPr eaLnBrk="1" hangingPunct="1"/>
                <a:r>
                  <a:rPr lang="en-US" altLang="zh-CN" sz="2000"/>
                  <a:t>7</a:t>
                </a:r>
              </a:p>
            </p:txBody>
          </p:sp>
          <p:sp>
            <p:nvSpPr>
              <p:cNvPr id="91" name="Text Box 64"/>
              <p:cNvSpPr txBox="1">
                <a:spLocks noChangeArrowheads="1"/>
              </p:cNvSpPr>
              <p:nvPr/>
            </p:nvSpPr>
            <p:spPr bwMode="auto">
              <a:xfrm>
                <a:off x="4033" y="1726"/>
                <a:ext cx="308"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t>
                </a:r>
              </a:p>
            </p:txBody>
          </p:sp>
          <p:sp>
            <p:nvSpPr>
              <p:cNvPr id="92" name="Text Box 65"/>
              <p:cNvSpPr txBox="1">
                <a:spLocks noChangeArrowheads="1"/>
              </p:cNvSpPr>
              <p:nvPr/>
            </p:nvSpPr>
            <p:spPr bwMode="auto">
              <a:xfrm>
                <a:off x="3954" y="3494"/>
                <a:ext cx="27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20</a:t>
                </a:r>
              </a:p>
              <a:p>
                <a:pPr eaLnBrk="1" hangingPunct="1"/>
                <a:r>
                  <a:rPr lang="en-US" altLang="zh-CN" sz="2000"/>
                  <a:t>21</a:t>
                </a:r>
              </a:p>
              <a:p>
                <a:pPr eaLnBrk="1" hangingPunct="1"/>
                <a:r>
                  <a:rPr lang="en-US" altLang="zh-CN" sz="2000"/>
                  <a:t>22</a:t>
                </a:r>
              </a:p>
              <a:p>
                <a:pPr eaLnBrk="1" hangingPunct="1"/>
                <a:r>
                  <a:rPr lang="en-US" altLang="zh-CN" sz="2000"/>
                  <a:t>23</a:t>
                </a:r>
              </a:p>
            </p:txBody>
          </p:sp>
        </p:grpSp>
        <p:grpSp>
          <p:nvGrpSpPr>
            <p:cNvPr id="64" name="Group 66"/>
            <p:cNvGrpSpPr>
              <a:grpSpLocks/>
            </p:cNvGrpSpPr>
            <p:nvPr/>
          </p:nvGrpSpPr>
          <p:grpSpPr bwMode="auto">
            <a:xfrm>
              <a:off x="4503" y="194"/>
              <a:ext cx="684" cy="4126"/>
              <a:chOff x="3975" y="194"/>
              <a:chExt cx="684" cy="4126"/>
            </a:xfrm>
          </p:grpSpPr>
          <p:sp>
            <p:nvSpPr>
              <p:cNvPr id="65" name="Text Box 67"/>
              <p:cNvSpPr txBox="1">
                <a:spLocks noChangeArrowheads="1"/>
              </p:cNvSpPr>
              <p:nvPr/>
            </p:nvSpPr>
            <p:spPr bwMode="auto">
              <a:xfrm>
                <a:off x="3975" y="194"/>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FF"/>
                    </a:solidFill>
                  </a:rPr>
                  <a:t>c[0][0][0]</a:t>
                </a:r>
                <a:endParaRPr lang="en-US" altLang="zh-CN" sz="1800">
                  <a:solidFill>
                    <a:schemeClr val="bg2"/>
                  </a:solidFill>
                </a:endParaRPr>
              </a:p>
            </p:txBody>
          </p:sp>
          <p:sp>
            <p:nvSpPr>
              <p:cNvPr id="66" name="Text Box 68"/>
              <p:cNvSpPr txBox="1">
                <a:spLocks noChangeArrowheads="1"/>
              </p:cNvSpPr>
              <p:nvPr/>
            </p:nvSpPr>
            <p:spPr bwMode="auto">
              <a:xfrm>
                <a:off x="3975" y="36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FF"/>
                    </a:solidFill>
                  </a:rPr>
                  <a:t>c[0][0][1]</a:t>
                </a:r>
              </a:p>
            </p:txBody>
          </p:sp>
          <p:sp>
            <p:nvSpPr>
              <p:cNvPr id="67" name="Text Box 69"/>
              <p:cNvSpPr txBox="1">
                <a:spLocks noChangeArrowheads="1"/>
              </p:cNvSpPr>
              <p:nvPr/>
            </p:nvSpPr>
            <p:spPr bwMode="auto">
              <a:xfrm>
                <a:off x="3975" y="537"/>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FF"/>
                    </a:solidFill>
                  </a:rPr>
                  <a:t>c[0][0][2]</a:t>
                </a:r>
                <a:endParaRPr lang="en-US" altLang="zh-CN" sz="1800">
                  <a:solidFill>
                    <a:schemeClr val="bg2"/>
                  </a:solidFill>
                </a:endParaRPr>
              </a:p>
            </p:txBody>
          </p:sp>
          <p:sp>
            <p:nvSpPr>
              <p:cNvPr id="68" name="Text Box 70"/>
              <p:cNvSpPr txBox="1">
                <a:spLocks noChangeArrowheads="1"/>
              </p:cNvSpPr>
              <p:nvPr/>
            </p:nvSpPr>
            <p:spPr bwMode="auto">
              <a:xfrm>
                <a:off x="3975" y="706"/>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0000FF"/>
                    </a:solidFill>
                  </a:rPr>
                  <a:t>c[0][0][3]</a:t>
                </a:r>
                <a:endParaRPr lang="en-US" altLang="zh-CN" sz="1800">
                  <a:solidFill>
                    <a:schemeClr val="bg2"/>
                  </a:solidFill>
                </a:endParaRPr>
              </a:p>
            </p:txBody>
          </p:sp>
          <p:sp>
            <p:nvSpPr>
              <p:cNvPr id="69" name="Text Box 71"/>
              <p:cNvSpPr txBox="1">
                <a:spLocks noChangeArrowheads="1"/>
              </p:cNvSpPr>
              <p:nvPr/>
            </p:nvSpPr>
            <p:spPr bwMode="auto">
              <a:xfrm>
                <a:off x="3975" y="875"/>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669900"/>
                    </a:solidFill>
                  </a:rPr>
                  <a:t>c[0][1][0]</a:t>
                </a:r>
                <a:endParaRPr lang="en-US" altLang="zh-CN" sz="1800">
                  <a:solidFill>
                    <a:schemeClr val="bg2"/>
                  </a:solidFill>
                </a:endParaRPr>
              </a:p>
            </p:txBody>
          </p:sp>
          <p:sp>
            <p:nvSpPr>
              <p:cNvPr id="70" name="Text Box 72"/>
              <p:cNvSpPr txBox="1">
                <a:spLocks noChangeArrowheads="1"/>
              </p:cNvSpPr>
              <p:nvPr/>
            </p:nvSpPr>
            <p:spPr bwMode="auto">
              <a:xfrm>
                <a:off x="3975" y="1044"/>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669900"/>
                    </a:solidFill>
                  </a:rPr>
                  <a:t>c[0][1][1]</a:t>
                </a:r>
              </a:p>
            </p:txBody>
          </p:sp>
          <p:sp>
            <p:nvSpPr>
              <p:cNvPr id="71" name="Text Box 73"/>
              <p:cNvSpPr txBox="1">
                <a:spLocks noChangeArrowheads="1"/>
              </p:cNvSpPr>
              <p:nvPr/>
            </p:nvSpPr>
            <p:spPr bwMode="auto">
              <a:xfrm>
                <a:off x="3975" y="1214"/>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669900"/>
                    </a:solidFill>
                  </a:rPr>
                  <a:t>c[0][1][2]</a:t>
                </a:r>
                <a:endParaRPr lang="en-US" altLang="zh-CN" sz="1800">
                  <a:solidFill>
                    <a:schemeClr val="bg2"/>
                  </a:solidFill>
                </a:endParaRPr>
              </a:p>
            </p:txBody>
          </p:sp>
          <p:sp>
            <p:nvSpPr>
              <p:cNvPr id="72" name="Text Box 74"/>
              <p:cNvSpPr txBox="1">
                <a:spLocks noChangeArrowheads="1"/>
              </p:cNvSpPr>
              <p:nvPr/>
            </p:nvSpPr>
            <p:spPr bwMode="auto">
              <a:xfrm>
                <a:off x="3975" y="1383"/>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669900"/>
                    </a:solidFill>
                  </a:rPr>
                  <a:t>c[0][1][3]</a:t>
                </a:r>
              </a:p>
            </p:txBody>
          </p:sp>
          <p:sp>
            <p:nvSpPr>
              <p:cNvPr id="73" name="Text Box 75"/>
              <p:cNvSpPr txBox="1">
                <a:spLocks noChangeArrowheads="1"/>
              </p:cNvSpPr>
              <p:nvPr/>
            </p:nvSpPr>
            <p:spPr bwMode="auto">
              <a:xfrm>
                <a:off x="3975" y="1552"/>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9900"/>
                    </a:solidFill>
                  </a:rPr>
                  <a:t>c[0][2][0]</a:t>
                </a:r>
                <a:endParaRPr lang="en-US" altLang="zh-CN" sz="1800">
                  <a:solidFill>
                    <a:schemeClr val="bg2"/>
                  </a:solidFill>
                </a:endParaRPr>
              </a:p>
            </p:txBody>
          </p:sp>
          <p:sp>
            <p:nvSpPr>
              <p:cNvPr id="74" name="Text Box 76"/>
              <p:cNvSpPr txBox="1">
                <a:spLocks noChangeArrowheads="1"/>
              </p:cNvSpPr>
              <p:nvPr/>
            </p:nvSpPr>
            <p:spPr bwMode="auto">
              <a:xfrm>
                <a:off x="3975" y="1721"/>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9900"/>
                    </a:solidFill>
                  </a:rPr>
                  <a:t>c[0][2][1]</a:t>
                </a:r>
                <a:endParaRPr lang="en-US" altLang="zh-CN" sz="1800">
                  <a:solidFill>
                    <a:schemeClr val="bg2"/>
                  </a:solidFill>
                </a:endParaRPr>
              </a:p>
            </p:txBody>
          </p:sp>
          <p:sp>
            <p:nvSpPr>
              <p:cNvPr id="75" name="Text Box 77"/>
              <p:cNvSpPr txBox="1">
                <a:spLocks noChangeArrowheads="1"/>
              </p:cNvSpPr>
              <p:nvPr/>
            </p:nvSpPr>
            <p:spPr bwMode="auto">
              <a:xfrm>
                <a:off x="3975" y="1890"/>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9900"/>
                    </a:solidFill>
                  </a:rPr>
                  <a:t>c[0][2][2]</a:t>
                </a:r>
              </a:p>
            </p:txBody>
          </p:sp>
          <p:sp>
            <p:nvSpPr>
              <p:cNvPr id="76" name="Text Box 78"/>
              <p:cNvSpPr txBox="1">
                <a:spLocks noChangeArrowheads="1"/>
              </p:cNvSpPr>
              <p:nvPr/>
            </p:nvSpPr>
            <p:spPr bwMode="auto">
              <a:xfrm>
                <a:off x="3975" y="205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9900"/>
                    </a:solidFill>
                  </a:rPr>
                  <a:t>c[0][2][3]</a:t>
                </a:r>
                <a:endParaRPr lang="en-US" altLang="zh-CN" sz="1800">
                  <a:solidFill>
                    <a:schemeClr val="bg2"/>
                  </a:solidFill>
                </a:endParaRPr>
              </a:p>
            </p:txBody>
          </p:sp>
          <p:sp>
            <p:nvSpPr>
              <p:cNvPr id="77" name="Text Box 79"/>
              <p:cNvSpPr txBox="1">
                <a:spLocks noChangeArrowheads="1"/>
              </p:cNvSpPr>
              <p:nvPr/>
            </p:nvSpPr>
            <p:spPr bwMode="auto">
              <a:xfrm>
                <a:off x="3975" y="222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800000"/>
                    </a:solidFill>
                  </a:rPr>
                  <a:t>c[1][0][0]</a:t>
                </a:r>
                <a:endParaRPr lang="en-US" altLang="zh-CN" sz="1800">
                  <a:solidFill>
                    <a:schemeClr val="bg2"/>
                  </a:solidFill>
                </a:endParaRPr>
              </a:p>
            </p:txBody>
          </p:sp>
          <p:sp>
            <p:nvSpPr>
              <p:cNvPr id="78" name="Text Box 80"/>
              <p:cNvSpPr txBox="1">
                <a:spLocks noChangeArrowheads="1"/>
              </p:cNvSpPr>
              <p:nvPr/>
            </p:nvSpPr>
            <p:spPr bwMode="auto">
              <a:xfrm>
                <a:off x="3975" y="239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800000"/>
                    </a:solidFill>
                  </a:rPr>
                  <a:t>c[1][0][1]</a:t>
                </a:r>
                <a:endParaRPr lang="en-US" altLang="zh-CN" sz="1800">
                  <a:solidFill>
                    <a:schemeClr val="bg2"/>
                  </a:solidFill>
                </a:endParaRPr>
              </a:p>
            </p:txBody>
          </p:sp>
          <p:sp>
            <p:nvSpPr>
              <p:cNvPr id="79" name="Text Box 81"/>
              <p:cNvSpPr txBox="1">
                <a:spLocks noChangeArrowheads="1"/>
              </p:cNvSpPr>
              <p:nvPr/>
            </p:nvSpPr>
            <p:spPr bwMode="auto">
              <a:xfrm>
                <a:off x="3975" y="2567"/>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800000"/>
                    </a:solidFill>
                  </a:rPr>
                  <a:t>c[1][0][2]</a:t>
                </a:r>
              </a:p>
            </p:txBody>
          </p:sp>
          <p:sp>
            <p:nvSpPr>
              <p:cNvPr id="80" name="Text Box 82"/>
              <p:cNvSpPr txBox="1">
                <a:spLocks noChangeArrowheads="1"/>
              </p:cNvSpPr>
              <p:nvPr/>
            </p:nvSpPr>
            <p:spPr bwMode="auto">
              <a:xfrm>
                <a:off x="3975" y="2736"/>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800000"/>
                    </a:solidFill>
                  </a:rPr>
                  <a:t>c[1][0][3]</a:t>
                </a:r>
              </a:p>
            </p:txBody>
          </p:sp>
          <p:sp>
            <p:nvSpPr>
              <p:cNvPr id="81" name="Text Box 83"/>
              <p:cNvSpPr txBox="1">
                <a:spLocks noChangeArrowheads="1"/>
              </p:cNvSpPr>
              <p:nvPr/>
            </p:nvSpPr>
            <p:spPr bwMode="auto">
              <a:xfrm>
                <a:off x="3975" y="2905"/>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3300"/>
                    </a:solidFill>
                  </a:rPr>
                  <a:t>c[1][1][0]</a:t>
                </a:r>
                <a:endParaRPr lang="en-US" altLang="zh-CN" sz="1800">
                  <a:solidFill>
                    <a:schemeClr val="bg2"/>
                  </a:solidFill>
                </a:endParaRPr>
              </a:p>
            </p:txBody>
          </p:sp>
          <p:sp>
            <p:nvSpPr>
              <p:cNvPr id="82" name="Text Box 84"/>
              <p:cNvSpPr txBox="1">
                <a:spLocks noChangeArrowheads="1"/>
              </p:cNvSpPr>
              <p:nvPr/>
            </p:nvSpPr>
            <p:spPr bwMode="auto">
              <a:xfrm>
                <a:off x="3975" y="3074"/>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3300"/>
                    </a:solidFill>
                  </a:rPr>
                  <a:t>c[1][1][1]</a:t>
                </a:r>
              </a:p>
            </p:txBody>
          </p:sp>
          <p:sp>
            <p:nvSpPr>
              <p:cNvPr id="83" name="Text Box 85"/>
              <p:cNvSpPr txBox="1">
                <a:spLocks noChangeArrowheads="1"/>
              </p:cNvSpPr>
              <p:nvPr/>
            </p:nvSpPr>
            <p:spPr bwMode="auto">
              <a:xfrm>
                <a:off x="3975" y="3244"/>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3300"/>
                    </a:solidFill>
                  </a:rPr>
                  <a:t>c[1][1][2]</a:t>
                </a:r>
                <a:endParaRPr lang="en-US" altLang="zh-CN" sz="1800">
                  <a:solidFill>
                    <a:schemeClr val="bg2"/>
                  </a:solidFill>
                </a:endParaRPr>
              </a:p>
            </p:txBody>
          </p:sp>
          <p:sp>
            <p:nvSpPr>
              <p:cNvPr id="84" name="Text Box 86"/>
              <p:cNvSpPr txBox="1">
                <a:spLocks noChangeArrowheads="1"/>
              </p:cNvSpPr>
              <p:nvPr/>
            </p:nvSpPr>
            <p:spPr bwMode="auto">
              <a:xfrm>
                <a:off x="3975" y="3413"/>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FF3300"/>
                    </a:solidFill>
                  </a:rPr>
                  <a:t>c[1][1][3]</a:t>
                </a:r>
                <a:endParaRPr lang="en-US" altLang="zh-CN" sz="1800">
                  <a:solidFill>
                    <a:schemeClr val="bg2"/>
                  </a:solidFill>
                </a:endParaRPr>
              </a:p>
            </p:txBody>
          </p:sp>
          <p:sp>
            <p:nvSpPr>
              <p:cNvPr id="85" name="Text Box 87"/>
              <p:cNvSpPr txBox="1">
                <a:spLocks noChangeArrowheads="1"/>
              </p:cNvSpPr>
              <p:nvPr/>
            </p:nvSpPr>
            <p:spPr bwMode="auto">
              <a:xfrm>
                <a:off x="3975" y="3582"/>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c[1][2][0]</a:t>
                </a:r>
              </a:p>
            </p:txBody>
          </p:sp>
          <p:sp>
            <p:nvSpPr>
              <p:cNvPr id="86" name="Text Box 88"/>
              <p:cNvSpPr txBox="1">
                <a:spLocks noChangeArrowheads="1"/>
              </p:cNvSpPr>
              <p:nvPr/>
            </p:nvSpPr>
            <p:spPr bwMode="auto">
              <a:xfrm>
                <a:off x="3975" y="3751"/>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c[1][2][1]</a:t>
                </a:r>
              </a:p>
            </p:txBody>
          </p:sp>
          <p:sp>
            <p:nvSpPr>
              <p:cNvPr id="87" name="Text Box 89"/>
              <p:cNvSpPr txBox="1">
                <a:spLocks noChangeArrowheads="1"/>
              </p:cNvSpPr>
              <p:nvPr/>
            </p:nvSpPr>
            <p:spPr bwMode="auto">
              <a:xfrm>
                <a:off x="3975" y="3920"/>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c[1][2][2]</a:t>
                </a:r>
              </a:p>
            </p:txBody>
          </p:sp>
          <p:sp>
            <p:nvSpPr>
              <p:cNvPr id="88" name="Text Box 90"/>
              <p:cNvSpPr txBox="1">
                <a:spLocks noChangeArrowheads="1"/>
              </p:cNvSpPr>
              <p:nvPr/>
            </p:nvSpPr>
            <p:spPr bwMode="auto">
              <a:xfrm>
                <a:off x="3975" y="4089"/>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bg2"/>
                    </a:solidFill>
                  </a:rPr>
                  <a:t>c[1][2][3]</a:t>
                </a:r>
              </a:p>
            </p:txBody>
          </p:sp>
        </p:grpSp>
      </p:grpSp>
      <p:sp>
        <p:nvSpPr>
          <p:cNvPr id="93" name="Rectangle 91"/>
          <p:cNvSpPr>
            <a:spLocks noChangeArrowheads="1"/>
          </p:cNvSpPr>
          <p:nvPr/>
        </p:nvSpPr>
        <p:spPr bwMode="auto">
          <a:xfrm>
            <a:off x="2069123" y="4265734"/>
            <a:ext cx="5524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55061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out)">
                                      <p:cBhvr>
                                        <p:cTn id="3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ox(out)">
                                      <p:cBhvr>
                                        <p:cTn id="3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ox(out)">
                                      <p:cBhvr>
                                        <p:cTn id="41"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ox(out)">
                                      <p:cBhvr>
                                        <p:cTn id="4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WHOOSH.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 calcmode="lin" valueType="num">
                                      <p:cBhvr additive="base">
                                        <p:cTn id="5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2" name="WHOOSH.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anim calcmode="lin" valueType="num">
                                      <p:cBhvr additive="base">
                                        <p:cTn id="6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WHOOSH.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 calcmode="lin" valueType="num">
                                      <p:cBhvr additive="base">
                                        <p:cTn id="6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2" name="WHOOSH.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box(out)">
                                      <p:cBhvr>
                                        <p:cTn id="7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box(out)">
                                      <p:cBhvr>
                                        <p:cTn id="80"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nodePh="1">
                                  <p:stCondLst>
                                    <p:cond delay="0"/>
                                  </p:stCondLst>
                                  <p:endCondLst>
                                    <p:cond evt="begin" delay="0">
                                      <p:tn val="83"/>
                                    </p:cond>
                                  </p:endCondLst>
                                  <p:childTnLst>
                                    <p:set>
                                      <p:cBhvr>
                                        <p:cTn id="84" dur="1" fill="hold">
                                          <p:stCondLst>
                                            <p:cond delay="0"/>
                                          </p:stCondLst>
                                        </p:cTn>
                                        <p:tgtEl>
                                          <p:spTgt spid="93"/>
                                        </p:tgtEl>
                                        <p:attrNameLst>
                                          <p:attrName>style.visibility</p:attrName>
                                        </p:attrNameLst>
                                      </p:cBhvr>
                                      <p:to>
                                        <p:strVal val="visible"/>
                                      </p:to>
                                    </p:set>
                                    <p:animEffect transition="in" filter="box(out)">
                                      <p:cBhvr>
                                        <p:cTn id="85" dur="500"/>
                                        <p:tgtEl>
                                          <p:spTgt spid="93"/>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autoUpdateAnimBg="0"/>
      <p:bldP spid="5" grpId="0" build="p" bldLvl="4" autoUpdateAnimBg="0"/>
      <p:bldP spid="7" grpId="0" animBg="1" autoUpdateAnimBg="0"/>
      <p:bldP spid="8" grpId="0" animBg="1" autoUpdateAnimBg="0"/>
      <p:bldP spid="9" grpId="0" animBg="1" autoUpdateAnimBg="0"/>
      <p:bldP spid="10" grpId="0" animBg="1" autoUpdateAnimBg="0"/>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6755" y="900967"/>
            <a:ext cx="5724525" cy="457200"/>
          </a:xfrm>
          <a:prstGeom prst="rect">
            <a:avLst/>
          </a:prstGeom>
          <a:noFill/>
          <a:ln w="9525">
            <a:noFill/>
            <a:miter lim="800000"/>
            <a:headEnd/>
            <a:tailEnd/>
          </a:ln>
        </p:spPr>
        <p:txBody>
          <a:bodyPr/>
          <a:lstStyle/>
          <a:p>
            <a:pPr lvl="2" eaLnBrk="0" hangingPunct="0">
              <a:buClr>
                <a:srgbClr val="339933"/>
              </a:buClr>
              <a:buFont typeface="Wingdings" pitchFamily="2" charset="2"/>
              <a:buChar char="Ø"/>
              <a:defRPr/>
            </a:pPr>
            <a:r>
              <a:rPr lang="zh-CN" altLang="en-US" b="1" dirty="0">
                <a:solidFill>
                  <a:srgbClr val="339933"/>
                </a:solidFill>
                <a:effectLst>
                  <a:outerShdw blurRad="38100" dist="38100" dir="2700000" algn="tl">
                    <a:srgbClr val="000000"/>
                  </a:outerShdw>
                </a:effectLst>
                <a:ea typeface="隶书" pitchFamily="49" charset="-122"/>
              </a:rPr>
              <a:t>二维数组理解</a:t>
            </a:r>
            <a:endParaRPr lang="zh-CN" altLang="en-US" b="1" dirty="0">
              <a:solidFill>
                <a:srgbClr val="339933"/>
              </a:solidFill>
              <a:effectLst>
                <a:outerShdw blurRad="38100" dist="38100" dir="2700000" algn="tl">
                  <a:srgbClr val="000000"/>
                </a:outerShdw>
              </a:effectLst>
            </a:endParaRPr>
          </a:p>
        </p:txBody>
      </p:sp>
      <p:grpSp>
        <p:nvGrpSpPr>
          <p:cNvPr id="5" name="Group 95"/>
          <p:cNvGrpSpPr>
            <a:grpSpLocks/>
          </p:cNvGrpSpPr>
          <p:nvPr/>
        </p:nvGrpSpPr>
        <p:grpSpPr bwMode="auto">
          <a:xfrm>
            <a:off x="1233244" y="2399690"/>
            <a:ext cx="5394325" cy="2876550"/>
            <a:chOff x="295" y="1207"/>
            <a:chExt cx="3398" cy="1812"/>
          </a:xfrm>
        </p:grpSpPr>
        <p:sp>
          <p:nvSpPr>
            <p:cNvPr id="6" name="Rectangle 4"/>
            <p:cNvSpPr>
              <a:spLocks noChangeArrowheads="1"/>
            </p:cNvSpPr>
            <p:nvPr/>
          </p:nvSpPr>
          <p:spPr bwMode="auto">
            <a:xfrm>
              <a:off x="295" y="1207"/>
              <a:ext cx="3398" cy="181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lIns="90000" tIns="46800" rIns="90000" bIns="46800" anchor="ctr"/>
            <a:lstStyle/>
            <a:p>
              <a:pPr>
                <a:defRPr/>
              </a:pPr>
              <a:r>
                <a:rPr lang="zh-CN" altLang="en-US" b="1" dirty="0">
                  <a:solidFill>
                    <a:srgbClr val="FF3300"/>
                  </a:solidFill>
                  <a:effectLst>
                    <a:outerShdw blurRad="38100" dist="38100" dir="2700000" algn="tl">
                      <a:srgbClr val="C0C0C0"/>
                    </a:outerShdw>
                  </a:effectLst>
                  <a:ea typeface="隶书" pitchFamily="49" charset="-122"/>
                </a:rPr>
                <a:t>例    </a:t>
              </a:r>
              <a:r>
                <a:rPr lang="en-US" altLang="zh-CN" b="1" dirty="0" err="1">
                  <a:solidFill>
                    <a:srgbClr val="FF3300"/>
                  </a:solidFill>
                  <a:effectLst>
                    <a:outerShdw blurRad="38100" dist="38100" dir="2700000" algn="tl">
                      <a:srgbClr val="C0C0C0"/>
                    </a:outerShdw>
                  </a:effectLst>
                  <a:ea typeface="隶书" pitchFamily="49" charset="-122"/>
                </a:rPr>
                <a:t>int</a:t>
              </a:r>
              <a:r>
                <a:rPr lang="en-US" altLang="zh-CN" b="1" dirty="0">
                  <a:solidFill>
                    <a:srgbClr val="FF3300"/>
                  </a:solidFill>
                  <a:effectLst>
                    <a:outerShdw blurRad="38100" dist="38100" dir="2700000" algn="tl">
                      <a:srgbClr val="C0C0C0"/>
                    </a:outerShdw>
                  </a:effectLst>
                  <a:ea typeface="隶书" pitchFamily="49" charset="-122"/>
                </a:rPr>
                <a:t> a[3][4];</a:t>
              </a:r>
            </a:p>
            <a:p>
              <a:pPr>
                <a:defRPr/>
              </a:pPr>
              <a:endParaRPr lang="en-US" altLang="zh-CN" b="1" dirty="0">
                <a:solidFill>
                  <a:srgbClr val="FF3300"/>
                </a:solidFill>
                <a:effectLst>
                  <a:outerShdw blurRad="38100" dist="38100" dir="2700000" algn="tl">
                    <a:srgbClr val="C0C0C0"/>
                  </a:outerShdw>
                </a:effectLst>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p:txBody>
        </p:sp>
        <p:grpSp>
          <p:nvGrpSpPr>
            <p:cNvPr id="7" name="Group 5"/>
            <p:cNvGrpSpPr>
              <a:grpSpLocks/>
            </p:cNvGrpSpPr>
            <p:nvPr/>
          </p:nvGrpSpPr>
          <p:grpSpPr bwMode="auto">
            <a:xfrm>
              <a:off x="1130" y="1643"/>
              <a:ext cx="2091" cy="1080"/>
              <a:chOff x="1538" y="2015"/>
              <a:chExt cx="1723" cy="1080"/>
            </a:xfrm>
          </p:grpSpPr>
          <p:sp>
            <p:nvSpPr>
              <p:cNvPr id="27" name="Rectangle 6"/>
              <p:cNvSpPr>
                <a:spLocks noChangeArrowheads="1"/>
              </p:cNvSpPr>
              <p:nvPr/>
            </p:nvSpPr>
            <p:spPr bwMode="auto">
              <a:xfrm>
                <a:off x="1538" y="2051"/>
                <a:ext cx="1712" cy="1044"/>
              </a:xfrm>
              <a:prstGeom prst="rect">
                <a:avLst/>
              </a:prstGeom>
              <a:solidFill>
                <a:srgbClr val="FFFFFF"/>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2000"/>
              </a:p>
            </p:txBody>
          </p:sp>
          <p:sp>
            <p:nvSpPr>
              <p:cNvPr id="28" name="Line 7"/>
              <p:cNvSpPr>
                <a:spLocks noChangeShapeType="1"/>
              </p:cNvSpPr>
              <p:nvPr/>
            </p:nvSpPr>
            <p:spPr bwMode="auto">
              <a:xfrm>
                <a:off x="1549" y="2429"/>
                <a:ext cx="1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8"/>
              <p:cNvSpPr>
                <a:spLocks noChangeShapeType="1"/>
              </p:cNvSpPr>
              <p:nvPr/>
            </p:nvSpPr>
            <p:spPr bwMode="auto">
              <a:xfrm>
                <a:off x="1538" y="2762"/>
                <a:ext cx="1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9"/>
              <p:cNvSpPr>
                <a:spLocks noChangeShapeType="1"/>
              </p:cNvSpPr>
              <p:nvPr/>
            </p:nvSpPr>
            <p:spPr bwMode="auto">
              <a:xfrm>
                <a:off x="2394" y="2051"/>
                <a:ext cx="0" cy="10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0"/>
              <p:cNvSpPr>
                <a:spLocks noChangeShapeType="1"/>
              </p:cNvSpPr>
              <p:nvPr/>
            </p:nvSpPr>
            <p:spPr bwMode="auto">
              <a:xfrm>
                <a:off x="1949" y="2051"/>
                <a:ext cx="0" cy="10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1"/>
              <p:cNvSpPr>
                <a:spLocks noChangeShapeType="1"/>
              </p:cNvSpPr>
              <p:nvPr/>
            </p:nvSpPr>
            <p:spPr bwMode="auto">
              <a:xfrm>
                <a:off x="2827" y="2051"/>
                <a:ext cx="0" cy="10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 name="Group 12"/>
              <p:cNvGrpSpPr>
                <a:grpSpLocks/>
              </p:cNvGrpSpPr>
              <p:nvPr/>
            </p:nvGrpSpPr>
            <p:grpSpPr bwMode="auto">
              <a:xfrm>
                <a:off x="1705" y="2714"/>
                <a:ext cx="1373" cy="250"/>
                <a:chOff x="2137" y="1427"/>
                <a:chExt cx="1373" cy="250"/>
              </a:xfrm>
            </p:grpSpPr>
            <p:sp>
              <p:nvSpPr>
                <p:cNvPr id="44" name="Text Box 13"/>
                <p:cNvSpPr txBox="1">
                  <a:spLocks noChangeArrowheads="1"/>
                </p:cNvSpPr>
                <p:nvPr/>
              </p:nvSpPr>
              <p:spPr bwMode="auto">
                <a:xfrm>
                  <a:off x="2137"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5" name="Text Box 14"/>
                <p:cNvSpPr txBox="1">
                  <a:spLocks noChangeArrowheads="1"/>
                </p:cNvSpPr>
                <p:nvPr/>
              </p:nvSpPr>
              <p:spPr bwMode="auto">
                <a:xfrm>
                  <a:off x="2546"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6" name="Text Box 15"/>
                <p:cNvSpPr txBox="1">
                  <a:spLocks noChangeArrowheads="1"/>
                </p:cNvSpPr>
                <p:nvPr/>
              </p:nvSpPr>
              <p:spPr bwMode="auto">
                <a:xfrm>
                  <a:off x="2984"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7" name="Text Box 16"/>
                <p:cNvSpPr txBox="1">
                  <a:spLocks noChangeArrowheads="1"/>
                </p:cNvSpPr>
                <p:nvPr/>
              </p:nvSpPr>
              <p:spPr bwMode="auto">
                <a:xfrm>
                  <a:off x="3415"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grpSp>
          <p:grpSp>
            <p:nvGrpSpPr>
              <p:cNvPr id="34" name="Group 17"/>
              <p:cNvGrpSpPr>
                <a:grpSpLocks/>
              </p:cNvGrpSpPr>
              <p:nvPr/>
            </p:nvGrpSpPr>
            <p:grpSpPr bwMode="auto">
              <a:xfrm>
                <a:off x="1713" y="2365"/>
                <a:ext cx="1372" cy="250"/>
                <a:chOff x="2138" y="1427"/>
                <a:chExt cx="1372" cy="250"/>
              </a:xfrm>
            </p:grpSpPr>
            <p:sp>
              <p:nvSpPr>
                <p:cNvPr id="40" name="Text Box 18"/>
                <p:cNvSpPr txBox="1">
                  <a:spLocks noChangeArrowheads="1"/>
                </p:cNvSpPr>
                <p:nvPr/>
              </p:nvSpPr>
              <p:spPr bwMode="auto">
                <a:xfrm>
                  <a:off x="2138"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1" name="Text Box 19"/>
                <p:cNvSpPr txBox="1">
                  <a:spLocks noChangeArrowheads="1"/>
                </p:cNvSpPr>
                <p:nvPr/>
              </p:nvSpPr>
              <p:spPr bwMode="auto">
                <a:xfrm>
                  <a:off x="2547"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2" name="Text Box 20"/>
                <p:cNvSpPr txBox="1">
                  <a:spLocks noChangeArrowheads="1"/>
                </p:cNvSpPr>
                <p:nvPr/>
              </p:nvSpPr>
              <p:spPr bwMode="auto">
                <a:xfrm>
                  <a:off x="2986"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3" name="Text Box 21"/>
                <p:cNvSpPr txBox="1">
                  <a:spLocks noChangeArrowheads="1"/>
                </p:cNvSpPr>
                <p:nvPr/>
              </p:nvSpPr>
              <p:spPr bwMode="auto">
                <a:xfrm>
                  <a:off x="3415"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grpSp>
          <p:grpSp>
            <p:nvGrpSpPr>
              <p:cNvPr id="35" name="Group 22"/>
              <p:cNvGrpSpPr>
                <a:grpSpLocks/>
              </p:cNvGrpSpPr>
              <p:nvPr/>
            </p:nvGrpSpPr>
            <p:grpSpPr bwMode="auto">
              <a:xfrm>
                <a:off x="1705" y="2015"/>
                <a:ext cx="1374" cy="250"/>
                <a:chOff x="2137" y="1427"/>
                <a:chExt cx="1374" cy="250"/>
              </a:xfrm>
            </p:grpSpPr>
            <p:sp>
              <p:nvSpPr>
                <p:cNvPr id="36" name="Text Box 23"/>
                <p:cNvSpPr txBox="1">
                  <a:spLocks noChangeArrowheads="1"/>
                </p:cNvSpPr>
                <p:nvPr/>
              </p:nvSpPr>
              <p:spPr bwMode="auto">
                <a:xfrm>
                  <a:off x="2137"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37" name="Text Box 24"/>
                <p:cNvSpPr txBox="1">
                  <a:spLocks noChangeArrowheads="1"/>
                </p:cNvSpPr>
                <p:nvPr/>
              </p:nvSpPr>
              <p:spPr bwMode="auto">
                <a:xfrm>
                  <a:off x="2545"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38" name="Text Box 25"/>
                <p:cNvSpPr txBox="1">
                  <a:spLocks noChangeArrowheads="1"/>
                </p:cNvSpPr>
                <p:nvPr/>
              </p:nvSpPr>
              <p:spPr bwMode="auto">
                <a:xfrm>
                  <a:off x="2985"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39" name="Text Box 26"/>
                <p:cNvSpPr txBox="1">
                  <a:spLocks noChangeArrowheads="1"/>
                </p:cNvSpPr>
                <p:nvPr/>
              </p:nvSpPr>
              <p:spPr bwMode="auto">
                <a:xfrm>
                  <a:off x="3416"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grpSp>
        </p:grpSp>
        <p:grpSp>
          <p:nvGrpSpPr>
            <p:cNvPr id="8" name="Group 27"/>
            <p:cNvGrpSpPr>
              <a:grpSpLocks/>
            </p:cNvGrpSpPr>
            <p:nvPr/>
          </p:nvGrpSpPr>
          <p:grpSpPr bwMode="auto">
            <a:xfrm>
              <a:off x="1102" y="1725"/>
              <a:ext cx="2150" cy="250"/>
              <a:chOff x="1503" y="2097"/>
              <a:chExt cx="2150" cy="250"/>
            </a:xfrm>
          </p:grpSpPr>
          <p:sp>
            <p:nvSpPr>
              <p:cNvPr id="23" name="Text Box 28"/>
              <p:cNvSpPr txBox="1">
                <a:spLocks noChangeArrowheads="1"/>
              </p:cNvSpPr>
              <p:nvPr/>
            </p:nvSpPr>
            <p:spPr bwMode="auto">
              <a:xfrm>
                <a:off x="1503"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a[0][0]</a:t>
                </a:r>
              </a:p>
            </p:txBody>
          </p:sp>
          <p:sp>
            <p:nvSpPr>
              <p:cNvPr id="24" name="Text Box 29"/>
              <p:cNvSpPr txBox="1">
                <a:spLocks noChangeArrowheads="1"/>
              </p:cNvSpPr>
              <p:nvPr/>
            </p:nvSpPr>
            <p:spPr bwMode="auto">
              <a:xfrm>
                <a:off x="2031"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a[0][1]</a:t>
                </a:r>
              </a:p>
            </p:txBody>
          </p:sp>
          <p:sp>
            <p:nvSpPr>
              <p:cNvPr id="25" name="Text Box 30"/>
              <p:cNvSpPr txBox="1">
                <a:spLocks noChangeArrowheads="1"/>
              </p:cNvSpPr>
              <p:nvPr/>
            </p:nvSpPr>
            <p:spPr bwMode="auto">
              <a:xfrm>
                <a:off x="2559"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a[0][2]</a:t>
                </a:r>
              </a:p>
            </p:txBody>
          </p:sp>
          <p:sp>
            <p:nvSpPr>
              <p:cNvPr id="26" name="Text Box 31"/>
              <p:cNvSpPr txBox="1">
                <a:spLocks noChangeArrowheads="1"/>
              </p:cNvSpPr>
              <p:nvPr/>
            </p:nvSpPr>
            <p:spPr bwMode="auto">
              <a:xfrm>
                <a:off x="3087"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a[0][3]</a:t>
                </a:r>
                <a:endParaRPr lang="en-US" altLang="zh-CN" sz="2000" b="1">
                  <a:solidFill>
                    <a:srgbClr val="669900"/>
                  </a:solidFill>
                  <a:effectLst>
                    <a:outerShdw blurRad="38100" dist="38100" dir="2700000" algn="tl">
                      <a:srgbClr val="000000"/>
                    </a:outerShdw>
                  </a:effectLst>
                </a:endParaRPr>
              </a:p>
            </p:txBody>
          </p:sp>
        </p:grpSp>
        <p:grpSp>
          <p:nvGrpSpPr>
            <p:cNvPr id="9" name="Group 32"/>
            <p:cNvGrpSpPr>
              <a:grpSpLocks/>
            </p:cNvGrpSpPr>
            <p:nvPr/>
          </p:nvGrpSpPr>
          <p:grpSpPr bwMode="auto">
            <a:xfrm>
              <a:off x="1109" y="2086"/>
              <a:ext cx="2150" cy="250"/>
              <a:chOff x="1503" y="2097"/>
              <a:chExt cx="2150" cy="250"/>
            </a:xfrm>
          </p:grpSpPr>
          <p:sp>
            <p:nvSpPr>
              <p:cNvPr id="19" name="Text Box 33"/>
              <p:cNvSpPr txBox="1">
                <a:spLocks noChangeArrowheads="1"/>
              </p:cNvSpPr>
              <p:nvPr/>
            </p:nvSpPr>
            <p:spPr bwMode="auto">
              <a:xfrm>
                <a:off x="1503"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a[1][0]</a:t>
                </a:r>
                <a:endParaRPr lang="en-US" altLang="zh-CN" sz="2000" b="1">
                  <a:solidFill>
                    <a:srgbClr val="660066"/>
                  </a:solidFill>
                  <a:effectLst>
                    <a:outerShdw blurRad="38100" dist="38100" dir="2700000" algn="tl">
                      <a:srgbClr val="000000"/>
                    </a:outerShdw>
                  </a:effectLst>
                </a:endParaRPr>
              </a:p>
            </p:txBody>
          </p:sp>
          <p:sp>
            <p:nvSpPr>
              <p:cNvPr id="20" name="Text Box 34"/>
              <p:cNvSpPr txBox="1">
                <a:spLocks noChangeArrowheads="1"/>
              </p:cNvSpPr>
              <p:nvPr/>
            </p:nvSpPr>
            <p:spPr bwMode="auto">
              <a:xfrm>
                <a:off x="2031"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a[1][1]</a:t>
                </a:r>
                <a:endParaRPr lang="en-US" altLang="zh-CN" sz="2000" b="1">
                  <a:solidFill>
                    <a:srgbClr val="660066"/>
                  </a:solidFill>
                  <a:effectLst>
                    <a:outerShdw blurRad="38100" dist="38100" dir="2700000" algn="tl">
                      <a:srgbClr val="000000"/>
                    </a:outerShdw>
                  </a:effectLst>
                </a:endParaRPr>
              </a:p>
            </p:txBody>
          </p:sp>
          <p:sp>
            <p:nvSpPr>
              <p:cNvPr id="21" name="Text Box 35"/>
              <p:cNvSpPr txBox="1">
                <a:spLocks noChangeArrowheads="1"/>
              </p:cNvSpPr>
              <p:nvPr/>
            </p:nvSpPr>
            <p:spPr bwMode="auto">
              <a:xfrm>
                <a:off x="2559"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a[1][2]</a:t>
                </a:r>
              </a:p>
            </p:txBody>
          </p:sp>
          <p:sp>
            <p:nvSpPr>
              <p:cNvPr id="22" name="Text Box 36"/>
              <p:cNvSpPr txBox="1">
                <a:spLocks noChangeArrowheads="1"/>
              </p:cNvSpPr>
              <p:nvPr/>
            </p:nvSpPr>
            <p:spPr bwMode="auto">
              <a:xfrm>
                <a:off x="3087"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a[1][3]</a:t>
                </a:r>
              </a:p>
            </p:txBody>
          </p:sp>
        </p:grpSp>
        <p:grpSp>
          <p:nvGrpSpPr>
            <p:cNvPr id="10" name="Group 37"/>
            <p:cNvGrpSpPr>
              <a:grpSpLocks/>
            </p:cNvGrpSpPr>
            <p:nvPr/>
          </p:nvGrpSpPr>
          <p:grpSpPr bwMode="auto">
            <a:xfrm>
              <a:off x="1109" y="2392"/>
              <a:ext cx="2150" cy="250"/>
              <a:chOff x="1503" y="2097"/>
              <a:chExt cx="2150" cy="250"/>
            </a:xfrm>
          </p:grpSpPr>
          <p:sp>
            <p:nvSpPr>
              <p:cNvPr id="15" name="Text Box 38"/>
              <p:cNvSpPr txBox="1">
                <a:spLocks noChangeArrowheads="1"/>
              </p:cNvSpPr>
              <p:nvPr/>
            </p:nvSpPr>
            <p:spPr bwMode="auto">
              <a:xfrm>
                <a:off x="1503" y="2097"/>
                <a:ext cx="557"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a:solidFill>
                      <a:srgbClr val="FF9900"/>
                    </a:solidFill>
                    <a:effectLst>
                      <a:outerShdw blurRad="38100" dist="38100" dir="2700000" algn="tl">
                        <a:srgbClr val="000000"/>
                      </a:outerShdw>
                    </a:effectLst>
                  </a:rPr>
                  <a:t>a[2][0]</a:t>
                </a:r>
              </a:p>
            </p:txBody>
          </p:sp>
          <p:sp>
            <p:nvSpPr>
              <p:cNvPr id="16" name="Text Box 39"/>
              <p:cNvSpPr txBox="1">
                <a:spLocks noChangeArrowheads="1"/>
              </p:cNvSpPr>
              <p:nvPr/>
            </p:nvSpPr>
            <p:spPr bwMode="auto">
              <a:xfrm>
                <a:off x="2031"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9900"/>
                    </a:solidFill>
                    <a:effectLst>
                      <a:outerShdw blurRad="38100" dist="38100" dir="2700000" algn="tl">
                        <a:srgbClr val="000000"/>
                      </a:outerShdw>
                    </a:effectLst>
                  </a:rPr>
                  <a:t>a[2][1]</a:t>
                </a:r>
              </a:p>
            </p:txBody>
          </p:sp>
          <p:sp>
            <p:nvSpPr>
              <p:cNvPr id="17" name="Text Box 40"/>
              <p:cNvSpPr txBox="1">
                <a:spLocks noChangeArrowheads="1"/>
              </p:cNvSpPr>
              <p:nvPr/>
            </p:nvSpPr>
            <p:spPr bwMode="auto">
              <a:xfrm>
                <a:off x="2559"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9900"/>
                    </a:solidFill>
                    <a:effectLst>
                      <a:outerShdw blurRad="38100" dist="38100" dir="2700000" algn="tl">
                        <a:srgbClr val="000000"/>
                      </a:outerShdw>
                    </a:effectLst>
                  </a:rPr>
                  <a:t>a[2][2]</a:t>
                </a:r>
              </a:p>
            </p:txBody>
          </p:sp>
          <p:sp>
            <p:nvSpPr>
              <p:cNvPr id="18" name="Text Box 41"/>
              <p:cNvSpPr txBox="1">
                <a:spLocks noChangeArrowheads="1"/>
              </p:cNvSpPr>
              <p:nvPr/>
            </p:nvSpPr>
            <p:spPr bwMode="auto">
              <a:xfrm>
                <a:off x="3087"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9900"/>
                    </a:solidFill>
                    <a:effectLst>
                      <a:outerShdw blurRad="38100" dist="38100" dir="2700000" algn="tl">
                        <a:srgbClr val="000000"/>
                      </a:outerShdw>
                    </a:effectLst>
                  </a:rPr>
                  <a:t>a[2][3]</a:t>
                </a:r>
              </a:p>
            </p:txBody>
          </p:sp>
        </p:grpSp>
        <p:grpSp>
          <p:nvGrpSpPr>
            <p:cNvPr id="11" name="Group 44"/>
            <p:cNvGrpSpPr>
              <a:grpSpLocks/>
            </p:cNvGrpSpPr>
            <p:nvPr/>
          </p:nvGrpSpPr>
          <p:grpSpPr bwMode="auto">
            <a:xfrm>
              <a:off x="783" y="1726"/>
              <a:ext cx="382" cy="898"/>
              <a:chOff x="1107" y="2101"/>
              <a:chExt cx="382" cy="898"/>
            </a:xfrm>
          </p:grpSpPr>
          <p:sp>
            <p:nvSpPr>
              <p:cNvPr id="12" name="Text Box 45"/>
              <p:cNvSpPr txBox="1">
                <a:spLocks noChangeArrowheads="1"/>
              </p:cNvSpPr>
              <p:nvPr/>
            </p:nvSpPr>
            <p:spPr bwMode="auto">
              <a:xfrm>
                <a:off x="1107" y="2101"/>
                <a:ext cx="382" cy="250"/>
              </a:xfrm>
              <a:prstGeom prst="rect">
                <a:avLst/>
              </a:prstGeom>
              <a:noFill/>
              <a:ln w="9525">
                <a:noFill/>
                <a:miter lim="800000"/>
                <a:headEnd/>
                <a:tailEnd/>
              </a:ln>
              <a:effectLst/>
            </p:spPr>
            <p:txBody>
              <a:bodyPr wrap="none" anchor="ctr">
                <a:spAutoFit/>
              </a:bodyPr>
              <a:lstStyle/>
              <a:p>
                <a:pPr algn="ctr" eaLnBrk="0" hangingPunct="0">
                  <a:defRPr/>
                </a:pPr>
                <a:r>
                  <a:rPr lang="en-US" altLang="zh-CN" sz="2000" b="1">
                    <a:solidFill>
                      <a:srgbClr val="0000FF"/>
                    </a:solidFill>
                    <a:effectLst>
                      <a:outerShdw blurRad="38100" dist="38100" dir="2700000" algn="tl">
                        <a:srgbClr val="000000"/>
                      </a:outerShdw>
                    </a:effectLst>
                  </a:rPr>
                  <a:t>a[0]</a:t>
                </a:r>
                <a:endParaRPr lang="en-US" altLang="zh-CN" sz="2000" b="1">
                  <a:effectLst>
                    <a:outerShdw blurRad="38100" dist="38100" dir="2700000" algn="tl">
                      <a:srgbClr val="FFFFFF"/>
                    </a:outerShdw>
                  </a:effectLst>
                </a:endParaRPr>
              </a:p>
            </p:txBody>
          </p:sp>
          <p:sp>
            <p:nvSpPr>
              <p:cNvPr id="13" name="Text Box 46"/>
              <p:cNvSpPr txBox="1">
                <a:spLocks noChangeArrowheads="1"/>
              </p:cNvSpPr>
              <p:nvPr/>
            </p:nvSpPr>
            <p:spPr bwMode="auto">
              <a:xfrm>
                <a:off x="1107" y="2425"/>
                <a:ext cx="382" cy="250"/>
              </a:xfrm>
              <a:prstGeom prst="rect">
                <a:avLst/>
              </a:prstGeom>
              <a:noFill/>
              <a:ln w="9525">
                <a:noFill/>
                <a:miter lim="800000"/>
                <a:headEnd/>
                <a:tailEnd/>
              </a:ln>
              <a:effectLst/>
            </p:spPr>
            <p:txBody>
              <a:bodyPr wrap="none" anchor="ctr">
                <a:spAutoFit/>
              </a:bodyPr>
              <a:lstStyle/>
              <a:p>
                <a:pPr algn="ctr" eaLnBrk="0" hangingPunct="0">
                  <a:defRPr/>
                </a:pPr>
                <a:r>
                  <a:rPr lang="en-US" altLang="zh-CN" sz="2000" b="1" dirty="0">
                    <a:solidFill>
                      <a:srgbClr val="FF3300"/>
                    </a:solidFill>
                    <a:effectLst>
                      <a:outerShdw blurRad="38100" dist="38100" dir="2700000" algn="tl">
                        <a:srgbClr val="000000"/>
                      </a:outerShdw>
                    </a:effectLst>
                  </a:rPr>
                  <a:t>a[1]</a:t>
                </a:r>
                <a:endParaRPr lang="en-US" altLang="zh-CN" sz="2000" b="1" dirty="0">
                  <a:effectLst>
                    <a:outerShdw blurRad="38100" dist="38100" dir="2700000" algn="tl">
                      <a:srgbClr val="FFFFFF"/>
                    </a:outerShdw>
                  </a:effectLst>
                </a:endParaRPr>
              </a:p>
            </p:txBody>
          </p:sp>
          <p:sp>
            <p:nvSpPr>
              <p:cNvPr id="14" name="Text Box 47"/>
              <p:cNvSpPr txBox="1">
                <a:spLocks noChangeArrowheads="1"/>
              </p:cNvSpPr>
              <p:nvPr/>
            </p:nvSpPr>
            <p:spPr bwMode="auto">
              <a:xfrm>
                <a:off x="1107" y="2749"/>
                <a:ext cx="382" cy="250"/>
              </a:xfrm>
              <a:prstGeom prst="rect">
                <a:avLst/>
              </a:prstGeom>
              <a:noFill/>
              <a:ln w="9525">
                <a:noFill/>
                <a:miter lim="800000"/>
                <a:headEnd/>
                <a:tailEnd/>
              </a:ln>
              <a:effectLst/>
            </p:spPr>
            <p:txBody>
              <a:bodyPr wrap="none" anchor="ctr">
                <a:spAutoFit/>
              </a:bodyPr>
              <a:lstStyle/>
              <a:p>
                <a:pPr algn="ctr" eaLnBrk="0" hangingPunct="0">
                  <a:defRPr/>
                </a:pPr>
                <a:r>
                  <a:rPr lang="en-US" altLang="zh-CN" sz="2000" b="1">
                    <a:solidFill>
                      <a:srgbClr val="FF9900"/>
                    </a:solidFill>
                    <a:effectLst>
                      <a:outerShdw blurRad="38100" dist="38100" dir="2700000" algn="tl">
                        <a:srgbClr val="000000"/>
                      </a:outerShdw>
                    </a:effectLst>
                  </a:rPr>
                  <a:t>a[2]</a:t>
                </a:r>
                <a:endParaRPr lang="en-US" altLang="zh-CN" sz="2000" b="1">
                  <a:effectLst>
                    <a:outerShdw blurRad="38100" dist="38100" dir="2700000" algn="tl">
                      <a:srgbClr val="FFFFFF"/>
                    </a:outerShdw>
                  </a:effectLst>
                </a:endParaRPr>
              </a:p>
            </p:txBody>
          </p:sp>
        </p:grpSp>
      </p:grpSp>
      <p:grpSp>
        <p:nvGrpSpPr>
          <p:cNvPr id="48" name="Group 48"/>
          <p:cNvGrpSpPr>
            <a:grpSpLocks/>
          </p:cNvGrpSpPr>
          <p:nvPr/>
        </p:nvGrpSpPr>
        <p:grpSpPr bwMode="auto">
          <a:xfrm>
            <a:off x="1274519" y="4665052"/>
            <a:ext cx="1004887" cy="603250"/>
            <a:chOff x="663" y="3012"/>
            <a:chExt cx="633" cy="380"/>
          </a:xfrm>
        </p:grpSpPr>
        <p:sp>
          <p:nvSpPr>
            <p:cNvPr id="49" name="Line 49"/>
            <p:cNvSpPr>
              <a:spLocks noChangeShapeType="1"/>
            </p:cNvSpPr>
            <p:nvPr/>
          </p:nvSpPr>
          <p:spPr bwMode="auto">
            <a:xfrm flipV="1">
              <a:off x="996" y="3012"/>
              <a:ext cx="300" cy="204"/>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0" name="Text Box 50"/>
            <p:cNvSpPr txBox="1">
              <a:spLocks noChangeArrowheads="1"/>
            </p:cNvSpPr>
            <p:nvPr/>
          </p:nvSpPr>
          <p:spPr bwMode="auto">
            <a:xfrm>
              <a:off x="663" y="3142"/>
              <a:ext cx="436" cy="250"/>
            </a:xfrm>
            <a:prstGeom prst="rect">
              <a:avLst/>
            </a:prstGeom>
            <a:noFill/>
            <a:ln w="38100">
              <a:noFill/>
              <a:miter lim="800000"/>
              <a:headEnd/>
              <a:tailEnd/>
            </a:ln>
            <a:effectLst/>
          </p:spPr>
          <p:txBody>
            <a:bodyPr wrap="none" lIns="90000" tIns="46800" rIns="90000" bIns="46800">
              <a:spAutoFit/>
            </a:bodyPr>
            <a:lstStyle/>
            <a:p>
              <a:pPr>
                <a:defRPr/>
              </a:pPr>
              <a:r>
                <a:rPr lang="zh-CN" altLang="en-US" sz="2000" b="1">
                  <a:solidFill>
                    <a:srgbClr val="0033CC"/>
                  </a:solidFill>
                  <a:effectLst>
                    <a:outerShdw blurRad="38100" dist="38100" dir="2700000" algn="tl">
                      <a:srgbClr val="000000"/>
                    </a:outerShdw>
                  </a:effectLst>
                  <a:ea typeface="楷体_GB2312" pitchFamily="49" charset="-122"/>
                </a:rPr>
                <a:t>行名</a:t>
              </a:r>
            </a:p>
          </p:txBody>
        </p:sp>
      </p:grpSp>
      <p:grpSp>
        <p:nvGrpSpPr>
          <p:cNvPr id="51" name="Group 51"/>
          <p:cNvGrpSpPr>
            <a:grpSpLocks/>
          </p:cNvGrpSpPr>
          <p:nvPr/>
        </p:nvGrpSpPr>
        <p:grpSpPr bwMode="auto">
          <a:xfrm>
            <a:off x="6783144" y="1439252"/>
            <a:ext cx="2830512" cy="4595813"/>
            <a:chOff x="3863" y="602"/>
            <a:chExt cx="1783" cy="2895"/>
          </a:xfrm>
        </p:grpSpPr>
        <p:grpSp>
          <p:nvGrpSpPr>
            <p:cNvPr id="52" name="Group 52"/>
            <p:cNvGrpSpPr>
              <a:grpSpLocks/>
            </p:cNvGrpSpPr>
            <p:nvPr/>
          </p:nvGrpSpPr>
          <p:grpSpPr bwMode="auto">
            <a:xfrm>
              <a:off x="3863" y="631"/>
              <a:ext cx="1330" cy="2866"/>
              <a:chOff x="3971" y="223"/>
              <a:chExt cx="1330" cy="2866"/>
            </a:xfrm>
          </p:grpSpPr>
          <p:sp>
            <p:nvSpPr>
              <p:cNvPr id="56" name="Rectangle 53"/>
              <p:cNvSpPr>
                <a:spLocks noChangeArrowheads="1"/>
              </p:cNvSpPr>
              <p:nvPr/>
            </p:nvSpPr>
            <p:spPr bwMode="auto">
              <a:xfrm>
                <a:off x="4189" y="247"/>
                <a:ext cx="1112" cy="2832"/>
              </a:xfrm>
              <a:prstGeom prst="rect">
                <a:avLst/>
              </a:prstGeom>
              <a:solidFill>
                <a:srgbClr val="FFFFFF"/>
              </a:solidFill>
              <a:ln w="38100">
                <a:solidFill>
                  <a:schemeClr val="bg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Line 54"/>
              <p:cNvSpPr>
                <a:spLocks noChangeShapeType="1"/>
              </p:cNvSpPr>
              <p:nvPr/>
            </p:nvSpPr>
            <p:spPr bwMode="auto">
              <a:xfrm>
                <a:off x="4181" y="492"/>
                <a:ext cx="110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55"/>
              <p:cNvSpPr>
                <a:spLocks noChangeShapeType="1"/>
              </p:cNvSpPr>
              <p:nvPr/>
            </p:nvSpPr>
            <p:spPr bwMode="auto">
              <a:xfrm>
                <a:off x="4181" y="726"/>
                <a:ext cx="110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56"/>
              <p:cNvSpPr>
                <a:spLocks noChangeShapeType="1"/>
              </p:cNvSpPr>
              <p:nvPr/>
            </p:nvSpPr>
            <p:spPr bwMode="auto">
              <a:xfrm>
                <a:off x="4181" y="961"/>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57"/>
              <p:cNvSpPr>
                <a:spLocks noChangeShapeType="1"/>
              </p:cNvSpPr>
              <p:nvPr/>
            </p:nvSpPr>
            <p:spPr bwMode="auto">
              <a:xfrm>
                <a:off x="4181" y="1195"/>
                <a:ext cx="111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8"/>
              <p:cNvSpPr>
                <a:spLocks noChangeShapeType="1"/>
              </p:cNvSpPr>
              <p:nvPr/>
            </p:nvSpPr>
            <p:spPr bwMode="auto">
              <a:xfrm>
                <a:off x="4181" y="1430"/>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2" name="Line 59"/>
              <p:cNvSpPr>
                <a:spLocks noChangeShapeType="1"/>
              </p:cNvSpPr>
              <p:nvPr/>
            </p:nvSpPr>
            <p:spPr bwMode="auto">
              <a:xfrm>
                <a:off x="4181" y="1664"/>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 name="Line 60"/>
              <p:cNvSpPr>
                <a:spLocks noChangeShapeType="1"/>
              </p:cNvSpPr>
              <p:nvPr/>
            </p:nvSpPr>
            <p:spPr bwMode="auto">
              <a:xfrm>
                <a:off x="4181" y="1899"/>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4" name="Line 61"/>
              <p:cNvSpPr>
                <a:spLocks noChangeShapeType="1"/>
              </p:cNvSpPr>
              <p:nvPr/>
            </p:nvSpPr>
            <p:spPr bwMode="auto">
              <a:xfrm>
                <a:off x="4181" y="2134"/>
                <a:ext cx="111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5" name="Line 62"/>
              <p:cNvSpPr>
                <a:spLocks noChangeShapeType="1"/>
              </p:cNvSpPr>
              <p:nvPr/>
            </p:nvSpPr>
            <p:spPr bwMode="auto">
              <a:xfrm>
                <a:off x="4181" y="2368"/>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6" name="Line 63"/>
              <p:cNvSpPr>
                <a:spLocks noChangeShapeType="1"/>
              </p:cNvSpPr>
              <p:nvPr/>
            </p:nvSpPr>
            <p:spPr bwMode="auto">
              <a:xfrm>
                <a:off x="4181" y="2603"/>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7" name="Line 64"/>
              <p:cNvSpPr>
                <a:spLocks noChangeShapeType="1"/>
              </p:cNvSpPr>
              <p:nvPr/>
            </p:nvSpPr>
            <p:spPr bwMode="auto">
              <a:xfrm>
                <a:off x="4181" y="2837"/>
                <a:ext cx="1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68" name="Group 65"/>
              <p:cNvGrpSpPr>
                <a:grpSpLocks/>
              </p:cNvGrpSpPr>
              <p:nvPr/>
            </p:nvGrpSpPr>
            <p:grpSpPr bwMode="auto">
              <a:xfrm>
                <a:off x="3983" y="260"/>
                <a:ext cx="206" cy="1425"/>
                <a:chOff x="1403" y="380"/>
                <a:chExt cx="206" cy="1425"/>
              </a:xfrm>
            </p:grpSpPr>
            <p:sp>
              <p:nvSpPr>
                <p:cNvPr id="88" name="Text Box 66"/>
                <p:cNvSpPr txBox="1">
                  <a:spLocks noChangeArrowheads="1"/>
                </p:cNvSpPr>
                <p:nvPr/>
              </p:nvSpPr>
              <p:spPr bwMode="auto">
                <a:xfrm>
                  <a:off x="1413" y="380"/>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0</a:t>
                  </a:r>
                </a:p>
              </p:txBody>
            </p:sp>
            <p:sp>
              <p:nvSpPr>
                <p:cNvPr id="89" name="Text Box 67"/>
                <p:cNvSpPr txBox="1">
                  <a:spLocks noChangeArrowheads="1"/>
                </p:cNvSpPr>
                <p:nvPr/>
              </p:nvSpPr>
              <p:spPr bwMode="auto">
                <a:xfrm>
                  <a:off x="1413" y="598"/>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1</a:t>
                  </a:r>
                </a:p>
              </p:txBody>
            </p:sp>
            <p:sp>
              <p:nvSpPr>
                <p:cNvPr id="90" name="Text Box 68"/>
                <p:cNvSpPr txBox="1">
                  <a:spLocks noChangeArrowheads="1"/>
                </p:cNvSpPr>
                <p:nvPr/>
              </p:nvSpPr>
              <p:spPr bwMode="auto">
                <a:xfrm>
                  <a:off x="1413" y="1315"/>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4</a:t>
                  </a:r>
                </a:p>
              </p:txBody>
            </p:sp>
            <p:sp>
              <p:nvSpPr>
                <p:cNvPr id="91" name="Text Box 69"/>
                <p:cNvSpPr txBox="1">
                  <a:spLocks noChangeArrowheads="1"/>
                </p:cNvSpPr>
                <p:nvPr/>
              </p:nvSpPr>
              <p:spPr bwMode="auto">
                <a:xfrm>
                  <a:off x="1413" y="1555"/>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5</a:t>
                  </a:r>
                </a:p>
              </p:txBody>
            </p:sp>
            <p:sp>
              <p:nvSpPr>
                <p:cNvPr id="92" name="Text Box 70"/>
                <p:cNvSpPr txBox="1">
                  <a:spLocks noChangeArrowheads="1"/>
                </p:cNvSpPr>
                <p:nvPr/>
              </p:nvSpPr>
              <p:spPr bwMode="auto">
                <a:xfrm>
                  <a:off x="1403" y="787"/>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2</a:t>
                  </a:r>
                </a:p>
              </p:txBody>
            </p:sp>
            <p:sp>
              <p:nvSpPr>
                <p:cNvPr id="93" name="Text Box 71"/>
                <p:cNvSpPr txBox="1">
                  <a:spLocks noChangeArrowheads="1"/>
                </p:cNvSpPr>
                <p:nvPr/>
              </p:nvSpPr>
              <p:spPr bwMode="auto">
                <a:xfrm>
                  <a:off x="1403" y="1075"/>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3</a:t>
                  </a:r>
                </a:p>
              </p:txBody>
            </p:sp>
          </p:grpSp>
          <p:sp>
            <p:nvSpPr>
              <p:cNvPr id="69" name="Text Box 72"/>
              <p:cNvSpPr txBox="1">
                <a:spLocks noChangeArrowheads="1"/>
              </p:cNvSpPr>
              <p:nvPr/>
            </p:nvSpPr>
            <p:spPr bwMode="auto">
              <a:xfrm>
                <a:off x="4439" y="463"/>
                <a:ext cx="568" cy="250"/>
              </a:xfrm>
              <a:prstGeom prst="rect">
                <a:avLst/>
              </a:prstGeom>
              <a:noFill/>
              <a:ln w="9525">
                <a:noFill/>
                <a:miter lim="800000"/>
                <a:headEnd/>
                <a:tailEnd/>
              </a:ln>
              <a:effectLst/>
            </p:spPr>
            <p:txBody>
              <a:bodyPr wrap="none">
                <a:spAutoFit/>
              </a:bodyPr>
              <a:lstStyle/>
              <a:p>
                <a:pPr>
                  <a:defRPr/>
                </a:pPr>
                <a:r>
                  <a:rPr lang="en-US" altLang="zh-CN" sz="2000" b="1">
                    <a:solidFill>
                      <a:srgbClr val="0000FF"/>
                    </a:solidFill>
                    <a:effectLst>
                      <a:outerShdw blurRad="38100" dist="38100" dir="2700000" algn="tl">
                        <a:srgbClr val="000000"/>
                      </a:outerShdw>
                    </a:effectLst>
                  </a:rPr>
                  <a:t>a[0][1]</a:t>
                </a:r>
              </a:p>
            </p:txBody>
          </p:sp>
          <p:sp>
            <p:nvSpPr>
              <p:cNvPr id="70" name="Text Box 73"/>
              <p:cNvSpPr txBox="1">
                <a:spLocks noChangeArrowheads="1"/>
              </p:cNvSpPr>
              <p:nvPr/>
            </p:nvSpPr>
            <p:spPr bwMode="auto">
              <a:xfrm>
                <a:off x="4439" y="703"/>
                <a:ext cx="568" cy="250"/>
              </a:xfrm>
              <a:prstGeom prst="rect">
                <a:avLst/>
              </a:prstGeom>
              <a:noFill/>
              <a:ln w="9525">
                <a:noFill/>
                <a:miter lim="800000"/>
                <a:headEnd/>
                <a:tailEnd/>
              </a:ln>
              <a:effectLst/>
            </p:spPr>
            <p:txBody>
              <a:bodyPr wrap="none">
                <a:spAutoFit/>
              </a:bodyPr>
              <a:lstStyle/>
              <a:p>
                <a:pPr>
                  <a:defRPr/>
                </a:pPr>
                <a:r>
                  <a:rPr lang="en-US" altLang="zh-CN" sz="2000" b="1">
                    <a:solidFill>
                      <a:srgbClr val="0000FF"/>
                    </a:solidFill>
                    <a:effectLst>
                      <a:outerShdw blurRad="38100" dist="38100" dir="2700000" algn="tl">
                        <a:srgbClr val="000000"/>
                      </a:outerShdw>
                    </a:effectLst>
                  </a:rPr>
                  <a:t>a[0][2]</a:t>
                </a:r>
              </a:p>
            </p:txBody>
          </p:sp>
          <p:sp>
            <p:nvSpPr>
              <p:cNvPr id="71" name="Text Box 74"/>
              <p:cNvSpPr txBox="1">
                <a:spLocks noChangeArrowheads="1"/>
              </p:cNvSpPr>
              <p:nvPr/>
            </p:nvSpPr>
            <p:spPr bwMode="auto">
              <a:xfrm>
                <a:off x="4439" y="943"/>
                <a:ext cx="568" cy="250"/>
              </a:xfrm>
              <a:prstGeom prst="rect">
                <a:avLst/>
              </a:prstGeom>
              <a:noFill/>
              <a:ln w="9525">
                <a:noFill/>
                <a:miter lim="800000"/>
                <a:headEnd/>
                <a:tailEnd/>
              </a:ln>
              <a:effectLst/>
            </p:spPr>
            <p:txBody>
              <a:bodyPr wrap="none">
                <a:spAutoFit/>
              </a:bodyPr>
              <a:lstStyle/>
              <a:p>
                <a:pPr>
                  <a:defRPr/>
                </a:pPr>
                <a:r>
                  <a:rPr lang="en-US" altLang="zh-CN" sz="2000" b="1">
                    <a:solidFill>
                      <a:srgbClr val="0000FF"/>
                    </a:solidFill>
                    <a:effectLst>
                      <a:outerShdw blurRad="38100" dist="38100" dir="2700000" algn="tl">
                        <a:srgbClr val="000000"/>
                      </a:outerShdw>
                    </a:effectLst>
                  </a:rPr>
                  <a:t>a[0][3]</a:t>
                </a:r>
              </a:p>
            </p:txBody>
          </p:sp>
          <p:sp>
            <p:nvSpPr>
              <p:cNvPr id="72" name="Text Box 75"/>
              <p:cNvSpPr txBox="1">
                <a:spLocks noChangeArrowheads="1"/>
              </p:cNvSpPr>
              <p:nvPr/>
            </p:nvSpPr>
            <p:spPr bwMode="auto">
              <a:xfrm>
                <a:off x="4439" y="1183"/>
                <a:ext cx="568" cy="250"/>
              </a:xfrm>
              <a:prstGeom prst="rect">
                <a:avLst/>
              </a:prstGeom>
              <a:noFill/>
              <a:ln w="9525">
                <a:noFill/>
                <a:miter lim="800000"/>
                <a:headEnd/>
                <a:tailEnd/>
              </a:ln>
              <a:effectLst/>
            </p:spPr>
            <p:txBody>
              <a:bodyPr wrap="none">
                <a:spAutoFit/>
              </a:bodyPr>
              <a:lstStyle/>
              <a:p>
                <a:pPr>
                  <a:defRPr/>
                </a:pPr>
                <a:r>
                  <a:rPr lang="en-US" altLang="zh-CN" sz="2000" b="1">
                    <a:solidFill>
                      <a:srgbClr val="FF3300"/>
                    </a:solidFill>
                    <a:effectLst>
                      <a:outerShdw blurRad="38100" dist="38100" dir="2700000" algn="tl">
                        <a:srgbClr val="000000"/>
                      </a:outerShdw>
                    </a:effectLst>
                  </a:rPr>
                  <a:t>a[1][0]</a:t>
                </a:r>
              </a:p>
            </p:txBody>
          </p:sp>
          <p:sp>
            <p:nvSpPr>
              <p:cNvPr id="73" name="Text Box 76"/>
              <p:cNvSpPr txBox="1">
                <a:spLocks noChangeArrowheads="1"/>
              </p:cNvSpPr>
              <p:nvPr/>
            </p:nvSpPr>
            <p:spPr bwMode="auto">
              <a:xfrm>
                <a:off x="4439" y="1423"/>
                <a:ext cx="568" cy="250"/>
              </a:xfrm>
              <a:prstGeom prst="rect">
                <a:avLst/>
              </a:prstGeom>
              <a:noFill/>
              <a:ln w="9525">
                <a:noFill/>
                <a:miter lim="800000"/>
                <a:headEnd/>
                <a:tailEnd/>
              </a:ln>
              <a:effectLst/>
            </p:spPr>
            <p:txBody>
              <a:bodyPr wrap="none">
                <a:spAutoFit/>
              </a:bodyPr>
              <a:lstStyle/>
              <a:p>
                <a:pPr>
                  <a:defRPr/>
                </a:pPr>
                <a:r>
                  <a:rPr lang="en-US" altLang="zh-CN" sz="2000" b="1">
                    <a:solidFill>
                      <a:srgbClr val="FF3300"/>
                    </a:solidFill>
                    <a:effectLst>
                      <a:outerShdw blurRad="38100" dist="38100" dir="2700000" algn="tl">
                        <a:srgbClr val="000000"/>
                      </a:outerShdw>
                    </a:effectLst>
                  </a:rPr>
                  <a:t>a[1][1]</a:t>
                </a:r>
              </a:p>
            </p:txBody>
          </p:sp>
          <p:sp>
            <p:nvSpPr>
              <p:cNvPr id="74" name="Text Box 77"/>
              <p:cNvSpPr txBox="1">
                <a:spLocks noChangeArrowheads="1"/>
              </p:cNvSpPr>
              <p:nvPr/>
            </p:nvSpPr>
            <p:spPr bwMode="auto">
              <a:xfrm>
                <a:off x="4439" y="223"/>
                <a:ext cx="568" cy="250"/>
              </a:xfrm>
              <a:prstGeom prst="rect">
                <a:avLst/>
              </a:prstGeom>
              <a:noFill/>
              <a:ln w="9525">
                <a:noFill/>
                <a:miter lim="800000"/>
                <a:headEnd/>
                <a:tailEnd/>
              </a:ln>
              <a:effectLst/>
            </p:spPr>
            <p:txBody>
              <a:bodyPr wrap="none">
                <a:spAutoFit/>
              </a:bodyPr>
              <a:lstStyle/>
              <a:p>
                <a:pPr>
                  <a:defRPr/>
                </a:pPr>
                <a:r>
                  <a:rPr lang="en-US" altLang="zh-CN" sz="2000" b="1">
                    <a:solidFill>
                      <a:srgbClr val="0000FF"/>
                    </a:solidFill>
                    <a:effectLst>
                      <a:outerShdw blurRad="38100" dist="38100" dir="2700000" algn="tl">
                        <a:srgbClr val="000000"/>
                      </a:outerShdw>
                    </a:effectLst>
                  </a:rPr>
                  <a:t>a[0][0]</a:t>
                </a:r>
              </a:p>
            </p:txBody>
          </p:sp>
          <p:sp>
            <p:nvSpPr>
              <p:cNvPr id="75" name="Text Box 78"/>
              <p:cNvSpPr txBox="1">
                <a:spLocks noChangeArrowheads="1"/>
              </p:cNvSpPr>
              <p:nvPr/>
            </p:nvSpPr>
            <p:spPr bwMode="auto">
              <a:xfrm>
                <a:off x="4439" y="1879"/>
                <a:ext cx="568" cy="250"/>
              </a:xfrm>
              <a:prstGeom prst="rect">
                <a:avLst/>
              </a:prstGeom>
              <a:noFill/>
              <a:ln w="9525">
                <a:noFill/>
                <a:miter lim="800000"/>
                <a:headEnd/>
                <a:tailEnd/>
              </a:ln>
              <a:effectLst/>
            </p:spPr>
            <p:txBody>
              <a:bodyPr wrap="none">
                <a:spAutoFit/>
              </a:bodyPr>
              <a:lstStyle/>
              <a:p>
                <a:pPr>
                  <a:defRPr/>
                </a:pPr>
                <a:r>
                  <a:rPr lang="en-US" altLang="zh-CN" sz="2000" b="1">
                    <a:solidFill>
                      <a:srgbClr val="FF3300"/>
                    </a:solidFill>
                    <a:effectLst>
                      <a:outerShdw blurRad="38100" dist="38100" dir="2700000" algn="tl">
                        <a:srgbClr val="000000"/>
                      </a:outerShdw>
                    </a:effectLst>
                  </a:rPr>
                  <a:t>a[1][3]</a:t>
                </a:r>
              </a:p>
            </p:txBody>
          </p:sp>
          <p:sp>
            <p:nvSpPr>
              <p:cNvPr id="76" name="Text Box 79"/>
              <p:cNvSpPr txBox="1">
                <a:spLocks noChangeArrowheads="1"/>
              </p:cNvSpPr>
              <p:nvPr/>
            </p:nvSpPr>
            <p:spPr bwMode="auto">
              <a:xfrm>
                <a:off x="4439" y="2119"/>
                <a:ext cx="568" cy="250"/>
              </a:xfrm>
              <a:prstGeom prst="rect">
                <a:avLst/>
              </a:prstGeom>
              <a:noFill/>
              <a:ln w="9525">
                <a:noFill/>
                <a:miter lim="800000"/>
                <a:headEnd/>
                <a:tailEnd/>
              </a:ln>
              <a:effectLst/>
            </p:spPr>
            <p:txBody>
              <a:bodyPr wrap="none">
                <a:spAutoFit/>
              </a:bodyPr>
              <a:lstStyle/>
              <a:p>
                <a:pPr>
                  <a:defRPr/>
                </a:pPr>
                <a:r>
                  <a:rPr lang="en-US" altLang="zh-CN" sz="2000" b="1">
                    <a:solidFill>
                      <a:srgbClr val="CC6600"/>
                    </a:solidFill>
                    <a:effectLst>
                      <a:outerShdw blurRad="38100" dist="38100" dir="2700000" algn="tl">
                        <a:srgbClr val="000000"/>
                      </a:outerShdw>
                    </a:effectLst>
                  </a:rPr>
                  <a:t>a[2][0]</a:t>
                </a:r>
              </a:p>
            </p:txBody>
          </p:sp>
          <p:sp>
            <p:nvSpPr>
              <p:cNvPr id="77" name="Text Box 80"/>
              <p:cNvSpPr txBox="1">
                <a:spLocks noChangeArrowheads="1"/>
              </p:cNvSpPr>
              <p:nvPr/>
            </p:nvSpPr>
            <p:spPr bwMode="auto">
              <a:xfrm>
                <a:off x="4439" y="2359"/>
                <a:ext cx="568" cy="250"/>
              </a:xfrm>
              <a:prstGeom prst="rect">
                <a:avLst/>
              </a:prstGeom>
              <a:noFill/>
              <a:ln w="9525">
                <a:noFill/>
                <a:miter lim="800000"/>
                <a:headEnd/>
                <a:tailEnd/>
              </a:ln>
              <a:effectLst/>
            </p:spPr>
            <p:txBody>
              <a:bodyPr wrap="none">
                <a:spAutoFit/>
              </a:bodyPr>
              <a:lstStyle/>
              <a:p>
                <a:pPr>
                  <a:defRPr/>
                </a:pPr>
                <a:r>
                  <a:rPr lang="en-US" altLang="zh-CN" sz="2000" b="1">
                    <a:solidFill>
                      <a:srgbClr val="CC6600"/>
                    </a:solidFill>
                    <a:effectLst>
                      <a:outerShdw blurRad="38100" dist="38100" dir="2700000" algn="tl">
                        <a:srgbClr val="000000"/>
                      </a:outerShdw>
                    </a:effectLst>
                  </a:rPr>
                  <a:t>a[2][1]</a:t>
                </a:r>
              </a:p>
            </p:txBody>
          </p:sp>
          <p:sp>
            <p:nvSpPr>
              <p:cNvPr id="78" name="Text Box 81"/>
              <p:cNvSpPr txBox="1">
                <a:spLocks noChangeArrowheads="1"/>
              </p:cNvSpPr>
              <p:nvPr/>
            </p:nvSpPr>
            <p:spPr bwMode="auto">
              <a:xfrm>
                <a:off x="4439" y="2599"/>
                <a:ext cx="568" cy="250"/>
              </a:xfrm>
              <a:prstGeom prst="rect">
                <a:avLst/>
              </a:prstGeom>
              <a:noFill/>
              <a:ln w="9525">
                <a:noFill/>
                <a:miter lim="800000"/>
                <a:headEnd/>
                <a:tailEnd/>
              </a:ln>
              <a:effectLst/>
            </p:spPr>
            <p:txBody>
              <a:bodyPr wrap="none">
                <a:spAutoFit/>
              </a:bodyPr>
              <a:lstStyle/>
              <a:p>
                <a:pPr>
                  <a:defRPr/>
                </a:pPr>
                <a:r>
                  <a:rPr lang="en-US" altLang="zh-CN" sz="2000" b="1">
                    <a:solidFill>
                      <a:srgbClr val="CC6600"/>
                    </a:solidFill>
                    <a:effectLst>
                      <a:outerShdw blurRad="38100" dist="38100" dir="2700000" algn="tl">
                        <a:srgbClr val="000000"/>
                      </a:outerShdw>
                    </a:effectLst>
                  </a:rPr>
                  <a:t>a[2][2]</a:t>
                </a:r>
              </a:p>
            </p:txBody>
          </p:sp>
          <p:sp>
            <p:nvSpPr>
              <p:cNvPr id="79" name="Text Box 82"/>
              <p:cNvSpPr txBox="1">
                <a:spLocks noChangeArrowheads="1"/>
              </p:cNvSpPr>
              <p:nvPr/>
            </p:nvSpPr>
            <p:spPr bwMode="auto">
              <a:xfrm>
                <a:off x="4439" y="2839"/>
                <a:ext cx="568" cy="250"/>
              </a:xfrm>
              <a:prstGeom prst="rect">
                <a:avLst/>
              </a:prstGeom>
              <a:noFill/>
              <a:ln w="9525">
                <a:noFill/>
                <a:miter lim="800000"/>
                <a:headEnd/>
                <a:tailEnd/>
              </a:ln>
              <a:effectLst/>
            </p:spPr>
            <p:txBody>
              <a:bodyPr wrap="none">
                <a:spAutoFit/>
              </a:bodyPr>
              <a:lstStyle/>
              <a:p>
                <a:pPr>
                  <a:defRPr/>
                </a:pPr>
                <a:r>
                  <a:rPr lang="en-US" altLang="zh-CN" sz="2000" b="1">
                    <a:solidFill>
                      <a:srgbClr val="CC6600"/>
                    </a:solidFill>
                    <a:effectLst>
                      <a:outerShdw blurRad="38100" dist="38100" dir="2700000" algn="tl">
                        <a:srgbClr val="000000"/>
                      </a:outerShdw>
                    </a:effectLst>
                  </a:rPr>
                  <a:t>a[2][3]</a:t>
                </a:r>
              </a:p>
            </p:txBody>
          </p:sp>
          <p:sp>
            <p:nvSpPr>
              <p:cNvPr id="80" name="Text Box 83"/>
              <p:cNvSpPr txBox="1">
                <a:spLocks noChangeArrowheads="1"/>
              </p:cNvSpPr>
              <p:nvPr/>
            </p:nvSpPr>
            <p:spPr bwMode="auto">
              <a:xfrm>
                <a:off x="4439" y="1639"/>
                <a:ext cx="568" cy="250"/>
              </a:xfrm>
              <a:prstGeom prst="rect">
                <a:avLst/>
              </a:prstGeom>
              <a:noFill/>
              <a:ln w="9525">
                <a:noFill/>
                <a:miter lim="800000"/>
                <a:headEnd/>
                <a:tailEnd/>
              </a:ln>
              <a:effectLst/>
            </p:spPr>
            <p:txBody>
              <a:bodyPr wrap="none">
                <a:spAutoFit/>
              </a:bodyPr>
              <a:lstStyle/>
              <a:p>
                <a:pPr>
                  <a:defRPr/>
                </a:pPr>
                <a:r>
                  <a:rPr lang="en-US" altLang="zh-CN" sz="2000" b="1">
                    <a:solidFill>
                      <a:srgbClr val="FF3300"/>
                    </a:solidFill>
                    <a:effectLst>
                      <a:outerShdw blurRad="38100" dist="38100" dir="2700000" algn="tl">
                        <a:srgbClr val="000000"/>
                      </a:outerShdw>
                    </a:effectLst>
                  </a:rPr>
                  <a:t>a[1][2]</a:t>
                </a:r>
              </a:p>
            </p:txBody>
          </p:sp>
          <p:grpSp>
            <p:nvGrpSpPr>
              <p:cNvPr id="81" name="Group 84"/>
              <p:cNvGrpSpPr>
                <a:grpSpLocks/>
              </p:cNvGrpSpPr>
              <p:nvPr/>
            </p:nvGrpSpPr>
            <p:grpSpPr bwMode="auto">
              <a:xfrm>
                <a:off x="3971" y="1664"/>
                <a:ext cx="286" cy="1425"/>
                <a:chOff x="1403" y="380"/>
                <a:chExt cx="286" cy="1425"/>
              </a:xfrm>
            </p:grpSpPr>
            <p:sp>
              <p:nvSpPr>
                <p:cNvPr id="82" name="Text Box 85"/>
                <p:cNvSpPr txBox="1">
                  <a:spLocks noChangeArrowheads="1"/>
                </p:cNvSpPr>
                <p:nvPr/>
              </p:nvSpPr>
              <p:spPr bwMode="auto">
                <a:xfrm>
                  <a:off x="1413" y="380"/>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6</a:t>
                  </a:r>
                </a:p>
              </p:txBody>
            </p:sp>
            <p:sp>
              <p:nvSpPr>
                <p:cNvPr id="83" name="Text Box 86"/>
                <p:cNvSpPr txBox="1">
                  <a:spLocks noChangeArrowheads="1"/>
                </p:cNvSpPr>
                <p:nvPr/>
              </p:nvSpPr>
              <p:spPr bwMode="auto">
                <a:xfrm>
                  <a:off x="1413" y="598"/>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7</a:t>
                  </a:r>
                </a:p>
              </p:txBody>
            </p:sp>
            <p:sp>
              <p:nvSpPr>
                <p:cNvPr id="84" name="Text Box 87"/>
                <p:cNvSpPr txBox="1">
                  <a:spLocks noChangeArrowheads="1"/>
                </p:cNvSpPr>
                <p:nvPr/>
              </p:nvSpPr>
              <p:spPr bwMode="auto">
                <a:xfrm>
                  <a:off x="1413" y="1315"/>
                  <a:ext cx="276" cy="250"/>
                </a:xfrm>
                <a:prstGeom prst="rect">
                  <a:avLst/>
                </a:prstGeom>
                <a:noFill/>
                <a:ln w="9525">
                  <a:noFill/>
                  <a:miter lim="800000"/>
                  <a:headEnd/>
                  <a:tailEnd/>
                </a:ln>
                <a:effectLst/>
              </p:spPr>
              <p:txBody>
                <a:bodyPr wrap="none">
                  <a:spAutoFit/>
                </a:bodyPr>
                <a:lstStyle/>
                <a:p>
                  <a:pPr>
                    <a:defRPr/>
                  </a:pPr>
                  <a:r>
                    <a:rPr lang="en-US" altLang="zh-CN" sz="2000">
                      <a:effectLst>
                        <a:outerShdw blurRad="38100" dist="38100" dir="2700000" algn="tl">
                          <a:srgbClr val="FFFFFF"/>
                        </a:outerShdw>
                      </a:effectLst>
                    </a:rPr>
                    <a:t>10</a:t>
                  </a:r>
                </a:p>
              </p:txBody>
            </p:sp>
            <p:sp>
              <p:nvSpPr>
                <p:cNvPr id="85" name="Text Box 88"/>
                <p:cNvSpPr txBox="1">
                  <a:spLocks noChangeArrowheads="1"/>
                </p:cNvSpPr>
                <p:nvPr/>
              </p:nvSpPr>
              <p:spPr bwMode="auto">
                <a:xfrm>
                  <a:off x="1413" y="1555"/>
                  <a:ext cx="276" cy="250"/>
                </a:xfrm>
                <a:prstGeom prst="rect">
                  <a:avLst/>
                </a:prstGeom>
                <a:noFill/>
                <a:ln w="9525">
                  <a:noFill/>
                  <a:miter lim="800000"/>
                  <a:headEnd/>
                  <a:tailEnd/>
                </a:ln>
                <a:effectLst/>
              </p:spPr>
              <p:txBody>
                <a:bodyPr wrap="none">
                  <a:spAutoFit/>
                </a:bodyPr>
                <a:lstStyle/>
                <a:p>
                  <a:pPr>
                    <a:defRPr/>
                  </a:pPr>
                  <a:r>
                    <a:rPr lang="en-US" altLang="zh-CN" sz="2000">
                      <a:effectLst>
                        <a:outerShdw blurRad="38100" dist="38100" dir="2700000" algn="tl">
                          <a:srgbClr val="FFFFFF"/>
                        </a:outerShdw>
                      </a:effectLst>
                    </a:rPr>
                    <a:t>11</a:t>
                  </a:r>
                </a:p>
              </p:txBody>
            </p:sp>
            <p:sp>
              <p:nvSpPr>
                <p:cNvPr id="86" name="Text Box 89"/>
                <p:cNvSpPr txBox="1">
                  <a:spLocks noChangeArrowheads="1"/>
                </p:cNvSpPr>
                <p:nvPr/>
              </p:nvSpPr>
              <p:spPr bwMode="auto">
                <a:xfrm>
                  <a:off x="1403" y="787"/>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8</a:t>
                  </a:r>
                </a:p>
              </p:txBody>
            </p:sp>
            <p:sp>
              <p:nvSpPr>
                <p:cNvPr id="87" name="Text Box 90"/>
                <p:cNvSpPr txBox="1">
                  <a:spLocks noChangeArrowheads="1"/>
                </p:cNvSpPr>
                <p:nvPr/>
              </p:nvSpPr>
              <p:spPr bwMode="auto">
                <a:xfrm>
                  <a:off x="1403" y="1075"/>
                  <a:ext cx="196" cy="250"/>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effectLst>
                        <a:outerShdw blurRad="38100" dist="38100" dir="2700000" algn="tl">
                          <a:srgbClr val="C0C0C0"/>
                        </a:outerShdw>
                      </a:effectLst>
                    </a:rPr>
                    <a:t>9</a:t>
                  </a:r>
                </a:p>
              </p:txBody>
            </p:sp>
          </p:grpSp>
        </p:grpSp>
        <p:sp>
          <p:nvSpPr>
            <p:cNvPr id="53" name="Text Box 91"/>
            <p:cNvSpPr txBox="1">
              <a:spLocks noChangeArrowheads="1"/>
            </p:cNvSpPr>
            <p:nvPr/>
          </p:nvSpPr>
          <p:spPr bwMode="auto">
            <a:xfrm>
              <a:off x="5150" y="602"/>
              <a:ext cx="436" cy="288"/>
            </a:xfrm>
            <a:prstGeom prst="rect">
              <a:avLst/>
            </a:prstGeom>
            <a:noFill/>
            <a:ln w="9525">
              <a:noFill/>
              <a:miter lim="800000"/>
              <a:headEnd/>
              <a:tailEnd/>
            </a:ln>
            <a:effectLst/>
          </p:spPr>
          <p:txBody>
            <a:bodyPr wrap="none">
              <a:spAutoFit/>
            </a:bodyPr>
            <a:lstStyle/>
            <a:p>
              <a:pPr>
                <a:defRPr/>
              </a:pPr>
              <a:r>
                <a:rPr lang="en-US" altLang="zh-CN" b="1">
                  <a:solidFill>
                    <a:srgbClr val="339933"/>
                  </a:solidFill>
                  <a:effectLst>
                    <a:outerShdw blurRad="38100" dist="38100" dir="2700000" algn="tl">
                      <a:srgbClr val="000000"/>
                    </a:outerShdw>
                  </a:effectLst>
                </a:rPr>
                <a:t>a[0]</a:t>
              </a:r>
            </a:p>
          </p:txBody>
        </p:sp>
        <p:sp>
          <p:nvSpPr>
            <p:cNvPr id="54" name="Text Box 92"/>
            <p:cNvSpPr txBox="1">
              <a:spLocks noChangeArrowheads="1"/>
            </p:cNvSpPr>
            <p:nvPr/>
          </p:nvSpPr>
          <p:spPr bwMode="auto">
            <a:xfrm>
              <a:off x="5174" y="1574"/>
              <a:ext cx="436" cy="288"/>
            </a:xfrm>
            <a:prstGeom prst="rect">
              <a:avLst/>
            </a:prstGeom>
            <a:noFill/>
            <a:ln w="9525">
              <a:noFill/>
              <a:miter lim="800000"/>
              <a:headEnd/>
              <a:tailEnd/>
            </a:ln>
            <a:effectLst/>
          </p:spPr>
          <p:txBody>
            <a:bodyPr wrap="none">
              <a:spAutoFit/>
            </a:bodyPr>
            <a:lstStyle/>
            <a:p>
              <a:pPr>
                <a:defRPr/>
              </a:pPr>
              <a:r>
                <a:rPr lang="en-US" altLang="zh-CN" b="1">
                  <a:solidFill>
                    <a:srgbClr val="339933"/>
                  </a:solidFill>
                  <a:effectLst>
                    <a:outerShdw blurRad="38100" dist="38100" dir="2700000" algn="tl">
                      <a:srgbClr val="000000"/>
                    </a:outerShdw>
                  </a:effectLst>
                </a:rPr>
                <a:t>a[1]</a:t>
              </a:r>
            </a:p>
          </p:txBody>
        </p:sp>
        <p:sp>
          <p:nvSpPr>
            <p:cNvPr id="55" name="Text Box 93"/>
            <p:cNvSpPr txBox="1">
              <a:spLocks noChangeArrowheads="1"/>
            </p:cNvSpPr>
            <p:nvPr/>
          </p:nvSpPr>
          <p:spPr bwMode="auto">
            <a:xfrm>
              <a:off x="5210" y="2498"/>
              <a:ext cx="436" cy="288"/>
            </a:xfrm>
            <a:prstGeom prst="rect">
              <a:avLst/>
            </a:prstGeom>
            <a:noFill/>
            <a:ln w="9525">
              <a:noFill/>
              <a:miter lim="800000"/>
              <a:headEnd/>
              <a:tailEnd/>
            </a:ln>
            <a:effectLst/>
          </p:spPr>
          <p:txBody>
            <a:bodyPr wrap="none">
              <a:spAutoFit/>
            </a:bodyPr>
            <a:lstStyle/>
            <a:p>
              <a:pPr>
                <a:defRPr/>
              </a:pPr>
              <a:r>
                <a:rPr lang="en-US" altLang="zh-CN" b="1">
                  <a:solidFill>
                    <a:srgbClr val="339933"/>
                  </a:solidFill>
                  <a:effectLst>
                    <a:outerShdw blurRad="38100" dist="38100" dir="2700000" algn="tl">
                      <a:srgbClr val="000000"/>
                    </a:outerShdw>
                  </a:effectLst>
                </a:rPr>
                <a:t>a[2]</a:t>
              </a:r>
            </a:p>
          </p:txBody>
        </p:sp>
      </p:grpSp>
      <p:sp>
        <p:nvSpPr>
          <p:cNvPr id="94" name="AutoShape 43"/>
          <p:cNvSpPr>
            <a:spLocks noChangeArrowheads="1"/>
          </p:cNvSpPr>
          <p:nvPr/>
        </p:nvSpPr>
        <p:spPr bwMode="auto">
          <a:xfrm>
            <a:off x="1982544" y="1391627"/>
            <a:ext cx="4559300" cy="561975"/>
          </a:xfrm>
          <a:prstGeom prst="wedgeEllipseCallout">
            <a:avLst>
              <a:gd name="adj1" fmla="val -12222"/>
              <a:gd name="adj2" fmla="val 212148"/>
            </a:avLst>
          </a:prstGeom>
          <a:gradFill rotWithShape="1">
            <a:gsLst>
              <a:gs pos="0">
                <a:srgbClr val="FFFFCD"/>
              </a:gs>
              <a:gs pos="100000">
                <a:srgbClr val="FFFFCD">
                  <a:gamma/>
                  <a:shade val="69804"/>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lgn="ctr">
              <a:defRPr/>
            </a:pPr>
            <a:r>
              <a:rPr lang="zh-CN" altLang="en-US" sz="2000" b="1">
                <a:solidFill>
                  <a:srgbClr val="CC3300"/>
                </a:solidFill>
                <a:effectLst>
                  <a:outerShdw blurRad="38100" dist="38100" dir="2700000" algn="tl">
                    <a:srgbClr val="000000"/>
                  </a:outerShdw>
                </a:effectLst>
                <a:latin typeface="楷体_GB2312" pitchFamily="49" charset="-122"/>
                <a:ea typeface="楷体_GB2312" pitchFamily="49" charset="-122"/>
              </a:rPr>
              <a:t>二维数组</a:t>
            </a:r>
            <a:r>
              <a:rPr lang="en-US" altLang="zh-CN" sz="2000" b="1">
                <a:solidFill>
                  <a:srgbClr val="CC3300"/>
                </a:solidFill>
                <a:effectLst>
                  <a:outerShdw blurRad="38100" dist="38100" dir="2700000" algn="tl">
                    <a:srgbClr val="000000"/>
                  </a:outerShdw>
                </a:effectLst>
                <a:latin typeface="楷体_GB2312" pitchFamily="49" charset="-122"/>
                <a:ea typeface="楷体_GB2312" pitchFamily="49" charset="-122"/>
              </a:rPr>
              <a:t>a</a:t>
            </a:r>
            <a:r>
              <a:rPr lang="zh-CN" altLang="en-US" sz="2000" b="1">
                <a:solidFill>
                  <a:srgbClr val="CC3300"/>
                </a:solidFill>
                <a:effectLst>
                  <a:outerShdw blurRad="38100" dist="38100" dir="2700000" algn="tl">
                    <a:srgbClr val="000000"/>
                  </a:outerShdw>
                </a:effectLst>
                <a:latin typeface="楷体_GB2312" pitchFamily="49" charset="-122"/>
                <a:ea typeface="楷体_GB2312" pitchFamily="49" charset="-122"/>
              </a:rPr>
              <a:t>是由</a:t>
            </a:r>
            <a:r>
              <a:rPr lang="en-US" altLang="zh-CN" sz="2000" b="1">
                <a:solidFill>
                  <a:srgbClr val="CC3300"/>
                </a:solidFill>
                <a:effectLst>
                  <a:outerShdw blurRad="38100" dist="38100" dir="2700000" algn="tl">
                    <a:srgbClr val="000000"/>
                  </a:outerShdw>
                </a:effectLst>
                <a:latin typeface="楷体_GB2312" pitchFamily="49" charset="-122"/>
                <a:ea typeface="楷体_GB2312" pitchFamily="49" charset="-122"/>
              </a:rPr>
              <a:t>3</a:t>
            </a:r>
            <a:r>
              <a:rPr lang="zh-CN" altLang="en-US" sz="2000" b="1">
                <a:solidFill>
                  <a:srgbClr val="CC3300"/>
                </a:solidFill>
                <a:effectLst>
                  <a:outerShdw blurRad="38100" dist="38100" dir="2700000" algn="tl">
                    <a:srgbClr val="000000"/>
                  </a:outerShdw>
                </a:effectLst>
                <a:latin typeface="楷体_GB2312" pitchFamily="49" charset="-122"/>
                <a:ea typeface="楷体_GB2312" pitchFamily="49" charset="-122"/>
              </a:rPr>
              <a:t>个元素组成</a:t>
            </a:r>
          </a:p>
        </p:txBody>
      </p:sp>
      <p:sp>
        <p:nvSpPr>
          <p:cNvPr id="95" name="AutoShape 42"/>
          <p:cNvSpPr>
            <a:spLocks noChangeArrowheads="1"/>
          </p:cNvSpPr>
          <p:nvPr/>
        </p:nvSpPr>
        <p:spPr bwMode="auto">
          <a:xfrm>
            <a:off x="1909519" y="5712802"/>
            <a:ext cx="4529137" cy="992188"/>
          </a:xfrm>
          <a:prstGeom prst="wedgeEllipseCallout">
            <a:avLst>
              <a:gd name="adj1" fmla="val -17366"/>
              <a:gd name="adj2" fmla="val -134162"/>
            </a:avLst>
          </a:prstGeom>
          <a:gradFill rotWithShape="1">
            <a:gsLst>
              <a:gs pos="0">
                <a:srgbClr val="CCFFFF"/>
              </a:gs>
              <a:gs pos="100000">
                <a:srgbClr val="CCFFFF">
                  <a:gamma/>
                  <a:shade val="63529"/>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lgn="ctr">
              <a:defRPr/>
            </a:pPr>
            <a:r>
              <a:rPr lang="zh-CN" altLang="en-US" sz="2000" b="1">
                <a:solidFill>
                  <a:srgbClr val="CC3300"/>
                </a:solidFill>
                <a:effectLst>
                  <a:outerShdw blurRad="38100" dist="38100" dir="2700000" algn="tl">
                    <a:srgbClr val="000000"/>
                  </a:outerShdw>
                </a:effectLst>
                <a:ea typeface="楷体_GB2312" pitchFamily="49" charset="-122"/>
              </a:rPr>
              <a:t>每个元素</a:t>
            </a:r>
            <a:r>
              <a:rPr lang="en-US" altLang="zh-CN" sz="2000" b="1">
                <a:solidFill>
                  <a:srgbClr val="CC3300"/>
                </a:solidFill>
                <a:effectLst>
                  <a:outerShdw blurRad="38100" dist="38100" dir="2700000" algn="tl">
                    <a:srgbClr val="000000"/>
                  </a:outerShdw>
                </a:effectLst>
                <a:ea typeface="楷体_GB2312" pitchFamily="49" charset="-122"/>
              </a:rPr>
              <a:t>a[i]</a:t>
            </a:r>
            <a:r>
              <a:rPr lang="zh-CN" altLang="en-US" sz="2000" b="1">
                <a:solidFill>
                  <a:srgbClr val="CC3300"/>
                </a:solidFill>
                <a:effectLst>
                  <a:outerShdw blurRad="38100" dist="38100" dir="2700000" algn="tl">
                    <a:srgbClr val="000000"/>
                  </a:outerShdw>
                </a:effectLst>
                <a:ea typeface="楷体_GB2312" pitchFamily="49" charset="-122"/>
              </a:rPr>
              <a:t>由包含</a:t>
            </a:r>
            <a:r>
              <a:rPr lang="en-US" altLang="zh-CN" sz="2000" b="1">
                <a:solidFill>
                  <a:srgbClr val="CC3300"/>
                </a:solidFill>
                <a:effectLst>
                  <a:outerShdw blurRad="38100" dist="38100" dir="2700000" algn="tl">
                    <a:srgbClr val="000000"/>
                  </a:outerShdw>
                </a:effectLst>
                <a:ea typeface="楷体_GB2312" pitchFamily="49" charset="-122"/>
              </a:rPr>
              <a:t>4</a:t>
            </a:r>
            <a:r>
              <a:rPr lang="zh-CN" altLang="en-US" sz="2000" b="1">
                <a:solidFill>
                  <a:srgbClr val="CC3300"/>
                </a:solidFill>
                <a:effectLst>
                  <a:outerShdw blurRad="38100" dist="38100" dir="2700000" algn="tl">
                    <a:srgbClr val="000000"/>
                  </a:outerShdw>
                </a:effectLst>
                <a:ea typeface="楷体_GB2312" pitchFamily="49" charset="-122"/>
              </a:rPr>
              <a:t>个元素</a:t>
            </a:r>
          </a:p>
          <a:p>
            <a:pPr algn="ctr">
              <a:defRPr/>
            </a:pPr>
            <a:r>
              <a:rPr lang="zh-CN" altLang="en-US" sz="2000" b="1">
                <a:solidFill>
                  <a:srgbClr val="CC3300"/>
                </a:solidFill>
                <a:effectLst>
                  <a:outerShdw blurRad="38100" dist="38100" dir="2700000" algn="tl">
                    <a:srgbClr val="000000"/>
                  </a:outerShdw>
                </a:effectLst>
                <a:ea typeface="楷体_GB2312" pitchFamily="49" charset="-122"/>
              </a:rPr>
              <a:t>的一维数组组成</a:t>
            </a:r>
          </a:p>
        </p:txBody>
      </p:sp>
    </p:spTree>
    <p:extLst>
      <p:ext uri="{BB962C8B-B14F-4D97-AF65-F5344CB8AC3E}">
        <p14:creationId xmlns:p14="http://schemas.microsoft.com/office/powerpoint/2010/main" val="197089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box(out)">
                                      <p:cBhvr>
                                        <p:cTn id="18" dur="500"/>
                                        <p:tgtEl>
                                          <p:spTgt spid="9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box(out)">
                                      <p:cBhvr>
                                        <p:cTn id="23" dur="500"/>
                                        <p:tgtEl>
                                          <p:spTgt spid="51"/>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ox(out)">
                                      <p:cBhvr>
                                        <p:cTn id="28" dur="500"/>
                                        <p:tgtEl>
                                          <p:spTgt spid="48"/>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animEffect transition="in" filter="box(out)">
                                      <p:cBhvr>
                                        <p:cTn id="33" dur="500"/>
                                        <p:tgtEl>
                                          <p:spTgt spid="95"/>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autoUpdateAnimBg="0"/>
      <p:bldP spid="94" grpId="0" animBg="1" autoUpdateAnimBg="0"/>
      <p:bldP spid="9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79584" y="2121262"/>
            <a:ext cx="8856785" cy="923330"/>
          </a:xfrm>
          <a:prstGeom prst="rect">
            <a:avLst/>
          </a:prstGeom>
        </p:spPr>
        <p:txBody>
          <a:bodyPr wrap="square">
            <a:spAutoFit/>
          </a:bodyPr>
          <a:lstStyle/>
          <a:p>
            <a:r>
              <a:rPr lang="en-US" altLang="zh-CN" dirty="0">
                <a:solidFill>
                  <a:srgbClr val="000000"/>
                </a:solidFill>
                <a:latin typeface="SimSun" panose="02010600030101010101" pitchFamily="2" charset="-122"/>
                <a:ea typeface="SimSun" panose="02010600030101010101" pitchFamily="2" charset="-122"/>
              </a:rPr>
              <a:t/>
            </a:r>
            <a:br>
              <a:rPr lang="en-US" altLang="zh-CN"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如果把一个一维数组看一个单行表格，那么二维数组就是一个多行表格（如下图）：</a:t>
            </a:r>
            <a:br>
              <a:rPr lang="zh-CN" altLang="en-US" dirty="0">
                <a:solidFill>
                  <a:srgbClr val="000000"/>
                </a:solidFill>
                <a:latin typeface="SimSun" panose="02010600030101010101" pitchFamily="2" charset="-122"/>
                <a:ea typeface="SimSun" panose="02010600030101010101" pitchFamily="2" charset="-122"/>
              </a:rPr>
            </a:br>
            <a:endParaRPr lang="zh-CN" altLang="en-US" dirty="0"/>
          </a:p>
        </p:txBody>
      </p:sp>
      <p:sp>
        <p:nvSpPr>
          <p:cNvPr id="5" name="矩形 4"/>
          <p:cNvSpPr/>
          <p:nvPr/>
        </p:nvSpPr>
        <p:spPr>
          <a:xfrm>
            <a:off x="779584" y="1013266"/>
            <a:ext cx="6324600" cy="646331"/>
          </a:xfrm>
          <a:prstGeom prst="rect">
            <a:avLst/>
          </a:prstGeom>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定义如下 </a:t>
            </a:r>
            <a:r>
              <a:rPr lang="en-US" altLang="zh-CN" dirty="0">
                <a:solidFill>
                  <a:srgbClr val="000000"/>
                </a:solidFill>
                <a:latin typeface="SimSun" panose="02010600030101010101" pitchFamily="2" charset="-122"/>
                <a:ea typeface="SimSun" panose="02010600030101010101" pitchFamily="2" charset="-122"/>
              </a:rPr>
              <a:t>4 </a:t>
            </a:r>
            <a:r>
              <a:rPr lang="zh-CN" altLang="en-US" dirty="0">
                <a:solidFill>
                  <a:srgbClr val="000000"/>
                </a:solidFill>
                <a:latin typeface="SimSun" panose="02010600030101010101" pitchFamily="2" charset="-122"/>
                <a:ea typeface="SimSun" panose="02010600030101010101" pitchFamily="2" charset="-122"/>
              </a:rPr>
              <a:t>个</a:t>
            </a:r>
            <a:r>
              <a:rPr lang="zh-CN" altLang="en-US" dirty="0">
                <a:solidFill>
                  <a:srgbClr val="FF0000"/>
                </a:solidFill>
                <a:latin typeface="SimSun" panose="02010600030101010101" pitchFamily="2" charset="-122"/>
                <a:ea typeface="SimSun" panose="02010600030101010101" pitchFamily="2" charset="-122"/>
              </a:rPr>
              <a:t>元素类型相同、元素个数也相同</a:t>
            </a:r>
            <a:r>
              <a:rPr lang="zh-CN" altLang="en-US" dirty="0">
                <a:solidFill>
                  <a:srgbClr val="000000"/>
                </a:solidFill>
                <a:latin typeface="SimSun" panose="02010600030101010101" pitchFamily="2" charset="-122"/>
                <a:ea typeface="SimSun" panose="02010600030101010101" pitchFamily="2" charset="-122"/>
              </a:rPr>
              <a:t>的一维数组：</a:t>
            </a:r>
            <a:br>
              <a:rPr lang="zh-CN" altLang="en-US" dirty="0">
                <a:solidFill>
                  <a:srgbClr val="000000"/>
                </a:solidFill>
                <a:latin typeface="SimSun" panose="02010600030101010101" pitchFamily="2" charset="-122"/>
                <a:ea typeface="SimSun" panose="02010600030101010101" pitchFamily="2" charset="-122"/>
              </a:rPr>
            </a:br>
            <a:endParaRPr lang="zh-CN" altLang="en-US" dirty="0"/>
          </a:p>
        </p:txBody>
      </p:sp>
      <p:sp>
        <p:nvSpPr>
          <p:cNvPr id="6" name="矩形 5"/>
          <p:cNvSpPr/>
          <p:nvPr/>
        </p:nvSpPr>
        <p:spPr>
          <a:xfrm>
            <a:off x="1541365" y="1474931"/>
            <a:ext cx="2954655" cy="369332"/>
          </a:xfrm>
          <a:prstGeom prst="rect">
            <a:avLst/>
          </a:prstGeom>
        </p:spPr>
        <p:txBody>
          <a:bodyPr wrap="none">
            <a:spAutoFit/>
          </a:bodyPr>
          <a:lstStyle/>
          <a:p>
            <a:r>
              <a:rPr lang="en-US" altLang="zh-CN" dirty="0" err="1">
                <a:solidFill>
                  <a:srgbClr val="000000"/>
                </a:solidFill>
                <a:latin typeface="SimSun" panose="02010600030101010101" pitchFamily="2" charset="-122"/>
                <a:ea typeface="SimSun" panose="02010600030101010101" pitchFamily="2" charset="-122"/>
              </a:rPr>
              <a:t>int</a:t>
            </a:r>
            <a:r>
              <a:rPr lang="en-US" altLang="zh-CN" dirty="0">
                <a:solidFill>
                  <a:srgbClr val="000000"/>
                </a:solidFill>
                <a:latin typeface="SimSun" panose="02010600030101010101" pitchFamily="2" charset="-122"/>
                <a:ea typeface="SimSun" panose="02010600030101010101" pitchFamily="2" charset="-122"/>
              </a:rPr>
              <a:t> a[8],b[8],c[8],d[8];</a:t>
            </a:r>
            <a:endParaRPr lang="zh-CN" altLang="en-US" dirty="0"/>
          </a:p>
        </p:txBody>
      </p:sp>
      <p:sp>
        <p:nvSpPr>
          <p:cNvPr id="7" name="矩形 6"/>
          <p:cNvSpPr/>
          <p:nvPr/>
        </p:nvSpPr>
        <p:spPr>
          <a:xfrm>
            <a:off x="779584" y="1893557"/>
            <a:ext cx="6096000" cy="646331"/>
          </a:xfrm>
          <a:prstGeom prst="rect">
            <a:avLst/>
          </a:prstGeom>
        </p:spPr>
        <p:txBody>
          <a:bodyPr>
            <a:spAutoFit/>
          </a:bodyPr>
          <a:lstStyle/>
          <a:p>
            <a:r>
              <a:rPr lang="zh-CN" altLang="en-US" dirty="0">
                <a:solidFill>
                  <a:srgbClr val="000000"/>
                </a:solidFill>
                <a:latin typeface="SimSun" panose="02010600030101010101" pitchFamily="2" charset="-122"/>
                <a:ea typeface="SimSun" panose="02010600030101010101" pitchFamily="2" charset="-122"/>
              </a:rPr>
              <a:t>可以把他们合起来定义成一个二维数组</a:t>
            </a:r>
            <a:r>
              <a:rPr lang="zh-CN" altLang="en-US" dirty="0" smtClean="0">
                <a:solidFill>
                  <a:srgbClr val="000000"/>
                </a:solidFill>
                <a:latin typeface="SimSun" panose="02010600030101010101" pitchFamily="2" charset="-122"/>
                <a:ea typeface="SimSun" panose="02010600030101010101" pitchFamily="2" charset="-122"/>
              </a:rPr>
              <a:t>：</a:t>
            </a:r>
            <a:r>
              <a:rPr lang="en-US" altLang="zh-CN" dirty="0">
                <a:solidFill>
                  <a:srgbClr val="000000"/>
                </a:solidFill>
                <a:latin typeface="SimSun" panose="02010600030101010101" pitchFamily="2" charset="-122"/>
                <a:ea typeface="SimSun" panose="02010600030101010101" pitchFamily="2" charset="-122"/>
              </a:rPr>
              <a:t> </a:t>
            </a:r>
            <a:r>
              <a:rPr lang="en-US" altLang="zh-CN" dirty="0" err="1">
                <a:solidFill>
                  <a:srgbClr val="000000"/>
                </a:solidFill>
                <a:latin typeface="SimSun" panose="02010600030101010101" pitchFamily="2" charset="-122"/>
                <a:ea typeface="SimSun" panose="02010600030101010101" pitchFamily="2" charset="-122"/>
              </a:rPr>
              <a:t>int</a:t>
            </a:r>
            <a:r>
              <a:rPr lang="en-US" altLang="zh-CN" dirty="0">
                <a:solidFill>
                  <a:srgbClr val="000000"/>
                </a:solidFill>
                <a:latin typeface="SimSun" panose="02010600030101010101" pitchFamily="2" charset="-122"/>
                <a:ea typeface="SimSun" panose="02010600030101010101" pitchFamily="2" charset="-122"/>
              </a:rPr>
              <a:t> m[4][8];</a:t>
            </a:r>
            <a:r>
              <a:rPr lang="zh-CN" altLang="en-US" dirty="0">
                <a:solidFill>
                  <a:srgbClr val="000000"/>
                </a:solidFill>
                <a:latin typeface="SimSun" panose="02010600030101010101" pitchFamily="2" charset="-122"/>
                <a:ea typeface="SimSun" panose="02010600030101010101" pitchFamily="2" charset="-122"/>
              </a:rPr>
              <a:t/>
            </a:r>
            <a:br>
              <a:rPr lang="zh-CN" altLang="en-US" dirty="0">
                <a:solidFill>
                  <a:srgbClr val="000000"/>
                </a:solidFill>
                <a:latin typeface="SimSun" panose="02010600030101010101" pitchFamily="2" charset="-122"/>
                <a:ea typeface="SimSun" panose="02010600030101010101" pitchFamily="2" charset="-122"/>
              </a:rPr>
            </a:br>
            <a:endParaRPr lang="zh-CN" altLang="en-US" dirty="0"/>
          </a:p>
        </p:txBody>
      </p:sp>
      <p:pic>
        <p:nvPicPr>
          <p:cNvPr id="8" name="图片 7"/>
          <p:cNvPicPr>
            <a:picLocks noChangeAspect="1"/>
          </p:cNvPicPr>
          <p:nvPr/>
        </p:nvPicPr>
        <p:blipFill>
          <a:blip r:embed="rId2"/>
          <a:stretch>
            <a:fillRect/>
          </a:stretch>
        </p:blipFill>
        <p:spPr>
          <a:xfrm>
            <a:off x="1104900" y="3044592"/>
            <a:ext cx="9525000" cy="2914650"/>
          </a:xfrm>
          <a:prstGeom prst="rect">
            <a:avLst/>
          </a:prstGeom>
        </p:spPr>
      </p:pic>
    </p:spTree>
    <p:extLst>
      <p:ext uri="{BB962C8B-B14F-4D97-AF65-F5344CB8AC3E}">
        <p14:creationId xmlns:p14="http://schemas.microsoft.com/office/powerpoint/2010/main" val="377872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8995" y="1312252"/>
            <a:ext cx="8763000" cy="1109662"/>
          </a:xfrm>
          <a:prstGeom prst="rect">
            <a:avLst/>
          </a:prstGeom>
          <a:noFill/>
          <a:ln w="9525">
            <a:noFill/>
            <a:miter lim="800000"/>
            <a:headEnd/>
            <a:tailEnd/>
          </a:ln>
        </p:spPr>
        <p:txBody>
          <a:bodyPr/>
          <a:lstStyle/>
          <a:p>
            <a:pPr lvl="1" eaLnBrk="0" hangingPunct="0">
              <a:buClr>
                <a:schemeClr val="hlink"/>
              </a:buClr>
              <a:buFont typeface="Wingdings" pitchFamily="2" charset="2"/>
              <a:buNone/>
              <a:defRPr/>
            </a:pPr>
            <a:r>
              <a:rPr lang="en-US" altLang="zh-CN" b="1" dirty="0">
                <a:solidFill>
                  <a:srgbClr val="FF33CC"/>
                </a:solidFill>
                <a:effectLst>
                  <a:outerShdw blurRad="38100" dist="38100" dir="2700000" algn="tl">
                    <a:srgbClr val="000000"/>
                  </a:outerShdw>
                </a:effectLst>
                <a:ea typeface="楷体_GB2312" pitchFamily="49" charset="-122"/>
              </a:rPr>
              <a:t>2</a:t>
            </a:r>
            <a:r>
              <a:rPr lang="zh-CN" altLang="en-US" b="1" dirty="0">
                <a:solidFill>
                  <a:srgbClr val="FF33CC"/>
                </a:solidFill>
                <a:effectLst>
                  <a:outerShdw blurRad="38100" dist="38100" dir="2700000" algn="tl">
                    <a:srgbClr val="000000"/>
                  </a:outerShdw>
                </a:effectLst>
                <a:ea typeface="楷体_GB2312" pitchFamily="49" charset="-122"/>
              </a:rPr>
              <a:t>、二维数组元素的引用</a:t>
            </a:r>
          </a:p>
          <a:p>
            <a:pPr lvl="2" eaLnBrk="0" hangingPunct="0">
              <a:buClr>
                <a:schemeClr val="accent2"/>
              </a:buClr>
              <a:buFont typeface="Wingdings" pitchFamily="2" charset="2"/>
              <a:buNone/>
              <a:defRPr/>
            </a:pPr>
            <a:r>
              <a:rPr lang="zh-CN" altLang="en-US" b="1" dirty="0">
                <a:effectLst>
                  <a:outerShdw blurRad="38100" dist="38100" dir="2700000" algn="tl">
                    <a:srgbClr val="FFFFFF"/>
                  </a:outerShdw>
                </a:effectLst>
                <a:ea typeface="隶书" pitchFamily="49" charset="-122"/>
              </a:rPr>
              <a:t>形式：  </a:t>
            </a:r>
            <a:r>
              <a:rPr lang="zh-CN" altLang="en-US" b="1" dirty="0">
                <a:solidFill>
                  <a:srgbClr val="CC3300"/>
                </a:solidFill>
                <a:effectLst>
                  <a:outerShdw blurRad="38100" dist="38100" dir="2700000" algn="tl">
                    <a:srgbClr val="000000"/>
                  </a:outerShdw>
                </a:effectLst>
                <a:ea typeface="隶书" pitchFamily="49" charset="-122"/>
              </a:rPr>
              <a:t>数组名</a:t>
            </a:r>
            <a:r>
              <a:rPr lang="en-US" altLang="zh-CN" b="1" dirty="0">
                <a:solidFill>
                  <a:srgbClr val="CC3300"/>
                </a:solidFill>
                <a:effectLst>
                  <a:outerShdw blurRad="38100" dist="38100" dir="2700000" algn="tl">
                    <a:srgbClr val="000000"/>
                  </a:outerShdw>
                </a:effectLst>
                <a:ea typeface="隶书" pitchFamily="49" charset="-122"/>
              </a:rPr>
              <a:t>[</a:t>
            </a:r>
            <a:r>
              <a:rPr lang="zh-CN" altLang="en-US" b="1" dirty="0">
                <a:solidFill>
                  <a:srgbClr val="CC3300"/>
                </a:solidFill>
                <a:effectLst>
                  <a:outerShdw blurRad="38100" dist="38100" dir="2700000" algn="tl">
                    <a:srgbClr val="000000"/>
                  </a:outerShdw>
                </a:effectLst>
                <a:ea typeface="隶书" pitchFamily="49" charset="-122"/>
              </a:rPr>
              <a:t>下标</a:t>
            </a:r>
            <a:r>
              <a:rPr lang="en-US" altLang="zh-CN" b="1" dirty="0">
                <a:solidFill>
                  <a:srgbClr val="CC3300"/>
                </a:solidFill>
                <a:effectLst>
                  <a:outerShdw blurRad="38100" dist="38100" dir="2700000" algn="tl">
                    <a:srgbClr val="000000"/>
                  </a:outerShdw>
                </a:effectLst>
                <a:ea typeface="隶书" pitchFamily="49" charset="-122"/>
              </a:rPr>
              <a:t>1][</a:t>
            </a:r>
            <a:r>
              <a:rPr lang="zh-CN" altLang="en-US" b="1" dirty="0">
                <a:solidFill>
                  <a:srgbClr val="CC3300"/>
                </a:solidFill>
                <a:effectLst>
                  <a:outerShdw blurRad="38100" dist="38100" dir="2700000" algn="tl">
                    <a:srgbClr val="000000"/>
                  </a:outerShdw>
                </a:effectLst>
                <a:ea typeface="隶书" pitchFamily="49" charset="-122"/>
              </a:rPr>
              <a:t>下标</a:t>
            </a:r>
            <a:r>
              <a:rPr lang="en-US" altLang="zh-CN" b="1" dirty="0">
                <a:solidFill>
                  <a:srgbClr val="CC3300"/>
                </a:solidFill>
                <a:effectLst>
                  <a:outerShdw blurRad="38100" dist="38100" dir="2700000" algn="tl">
                    <a:srgbClr val="000000"/>
                  </a:outerShdw>
                </a:effectLst>
                <a:ea typeface="隶书" pitchFamily="49" charset="-122"/>
              </a:rPr>
              <a:t>2</a:t>
            </a:r>
            <a:r>
              <a:rPr lang="en-US" altLang="zh-CN" b="1" dirty="0" smtClean="0">
                <a:solidFill>
                  <a:srgbClr val="CC3300"/>
                </a:solidFill>
                <a:effectLst>
                  <a:outerShdw blurRad="38100" dist="38100" dir="2700000" algn="tl">
                    <a:srgbClr val="000000"/>
                  </a:outerShdw>
                </a:effectLst>
                <a:ea typeface="隶书" pitchFamily="49" charset="-122"/>
              </a:rPr>
              <a:t>]</a:t>
            </a:r>
            <a:endParaRPr lang="en-US" altLang="zh-CN" b="1" dirty="0">
              <a:solidFill>
                <a:srgbClr val="CC3300"/>
              </a:solidFill>
              <a:effectLst>
                <a:outerShdw blurRad="38100" dist="38100" dir="2700000" algn="tl">
                  <a:srgbClr val="000000"/>
                </a:outerShdw>
              </a:effectLst>
              <a:ea typeface="隶书" pitchFamily="49" charset="-122"/>
            </a:endParaRPr>
          </a:p>
        </p:txBody>
      </p:sp>
      <p:grpSp>
        <p:nvGrpSpPr>
          <p:cNvPr id="45" name="Group 95"/>
          <p:cNvGrpSpPr>
            <a:grpSpLocks/>
          </p:cNvGrpSpPr>
          <p:nvPr/>
        </p:nvGrpSpPr>
        <p:grpSpPr bwMode="auto">
          <a:xfrm>
            <a:off x="1092690" y="2292960"/>
            <a:ext cx="5394325" cy="2876550"/>
            <a:chOff x="140" y="1087"/>
            <a:chExt cx="3398" cy="1812"/>
          </a:xfrm>
        </p:grpSpPr>
        <p:sp>
          <p:nvSpPr>
            <p:cNvPr id="46" name="Rectangle 4"/>
            <p:cNvSpPr>
              <a:spLocks noChangeArrowheads="1"/>
            </p:cNvSpPr>
            <p:nvPr/>
          </p:nvSpPr>
          <p:spPr bwMode="auto">
            <a:xfrm>
              <a:off x="140" y="1087"/>
              <a:ext cx="3398" cy="181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lIns="90000" tIns="46800" rIns="90000" bIns="46800" anchor="ctr"/>
            <a:lstStyle/>
            <a:p>
              <a:pPr>
                <a:defRPr/>
              </a:pPr>
              <a:r>
                <a:rPr lang="zh-CN" altLang="en-US" b="1" dirty="0">
                  <a:solidFill>
                    <a:srgbClr val="FF3300"/>
                  </a:solidFill>
                  <a:effectLst>
                    <a:outerShdw blurRad="38100" dist="38100" dir="2700000" algn="tl">
                      <a:srgbClr val="C0C0C0"/>
                    </a:outerShdw>
                  </a:effectLst>
                  <a:ea typeface="隶书" pitchFamily="49" charset="-122"/>
                </a:rPr>
                <a:t>例    </a:t>
              </a:r>
              <a:r>
                <a:rPr lang="en-US" altLang="zh-CN" b="1" dirty="0" err="1">
                  <a:solidFill>
                    <a:srgbClr val="FF3300"/>
                  </a:solidFill>
                  <a:effectLst>
                    <a:outerShdw blurRad="38100" dist="38100" dir="2700000" algn="tl">
                      <a:srgbClr val="C0C0C0"/>
                    </a:outerShdw>
                  </a:effectLst>
                  <a:ea typeface="隶书" pitchFamily="49" charset="-122"/>
                </a:rPr>
                <a:t>int</a:t>
              </a:r>
              <a:r>
                <a:rPr lang="en-US" altLang="zh-CN" b="1" dirty="0">
                  <a:solidFill>
                    <a:srgbClr val="FF3300"/>
                  </a:solidFill>
                  <a:effectLst>
                    <a:outerShdw blurRad="38100" dist="38100" dir="2700000" algn="tl">
                      <a:srgbClr val="C0C0C0"/>
                    </a:outerShdw>
                  </a:effectLst>
                  <a:ea typeface="隶书" pitchFamily="49" charset="-122"/>
                </a:rPr>
                <a:t> a[3][4];</a:t>
              </a:r>
            </a:p>
            <a:p>
              <a:pPr>
                <a:defRPr/>
              </a:pPr>
              <a:endParaRPr lang="en-US" altLang="zh-CN" b="1" dirty="0">
                <a:solidFill>
                  <a:srgbClr val="FF3300"/>
                </a:solidFill>
                <a:effectLst>
                  <a:outerShdw blurRad="38100" dist="38100" dir="2700000" algn="tl">
                    <a:srgbClr val="C0C0C0"/>
                  </a:outerShdw>
                </a:effectLst>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a:p>
              <a:pPr>
                <a:defRPr/>
              </a:pPr>
              <a:endParaRPr lang="en-US" altLang="zh-CN" dirty="0">
                <a:solidFill>
                  <a:schemeClr val="bg2"/>
                </a:solidFill>
                <a:ea typeface="隶书" pitchFamily="49" charset="-122"/>
              </a:endParaRPr>
            </a:p>
          </p:txBody>
        </p:sp>
        <p:grpSp>
          <p:nvGrpSpPr>
            <p:cNvPr id="47" name="Group 5"/>
            <p:cNvGrpSpPr>
              <a:grpSpLocks/>
            </p:cNvGrpSpPr>
            <p:nvPr/>
          </p:nvGrpSpPr>
          <p:grpSpPr bwMode="auto">
            <a:xfrm>
              <a:off x="1130" y="1643"/>
              <a:ext cx="2091" cy="1080"/>
              <a:chOff x="1538" y="2015"/>
              <a:chExt cx="1723" cy="1080"/>
            </a:xfrm>
          </p:grpSpPr>
          <p:sp>
            <p:nvSpPr>
              <p:cNvPr id="67" name="Rectangle 6"/>
              <p:cNvSpPr>
                <a:spLocks noChangeArrowheads="1"/>
              </p:cNvSpPr>
              <p:nvPr/>
            </p:nvSpPr>
            <p:spPr bwMode="auto">
              <a:xfrm>
                <a:off x="1538" y="2051"/>
                <a:ext cx="1712" cy="1044"/>
              </a:xfrm>
              <a:prstGeom prst="rect">
                <a:avLst/>
              </a:prstGeom>
              <a:solidFill>
                <a:srgbClr val="FFFFFF"/>
              </a:solidFill>
              <a:ln w="9525">
                <a:solidFill>
                  <a:srgbClr val="00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2000"/>
              </a:p>
            </p:txBody>
          </p:sp>
          <p:sp>
            <p:nvSpPr>
              <p:cNvPr id="68" name="Line 7"/>
              <p:cNvSpPr>
                <a:spLocks noChangeShapeType="1"/>
              </p:cNvSpPr>
              <p:nvPr/>
            </p:nvSpPr>
            <p:spPr bwMode="auto">
              <a:xfrm>
                <a:off x="1549" y="2429"/>
                <a:ext cx="1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8"/>
              <p:cNvSpPr>
                <a:spLocks noChangeShapeType="1"/>
              </p:cNvSpPr>
              <p:nvPr/>
            </p:nvSpPr>
            <p:spPr bwMode="auto">
              <a:xfrm>
                <a:off x="1538" y="2762"/>
                <a:ext cx="1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9"/>
              <p:cNvSpPr>
                <a:spLocks noChangeShapeType="1"/>
              </p:cNvSpPr>
              <p:nvPr/>
            </p:nvSpPr>
            <p:spPr bwMode="auto">
              <a:xfrm>
                <a:off x="2394" y="2051"/>
                <a:ext cx="0" cy="10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0"/>
              <p:cNvSpPr>
                <a:spLocks noChangeShapeType="1"/>
              </p:cNvSpPr>
              <p:nvPr/>
            </p:nvSpPr>
            <p:spPr bwMode="auto">
              <a:xfrm>
                <a:off x="1949" y="2051"/>
                <a:ext cx="0" cy="10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1"/>
              <p:cNvSpPr>
                <a:spLocks noChangeShapeType="1"/>
              </p:cNvSpPr>
              <p:nvPr/>
            </p:nvSpPr>
            <p:spPr bwMode="auto">
              <a:xfrm>
                <a:off x="2827" y="2051"/>
                <a:ext cx="0" cy="10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 name="Group 12"/>
              <p:cNvGrpSpPr>
                <a:grpSpLocks/>
              </p:cNvGrpSpPr>
              <p:nvPr/>
            </p:nvGrpSpPr>
            <p:grpSpPr bwMode="auto">
              <a:xfrm>
                <a:off x="1705" y="2714"/>
                <a:ext cx="1373" cy="250"/>
                <a:chOff x="2137" y="1427"/>
                <a:chExt cx="1373" cy="250"/>
              </a:xfrm>
            </p:grpSpPr>
            <p:sp>
              <p:nvSpPr>
                <p:cNvPr id="84" name="Text Box 13"/>
                <p:cNvSpPr txBox="1">
                  <a:spLocks noChangeArrowheads="1"/>
                </p:cNvSpPr>
                <p:nvPr/>
              </p:nvSpPr>
              <p:spPr bwMode="auto">
                <a:xfrm>
                  <a:off x="2137"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85" name="Text Box 14"/>
                <p:cNvSpPr txBox="1">
                  <a:spLocks noChangeArrowheads="1"/>
                </p:cNvSpPr>
                <p:nvPr/>
              </p:nvSpPr>
              <p:spPr bwMode="auto">
                <a:xfrm>
                  <a:off x="2546"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86" name="Text Box 15"/>
                <p:cNvSpPr txBox="1">
                  <a:spLocks noChangeArrowheads="1"/>
                </p:cNvSpPr>
                <p:nvPr/>
              </p:nvSpPr>
              <p:spPr bwMode="auto">
                <a:xfrm>
                  <a:off x="2984"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87" name="Text Box 16"/>
                <p:cNvSpPr txBox="1">
                  <a:spLocks noChangeArrowheads="1"/>
                </p:cNvSpPr>
                <p:nvPr/>
              </p:nvSpPr>
              <p:spPr bwMode="auto">
                <a:xfrm>
                  <a:off x="3415"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grpSp>
          <p:grpSp>
            <p:nvGrpSpPr>
              <p:cNvPr id="74" name="Group 17"/>
              <p:cNvGrpSpPr>
                <a:grpSpLocks/>
              </p:cNvGrpSpPr>
              <p:nvPr/>
            </p:nvGrpSpPr>
            <p:grpSpPr bwMode="auto">
              <a:xfrm>
                <a:off x="1713" y="2365"/>
                <a:ext cx="1372" cy="250"/>
                <a:chOff x="2138" y="1427"/>
                <a:chExt cx="1372" cy="250"/>
              </a:xfrm>
            </p:grpSpPr>
            <p:sp>
              <p:nvSpPr>
                <p:cNvPr id="80" name="Text Box 18"/>
                <p:cNvSpPr txBox="1">
                  <a:spLocks noChangeArrowheads="1"/>
                </p:cNvSpPr>
                <p:nvPr/>
              </p:nvSpPr>
              <p:spPr bwMode="auto">
                <a:xfrm>
                  <a:off x="2138"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81" name="Text Box 19"/>
                <p:cNvSpPr txBox="1">
                  <a:spLocks noChangeArrowheads="1"/>
                </p:cNvSpPr>
                <p:nvPr/>
              </p:nvSpPr>
              <p:spPr bwMode="auto">
                <a:xfrm>
                  <a:off x="2547"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82" name="Text Box 20"/>
                <p:cNvSpPr txBox="1">
                  <a:spLocks noChangeArrowheads="1"/>
                </p:cNvSpPr>
                <p:nvPr/>
              </p:nvSpPr>
              <p:spPr bwMode="auto">
                <a:xfrm>
                  <a:off x="2986"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83" name="Text Box 21"/>
                <p:cNvSpPr txBox="1">
                  <a:spLocks noChangeArrowheads="1"/>
                </p:cNvSpPr>
                <p:nvPr/>
              </p:nvSpPr>
              <p:spPr bwMode="auto">
                <a:xfrm>
                  <a:off x="3415"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grpSp>
          <p:grpSp>
            <p:nvGrpSpPr>
              <p:cNvPr id="75" name="Group 22"/>
              <p:cNvGrpSpPr>
                <a:grpSpLocks/>
              </p:cNvGrpSpPr>
              <p:nvPr/>
            </p:nvGrpSpPr>
            <p:grpSpPr bwMode="auto">
              <a:xfrm>
                <a:off x="1705" y="2015"/>
                <a:ext cx="1374" cy="250"/>
                <a:chOff x="2137" y="1427"/>
                <a:chExt cx="1374" cy="250"/>
              </a:xfrm>
            </p:grpSpPr>
            <p:sp>
              <p:nvSpPr>
                <p:cNvPr id="76" name="Text Box 23"/>
                <p:cNvSpPr txBox="1">
                  <a:spLocks noChangeArrowheads="1"/>
                </p:cNvSpPr>
                <p:nvPr/>
              </p:nvSpPr>
              <p:spPr bwMode="auto">
                <a:xfrm>
                  <a:off x="2137"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77" name="Text Box 24"/>
                <p:cNvSpPr txBox="1">
                  <a:spLocks noChangeArrowheads="1"/>
                </p:cNvSpPr>
                <p:nvPr/>
              </p:nvSpPr>
              <p:spPr bwMode="auto">
                <a:xfrm>
                  <a:off x="2545"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78" name="Text Box 25"/>
                <p:cNvSpPr txBox="1">
                  <a:spLocks noChangeArrowheads="1"/>
                </p:cNvSpPr>
                <p:nvPr/>
              </p:nvSpPr>
              <p:spPr bwMode="auto">
                <a:xfrm>
                  <a:off x="2985" y="1427"/>
                  <a:ext cx="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79" name="Text Box 26"/>
                <p:cNvSpPr txBox="1">
                  <a:spLocks noChangeArrowheads="1"/>
                </p:cNvSpPr>
                <p:nvPr/>
              </p:nvSpPr>
              <p:spPr bwMode="auto">
                <a:xfrm>
                  <a:off x="3416" y="1427"/>
                  <a:ext cx="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grpSp>
        </p:grpSp>
        <p:grpSp>
          <p:nvGrpSpPr>
            <p:cNvPr id="48" name="Group 27"/>
            <p:cNvGrpSpPr>
              <a:grpSpLocks/>
            </p:cNvGrpSpPr>
            <p:nvPr/>
          </p:nvGrpSpPr>
          <p:grpSpPr bwMode="auto">
            <a:xfrm>
              <a:off x="1102" y="1725"/>
              <a:ext cx="2150" cy="250"/>
              <a:chOff x="1503" y="2097"/>
              <a:chExt cx="2150" cy="250"/>
            </a:xfrm>
          </p:grpSpPr>
          <p:sp>
            <p:nvSpPr>
              <p:cNvPr id="63" name="Text Box 28"/>
              <p:cNvSpPr txBox="1">
                <a:spLocks noChangeArrowheads="1"/>
              </p:cNvSpPr>
              <p:nvPr/>
            </p:nvSpPr>
            <p:spPr bwMode="auto">
              <a:xfrm>
                <a:off x="1503"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a[0][0]</a:t>
                </a:r>
              </a:p>
            </p:txBody>
          </p:sp>
          <p:sp>
            <p:nvSpPr>
              <p:cNvPr id="64" name="Text Box 29"/>
              <p:cNvSpPr txBox="1">
                <a:spLocks noChangeArrowheads="1"/>
              </p:cNvSpPr>
              <p:nvPr/>
            </p:nvSpPr>
            <p:spPr bwMode="auto">
              <a:xfrm>
                <a:off x="2031"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a[0][1]</a:t>
                </a:r>
              </a:p>
            </p:txBody>
          </p:sp>
          <p:sp>
            <p:nvSpPr>
              <p:cNvPr id="65" name="Text Box 30"/>
              <p:cNvSpPr txBox="1">
                <a:spLocks noChangeArrowheads="1"/>
              </p:cNvSpPr>
              <p:nvPr/>
            </p:nvSpPr>
            <p:spPr bwMode="auto">
              <a:xfrm>
                <a:off x="2559"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a[0][2]</a:t>
                </a:r>
              </a:p>
            </p:txBody>
          </p:sp>
          <p:sp>
            <p:nvSpPr>
              <p:cNvPr id="66" name="Text Box 31"/>
              <p:cNvSpPr txBox="1">
                <a:spLocks noChangeArrowheads="1"/>
              </p:cNvSpPr>
              <p:nvPr/>
            </p:nvSpPr>
            <p:spPr bwMode="auto">
              <a:xfrm>
                <a:off x="3087"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0000FF"/>
                    </a:solidFill>
                    <a:effectLst>
                      <a:outerShdw blurRad="38100" dist="38100" dir="2700000" algn="tl">
                        <a:srgbClr val="000000"/>
                      </a:outerShdw>
                    </a:effectLst>
                  </a:rPr>
                  <a:t>a[0][3]</a:t>
                </a:r>
                <a:endParaRPr lang="en-US" altLang="zh-CN" sz="2000" b="1">
                  <a:solidFill>
                    <a:srgbClr val="669900"/>
                  </a:solidFill>
                  <a:effectLst>
                    <a:outerShdw blurRad="38100" dist="38100" dir="2700000" algn="tl">
                      <a:srgbClr val="000000"/>
                    </a:outerShdw>
                  </a:effectLst>
                </a:endParaRPr>
              </a:p>
            </p:txBody>
          </p:sp>
        </p:grpSp>
        <p:grpSp>
          <p:nvGrpSpPr>
            <p:cNvPr id="49" name="Group 32"/>
            <p:cNvGrpSpPr>
              <a:grpSpLocks/>
            </p:cNvGrpSpPr>
            <p:nvPr/>
          </p:nvGrpSpPr>
          <p:grpSpPr bwMode="auto">
            <a:xfrm>
              <a:off x="1109" y="2086"/>
              <a:ext cx="2150" cy="250"/>
              <a:chOff x="1503" y="2097"/>
              <a:chExt cx="2150" cy="250"/>
            </a:xfrm>
          </p:grpSpPr>
          <p:sp>
            <p:nvSpPr>
              <p:cNvPr id="59" name="Text Box 33"/>
              <p:cNvSpPr txBox="1">
                <a:spLocks noChangeArrowheads="1"/>
              </p:cNvSpPr>
              <p:nvPr/>
            </p:nvSpPr>
            <p:spPr bwMode="auto">
              <a:xfrm>
                <a:off x="1503"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a[1][0]</a:t>
                </a:r>
                <a:endParaRPr lang="en-US" altLang="zh-CN" sz="2000" b="1">
                  <a:solidFill>
                    <a:srgbClr val="660066"/>
                  </a:solidFill>
                  <a:effectLst>
                    <a:outerShdw blurRad="38100" dist="38100" dir="2700000" algn="tl">
                      <a:srgbClr val="000000"/>
                    </a:outerShdw>
                  </a:effectLst>
                </a:endParaRPr>
              </a:p>
            </p:txBody>
          </p:sp>
          <p:sp>
            <p:nvSpPr>
              <p:cNvPr id="60" name="Text Box 34"/>
              <p:cNvSpPr txBox="1">
                <a:spLocks noChangeArrowheads="1"/>
              </p:cNvSpPr>
              <p:nvPr/>
            </p:nvSpPr>
            <p:spPr bwMode="auto">
              <a:xfrm>
                <a:off x="2031"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a[1][1]</a:t>
                </a:r>
                <a:endParaRPr lang="en-US" altLang="zh-CN" sz="2000" b="1">
                  <a:solidFill>
                    <a:srgbClr val="660066"/>
                  </a:solidFill>
                  <a:effectLst>
                    <a:outerShdw blurRad="38100" dist="38100" dir="2700000" algn="tl">
                      <a:srgbClr val="000000"/>
                    </a:outerShdw>
                  </a:effectLst>
                </a:endParaRPr>
              </a:p>
            </p:txBody>
          </p:sp>
          <p:sp>
            <p:nvSpPr>
              <p:cNvPr id="61" name="Text Box 35"/>
              <p:cNvSpPr txBox="1">
                <a:spLocks noChangeArrowheads="1"/>
              </p:cNvSpPr>
              <p:nvPr/>
            </p:nvSpPr>
            <p:spPr bwMode="auto">
              <a:xfrm>
                <a:off x="2559"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a[1][2]</a:t>
                </a:r>
              </a:p>
            </p:txBody>
          </p:sp>
          <p:sp>
            <p:nvSpPr>
              <p:cNvPr id="62" name="Text Box 36"/>
              <p:cNvSpPr txBox="1">
                <a:spLocks noChangeArrowheads="1"/>
              </p:cNvSpPr>
              <p:nvPr/>
            </p:nvSpPr>
            <p:spPr bwMode="auto">
              <a:xfrm>
                <a:off x="3087"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3300"/>
                    </a:solidFill>
                    <a:effectLst>
                      <a:outerShdw blurRad="38100" dist="38100" dir="2700000" algn="tl">
                        <a:srgbClr val="000000"/>
                      </a:outerShdw>
                    </a:effectLst>
                  </a:rPr>
                  <a:t>a[1][3]</a:t>
                </a:r>
              </a:p>
            </p:txBody>
          </p:sp>
        </p:grpSp>
        <p:grpSp>
          <p:nvGrpSpPr>
            <p:cNvPr id="50" name="Group 37"/>
            <p:cNvGrpSpPr>
              <a:grpSpLocks/>
            </p:cNvGrpSpPr>
            <p:nvPr/>
          </p:nvGrpSpPr>
          <p:grpSpPr bwMode="auto">
            <a:xfrm>
              <a:off x="1109" y="2392"/>
              <a:ext cx="2150" cy="250"/>
              <a:chOff x="1503" y="2097"/>
              <a:chExt cx="2150" cy="250"/>
            </a:xfrm>
          </p:grpSpPr>
          <p:sp>
            <p:nvSpPr>
              <p:cNvPr id="55" name="Text Box 38"/>
              <p:cNvSpPr txBox="1">
                <a:spLocks noChangeArrowheads="1"/>
              </p:cNvSpPr>
              <p:nvPr/>
            </p:nvSpPr>
            <p:spPr bwMode="auto">
              <a:xfrm>
                <a:off x="1503" y="2097"/>
                <a:ext cx="557"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a:solidFill>
                      <a:srgbClr val="FF9900"/>
                    </a:solidFill>
                    <a:effectLst>
                      <a:outerShdw blurRad="38100" dist="38100" dir="2700000" algn="tl">
                        <a:srgbClr val="000000"/>
                      </a:outerShdw>
                    </a:effectLst>
                  </a:rPr>
                  <a:t>a[2][0]</a:t>
                </a:r>
              </a:p>
            </p:txBody>
          </p:sp>
          <p:sp>
            <p:nvSpPr>
              <p:cNvPr id="56" name="Text Box 39"/>
              <p:cNvSpPr txBox="1">
                <a:spLocks noChangeArrowheads="1"/>
              </p:cNvSpPr>
              <p:nvPr/>
            </p:nvSpPr>
            <p:spPr bwMode="auto">
              <a:xfrm>
                <a:off x="2031"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9900"/>
                    </a:solidFill>
                    <a:effectLst>
                      <a:outerShdw blurRad="38100" dist="38100" dir="2700000" algn="tl">
                        <a:srgbClr val="000000"/>
                      </a:outerShdw>
                    </a:effectLst>
                  </a:rPr>
                  <a:t>a[2][1]</a:t>
                </a:r>
              </a:p>
            </p:txBody>
          </p:sp>
          <p:sp>
            <p:nvSpPr>
              <p:cNvPr id="57" name="Text Box 40"/>
              <p:cNvSpPr txBox="1">
                <a:spLocks noChangeArrowheads="1"/>
              </p:cNvSpPr>
              <p:nvPr/>
            </p:nvSpPr>
            <p:spPr bwMode="auto">
              <a:xfrm>
                <a:off x="2559"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9900"/>
                    </a:solidFill>
                    <a:effectLst>
                      <a:outerShdw blurRad="38100" dist="38100" dir="2700000" algn="tl">
                        <a:srgbClr val="000000"/>
                      </a:outerShdw>
                    </a:effectLst>
                  </a:rPr>
                  <a:t>a[2][2]</a:t>
                </a:r>
              </a:p>
            </p:txBody>
          </p:sp>
          <p:sp>
            <p:nvSpPr>
              <p:cNvPr id="58" name="Text Box 41"/>
              <p:cNvSpPr txBox="1">
                <a:spLocks noChangeArrowheads="1"/>
              </p:cNvSpPr>
              <p:nvPr/>
            </p:nvSpPr>
            <p:spPr bwMode="auto">
              <a:xfrm>
                <a:off x="3087" y="2097"/>
                <a:ext cx="566" cy="250"/>
              </a:xfrm>
              <a:prstGeom prst="rect">
                <a:avLst/>
              </a:prstGeom>
              <a:noFill/>
              <a:ln w="38100">
                <a:noFill/>
                <a:miter lim="800000"/>
                <a:headEnd/>
                <a:tailEnd/>
              </a:ln>
              <a:effectLst/>
            </p:spPr>
            <p:txBody>
              <a:bodyPr wrap="none" lIns="90000" tIns="46800" rIns="90000" bIns="46800">
                <a:spAutoFit/>
              </a:bodyPr>
              <a:lstStyle/>
              <a:p>
                <a:pPr>
                  <a:defRPr/>
                </a:pPr>
                <a:r>
                  <a:rPr lang="en-US" altLang="zh-CN" sz="2000" b="1">
                    <a:solidFill>
                      <a:srgbClr val="FF9900"/>
                    </a:solidFill>
                    <a:effectLst>
                      <a:outerShdw blurRad="38100" dist="38100" dir="2700000" algn="tl">
                        <a:srgbClr val="000000"/>
                      </a:outerShdw>
                    </a:effectLst>
                  </a:rPr>
                  <a:t>a[2][3]</a:t>
                </a:r>
              </a:p>
            </p:txBody>
          </p:sp>
        </p:grpSp>
        <p:grpSp>
          <p:nvGrpSpPr>
            <p:cNvPr id="51" name="Group 44"/>
            <p:cNvGrpSpPr>
              <a:grpSpLocks/>
            </p:cNvGrpSpPr>
            <p:nvPr/>
          </p:nvGrpSpPr>
          <p:grpSpPr bwMode="auto">
            <a:xfrm>
              <a:off x="783" y="1726"/>
              <a:ext cx="382" cy="898"/>
              <a:chOff x="1107" y="2101"/>
              <a:chExt cx="382" cy="898"/>
            </a:xfrm>
          </p:grpSpPr>
          <p:sp>
            <p:nvSpPr>
              <p:cNvPr id="52" name="Text Box 45"/>
              <p:cNvSpPr txBox="1">
                <a:spLocks noChangeArrowheads="1"/>
              </p:cNvSpPr>
              <p:nvPr/>
            </p:nvSpPr>
            <p:spPr bwMode="auto">
              <a:xfrm>
                <a:off x="1107" y="2101"/>
                <a:ext cx="382" cy="250"/>
              </a:xfrm>
              <a:prstGeom prst="rect">
                <a:avLst/>
              </a:prstGeom>
              <a:noFill/>
              <a:ln w="9525">
                <a:noFill/>
                <a:miter lim="800000"/>
                <a:headEnd/>
                <a:tailEnd/>
              </a:ln>
              <a:effectLst/>
            </p:spPr>
            <p:txBody>
              <a:bodyPr wrap="none" anchor="ctr">
                <a:spAutoFit/>
              </a:bodyPr>
              <a:lstStyle/>
              <a:p>
                <a:pPr algn="ctr" eaLnBrk="0" hangingPunct="0">
                  <a:defRPr/>
                </a:pPr>
                <a:r>
                  <a:rPr lang="en-US" altLang="zh-CN" sz="2000" b="1">
                    <a:solidFill>
                      <a:srgbClr val="0000FF"/>
                    </a:solidFill>
                    <a:effectLst>
                      <a:outerShdw blurRad="38100" dist="38100" dir="2700000" algn="tl">
                        <a:srgbClr val="000000"/>
                      </a:outerShdw>
                    </a:effectLst>
                  </a:rPr>
                  <a:t>a[0]</a:t>
                </a:r>
                <a:endParaRPr lang="en-US" altLang="zh-CN" sz="2000" b="1">
                  <a:effectLst>
                    <a:outerShdw blurRad="38100" dist="38100" dir="2700000" algn="tl">
                      <a:srgbClr val="FFFFFF"/>
                    </a:outerShdw>
                  </a:effectLst>
                </a:endParaRPr>
              </a:p>
            </p:txBody>
          </p:sp>
          <p:sp>
            <p:nvSpPr>
              <p:cNvPr id="53" name="Text Box 46"/>
              <p:cNvSpPr txBox="1">
                <a:spLocks noChangeArrowheads="1"/>
              </p:cNvSpPr>
              <p:nvPr/>
            </p:nvSpPr>
            <p:spPr bwMode="auto">
              <a:xfrm>
                <a:off x="1107" y="2425"/>
                <a:ext cx="382" cy="250"/>
              </a:xfrm>
              <a:prstGeom prst="rect">
                <a:avLst/>
              </a:prstGeom>
              <a:noFill/>
              <a:ln w="9525">
                <a:noFill/>
                <a:miter lim="800000"/>
                <a:headEnd/>
                <a:tailEnd/>
              </a:ln>
              <a:effectLst/>
            </p:spPr>
            <p:txBody>
              <a:bodyPr wrap="none" anchor="ctr">
                <a:spAutoFit/>
              </a:bodyPr>
              <a:lstStyle/>
              <a:p>
                <a:pPr algn="ctr" eaLnBrk="0" hangingPunct="0">
                  <a:defRPr/>
                </a:pPr>
                <a:r>
                  <a:rPr lang="en-US" altLang="zh-CN" sz="2000" b="1" dirty="0">
                    <a:solidFill>
                      <a:srgbClr val="FF3300"/>
                    </a:solidFill>
                    <a:effectLst>
                      <a:outerShdw blurRad="38100" dist="38100" dir="2700000" algn="tl">
                        <a:srgbClr val="000000"/>
                      </a:outerShdw>
                    </a:effectLst>
                  </a:rPr>
                  <a:t>a[1]</a:t>
                </a:r>
                <a:endParaRPr lang="en-US" altLang="zh-CN" sz="2000" b="1" dirty="0">
                  <a:effectLst>
                    <a:outerShdw blurRad="38100" dist="38100" dir="2700000" algn="tl">
                      <a:srgbClr val="FFFFFF"/>
                    </a:outerShdw>
                  </a:effectLst>
                </a:endParaRPr>
              </a:p>
            </p:txBody>
          </p:sp>
          <p:sp>
            <p:nvSpPr>
              <p:cNvPr id="54" name="Text Box 47"/>
              <p:cNvSpPr txBox="1">
                <a:spLocks noChangeArrowheads="1"/>
              </p:cNvSpPr>
              <p:nvPr/>
            </p:nvSpPr>
            <p:spPr bwMode="auto">
              <a:xfrm>
                <a:off x="1107" y="2749"/>
                <a:ext cx="382" cy="250"/>
              </a:xfrm>
              <a:prstGeom prst="rect">
                <a:avLst/>
              </a:prstGeom>
              <a:noFill/>
              <a:ln w="9525">
                <a:noFill/>
                <a:miter lim="800000"/>
                <a:headEnd/>
                <a:tailEnd/>
              </a:ln>
              <a:effectLst/>
            </p:spPr>
            <p:txBody>
              <a:bodyPr wrap="none" anchor="ctr">
                <a:spAutoFit/>
              </a:bodyPr>
              <a:lstStyle/>
              <a:p>
                <a:pPr algn="ctr" eaLnBrk="0" hangingPunct="0">
                  <a:defRPr/>
                </a:pPr>
                <a:r>
                  <a:rPr lang="en-US" altLang="zh-CN" sz="2000" b="1">
                    <a:solidFill>
                      <a:srgbClr val="FF9900"/>
                    </a:solidFill>
                    <a:effectLst>
                      <a:outerShdw blurRad="38100" dist="38100" dir="2700000" algn="tl">
                        <a:srgbClr val="000000"/>
                      </a:outerShdw>
                    </a:effectLst>
                  </a:rPr>
                  <a:t>a[2]</a:t>
                </a:r>
                <a:endParaRPr lang="en-US" altLang="zh-CN" sz="2000" b="1">
                  <a:effectLst>
                    <a:outerShdw blurRad="38100" dist="38100" dir="2700000" algn="tl">
                      <a:srgbClr val="FFFFFF"/>
                    </a:outerShdw>
                  </a:effectLst>
                </a:endParaRPr>
              </a:p>
            </p:txBody>
          </p:sp>
        </p:grpSp>
      </p:grpSp>
      <p:sp>
        <p:nvSpPr>
          <p:cNvPr id="91" name="文本框 90"/>
          <p:cNvSpPr txBox="1"/>
          <p:nvPr/>
        </p:nvSpPr>
        <p:spPr>
          <a:xfrm>
            <a:off x="1293681" y="5611024"/>
            <a:ext cx="4334608" cy="369332"/>
          </a:xfrm>
          <a:prstGeom prst="rect">
            <a:avLst/>
          </a:prstGeom>
          <a:noFill/>
        </p:spPr>
        <p:txBody>
          <a:bodyPr wrap="square" rtlCol="0">
            <a:spAutoFit/>
          </a:bodyPr>
          <a:lstStyle/>
          <a:p>
            <a:r>
              <a:rPr lang="zh-CN" altLang="en-US" dirty="0" smtClean="0"/>
              <a:t>需要应用第</a:t>
            </a:r>
            <a:r>
              <a:rPr lang="en-US" altLang="zh-CN" dirty="0" smtClean="0"/>
              <a:t>1</a:t>
            </a:r>
            <a:r>
              <a:rPr lang="zh-CN" altLang="en-US" dirty="0" smtClean="0"/>
              <a:t>行第</a:t>
            </a:r>
            <a:r>
              <a:rPr lang="en-US" altLang="zh-CN" dirty="0" smtClean="0"/>
              <a:t>2</a:t>
            </a:r>
            <a:r>
              <a:rPr lang="zh-CN" altLang="en-US" dirty="0" smtClean="0"/>
              <a:t>元素？</a:t>
            </a:r>
            <a:endParaRPr lang="zh-CN" altLang="en-US" dirty="0"/>
          </a:p>
        </p:txBody>
      </p:sp>
      <p:sp>
        <p:nvSpPr>
          <p:cNvPr id="92" name="文本框 91"/>
          <p:cNvSpPr txBox="1"/>
          <p:nvPr/>
        </p:nvSpPr>
        <p:spPr>
          <a:xfrm>
            <a:off x="7141082" y="3271187"/>
            <a:ext cx="4334608" cy="523220"/>
          </a:xfrm>
          <a:prstGeom prst="rect">
            <a:avLst/>
          </a:prstGeom>
          <a:noFill/>
        </p:spPr>
        <p:txBody>
          <a:bodyPr wrap="square" rtlCol="0">
            <a:spAutoFit/>
          </a:bodyPr>
          <a:lstStyle/>
          <a:p>
            <a:r>
              <a:rPr lang="en-US" altLang="zh-CN" sz="2800" dirty="0">
                <a:solidFill>
                  <a:srgbClr val="FF0000"/>
                </a:solidFill>
              </a:rPr>
              <a:t>a</a:t>
            </a:r>
            <a:r>
              <a:rPr lang="en-US" altLang="zh-CN" sz="2800" dirty="0" smtClean="0">
                <a:solidFill>
                  <a:srgbClr val="FF0000"/>
                </a:solidFill>
              </a:rPr>
              <a:t>[0][1]</a:t>
            </a:r>
            <a:endParaRPr lang="zh-CN" altLang="en-US" sz="2800" dirty="0">
              <a:solidFill>
                <a:srgbClr val="FF0000"/>
              </a:solidFill>
            </a:endParaRPr>
          </a:p>
        </p:txBody>
      </p:sp>
      <p:sp>
        <p:nvSpPr>
          <p:cNvPr id="93" name="右箭头 92"/>
          <p:cNvSpPr/>
          <p:nvPr/>
        </p:nvSpPr>
        <p:spPr>
          <a:xfrm>
            <a:off x="4191244" y="3368491"/>
            <a:ext cx="2874089" cy="328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613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box(out)">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wipe(left)">
                                      <p:cBhvr>
                                        <p:cTn id="31" dur="500"/>
                                        <p:tgtEl>
                                          <p:spTgt spid="93"/>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2"/>
                                        </p:tgtEl>
                                        <p:attrNameLst>
                                          <p:attrName>style.visibility</p:attrName>
                                        </p:attrNameLst>
                                      </p:cBhvr>
                                      <p:to>
                                        <p:strVal val="visible"/>
                                      </p:to>
                                    </p:set>
                                    <p:animEffect transition="in" filter="fade">
                                      <p:cBhvr>
                                        <p:cTn id="3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4" autoUpdateAnimBg="0"/>
      <p:bldP spid="91" grpId="0"/>
      <p:bldP spid="92" grpId="0"/>
      <p:bldP spid="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3738" y="1189112"/>
            <a:ext cx="6096000" cy="646331"/>
          </a:xfrm>
          <a:prstGeom prst="rect">
            <a:avLst/>
          </a:prstGeom>
        </p:spPr>
        <p:txBody>
          <a:bodyPr>
            <a:spAutoFit/>
          </a:bodyPr>
          <a:lstStyle/>
          <a:p>
            <a:r>
              <a:rPr lang="zh-CN" altLang="en-US" b="1" dirty="0">
                <a:solidFill>
                  <a:srgbClr val="FF0000"/>
                </a:solidFill>
                <a:latin typeface="SimSun" panose="02010600030101010101" pitchFamily="2" charset="-122"/>
                <a:ea typeface="SimSun" panose="02010600030101010101" pitchFamily="2" charset="-122"/>
              </a:rPr>
              <a:t>二维数组占用内存大小的计算</a:t>
            </a:r>
            <a:br>
              <a:rPr lang="zh-CN" altLang="en-US" b="1" dirty="0">
                <a:solidFill>
                  <a:srgbClr val="FF0000"/>
                </a:solidFill>
                <a:latin typeface="SimSun" panose="02010600030101010101" pitchFamily="2" charset="-122"/>
                <a:ea typeface="SimSun" panose="02010600030101010101" pitchFamily="2" charset="-122"/>
              </a:rPr>
            </a:br>
            <a:endParaRPr lang="zh-CN" altLang="en-US" b="1" dirty="0">
              <a:solidFill>
                <a:srgbClr val="FF0000"/>
              </a:solidFill>
            </a:endParaRPr>
          </a:p>
        </p:txBody>
      </p:sp>
      <p:sp>
        <p:nvSpPr>
          <p:cNvPr id="5" name="矩形 4"/>
          <p:cNvSpPr/>
          <p:nvPr/>
        </p:nvSpPr>
        <p:spPr>
          <a:xfrm>
            <a:off x="940778" y="2151662"/>
            <a:ext cx="10629899" cy="2031325"/>
          </a:xfrm>
          <a:prstGeom prst="rect">
            <a:avLst/>
          </a:prstGeom>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因为二维数组是一张二维表格，所以二维数组的元素个数为： </a:t>
            </a:r>
            <a:r>
              <a:rPr lang="zh-CN" altLang="en-US" dirty="0">
                <a:solidFill>
                  <a:srgbClr val="FF0000"/>
                </a:solidFill>
                <a:latin typeface="SimSun" panose="02010600030101010101" pitchFamily="2" charset="-122"/>
                <a:ea typeface="SimSun" panose="02010600030101010101" pitchFamily="2" charset="-122"/>
              </a:rPr>
              <a:t>行元素个数 </a:t>
            </a:r>
            <a:r>
              <a:rPr lang="zh-CN" altLang="en-US" dirty="0">
                <a:solidFill>
                  <a:srgbClr val="000000"/>
                </a:solidFill>
                <a:latin typeface="SimSun" panose="02010600030101010101" pitchFamily="2" charset="-122"/>
                <a:ea typeface="SimSun" panose="02010600030101010101" pitchFamily="2" charset="-122"/>
              </a:rPr>
              <a:t>* </a:t>
            </a:r>
            <a:r>
              <a:rPr lang="zh-CN" altLang="en-US" dirty="0">
                <a:solidFill>
                  <a:srgbClr val="002060"/>
                </a:solidFill>
                <a:latin typeface="SimSun" panose="02010600030101010101" pitchFamily="2" charset="-122"/>
                <a:ea typeface="SimSun" panose="02010600030101010101" pitchFamily="2" charset="-122"/>
              </a:rPr>
              <a:t>列元素个数</a:t>
            </a:r>
            <a:r>
              <a:rPr lang="zh-CN" altLang="en-US" dirty="0">
                <a:solidFill>
                  <a:srgbClr val="000000"/>
                </a:solidFill>
                <a:latin typeface="SimSun" panose="02010600030101010101" pitchFamily="2" charset="-122"/>
                <a:ea typeface="SimSun" panose="02010600030101010101" pitchFamily="2" charset="-122"/>
              </a:rPr>
              <a:t>。</a:t>
            </a:r>
            <a:br>
              <a:rPr lang="zh-CN" altLang="en-US"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因此二维数组占用内存空间的计算公式为： </a:t>
            </a:r>
            <a:r>
              <a:rPr lang="zh-CN" altLang="en-US" dirty="0">
                <a:solidFill>
                  <a:srgbClr val="FF0000"/>
                </a:solidFill>
                <a:latin typeface="SimSun" panose="02010600030101010101" pitchFamily="2" charset="-122"/>
                <a:ea typeface="SimSun" panose="02010600030101010101" pitchFamily="2" charset="-122"/>
              </a:rPr>
              <a:t>行元素个数 </a:t>
            </a:r>
            <a:r>
              <a:rPr lang="zh-CN" altLang="en-US" dirty="0">
                <a:solidFill>
                  <a:srgbClr val="000000"/>
                </a:solidFill>
                <a:latin typeface="SimSun" panose="02010600030101010101" pitchFamily="2" charset="-122"/>
                <a:ea typeface="SimSun" panose="02010600030101010101" pitchFamily="2" charset="-122"/>
              </a:rPr>
              <a:t>* </a:t>
            </a:r>
            <a:r>
              <a:rPr lang="zh-CN" altLang="en-US" dirty="0">
                <a:solidFill>
                  <a:srgbClr val="002060"/>
                </a:solidFill>
                <a:latin typeface="SimSun" panose="02010600030101010101" pitchFamily="2" charset="-122"/>
                <a:ea typeface="SimSun" panose="02010600030101010101" pitchFamily="2" charset="-122"/>
              </a:rPr>
              <a:t>列元素个数 </a:t>
            </a:r>
            <a:r>
              <a:rPr lang="zh-CN" altLang="en-US" dirty="0">
                <a:solidFill>
                  <a:srgbClr val="000000"/>
                </a:solidFill>
                <a:latin typeface="SimSun" panose="02010600030101010101" pitchFamily="2" charset="-122"/>
                <a:ea typeface="SimSun" panose="02010600030101010101" pitchFamily="2" charset="-122"/>
              </a:rPr>
              <a:t>* </a:t>
            </a:r>
            <a:r>
              <a:rPr lang="zh-CN" altLang="en-US" dirty="0">
                <a:solidFill>
                  <a:srgbClr val="006500"/>
                </a:solidFill>
                <a:latin typeface="SimSun" panose="02010600030101010101" pitchFamily="2" charset="-122"/>
                <a:ea typeface="SimSun" panose="02010600030101010101" pitchFamily="2" charset="-122"/>
              </a:rPr>
              <a:t>每个元素占用内存大小</a:t>
            </a:r>
            <a:r>
              <a:rPr lang="zh-CN" altLang="en-US" dirty="0">
                <a:solidFill>
                  <a:srgbClr val="000000"/>
                </a:solidFill>
                <a:latin typeface="SimSun" panose="02010600030101010101" pitchFamily="2" charset="-122"/>
                <a:ea typeface="SimSun" panose="02010600030101010101" pitchFamily="2" charset="-122"/>
              </a:rPr>
              <a:t>。</a:t>
            </a:r>
            <a:br>
              <a:rPr lang="zh-CN" altLang="en-US" dirty="0">
                <a:solidFill>
                  <a:srgbClr val="000000"/>
                </a:solidFill>
                <a:latin typeface="SimSun" panose="02010600030101010101" pitchFamily="2" charset="-122"/>
                <a:ea typeface="SimSun" panose="02010600030101010101" pitchFamily="2" charset="-122"/>
              </a:rPr>
            </a:br>
            <a:r>
              <a:rPr lang="en-US" altLang="zh-CN" dirty="0" err="1">
                <a:solidFill>
                  <a:srgbClr val="000000"/>
                </a:solidFill>
                <a:latin typeface="SimSun" panose="02010600030101010101" pitchFamily="2" charset="-122"/>
                <a:ea typeface="SimSun" panose="02010600030101010101" pitchFamily="2" charset="-122"/>
              </a:rPr>
              <a:t>int</a:t>
            </a:r>
            <a:r>
              <a:rPr lang="en-US" altLang="zh-CN" dirty="0">
                <a:solidFill>
                  <a:srgbClr val="000000"/>
                </a:solidFill>
                <a:latin typeface="SimSun" panose="02010600030101010101" pitchFamily="2" charset="-122"/>
                <a:ea typeface="SimSun" panose="02010600030101010101" pitchFamily="2" charset="-122"/>
              </a:rPr>
              <a:t> a[100][100]; //100*100*4=40000 </a:t>
            </a:r>
            <a:r>
              <a:rPr lang="zh-CN" altLang="en-US" dirty="0">
                <a:solidFill>
                  <a:srgbClr val="000000"/>
                </a:solidFill>
                <a:latin typeface="SimSun" panose="02010600030101010101" pitchFamily="2" charset="-122"/>
                <a:ea typeface="SimSun" panose="02010600030101010101" pitchFamily="2" charset="-122"/>
              </a:rPr>
              <a:t>字节≈</a:t>
            </a:r>
            <a:r>
              <a:rPr lang="en-US" altLang="zh-CN" dirty="0">
                <a:solidFill>
                  <a:srgbClr val="000000"/>
                </a:solidFill>
                <a:latin typeface="SimSun" panose="02010600030101010101" pitchFamily="2" charset="-122"/>
                <a:ea typeface="SimSun" panose="02010600030101010101" pitchFamily="2" charset="-122"/>
              </a:rPr>
              <a:t>39.06KB</a:t>
            </a:r>
            <a:br>
              <a:rPr lang="en-US" altLang="zh-CN" dirty="0">
                <a:solidFill>
                  <a:srgbClr val="000000"/>
                </a:solidFill>
                <a:latin typeface="SimSun" panose="02010600030101010101" pitchFamily="2" charset="-122"/>
                <a:ea typeface="SimSun" panose="02010600030101010101" pitchFamily="2" charset="-122"/>
              </a:rPr>
            </a:br>
            <a:r>
              <a:rPr lang="en-US" altLang="zh-CN" dirty="0">
                <a:solidFill>
                  <a:srgbClr val="000000"/>
                </a:solidFill>
                <a:latin typeface="SimSun" panose="02010600030101010101" pitchFamily="2" charset="-122"/>
                <a:ea typeface="SimSun" panose="02010600030101010101" pitchFamily="2" charset="-122"/>
              </a:rPr>
              <a:t>double b[1000][1000]; //1000*1000*8=8000000 </a:t>
            </a:r>
            <a:r>
              <a:rPr lang="zh-CN" altLang="en-US" dirty="0">
                <a:solidFill>
                  <a:srgbClr val="000000"/>
                </a:solidFill>
                <a:latin typeface="SimSun" panose="02010600030101010101" pitchFamily="2" charset="-122"/>
                <a:ea typeface="SimSun" panose="02010600030101010101" pitchFamily="2" charset="-122"/>
              </a:rPr>
              <a:t>字节≈</a:t>
            </a:r>
            <a:r>
              <a:rPr lang="en-US" altLang="zh-CN" dirty="0">
                <a:solidFill>
                  <a:srgbClr val="000000"/>
                </a:solidFill>
                <a:latin typeface="SimSun" panose="02010600030101010101" pitchFamily="2" charset="-122"/>
                <a:ea typeface="SimSun" panose="02010600030101010101" pitchFamily="2" charset="-122"/>
              </a:rPr>
              <a:t>7.63MB</a:t>
            </a:r>
            <a:br>
              <a:rPr lang="en-US" altLang="zh-CN" dirty="0">
                <a:solidFill>
                  <a:srgbClr val="000000"/>
                </a:solidFill>
                <a:latin typeface="SimSun" panose="02010600030101010101" pitchFamily="2" charset="-122"/>
                <a:ea typeface="SimSun" panose="02010600030101010101" pitchFamily="2" charset="-122"/>
              </a:rPr>
            </a:br>
            <a:r>
              <a:rPr lang="en-US" altLang="zh-CN" dirty="0">
                <a:solidFill>
                  <a:srgbClr val="000000"/>
                </a:solidFill>
                <a:latin typeface="SimSun" panose="02010600030101010101" pitchFamily="2" charset="-122"/>
                <a:ea typeface="SimSun" panose="02010600030101010101" pitchFamily="2" charset="-122"/>
              </a:rPr>
              <a:t>char c[5000][5000]; //5000*5000*1=25000000 </a:t>
            </a:r>
            <a:r>
              <a:rPr lang="zh-CN" altLang="en-US" dirty="0">
                <a:solidFill>
                  <a:srgbClr val="000000"/>
                </a:solidFill>
                <a:latin typeface="SimSun" panose="02010600030101010101" pitchFamily="2" charset="-122"/>
                <a:ea typeface="SimSun" panose="02010600030101010101" pitchFamily="2" charset="-122"/>
              </a:rPr>
              <a:t>字节≈</a:t>
            </a:r>
            <a:r>
              <a:rPr lang="en-US" altLang="zh-CN" dirty="0">
                <a:solidFill>
                  <a:srgbClr val="000000"/>
                </a:solidFill>
                <a:latin typeface="SimSun" panose="02010600030101010101" pitchFamily="2" charset="-122"/>
                <a:ea typeface="SimSun" panose="02010600030101010101" pitchFamily="2" charset="-122"/>
              </a:rPr>
              <a:t>23.84MB</a:t>
            </a:r>
            <a:br>
              <a:rPr lang="en-US" altLang="zh-CN" dirty="0">
                <a:solidFill>
                  <a:srgbClr val="000000"/>
                </a:solidFill>
                <a:latin typeface="SimSun" panose="02010600030101010101" pitchFamily="2" charset="-122"/>
                <a:ea typeface="SimSun" panose="02010600030101010101" pitchFamily="2" charset="-122"/>
              </a:rPr>
            </a:br>
            <a:r>
              <a:rPr lang="zh-CN" altLang="en-US" dirty="0">
                <a:solidFill>
                  <a:srgbClr val="000000"/>
                </a:solidFill>
                <a:latin typeface="SimSun" panose="02010600030101010101" pitchFamily="2" charset="-122"/>
                <a:ea typeface="SimSun" panose="02010600030101010101" pitchFamily="2" charset="-122"/>
              </a:rPr>
              <a:t>同样可以用 </a:t>
            </a:r>
            <a:r>
              <a:rPr lang="en-US" altLang="zh-CN" dirty="0" err="1">
                <a:solidFill>
                  <a:srgbClr val="000000"/>
                </a:solidFill>
                <a:latin typeface="SimSun" panose="02010600030101010101" pitchFamily="2" charset="-122"/>
                <a:ea typeface="SimSun" panose="02010600030101010101" pitchFamily="2" charset="-122"/>
              </a:rPr>
              <a:t>sizeof</a:t>
            </a:r>
            <a:r>
              <a:rPr lang="en-US" altLang="zh-CN" dirty="0">
                <a:solidFill>
                  <a:srgbClr val="000000"/>
                </a:solidFill>
                <a:latin typeface="SimSun" panose="02010600030101010101" pitchFamily="2" charset="-122"/>
                <a:ea typeface="SimSun" panose="02010600030101010101" pitchFamily="2" charset="-122"/>
              </a:rPr>
              <a:t>()</a:t>
            </a:r>
            <a:r>
              <a:rPr lang="zh-CN" altLang="en-US" dirty="0">
                <a:solidFill>
                  <a:srgbClr val="000000"/>
                </a:solidFill>
                <a:latin typeface="SimSun" panose="02010600030101010101" pitchFamily="2" charset="-122"/>
                <a:ea typeface="SimSun" panose="02010600030101010101" pitchFamily="2" charset="-122"/>
              </a:rPr>
              <a:t>来计算二维数组占用内存大小：比如 </a:t>
            </a:r>
            <a:r>
              <a:rPr lang="en-US" altLang="zh-CN" dirty="0" err="1">
                <a:solidFill>
                  <a:srgbClr val="000000"/>
                </a:solidFill>
                <a:latin typeface="SimSun" panose="02010600030101010101" pitchFamily="2" charset="-122"/>
                <a:ea typeface="SimSun" panose="02010600030101010101" pitchFamily="2" charset="-122"/>
              </a:rPr>
              <a:t>sizeof</a:t>
            </a:r>
            <a:r>
              <a:rPr lang="en-US" altLang="zh-CN" dirty="0">
                <a:solidFill>
                  <a:srgbClr val="000000"/>
                </a:solidFill>
                <a:latin typeface="SimSun" panose="02010600030101010101" pitchFamily="2" charset="-122"/>
                <a:ea typeface="SimSun" panose="02010600030101010101" pitchFamily="2" charset="-122"/>
              </a:rPr>
              <a:t>(a);</a:t>
            </a:r>
            <a:r>
              <a:rPr lang="zh-CN" altLang="en-US" dirty="0">
                <a:solidFill>
                  <a:srgbClr val="006500"/>
                </a:solidFill>
                <a:latin typeface="SimSun" panose="02010600030101010101" pitchFamily="2" charset="-122"/>
                <a:ea typeface="SimSun" panose="02010600030101010101" pitchFamily="2" charset="-122"/>
              </a:rPr>
              <a:t/>
            </a:r>
            <a:br>
              <a:rPr lang="zh-CN" altLang="en-US" dirty="0">
                <a:solidFill>
                  <a:srgbClr val="006500"/>
                </a:solidFill>
                <a:latin typeface="SimSun" panose="02010600030101010101" pitchFamily="2" charset="-122"/>
                <a:ea typeface="SimSun" panose="02010600030101010101" pitchFamily="2" charset="-122"/>
              </a:rPr>
            </a:br>
            <a:endParaRPr lang="zh-CN" altLang="en-US" dirty="0"/>
          </a:p>
        </p:txBody>
      </p:sp>
    </p:spTree>
    <p:extLst>
      <p:ext uri="{BB962C8B-B14F-4D97-AF65-F5344CB8AC3E}">
        <p14:creationId xmlns:p14="http://schemas.microsoft.com/office/powerpoint/2010/main" val="3334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2"/>
          <p:cNvSpPr>
            <a:spLocks noChangeArrowheads="1"/>
          </p:cNvSpPr>
          <p:nvPr/>
        </p:nvSpPr>
        <p:spPr bwMode="auto">
          <a:xfrm>
            <a:off x="637673" y="1106217"/>
            <a:ext cx="2161169" cy="369332"/>
          </a:xfrm>
          <a:prstGeom prst="rect">
            <a:avLst/>
          </a:prstGeom>
          <a:noFill/>
          <a:ln w="9525">
            <a:noFill/>
            <a:miter lim="800000"/>
            <a:headEnd/>
            <a:tailEnd/>
          </a:ln>
          <a:effectLst/>
        </p:spPr>
        <p:txBody>
          <a:bodyPr wrap="none">
            <a:spAutoFit/>
          </a:bodyPr>
          <a:lstStyle/>
          <a:p>
            <a:pPr>
              <a:defRPr/>
            </a:pPr>
            <a:r>
              <a:rPr lang="en-US" altLang="zh-CN" b="1" dirty="0">
                <a:solidFill>
                  <a:srgbClr val="D60093"/>
                </a:solidFill>
                <a:latin typeface="楷体_GB2312" pitchFamily="49" charset="-122"/>
                <a:ea typeface="楷体_GB2312" pitchFamily="49" charset="-122"/>
              </a:rPr>
              <a:t>3</a:t>
            </a:r>
            <a:r>
              <a:rPr lang="zh-CN" altLang="en-US" b="1" dirty="0" smtClean="0">
                <a:solidFill>
                  <a:srgbClr val="D60093"/>
                </a:solidFill>
                <a:latin typeface="楷体_GB2312" pitchFamily="49" charset="-122"/>
                <a:ea typeface="楷体_GB2312" pitchFamily="49" charset="-122"/>
              </a:rPr>
              <a:t>、</a:t>
            </a:r>
            <a:r>
              <a:rPr lang="zh-CN" altLang="en-US" b="1" dirty="0">
                <a:solidFill>
                  <a:srgbClr val="D60093"/>
                </a:solidFill>
                <a:latin typeface="楷体_GB2312" pitchFamily="49" charset="-122"/>
                <a:ea typeface="楷体_GB2312" pitchFamily="49" charset="-122"/>
              </a:rPr>
              <a:t>一维数组</a:t>
            </a:r>
            <a:r>
              <a:rPr lang="zh-CN" altLang="en-US" b="1" dirty="0" smtClean="0">
                <a:solidFill>
                  <a:srgbClr val="D60093"/>
                </a:solidFill>
                <a:latin typeface="楷体_GB2312" pitchFamily="49" charset="-122"/>
                <a:ea typeface="楷体_GB2312" pitchFamily="49" charset="-122"/>
              </a:rPr>
              <a:t>的</a:t>
            </a:r>
            <a:r>
              <a:rPr lang="zh-CN" altLang="en-US" b="1" dirty="0">
                <a:solidFill>
                  <a:srgbClr val="D60093"/>
                </a:solidFill>
                <a:latin typeface="楷体_GB2312" pitchFamily="49" charset="-122"/>
                <a:ea typeface="楷体_GB2312" pitchFamily="49" charset="-122"/>
              </a:rPr>
              <a:t>赋值</a:t>
            </a:r>
          </a:p>
        </p:txBody>
      </p:sp>
      <p:sp>
        <p:nvSpPr>
          <p:cNvPr id="9" name="Rectangle 6"/>
          <p:cNvSpPr>
            <a:spLocks noChangeArrowheads="1"/>
          </p:cNvSpPr>
          <p:nvPr/>
        </p:nvSpPr>
        <p:spPr bwMode="auto">
          <a:xfrm>
            <a:off x="946229" y="1545737"/>
            <a:ext cx="2159566" cy="338554"/>
          </a:xfrm>
          <a:prstGeom prst="rect">
            <a:avLst/>
          </a:prstGeom>
          <a:noFill/>
          <a:ln w="9525">
            <a:noFill/>
            <a:miter lim="800000"/>
            <a:headEnd/>
            <a:tailEnd/>
          </a:ln>
          <a:effectLst/>
        </p:spPr>
        <p:txBody>
          <a:bodyPr wrap="none">
            <a:spAutoFit/>
          </a:bodyPr>
          <a:lstStyle/>
          <a:p>
            <a:pPr>
              <a:buClr>
                <a:srgbClr val="339933"/>
              </a:buClr>
              <a:defRPr/>
            </a:pPr>
            <a:r>
              <a:rPr lang="en-US" altLang="zh-CN" sz="1600" b="1" dirty="0" smtClean="0">
                <a:solidFill>
                  <a:srgbClr val="FF0000"/>
                </a:solidFill>
                <a:effectLst>
                  <a:outerShdw blurRad="38100" dist="38100" dir="2700000" algn="tl">
                    <a:srgbClr val="000000"/>
                  </a:outerShdw>
                </a:effectLst>
                <a:ea typeface="楷体_GB2312" pitchFamily="49" charset="-122"/>
              </a:rPr>
              <a:t>1</a:t>
            </a:r>
            <a:r>
              <a:rPr lang="zh-CN" altLang="en-US" sz="1600" b="1" dirty="0" smtClean="0">
                <a:solidFill>
                  <a:srgbClr val="FF0000"/>
                </a:solidFill>
                <a:effectLst>
                  <a:outerShdw blurRad="38100" dist="38100" dir="2700000" algn="tl">
                    <a:srgbClr val="000000"/>
                  </a:outerShdw>
                </a:effectLst>
                <a:ea typeface="楷体_GB2312" pitchFamily="49" charset="-122"/>
              </a:rPr>
              <a:t>、定义时初始化</a:t>
            </a:r>
            <a:r>
              <a:rPr lang="zh-CN" altLang="en-US" sz="1600" b="1" dirty="0">
                <a:solidFill>
                  <a:srgbClr val="FF0000"/>
                </a:solidFill>
                <a:effectLst>
                  <a:outerShdw blurRad="38100" dist="38100" dir="2700000" algn="tl">
                    <a:srgbClr val="000000"/>
                  </a:outerShdw>
                </a:effectLst>
                <a:ea typeface="楷体_GB2312" pitchFamily="49" charset="-122"/>
              </a:rPr>
              <a:t>赋值</a:t>
            </a:r>
          </a:p>
        </p:txBody>
      </p:sp>
      <p:grpSp>
        <p:nvGrpSpPr>
          <p:cNvPr id="17" name="Group 187"/>
          <p:cNvGrpSpPr>
            <a:grpSpLocks/>
          </p:cNvGrpSpPr>
          <p:nvPr/>
        </p:nvGrpSpPr>
        <p:grpSpPr bwMode="auto">
          <a:xfrm>
            <a:off x="1830203" y="878251"/>
            <a:ext cx="7956550" cy="2598738"/>
            <a:chOff x="567" y="1162"/>
            <a:chExt cx="5012" cy="1637"/>
          </a:xfrm>
          <a:noFill/>
        </p:grpSpPr>
        <p:grpSp>
          <p:nvGrpSpPr>
            <p:cNvPr id="18" name="Group 180"/>
            <p:cNvGrpSpPr>
              <a:grpSpLocks/>
            </p:cNvGrpSpPr>
            <p:nvPr/>
          </p:nvGrpSpPr>
          <p:grpSpPr bwMode="auto">
            <a:xfrm>
              <a:off x="567" y="1797"/>
              <a:ext cx="4899" cy="1002"/>
              <a:chOff x="612" y="1995"/>
              <a:chExt cx="4899" cy="1002"/>
            </a:xfrm>
            <a:grpFill/>
          </p:grpSpPr>
          <p:sp>
            <p:nvSpPr>
              <p:cNvPr id="20" name="Text Box 142" descr="信纸"/>
              <p:cNvSpPr txBox="1">
                <a:spLocks noChangeArrowheads="1"/>
              </p:cNvSpPr>
              <p:nvPr/>
            </p:nvSpPr>
            <p:spPr bwMode="auto">
              <a:xfrm>
                <a:off x="612" y="1995"/>
                <a:ext cx="4899" cy="1002"/>
              </a:xfrm>
              <a:prstGeom prst="rect">
                <a:avLst/>
              </a:prstGeom>
              <a:grp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dirty="0">
                    <a:solidFill>
                      <a:srgbClr val="FF3300"/>
                    </a:solidFill>
                    <a:effectLst>
                      <a:outerShdw blurRad="38100" dist="38100" dir="2700000" algn="tl">
                        <a:srgbClr val="000000"/>
                      </a:outerShdw>
                    </a:effectLst>
                    <a:ea typeface="隶书" pitchFamily="49" charset="-122"/>
                  </a:rPr>
                  <a:t>例：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a[2][3] = { { 1, 2, 3 }, { 4, 5, 6 } };</a:t>
                </a:r>
                <a:r>
                  <a:rPr lang="en-US" altLang="zh-CN" dirty="0"/>
                  <a:t> </a:t>
                </a:r>
              </a:p>
              <a:p>
                <a:pPr>
                  <a:defRPr/>
                </a:pPr>
                <a:endParaRPr lang="en-US" altLang="zh-CN" dirty="0"/>
              </a:p>
              <a:p>
                <a:pPr>
                  <a:defRPr/>
                </a:pPr>
                <a:endParaRPr lang="en-US" altLang="zh-CN" dirty="0"/>
              </a:p>
              <a:p>
                <a:pPr>
                  <a:defRPr/>
                </a:pPr>
                <a:endParaRPr lang="en-US" altLang="zh-CN" dirty="0"/>
              </a:p>
            </p:txBody>
          </p:sp>
          <p:sp>
            <p:nvSpPr>
              <p:cNvPr id="21" name="Text Box 144"/>
              <p:cNvSpPr txBox="1">
                <a:spLocks noChangeArrowheads="1"/>
              </p:cNvSpPr>
              <p:nvPr/>
            </p:nvSpPr>
            <p:spPr bwMode="auto">
              <a:xfrm>
                <a:off x="1157" y="2361"/>
                <a:ext cx="3584" cy="272"/>
              </a:xfrm>
              <a:prstGeom prst="rect">
                <a:avLst/>
              </a:prstGeom>
              <a:grpFill/>
              <a:ln w="9525">
                <a:noFill/>
                <a:miter lim="800000"/>
                <a:headEnd/>
                <a:tailEnd/>
              </a:ln>
            </p:spPr>
            <p:txBody>
              <a:bodyPr/>
              <a:lstStyle/>
              <a:p>
                <a:pPr algn="ctr">
                  <a:defRPr/>
                </a:pPr>
                <a:r>
                  <a:rPr kumimoji="0" lang="en-US" altLang="zh-CN" sz="2000" b="1">
                    <a:effectLst>
                      <a:outerShdw blurRad="38100" dist="38100" dir="2700000" algn="tl">
                        <a:srgbClr val="FFFFFF"/>
                      </a:outerShdw>
                    </a:effectLst>
                  </a:rPr>
                  <a:t>a[</a:t>
                </a:r>
                <a:r>
                  <a:rPr lang="en-US" altLang="zh-CN" sz="2000" b="1">
                    <a:effectLst>
                      <a:outerShdw blurRad="38100" dist="38100" dir="2700000" algn="tl">
                        <a:srgbClr val="FFFFFF"/>
                      </a:outerShdw>
                    </a:effectLst>
                  </a:rPr>
                  <a:t>0][0]	a[0][1]	a[0][2]	a[1][0]	a[1][1]	a[1][2]</a:t>
                </a:r>
              </a:p>
            </p:txBody>
          </p:sp>
          <p:sp>
            <p:nvSpPr>
              <p:cNvPr id="22" name="Text Box 179"/>
              <p:cNvSpPr txBox="1">
                <a:spLocks noChangeArrowheads="1"/>
              </p:cNvSpPr>
              <p:nvPr/>
            </p:nvSpPr>
            <p:spPr bwMode="auto">
              <a:xfrm>
                <a:off x="1140" y="2614"/>
                <a:ext cx="3584" cy="272"/>
              </a:xfrm>
              <a:prstGeom prst="rect">
                <a:avLst/>
              </a:prstGeom>
              <a:grpFill/>
              <a:ln w="9525">
                <a:noFill/>
                <a:miter lim="800000"/>
                <a:headEnd/>
                <a:tailEnd/>
              </a:ln>
            </p:spPr>
            <p:txBody>
              <a:bodyPr/>
              <a:lstStyle/>
              <a:p>
                <a:pPr algn="ctr">
                  <a:defRPr/>
                </a:pPr>
                <a:r>
                  <a:rPr kumimoji="0" lang="en-US" altLang="zh-CN" sz="2000" b="1">
                    <a:solidFill>
                      <a:srgbClr val="0033CC"/>
                    </a:solidFill>
                    <a:effectLst>
                      <a:outerShdw blurRad="38100" dist="38100" dir="2700000" algn="tl">
                        <a:srgbClr val="000000"/>
                      </a:outerShdw>
                    </a:effectLst>
                  </a:rPr>
                  <a:t>1</a:t>
                </a:r>
                <a:r>
                  <a:rPr lang="en-US" altLang="zh-CN" sz="2000" b="1">
                    <a:solidFill>
                      <a:srgbClr val="0033CC"/>
                    </a:solidFill>
                    <a:effectLst>
                      <a:outerShdw blurRad="38100" dist="38100" dir="2700000" algn="tl">
                        <a:srgbClr val="000000"/>
                      </a:outerShdw>
                    </a:effectLst>
                  </a:rPr>
                  <a:t>	2	3	4	5	6</a:t>
                </a:r>
              </a:p>
            </p:txBody>
          </p:sp>
        </p:grpSp>
        <p:sp>
          <p:nvSpPr>
            <p:cNvPr id="19" name="AutoShape 186"/>
            <p:cNvSpPr>
              <a:spLocks noChangeArrowheads="1"/>
            </p:cNvSpPr>
            <p:nvPr/>
          </p:nvSpPr>
          <p:spPr bwMode="auto">
            <a:xfrm>
              <a:off x="3606" y="1162"/>
              <a:ext cx="1973" cy="635"/>
            </a:xfrm>
            <a:prstGeom prst="cloudCallout">
              <a:avLst>
                <a:gd name="adj1" fmla="val -56423"/>
                <a:gd name="adj2" fmla="val 92290"/>
              </a:avLst>
            </a:prstGeom>
            <a:grp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b="1">
                  <a:solidFill>
                    <a:srgbClr val="CC3300"/>
                  </a:solidFill>
                  <a:effectLst>
                    <a:outerShdw blurRad="38100" dist="38100" dir="2700000" algn="tl">
                      <a:srgbClr val="000000"/>
                    </a:outerShdw>
                  </a:effectLst>
                  <a:latin typeface="隶书" pitchFamily="49" charset="-122"/>
                  <a:ea typeface="隶书" pitchFamily="49" charset="-122"/>
                </a:rPr>
                <a:t>对数组元素全部赋值 </a:t>
              </a:r>
            </a:p>
          </p:txBody>
        </p:sp>
      </p:grpSp>
      <p:grpSp>
        <p:nvGrpSpPr>
          <p:cNvPr id="23" name="Group 188"/>
          <p:cNvGrpSpPr>
            <a:grpSpLocks/>
          </p:cNvGrpSpPr>
          <p:nvPr/>
        </p:nvGrpSpPr>
        <p:grpSpPr bwMode="auto">
          <a:xfrm>
            <a:off x="1830203" y="3702415"/>
            <a:ext cx="7956550" cy="2598738"/>
            <a:chOff x="567" y="1162"/>
            <a:chExt cx="5012" cy="1637"/>
          </a:xfrm>
          <a:noFill/>
        </p:grpSpPr>
        <p:grpSp>
          <p:nvGrpSpPr>
            <p:cNvPr id="24" name="Group 189"/>
            <p:cNvGrpSpPr>
              <a:grpSpLocks/>
            </p:cNvGrpSpPr>
            <p:nvPr/>
          </p:nvGrpSpPr>
          <p:grpSpPr bwMode="auto">
            <a:xfrm>
              <a:off x="567" y="1797"/>
              <a:ext cx="4899" cy="1002"/>
              <a:chOff x="612" y="1995"/>
              <a:chExt cx="4899" cy="1002"/>
            </a:xfrm>
            <a:grpFill/>
          </p:grpSpPr>
          <p:sp>
            <p:nvSpPr>
              <p:cNvPr id="26" name="Text Box 190" descr="信纸"/>
              <p:cNvSpPr txBox="1">
                <a:spLocks noChangeArrowheads="1"/>
              </p:cNvSpPr>
              <p:nvPr/>
            </p:nvSpPr>
            <p:spPr bwMode="auto">
              <a:xfrm>
                <a:off x="612" y="1995"/>
                <a:ext cx="4899" cy="1002"/>
              </a:xfrm>
              <a:prstGeom prst="rect">
                <a:avLst/>
              </a:prstGeom>
              <a:grp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   </a:t>
                </a:r>
                <a:r>
                  <a:rPr lang="en-US" altLang="zh-CN" b="1">
                    <a:effectLst>
                      <a:outerShdw blurRad="38100" dist="38100" dir="2700000" algn="tl">
                        <a:srgbClr val="FFFFFF"/>
                      </a:outerShdw>
                    </a:effectLst>
                  </a:rPr>
                  <a:t>int  a[2][3] = { { 1 }, { 3 } };</a:t>
                </a:r>
                <a:r>
                  <a:rPr lang="en-US" altLang="zh-CN"/>
                  <a:t> </a:t>
                </a:r>
              </a:p>
              <a:p>
                <a:pPr>
                  <a:defRPr/>
                </a:pPr>
                <a:endParaRPr lang="en-US" altLang="zh-CN"/>
              </a:p>
              <a:p>
                <a:pPr>
                  <a:defRPr/>
                </a:pPr>
                <a:endParaRPr lang="en-US" altLang="zh-CN"/>
              </a:p>
              <a:p>
                <a:pPr>
                  <a:defRPr/>
                </a:pPr>
                <a:endParaRPr lang="en-US" altLang="zh-CN"/>
              </a:p>
            </p:txBody>
          </p:sp>
          <p:sp>
            <p:nvSpPr>
              <p:cNvPr id="27" name="Text Box 191"/>
              <p:cNvSpPr txBox="1">
                <a:spLocks noChangeArrowheads="1"/>
              </p:cNvSpPr>
              <p:nvPr/>
            </p:nvSpPr>
            <p:spPr bwMode="auto">
              <a:xfrm>
                <a:off x="1157" y="2361"/>
                <a:ext cx="3584" cy="272"/>
              </a:xfrm>
              <a:prstGeom prst="rect">
                <a:avLst/>
              </a:prstGeom>
              <a:grpFill/>
              <a:ln w="9525">
                <a:noFill/>
                <a:miter lim="800000"/>
                <a:headEnd/>
                <a:tailEnd/>
              </a:ln>
            </p:spPr>
            <p:txBody>
              <a:bodyPr/>
              <a:lstStyle/>
              <a:p>
                <a:pPr algn="ctr">
                  <a:defRPr/>
                </a:pPr>
                <a:r>
                  <a:rPr kumimoji="0" lang="en-US" altLang="zh-CN" sz="2000" b="1">
                    <a:effectLst>
                      <a:outerShdw blurRad="38100" dist="38100" dir="2700000" algn="tl">
                        <a:srgbClr val="FFFFFF"/>
                      </a:outerShdw>
                    </a:effectLst>
                  </a:rPr>
                  <a:t>a[</a:t>
                </a:r>
                <a:r>
                  <a:rPr lang="en-US" altLang="zh-CN" sz="2000" b="1">
                    <a:effectLst>
                      <a:outerShdw blurRad="38100" dist="38100" dir="2700000" algn="tl">
                        <a:srgbClr val="FFFFFF"/>
                      </a:outerShdw>
                    </a:effectLst>
                  </a:rPr>
                  <a:t>0][0]	a[0][1]	a[0][2]	a[1][0]	a[1][1]	a[1][2]</a:t>
                </a:r>
              </a:p>
            </p:txBody>
          </p:sp>
          <p:sp>
            <p:nvSpPr>
              <p:cNvPr id="28" name="Text Box 192"/>
              <p:cNvSpPr txBox="1">
                <a:spLocks noChangeArrowheads="1"/>
              </p:cNvSpPr>
              <p:nvPr/>
            </p:nvSpPr>
            <p:spPr bwMode="auto">
              <a:xfrm>
                <a:off x="1140" y="2614"/>
                <a:ext cx="3584" cy="272"/>
              </a:xfrm>
              <a:prstGeom prst="rect">
                <a:avLst/>
              </a:prstGeom>
              <a:grpFill/>
              <a:ln w="9525">
                <a:noFill/>
                <a:miter lim="800000"/>
                <a:headEnd/>
                <a:tailEnd/>
              </a:ln>
            </p:spPr>
            <p:txBody>
              <a:bodyPr/>
              <a:lstStyle/>
              <a:p>
                <a:pPr algn="ctr">
                  <a:defRPr/>
                </a:pPr>
                <a:r>
                  <a:rPr kumimoji="0" lang="en-US" altLang="zh-CN" sz="2000" b="1">
                    <a:solidFill>
                      <a:srgbClr val="0033CC"/>
                    </a:solidFill>
                    <a:effectLst>
                      <a:outerShdw blurRad="38100" dist="38100" dir="2700000" algn="tl">
                        <a:srgbClr val="000000"/>
                      </a:outerShdw>
                    </a:effectLst>
                  </a:rPr>
                  <a:t>1</a:t>
                </a:r>
                <a:r>
                  <a:rPr lang="en-US" altLang="zh-CN" sz="2000" b="1">
                    <a:solidFill>
                      <a:srgbClr val="0033CC"/>
                    </a:solidFill>
                    <a:effectLst>
                      <a:outerShdw blurRad="38100" dist="38100" dir="2700000" algn="tl">
                        <a:srgbClr val="000000"/>
                      </a:outerShdw>
                    </a:effectLst>
                  </a:rPr>
                  <a:t>	0	0	3	0	0</a:t>
                </a:r>
              </a:p>
            </p:txBody>
          </p:sp>
        </p:grpSp>
        <p:sp>
          <p:nvSpPr>
            <p:cNvPr id="25" name="AutoShape 193"/>
            <p:cNvSpPr>
              <a:spLocks noChangeArrowheads="1"/>
            </p:cNvSpPr>
            <p:nvPr/>
          </p:nvSpPr>
          <p:spPr bwMode="auto">
            <a:xfrm>
              <a:off x="3606" y="1162"/>
              <a:ext cx="1973" cy="635"/>
            </a:xfrm>
            <a:prstGeom prst="cloudCallout">
              <a:avLst>
                <a:gd name="adj1" fmla="val -22176"/>
                <a:gd name="adj2" fmla="val 80079"/>
              </a:avLst>
            </a:prstGeom>
            <a:grp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b="1">
                  <a:solidFill>
                    <a:srgbClr val="CC3300"/>
                  </a:solidFill>
                  <a:effectLst>
                    <a:outerShdw blurRad="38100" dist="38100" dir="2700000" algn="tl">
                      <a:srgbClr val="000000"/>
                    </a:outerShdw>
                  </a:effectLst>
                  <a:latin typeface="隶书" pitchFamily="49" charset="-122"/>
                  <a:ea typeface="隶书" pitchFamily="49" charset="-122"/>
                </a:rPr>
                <a:t>对数组元素部分赋值 </a:t>
              </a:r>
            </a:p>
          </p:txBody>
        </p:sp>
      </p:grpSp>
    </p:spTree>
    <p:extLst>
      <p:ext uri="{BB962C8B-B14F-4D97-AF65-F5344CB8AC3E}">
        <p14:creationId xmlns:p14="http://schemas.microsoft.com/office/powerpoint/2010/main" val="321404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out)">
                                      <p:cBhvr>
                                        <p:cTn id="19"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ox(out)">
                                      <p:cBhvr>
                                        <p:cTn id="24"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94"/>
          <p:cNvGrpSpPr>
            <a:grpSpLocks/>
          </p:cNvGrpSpPr>
          <p:nvPr/>
        </p:nvGrpSpPr>
        <p:grpSpPr bwMode="auto">
          <a:xfrm>
            <a:off x="1334906" y="613996"/>
            <a:ext cx="7956550" cy="2598738"/>
            <a:chOff x="567" y="1162"/>
            <a:chExt cx="5012" cy="1637"/>
          </a:xfrm>
          <a:noFill/>
        </p:grpSpPr>
        <p:grpSp>
          <p:nvGrpSpPr>
            <p:cNvPr id="5" name="Group 195"/>
            <p:cNvGrpSpPr>
              <a:grpSpLocks/>
            </p:cNvGrpSpPr>
            <p:nvPr/>
          </p:nvGrpSpPr>
          <p:grpSpPr bwMode="auto">
            <a:xfrm>
              <a:off x="567" y="1797"/>
              <a:ext cx="4899" cy="1002"/>
              <a:chOff x="612" y="1995"/>
              <a:chExt cx="4899" cy="1002"/>
            </a:xfrm>
            <a:grpFill/>
          </p:grpSpPr>
          <p:sp>
            <p:nvSpPr>
              <p:cNvPr id="7" name="Text Box 196" descr="信纸"/>
              <p:cNvSpPr txBox="1">
                <a:spLocks noChangeArrowheads="1"/>
              </p:cNvSpPr>
              <p:nvPr/>
            </p:nvSpPr>
            <p:spPr bwMode="auto">
              <a:xfrm>
                <a:off x="612" y="1995"/>
                <a:ext cx="4899" cy="1002"/>
              </a:xfrm>
              <a:prstGeom prst="rect">
                <a:avLst/>
              </a:prstGeom>
              <a:grp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   </a:t>
                </a:r>
                <a:r>
                  <a:rPr lang="en-US" altLang="zh-CN" b="1">
                    <a:effectLst>
                      <a:outerShdw blurRad="38100" dist="38100" dir="2700000" algn="tl">
                        <a:srgbClr val="FFFFFF"/>
                      </a:outerShdw>
                    </a:effectLst>
                  </a:rPr>
                  <a:t>int  a[ ][3] = { { 1,2 }, { 4 } };</a:t>
                </a:r>
                <a:r>
                  <a:rPr lang="en-US" altLang="zh-CN"/>
                  <a:t> </a:t>
                </a:r>
              </a:p>
              <a:p>
                <a:pPr>
                  <a:defRPr/>
                </a:pPr>
                <a:endParaRPr lang="en-US" altLang="zh-CN"/>
              </a:p>
              <a:p>
                <a:pPr>
                  <a:defRPr/>
                </a:pPr>
                <a:endParaRPr lang="en-US" altLang="zh-CN"/>
              </a:p>
              <a:p>
                <a:pPr>
                  <a:defRPr/>
                </a:pPr>
                <a:endParaRPr lang="en-US" altLang="zh-CN"/>
              </a:p>
            </p:txBody>
          </p:sp>
          <p:sp>
            <p:nvSpPr>
              <p:cNvPr id="8" name="Text Box 197"/>
              <p:cNvSpPr txBox="1">
                <a:spLocks noChangeArrowheads="1"/>
              </p:cNvSpPr>
              <p:nvPr/>
            </p:nvSpPr>
            <p:spPr bwMode="auto">
              <a:xfrm>
                <a:off x="1157" y="2361"/>
                <a:ext cx="3584" cy="272"/>
              </a:xfrm>
              <a:prstGeom prst="rect">
                <a:avLst/>
              </a:prstGeom>
              <a:grpFill/>
              <a:ln w="9525">
                <a:noFill/>
                <a:miter lim="800000"/>
                <a:headEnd/>
                <a:tailEnd/>
              </a:ln>
            </p:spPr>
            <p:txBody>
              <a:bodyPr/>
              <a:lstStyle/>
              <a:p>
                <a:pPr algn="ctr">
                  <a:defRPr/>
                </a:pPr>
                <a:r>
                  <a:rPr kumimoji="0" lang="en-US" altLang="zh-CN" sz="2000" b="1">
                    <a:effectLst>
                      <a:outerShdw blurRad="38100" dist="38100" dir="2700000" algn="tl">
                        <a:srgbClr val="FFFFFF"/>
                      </a:outerShdw>
                    </a:effectLst>
                  </a:rPr>
                  <a:t>a[</a:t>
                </a:r>
                <a:r>
                  <a:rPr lang="en-US" altLang="zh-CN" sz="2000" b="1">
                    <a:effectLst>
                      <a:outerShdw blurRad="38100" dist="38100" dir="2700000" algn="tl">
                        <a:srgbClr val="FFFFFF"/>
                      </a:outerShdw>
                    </a:effectLst>
                  </a:rPr>
                  <a:t>0][0]	a[0][1]	a[0][2]	a[1][0]	a[1][1]	a[1][2]</a:t>
                </a:r>
              </a:p>
            </p:txBody>
          </p:sp>
          <p:sp>
            <p:nvSpPr>
              <p:cNvPr id="9" name="Text Box 198"/>
              <p:cNvSpPr txBox="1">
                <a:spLocks noChangeArrowheads="1"/>
              </p:cNvSpPr>
              <p:nvPr/>
            </p:nvSpPr>
            <p:spPr bwMode="auto">
              <a:xfrm>
                <a:off x="1140" y="2614"/>
                <a:ext cx="3584" cy="272"/>
              </a:xfrm>
              <a:prstGeom prst="rect">
                <a:avLst/>
              </a:prstGeom>
              <a:grpFill/>
              <a:ln w="9525">
                <a:noFill/>
                <a:miter lim="800000"/>
                <a:headEnd/>
                <a:tailEnd/>
              </a:ln>
            </p:spPr>
            <p:txBody>
              <a:bodyPr/>
              <a:lstStyle/>
              <a:p>
                <a:pPr algn="ctr">
                  <a:defRPr/>
                </a:pPr>
                <a:r>
                  <a:rPr kumimoji="0" lang="en-US" altLang="zh-CN" sz="2000" b="1">
                    <a:solidFill>
                      <a:srgbClr val="0033CC"/>
                    </a:solidFill>
                    <a:effectLst>
                      <a:outerShdw blurRad="38100" dist="38100" dir="2700000" algn="tl">
                        <a:srgbClr val="000000"/>
                      </a:outerShdw>
                    </a:effectLst>
                  </a:rPr>
                  <a:t>1</a:t>
                </a:r>
                <a:r>
                  <a:rPr lang="en-US" altLang="zh-CN" sz="2000" b="1">
                    <a:solidFill>
                      <a:srgbClr val="0033CC"/>
                    </a:solidFill>
                    <a:effectLst>
                      <a:outerShdw blurRad="38100" dist="38100" dir="2700000" algn="tl">
                        <a:srgbClr val="000000"/>
                      </a:outerShdw>
                    </a:effectLst>
                  </a:rPr>
                  <a:t>	2	0	4	0	0</a:t>
                </a:r>
              </a:p>
            </p:txBody>
          </p:sp>
        </p:grpSp>
        <p:sp>
          <p:nvSpPr>
            <p:cNvPr id="6" name="AutoShape 199"/>
            <p:cNvSpPr>
              <a:spLocks noChangeArrowheads="1"/>
            </p:cNvSpPr>
            <p:nvPr/>
          </p:nvSpPr>
          <p:spPr bwMode="auto">
            <a:xfrm>
              <a:off x="3606" y="1162"/>
              <a:ext cx="1973" cy="635"/>
            </a:xfrm>
            <a:prstGeom prst="cloudCallout">
              <a:avLst>
                <a:gd name="adj1" fmla="val -22176"/>
                <a:gd name="adj2" fmla="val 80079"/>
              </a:avLst>
            </a:prstGeom>
            <a:grp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b="1">
                  <a:solidFill>
                    <a:srgbClr val="CC3300"/>
                  </a:solidFill>
                  <a:effectLst>
                    <a:outerShdw blurRad="38100" dist="38100" dir="2700000" algn="tl">
                      <a:srgbClr val="000000"/>
                    </a:outerShdw>
                  </a:effectLst>
                  <a:latin typeface="隶书" pitchFamily="49" charset="-122"/>
                  <a:ea typeface="隶书" pitchFamily="49" charset="-122"/>
                </a:rPr>
                <a:t>省掉第一维的大小 </a:t>
              </a:r>
            </a:p>
          </p:txBody>
        </p:sp>
      </p:grpSp>
      <p:sp>
        <p:nvSpPr>
          <p:cNvPr id="10" name="Rectangle 6"/>
          <p:cNvSpPr>
            <a:spLocks noChangeArrowheads="1"/>
          </p:cNvSpPr>
          <p:nvPr/>
        </p:nvSpPr>
        <p:spPr bwMode="auto">
          <a:xfrm>
            <a:off x="647291" y="1157824"/>
            <a:ext cx="2159566" cy="338554"/>
          </a:xfrm>
          <a:prstGeom prst="rect">
            <a:avLst/>
          </a:prstGeom>
          <a:noFill/>
          <a:ln w="9525">
            <a:noFill/>
            <a:miter lim="800000"/>
            <a:headEnd/>
            <a:tailEnd/>
          </a:ln>
          <a:effectLst/>
        </p:spPr>
        <p:txBody>
          <a:bodyPr wrap="none">
            <a:spAutoFit/>
          </a:bodyPr>
          <a:lstStyle/>
          <a:p>
            <a:pPr>
              <a:buClr>
                <a:srgbClr val="339933"/>
              </a:buClr>
              <a:defRPr/>
            </a:pPr>
            <a:r>
              <a:rPr lang="en-US" altLang="zh-CN" sz="1600" b="1" dirty="0" smtClean="0">
                <a:solidFill>
                  <a:srgbClr val="FF0000"/>
                </a:solidFill>
                <a:effectLst>
                  <a:outerShdw blurRad="38100" dist="38100" dir="2700000" algn="tl">
                    <a:srgbClr val="000000"/>
                  </a:outerShdw>
                </a:effectLst>
                <a:ea typeface="楷体_GB2312" pitchFamily="49" charset="-122"/>
              </a:rPr>
              <a:t>1</a:t>
            </a:r>
            <a:r>
              <a:rPr lang="zh-CN" altLang="en-US" sz="1600" b="1" dirty="0" smtClean="0">
                <a:solidFill>
                  <a:srgbClr val="FF0000"/>
                </a:solidFill>
                <a:effectLst>
                  <a:outerShdw blurRad="38100" dist="38100" dir="2700000" algn="tl">
                    <a:srgbClr val="000000"/>
                  </a:outerShdw>
                </a:effectLst>
                <a:ea typeface="楷体_GB2312" pitchFamily="49" charset="-122"/>
              </a:rPr>
              <a:t>、定义时初始化</a:t>
            </a:r>
            <a:r>
              <a:rPr lang="zh-CN" altLang="en-US" sz="1600" b="1" dirty="0">
                <a:solidFill>
                  <a:srgbClr val="FF0000"/>
                </a:solidFill>
                <a:effectLst>
                  <a:outerShdw blurRad="38100" dist="38100" dir="2700000" algn="tl">
                    <a:srgbClr val="000000"/>
                  </a:outerShdw>
                </a:effectLst>
                <a:ea typeface="楷体_GB2312" pitchFamily="49" charset="-122"/>
              </a:rPr>
              <a:t>赋值</a:t>
            </a:r>
          </a:p>
        </p:txBody>
      </p:sp>
      <p:grpSp>
        <p:nvGrpSpPr>
          <p:cNvPr id="11" name="Group 202"/>
          <p:cNvGrpSpPr>
            <a:grpSpLocks/>
          </p:cNvGrpSpPr>
          <p:nvPr/>
        </p:nvGrpSpPr>
        <p:grpSpPr bwMode="auto">
          <a:xfrm>
            <a:off x="1334906" y="3338415"/>
            <a:ext cx="7956550" cy="2598737"/>
            <a:chOff x="567" y="1162"/>
            <a:chExt cx="5012" cy="1637"/>
          </a:xfrm>
          <a:noFill/>
        </p:grpSpPr>
        <p:grpSp>
          <p:nvGrpSpPr>
            <p:cNvPr id="12" name="Group 203"/>
            <p:cNvGrpSpPr>
              <a:grpSpLocks/>
            </p:cNvGrpSpPr>
            <p:nvPr/>
          </p:nvGrpSpPr>
          <p:grpSpPr bwMode="auto">
            <a:xfrm>
              <a:off x="567" y="1797"/>
              <a:ext cx="4899" cy="1002"/>
              <a:chOff x="612" y="1995"/>
              <a:chExt cx="4899" cy="1002"/>
            </a:xfrm>
            <a:grpFill/>
          </p:grpSpPr>
          <p:sp>
            <p:nvSpPr>
              <p:cNvPr id="14" name="Text Box 204" descr="信纸"/>
              <p:cNvSpPr txBox="1">
                <a:spLocks noChangeArrowheads="1"/>
              </p:cNvSpPr>
              <p:nvPr/>
            </p:nvSpPr>
            <p:spPr bwMode="auto">
              <a:xfrm>
                <a:off x="612" y="1995"/>
                <a:ext cx="4899" cy="1002"/>
              </a:xfrm>
              <a:prstGeom prst="rect">
                <a:avLst/>
              </a:prstGeom>
              <a:grp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   </a:t>
                </a:r>
                <a:r>
                  <a:rPr lang="en-US" altLang="zh-CN" b="1">
                    <a:effectLst>
                      <a:outerShdw blurRad="38100" dist="38100" dir="2700000" algn="tl">
                        <a:srgbClr val="FFFFFF"/>
                      </a:outerShdw>
                    </a:effectLst>
                  </a:rPr>
                  <a:t>int  a[2][3] = { 1, 2, 3, 4, 5, 6 };</a:t>
                </a:r>
                <a:r>
                  <a:rPr lang="en-US" altLang="zh-CN"/>
                  <a:t> </a:t>
                </a:r>
              </a:p>
              <a:p>
                <a:pPr>
                  <a:defRPr/>
                </a:pPr>
                <a:endParaRPr lang="en-US" altLang="zh-CN"/>
              </a:p>
              <a:p>
                <a:pPr>
                  <a:defRPr/>
                </a:pPr>
                <a:endParaRPr lang="en-US" altLang="zh-CN"/>
              </a:p>
              <a:p>
                <a:pPr>
                  <a:defRPr/>
                </a:pPr>
                <a:endParaRPr lang="en-US" altLang="zh-CN"/>
              </a:p>
            </p:txBody>
          </p:sp>
          <p:sp>
            <p:nvSpPr>
              <p:cNvPr id="15" name="Text Box 205"/>
              <p:cNvSpPr txBox="1">
                <a:spLocks noChangeArrowheads="1"/>
              </p:cNvSpPr>
              <p:nvPr/>
            </p:nvSpPr>
            <p:spPr bwMode="auto">
              <a:xfrm>
                <a:off x="1157" y="2361"/>
                <a:ext cx="3584" cy="272"/>
              </a:xfrm>
              <a:prstGeom prst="rect">
                <a:avLst/>
              </a:prstGeom>
              <a:grpFill/>
              <a:ln w="9525">
                <a:noFill/>
                <a:miter lim="800000"/>
                <a:headEnd/>
                <a:tailEnd/>
              </a:ln>
            </p:spPr>
            <p:txBody>
              <a:bodyPr/>
              <a:lstStyle/>
              <a:p>
                <a:pPr algn="ctr">
                  <a:defRPr/>
                </a:pPr>
                <a:r>
                  <a:rPr kumimoji="0" lang="en-US" altLang="zh-CN" sz="2000" b="1">
                    <a:effectLst>
                      <a:outerShdw blurRad="38100" dist="38100" dir="2700000" algn="tl">
                        <a:srgbClr val="FFFFFF"/>
                      </a:outerShdw>
                    </a:effectLst>
                  </a:rPr>
                  <a:t>a[</a:t>
                </a:r>
                <a:r>
                  <a:rPr lang="en-US" altLang="zh-CN" sz="2000" b="1">
                    <a:effectLst>
                      <a:outerShdw blurRad="38100" dist="38100" dir="2700000" algn="tl">
                        <a:srgbClr val="FFFFFF"/>
                      </a:outerShdw>
                    </a:effectLst>
                  </a:rPr>
                  <a:t>0][0]	a[0][1]	a[0][2]	a[1][0]	a[1][1]	a[1][2]</a:t>
                </a:r>
              </a:p>
            </p:txBody>
          </p:sp>
          <p:sp>
            <p:nvSpPr>
              <p:cNvPr id="16" name="Text Box 206"/>
              <p:cNvSpPr txBox="1">
                <a:spLocks noChangeArrowheads="1"/>
              </p:cNvSpPr>
              <p:nvPr/>
            </p:nvSpPr>
            <p:spPr bwMode="auto">
              <a:xfrm>
                <a:off x="1140" y="2614"/>
                <a:ext cx="3584" cy="272"/>
              </a:xfrm>
              <a:prstGeom prst="rect">
                <a:avLst/>
              </a:prstGeom>
              <a:grpFill/>
              <a:ln w="9525">
                <a:noFill/>
                <a:miter lim="800000"/>
                <a:headEnd/>
                <a:tailEnd/>
              </a:ln>
            </p:spPr>
            <p:txBody>
              <a:bodyPr/>
              <a:lstStyle/>
              <a:p>
                <a:pPr algn="ctr">
                  <a:defRPr/>
                </a:pPr>
                <a:r>
                  <a:rPr kumimoji="0" lang="en-US" altLang="zh-CN" sz="2000" b="1">
                    <a:solidFill>
                      <a:srgbClr val="0033CC"/>
                    </a:solidFill>
                    <a:effectLst>
                      <a:outerShdw blurRad="38100" dist="38100" dir="2700000" algn="tl">
                        <a:srgbClr val="000000"/>
                      </a:outerShdw>
                    </a:effectLst>
                  </a:rPr>
                  <a:t>1</a:t>
                </a:r>
                <a:r>
                  <a:rPr lang="en-US" altLang="zh-CN" sz="2000" b="1">
                    <a:solidFill>
                      <a:srgbClr val="0033CC"/>
                    </a:solidFill>
                    <a:effectLst>
                      <a:outerShdw blurRad="38100" dist="38100" dir="2700000" algn="tl">
                        <a:srgbClr val="000000"/>
                      </a:outerShdw>
                    </a:effectLst>
                  </a:rPr>
                  <a:t>	2	3	4	5	6</a:t>
                </a:r>
              </a:p>
            </p:txBody>
          </p:sp>
        </p:grpSp>
        <p:sp>
          <p:nvSpPr>
            <p:cNvPr id="13" name="AutoShape 207"/>
            <p:cNvSpPr>
              <a:spLocks noChangeArrowheads="1"/>
            </p:cNvSpPr>
            <p:nvPr/>
          </p:nvSpPr>
          <p:spPr bwMode="auto">
            <a:xfrm>
              <a:off x="3606" y="1162"/>
              <a:ext cx="1973" cy="635"/>
            </a:xfrm>
            <a:prstGeom prst="cloudCallout">
              <a:avLst>
                <a:gd name="adj1" fmla="val -22176"/>
                <a:gd name="adj2" fmla="val 80079"/>
              </a:avLst>
            </a:prstGeom>
            <a:grp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b="1">
                  <a:solidFill>
                    <a:srgbClr val="CC3300"/>
                  </a:solidFill>
                  <a:effectLst>
                    <a:outerShdw blurRad="38100" dist="38100" dir="2700000" algn="tl">
                      <a:srgbClr val="000000"/>
                    </a:outerShdw>
                  </a:effectLst>
                  <a:latin typeface="隶书" pitchFamily="49" charset="-122"/>
                  <a:ea typeface="隶书" pitchFamily="49" charset="-122"/>
                </a:rPr>
                <a:t>对数组元素全部赋值 </a:t>
              </a:r>
            </a:p>
          </p:txBody>
        </p:sp>
      </p:grpSp>
    </p:spTree>
    <p:extLst>
      <p:ext uri="{BB962C8B-B14F-4D97-AF65-F5344CB8AC3E}">
        <p14:creationId xmlns:p14="http://schemas.microsoft.com/office/powerpoint/2010/main" val="130377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08"/>
          <p:cNvGrpSpPr>
            <a:grpSpLocks/>
          </p:cNvGrpSpPr>
          <p:nvPr/>
        </p:nvGrpSpPr>
        <p:grpSpPr bwMode="auto">
          <a:xfrm>
            <a:off x="1458912" y="643365"/>
            <a:ext cx="7956550" cy="2598737"/>
            <a:chOff x="567" y="1162"/>
            <a:chExt cx="5012" cy="1637"/>
          </a:xfrm>
          <a:noFill/>
        </p:grpSpPr>
        <p:grpSp>
          <p:nvGrpSpPr>
            <p:cNvPr id="5" name="Group 209"/>
            <p:cNvGrpSpPr>
              <a:grpSpLocks/>
            </p:cNvGrpSpPr>
            <p:nvPr/>
          </p:nvGrpSpPr>
          <p:grpSpPr bwMode="auto">
            <a:xfrm>
              <a:off x="567" y="1797"/>
              <a:ext cx="4899" cy="1002"/>
              <a:chOff x="612" y="1995"/>
              <a:chExt cx="4899" cy="1002"/>
            </a:xfrm>
            <a:grpFill/>
          </p:grpSpPr>
          <p:sp>
            <p:nvSpPr>
              <p:cNvPr id="7" name="Text Box 210" descr="信纸"/>
              <p:cNvSpPr txBox="1">
                <a:spLocks noChangeArrowheads="1"/>
              </p:cNvSpPr>
              <p:nvPr/>
            </p:nvSpPr>
            <p:spPr bwMode="auto">
              <a:xfrm>
                <a:off x="612" y="1995"/>
                <a:ext cx="4899" cy="1002"/>
              </a:xfrm>
              <a:prstGeom prst="rect">
                <a:avLst/>
              </a:prstGeom>
              <a:grp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   </a:t>
                </a:r>
                <a:r>
                  <a:rPr lang="en-US" altLang="zh-CN" b="1">
                    <a:effectLst>
                      <a:outerShdw blurRad="38100" dist="38100" dir="2700000" algn="tl">
                        <a:srgbClr val="FFFFFF"/>
                      </a:outerShdw>
                    </a:effectLst>
                  </a:rPr>
                  <a:t>int  a[2][3] = { 1, 2, 3 };</a:t>
                </a:r>
                <a:r>
                  <a:rPr lang="en-US" altLang="zh-CN"/>
                  <a:t> </a:t>
                </a:r>
              </a:p>
              <a:p>
                <a:pPr>
                  <a:defRPr/>
                </a:pPr>
                <a:endParaRPr lang="en-US" altLang="zh-CN"/>
              </a:p>
              <a:p>
                <a:pPr>
                  <a:defRPr/>
                </a:pPr>
                <a:endParaRPr lang="en-US" altLang="zh-CN"/>
              </a:p>
              <a:p>
                <a:pPr>
                  <a:defRPr/>
                </a:pPr>
                <a:endParaRPr lang="en-US" altLang="zh-CN"/>
              </a:p>
            </p:txBody>
          </p:sp>
          <p:sp>
            <p:nvSpPr>
              <p:cNvPr id="8" name="Text Box 211"/>
              <p:cNvSpPr txBox="1">
                <a:spLocks noChangeArrowheads="1"/>
              </p:cNvSpPr>
              <p:nvPr/>
            </p:nvSpPr>
            <p:spPr bwMode="auto">
              <a:xfrm>
                <a:off x="1157" y="2361"/>
                <a:ext cx="3584" cy="272"/>
              </a:xfrm>
              <a:prstGeom prst="rect">
                <a:avLst/>
              </a:prstGeom>
              <a:grpFill/>
              <a:ln w="9525">
                <a:noFill/>
                <a:miter lim="800000"/>
                <a:headEnd/>
                <a:tailEnd/>
              </a:ln>
            </p:spPr>
            <p:txBody>
              <a:bodyPr/>
              <a:lstStyle/>
              <a:p>
                <a:pPr algn="ctr">
                  <a:defRPr/>
                </a:pPr>
                <a:r>
                  <a:rPr kumimoji="0" lang="en-US" altLang="zh-CN" sz="2000" b="1">
                    <a:effectLst>
                      <a:outerShdw blurRad="38100" dist="38100" dir="2700000" algn="tl">
                        <a:srgbClr val="FFFFFF"/>
                      </a:outerShdw>
                    </a:effectLst>
                  </a:rPr>
                  <a:t>a[</a:t>
                </a:r>
                <a:r>
                  <a:rPr lang="en-US" altLang="zh-CN" sz="2000" b="1">
                    <a:effectLst>
                      <a:outerShdw blurRad="38100" dist="38100" dir="2700000" algn="tl">
                        <a:srgbClr val="FFFFFF"/>
                      </a:outerShdw>
                    </a:effectLst>
                  </a:rPr>
                  <a:t>0][0]	a[0][1]	a[0][2]	a[1][0]	a[1][1]	a[1][2]</a:t>
                </a:r>
              </a:p>
            </p:txBody>
          </p:sp>
          <p:sp>
            <p:nvSpPr>
              <p:cNvPr id="9" name="Text Box 212"/>
              <p:cNvSpPr txBox="1">
                <a:spLocks noChangeArrowheads="1"/>
              </p:cNvSpPr>
              <p:nvPr/>
            </p:nvSpPr>
            <p:spPr bwMode="auto">
              <a:xfrm>
                <a:off x="1140" y="2614"/>
                <a:ext cx="3584" cy="272"/>
              </a:xfrm>
              <a:prstGeom prst="rect">
                <a:avLst/>
              </a:prstGeom>
              <a:grpFill/>
              <a:ln w="9525">
                <a:noFill/>
                <a:miter lim="800000"/>
                <a:headEnd/>
                <a:tailEnd/>
              </a:ln>
            </p:spPr>
            <p:txBody>
              <a:bodyPr/>
              <a:lstStyle/>
              <a:p>
                <a:pPr algn="ctr">
                  <a:defRPr/>
                </a:pPr>
                <a:r>
                  <a:rPr kumimoji="0" lang="en-US" altLang="zh-CN" sz="2000" b="1">
                    <a:solidFill>
                      <a:srgbClr val="0033CC"/>
                    </a:solidFill>
                    <a:effectLst>
                      <a:outerShdw blurRad="38100" dist="38100" dir="2700000" algn="tl">
                        <a:srgbClr val="000000"/>
                      </a:outerShdw>
                    </a:effectLst>
                  </a:rPr>
                  <a:t>1</a:t>
                </a:r>
                <a:r>
                  <a:rPr lang="en-US" altLang="zh-CN" sz="2000" b="1">
                    <a:solidFill>
                      <a:srgbClr val="0033CC"/>
                    </a:solidFill>
                    <a:effectLst>
                      <a:outerShdw blurRad="38100" dist="38100" dir="2700000" algn="tl">
                        <a:srgbClr val="000000"/>
                      </a:outerShdw>
                    </a:effectLst>
                  </a:rPr>
                  <a:t>	2	3	0	0	0</a:t>
                </a:r>
              </a:p>
            </p:txBody>
          </p:sp>
        </p:grpSp>
        <p:sp>
          <p:nvSpPr>
            <p:cNvPr id="6" name="AutoShape 213"/>
            <p:cNvSpPr>
              <a:spLocks noChangeArrowheads="1"/>
            </p:cNvSpPr>
            <p:nvPr/>
          </p:nvSpPr>
          <p:spPr bwMode="auto">
            <a:xfrm>
              <a:off x="3606" y="1162"/>
              <a:ext cx="1973" cy="635"/>
            </a:xfrm>
            <a:prstGeom prst="cloudCallout">
              <a:avLst>
                <a:gd name="adj1" fmla="val -22176"/>
                <a:gd name="adj2" fmla="val 80079"/>
              </a:avLst>
            </a:prstGeom>
            <a:grp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b="1">
                  <a:solidFill>
                    <a:srgbClr val="CC3300"/>
                  </a:solidFill>
                  <a:effectLst>
                    <a:outerShdw blurRad="38100" dist="38100" dir="2700000" algn="tl">
                      <a:srgbClr val="000000"/>
                    </a:outerShdw>
                  </a:effectLst>
                  <a:latin typeface="隶书" pitchFamily="49" charset="-122"/>
                  <a:ea typeface="隶书" pitchFamily="49" charset="-122"/>
                </a:rPr>
                <a:t>对数组元素部分赋值 </a:t>
              </a:r>
            </a:p>
          </p:txBody>
        </p:sp>
      </p:grpSp>
      <p:sp>
        <p:nvSpPr>
          <p:cNvPr id="10" name="Rectangle 6"/>
          <p:cNvSpPr>
            <a:spLocks noChangeArrowheads="1"/>
          </p:cNvSpPr>
          <p:nvPr/>
        </p:nvSpPr>
        <p:spPr bwMode="auto">
          <a:xfrm>
            <a:off x="647291" y="1157824"/>
            <a:ext cx="2159566" cy="338554"/>
          </a:xfrm>
          <a:prstGeom prst="rect">
            <a:avLst/>
          </a:prstGeom>
          <a:noFill/>
          <a:ln w="9525">
            <a:noFill/>
            <a:miter lim="800000"/>
            <a:headEnd/>
            <a:tailEnd/>
          </a:ln>
          <a:effectLst/>
        </p:spPr>
        <p:txBody>
          <a:bodyPr wrap="none">
            <a:spAutoFit/>
          </a:bodyPr>
          <a:lstStyle/>
          <a:p>
            <a:pPr>
              <a:buClr>
                <a:srgbClr val="339933"/>
              </a:buClr>
              <a:defRPr/>
            </a:pPr>
            <a:r>
              <a:rPr lang="en-US" altLang="zh-CN" sz="1600" b="1" dirty="0" smtClean="0">
                <a:solidFill>
                  <a:srgbClr val="FF0000"/>
                </a:solidFill>
                <a:effectLst>
                  <a:outerShdw blurRad="38100" dist="38100" dir="2700000" algn="tl">
                    <a:srgbClr val="000000"/>
                  </a:outerShdw>
                </a:effectLst>
                <a:ea typeface="楷体_GB2312" pitchFamily="49" charset="-122"/>
              </a:rPr>
              <a:t>1</a:t>
            </a:r>
            <a:r>
              <a:rPr lang="zh-CN" altLang="en-US" sz="1600" b="1" dirty="0" smtClean="0">
                <a:solidFill>
                  <a:srgbClr val="FF0000"/>
                </a:solidFill>
                <a:effectLst>
                  <a:outerShdw blurRad="38100" dist="38100" dir="2700000" algn="tl">
                    <a:srgbClr val="000000"/>
                  </a:outerShdw>
                </a:effectLst>
                <a:ea typeface="楷体_GB2312" pitchFamily="49" charset="-122"/>
              </a:rPr>
              <a:t>、定义时初始化</a:t>
            </a:r>
            <a:r>
              <a:rPr lang="zh-CN" altLang="en-US" sz="1600" b="1" dirty="0">
                <a:solidFill>
                  <a:srgbClr val="FF0000"/>
                </a:solidFill>
                <a:effectLst>
                  <a:outerShdw blurRad="38100" dist="38100" dir="2700000" algn="tl">
                    <a:srgbClr val="000000"/>
                  </a:outerShdw>
                </a:effectLst>
                <a:ea typeface="楷体_GB2312" pitchFamily="49" charset="-122"/>
              </a:rPr>
              <a:t>赋值</a:t>
            </a:r>
          </a:p>
        </p:txBody>
      </p:sp>
      <p:grpSp>
        <p:nvGrpSpPr>
          <p:cNvPr id="11" name="Group 214"/>
          <p:cNvGrpSpPr>
            <a:grpSpLocks/>
          </p:cNvGrpSpPr>
          <p:nvPr/>
        </p:nvGrpSpPr>
        <p:grpSpPr bwMode="auto">
          <a:xfrm>
            <a:off x="1458913" y="3725131"/>
            <a:ext cx="7956550" cy="2598737"/>
            <a:chOff x="567" y="1162"/>
            <a:chExt cx="5012" cy="1637"/>
          </a:xfrm>
          <a:noFill/>
        </p:grpSpPr>
        <p:grpSp>
          <p:nvGrpSpPr>
            <p:cNvPr id="12" name="Group 215"/>
            <p:cNvGrpSpPr>
              <a:grpSpLocks/>
            </p:cNvGrpSpPr>
            <p:nvPr/>
          </p:nvGrpSpPr>
          <p:grpSpPr bwMode="auto">
            <a:xfrm>
              <a:off x="567" y="1797"/>
              <a:ext cx="4899" cy="1002"/>
              <a:chOff x="612" y="1995"/>
              <a:chExt cx="4899" cy="1002"/>
            </a:xfrm>
            <a:grpFill/>
          </p:grpSpPr>
          <p:sp>
            <p:nvSpPr>
              <p:cNvPr id="14" name="Text Box 216" descr="信纸"/>
              <p:cNvSpPr txBox="1">
                <a:spLocks noChangeArrowheads="1"/>
              </p:cNvSpPr>
              <p:nvPr/>
            </p:nvSpPr>
            <p:spPr bwMode="auto">
              <a:xfrm>
                <a:off x="612" y="1995"/>
                <a:ext cx="4899" cy="1002"/>
              </a:xfrm>
              <a:prstGeom prst="rect">
                <a:avLst/>
              </a:prstGeom>
              <a:grpFill/>
              <a:ln w="38100">
                <a:solidFill>
                  <a:srgbClr val="008000"/>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pPr>
                  <a:defRPr/>
                </a:pPr>
                <a:r>
                  <a:rPr lang="zh-CN" altLang="en-US" b="1">
                    <a:solidFill>
                      <a:srgbClr val="FF3300"/>
                    </a:solidFill>
                    <a:effectLst>
                      <a:outerShdw blurRad="38100" dist="38100" dir="2700000" algn="tl">
                        <a:srgbClr val="000000"/>
                      </a:outerShdw>
                    </a:effectLst>
                    <a:ea typeface="隶书" pitchFamily="49" charset="-122"/>
                  </a:rPr>
                  <a:t>例：   </a:t>
                </a:r>
                <a:r>
                  <a:rPr lang="en-US" altLang="zh-CN" b="1">
                    <a:effectLst>
                      <a:outerShdw blurRad="38100" dist="38100" dir="2700000" algn="tl">
                        <a:srgbClr val="FFFFFF"/>
                      </a:outerShdw>
                    </a:effectLst>
                  </a:rPr>
                  <a:t>int  a[ ][3] = { 1, 2, 3, 4 };</a:t>
                </a:r>
                <a:r>
                  <a:rPr lang="en-US" altLang="zh-CN"/>
                  <a:t> </a:t>
                </a:r>
              </a:p>
              <a:p>
                <a:pPr>
                  <a:defRPr/>
                </a:pPr>
                <a:endParaRPr lang="en-US" altLang="zh-CN"/>
              </a:p>
              <a:p>
                <a:pPr>
                  <a:defRPr/>
                </a:pPr>
                <a:endParaRPr lang="en-US" altLang="zh-CN"/>
              </a:p>
              <a:p>
                <a:pPr>
                  <a:defRPr/>
                </a:pPr>
                <a:endParaRPr lang="en-US" altLang="zh-CN"/>
              </a:p>
            </p:txBody>
          </p:sp>
          <p:sp>
            <p:nvSpPr>
              <p:cNvPr id="15" name="Text Box 217"/>
              <p:cNvSpPr txBox="1">
                <a:spLocks noChangeArrowheads="1"/>
              </p:cNvSpPr>
              <p:nvPr/>
            </p:nvSpPr>
            <p:spPr bwMode="auto">
              <a:xfrm>
                <a:off x="1157" y="2361"/>
                <a:ext cx="3584" cy="272"/>
              </a:xfrm>
              <a:prstGeom prst="rect">
                <a:avLst/>
              </a:prstGeom>
              <a:grpFill/>
              <a:ln w="9525">
                <a:noFill/>
                <a:miter lim="800000"/>
                <a:headEnd/>
                <a:tailEnd/>
              </a:ln>
            </p:spPr>
            <p:txBody>
              <a:bodyPr/>
              <a:lstStyle/>
              <a:p>
                <a:pPr algn="ctr">
                  <a:defRPr/>
                </a:pPr>
                <a:r>
                  <a:rPr kumimoji="0" lang="en-US" altLang="zh-CN" sz="2000" b="1">
                    <a:effectLst>
                      <a:outerShdw blurRad="38100" dist="38100" dir="2700000" algn="tl">
                        <a:srgbClr val="FFFFFF"/>
                      </a:outerShdw>
                    </a:effectLst>
                  </a:rPr>
                  <a:t>a[</a:t>
                </a:r>
                <a:r>
                  <a:rPr lang="en-US" altLang="zh-CN" sz="2000" b="1">
                    <a:effectLst>
                      <a:outerShdw blurRad="38100" dist="38100" dir="2700000" algn="tl">
                        <a:srgbClr val="FFFFFF"/>
                      </a:outerShdw>
                    </a:effectLst>
                  </a:rPr>
                  <a:t>0][0]	a[0][1]	a[0][2]	a[1][0]	a[1][1]	a[1][2]</a:t>
                </a:r>
              </a:p>
            </p:txBody>
          </p:sp>
          <p:sp>
            <p:nvSpPr>
              <p:cNvPr id="16" name="Text Box 218"/>
              <p:cNvSpPr txBox="1">
                <a:spLocks noChangeArrowheads="1"/>
              </p:cNvSpPr>
              <p:nvPr/>
            </p:nvSpPr>
            <p:spPr bwMode="auto">
              <a:xfrm>
                <a:off x="1140" y="2614"/>
                <a:ext cx="3584" cy="272"/>
              </a:xfrm>
              <a:prstGeom prst="rect">
                <a:avLst/>
              </a:prstGeom>
              <a:grpFill/>
              <a:ln w="9525">
                <a:noFill/>
                <a:miter lim="800000"/>
                <a:headEnd/>
                <a:tailEnd/>
              </a:ln>
            </p:spPr>
            <p:txBody>
              <a:bodyPr/>
              <a:lstStyle/>
              <a:p>
                <a:pPr algn="ctr">
                  <a:defRPr/>
                </a:pPr>
                <a:r>
                  <a:rPr kumimoji="0" lang="en-US" altLang="zh-CN" sz="2000" b="1">
                    <a:solidFill>
                      <a:srgbClr val="0033CC"/>
                    </a:solidFill>
                    <a:effectLst>
                      <a:outerShdw blurRad="38100" dist="38100" dir="2700000" algn="tl">
                        <a:srgbClr val="000000"/>
                      </a:outerShdw>
                    </a:effectLst>
                  </a:rPr>
                  <a:t>1</a:t>
                </a:r>
                <a:r>
                  <a:rPr lang="en-US" altLang="zh-CN" sz="2000" b="1">
                    <a:solidFill>
                      <a:srgbClr val="0033CC"/>
                    </a:solidFill>
                    <a:effectLst>
                      <a:outerShdw blurRad="38100" dist="38100" dir="2700000" algn="tl">
                        <a:srgbClr val="000000"/>
                      </a:outerShdw>
                    </a:effectLst>
                  </a:rPr>
                  <a:t>	2	3	4	0	0</a:t>
                </a:r>
              </a:p>
            </p:txBody>
          </p:sp>
        </p:grpSp>
        <p:sp>
          <p:nvSpPr>
            <p:cNvPr id="13" name="AutoShape 219"/>
            <p:cNvSpPr>
              <a:spLocks noChangeArrowheads="1"/>
            </p:cNvSpPr>
            <p:nvPr/>
          </p:nvSpPr>
          <p:spPr bwMode="auto">
            <a:xfrm>
              <a:off x="3606" y="1162"/>
              <a:ext cx="1973" cy="635"/>
            </a:xfrm>
            <a:prstGeom prst="cloudCallout">
              <a:avLst>
                <a:gd name="adj1" fmla="val -22176"/>
                <a:gd name="adj2" fmla="val 80079"/>
              </a:avLst>
            </a:prstGeom>
            <a:grp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b="1">
                  <a:solidFill>
                    <a:srgbClr val="CC3300"/>
                  </a:solidFill>
                  <a:effectLst>
                    <a:outerShdw blurRad="38100" dist="38100" dir="2700000" algn="tl">
                      <a:srgbClr val="000000"/>
                    </a:outerShdw>
                  </a:effectLst>
                  <a:latin typeface="隶书" pitchFamily="49" charset="-122"/>
                  <a:ea typeface="隶书" pitchFamily="49" charset="-122"/>
                </a:rPr>
                <a:t>省掉第一维的大小 </a:t>
              </a:r>
            </a:p>
          </p:txBody>
        </p:sp>
      </p:grpSp>
    </p:spTree>
    <p:extLst>
      <p:ext uri="{BB962C8B-B14F-4D97-AF65-F5344CB8AC3E}">
        <p14:creationId xmlns:p14="http://schemas.microsoft.com/office/powerpoint/2010/main" val="311058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59"/>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59"/>
  <p:tag name="KSO_WM_SLIDE_ID" val="custom160459_12"/>
  <p:tag name="KSO_WM_SLIDE_INDEX" val="12"/>
  <p:tag name="KSO_WM_SLIDE_ITEM_CNT" val="2"/>
  <p:tag name="KSO_WM_SLIDE_LAYOUT" val="a_b"/>
  <p:tag name="KSO_WM_SLIDE_LAYOUT_CNT" val="1_1"/>
  <p:tag name="KSO_WM_SLIDE_TYPE" val="sectionTitle"/>
  <p:tag name="KSO_WM_BEAUTIFY_FLAG" val="#wm#"/>
  <p:tag name="KSO_WM_TAG_VERSION" val="1.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9"/>
  <p:tag name="KSO_WM_UNIT_TYPE" val="a"/>
  <p:tag name="KSO_WM_UNIT_INDEX" val="1"/>
  <p:tag name="KSO_WM_UNIT_ID" val="custom160459_12*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59"/>
  <p:tag name="KSO_WM_UNIT_TYPE" val="b"/>
  <p:tag name="KSO_WM_UNIT_INDEX" val="1"/>
  <p:tag name="KSO_WM_UNIT_ID" val="custom160459_12*b*1"/>
  <p:tag name="KSO_WM_UNIT_CLEAR" val="1"/>
  <p:tag name="KSO_WM_UNIT_LAYERLEVEL" val="1"/>
  <p:tag name="KSO_WM_UNIT_VALUE" val="6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1_A000120140530A97PPBG">
  <a:themeElements>
    <a:clrScheme name="160179.179">
      <a:dk1>
        <a:srgbClr val="3D3F41"/>
      </a:dk1>
      <a:lt1>
        <a:srgbClr val="FFFFFF"/>
      </a:lt1>
      <a:dk2>
        <a:srgbClr val="3D3F41"/>
      </a:dk2>
      <a:lt2>
        <a:srgbClr val="FFFFFF"/>
      </a:lt2>
      <a:accent1>
        <a:srgbClr val="D2689D"/>
      </a:accent1>
      <a:accent2>
        <a:srgbClr val="D37051"/>
      </a:accent2>
      <a:accent3>
        <a:srgbClr val="F28711"/>
      </a:accent3>
      <a:accent4>
        <a:srgbClr val="D30E00"/>
      </a:accent4>
      <a:accent5>
        <a:srgbClr val="BAD038"/>
      </a:accent5>
      <a:accent6>
        <a:srgbClr val="46CBE6"/>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812</TotalTime>
  <Words>1532</Words>
  <Application>Microsoft Office PowerPoint</Application>
  <PresentationFormat>宽屏</PresentationFormat>
  <Paragraphs>257</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黑体</vt:lpstr>
      <vt:lpstr>楷体_GB2312</vt:lpstr>
      <vt:lpstr>隶书</vt:lpstr>
      <vt:lpstr>宋体</vt:lpstr>
      <vt:lpstr>宋体</vt:lpstr>
      <vt:lpstr>幼圆</vt:lpstr>
      <vt:lpstr>Arial</vt:lpstr>
      <vt:lpstr>Calibri</vt:lpstr>
      <vt:lpstr>Symbol</vt:lpstr>
      <vt:lpstr>Times New Roman</vt:lpstr>
      <vt:lpstr>Wingdings</vt:lpstr>
      <vt:lpstr>1_A000120140530A97PPBG</vt:lpstr>
      <vt:lpstr>二维数组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任务一：</vt:lpstr>
      <vt:lpstr>例 1：数组操作(P1067) </vt:lpstr>
      <vt:lpstr>PowerPoint 演示文稿</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神奇的偷懒技巧STL</dc:title>
  <dc:creator>冉蛟</dc:creator>
  <cp:lastModifiedBy>ranjiao</cp:lastModifiedBy>
  <cp:revision>119</cp:revision>
  <dcterms:created xsi:type="dcterms:W3CDTF">2016-02-29T08:25:00Z</dcterms:created>
  <dcterms:modified xsi:type="dcterms:W3CDTF">2017-07-14T13:48:36Z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