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106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baike.baidu.com/link?url=4S1_saPVm6OEsTD2qzYDDFPfJ-Putn6DAt9Sm_ABd-zRFSk62LBWWEM7ABFEfbNJ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C8826-AAE4-4F08-AE0A-0BD62E36F4A3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82B2FE70-C43E-4741-A055-08296245A856}">
      <dgm:prSet phldrT="[文本]"/>
      <dgm:spPr/>
      <dgm:t>
        <a:bodyPr/>
        <a:lstStyle/>
        <a:p>
          <a:r>
            <a:rPr lang="zh-CN" altLang="en-US" dirty="0" smtClean="0"/>
            <a:t>知识链接：</a:t>
          </a:r>
          <a:r>
            <a:rPr lang="en-US" altLang="zh-CN" dirty="0" smtClean="0"/>
            <a:t>BMI</a:t>
          </a:r>
          <a:r>
            <a:rPr lang="zh-CN" altLang="en-US" dirty="0" smtClean="0"/>
            <a:t>指数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2B0BA76C-816C-4331-BD5B-2882A2F5A166}" type="parTrans" cxnId="{0934FA86-9B1F-4FE8-AE20-4504865DEFF5}">
      <dgm:prSet/>
      <dgm:spPr/>
      <dgm:t>
        <a:bodyPr/>
        <a:lstStyle/>
        <a:p>
          <a:endParaRPr lang="zh-CN" altLang="en-US"/>
        </a:p>
      </dgm:t>
    </dgm:pt>
    <dgm:pt modelId="{73CC3B94-CB8F-48A7-8CD0-6E6C7D656ED2}" type="sibTrans" cxnId="{0934FA86-9B1F-4FE8-AE20-4504865DEFF5}">
      <dgm:prSet/>
      <dgm:spPr/>
      <dgm:t>
        <a:bodyPr/>
        <a:lstStyle/>
        <a:p>
          <a:endParaRPr lang="zh-CN" altLang="en-US"/>
        </a:p>
      </dgm:t>
    </dgm:pt>
    <dgm:pt modelId="{530AB14C-14F4-4D77-AF7A-7D9F3AC552AF}" type="pres">
      <dgm:prSet presAssocID="{AE2C8826-AAE4-4F08-AE0A-0BD62E36F4A3}" presName="Name0" presStyleCnt="0">
        <dgm:presLayoutVars>
          <dgm:dir/>
          <dgm:animLvl val="lvl"/>
          <dgm:resizeHandles val="exact"/>
        </dgm:presLayoutVars>
      </dgm:prSet>
      <dgm:spPr/>
    </dgm:pt>
    <dgm:pt modelId="{FC0564F8-7326-490F-A51B-1AC398BC3BEC}" type="pres">
      <dgm:prSet presAssocID="{AE2C8826-AAE4-4F08-AE0A-0BD62E36F4A3}" presName="dummy" presStyleCnt="0"/>
      <dgm:spPr/>
    </dgm:pt>
    <dgm:pt modelId="{2656F10F-6D2A-4842-AD7B-1EB7A4564EDA}" type="pres">
      <dgm:prSet presAssocID="{AE2C8826-AAE4-4F08-AE0A-0BD62E36F4A3}" presName="linH" presStyleCnt="0"/>
      <dgm:spPr/>
    </dgm:pt>
    <dgm:pt modelId="{DBAC8708-C6EA-44B8-8FAE-5E816BD97C10}" type="pres">
      <dgm:prSet presAssocID="{AE2C8826-AAE4-4F08-AE0A-0BD62E36F4A3}" presName="padding1" presStyleCnt="0"/>
      <dgm:spPr/>
    </dgm:pt>
    <dgm:pt modelId="{5FE6D867-F07E-448C-8D14-10E94981A511}" type="pres">
      <dgm:prSet presAssocID="{82B2FE70-C43E-4741-A055-08296245A856}" presName="linV" presStyleCnt="0"/>
      <dgm:spPr/>
    </dgm:pt>
    <dgm:pt modelId="{7F750688-FE84-4319-8DF3-90C4249C7B50}" type="pres">
      <dgm:prSet presAssocID="{82B2FE70-C43E-4741-A055-08296245A856}" presName="spVertical1" presStyleCnt="0"/>
      <dgm:spPr/>
    </dgm:pt>
    <dgm:pt modelId="{917295BB-DBB0-413D-BC77-86ACFE662049}" type="pres">
      <dgm:prSet presAssocID="{82B2FE70-C43E-4741-A055-08296245A856}" presName="parTx" presStyleLbl="revTx" presStyleIdx="0" presStyleCnt="1" custLinFactNeighborX="-3700" custLinFactNeighborY="938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113FF-67D7-4E8C-94E6-19D3EE3FE01B}" type="pres">
      <dgm:prSet presAssocID="{82B2FE70-C43E-4741-A055-08296245A856}" presName="spVertical2" presStyleCnt="0"/>
      <dgm:spPr/>
    </dgm:pt>
    <dgm:pt modelId="{90177512-ED85-47E2-BDC3-CAC99FE406E5}" type="pres">
      <dgm:prSet presAssocID="{82B2FE70-C43E-4741-A055-08296245A856}" presName="spVertical3" presStyleCnt="0"/>
      <dgm:spPr/>
    </dgm:pt>
    <dgm:pt modelId="{06EA63A4-04D9-4531-8681-5E88C048FB87}" type="pres">
      <dgm:prSet presAssocID="{AE2C8826-AAE4-4F08-AE0A-0BD62E36F4A3}" presName="padding2" presStyleCnt="0"/>
      <dgm:spPr/>
    </dgm:pt>
    <dgm:pt modelId="{B8F6531D-17C0-4268-95DA-1DF732EA841B}" type="pres">
      <dgm:prSet presAssocID="{AE2C8826-AAE4-4F08-AE0A-0BD62E36F4A3}" presName="negArrow" presStyleCnt="0"/>
      <dgm:spPr/>
    </dgm:pt>
    <dgm:pt modelId="{17193C3E-9F03-46FA-9838-5FBAB7EDD46F}" type="pres">
      <dgm:prSet presAssocID="{AE2C8826-AAE4-4F08-AE0A-0BD62E36F4A3}" presName="backgroundArrow" presStyleLbl="node1" presStyleIdx="0" presStyleCnt="1" custLinFactY="37198" custLinFactNeighborX="1464" custLinFactNeighborY="100000"/>
      <dgm:spPr/>
    </dgm:pt>
  </dgm:ptLst>
  <dgm:cxnLst>
    <dgm:cxn modelId="{FD9A7090-938C-4E71-BD22-91AC72B42CA3}" type="presOf" srcId="{82B2FE70-C43E-4741-A055-08296245A856}" destId="{917295BB-DBB0-413D-BC77-86ACFE662049}" srcOrd="0" destOrd="0" presId="urn:microsoft.com/office/officeart/2005/8/layout/hProcess3"/>
    <dgm:cxn modelId="{0934FA86-9B1F-4FE8-AE20-4504865DEFF5}" srcId="{AE2C8826-AAE4-4F08-AE0A-0BD62E36F4A3}" destId="{82B2FE70-C43E-4741-A055-08296245A856}" srcOrd="0" destOrd="0" parTransId="{2B0BA76C-816C-4331-BD5B-2882A2F5A166}" sibTransId="{73CC3B94-CB8F-48A7-8CD0-6E6C7D656ED2}"/>
    <dgm:cxn modelId="{30756212-B010-47F1-A400-E08C26C9AA74}" type="presOf" srcId="{AE2C8826-AAE4-4F08-AE0A-0BD62E36F4A3}" destId="{530AB14C-14F4-4D77-AF7A-7D9F3AC552AF}" srcOrd="0" destOrd="0" presId="urn:microsoft.com/office/officeart/2005/8/layout/hProcess3"/>
    <dgm:cxn modelId="{644A89B8-1141-4ABC-A64C-B2DBDF79D4C1}" type="presParOf" srcId="{530AB14C-14F4-4D77-AF7A-7D9F3AC552AF}" destId="{FC0564F8-7326-490F-A51B-1AC398BC3BEC}" srcOrd="0" destOrd="0" presId="urn:microsoft.com/office/officeart/2005/8/layout/hProcess3"/>
    <dgm:cxn modelId="{E64630FF-2434-4C28-9D53-2BF57071250A}" type="presParOf" srcId="{530AB14C-14F4-4D77-AF7A-7D9F3AC552AF}" destId="{2656F10F-6D2A-4842-AD7B-1EB7A4564EDA}" srcOrd="1" destOrd="0" presId="urn:microsoft.com/office/officeart/2005/8/layout/hProcess3"/>
    <dgm:cxn modelId="{B8567FC7-277E-447D-A8F0-FAD92FE9282A}" type="presParOf" srcId="{2656F10F-6D2A-4842-AD7B-1EB7A4564EDA}" destId="{DBAC8708-C6EA-44B8-8FAE-5E816BD97C10}" srcOrd="0" destOrd="0" presId="urn:microsoft.com/office/officeart/2005/8/layout/hProcess3"/>
    <dgm:cxn modelId="{ABAC8098-A327-4718-B2CF-41F255E1C4E7}" type="presParOf" srcId="{2656F10F-6D2A-4842-AD7B-1EB7A4564EDA}" destId="{5FE6D867-F07E-448C-8D14-10E94981A511}" srcOrd="1" destOrd="0" presId="urn:microsoft.com/office/officeart/2005/8/layout/hProcess3"/>
    <dgm:cxn modelId="{A4FAB3AD-9935-4C83-BD88-D8FA947F1BE2}" type="presParOf" srcId="{5FE6D867-F07E-448C-8D14-10E94981A511}" destId="{7F750688-FE84-4319-8DF3-90C4249C7B50}" srcOrd="0" destOrd="0" presId="urn:microsoft.com/office/officeart/2005/8/layout/hProcess3"/>
    <dgm:cxn modelId="{B6CFE152-7231-48FD-AAE7-182497B4FE28}" type="presParOf" srcId="{5FE6D867-F07E-448C-8D14-10E94981A511}" destId="{917295BB-DBB0-413D-BC77-86ACFE662049}" srcOrd="1" destOrd="0" presId="urn:microsoft.com/office/officeart/2005/8/layout/hProcess3"/>
    <dgm:cxn modelId="{15C3F4A8-F008-46DD-A958-B2BCB6E5B83A}" type="presParOf" srcId="{5FE6D867-F07E-448C-8D14-10E94981A511}" destId="{832113FF-67D7-4E8C-94E6-19D3EE3FE01B}" srcOrd="2" destOrd="0" presId="urn:microsoft.com/office/officeart/2005/8/layout/hProcess3"/>
    <dgm:cxn modelId="{FF931FB5-D8A2-442E-9548-CBF9747B7DCF}" type="presParOf" srcId="{5FE6D867-F07E-448C-8D14-10E94981A511}" destId="{90177512-ED85-47E2-BDC3-CAC99FE406E5}" srcOrd="3" destOrd="0" presId="urn:microsoft.com/office/officeart/2005/8/layout/hProcess3"/>
    <dgm:cxn modelId="{17AA482F-DF71-4F26-8CBC-9899D2B11366}" type="presParOf" srcId="{2656F10F-6D2A-4842-AD7B-1EB7A4564EDA}" destId="{06EA63A4-04D9-4531-8681-5E88C048FB87}" srcOrd="2" destOrd="0" presId="urn:microsoft.com/office/officeart/2005/8/layout/hProcess3"/>
    <dgm:cxn modelId="{476DE41F-5611-435F-A928-0749C37F2008}" type="presParOf" srcId="{2656F10F-6D2A-4842-AD7B-1EB7A4564EDA}" destId="{B8F6531D-17C0-4268-95DA-1DF732EA841B}" srcOrd="3" destOrd="0" presId="urn:microsoft.com/office/officeart/2005/8/layout/hProcess3"/>
    <dgm:cxn modelId="{E3323D98-5FDF-4C03-922B-8EDB92C7B4CF}" type="presParOf" srcId="{2656F10F-6D2A-4842-AD7B-1EB7A4564EDA}" destId="{17193C3E-9F03-46FA-9838-5FBAB7EDD46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DC1A91-3602-4FAD-BBB8-EB6B292215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653E5F-55B9-4DEB-9376-942DA3529D9E}">
      <dgm:prSet phldrT="[文本]"/>
      <dgm:spPr/>
      <dgm:t>
        <a:bodyPr/>
        <a:lstStyle/>
        <a:p>
          <a:r>
            <a:rPr lang="zh-CN" altLang="en-US" dirty="0" smtClean="0"/>
            <a:t>步骤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A30E32F4-3289-4CC7-8DD0-379F4B9114AB}" type="parTrans" cxnId="{7DFB1B99-0FB3-4182-8096-7790DABD539B}">
      <dgm:prSet/>
      <dgm:spPr/>
      <dgm:t>
        <a:bodyPr/>
        <a:lstStyle/>
        <a:p>
          <a:endParaRPr lang="zh-CN" altLang="en-US"/>
        </a:p>
      </dgm:t>
    </dgm:pt>
    <dgm:pt modelId="{9A175FF4-BC74-4ABF-AA46-B402CC2F6DCB}" type="sibTrans" cxnId="{7DFB1B99-0FB3-4182-8096-7790DABD539B}">
      <dgm:prSet/>
      <dgm:spPr/>
      <dgm:t>
        <a:bodyPr/>
        <a:lstStyle/>
        <a:p>
          <a:endParaRPr lang="zh-CN" altLang="en-US"/>
        </a:p>
      </dgm:t>
    </dgm:pt>
    <dgm:pt modelId="{621A6F27-82AF-4FA0-AF91-534E72D1C447}">
      <dgm:prSet phldrT="[文本]"/>
      <dgm:spPr/>
      <dgm:t>
        <a:bodyPr/>
        <a:lstStyle/>
        <a:p>
          <a:r>
            <a:rPr lang="zh-CN" altLang="en-US" dirty="0" smtClean="0"/>
            <a:t>定义变量</a:t>
          </a:r>
          <a:r>
            <a:rPr lang="en-US" altLang="zh-CN" dirty="0" smtClean="0"/>
            <a:t>r,h,s,v</a:t>
          </a:r>
          <a:r>
            <a:rPr lang="zh-CN" altLang="en-US" dirty="0" smtClean="0"/>
            <a:t>分别代表半径、高、表面积、体积，定义常量</a:t>
          </a:r>
          <a:r>
            <a:rPr lang="en-US" altLang="zh-CN" dirty="0" smtClean="0"/>
            <a:t>π</a:t>
          </a:r>
          <a:endParaRPr lang="zh-CN" altLang="en-US" dirty="0"/>
        </a:p>
      </dgm:t>
    </dgm:pt>
    <dgm:pt modelId="{65B744EE-DED9-4B3D-B924-EF98314D2EBE}" type="parTrans" cxnId="{A7418787-1D15-45D8-A78C-771D2D79F82B}">
      <dgm:prSet/>
      <dgm:spPr/>
      <dgm:t>
        <a:bodyPr/>
        <a:lstStyle/>
        <a:p>
          <a:endParaRPr lang="zh-CN" altLang="en-US"/>
        </a:p>
      </dgm:t>
    </dgm:pt>
    <dgm:pt modelId="{81B2A925-B522-4E67-8787-DFFF29AF7212}" type="sibTrans" cxnId="{A7418787-1D15-45D8-A78C-771D2D79F82B}">
      <dgm:prSet/>
      <dgm:spPr/>
      <dgm:t>
        <a:bodyPr/>
        <a:lstStyle/>
        <a:p>
          <a:endParaRPr lang="zh-CN" altLang="en-US"/>
        </a:p>
      </dgm:t>
    </dgm:pt>
    <dgm:pt modelId="{5EFD58C4-2976-48FE-94A0-61FAD2CCE8DA}">
      <dgm:prSet phldrT="[文本]"/>
      <dgm:spPr/>
      <dgm:t>
        <a:bodyPr/>
        <a:lstStyle/>
        <a:p>
          <a:r>
            <a:rPr lang="zh-CN" altLang="en-US" dirty="0" smtClean="0"/>
            <a:t>步骤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BDDC3416-8957-4752-967B-0BD6A53ACB3B}" type="parTrans" cxnId="{1603B58E-54EE-464E-8B5E-E0EC0E36FFDB}">
      <dgm:prSet/>
      <dgm:spPr/>
      <dgm:t>
        <a:bodyPr/>
        <a:lstStyle/>
        <a:p>
          <a:endParaRPr lang="zh-CN" altLang="en-US"/>
        </a:p>
      </dgm:t>
    </dgm:pt>
    <dgm:pt modelId="{418C7ECB-AA16-487A-A397-0E0E6CBB6F01}" type="sibTrans" cxnId="{1603B58E-54EE-464E-8B5E-E0EC0E36FFDB}">
      <dgm:prSet/>
      <dgm:spPr/>
      <dgm:t>
        <a:bodyPr/>
        <a:lstStyle/>
        <a:p>
          <a:endParaRPr lang="zh-CN" altLang="en-US"/>
        </a:p>
      </dgm:t>
    </dgm:pt>
    <dgm:pt modelId="{0112F89F-AEAB-469E-8AC1-FCB1B07433E2}">
      <dgm:prSet phldrT="[文本]"/>
      <dgm:spPr/>
      <dgm:t>
        <a:bodyPr/>
        <a:lstStyle/>
        <a:p>
          <a:r>
            <a:rPr lang="zh-CN" altLang="en-US" dirty="0" smtClean="0"/>
            <a:t>输入</a:t>
          </a:r>
          <a:r>
            <a:rPr lang="en-US" altLang="zh-CN" dirty="0" smtClean="0"/>
            <a:t>r</a:t>
          </a:r>
          <a:r>
            <a:rPr lang="zh-CN" altLang="en-US" dirty="0" smtClean="0"/>
            <a:t>和</a:t>
          </a:r>
          <a:r>
            <a:rPr lang="en-US" altLang="zh-CN" dirty="0" smtClean="0"/>
            <a:t>h</a:t>
          </a:r>
          <a:endParaRPr lang="zh-CN" altLang="en-US" dirty="0"/>
        </a:p>
      </dgm:t>
    </dgm:pt>
    <dgm:pt modelId="{D50830E5-5E14-400C-AE83-6A03EFDCE278}" type="parTrans" cxnId="{40715BFF-51A8-4BEE-9071-F84D994DB227}">
      <dgm:prSet/>
      <dgm:spPr/>
      <dgm:t>
        <a:bodyPr/>
        <a:lstStyle/>
        <a:p>
          <a:endParaRPr lang="zh-CN" altLang="en-US"/>
        </a:p>
      </dgm:t>
    </dgm:pt>
    <dgm:pt modelId="{80C604F9-05A6-4F80-8C24-F8D586F6E1CE}" type="sibTrans" cxnId="{40715BFF-51A8-4BEE-9071-F84D994DB227}">
      <dgm:prSet/>
      <dgm:spPr/>
      <dgm:t>
        <a:bodyPr/>
        <a:lstStyle/>
        <a:p>
          <a:endParaRPr lang="zh-CN" altLang="en-US"/>
        </a:p>
      </dgm:t>
    </dgm:pt>
    <dgm:pt modelId="{18ADE869-62A6-4391-9BFE-43C07D9BFFD4}">
      <dgm:prSet phldrT="[文本]"/>
      <dgm:spPr/>
      <dgm:t>
        <a:bodyPr/>
        <a:lstStyle/>
        <a:p>
          <a:r>
            <a:rPr lang="zh-CN" altLang="en-US" dirty="0" smtClean="0"/>
            <a:t>步骤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0C84CEA0-833F-43FA-AB28-85E9FDB5201E}" type="parTrans" cxnId="{D429CD26-99BB-4D07-9215-38715AB94A68}">
      <dgm:prSet/>
      <dgm:spPr/>
      <dgm:t>
        <a:bodyPr/>
        <a:lstStyle/>
        <a:p>
          <a:endParaRPr lang="zh-CN" altLang="en-US"/>
        </a:p>
      </dgm:t>
    </dgm:pt>
    <dgm:pt modelId="{B9F30975-4871-4BCD-BF47-FF34F8CAEFCD}" type="sibTrans" cxnId="{D429CD26-99BB-4D07-9215-38715AB94A68}">
      <dgm:prSet/>
      <dgm:spPr/>
      <dgm:t>
        <a:bodyPr/>
        <a:lstStyle/>
        <a:p>
          <a:endParaRPr lang="zh-CN" altLang="en-US"/>
        </a:p>
      </dgm:t>
    </dgm:pt>
    <dgm:pt modelId="{0880CAA0-FAFA-4751-B433-680BF374B20C}">
      <dgm:prSet phldrT="[文本]"/>
      <dgm:spPr/>
      <dgm:t>
        <a:bodyPr/>
        <a:lstStyle/>
        <a:p>
          <a:r>
            <a:rPr lang="zh-CN" altLang="en-US" dirty="0" smtClean="0"/>
            <a:t>计算表面积放入</a:t>
          </a:r>
          <a:r>
            <a:rPr lang="en-US" altLang="zh-CN" dirty="0" smtClean="0"/>
            <a:t>s</a:t>
          </a:r>
          <a:r>
            <a:rPr lang="zh-CN" altLang="en-US" dirty="0" smtClean="0"/>
            <a:t>，计算体积放入</a:t>
          </a:r>
          <a:r>
            <a:rPr lang="en-US" altLang="zh-CN" dirty="0" smtClean="0"/>
            <a:t>v</a:t>
          </a:r>
          <a:endParaRPr lang="zh-CN" altLang="en-US" dirty="0"/>
        </a:p>
      </dgm:t>
    </dgm:pt>
    <dgm:pt modelId="{8F67CA0C-4228-40F4-BB00-96D3A50E49BF}" type="parTrans" cxnId="{E277BE75-7A38-4056-9A41-2C765322310B}">
      <dgm:prSet/>
      <dgm:spPr/>
      <dgm:t>
        <a:bodyPr/>
        <a:lstStyle/>
        <a:p>
          <a:endParaRPr lang="zh-CN" altLang="en-US"/>
        </a:p>
      </dgm:t>
    </dgm:pt>
    <dgm:pt modelId="{5372869A-7951-4C19-A89C-D1C4F698CC45}" type="sibTrans" cxnId="{E277BE75-7A38-4056-9A41-2C765322310B}">
      <dgm:prSet/>
      <dgm:spPr/>
      <dgm:t>
        <a:bodyPr/>
        <a:lstStyle/>
        <a:p>
          <a:endParaRPr lang="zh-CN" altLang="en-US"/>
        </a:p>
      </dgm:t>
    </dgm:pt>
    <dgm:pt modelId="{C15B8D7D-1BA0-4671-B941-657FE741228E}">
      <dgm:prSet/>
      <dgm:spPr/>
      <dgm:t>
        <a:bodyPr/>
        <a:lstStyle/>
        <a:p>
          <a:r>
            <a:rPr lang="zh-CN" altLang="en-US" dirty="0" smtClean="0"/>
            <a:t>步骤</a:t>
          </a:r>
          <a:r>
            <a:rPr lang="en-US" altLang="zh-CN" dirty="0" smtClean="0"/>
            <a:t>4</a:t>
          </a:r>
          <a:endParaRPr lang="zh-CN" altLang="en-US" dirty="0"/>
        </a:p>
      </dgm:t>
    </dgm:pt>
    <dgm:pt modelId="{A3DA2E84-1B5E-47E8-8D03-E2B0FA676478}" type="parTrans" cxnId="{26D272DB-AB4A-43B4-9ECB-AFA3ED99D866}">
      <dgm:prSet/>
      <dgm:spPr/>
      <dgm:t>
        <a:bodyPr/>
        <a:lstStyle/>
        <a:p>
          <a:endParaRPr lang="zh-CN" altLang="en-US"/>
        </a:p>
      </dgm:t>
    </dgm:pt>
    <dgm:pt modelId="{D043F817-32F6-43D7-8EA5-8E8B769FC114}" type="sibTrans" cxnId="{26D272DB-AB4A-43B4-9ECB-AFA3ED99D866}">
      <dgm:prSet/>
      <dgm:spPr/>
      <dgm:t>
        <a:bodyPr/>
        <a:lstStyle/>
        <a:p>
          <a:endParaRPr lang="zh-CN" altLang="en-US"/>
        </a:p>
      </dgm:t>
    </dgm:pt>
    <dgm:pt modelId="{60C5F61A-8C56-4AA3-B17C-D3B2225EEAC7}">
      <dgm:prSet/>
      <dgm:spPr/>
      <dgm:t>
        <a:bodyPr/>
        <a:lstStyle/>
        <a:p>
          <a:r>
            <a:rPr lang="zh-CN" altLang="en-US" dirty="0" smtClean="0"/>
            <a:t>按要求格式输出结果</a:t>
          </a:r>
          <a:endParaRPr lang="zh-CN" altLang="en-US" dirty="0"/>
        </a:p>
      </dgm:t>
    </dgm:pt>
    <dgm:pt modelId="{73FCC866-758E-42E8-BFCE-96EDDDD4CEAF}" type="parTrans" cxnId="{9EE31A85-426F-45FA-80BD-716496ECC8C3}">
      <dgm:prSet/>
      <dgm:spPr/>
      <dgm:t>
        <a:bodyPr/>
        <a:lstStyle/>
        <a:p>
          <a:endParaRPr lang="zh-CN" altLang="en-US"/>
        </a:p>
      </dgm:t>
    </dgm:pt>
    <dgm:pt modelId="{75199703-FF3F-497C-A73B-FC0EEB20F04D}" type="sibTrans" cxnId="{9EE31A85-426F-45FA-80BD-716496ECC8C3}">
      <dgm:prSet/>
      <dgm:spPr/>
      <dgm:t>
        <a:bodyPr/>
        <a:lstStyle/>
        <a:p>
          <a:endParaRPr lang="zh-CN" altLang="en-US"/>
        </a:p>
      </dgm:t>
    </dgm:pt>
    <dgm:pt modelId="{91E3735E-4E14-4D2B-A2C6-97C026868F65}" type="pres">
      <dgm:prSet presAssocID="{2ADC1A91-3602-4FAD-BBB8-EB6B292215A7}" presName="linearFlow" presStyleCnt="0">
        <dgm:presLayoutVars>
          <dgm:dir/>
          <dgm:animLvl val="lvl"/>
          <dgm:resizeHandles val="exact"/>
        </dgm:presLayoutVars>
      </dgm:prSet>
      <dgm:spPr/>
    </dgm:pt>
    <dgm:pt modelId="{4BF51D26-C92E-4EFA-8DAF-E3A313F26B59}" type="pres">
      <dgm:prSet presAssocID="{5F653E5F-55B9-4DEB-9376-942DA3529D9E}" presName="composite" presStyleCnt="0"/>
      <dgm:spPr/>
    </dgm:pt>
    <dgm:pt modelId="{88AAD1FE-03FD-49CA-B097-A6E32319EFDE}" type="pres">
      <dgm:prSet presAssocID="{5F653E5F-55B9-4DEB-9376-942DA3529D9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BB465-516E-4011-99EB-10B7689A9508}" type="pres">
      <dgm:prSet presAssocID="{5F653E5F-55B9-4DEB-9376-942DA3529D9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FB69D-89F1-4A54-8148-1CD26E0CF5AA}" type="pres">
      <dgm:prSet presAssocID="{9A175FF4-BC74-4ABF-AA46-B402CC2F6DCB}" presName="sp" presStyleCnt="0"/>
      <dgm:spPr/>
    </dgm:pt>
    <dgm:pt modelId="{B2F39675-AA57-4353-85CD-D50D9EBB3352}" type="pres">
      <dgm:prSet presAssocID="{5EFD58C4-2976-48FE-94A0-61FAD2CCE8DA}" presName="composite" presStyleCnt="0"/>
      <dgm:spPr/>
    </dgm:pt>
    <dgm:pt modelId="{82C096E4-C7B0-41C3-945F-BB8BA863872D}" type="pres">
      <dgm:prSet presAssocID="{5EFD58C4-2976-48FE-94A0-61FAD2CCE8D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E2E3261-6F43-4FFE-B18F-09B05A0D849E}" type="pres">
      <dgm:prSet presAssocID="{5EFD58C4-2976-48FE-94A0-61FAD2CCE8D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9CDBEF-BB6C-43C0-B9B7-AEA25913FA84}" type="pres">
      <dgm:prSet presAssocID="{418C7ECB-AA16-487A-A397-0E0E6CBB6F01}" presName="sp" presStyleCnt="0"/>
      <dgm:spPr/>
    </dgm:pt>
    <dgm:pt modelId="{145233B7-4F34-462B-B47B-7ADC1F23726D}" type="pres">
      <dgm:prSet presAssocID="{18ADE869-62A6-4391-9BFE-43C07D9BFFD4}" presName="composite" presStyleCnt="0"/>
      <dgm:spPr/>
    </dgm:pt>
    <dgm:pt modelId="{F38EB937-6993-4C4A-BC60-6E2F7EB9AD0A}" type="pres">
      <dgm:prSet presAssocID="{18ADE869-62A6-4391-9BFE-43C07D9BFFD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3DB162D-EFAA-4F01-B225-011A6D1DB9B3}" type="pres">
      <dgm:prSet presAssocID="{18ADE869-62A6-4391-9BFE-43C07D9BFFD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9F90AB-DB9F-43A5-9AE2-7AF3BE452DB8}" type="pres">
      <dgm:prSet presAssocID="{B9F30975-4871-4BCD-BF47-FF34F8CAEFCD}" presName="sp" presStyleCnt="0"/>
      <dgm:spPr/>
    </dgm:pt>
    <dgm:pt modelId="{5D6FAD38-4C18-4C38-ABDE-E5D789550D85}" type="pres">
      <dgm:prSet presAssocID="{C15B8D7D-1BA0-4671-B941-657FE741228E}" presName="composite" presStyleCnt="0"/>
      <dgm:spPr/>
    </dgm:pt>
    <dgm:pt modelId="{BA0BD9F0-93D0-476D-8C58-78FB93C04A3F}" type="pres">
      <dgm:prSet presAssocID="{C15B8D7D-1BA0-4671-B941-657FE741228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8B683-2DC6-4290-8DBA-749DD620D376}" type="pres">
      <dgm:prSet presAssocID="{C15B8D7D-1BA0-4671-B941-657FE741228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03B58E-54EE-464E-8B5E-E0EC0E36FFDB}" srcId="{2ADC1A91-3602-4FAD-BBB8-EB6B292215A7}" destId="{5EFD58C4-2976-48FE-94A0-61FAD2CCE8DA}" srcOrd="1" destOrd="0" parTransId="{BDDC3416-8957-4752-967B-0BD6A53ACB3B}" sibTransId="{418C7ECB-AA16-487A-A397-0E0E6CBB6F01}"/>
    <dgm:cxn modelId="{82736E9F-1F33-41C0-88D9-CA83D0E4EB10}" type="presOf" srcId="{0880CAA0-FAFA-4751-B433-680BF374B20C}" destId="{93DB162D-EFAA-4F01-B225-011A6D1DB9B3}" srcOrd="0" destOrd="0" presId="urn:microsoft.com/office/officeart/2005/8/layout/chevron2"/>
    <dgm:cxn modelId="{7E6FA2CE-FF0A-4D3B-AB24-4F28C53B671E}" type="presOf" srcId="{5EFD58C4-2976-48FE-94A0-61FAD2CCE8DA}" destId="{82C096E4-C7B0-41C3-945F-BB8BA863872D}" srcOrd="0" destOrd="0" presId="urn:microsoft.com/office/officeart/2005/8/layout/chevron2"/>
    <dgm:cxn modelId="{D846E111-0703-416C-A65A-20B8D3FAA78F}" type="presOf" srcId="{0112F89F-AEAB-469E-8AC1-FCB1B07433E2}" destId="{EE2E3261-6F43-4FFE-B18F-09B05A0D849E}" srcOrd="0" destOrd="0" presId="urn:microsoft.com/office/officeart/2005/8/layout/chevron2"/>
    <dgm:cxn modelId="{26D272DB-AB4A-43B4-9ECB-AFA3ED99D866}" srcId="{2ADC1A91-3602-4FAD-BBB8-EB6B292215A7}" destId="{C15B8D7D-1BA0-4671-B941-657FE741228E}" srcOrd="3" destOrd="0" parTransId="{A3DA2E84-1B5E-47E8-8D03-E2B0FA676478}" sibTransId="{D043F817-32F6-43D7-8EA5-8E8B769FC114}"/>
    <dgm:cxn modelId="{40715BFF-51A8-4BEE-9071-F84D994DB227}" srcId="{5EFD58C4-2976-48FE-94A0-61FAD2CCE8DA}" destId="{0112F89F-AEAB-469E-8AC1-FCB1B07433E2}" srcOrd="0" destOrd="0" parTransId="{D50830E5-5E14-400C-AE83-6A03EFDCE278}" sibTransId="{80C604F9-05A6-4F80-8C24-F8D586F6E1CE}"/>
    <dgm:cxn modelId="{7DFB1B99-0FB3-4182-8096-7790DABD539B}" srcId="{2ADC1A91-3602-4FAD-BBB8-EB6B292215A7}" destId="{5F653E5F-55B9-4DEB-9376-942DA3529D9E}" srcOrd="0" destOrd="0" parTransId="{A30E32F4-3289-4CC7-8DD0-379F4B9114AB}" sibTransId="{9A175FF4-BC74-4ABF-AA46-B402CC2F6DCB}"/>
    <dgm:cxn modelId="{18B7CA93-50E7-49A1-BFC4-0818E42AD77A}" type="presOf" srcId="{621A6F27-82AF-4FA0-AF91-534E72D1C447}" destId="{91FBB465-516E-4011-99EB-10B7689A9508}" srcOrd="0" destOrd="0" presId="urn:microsoft.com/office/officeart/2005/8/layout/chevron2"/>
    <dgm:cxn modelId="{9EE31A85-426F-45FA-80BD-716496ECC8C3}" srcId="{C15B8D7D-1BA0-4671-B941-657FE741228E}" destId="{60C5F61A-8C56-4AA3-B17C-D3B2225EEAC7}" srcOrd="0" destOrd="0" parTransId="{73FCC866-758E-42E8-BFCE-96EDDDD4CEAF}" sibTransId="{75199703-FF3F-497C-A73B-FC0EEB20F04D}"/>
    <dgm:cxn modelId="{D429CD26-99BB-4D07-9215-38715AB94A68}" srcId="{2ADC1A91-3602-4FAD-BBB8-EB6B292215A7}" destId="{18ADE869-62A6-4391-9BFE-43C07D9BFFD4}" srcOrd="2" destOrd="0" parTransId="{0C84CEA0-833F-43FA-AB28-85E9FDB5201E}" sibTransId="{B9F30975-4871-4BCD-BF47-FF34F8CAEFCD}"/>
    <dgm:cxn modelId="{D62FE57B-51AC-4B8A-A91D-907A5116C710}" type="presOf" srcId="{C15B8D7D-1BA0-4671-B941-657FE741228E}" destId="{BA0BD9F0-93D0-476D-8C58-78FB93C04A3F}" srcOrd="0" destOrd="0" presId="urn:microsoft.com/office/officeart/2005/8/layout/chevron2"/>
    <dgm:cxn modelId="{5A94B305-1067-469C-AFF5-E4B3AAFFF263}" type="presOf" srcId="{18ADE869-62A6-4391-9BFE-43C07D9BFFD4}" destId="{F38EB937-6993-4C4A-BC60-6E2F7EB9AD0A}" srcOrd="0" destOrd="0" presId="urn:microsoft.com/office/officeart/2005/8/layout/chevron2"/>
    <dgm:cxn modelId="{A7418787-1D15-45D8-A78C-771D2D79F82B}" srcId="{5F653E5F-55B9-4DEB-9376-942DA3529D9E}" destId="{621A6F27-82AF-4FA0-AF91-534E72D1C447}" srcOrd="0" destOrd="0" parTransId="{65B744EE-DED9-4B3D-B924-EF98314D2EBE}" sibTransId="{81B2A925-B522-4E67-8787-DFFF29AF7212}"/>
    <dgm:cxn modelId="{0E43E857-6883-4BEE-A9E5-DAE35BC09C2C}" type="presOf" srcId="{60C5F61A-8C56-4AA3-B17C-D3B2225EEAC7}" destId="{F4B8B683-2DC6-4290-8DBA-749DD620D376}" srcOrd="0" destOrd="0" presId="urn:microsoft.com/office/officeart/2005/8/layout/chevron2"/>
    <dgm:cxn modelId="{E277BE75-7A38-4056-9A41-2C765322310B}" srcId="{18ADE869-62A6-4391-9BFE-43C07D9BFFD4}" destId="{0880CAA0-FAFA-4751-B433-680BF374B20C}" srcOrd="0" destOrd="0" parTransId="{8F67CA0C-4228-40F4-BB00-96D3A50E49BF}" sibTransId="{5372869A-7951-4C19-A89C-D1C4F698CC45}"/>
    <dgm:cxn modelId="{B25B5037-50D0-4E8E-9391-9413D2FB7FB2}" type="presOf" srcId="{2ADC1A91-3602-4FAD-BBB8-EB6B292215A7}" destId="{91E3735E-4E14-4D2B-A2C6-97C026868F65}" srcOrd="0" destOrd="0" presId="urn:microsoft.com/office/officeart/2005/8/layout/chevron2"/>
    <dgm:cxn modelId="{22B405F9-EAC0-4177-AAD7-AA2A910D0F80}" type="presOf" srcId="{5F653E5F-55B9-4DEB-9376-942DA3529D9E}" destId="{88AAD1FE-03FD-49CA-B097-A6E32319EFDE}" srcOrd="0" destOrd="0" presId="urn:microsoft.com/office/officeart/2005/8/layout/chevron2"/>
    <dgm:cxn modelId="{EBE7C6AF-D83F-42FE-996C-F7E2314F80FA}" type="presParOf" srcId="{91E3735E-4E14-4D2B-A2C6-97C026868F65}" destId="{4BF51D26-C92E-4EFA-8DAF-E3A313F26B59}" srcOrd="0" destOrd="0" presId="urn:microsoft.com/office/officeart/2005/8/layout/chevron2"/>
    <dgm:cxn modelId="{277CBD4A-292C-4E31-913D-4871DC643831}" type="presParOf" srcId="{4BF51D26-C92E-4EFA-8DAF-E3A313F26B59}" destId="{88AAD1FE-03FD-49CA-B097-A6E32319EFDE}" srcOrd="0" destOrd="0" presId="urn:microsoft.com/office/officeart/2005/8/layout/chevron2"/>
    <dgm:cxn modelId="{AD41E90E-049E-4D4C-A4A7-4C3BE8D63F72}" type="presParOf" srcId="{4BF51D26-C92E-4EFA-8DAF-E3A313F26B59}" destId="{91FBB465-516E-4011-99EB-10B7689A9508}" srcOrd="1" destOrd="0" presId="urn:microsoft.com/office/officeart/2005/8/layout/chevron2"/>
    <dgm:cxn modelId="{63DC084D-78D3-40F0-9DBA-7E8809F1E7C3}" type="presParOf" srcId="{91E3735E-4E14-4D2B-A2C6-97C026868F65}" destId="{121FB69D-89F1-4A54-8148-1CD26E0CF5AA}" srcOrd="1" destOrd="0" presId="urn:microsoft.com/office/officeart/2005/8/layout/chevron2"/>
    <dgm:cxn modelId="{79C23F0C-FD8C-4622-9ACA-B1FE02031E85}" type="presParOf" srcId="{91E3735E-4E14-4D2B-A2C6-97C026868F65}" destId="{B2F39675-AA57-4353-85CD-D50D9EBB3352}" srcOrd="2" destOrd="0" presId="urn:microsoft.com/office/officeart/2005/8/layout/chevron2"/>
    <dgm:cxn modelId="{D14B60E5-DDD6-4FE3-964A-3BA888F6D39A}" type="presParOf" srcId="{B2F39675-AA57-4353-85CD-D50D9EBB3352}" destId="{82C096E4-C7B0-41C3-945F-BB8BA863872D}" srcOrd="0" destOrd="0" presId="urn:microsoft.com/office/officeart/2005/8/layout/chevron2"/>
    <dgm:cxn modelId="{89DBDEBE-72C7-4259-B60C-FE49FD567102}" type="presParOf" srcId="{B2F39675-AA57-4353-85CD-D50D9EBB3352}" destId="{EE2E3261-6F43-4FFE-B18F-09B05A0D849E}" srcOrd="1" destOrd="0" presId="urn:microsoft.com/office/officeart/2005/8/layout/chevron2"/>
    <dgm:cxn modelId="{A6DABA81-3114-482F-8457-A35270CB25CD}" type="presParOf" srcId="{91E3735E-4E14-4D2B-A2C6-97C026868F65}" destId="{779CDBEF-BB6C-43C0-B9B7-AEA25913FA84}" srcOrd="3" destOrd="0" presId="urn:microsoft.com/office/officeart/2005/8/layout/chevron2"/>
    <dgm:cxn modelId="{712EE0CD-B495-489C-AF64-13E53B19D4B2}" type="presParOf" srcId="{91E3735E-4E14-4D2B-A2C6-97C026868F65}" destId="{145233B7-4F34-462B-B47B-7ADC1F23726D}" srcOrd="4" destOrd="0" presId="urn:microsoft.com/office/officeart/2005/8/layout/chevron2"/>
    <dgm:cxn modelId="{8183918B-B5F4-4F25-A6B1-4A141E5E11E8}" type="presParOf" srcId="{145233B7-4F34-462B-B47B-7ADC1F23726D}" destId="{F38EB937-6993-4C4A-BC60-6E2F7EB9AD0A}" srcOrd="0" destOrd="0" presId="urn:microsoft.com/office/officeart/2005/8/layout/chevron2"/>
    <dgm:cxn modelId="{B60B17BD-6D78-4C29-8E7A-F86DC471BC6C}" type="presParOf" srcId="{145233B7-4F34-462B-B47B-7ADC1F23726D}" destId="{93DB162D-EFAA-4F01-B225-011A6D1DB9B3}" srcOrd="1" destOrd="0" presId="urn:microsoft.com/office/officeart/2005/8/layout/chevron2"/>
    <dgm:cxn modelId="{CA0D3E0C-1CCC-4EE5-9BB3-92EE43648874}" type="presParOf" srcId="{91E3735E-4E14-4D2B-A2C6-97C026868F65}" destId="{909F90AB-DB9F-43A5-9AE2-7AF3BE452DB8}" srcOrd="5" destOrd="0" presId="urn:microsoft.com/office/officeart/2005/8/layout/chevron2"/>
    <dgm:cxn modelId="{EAAB615B-EE85-4E8B-AE7A-39A4D8094BEE}" type="presParOf" srcId="{91E3735E-4E14-4D2B-A2C6-97C026868F65}" destId="{5D6FAD38-4C18-4C38-ABDE-E5D789550D85}" srcOrd="6" destOrd="0" presId="urn:microsoft.com/office/officeart/2005/8/layout/chevron2"/>
    <dgm:cxn modelId="{50C3D186-A642-4A21-AD16-AA7B0CC92A46}" type="presParOf" srcId="{5D6FAD38-4C18-4C38-ABDE-E5D789550D85}" destId="{BA0BD9F0-93D0-476D-8C58-78FB93C04A3F}" srcOrd="0" destOrd="0" presId="urn:microsoft.com/office/officeart/2005/8/layout/chevron2"/>
    <dgm:cxn modelId="{CC4AAB3E-5655-4AA3-9292-9A729CB44161}" type="presParOf" srcId="{5D6FAD38-4C18-4C38-ABDE-E5D789550D85}" destId="{F4B8B683-2DC6-4290-8DBA-749DD620D37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3C3E-9F03-46FA-9838-5FBAB7EDD46F}">
      <dsp:nvSpPr>
        <dsp:cNvPr id="0" name=""/>
        <dsp:cNvSpPr/>
      </dsp:nvSpPr>
      <dsp:spPr>
        <a:xfrm>
          <a:off x="0" y="462606"/>
          <a:ext cx="1811764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295BB-DBB0-413D-BC77-86ACFE662049}">
      <dsp:nvSpPr>
        <dsp:cNvPr id="0" name=""/>
        <dsp:cNvSpPr/>
      </dsp:nvSpPr>
      <dsp:spPr>
        <a:xfrm>
          <a:off x="91219" y="684820"/>
          <a:ext cx="1484443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知识链接：</a:t>
          </a:r>
          <a:r>
            <a:rPr lang="en-US" altLang="zh-CN" sz="1300" kern="1200" dirty="0" smtClean="0"/>
            <a:t>BMI</a:t>
          </a:r>
          <a:r>
            <a:rPr lang="zh-CN" altLang="en-US" sz="1300" kern="1200" dirty="0" smtClean="0"/>
            <a:t>指数</a:t>
          </a:r>
          <a:endParaRPr lang="zh-CN" altLang="en-US" sz="1300" kern="1200" dirty="0"/>
        </a:p>
      </dsp:txBody>
      <dsp:txXfrm>
        <a:off x="91219" y="684820"/>
        <a:ext cx="1484443" cy="46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AD1FE-03FD-49CA-B097-A6E32319EFDE}">
      <dsp:nvSpPr>
        <dsp:cNvPr id="0" name=""/>
        <dsp:cNvSpPr/>
      </dsp:nvSpPr>
      <dsp:spPr>
        <a:xfrm rot="5400000">
          <a:off x="-132833" y="134611"/>
          <a:ext cx="885558" cy="6198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步骤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 rot="-5400000">
        <a:off x="1" y="311724"/>
        <a:ext cx="619891" cy="265667"/>
      </dsp:txXfrm>
    </dsp:sp>
    <dsp:sp modelId="{91FBB465-516E-4011-99EB-10B7689A9508}">
      <dsp:nvSpPr>
        <dsp:cNvPr id="0" name=""/>
        <dsp:cNvSpPr/>
      </dsp:nvSpPr>
      <dsp:spPr>
        <a:xfrm rot="5400000">
          <a:off x="2849499" y="-2227830"/>
          <a:ext cx="575613" cy="5034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定义变量</a:t>
          </a:r>
          <a:r>
            <a:rPr lang="en-US" altLang="zh-CN" sz="1600" kern="1200" dirty="0" smtClean="0"/>
            <a:t>r,h,s,v</a:t>
          </a:r>
          <a:r>
            <a:rPr lang="zh-CN" altLang="en-US" sz="1600" kern="1200" dirty="0" smtClean="0"/>
            <a:t>分别代表半径、高、表面积、体积，定义常量</a:t>
          </a:r>
          <a:r>
            <a:rPr lang="en-US" altLang="zh-CN" sz="1600" kern="1200" dirty="0" smtClean="0"/>
            <a:t>π</a:t>
          </a:r>
          <a:endParaRPr lang="zh-CN" altLang="en-US" sz="1600" kern="1200" dirty="0"/>
        </a:p>
      </dsp:txBody>
      <dsp:txXfrm rot="-5400000">
        <a:off x="619891" y="29877"/>
        <a:ext cx="5006731" cy="519415"/>
      </dsp:txXfrm>
    </dsp:sp>
    <dsp:sp modelId="{82C096E4-C7B0-41C3-945F-BB8BA863872D}">
      <dsp:nvSpPr>
        <dsp:cNvPr id="0" name=""/>
        <dsp:cNvSpPr/>
      </dsp:nvSpPr>
      <dsp:spPr>
        <a:xfrm rot="5400000">
          <a:off x="-132833" y="866371"/>
          <a:ext cx="885558" cy="6198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步骤</a:t>
          </a:r>
          <a:r>
            <a:rPr lang="en-US" altLang="zh-CN" sz="1600" kern="1200" dirty="0" smtClean="0"/>
            <a:t>2</a:t>
          </a:r>
          <a:endParaRPr lang="zh-CN" altLang="en-US" sz="1600" kern="1200" dirty="0"/>
        </a:p>
      </dsp:txBody>
      <dsp:txXfrm rot="-5400000">
        <a:off x="1" y="1043484"/>
        <a:ext cx="619891" cy="265667"/>
      </dsp:txXfrm>
    </dsp:sp>
    <dsp:sp modelId="{EE2E3261-6F43-4FFE-B18F-09B05A0D849E}">
      <dsp:nvSpPr>
        <dsp:cNvPr id="0" name=""/>
        <dsp:cNvSpPr/>
      </dsp:nvSpPr>
      <dsp:spPr>
        <a:xfrm rot="5400000">
          <a:off x="2849499" y="-1496070"/>
          <a:ext cx="575613" cy="5034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输入</a:t>
          </a:r>
          <a:r>
            <a:rPr lang="en-US" altLang="zh-CN" sz="1600" kern="1200" dirty="0" smtClean="0"/>
            <a:t>r</a:t>
          </a:r>
          <a:r>
            <a:rPr lang="zh-CN" altLang="en-US" sz="1600" kern="1200" dirty="0" smtClean="0"/>
            <a:t>和</a:t>
          </a:r>
          <a:r>
            <a:rPr lang="en-US" altLang="zh-CN" sz="1600" kern="1200" dirty="0" smtClean="0"/>
            <a:t>h</a:t>
          </a:r>
          <a:endParaRPr lang="zh-CN" altLang="en-US" sz="1600" kern="1200" dirty="0"/>
        </a:p>
      </dsp:txBody>
      <dsp:txXfrm rot="-5400000">
        <a:off x="619891" y="761637"/>
        <a:ext cx="5006731" cy="519415"/>
      </dsp:txXfrm>
    </dsp:sp>
    <dsp:sp modelId="{F38EB937-6993-4C4A-BC60-6E2F7EB9AD0A}">
      <dsp:nvSpPr>
        <dsp:cNvPr id="0" name=""/>
        <dsp:cNvSpPr/>
      </dsp:nvSpPr>
      <dsp:spPr>
        <a:xfrm rot="5400000">
          <a:off x="-132833" y="1598131"/>
          <a:ext cx="885558" cy="6198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步骤</a:t>
          </a:r>
          <a:r>
            <a:rPr lang="en-US" altLang="zh-CN" sz="1600" kern="1200" dirty="0" smtClean="0"/>
            <a:t>3</a:t>
          </a:r>
          <a:endParaRPr lang="zh-CN" altLang="en-US" sz="1600" kern="1200" dirty="0"/>
        </a:p>
      </dsp:txBody>
      <dsp:txXfrm rot="-5400000">
        <a:off x="1" y="1775244"/>
        <a:ext cx="619891" cy="265667"/>
      </dsp:txXfrm>
    </dsp:sp>
    <dsp:sp modelId="{93DB162D-EFAA-4F01-B225-011A6D1DB9B3}">
      <dsp:nvSpPr>
        <dsp:cNvPr id="0" name=""/>
        <dsp:cNvSpPr/>
      </dsp:nvSpPr>
      <dsp:spPr>
        <a:xfrm rot="5400000">
          <a:off x="2849499" y="-764310"/>
          <a:ext cx="575613" cy="5034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计算表面积放入</a:t>
          </a:r>
          <a:r>
            <a:rPr lang="en-US" altLang="zh-CN" sz="1600" kern="1200" dirty="0" smtClean="0"/>
            <a:t>s</a:t>
          </a:r>
          <a:r>
            <a:rPr lang="zh-CN" altLang="en-US" sz="1600" kern="1200" dirty="0" smtClean="0"/>
            <a:t>，计算体积放入</a:t>
          </a:r>
          <a:r>
            <a:rPr lang="en-US" altLang="zh-CN" sz="1600" kern="1200" dirty="0" smtClean="0"/>
            <a:t>v</a:t>
          </a:r>
          <a:endParaRPr lang="zh-CN" altLang="en-US" sz="1600" kern="1200" dirty="0"/>
        </a:p>
      </dsp:txBody>
      <dsp:txXfrm rot="-5400000">
        <a:off x="619891" y="1493397"/>
        <a:ext cx="5006731" cy="519415"/>
      </dsp:txXfrm>
    </dsp:sp>
    <dsp:sp modelId="{BA0BD9F0-93D0-476D-8C58-78FB93C04A3F}">
      <dsp:nvSpPr>
        <dsp:cNvPr id="0" name=""/>
        <dsp:cNvSpPr/>
      </dsp:nvSpPr>
      <dsp:spPr>
        <a:xfrm rot="5400000">
          <a:off x="-132833" y="2329891"/>
          <a:ext cx="885558" cy="6198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步骤</a:t>
          </a:r>
          <a:r>
            <a:rPr lang="en-US" altLang="zh-CN" sz="1600" kern="1200" dirty="0" smtClean="0"/>
            <a:t>4</a:t>
          </a:r>
          <a:endParaRPr lang="zh-CN" altLang="en-US" sz="1600" kern="1200" dirty="0"/>
        </a:p>
      </dsp:txBody>
      <dsp:txXfrm rot="-5400000">
        <a:off x="1" y="2507004"/>
        <a:ext cx="619891" cy="265667"/>
      </dsp:txXfrm>
    </dsp:sp>
    <dsp:sp modelId="{F4B8B683-2DC6-4290-8DBA-749DD620D376}">
      <dsp:nvSpPr>
        <dsp:cNvPr id="0" name=""/>
        <dsp:cNvSpPr/>
      </dsp:nvSpPr>
      <dsp:spPr>
        <a:xfrm rot="5400000">
          <a:off x="2849499" y="-32550"/>
          <a:ext cx="575613" cy="5034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按要求格式输出结果</a:t>
          </a:r>
          <a:endParaRPr lang="zh-CN" altLang="en-US" sz="1600" kern="1200" dirty="0"/>
        </a:p>
      </dsp:txBody>
      <dsp:txXfrm rot="-5400000">
        <a:off x="619891" y="2225157"/>
        <a:ext cx="5006731" cy="519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13ED-B82F-47F4-B67E-204687F5884D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F4730-D1B8-4CCA-91DD-2571AAD1F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8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F4730-D1B8-4CCA-91DD-2571AAD1F8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0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0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4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91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3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49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6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7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8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9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0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BC16-F05F-4FC5-8A42-48B3DAF4370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D5A6-C268-4848-9B5D-4A9DD7BE0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8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3EABC16-F05F-4FC5-8A42-48B3DAF43709}" type="datetimeFigureOut">
              <a:rPr lang="zh-CN" altLang="en-US" smtClean="0"/>
              <a:pPr/>
              <a:t>2016/7/15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F0AD5A6-C268-4848-9B5D-4A9DD7BE06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060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程序设计的顺序结构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余波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1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790700"/>
            <a:ext cx="7955280" cy="4472940"/>
          </a:xfrm>
        </p:spPr>
        <p:txBody>
          <a:bodyPr/>
          <a:lstStyle/>
          <a:p>
            <a:r>
              <a:rPr lang="zh-CN" altLang="en-US" dirty="0"/>
              <a:t>③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scanf</a:t>
            </a:r>
            <a:r>
              <a:rPr lang="zh-CN" altLang="en-US" dirty="0"/>
              <a:t>中使用的是变量的地址（计算机得知道“盒子”在哪里</a:t>
            </a:r>
            <a:r>
              <a:rPr lang="zh-CN" altLang="en-US" dirty="0" smtClean="0"/>
              <a:t>），初</a:t>
            </a:r>
            <a:r>
              <a:rPr lang="zh-CN" altLang="en-US" dirty="0"/>
              <a:t>学者最容易忘</a:t>
            </a:r>
            <a:r>
              <a:rPr lang="zh-CN" altLang="en-US" dirty="0" smtClean="0"/>
              <a:t>记求</a:t>
            </a:r>
            <a:r>
              <a:rPr lang="zh-CN" altLang="en-US" dirty="0"/>
              <a:t>地址符“</a:t>
            </a:r>
            <a:r>
              <a:rPr lang="en-US" altLang="zh-CN" dirty="0"/>
              <a:t>&amp;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④、格式串的</a:t>
            </a:r>
            <a:r>
              <a:rPr lang="en-US" altLang="zh-CN" dirty="0" smtClean="0"/>
              <a:t>%</a:t>
            </a:r>
            <a:r>
              <a:rPr lang="zh-CN" altLang="en-US" dirty="0" smtClean="0"/>
              <a:t>紧跟一个星号（*），表示跳过一个输入项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⑤、格式串的</a:t>
            </a:r>
            <a:r>
              <a:rPr lang="en-US" altLang="zh-CN" dirty="0" smtClean="0"/>
              <a:t>%</a:t>
            </a:r>
            <a:r>
              <a:rPr lang="zh-CN" altLang="en-US" dirty="0"/>
              <a:t>紧</a:t>
            </a:r>
            <a:r>
              <a:rPr lang="zh-CN" altLang="en-US" dirty="0" smtClean="0"/>
              <a:t>跟一个整数，表示限定读取位数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86959"/>
              </p:ext>
            </p:extLst>
          </p:nvPr>
        </p:nvGraphicFramePr>
        <p:xfrm>
          <a:off x="1238250" y="3041967"/>
          <a:ext cx="6096000" cy="1102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66825"/>
                <a:gridCol w="482917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对于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scanf(“%d</a:t>
                      </a:r>
                      <a:r>
                        <a:rPr lang="en-US" altLang="zh-CN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*</a:t>
                      </a:r>
                      <a:r>
                        <a:rPr lang="en-US" altLang="zh-CN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%d”,&amp;a,&amp;c);</a:t>
                      </a:r>
                      <a:endParaRPr lang="en-US" altLang="zh-CN" dirty="0" smtClean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输入形式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结果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24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1 2 3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放入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放入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被跳过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95221"/>
              </p:ext>
            </p:extLst>
          </p:nvPr>
        </p:nvGraphicFramePr>
        <p:xfrm>
          <a:off x="1238250" y="5280342"/>
          <a:ext cx="6096000" cy="110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825"/>
                <a:gridCol w="482917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对于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scanf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(“</a:t>
                      </a:r>
                      <a:r>
                        <a:rPr lang="en-US" altLang="zh-CN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%5d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”,&amp;a);</a:t>
                      </a:r>
                      <a:endParaRPr lang="en-US" altLang="zh-CN" dirty="0" smtClean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输入形式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结果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24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78945610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前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位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78945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被放入变量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4</a:t>
            </a:r>
            <a:r>
              <a:rPr lang="zh-CN" altLang="en-US" cap="none" dirty="0" smtClean="0"/>
              <a:t>、输出语句</a:t>
            </a:r>
            <a:r>
              <a:rPr lang="en-US" altLang="zh-CN" cap="none" dirty="0" smtClean="0"/>
              <a:t>printf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printf</a:t>
            </a:r>
            <a:r>
              <a:rPr lang="zh-CN" altLang="en-US" dirty="0" smtClean="0"/>
              <a:t>的作用：输出内容到终端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显示器，文件等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printf</a:t>
            </a:r>
            <a:r>
              <a:rPr lang="zh-CN" altLang="en-US" dirty="0" smtClean="0"/>
              <a:t>的基本格式：</a:t>
            </a:r>
            <a:r>
              <a:rPr lang="en-US" altLang="zh-CN" b="1" dirty="0" smtClean="0">
                <a:solidFill>
                  <a:schemeClr val="accent1"/>
                </a:solidFill>
              </a:rPr>
              <a:t>printf(“</a:t>
            </a:r>
            <a:r>
              <a:rPr lang="zh-CN" altLang="en-US" b="1" dirty="0" smtClean="0">
                <a:solidFill>
                  <a:schemeClr val="accent1"/>
                </a:solidFill>
              </a:rPr>
              <a:t>格式控制串</a:t>
            </a:r>
            <a:r>
              <a:rPr lang="en-US" altLang="zh-CN" b="1" dirty="0" smtClean="0">
                <a:solidFill>
                  <a:schemeClr val="accent1"/>
                </a:solidFill>
              </a:rPr>
              <a:t>”,</a:t>
            </a:r>
            <a:r>
              <a:rPr lang="zh-CN" altLang="en-US" b="1" dirty="0" smtClean="0">
                <a:solidFill>
                  <a:srgbClr val="00B0F0"/>
                </a:solidFill>
              </a:rPr>
              <a:t>变量列表</a:t>
            </a:r>
            <a:r>
              <a:rPr lang="en-US" altLang="zh-CN" b="1" dirty="0" smtClean="0">
                <a:solidFill>
                  <a:schemeClr val="accent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printf(“%d”,a);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注：其作用是输出变量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的值，此处没有求地址符，因为我们要输出的是变量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里面存放的东西，而不是输出</a:t>
            </a:r>
            <a:r>
              <a:rPr lang="zh-CN" altLang="en-US" dirty="0"/>
              <a:t>这</a:t>
            </a:r>
            <a:r>
              <a:rPr lang="zh-CN" altLang="en-US" dirty="0" smtClean="0"/>
              <a:t>个“盒子”在哪里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29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4.1 printf</a:t>
            </a:r>
            <a:r>
              <a:rPr lang="zh-CN" altLang="en-US" cap="none" dirty="0" smtClean="0"/>
              <a:t>中的格式控制串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printf</a:t>
            </a:r>
            <a:r>
              <a:rPr lang="zh-CN" altLang="en-US" dirty="0" smtClean="0"/>
              <a:t>的格式控制串</a:t>
            </a:r>
            <a:r>
              <a:rPr lang="zh-CN" altLang="en-US" dirty="0"/>
              <a:t>与</a:t>
            </a:r>
            <a:r>
              <a:rPr lang="en-US" altLang="zh-CN" dirty="0" smtClean="0"/>
              <a:t>scanf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27743"/>
              </p:ext>
            </p:extLst>
          </p:nvPr>
        </p:nvGraphicFramePr>
        <p:xfrm>
          <a:off x="795654" y="3128200"/>
          <a:ext cx="6833871" cy="149142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924692"/>
                <a:gridCol w="2909179"/>
              </a:tblGrid>
              <a:tr h="1491425">
                <a:tc>
                  <a:txBody>
                    <a:bodyPr/>
                    <a:lstStyle/>
                    <a:p>
                      <a:pPr marL="4445" marR="835025" indent="-4445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 int </a:t>
                      </a:r>
                      <a:r>
                        <a:rPr lang="en-US" sz="1600" kern="100" dirty="0">
                          <a:effectLst/>
                        </a:rPr>
                        <a:t>a=88,b=89;   </a:t>
                      </a:r>
                      <a:endParaRPr lang="en-US" sz="1600" kern="100" dirty="0" smtClean="0">
                        <a:effectLst/>
                      </a:endParaRPr>
                    </a:p>
                    <a:p>
                      <a:pPr marL="4445" marR="835025" indent="-4445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printf("%d %d\n",a,b);     printf("%d,%d\n",a,b);     printf("a=%d,b=%d\n",</a:t>
                      </a:r>
                      <a:r>
                        <a:rPr lang="en-US" sz="1600" kern="100" dirty="0" smtClean="0">
                          <a:effectLst/>
                        </a:rPr>
                        <a:t>a,b); 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73025" marT="46990" marB="0"/>
                </a:tc>
                <a:tc>
                  <a:txBody>
                    <a:bodyPr/>
                    <a:lstStyle/>
                    <a:p>
                      <a:pPr marL="4445" marR="835025" indent="-4445" algn="l" defTabSz="914400" rtl="0" eaLnBrk="1" latinLnBrk="0" hangingPunct="1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zh-CN" altLang="zh-CN" sz="1600" kern="100" dirty="0" smtClean="0">
                          <a:effectLst/>
                        </a:rPr>
                        <a:t>程序的输出： </a:t>
                      </a:r>
                    </a:p>
                    <a:p>
                      <a:pPr marL="4445" marR="835025" indent="-4445" algn="l" defTabSz="914400" rtl="0" eaLnBrk="1" latinLnBrk="0" hangingPunct="1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88 89 </a:t>
                      </a:r>
                      <a:endParaRPr lang="zh-CN" altLang="zh-CN" sz="1600" kern="100" dirty="0" smtClean="0">
                        <a:effectLst/>
                      </a:endParaRPr>
                    </a:p>
                    <a:p>
                      <a:pPr marL="4445" marR="835025" indent="-4445" algn="l" defTabSz="914400" rtl="0" eaLnBrk="1" latinLnBrk="0" hangingPunct="1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88,89</a:t>
                      </a:r>
                    </a:p>
                    <a:p>
                      <a:pPr marL="4445" marR="835025" indent="-4445" algn="l" defTabSz="914400" rtl="0" eaLnBrk="1" latinLnBrk="0" hangingPunct="1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a=88,b=89 </a:t>
                      </a:r>
                      <a:endParaRPr lang="zh-CN" altLang="zh-CN" sz="1600" kern="100" dirty="0" smtClean="0">
                        <a:effectLst/>
                      </a:endParaRPr>
                    </a:p>
                  </a:txBody>
                  <a:tcPr marL="68580" marR="73025" marT="46990" marB="0"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709612" y="4949190"/>
            <a:ext cx="7724775" cy="13144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: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非格式控制串的字符会原样输出。我们可以把格式控制串想象成一个“模板”，计算机会按照模板的指示来输出数据，比如最后一行：计算机先输出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a=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，紧</a:t>
            </a:r>
            <a:r>
              <a:rPr lang="zh-CN" altLang="en-US" dirty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接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着输出一个整数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(%d)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，再输出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,b=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紧接着输出一个整数，再接着输出换行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(\n)</a:t>
            </a:r>
            <a:endParaRPr lang="zh-CN" altLang="en-US" dirty="0">
              <a:ln w="0"/>
              <a:gradFill flip="none" rotWithShape="1">
                <a:gsLst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3462" y="175356"/>
            <a:ext cx="6377940" cy="1293028"/>
          </a:xfrm>
        </p:spPr>
        <p:txBody>
          <a:bodyPr/>
          <a:lstStyle/>
          <a:p>
            <a:r>
              <a:rPr lang="en-US" altLang="zh-CN" cap="none" dirty="0" smtClean="0"/>
              <a:t>4.2 printf</a:t>
            </a:r>
            <a:r>
              <a:rPr lang="zh-CN" altLang="en-US" cap="none" dirty="0" smtClean="0"/>
              <a:t>使用中的注意点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242" y="1357127"/>
            <a:ext cx="8063865" cy="98679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①、宽</a:t>
            </a:r>
            <a:r>
              <a:rPr lang="zh-CN" altLang="en-US" dirty="0"/>
              <a:t>度控</a:t>
            </a:r>
            <a:r>
              <a:rPr lang="zh-CN" altLang="en-US" dirty="0" smtClean="0"/>
              <a:t>制：格</a:t>
            </a:r>
            <a:r>
              <a:rPr lang="zh-CN" altLang="en-US" dirty="0"/>
              <a:t>式控制符</a:t>
            </a:r>
            <a:r>
              <a:rPr lang="en-US" altLang="zh-CN" dirty="0"/>
              <a:t>%</a:t>
            </a:r>
            <a:r>
              <a:rPr lang="zh-CN" altLang="en-US" dirty="0"/>
              <a:t>后写一</a:t>
            </a:r>
            <a:r>
              <a:rPr lang="zh-CN" altLang="en-US" dirty="0" smtClean="0"/>
              <a:t>个整数</a:t>
            </a:r>
            <a:r>
              <a:rPr lang="zh-CN" altLang="en-US" dirty="0"/>
              <a:t>，可以控制输</a:t>
            </a:r>
            <a:r>
              <a:rPr lang="zh-CN" altLang="en-US" dirty="0" smtClean="0"/>
              <a:t>出内</a:t>
            </a:r>
            <a:r>
              <a:rPr lang="zh-CN" altLang="en-US" dirty="0"/>
              <a:t>容的宽</a:t>
            </a:r>
            <a:r>
              <a:rPr lang="zh-CN" altLang="en-US" dirty="0" smtClean="0"/>
              <a:t>度，当整数比实际宽度小，则忽略宽度控制，按实际长度输出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38152"/>
              </p:ext>
            </p:extLst>
          </p:nvPr>
        </p:nvGraphicFramePr>
        <p:xfrm>
          <a:off x="95532" y="2459086"/>
          <a:ext cx="9048468" cy="3956207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3589364"/>
                <a:gridCol w="5459104"/>
              </a:tblGrid>
              <a:tr h="3956207">
                <a:tc>
                  <a:txBody>
                    <a:bodyPr/>
                    <a:lstStyle/>
                    <a:p>
                      <a:pPr marL="4445" marR="182880" indent="-4445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int </a:t>
                      </a:r>
                      <a:r>
                        <a:rPr lang="en-US" sz="1800" kern="100" dirty="0">
                          <a:effectLst/>
                        </a:rPr>
                        <a:t>a=54321;    </a:t>
                      </a:r>
                      <a:endParaRPr lang="en-US" sz="1800" kern="100" dirty="0" smtClean="0">
                        <a:effectLst/>
                      </a:endParaRPr>
                    </a:p>
                    <a:p>
                      <a:pPr marL="4445" marR="182880" indent="-4445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effectLst/>
                        </a:rPr>
                        <a:t>("%d\n",a);     printf("%2d,%10d\n",a,a);  </a:t>
                      </a:r>
                      <a:endParaRPr lang="en-US" sz="1800" kern="100" dirty="0" smtClean="0">
                        <a:effectLst/>
                      </a:endParaRPr>
                    </a:p>
                    <a:p>
                      <a:pPr marL="4445" marR="182880" indent="-4445">
                        <a:lnSpc>
                          <a:spcPct val="137000"/>
                        </a:lnSpc>
                        <a:spcAft>
                          <a:spcPts val="5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printf("%-10d,%-3d\n",a,a);     printf("%02d,%010d\n",</a:t>
                      </a:r>
                      <a:r>
                        <a:rPr lang="en-US" sz="1800" kern="100" dirty="0" smtClean="0">
                          <a:effectLst/>
                        </a:rPr>
                        <a:t>a,a</a:t>
                      </a: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75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运</a:t>
                      </a:r>
                      <a:r>
                        <a:rPr lang="zh-CN" sz="2400" kern="100" dirty="0">
                          <a:effectLst/>
                        </a:rPr>
                        <a:t>行结果： </a:t>
                      </a: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11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54321 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1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54321,□□□□□54321 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11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54321□□□□□,54321 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54321,0000054321 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43815" marB="0"/>
                </a:tc>
                <a:tc>
                  <a:txBody>
                    <a:bodyPr/>
                    <a:lstStyle/>
                    <a:p>
                      <a:pPr marL="4445" indent="-4445">
                        <a:lnSpc>
                          <a:spcPct val="133000"/>
                        </a:lnSpc>
                        <a:spcAft>
                          <a:spcPts val="140"/>
                        </a:spcAft>
                      </a:pPr>
                      <a:r>
                        <a:rPr lang="en-US" sz="1800" kern="100" dirty="0">
                          <a:effectLst/>
                        </a:rPr>
                        <a:t>◆</a:t>
                      </a:r>
                      <a:r>
                        <a:rPr lang="zh-CN" sz="1800" kern="100" dirty="0">
                          <a:effectLst/>
                        </a:rPr>
                        <a:t>如果控制宽度小于实际宽度，则按实际宽度输出，如果控制宽度大于实际宽度，则以空格补足宽度。 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435"/>
                        </a:spcAft>
                      </a:pPr>
                      <a:r>
                        <a:rPr lang="en-US" sz="1800" kern="100" dirty="0">
                          <a:effectLst/>
                        </a:rPr>
                        <a:t>◆</a:t>
                      </a:r>
                      <a:r>
                        <a:rPr lang="zh-CN" sz="1800" kern="100" dirty="0">
                          <a:effectLst/>
                        </a:rPr>
                        <a:t>当控制宽度为正整数时，则按右对齐，左边补空格 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440"/>
                        </a:spcAft>
                      </a:pPr>
                      <a:r>
                        <a:rPr lang="en-US" sz="1800" kern="100" dirty="0">
                          <a:effectLst/>
                        </a:rPr>
                        <a:t>◆</a:t>
                      </a:r>
                      <a:r>
                        <a:rPr lang="zh-CN" sz="1800" kern="100" dirty="0">
                          <a:effectLst/>
                        </a:rPr>
                        <a:t>当控制宽度为负整数时，则按左对齐，右边补空格 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4445" indent="-4445">
                        <a:lnSpc>
                          <a:spcPct val="107000"/>
                        </a:lnSpc>
                        <a:spcAft>
                          <a:spcPts val="330"/>
                        </a:spcAft>
                      </a:pPr>
                      <a:r>
                        <a:rPr lang="en-US" sz="1800" kern="100" dirty="0">
                          <a:effectLst/>
                        </a:rPr>
                        <a:t>◆</a:t>
                      </a:r>
                      <a:r>
                        <a:rPr lang="zh-CN" sz="1800" kern="100" dirty="0">
                          <a:effectLst/>
                        </a:rPr>
                        <a:t>当控制宽度为</a:t>
                      </a:r>
                      <a:r>
                        <a:rPr lang="en-US" sz="1800" kern="100" dirty="0">
                          <a:effectLst/>
                        </a:rPr>
                        <a:t>%0md</a:t>
                      </a:r>
                      <a:r>
                        <a:rPr lang="zh-CN" sz="1800" kern="100" dirty="0">
                          <a:effectLst/>
                        </a:rPr>
                        <a:t>的格式时，左边用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补齐 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4381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666875"/>
            <a:ext cx="7955280" cy="437769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②、精度控制，在</a:t>
            </a:r>
            <a:r>
              <a:rPr lang="en-US" altLang="zh-CN" dirty="0" smtClean="0"/>
              <a:t>%</a:t>
            </a:r>
            <a:r>
              <a:rPr lang="zh-CN" altLang="en-US" dirty="0" smtClean="0"/>
              <a:t>后面加上</a:t>
            </a:r>
            <a:r>
              <a:rPr lang="zh-CN" altLang="en-US" dirty="0"/>
              <a:t>一</a:t>
            </a:r>
            <a:r>
              <a:rPr lang="zh-CN" altLang="en-US" dirty="0" smtClean="0"/>
              <a:t>个小数点和一个整数，表示</a:t>
            </a:r>
            <a:r>
              <a:rPr lang="zh-CN" altLang="en-US" dirty="0" smtClean="0">
                <a:solidFill>
                  <a:srgbClr val="FFFF00"/>
                </a:solidFill>
              </a:rPr>
              <a:t>四舍五入</a:t>
            </a:r>
            <a:r>
              <a:rPr lang="zh-CN" altLang="en-US" dirty="0" smtClean="0"/>
              <a:t>到小数点后面多少位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/>
          </a:p>
          <a:p>
            <a:r>
              <a:rPr lang="en-US" altLang="zh-CN" dirty="0" smtClean="0"/>
              <a:t>          double pi=3.14159;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printf(“</a:t>
            </a:r>
            <a:r>
              <a:rPr lang="en-US" altLang="zh-CN" dirty="0" smtClean="0">
                <a:solidFill>
                  <a:srgbClr val="FFFF00"/>
                </a:solidFill>
              </a:rPr>
              <a:t>%.2lf</a:t>
            </a:r>
            <a:r>
              <a:rPr lang="en-US" altLang="zh-CN" dirty="0" smtClean="0"/>
              <a:t>\n”,pi);</a:t>
            </a:r>
          </a:p>
          <a:p>
            <a:r>
              <a:rPr lang="en-US" altLang="zh-CN" dirty="0" smtClean="0"/>
              <a:t>          printf(“%.3lf\n”,pi);</a:t>
            </a:r>
          </a:p>
          <a:p>
            <a:r>
              <a:rPr lang="zh-CN" altLang="en-US" dirty="0" smtClean="0"/>
              <a:t>则输出</a:t>
            </a:r>
            <a:endParaRPr lang="en-US" altLang="zh-CN" dirty="0" smtClean="0"/>
          </a:p>
          <a:p>
            <a:r>
              <a:rPr lang="en-US" altLang="zh-CN" dirty="0" smtClean="0"/>
              <a:t>          3.14</a:t>
            </a:r>
          </a:p>
          <a:p>
            <a:r>
              <a:rPr lang="en-US" altLang="zh-CN" dirty="0" smtClean="0"/>
              <a:t>          3.142</a:t>
            </a:r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.0 </a:t>
            </a:r>
            <a:r>
              <a:rPr lang="zh-CN" altLang="en-US" dirty="0" smtClean="0"/>
              <a:t>相当于四舍五入为整数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</a:t>
            </a:r>
            <a:r>
              <a:rPr lang="zh-CN" altLang="en-US" dirty="0" smtClean="0"/>
              <a:t>、若小数部分位数不够则用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补齐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9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、例题讲解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：圆柱的计算（</a:t>
            </a:r>
            <a:r>
              <a:rPr lang="en-US" altLang="zh-CN" dirty="0"/>
              <a:t>P1001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 已知圆柱体的底面半径 </a:t>
            </a:r>
            <a:r>
              <a:rPr lang="en-US" altLang="zh-CN" dirty="0"/>
              <a:t>r </a:t>
            </a:r>
            <a:r>
              <a:rPr lang="zh-CN" altLang="en-US" dirty="0"/>
              <a:t>和高 </a:t>
            </a:r>
            <a:r>
              <a:rPr lang="en-US" altLang="zh-CN" dirty="0"/>
              <a:t>h</a:t>
            </a:r>
            <a:r>
              <a:rPr lang="zh-CN" altLang="en-US" dirty="0"/>
              <a:t>，请你编程计算圆柱体的表面积和体积。</a:t>
            </a:r>
            <a:r>
              <a:rPr lang="en-US" altLang="zh-CN" dirty="0"/>
              <a:t>(</a:t>
            </a:r>
            <a:r>
              <a:rPr lang="zh-CN" altLang="en-US" dirty="0"/>
              <a:t>计算时圆周</a:t>
            </a:r>
            <a:r>
              <a:rPr lang="zh-CN" altLang="en-US" dirty="0" smtClean="0"/>
              <a:t>率</a:t>
            </a:r>
            <a:r>
              <a:rPr lang="en-US" altLang="zh-CN" dirty="0" smtClean="0"/>
              <a:t>PI=3.14159)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行：一个实数，表示 </a:t>
            </a:r>
            <a:r>
              <a:rPr lang="en-US" altLang="zh-CN" dirty="0"/>
              <a:t>r</a:t>
            </a:r>
            <a:r>
              <a:rPr lang="zh-CN" altLang="en-US" dirty="0"/>
              <a:t>。 第 </a:t>
            </a:r>
            <a:r>
              <a:rPr lang="en-US" altLang="zh-CN" dirty="0"/>
              <a:t>2 </a:t>
            </a:r>
            <a:r>
              <a:rPr lang="zh-CN" altLang="en-US" dirty="0"/>
              <a:t>行：一个实数，表示 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行：表示圆柱体的表面积。 第 </a:t>
            </a:r>
            <a:r>
              <a:rPr lang="en-US" altLang="zh-CN" dirty="0"/>
              <a:t>2 </a:t>
            </a:r>
            <a:r>
              <a:rPr lang="zh-CN" altLang="en-US" dirty="0"/>
              <a:t>行：表示圆柱体的体积。 </a:t>
            </a:r>
            <a:r>
              <a:rPr lang="zh-CN" altLang="en-US" dirty="0">
                <a:solidFill>
                  <a:srgbClr val="FFFF00"/>
                </a:solidFill>
              </a:rPr>
              <a:t>以上结果均四舍五入保留 </a:t>
            </a:r>
            <a:r>
              <a:rPr lang="en-US" altLang="zh-CN" dirty="0">
                <a:solidFill>
                  <a:srgbClr val="FFFF00"/>
                </a:solidFill>
              </a:rPr>
              <a:t>4 </a:t>
            </a:r>
            <a:r>
              <a:rPr lang="zh-CN" altLang="en-US" dirty="0">
                <a:solidFill>
                  <a:srgbClr val="FFFF00"/>
                </a:solidFill>
              </a:rPr>
              <a:t>位小数</a:t>
            </a:r>
          </a:p>
        </p:txBody>
      </p:sp>
    </p:spTree>
    <p:extLst>
      <p:ext uri="{BB962C8B-B14F-4D97-AF65-F5344CB8AC3E}">
        <p14:creationId xmlns:p14="http://schemas.microsoft.com/office/powerpoint/2010/main" val="252221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996286"/>
            <a:ext cx="7955280" cy="52673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解题分析：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我们只要把这些步骤“翻译”成程序代码就可以了：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51880" y="4203509"/>
            <a:ext cx="5841243" cy="2483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double r,h,s,v;</a:t>
            </a:r>
          </a:p>
          <a:p>
            <a:r>
              <a:rPr lang="en-US" altLang="zh-CN" sz="2400" dirty="0" smtClean="0"/>
              <a:t>const double pi=3.14159;</a:t>
            </a:r>
          </a:p>
          <a:p>
            <a:r>
              <a:rPr lang="en-US" altLang="zh-CN" sz="2400" dirty="0" smtClean="0"/>
              <a:t>scanf(“%lf%lf”,&amp;r,&amp;h);</a:t>
            </a:r>
          </a:p>
          <a:p>
            <a:r>
              <a:rPr lang="en-US" altLang="zh-CN" sz="2400" dirty="0" smtClean="0"/>
              <a:t>s=2*pi*r*r+2*pi*r*h;</a:t>
            </a:r>
          </a:p>
          <a:p>
            <a:r>
              <a:rPr lang="en-US" altLang="zh-CN" sz="2400" dirty="0" smtClean="0"/>
              <a:t>v=pi*r*r*h;</a:t>
            </a:r>
          </a:p>
          <a:p>
            <a:r>
              <a:rPr lang="en-US" altLang="zh-CN" sz="2400" dirty="0" smtClean="0"/>
              <a:t>printf(“%.4lf\n%.4lf\n”,s,v);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14261826"/>
              </p:ext>
            </p:extLst>
          </p:nvPr>
        </p:nvGraphicFramePr>
        <p:xfrm>
          <a:off x="2438401" y="300250"/>
          <a:ext cx="5654722" cy="3084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8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105469"/>
            <a:ext cx="7955280" cy="5158171"/>
          </a:xfrm>
        </p:spPr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四位正整数</a:t>
            </a:r>
            <a:r>
              <a:rPr lang="en-US" altLang="zh-CN" dirty="0"/>
              <a:t>[</a:t>
            </a:r>
            <a:r>
              <a:rPr lang="zh-CN" altLang="en-US" dirty="0"/>
              <a:t>版本 </a:t>
            </a:r>
            <a:r>
              <a:rPr lang="en-US" altLang="zh-CN" dirty="0"/>
              <a:t>1]</a:t>
            </a:r>
            <a:r>
              <a:rPr lang="zh-CN" altLang="en-US" dirty="0"/>
              <a:t>（</a:t>
            </a:r>
            <a:r>
              <a:rPr lang="en-US" altLang="zh-CN" dirty="0"/>
              <a:t>P1004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给出一个四位数 </a:t>
            </a:r>
            <a:r>
              <a:rPr lang="en-US" altLang="zh-CN" dirty="0"/>
              <a:t>A</a:t>
            </a:r>
            <a:r>
              <a:rPr lang="zh-CN" altLang="en-US" dirty="0"/>
              <a:t>，请你编程完成下面三个任务：</a:t>
            </a:r>
          </a:p>
          <a:p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）、计算 </a:t>
            </a:r>
            <a:r>
              <a:rPr lang="en-US" altLang="zh-CN" dirty="0"/>
              <a:t>A </a:t>
            </a:r>
            <a:r>
              <a:rPr lang="zh-CN" altLang="en-US" dirty="0"/>
              <a:t>的各位数字之和；</a:t>
            </a:r>
          </a:p>
          <a:p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）、把 </a:t>
            </a:r>
            <a:r>
              <a:rPr lang="en-US" altLang="zh-CN" dirty="0"/>
              <a:t>A </a:t>
            </a:r>
            <a:r>
              <a:rPr lang="zh-CN" altLang="en-US" dirty="0"/>
              <a:t>的千位、百位、十位、个位反转成另一个数（最高位不能为 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）、把后两位数取出，得到两个两位数，计算这两个数的和。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 </a:t>
            </a:r>
            <a:r>
              <a:rPr lang="zh-CN" altLang="en-US" dirty="0"/>
              <a:t>一行一个四位数 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 </a:t>
            </a: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行：任务</a:t>
            </a:r>
            <a:r>
              <a:rPr lang="en-US" altLang="zh-CN" dirty="0"/>
              <a:t>(1)</a:t>
            </a:r>
            <a:r>
              <a:rPr lang="zh-CN" altLang="en-US" dirty="0"/>
              <a:t>的结果；第 </a:t>
            </a:r>
            <a:r>
              <a:rPr lang="en-US" altLang="zh-CN" dirty="0"/>
              <a:t>2 </a:t>
            </a:r>
            <a:r>
              <a:rPr lang="zh-CN" altLang="en-US" dirty="0"/>
              <a:t>行：任务</a:t>
            </a:r>
            <a:r>
              <a:rPr lang="en-US" altLang="zh-CN" dirty="0"/>
              <a:t>(2)</a:t>
            </a:r>
            <a:r>
              <a:rPr lang="zh-CN" altLang="en-US" dirty="0"/>
              <a:t>的结果；第 </a:t>
            </a:r>
            <a:r>
              <a:rPr lang="en-US" altLang="zh-CN" dirty="0"/>
              <a:t>3 </a:t>
            </a:r>
            <a:r>
              <a:rPr lang="zh-CN" altLang="en-US" dirty="0"/>
              <a:t>行：任务</a:t>
            </a:r>
            <a:r>
              <a:rPr lang="en-US" altLang="zh-CN" dirty="0"/>
              <a:t>(3)</a:t>
            </a:r>
            <a:r>
              <a:rPr lang="zh-CN" altLang="en-US" dirty="0"/>
              <a:t>的结果</a:t>
            </a:r>
          </a:p>
        </p:txBody>
      </p:sp>
      <p:sp>
        <p:nvSpPr>
          <p:cNvPr id="4" name="爆炸形 2 3"/>
          <p:cNvSpPr/>
          <p:nvPr/>
        </p:nvSpPr>
        <p:spPr>
          <a:xfrm>
            <a:off x="2613546" y="4967785"/>
            <a:ext cx="6311346" cy="1733265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请自行分析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54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201003"/>
            <a:ext cx="7955280" cy="5062637"/>
          </a:xfrm>
        </p:spPr>
        <p:txBody>
          <a:bodyPr/>
          <a:lstStyle/>
          <a:p>
            <a:r>
              <a:rPr lang="zh-CN" altLang="en-US" dirty="0" smtClean="0"/>
              <a:t>其他课堂练习：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en-US" altLang="zh-CN" dirty="0" smtClean="0"/>
              <a:t>1006 </a:t>
            </a:r>
            <a:r>
              <a:rPr lang="zh-CN" altLang="en-US" dirty="0" smtClean="0"/>
              <a:t>字符变量</a:t>
            </a:r>
            <a:endParaRPr lang="en-US" altLang="zh-CN" dirty="0" smtClean="0"/>
          </a:p>
          <a:p>
            <a:r>
              <a:rPr lang="en-US" altLang="zh-CN" dirty="0" smtClean="0"/>
              <a:t>P1007 </a:t>
            </a:r>
            <a:r>
              <a:rPr lang="zh-CN" altLang="en-US" dirty="0" smtClean="0"/>
              <a:t>加法竖式</a:t>
            </a:r>
            <a:endParaRPr lang="en-US" altLang="zh-CN" dirty="0" smtClean="0"/>
          </a:p>
          <a:p>
            <a:r>
              <a:rPr lang="en-US" altLang="zh-CN" dirty="0" smtClean="0"/>
              <a:t>P1009 </a:t>
            </a:r>
            <a:r>
              <a:rPr lang="zh-CN" altLang="en-US" dirty="0" smtClean="0"/>
              <a:t>正弦余弦（角度弧度）</a:t>
            </a:r>
            <a:endParaRPr lang="en-US" altLang="zh-CN" dirty="0" smtClean="0"/>
          </a:p>
          <a:p>
            <a:r>
              <a:rPr lang="en-US" altLang="zh-CN" dirty="0" smtClean="0"/>
              <a:t>P1011 </a:t>
            </a:r>
            <a:r>
              <a:rPr lang="zh-CN" altLang="en-US" dirty="0" smtClean="0"/>
              <a:t>位运算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</a:t>
            </a:r>
            <a:r>
              <a:rPr lang="en-US" altLang="zh-CN" dirty="0" smtClean="0"/>
              <a:t>1002 </a:t>
            </a:r>
            <a:r>
              <a:rPr lang="zh-CN" altLang="en-US" dirty="0" smtClean="0"/>
              <a:t>五个整数</a:t>
            </a:r>
            <a:endParaRPr lang="en-US" altLang="zh-CN" dirty="0" smtClean="0"/>
          </a:p>
          <a:p>
            <a:r>
              <a:rPr lang="en-US" altLang="zh-CN" dirty="0" smtClean="0"/>
              <a:t>P1005 </a:t>
            </a:r>
            <a:r>
              <a:rPr lang="zh-CN" altLang="en-US" dirty="0" smtClean="0"/>
              <a:t>朋友相聚</a:t>
            </a:r>
            <a:endParaRPr lang="en-US" altLang="zh-CN" dirty="0" smtClean="0"/>
          </a:p>
          <a:p>
            <a:r>
              <a:rPr lang="en-US" altLang="zh-CN" dirty="0" smtClean="0"/>
              <a:t>P1008 </a:t>
            </a:r>
            <a:r>
              <a:rPr lang="zh-CN" altLang="en-US" dirty="0" smtClean="0"/>
              <a:t>乘法竖式</a:t>
            </a:r>
            <a:endParaRPr lang="en-US" altLang="zh-CN" dirty="0" smtClean="0"/>
          </a:p>
          <a:p>
            <a:r>
              <a:rPr lang="en-US" altLang="zh-CN" dirty="0" smtClean="0"/>
              <a:t>P1010 </a:t>
            </a:r>
            <a:r>
              <a:rPr lang="zh-CN" altLang="en-US" dirty="0"/>
              <a:t>平面距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en-US" altLang="zh-CN" dirty="0" smtClean="0"/>
              <a:t>P1012 </a:t>
            </a:r>
            <a:r>
              <a:rPr lang="zh-CN" altLang="en-US" dirty="0" smtClean="0"/>
              <a:t>三变量轮换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3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058" y="764373"/>
            <a:ext cx="7205582" cy="129302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、结构化程序的三种基本结构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961002"/>
            <a:ext cx="5872541" cy="43026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计算机在执行程序的时候，最基本的方式是一条语句接一条语 句的执行。但实际上程序总会遇到一些“岔路”，重走一些“老路”。</a:t>
            </a:r>
            <a:endParaRPr lang="en-US" altLang="zh-CN" dirty="0" smtClean="0"/>
          </a:p>
          <a:p>
            <a:r>
              <a:rPr lang="zh-CN" altLang="en-US" dirty="0"/>
              <a:t>后来</a:t>
            </a:r>
            <a:r>
              <a:rPr lang="zh-CN" altLang="en-US" dirty="0" smtClean="0"/>
              <a:t>人们发明了</a:t>
            </a:r>
            <a:r>
              <a:rPr lang="en-US" altLang="zh-CN" dirty="0" smtClean="0"/>
              <a:t>goto</a:t>
            </a:r>
            <a:r>
              <a:rPr lang="zh-CN" altLang="en-US" dirty="0" smtClean="0"/>
              <a:t>语句，可以随心所欲地跳转到程序的任何地方执行，但却让程序结构发生混乱，难于维护和阅读</a:t>
            </a:r>
            <a:endParaRPr lang="en-US" altLang="zh-CN" dirty="0" smtClean="0"/>
          </a:p>
          <a:p>
            <a:r>
              <a:rPr lang="zh-CN" altLang="en-US" dirty="0" smtClean="0"/>
              <a:t>为了摆脱这种困境，由</a:t>
            </a:r>
            <a:r>
              <a:rPr lang="en-US" altLang="zh-CN" dirty="0"/>
              <a:t>E.W.Dijkstra </a:t>
            </a:r>
            <a:r>
              <a:rPr lang="zh-CN" altLang="en-US" dirty="0"/>
              <a:t>提</a:t>
            </a:r>
            <a:r>
              <a:rPr lang="zh-CN" altLang="en-US" dirty="0" smtClean="0"/>
              <a:t>出， </a:t>
            </a:r>
            <a:r>
              <a:rPr lang="en-US" altLang="zh-CN" dirty="0"/>
              <a:t>Boehm </a:t>
            </a:r>
            <a:r>
              <a:rPr lang="zh-CN" altLang="en-US" dirty="0"/>
              <a:t>和 </a:t>
            </a:r>
            <a:r>
              <a:rPr lang="en-US" altLang="zh-CN" dirty="0" smtClean="0"/>
              <a:t>Jacopini</a:t>
            </a:r>
            <a:r>
              <a:rPr lang="zh-CN" altLang="en-US" dirty="0"/>
              <a:t>于</a:t>
            </a:r>
            <a:r>
              <a:rPr lang="en-US" altLang="zh-CN" dirty="0"/>
              <a:t>1966 </a:t>
            </a:r>
            <a:r>
              <a:rPr lang="zh-CN" altLang="en-US" dirty="0"/>
              <a:t>年</a:t>
            </a:r>
            <a:r>
              <a:rPr lang="zh-CN" altLang="en-US" dirty="0" smtClean="0"/>
              <a:t>证</a:t>
            </a:r>
            <a:r>
              <a:rPr lang="zh-CN" altLang="en-US" dirty="0"/>
              <a:t>明了程序设计语言仅仅使用顺序、选择</a:t>
            </a:r>
            <a:r>
              <a:rPr lang="zh-CN" altLang="en-US" dirty="0" smtClean="0"/>
              <a:t>和循环三</a:t>
            </a:r>
            <a:r>
              <a:rPr lang="zh-CN" altLang="en-US" dirty="0"/>
              <a:t>种基</a:t>
            </a:r>
            <a:r>
              <a:rPr lang="zh-CN" altLang="en-US" dirty="0" smtClean="0"/>
              <a:t>本结</a:t>
            </a:r>
            <a:r>
              <a:rPr lang="zh-CN" altLang="en-US" dirty="0"/>
              <a:t>构就足以表</a:t>
            </a:r>
            <a:r>
              <a:rPr lang="zh-CN" altLang="en-US" dirty="0" smtClean="0"/>
              <a:t>达各</a:t>
            </a:r>
            <a:r>
              <a:rPr lang="zh-CN" altLang="en-US" dirty="0"/>
              <a:t>种其他形式结构的程</a:t>
            </a:r>
            <a:r>
              <a:rPr lang="zh-CN" altLang="en-US" dirty="0" smtClean="0"/>
              <a:t>序结构。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01" y="2641294"/>
            <a:ext cx="2388708" cy="24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8524" y="1112704"/>
            <a:ext cx="2490363" cy="51509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分支结构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8691" y="1145755"/>
            <a:ext cx="2490363" cy="51509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顺序结构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934876" y="1112704"/>
            <a:ext cx="2944719" cy="5150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循环结构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6758" y="1949984"/>
            <a:ext cx="1454227" cy="572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6757" y="3040651"/>
            <a:ext cx="1454227" cy="572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336" y="5131376"/>
            <a:ext cx="1454227" cy="572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</a:rPr>
              <a:t>结束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473870" y="1487277"/>
            <a:ext cx="0" cy="4627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69644" y="2577944"/>
            <a:ext cx="0" cy="4627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469644" y="3688172"/>
            <a:ext cx="0" cy="4627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05449" y="4668669"/>
            <a:ext cx="0" cy="4627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8337" y="4040709"/>
            <a:ext cx="1454227" cy="57287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268700" y="1718630"/>
            <a:ext cx="1999699" cy="3173255"/>
            <a:chOff x="3268700" y="1718630"/>
            <a:chExt cx="1999699" cy="3173255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4268549" y="1718630"/>
              <a:ext cx="0" cy="4627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菱形 16"/>
            <p:cNvSpPr/>
            <p:nvPr/>
          </p:nvSpPr>
          <p:spPr>
            <a:xfrm>
              <a:off x="3268700" y="2181337"/>
              <a:ext cx="1999698" cy="1092507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</a:rPr>
                <a:t>要走哪边呢？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268700" y="2711980"/>
              <a:ext cx="0" cy="18838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268398" y="2727590"/>
              <a:ext cx="0" cy="20751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591" y="2978077"/>
              <a:ext cx="1913808" cy="1913808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/>
        </p:nvGrpSpPr>
        <p:grpSpPr>
          <a:xfrm>
            <a:off x="6329900" y="1985004"/>
            <a:ext cx="2005739" cy="3160422"/>
            <a:chOff x="6329900" y="1985004"/>
            <a:chExt cx="2005739" cy="3160422"/>
          </a:xfrm>
        </p:grpSpPr>
        <p:grpSp>
          <p:nvGrpSpPr>
            <p:cNvPr id="96" name="组合 95"/>
            <p:cNvGrpSpPr/>
            <p:nvPr/>
          </p:nvGrpSpPr>
          <p:grpSpPr>
            <a:xfrm>
              <a:off x="6329900" y="1985004"/>
              <a:ext cx="2005739" cy="3160422"/>
              <a:chOff x="6329900" y="1985004"/>
              <a:chExt cx="2005739" cy="3160422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6852596" y="367869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</a:rPr>
                  <a:t>是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7920141" y="324171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否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6329900" y="1985004"/>
                <a:ext cx="1904202" cy="3160422"/>
                <a:chOff x="6329900" y="1985004"/>
                <a:chExt cx="1904202" cy="3160422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329900" y="1985004"/>
                  <a:ext cx="1904202" cy="3160422"/>
                  <a:chOff x="6329900" y="1985004"/>
                  <a:chExt cx="1904202" cy="3160422"/>
                </a:xfrm>
              </p:grpSpPr>
              <p:cxnSp>
                <p:nvCxnSpPr>
                  <p:cNvPr id="37" name="直接箭头连接符 36"/>
                  <p:cNvCxnSpPr/>
                  <p:nvPr/>
                </p:nvCxnSpPr>
                <p:spPr>
                  <a:xfrm>
                    <a:off x="7268095" y="1985004"/>
                    <a:ext cx="0" cy="462707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菱形 37"/>
                  <p:cNvSpPr/>
                  <p:nvPr/>
                </p:nvSpPr>
                <p:spPr>
                  <a:xfrm>
                    <a:off x="6329900" y="2447711"/>
                    <a:ext cx="1876389" cy="1235723"/>
                  </a:xfrm>
                  <a:prstGeom prst="diamond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>
                        <a:latin typeface="Times New Roman" panose="02020603050405020304" pitchFamily="18" charset="0"/>
                      </a:rPr>
                      <a:t>重走一遍？</a:t>
                    </a:r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0" name="直接箭头连接符 39"/>
                  <p:cNvCxnSpPr/>
                  <p:nvPr/>
                </p:nvCxnSpPr>
                <p:spPr>
                  <a:xfrm>
                    <a:off x="8234102" y="3070310"/>
                    <a:ext cx="0" cy="2075116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肘形连接符 54"/>
                <p:cNvCxnSpPr>
                  <a:endCxn id="38" idx="1"/>
                </p:cNvCxnSpPr>
                <p:nvPr/>
              </p:nvCxnSpPr>
              <p:spPr>
                <a:xfrm rot="16200000" flipV="1">
                  <a:off x="5904635" y="3490838"/>
                  <a:ext cx="1766498" cy="915968"/>
                </a:xfrm>
                <a:prstGeom prst="bentConnector4">
                  <a:avLst>
                    <a:gd name="adj1" fmla="val -19251"/>
                    <a:gd name="adj2" fmla="val 124957"/>
                  </a:avLst>
                </a:prstGeom>
                <a:ln w="57150"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77" name="矩形 76"/>
                <p:cNvSpPr/>
                <p:nvPr/>
              </p:nvSpPr>
              <p:spPr>
                <a:xfrm>
                  <a:off x="6641596" y="4263932"/>
                  <a:ext cx="1278545" cy="57287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83" name="直接箭头连接符 82"/>
            <p:cNvCxnSpPr>
              <a:stCxn id="38" idx="2"/>
            </p:cNvCxnSpPr>
            <p:nvPr/>
          </p:nvCxnSpPr>
          <p:spPr>
            <a:xfrm flipH="1">
              <a:off x="7255597" y="3683434"/>
              <a:ext cx="12498" cy="54321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4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700" y="564348"/>
            <a:ext cx="6377940" cy="931077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、顺序结构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035" y="1495425"/>
            <a:ext cx="7955280" cy="4069080"/>
          </a:xfrm>
        </p:spPr>
        <p:txBody>
          <a:bodyPr/>
          <a:lstStyle/>
          <a:p>
            <a:r>
              <a:rPr lang="zh-CN" altLang="en-US" dirty="0"/>
              <a:t>所谓顺序结</a:t>
            </a:r>
            <a:r>
              <a:rPr lang="zh-CN" altLang="en-US" dirty="0" smtClean="0"/>
              <a:t>构，就是从</a:t>
            </a:r>
            <a:r>
              <a:rPr lang="zh-CN" altLang="en-US" dirty="0"/>
              <a:t>上到下依次执行程序的每条语句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如著名的</a:t>
            </a:r>
            <a:r>
              <a:rPr lang="en-US" altLang="zh-CN" dirty="0" smtClean="0"/>
              <a:t>BMI</a:t>
            </a:r>
            <a:r>
              <a:rPr lang="zh-CN" altLang="en-US" dirty="0" smtClean="0"/>
              <a:t>指数可以衡量成年人的身体是否健康，其计算公式为：</a:t>
            </a:r>
            <a:r>
              <a:rPr lang="en-US" altLang="zh-CN" dirty="0" smtClean="0"/>
              <a:t>BMI=</a:t>
            </a:r>
            <a:r>
              <a:rPr lang="zh-CN" altLang="en-US" dirty="0" smtClean="0"/>
              <a:t>体重</a:t>
            </a:r>
            <a:r>
              <a:rPr lang="en-US" altLang="zh-CN" dirty="0" smtClean="0"/>
              <a:t>/</a:t>
            </a:r>
            <a:r>
              <a:rPr lang="zh-CN" altLang="en-US" dirty="0" smtClean="0"/>
              <a:t>身高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，我们可以用程序编写一个</a:t>
            </a:r>
            <a:r>
              <a:rPr lang="en-US" altLang="zh-CN" dirty="0" smtClean="0"/>
              <a:t>BMI</a:t>
            </a:r>
            <a:r>
              <a:rPr lang="zh-CN" altLang="en-US" dirty="0" smtClean="0"/>
              <a:t>计算器，步骤为：</a:t>
            </a:r>
            <a:endParaRPr lang="en-US" altLang="zh-CN" baseline="30000" dirty="0"/>
          </a:p>
          <a:p>
            <a:endParaRPr lang="zh-CN" altLang="en-US" baseline="30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345177" y="3034996"/>
            <a:ext cx="2015493" cy="3460586"/>
            <a:chOff x="2585082" y="3454934"/>
            <a:chExt cx="1929768" cy="3701352"/>
          </a:xfrm>
        </p:grpSpPr>
        <p:sp>
          <p:nvSpPr>
            <p:cNvPr id="5" name="矩形 4"/>
            <p:cNvSpPr/>
            <p:nvPr/>
          </p:nvSpPr>
          <p:spPr>
            <a:xfrm>
              <a:off x="2585083" y="3454934"/>
              <a:ext cx="1929767" cy="5728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</a:rPr>
                <a:t>第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1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步：输入体重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85082" y="4545601"/>
              <a:ext cx="1929768" cy="5728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</a:rPr>
                <a:t>第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2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步：输入身高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85082" y="5564505"/>
              <a:ext cx="1929768" cy="5728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</a:rPr>
                <a:t>第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3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步：计算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BM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I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3603244" y="4082894"/>
              <a:ext cx="0" cy="4627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603244" y="5118478"/>
              <a:ext cx="0" cy="4627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585082" y="6583409"/>
              <a:ext cx="1929768" cy="5728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</a:rPr>
                <a:t>第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4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步：输</a:t>
              </a:r>
              <a:r>
                <a:rPr lang="zh-CN" altLang="en-US" dirty="0">
                  <a:latin typeface="Times New Roman" panose="02020603050405020304" pitchFamily="18" charset="0"/>
                </a:rPr>
                <a:t>出结果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3603244" y="6137382"/>
              <a:ext cx="0" cy="4627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471960" y="3524860"/>
            <a:ext cx="157004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可以看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出该程序的执行过程是按顺序一步一步来完成的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723612218"/>
              </p:ext>
            </p:extLst>
          </p:nvPr>
        </p:nvGraphicFramePr>
        <p:xfrm>
          <a:off x="7040652" y="5275149"/>
          <a:ext cx="1811764" cy="139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6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、输入语句</a:t>
            </a:r>
            <a:r>
              <a:rPr lang="en-US" altLang="zh-CN" cap="none" dirty="0" smtClean="0"/>
              <a:t>scanf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scanf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的作用：从终端（键盘、文件等）读取数据并放入变量（盒子）里面。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scanf</a:t>
            </a:r>
            <a:r>
              <a:rPr lang="zh-CN" altLang="en-US" dirty="0" smtClean="0">
                <a:latin typeface="Times New Roman" panose="02020603050405020304" pitchFamily="18" charset="0"/>
              </a:rPr>
              <a:t>的基本格式：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scanf(“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格式控制串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变量地址列表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</a:rPr>
              <a:t>如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scanf(“%d”,&amp;a);  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注：其作用就是从键盘读取一个整数放入变量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里面，其中</a:t>
            </a:r>
            <a:r>
              <a:rPr lang="en-US" altLang="zh-CN" dirty="0" smtClean="0">
                <a:latin typeface="Times New Roman" panose="02020603050405020304" pitchFamily="18" charset="0"/>
              </a:rPr>
              <a:t>%d</a:t>
            </a:r>
            <a:r>
              <a:rPr lang="zh-CN" altLang="en-US" dirty="0" smtClean="0">
                <a:latin typeface="Times New Roman" panose="02020603050405020304" pitchFamily="18" charset="0"/>
              </a:rPr>
              <a:t>是格式控制串，</a:t>
            </a:r>
            <a:r>
              <a:rPr lang="en-US" altLang="zh-CN" dirty="0" smtClean="0">
                <a:latin typeface="Times New Roman" panose="02020603050405020304" pitchFamily="18" charset="0"/>
              </a:rPr>
              <a:t>&amp;a</a:t>
            </a:r>
            <a:r>
              <a:rPr lang="zh-CN" altLang="en-US" dirty="0" smtClean="0">
                <a:latin typeface="Times New Roman" panose="02020603050405020304" pitchFamily="18" charset="0"/>
              </a:rPr>
              <a:t>代表求变量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的地址。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常用的格式控制串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%d    </a:t>
            </a:r>
            <a:r>
              <a:rPr lang="zh-CN" altLang="en-US" dirty="0" smtClean="0">
                <a:latin typeface="Times New Roman" panose="02020603050405020304" pitchFamily="18" charset="0"/>
              </a:rPr>
              <a:t>对应</a:t>
            </a:r>
            <a:r>
              <a:rPr lang="en-US" altLang="zh-CN" dirty="0" smtClean="0">
                <a:latin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</a:rPr>
              <a:t>类型的变量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%lf    </a:t>
            </a:r>
            <a:r>
              <a:rPr lang="zh-CN" altLang="en-US" dirty="0" smtClean="0">
                <a:latin typeface="Times New Roman" panose="02020603050405020304" pitchFamily="18" charset="0"/>
              </a:rPr>
              <a:t>对应</a:t>
            </a:r>
            <a:r>
              <a:rPr lang="en-US" altLang="zh-CN" dirty="0" smtClean="0">
                <a:latin typeface="Times New Roman" panose="02020603050405020304" pitchFamily="18" charset="0"/>
              </a:rPr>
              <a:t>double</a:t>
            </a:r>
            <a:r>
              <a:rPr lang="zh-CN" altLang="en-US" dirty="0" smtClean="0">
                <a:latin typeface="Times New Roman" panose="02020603050405020304" pitchFamily="18" charset="0"/>
              </a:rPr>
              <a:t>类型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%c    </a:t>
            </a:r>
            <a:r>
              <a:rPr lang="zh-CN" altLang="en-US" dirty="0" smtClean="0">
                <a:latin typeface="Times New Roman" panose="02020603050405020304" pitchFamily="18" charset="0"/>
              </a:rPr>
              <a:t>对应字符类型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%s     </a:t>
            </a:r>
            <a:r>
              <a:rPr lang="zh-CN" altLang="en-US" dirty="0" smtClean="0">
                <a:latin typeface="Times New Roman" panose="02020603050405020304" pitchFamily="18" charset="0"/>
              </a:rPr>
              <a:t>对应字符串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%f     </a:t>
            </a:r>
            <a:r>
              <a:rPr lang="zh-CN" altLang="en-US" dirty="0" smtClean="0">
                <a:latin typeface="Times New Roman" panose="02020603050405020304" pitchFamily="18" charset="0"/>
              </a:rPr>
              <a:t>对应</a:t>
            </a:r>
            <a:r>
              <a:rPr lang="en-US" altLang="zh-CN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dirty="0" smtClean="0">
                <a:latin typeface="Times New Roman" panose="02020603050405020304" pitchFamily="18" charset="0"/>
              </a:rPr>
              <a:t>类型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%o    </a:t>
            </a:r>
            <a:r>
              <a:rPr lang="zh-CN" altLang="en-US" dirty="0" smtClean="0">
                <a:latin typeface="Times New Roman" panose="02020603050405020304" pitchFamily="18" charset="0"/>
              </a:rPr>
              <a:t>对应八进制整型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%x    </a:t>
            </a:r>
            <a:r>
              <a:rPr lang="zh-CN" altLang="en-US" dirty="0" smtClean="0">
                <a:latin typeface="Times New Roman" panose="02020603050405020304" pitchFamily="18" charset="0"/>
              </a:rPr>
              <a:t>对应</a:t>
            </a:r>
            <a:r>
              <a:rPr lang="en-US" altLang="zh-CN" dirty="0" smtClean="0">
                <a:latin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</a:rPr>
              <a:t>进制整型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注意：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格式控制串与变量地址列表是一一对应的关系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60" y="1403985"/>
            <a:ext cx="7955280" cy="4069080"/>
          </a:xfrm>
        </p:spPr>
        <p:txBody>
          <a:bodyPr/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int a,b;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double c;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scanf(“%d%d%lf”,&amp;a,&amp;b,&amp;c);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7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/>
              <a:t>3.2 </a:t>
            </a:r>
            <a:r>
              <a:rPr lang="zh-CN" altLang="en-US" cap="none" dirty="0" smtClean="0"/>
              <a:t>使用</a:t>
            </a:r>
            <a:r>
              <a:rPr lang="en-US" altLang="zh-CN" cap="none" dirty="0" smtClean="0"/>
              <a:t>scanf</a:t>
            </a:r>
            <a:r>
              <a:rPr lang="zh-CN" altLang="en-US" cap="none" dirty="0" smtClean="0"/>
              <a:t>时的注</a:t>
            </a:r>
            <a:r>
              <a:rPr lang="zh-CN" altLang="en-US" cap="none" dirty="0"/>
              <a:t>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</a:t>
            </a:r>
            <a:r>
              <a:rPr lang="zh-CN" altLang="en-US" dirty="0" smtClean="0"/>
              <a:t>、</a:t>
            </a:r>
            <a:r>
              <a:rPr lang="zh-CN" altLang="en-US" dirty="0"/>
              <a:t>输</a:t>
            </a:r>
            <a:r>
              <a:rPr lang="zh-CN" altLang="en-US" dirty="0" smtClean="0"/>
              <a:t>入多个整</a:t>
            </a:r>
            <a:r>
              <a:rPr lang="zh-CN" altLang="en-US" dirty="0"/>
              <a:t>型、实型、字符串的时候，如</a:t>
            </a:r>
            <a:r>
              <a:rPr lang="zh-CN" altLang="en-US" dirty="0" smtClean="0"/>
              <a:t>果格式控制串中未指定分</a:t>
            </a:r>
            <a:r>
              <a:rPr lang="zh-CN" altLang="en-US" dirty="0"/>
              <a:t>隔符，</a:t>
            </a:r>
            <a:r>
              <a:rPr lang="zh-CN" altLang="en-US" dirty="0" smtClean="0"/>
              <a:t>则默认以</a:t>
            </a:r>
            <a:r>
              <a:rPr lang="zh-CN" altLang="en-US" dirty="0"/>
              <a:t>空格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、回车作为数据的分隔。</a:t>
            </a:r>
            <a:endParaRPr lang="en-US" altLang="zh-CN" dirty="0" smtClean="0"/>
          </a:p>
          <a:p>
            <a:r>
              <a:rPr lang="zh-CN" altLang="en-US" dirty="0" smtClean="0"/>
              <a:t>如果要给</a:t>
            </a:r>
            <a:r>
              <a:rPr lang="en-US" altLang="zh-CN" dirty="0"/>
              <a:t>a</a:t>
            </a:r>
            <a:r>
              <a:rPr lang="zh-CN" altLang="en-US" dirty="0"/>
              <a:t>输入</a:t>
            </a:r>
            <a:r>
              <a:rPr lang="en-US" altLang="zh-CN" dirty="0"/>
              <a:t>4</a:t>
            </a:r>
            <a:r>
              <a:rPr lang="zh-CN" altLang="en-US" dirty="0"/>
              <a:t>，给</a:t>
            </a:r>
            <a:r>
              <a:rPr lang="en-US" altLang="zh-CN" dirty="0"/>
              <a:t>b</a:t>
            </a:r>
            <a:r>
              <a:rPr lang="zh-CN" altLang="en-US" dirty="0"/>
              <a:t>输入</a:t>
            </a:r>
            <a:r>
              <a:rPr lang="en-US" altLang="zh-CN" dirty="0" smtClean="0"/>
              <a:t>5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scanf(“%d%d”,&amp;a,&amp;b);</a:t>
            </a:r>
          </a:p>
          <a:p>
            <a:pPr lvl="1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未指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定分隔符，在键盘上可以用“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空格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”或“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4table5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”或“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回车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”这样的形式输入。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%d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”,&amp;a,&amp;b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pPr lvl="1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意中间的逗号，则只能用“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”的形式从键盘输入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76275" y="5029200"/>
            <a:ext cx="7724775" cy="13144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tip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: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我们可以把格式控制串想象成一个“模板”，计算机会按照模板的指示来读取数据，比如例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中：计算机先读一个整数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(%d)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放入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，再读一个逗号，最后读取一个整数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(%d)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放入</a:t>
            </a:r>
            <a:r>
              <a:rPr lang="en-US" altLang="zh-CN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。</a:t>
            </a:r>
            <a:endParaRPr lang="zh-CN" altLang="en-US" dirty="0">
              <a:ln w="0"/>
              <a:gradFill flip="none" rotWithShape="1">
                <a:gsLst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495425"/>
            <a:ext cx="7955280" cy="4768215"/>
          </a:xfrm>
        </p:spPr>
        <p:txBody>
          <a:bodyPr/>
          <a:lstStyle/>
          <a:p>
            <a:r>
              <a:rPr lang="zh-CN" altLang="en-US" dirty="0" smtClean="0"/>
              <a:t>②、字符类型的输入</a:t>
            </a:r>
            <a:endParaRPr lang="en-US" altLang="zh-CN" dirty="0" smtClean="0"/>
          </a:p>
          <a:p>
            <a:r>
              <a:rPr lang="zh-CN" altLang="en-US" dirty="0" smtClean="0"/>
              <a:t>第一条并不适用于字符类型，因为空格，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，回车也是字符（不可见的字符）。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80103"/>
              </p:ext>
            </p:extLst>
          </p:nvPr>
        </p:nvGraphicFramePr>
        <p:xfrm>
          <a:off x="1295400" y="3603942"/>
          <a:ext cx="6096000" cy="147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6825"/>
                <a:gridCol w="482917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对于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scanf(“%c%c%d”,&amp;a,&amp;b,&amp;c);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输入形式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结果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24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m n 50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放入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，空格放入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，不确定的值放入了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mn50 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放入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放入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50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放入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716</TotalTime>
  <Words>2195</Words>
  <Application>Microsoft Office PowerPoint</Application>
  <PresentationFormat>全屏显示(4:3)</PresentationFormat>
  <Paragraphs>176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Century Gothic</vt:lpstr>
      <vt:lpstr>Times New Roman</vt:lpstr>
      <vt:lpstr>水汽尾迹</vt:lpstr>
      <vt:lpstr>程序设计的顺序结构</vt:lpstr>
      <vt:lpstr>1、结构化程序的三种基本结构</vt:lpstr>
      <vt:lpstr>PowerPoint 演示文稿</vt:lpstr>
      <vt:lpstr>2、顺序结构</vt:lpstr>
      <vt:lpstr>3、输入语句scanf</vt:lpstr>
      <vt:lpstr>3.1 常用的格式控制串</vt:lpstr>
      <vt:lpstr>PowerPoint 演示文稿</vt:lpstr>
      <vt:lpstr>3.2 使用scanf时的注意点</vt:lpstr>
      <vt:lpstr>PowerPoint 演示文稿</vt:lpstr>
      <vt:lpstr>PowerPoint 演示文稿</vt:lpstr>
      <vt:lpstr>4、输出语句printf</vt:lpstr>
      <vt:lpstr>4.1 printf中的格式控制串</vt:lpstr>
      <vt:lpstr>4.2 printf使用中的注意点</vt:lpstr>
      <vt:lpstr>PowerPoint 演示文稿</vt:lpstr>
      <vt:lpstr>5、例题讲解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程序设计的顺序结构</dc:title>
  <dc:creator>b y</dc:creator>
  <cp:lastModifiedBy>b y</cp:lastModifiedBy>
  <cp:revision>60</cp:revision>
  <dcterms:created xsi:type="dcterms:W3CDTF">2016-07-15T04:14:54Z</dcterms:created>
  <dcterms:modified xsi:type="dcterms:W3CDTF">2016-07-15T16:11:24Z</dcterms:modified>
</cp:coreProperties>
</file>