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379" r:id="rId3"/>
    <p:sldId id="414" r:id="rId4"/>
    <p:sldId id="380" r:id="rId5"/>
    <p:sldId id="450" r:id="rId6"/>
    <p:sldId id="449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96" r:id="rId50"/>
    <p:sldId id="498" r:id="rId51"/>
    <p:sldId id="499" r:id="rId52"/>
    <p:sldId id="500" r:id="rId53"/>
    <p:sldId id="501" r:id="rId54"/>
    <p:sldId id="497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9061" y="4259766"/>
            <a:ext cx="6082254" cy="1101301"/>
          </a:xfrm>
        </p:spPr>
        <p:txBody>
          <a:bodyPr anchor="ctr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9061" y="5403428"/>
            <a:ext cx="6082254" cy="701868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91" y="1843552"/>
            <a:ext cx="8022218" cy="191765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91" y="3890179"/>
            <a:ext cx="8022218" cy="10084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09800" y="3800971"/>
            <a:ext cx="8022218" cy="824400"/>
          </a:xfrm>
          <a:prstGeom prst="rect">
            <a:avLst/>
          </a:prstGeo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0304" y="2009099"/>
            <a:ext cx="4662191" cy="41251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9934" y="2009099"/>
            <a:ext cx="4662191" cy="41251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5270"/>
            <a:ext cx="10515600" cy="5954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51499"/>
            <a:ext cx="5157787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69535"/>
            <a:ext cx="5157787" cy="372012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51499"/>
            <a:ext cx="5183188" cy="657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69535"/>
            <a:ext cx="5183188" cy="37201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15085" y="948085"/>
            <a:ext cx="4961831" cy="4961831"/>
            <a:chOff x="3593148" y="948085"/>
            <a:chExt cx="4961831" cy="4961831"/>
          </a:xfrm>
        </p:grpSpPr>
        <p:sp>
          <p:nvSpPr>
            <p:cNvPr id="11" name="椭圆 2"/>
            <p:cNvSpPr>
              <a:spLocks noChangeArrowheads="1"/>
            </p:cNvSpPr>
            <p:nvPr/>
          </p:nvSpPr>
          <p:spPr bwMode="auto">
            <a:xfrm>
              <a:off x="3754015" y="1108952"/>
              <a:ext cx="4638007" cy="4640097"/>
            </a:xfrm>
            <a:prstGeom prst="ellipse">
              <a:avLst/>
            </a:prstGeom>
            <a:solidFill>
              <a:srgbClr val="FFC2E0"/>
            </a:solidFill>
            <a:ln w="3175" cmpd="sng">
              <a:solidFill>
                <a:srgbClr val="FF85C2"/>
              </a:solidFill>
              <a:round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3"/>
            <p:cNvSpPr>
              <a:spLocks noChangeArrowheads="1"/>
            </p:cNvSpPr>
            <p:nvPr/>
          </p:nvSpPr>
          <p:spPr bwMode="auto">
            <a:xfrm>
              <a:off x="3593148" y="948085"/>
              <a:ext cx="4961831" cy="4961831"/>
            </a:xfrm>
            <a:prstGeom prst="ellipse">
              <a:avLst/>
            </a:prstGeom>
            <a:noFill/>
            <a:ln w="3175" cmpd="sng">
              <a:solidFill>
                <a:srgbClr val="FF85C2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itchFamily="49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圆角矩形 4"/>
          <p:cNvSpPr>
            <a:spLocks noChangeArrowheads="1"/>
          </p:cNvSpPr>
          <p:nvPr/>
        </p:nvSpPr>
        <p:spPr bwMode="auto">
          <a:xfrm>
            <a:off x="3150239" y="2834625"/>
            <a:ext cx="5891522" cy="9589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6000" dirty="0">
              <a:solidFill>
                <a:srgbClr val="FFFFFF"/>
              </a:solidFill>
              <a:ea typeface="黑体" panose="02010600030101010101" pitchFamily="49" charset="-122"/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5669805" y="4075605"/>
            <a:ext cx="1151144" cy="1391402"/>
          </a:xfrm>
          <a:custGeom>
            <a:avLst/>
            <a:gdLst>
              <a:gd name="T0" fmla="*/ 86328 w 968375"/>
              <a:gd name="T1" fmla="*/ 968447 h 1170887"/>
              <a:gd name="T2" fmla="*/ 416627 w 968375"/>
              <a:gd name="T3" fmla="*/ 1114654 h 1170887"/>
              <a:gd name="T4" fmla="*/ 743172 w 968375"/>
              <a:gd name="T5" fmla="*/ 975945 h 1170887"/>
              <a:gd name="T6" fmla="*/ 791966 w 968375"/>
              <a:gd name="T7" fmla="*/ 998438 h 1170887"/>
              <a:gd name="T8" fmla="*/ 416627 w 968375"/>
              <a:gd name="T9" fmla="*/ 1170887 h 1170887"/>
              <a:gd name="T10" fmla="*/ 33780 w 968375"/>
              <a:gd name="T11" fmla="*/ 990941 h 1170887"/>
              <a:gd name="T12" fmla="*/ 86328 w 968375"/>
              <a:gd name="T13" fmla="*/ 968447 h 1170887"/>
              <a:gd name="T14" fmla="*/ 870787 w 968375"/>
              <a:gd name="T15" fmla="*/ 619801 h 1170887"/>
              <a:gd name="T16" fmla="*/ 968375 w 968375"/>
              <a:gd name="T17" fmla="*/ 739765 h 1170887"/>
              <a:gd name="T18" fmla="*/ 844513 w 968375"/>
              <a:gd name="T19" fmla="*/ 863478 h 1170887"/>
              <a:gd name="T20" fmla="*/ 799473 w 968375"/>
              <a:gd name="T21" fmla="*/ 855981 h 1170887"/>
              <a:gd name="T22" fmla="*/ 829500 w 968375"/>
              <a:gd name="T23" fmla="*/ 807245 h 1170887"/>
              <a:gd name="T24" fmla="*/ 844513 w 968375"/>
              <a:gd name="T25" fmla="*/ 810994 h 1170887"/>
              <a:gd name="T26" fmla="*/ 912074 w 968375"/>
              <a:gd name="T27" fmla="*/ 739765 h 1170887"/>
              <a:gd name="T28" fmla="*/ 867034 w 968375"/>
              <a:gd name="T29" fmla="*/ 676034 h 1170887"/>
              <a:gd name="T30" fmla="*/ 870787 w 968375"/>
              <a:gd name="T31" fmla="*/ 619801 h 1170887"/>
              <a:gd name="T32" fmla="*/ 821993 w 968375"/>
              <a:gd name="T33" fmla="*/ 537325 h 1170887"/>
              <a:gd name="T34" fmla="*/ 829500 w 968375"/>
              <a:gd name="T35" fmla="*/ 612303 h 1170887"/>
              <a:gd name="T36" fmla="*/ 416627 w 968375"/>
              <a:gd name="T37" fmla="*/ 1024681 h 1170887"/>
              <a:gd name="T38" fmla="*/ 0 w 968375"/>
              <a:gd name="T39" fmla="*/ 612303 h 1170887"/>
              <a:gd name="T40" fmla="*/ 7507 w 968375"/>
              <a:gd name="T41" fmla="*/ 544823 h 1170887"/>
              <a:gd name="T42" fmla="*/ 416627 w 968375"/>
              <a:gd name="T43" fmla="*/ 758510 h 1170887"/>
              <a:gd name="T44" fmla="*/ 821993 w 968375"/>
              <a:gd name="T45" fmla="*/ 544823 h 1170887"/>
              <a:gd name="T46" fmla="*/ 821993 w 968375"/>
              <a:gd name="T47" fmla="*/ 537325 h 1170887"/>
              <a:gd name="T48" fmla="*/ 416627 w 968375"/>
              <a:gd name="T49" fmla="*/ 372374 h 1170887"/>
              <a:gd name="T50" fmla="*/ 776952 w 968375"/>
              <a:gd name="T51" fmla="*/ 544823 h 1170887"/>
              <a:gd name="T52" fmla="*/ 773199 w 968375"/>
              <a:gd name="T53" fmla="*/ 571065 h 1170887"/>
              <a:gd name="T54" fmla="*/ 416627 w 968375"/>
              <a:gd name="T55" fmla="*/ 451101 h 1170887"/>
              <a:gd name="T56" fmla="*/ 56301 w 968375"/>
              <a:gd name="T57" fmla="*/ 571065 h 1170887"/>
              <a:gd name="T58" fmla="*/ 52547 w 968375"/>
              <a:gd name="T59" fmla="*/ 544823 h 1170887"/>
              <a:gd name="T60" fmla="*/ 416627 w 968375"/>
              <a:gd name="T61" fmla="*/ 372374 h 1170887"/>
              <a:gd name="T62" fmla="*/ 543902 w 968375"/>
              <a:gd name="T63" fmla="*/ 62096 h 1170887"/>
              <a:gd name="T64" fmla="*/ 554238 w 968375"/>
              <a:gd name="T65" fmla="*/ 372576 h 1170887"/>
              <a:gd name="T66" fmla="*/ 543902 w 968375"/>
              <a:gd name="T67" fmla="*/ 62096 h 1170887"/>
              <a:gd name="T68" fmla="*/ 275155 w 968375"/>
              <a:gd name="T69" fmla="*/ 41398 h 1170887"/>
              <a:gd name="T70" fmla="*/ 285491 w 968375"/>
              <a:gd name="T71" fmla="*/ 351878 h 1170887"/>
              <a:gd name="T72" fmla="*/ 275155 w 968375"/>
              <a:gd name="T73" fmla="*/ 41398 h 1170887"/>
              <a:gd name="T74" fmla="*/ 409528 w 968375"/>
              <a:gd name="T75" fmla="*/ 0 h 1170887"/>
              <a:gd name="T76" fmla="*/ 419865 w 968375"/>
              <a:gd name="T77" fmla="*/ 310480 h 1170887"/>
              <a:gd name="T78" fmla="*/ 409528 w 968375"/>
              <a:gd name="T79" fmla="*/ 0 h 1170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rgbClr val="FF8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4014" y="2834624"/>
            <a:ext cx="4638007" cy="958939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0" y="83126"/>
            <a:ext cx="12192000" cy="67748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329706" y="1055077"/>
            <a:ext cx="1024094" cy="512188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1055077"/>
            <a:ext cx="9411119" cy="512188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8783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092203"/>
            <a:ext cx="10515600" cy="67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D5F9-081B-4062-9F80-0E315FE959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4178-5E95-48FE-8FA5-5746B77908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gradFill>
            <a:gsLst>
              <a:gs pos="100000">
                <a:schemeClr val="accent2">
                  <a:lumMod val="75000"/>
                </a:schemeClr>
              </a:gs>
              <a:gs pos="60000">
                <a:schemeClr val="accent1"/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n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GIF"/><Relationship Id="rId2" Type="http://schemas.openxmlformats.org/officeDocument/2006/relationships/image" Target="../media/image5.GIF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GIF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GIF"/><Relationship Id="rId1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GIF"/><Relationship Id="rId1" Type="http://schemas.openxmlformats.org/officeDocument/2006/relationships/image" Target="../media/image5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GIF"/><Relationship Id="rId2" Type="http://schemas.openxmlformats.org/officeDocument/2006/relationships/slide" Target="slide1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GIF"/><Relationship Id="rId1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" Target="slide1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GIF"/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" Target="slid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55196" y="2571936"/>
            <a:ext cx="6082254" cy="1101301"/>
          </a:xfrm>
        </p:spPr>
        <p:txBody>
          <a:bodyPr>
            <a:noAutofit/>
          </a:bodyPr>
          <a:lstStyle/>
          <a:p>
            <a:r>
              <a:rPr lang="zh-CN" altLang="zh-CN" sz="8000" dirty="0" smtClean="0">
                <a:solidFill>
                  <a:schemeClr val="tx1"/>
                </a:solidFill>
              </a:rPr>
              <a:t>进制转换</a:t>
            </a:r>
            <a:endParaRPr lang="zh-CN" altLang="zh-CN" sz="8000" dirty="0" smtClean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1158240" y="274320"/>
            <a:ext cx="9875520" cy="792480"/>
          </a:xfrm>
        </p:spPr>
        <p:txBody>
          <a:bodyPr vert="horz" wrap="square" anchor="ctr"/>
          <a:lstStyle/>
          <a:p>
            <a:pPr algn="l" eaLnBrk="1" hangingPunct="1"/>
            <a:r>
              <a:rPr lang="zh-CN" altLang="en-US" sz="3840"/>
              <a:t>十进制</a:t>
            </a:r>
            <a:r>
              <a:rPr lang="zh-CN" altLang="en-US" sz="3840">
                <a:solidFill>
                  <a:srgbClr val="0000CC"/>
                </a:solidFill>
              </a:rPr>
              <a:t>整数</a:t>
            </a:r>
            <a:r>
              <a:rPr lang="zh-CN" altLang="en-US" sz="3840"/>
              <a:t>转为二进制数例题</a:t>
            </a:r>
            <a:endParaRPr lang="zh-CN" altLang="en-US" sz="3840"/>
          </a:p>
        </p:txBody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>
          <a:xfrm>
            <a:off x="1706880" y="1483996"/>
            <a:ext cx="9509760" cy="4897754"/>
          </a:xfrm>
        </p:spPr>
        <p:txBody>
          <a:bodyPr vert="horz" wrap="square" anchor="t"/>
          <a:lstStyle/>
          <a:p>
            <a:pPr eaLnBrk="1" hangingPunct="1"/>
            <a:r>
              <a:rPr lang="zh-CN" altLang="en-US" sz="2880" b="1">
                <a:effectLst>
                  <a:outerShdw blurRad="38100" dist="38100" dir="2700000">
                    <a:srgbClr val="C0C0C0"/>
                  </a:outerShdw>
                </a:effectLst>
              </a:rPr>
              <a:t>步骤：                                               余数   排序方向       </a:t>
            </a:r>
            <a:endParaRPr lang="zh-CN" altLang="en-US" sz="2880" b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4036" name="Line 4"/>
          <p:cNvSpPr/>
          <p:nvPr/>
        </p:nvSpPr>
        <p:spPr>
          <a:xfrm>
            <a:off x="4267200" y="193167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7" name="Line 5"/>
          <p:cNvSpPr/>
          <p:nvPr/>
        </p:nvSpPr>
        <p:spPr>
          <a:xfrm>
            <a:off x="4267200" y="2465070"/>
            <a:ext cx="356616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8" name="Text Box 6"/>
          <p:cNvSpPr txBox="1"/>
          <p:nvPr/>
        </p:nvSpPr>
        <p:spPr>
          <a:xfrm>
            <a:off x="3444240" y="2007870"/>
            <a:ext cx="4572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9" name="Text Box 7"/>
          <p:cNvSpPr txBox="1"/>
          <p:nvPr/>
        </p:nvSpPr>
        <p:spPr>
          <a:xfrm>
            <a:off x="4832986" y="1971676"/>
            <a:ext cx="5892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46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0" name="Text Box 8"/>
          <p:cNvSpPr txBox="1"/>
          <p:nvPr/>
        </p:nvSpPr>
        <p:spPr>
          <a:xfrm>
            <a:off x="5122546" y="2617470"/>
            <a:ext cx="5892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23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41" name="Line 9"/>
          <p:cNvSpPr/>
          <p:nvPr/>
        </p:nvSpPr>
        <p:spPr>
          <a:xfrm>
            <a:off x="4541520" y="254127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2" name="Line 10"/>
          <p:cNvSpPr/>
          <p:nvPr/>
        </p:nvSpPr>
        <p:spPr>
          <a:xfrm>
            <a:off x="4541520" y="3074670"/>
            <a:ext cx="33832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3" name="Line 11"/>
          <p:cNvSpPr/>
          <p:nvPr/>
        </p:nvSpPr>
        <p:spPr>
          <a:xfrm>
            <a:off x="4724400" y="3684270"/>
            <a:ext cx="3200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4" name="Line 12"/>
          <p:cNvSpPr/>
          <p:nvPr/>
        </p:nvSpPr>
        <p:spPr>
          <a:xfrm>
            <a:off x="5090160" y="4293870"/>
            <a:ext cx="283464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5" name="Line 13"/>
          <p:cNvSpPr/>
          <p:nvPr/>
        </p:nvSpPr>
        <p:spPr>
          <a:xfrm>
            <a:off x="5364480" y="4903470"/>
            <a:ext cx="265176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6" name="Line 14"/>
          <p:cNvSpPr/>
          <p:nvPr/>
        </p:nvSpPr>
        <p:spPr>
          <a:xfrm>
            <a:off x="5547360" y="5513070"/>
            <a:ext cx="256032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7" name="Line 15"/>
          <p:cNvSpPr/>
          <p:nvPr/>
        </p:nvSpPr>
        <p:spPr>
          <a:xfrm>
            <a:off x="4724400" y="315087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8" name="Line 16"/>
          <p:cNvSpPr/>
          <p:nvPr/>
        </p:nvSpPr>
        <p:spPr>
          <a:xfrm>
            <a:off x="5090160" y="376047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9" name="Line 17"/>
          <p:cNvSpPr/>
          <p:nvPr/>
        </p:nvSpPr>
        <p:spPr>
          <a:xfrm>
            <a:off x="5364480" y="437007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0" name="Line 18"/>
          <p:cNvSpPr/>
          <p:nvPr/>
        </p:nvSpPr>
        <p:spPr>
          <a:xfrm>
            <a:off x="5547360" y="497967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1" name="Text Box 19"/>
          <p:cNvSpPr txBox="1"/>
          <p:nvPr/>
        </p:nvSpPr>
        <p:spPr>
          <a:xfrm>
            <a:off x="3810000" y="2617470"/>
            <a:ext cx="4572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2" name="Text Box 20"/>
          <p:cNvSpPr txBox="1"/>
          <p:nvPr/>
        </p:nvSpPr>
        <p:spPr>
          <a:xfrm>
            <a:off x="3992880" y="3150870"/>
            <a:ext cx="4572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3" name="Text Box 21"/>
          <p:cNvSpPr txBox="1"/>
          <p:nvPr/>
        </p:nvSpPr>
        <p:spPr>
          <a:xfrm>
            <a:off x="4358640" y="3836670"/>
            <a:ext cx="4572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4" name="Text Box 22"/>
          <p:cNvSpPr txBox="1"/>
          <p:nvPr/>
        </p:nvSpPr>
        <p:spPr>
          <a:xfrm>
            <a:off x="4632960" y="4522470"/>
            <a:ext cx="4572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5" name="Text Box 23"/>
          <p:cNvSpPr txBox="1"/>
          <p:nvPr/>
        </p:nvSpPr>
        <p:spPr>
          <a:xfrm>
            <a:off x="4907280" y="5055870"/>
            <a:ext cx="4572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6" name="Text Box 24"/>
          <p:cNvSpPr txBox="1"/>
          <p:nvPr/>
        </p:nvSpPr>
        <p:spPr>
          <a:xfrm>
            <a:off x="5381626" y="3150870"/>
            <a:ext cx="561975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7" name="Text Box 25"/>
          <p:cNvSpPr txBox="1"/>
          <p:nvPr/>
        </p:nvSpPr>
        <p:spPr>
          <a:xfrm>
            <a:off x="5585460" y="3760470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8" name="Text Box 26"/>
          <p:cNvSpPr txBox="1"/>
          <p:nvPr/>
        </p:nvSpPr>
        <p:spPr>
          <a:xfrm>
            <a:off x="5756910" y="4370070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59" name="Text Box 27"/>
          <p:cNvSpPr txBox="1"/>
          <p:nvPr/>
        </p:nvSpPr>
        <p:spPr>
          <a:xfrm>
            <a:off x="5821680" y="4979670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0" name="Text Box 28"/>
          <p:cNvSpPr txBox="1"/>
          <p:nvPr/>
        </p:nvSpPr>
        <p:spPr>
          <a:xfrm>
            <a:off x="5913120" y="5492116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1" name="Text Box 29"/>
          <p:cNvSpPr txBox="1"/>
          <p:nvPr/>
        </p:nvSpPr>
        <p:spPr>
          <a:xfrm>
            <a:off x="8256270" y="1988820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2" name="Text Box 30"/>
          <p:cNvSpPr txBox="1"/>
          <p:nvPr/>
        </p:nvSpPr>
        <p:spPr>
          <a:xfrm>
            <a:off x="8275320" y="2558416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3" name="Text Box 31"/>
          <p:cNvSpPr txBox="1"/>
          <p:nvPr/>
        </p:nvSpPr>
        <p:spPr>
          <a:xfrm>
            <a:off x="8275320" y="3168016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4" name="Text Box 32"/>
          <p:cNvSpPr txBox="1"/>
          <p:nvPr/>
        </p:nvSpPr>
        <p:spPr>
          <a:xfrm>
            <a:off x="8275320" y="3777616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5" name="Text Box 33"/>
          <p:cNvSpPr txBox="1"/>
          <p:nvPr/>
        </p:nvSpPr>
        <p:spPr>
          <a:xfrm>
            <a:off x="8275320" y="4387216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6" name="Text Box 34"/>
          <p:cNvSpPr txBox="1"/>
          <p:nvPr/>
        </p:nvSpPr>
        <p:spPr>
          <a:xfrm>
            <a:off x="8305800" y="5061586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67" name="Line 35"/>
          <p:cNvSpPr/>
          <p:nvPr/>
        </p:nvSpPr>
        <p:spPr>
          <a:xfrm flipV="1">
            <a:off x="9898380" y="2348866"/>
            <a:ext cx="0" cy="3124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44068" name="Text Box 38"/>
          <p:cNvSpPr txBox="1"/>
          <p:nvPr/>
        </p:nvSpPr>
        <p:spPr>
          <a:xfrm>
            <a:off x="2697480" y="5829300"/>
            <a:ext cx="7012306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结果</a:t>
            </a: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（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46</a:t>
            </a: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）</a:t>
            </a:r>
            <a:r>
              <a:rPr lang="en-US" altLang="x-none" sz="3360" b="1" baseline="-25000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10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=</a:t>
            </a: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（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101110</a:t>
            </a: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）</a:t>
            </a:r>
            <a:r>
              <a:rPr lang="en-US" altLang="x-none" sz="3360" b="1" baseline="-25000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2</a:t>
            </a:r>
            <a:endParaRPr lang="en-US" altLang="x-none" sz="3360" b="1" baseline="-25000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pic>
        <p:nvPicPr>
          <p:cNvPr id="44069" name="Picture 39" descr="10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7390" y="5374006"/>
            <a:ext cx="1598296" cy="1280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70" name="Rectangle 40"/>
          <p:cNvSpPr/>
          <p:nvPr/>
        </p:nvSpPr>
        <p:spPr>
          <a:xfrm>
            <a:off x="1343026" y="1102996"/>
            <a:ext cx="500126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将十进制数</a:t>
            </a:r>
            <a:r>
              <a:rPr lang="en-US" altLang="x-none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46</a:t>
            </a:r>
            <a:r>
              <a:rPr lang="zh-CN" altLang="en-US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转为二进制数：</a:t>
            </a:r>
            <a:endParaRPr lang="zh-CN" altLang="en-US" sz="2880" b="1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500"/>
                            </p:stCondLst>
                            <p:childTnLst>
                              <p:par>
                                <p:cTn id="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0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7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2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8" grpId="0"/>
      <p:bldP spid="44039" grpId="0"/>
      <p:bldP spid="44040" grpId="0"/>
      <p:bldP spid="44051" grpId="0"/>
      <p:bldP spid="44052" grpId="0"/>
      <p:bldP spid="44053" grpId="0"/>
      <p:bldP spid="44054" grpId="0"/>
      <p:bldP spid="44055" grpId="0"/>
      <p:bldP spid="44056" grpId="0"/>
      <p:bldP spid="44057" grpId="0"/>
      <p:bldP spid="44058" grpId="0"/>
      <p:bldP spid="44059" grpId="0"/>
      <p:bldP spid="44060" grpId="0"/>
      <p:bldP spid="44061" grpId="0"/>
      <p:bldP spid="44062" grpId="0"/>
      <p:bldP spid="44063" grpId="0"/>
      <p:bldP spid="44064" grpId="0"/>
      <p:bldP spid="44065" grpId="0"/>
      <p:bldP spid="44066" grpId="0"/>
      <p:bldP spid="440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3"/>
          <p:cNvGrpSpPr/>
          <p:nvPr/>
        </p:nvGrpSpPr>
        <p:grpSpPr>
          <a:xfrm>
            <a:off x="9121140" y="6010276"/>
            <a:ext cx="398146" cy="287654"/>
            <a:chOff x="0" y="0"/>
            <a:chExt cx="209" cy="181"/>
          </a:xfrm>
        </p:grpSpPr>
        <p:sp>
          <p:nvSpPr>
            <p:cNvPr id="45059" name="AutoShape 4"/>
            <p:cNvSpPr/>
            <p:nvPr/>
          </p:nvSpPr>
          <p:spPr>
            <a:xfrm>
              <a:off x="0" y="0"/>
              <a:ext cx="209" cy="181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11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160" dirty="0">
                <a:latin typeface="Arial" panose="020B0604020202020204" pitchFamily="34" charset="0"/>
              </a:endParaRPr>
            </a:p>
          </p:txBody>
        </p:sp>
        <p:sp>
          <p:nvSpPr>
            <p:cNvPr id="45060" name="AutoShape 5">
              <a:hlinkClick r:id="" action="ppaction://hlinkshowjump?jump=previousslide"/>
            </p:cNvPr>
            <p:cNvSpPr/>
            <p:nvPr/>
          </p:nvSpPr>
          <p:spPr>
            <a:xfrm rot="10800000">
              <a:off x="48" y="36"/>
              <a:ext cx="108" cy="100"/>
            </a:xfrm>
            <a:prstGeom prst="rightArrow">
              <a:avLst>
                <a:gd name="adj1" fmla="val 52000"/>
                <a:gd name="adj2" fmla="val 53000"/>
              </a:avLst>
            </a:prstGeom>
            <a:gradFill rotWithShape="1">
              <a:gsLst>
                <a:gs pos="0">
                  <a:srgbClr val="E6EFFF"/>
                </a:gs>
                <a:gs pos="100000">
                  <a:srgbClr val="D9E6FF"/>
                </a:gs>
              </a:gsLst>
              <a:lin ang="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4" dir="b"/>
            </a:scene3d>
            <a:sp3d prstMaterial="legacyMatte">
              <a:bevelT w="13500" h="13500" prst="angle"/>
              <a:bevelB w="13500" h="13500" prst="angle"/>
              <a:extrusionClr>
                <a:srgbClr val="D9E6FF"/>
              </a:extrusionClr>
            </a:sp3d>
          </p:spPr>
          <p:txBody>
            <a:bodyPr rot="10800000" wrap="none" anchor="ctr">
              <a:flatTx/>
            </a:bodyPr>
            <a:lstStyle/>
            <a:p>
              <a:pPr algn="ctr"/>
              <a:endParaRPr lang="zh-CN" altLang="en-US" sz="2160" dirty="0">
                <a:latin typeface="Tahoma" panose="020B0604030504040204" pitchFamily="2" charset="0"/>
              </a:endParaRPr>
            </a:p>
          </p:txBody>
        </p:sp>
      </p:grpSp>
      <p:sp>
        <p:nvSpPr>
          <p:cNvPr id="45061" name="Text Box 12"/>
          <p:cNvSpPr txBox="1"/>
          <p:nvPr/>
        </p:nvSpPr>
        <p:spPr>
          <a:xfrm>
            <a:off x="1057275" y="909956"/>
            <a:ext cx="6400800" cy="405764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en-US" altLang="x-none" sz="3360" dirty="0">
                <a:latin typeface="宋体" panose="02010600030101010101" pitchFamily="2" charset="-122"/>
              </a:rPr>
              <a:t>【</a:t>
            </a:r>
            <a:r>
              <a:rPr lang="zh-CN" altLang="en-US" sz="3360" dirty="0">
                <a:latin typeface="宋体" panose="02010600030101010101" pitchFamily="2" charset="-122"/>
              </a:rPr>
              <a:t>例</a:t>
            </a:r>
            <a:r>
              <a:rPr lang="en-US" altLang="x-none" sz="3360" dirty="0">
                <a:latin typeface="宋体" panose="02010600030101010101" pitchFamily="2" charset="-122"/>
              </a:rPr>
              <a:t>1.3】</a:t>
            </a:r>
            <a:r>
              <a:rPr lang="zh-CN" altLang="en-US" sz="3360" dirty="0">
                <a:latin typeface="宋体" panose="02010600030101010101" pitchFamily="2" charset="-122"/>
              </a:rPr>
              <a:t>把</a:t>
            </a:r>
            <a:r>
              <a:rPr lang="en-US" altLang="x-none" sz="3360" dirty="0">
                <a:latin typeface="宋体" panose="02010600030101010101" pitchFamily="2" charset="-122"/>
              </a:rPr>
              <a:t>89</a:t>
            </a:r>
            <a:r>
              <a:rPr lang="zh-CN" altLang="en-US" sz="3360" dirty="0">
                <a:latin typeface="宋体" panose="02010600030101010101" pitchFamily="2" charset="-122"/>
              </a:rPr>
              <a:t>转换成二进制数。</a:t>
            </a:r>
            <a:endParaRPr lang="zh-CN" altLang="en-US" sz="3360" dirty="0">
              <a:latin typeface="宋体" panose="02010600030101010101" pitchFamily="2" charset="-122"/>
            </a:endParaRPr>
          </a:p>
        </p:txBody>
      </p:sp>
      <p:graphicFrame>
        <p:nvGraphicFramePr>
          <p:cNvPr id="45062" name="表格 45061"/>
          <p:cNvGraphicFramePr/>
          <p:nvPr/>
        </p:nvGraphicFramePr>
        <p:xfrm>
          <a:off x="1948816" y="1415416"/>
          <a:ext cx="8138160" cy="4966335"/>
        </p:xfrm>
        <a:graphic>
          <a:graphicData uri="http://schemas.openxmlformats.org/drawingml/2006/table">
            <a:tbl>
              <a:tblPr/>
              <a:tblGrid>
                <a:gridCol w="914400"/>
                <a:gridCol w="2011680"/>
                <a:gridCol w="1463040"/>
                <a:gridCol w="3749040"/>
              </a:tblGrid>
              <a:tr h="55181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80">
                          <a:latin typeface="Franklin Gothic Medium" panose="020B0603020102020204" pitchFamily="2" charset="0"/>
                          <a:ea typeface="微软雅黑" charset="-122"/>
                        </a:rPr>
                        <a:t>余数</a:t>
                      </a: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81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2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89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1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80">
                          <a:latin typeface="Franklin Gothic Medium" panose="020B0603020102020204" pitchFamily="2" charset="0"/>
                          <a:ea typeface="微软雅黑" charset="-122"/>
                        </a:rPr>
                        <a:t>二进制的低位</a:t>
                      </a: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81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2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44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0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81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2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22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0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81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2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11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1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81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2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5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1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81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2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2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0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81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2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1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1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CN" altLang="en-US" sz="2880">
                          <a:latin typeface="Franklin Gothic Medium" panose="020B0603020102020204" pitchFamily="2" charset="0"/>
                          <a:ea typeface="微软雅黑" charset="-122"/>
                        </a:rPr>
                        <a:t>二进制的高位</a:t>
                      </a: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81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x-none" sz="2880" dirty="0">
                          <a:latin typeface="Franklin Gothic Medium" panose="020B0603020102020204" pitchFamily="2" charset="0"/>
                          <a:ea typeface="微软雅黑" charset="-122"/>
                        </a:rPr>
                        <a:t>0</a:t>
                      </a:r>
                      <a:endParaRPr lang="en-US" altLang="x-none" sz="2880" dirty="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Franklin Gothic Medium" panose="020B0603020102020204" pitchFamily="2" charset="0"/>
                          <a:ea typeface="微软雅黑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endParaRPr lang="zh-CN" altLang="en-US" sz="2880">
                        <a:latin typeface="Franklin Gothic Medium" panose="020B0603020102020204" pitchFamily="2" charset="0"/>
                        <a:ea typeface="微软雅黑" charset="-122"/>
                      </a:endParaRPr>
                    </a:p>
                  </a:txBody>
                  <a:tcPr marL="109728" marR="109728" marT="54864" marB="548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7" name="Line 84"/>
          <p:cNvSpPr/>
          <p:nvPr/>
        </p:nvSpPr>
        <p:spPr>
          <a:xfrm flipV="1">
            <a:off x="6181726" y="2451736"/>
            <a:ext cx="0" cy="304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108" name="Text Box 85"/>
          <p:cNvSpPr txBox="1"/>
          <p:nvPr/>
        </p:nvSpPr>
        <p:spPr>
          <a:xfrm>
            <a:off x="6553200" y="3057526"/>
            <a:ext cx="5120640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3360" dirty="0">
                <a:latin typeface="Times New Roman" panose="02020603050405020304" pitchFamily="2" charset="0"/>
              </a:rPr>
              <a:t>所以，</a:t>
            </a:r>
            <a:r>
              <a:rPr lang="en-US" altLang="x-none" sz="3360" dirty="0">
                <a:latin typeface="Times New Roman" panose="02020603050405020304" pitchFamily="2" charset="0"/>
              </a:rPr>
              <a:t>(89)</a:t>
            </a:r>
            <a:r>
              <a:rPr lang="en-US" altLang="x-none" sz="3360" baseline="-25000" dirty="0">
                <a:latin typeface="Times New Roman" panose="02020603050405020304" pitchFamily="2" charset="0"/>
              </a:rPr>
              <a:t>10</a:t>
            </a:r>
            <a:r>
              <a:rPr lang="en-US" altLang="x-none" sz="3360" dirty="0">
                <a:latin typeface="Times New Roman" panose="02020603050405020304" pitchFamily="2" charset="0"/>
              </a:rPr>
              <a:t>=(1011001)</a:t>
            </a:r>
            <a:r>
              <a:rPr lang="en-US" altLang="x-none" sz="3360" baseline="-25000" dirty="0">
                <a:latin typeface="Times New Roman" panose="02020603050405020304" pitchFamily="2" charset="0"/>
              </a:rPr>
              <a:t>2</a:t>
            </a:r>
            <a:r>
              <a:rPr lang="zh-CN" altLang="en-US" sz="3360" dirty="0">
                <a:latin typeface="Times New Roman" panose="02020603050405020304" pitchFamily="2" charset="0"/>
              </a:rPr>
              <a:t>。</a:t>
            </a:r>
            <a:endParaRPr lang="zh-CN" altLang="en-US" sz="336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1158240" y="274320"/>
            <a:ext cx="9875520" cy="870586"/>
          </a:xfrm>
        </p:spPr>
        <p:txBody>
          <a:bodyPr vert="horz" wrap="square" anchor="ctr"/>
          <a:lstStyle/>
          <a:p>
            <a:pPr algn="l" eaLnBrk="1" hangingPunct="1"/>
            <a:r>
              <a:rPr lang="zh-CN" altLang="en-US" sz="3840"/>
              <a:t>十进制</a:t>
            </a:r>
            <a:r>
              <a:rPr lang="zh-CN" altLang="en-US" sz="3840">
                <a:solidFill>
                  <a:srgbClr val="0000CC"/>
                </a:solidFill>
              </a:rPr>
              <a:t>规则小数</a:t>
            </a:r>
            <a:r>
              <a:rPr lang="zh-CN" altLang="en-US" sz="3840"/>
              <a:t>转为二进制数例题</a:t>
            </a:r>
            <a:endParaRPr lang="zh-CN" altLang="en-US" sz="3840"/>
          </a:p>
        </p:txBody>
      </p:sp>
      <p:sp>
        <p:nvSpPr>
          <p:cNvPr id="46083" name="Text Box 4"/>
          <p:cNvSpPr txBox="1"/>
          <p:nvPr/>
        </p:nvSpPr>
        <p:spPr>
          <a:xfrm>
            <a:off x="4124326" y="1716406"/>
            <a:ext cx="10972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0.625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Text Box 5"/>
          <p:cNvSpPr txBox="1"/>
          <p:nvPr/>
        </p:nvSpPr>
        <p:spPr>
          <a:xfrm>
            <a:off x="3535680" y="2152650"/>
            <a:ext cx="178308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 </a:t>
            </a:r>
            <a:r>
              <a:rPr lang="zh-CN" altLang="en-US" sz="28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altLang="en-US" sz="288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085" name="Line 6"/>
          <p:cNvSpPr/>
          <p:nvPr/>
        </p:nvSpPr>
        <p:spPr>
          <a:xfrm>
            <a:off x="3535680" y="2590800"/>
            <a:ext cx="24688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86" name="Text Box 9"/>
          <p:cNvSpPr txBox="1"/>
          <p:nvPr/>
        </p:nvSpPr>
        <p:spPr>
          <a:xfrm>
            <a:off x="3535680" y="3061336"/>
            <a:ext cx="153416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×  </a:t>
            </a:r>
            <a:r>
              <a:rPr lang="zh-CN" altLang="en-US" sz="2880" dirty="0">
                <a:solidFill>
                  <a:srgbClr val="000000"/>
                </a:solidFill>
                <a:latin typeface="Arial" panose="020B0604020202020204" pitchFamily="34" charset="0"/>
              </a:rPr>
              <a:t>　　</a:t>
            </a:r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ru-RU" altLang="en-US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7" name="Line 10"/>
          <p:cNvSpPr/>
          <p:nvPr/>
        </p:nvSpPr>
        <p:spPr>
          <a:xfrm>
            <a:off x="3444240" y="3501390"/>
            <a:ext cx="24688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88" name="Text Box 11"/>
          <p:cNvSpPr txBox="1"/>
          <p:nvPr/>
        </p:nvSpPr>
        <p:spPr>
          <a:xfrm>
            <a:off x="4194810" y="3573780"/>
            <a:ext cx="116205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  .500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9" name="Text Box 12"/>
          <p:cNvSpPr txBox="1"/>
          <p:nvPr/>
        </p:nvSpPr>
        <p:spPr>
          <a:xfrm>
            <a:off x="4194810" y="4509136"/>
            <a:ext cx="1228726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  .000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90" name="Text Box 13"/>
          <p:cNvSpPr txBox="1"/>
          <p:nvPr/>
        </p:nvSpPr>
        <p:spPr>
          <a:xfrm>
            <a:off x="3594736" y="4006216"/>
            <a:ext cx="153416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×  </a:t>
            </a:r>
            <a:r>
              <a:rPr lang="zh-CN" altLang="en-US" sz="2880" dirty="0">
                <a:solidFill>
                  <a:srgbClr val="000000"/>
                </a:solidFill>
                <a:latin typeface="Arial" panose="020B0604020202020204" pitchFamily="34" charset="0"/>
              </a:rPr>
              <a:t>　　</a:t>
            </a:r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ru-RU" altLang="en-US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91" name="Line 14"/>
          <p:cNvSpPr/>
          <p:nvPr/>
        </p:nvSpPr>
        <p:spPr>
          <a:xfrm>
            <a:off x="3444240" y="4436746"/>
            <a:ext cx="24688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2" name="Text Box 17"/>
          <p:cNvSpPr txBox="1"/>
          <p:nvPr/>
        </p:nvSpPr>
        <p:spPr>
          <a:xfrm>
            <a:off x="6528436" y="1773556"/>
            <a:ext cx="1285875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80" b="1" dirty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取整数</a:t>
            </a:r>
            <a:endParaRPr lang="zh-CN" altLang="en-US" sz="2880" b="1" dirty="0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6093" name="Text Box 18"/>
          <p:cNvSpPr txBox="1"/>
          <p:nvPr/>
        </p:nvSpPr>
        <p:spPr>
          <a:xfrm>
            <a:off x="8637270" y="1773556"/>
            <a:ext cx="165354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80" b="1" dirty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排序方向</a:t>
            </a:r>
            <a:endParaRPr lang="zh-CN" altLang="en-US" sz="2880" b="1" dirty="0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6094" name="Line 19"/>
          <p:cNvSpPr/>
          <p:nvPr/>
        </p:nvSpPr>
        <p:spPr>
          <a:xfrm>
            <a:off x="9479280" y="2514600"/>
            <a:ext cx="0" cy="2209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46095" name="Text Box 20"/>
          <p:cNvSpPr txBox="1"/>
          <p:nvPr/>
        </p:nvSpPr>
        <p:spPr>
          <a:xfrm>
            <a:off x="1981200" y="5638800"/>
            <a:ext cx="751713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结果</a:t>
            </a:r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：（</a:t>
            </a:r>
            <a:r>
              <a:rPr lang="en-US" altLang="x-none" sz="336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0.625</a:t>
            </a:r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x-none" sz="336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r>
              <a:rPr lang="en-US" altLang="x-none" sz="336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=(0.101)</a:t>
            </a:r>
            <a:r>
              <a:rPr lang="en-US" altLang="x-none" sz="336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altLang="x-none" sz="3360" b="1" baseline="-25000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6096" name="AutoShape 21">
            <a:hlinkClick r:id="rId1" action="ppaction://hlinksldjump"/>
          </p:cNvPr>
          <p:cNvSpPr/>
          <p:nvPr/>
        </p:nvSpPr>
        <p:spPr>
          <a:xfrm>
            <a:off x="998220" y="5661660"/>
            <a:ext cx="548640" cy="914400"/>
          </a:xfrm>
          <a:prstGeom prst="upArrow">
            <a:avLst>
              <a:gd name="adj1" fmla="val 35000"/>
              <a:gd name="adj2" fmla="val 50000"/>
            </a:avLst>
          </a:prstGeom>
          <a:gradFill rotWithShape="0">
            <a:gsLst>
              <a:gs pos="0">
                <a:srgbClr val="0066FF"/>
              </a:gs>
              <a:gs pos="50000">
                <a:schemeClr val="bg1"/>
              </a:gs>
              <a:gs pos="100000">
                <a:srgbClr val="0066FF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eaLnBrk="0" hangingPunct="0"/>
            <a:endParaRPr lang="zh-CN" altLang="en-US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6097" name="Picture 22" descr="image0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6" y="5280660"/>
            <a:ext cx="411480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98" name="Rectangle 23"/>
          <p:cNvSpPr/>
          <p:nvPr/>
        </p:nvSpPr>
        <p:spPr>
          <a:xfrm>
            <a:off x="1282066" y="1181100"/>
            <a:ext cx="6395085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将十进制小数</a:t>
            </a:r>
            <a:r>
              <a:rPr lang="en-US" altLang="x-none" sz="336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0.625</a:t>
            </a:r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转为二进制数</a:t>
            </a:r>
            <a:endParaRPr lang="zh-CN" altLang="en-US" sz="3360" b="1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6099" name="Text Box 24"/>
          <p:cNvSpPr txBox="1"/>
          <p:nvPr/>
        </p:nvSpPr>
        <p:spPr>
          <a:xfrm>
            <a:off x="4133850" y="2636520"/>
            <a:ext cx="1529716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  .250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00" name="Text Box 25"/>
          <p:cNvSpPr txBox="1"/>
          <p:nvPr/>
        </p:nvSpPr>
        <p:spPr>
          <a:xfrm>
            <a:off x="4124326" y="2598420"/>
            <a:ext cx="420370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336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336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01" name="Text Box 26"/>
          <p:cNvSpPr txBox="1"/>
          <p:nvPr/>
        </p:nvSpPr>
        <p:spPr>
          <a:xfrm>
            <a:off x="4109086" y="2636520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02" name="Text Box 27"/>
          <p:cNvSpPr txBox="1"/>
          <p:nvPr/>
        </p:nvSpPr>
        <p:spPr>
          <a:xfrm>
            <a:off x="4171950" y="3573780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03" name="Text Box 28"/>
          <p:cNvSpPr txBox="1"/>
          <p:nvPr/>
        </p:nvSpPr>
        <p:spPr>
          <a:xfrm>
            <a:off x="4170046" y="3577590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04" name="Text Box 29"/>
          <p:cNvSpPr txBox="1"/>
          <p:nvPr/>
        </p:nvSpPr>
        <p:spPr>
          <a:xfrm>
            <a:off x="4198620" y="4472940"/>
            <a:ext cx="51816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336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336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05" name="Text Box 30"/>
          <p:cNvSpPr txBox="1"/>
          <p:nvPr/>
        </p:nvSpPr>
        <p:spPr>
          <a:xfrm>
            <a:off x="4194810" y="4509136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6106" name="Picture 31" descr="10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33510" y="5013960"/>
            <a:ext cx="2116456" cy="169735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989 -0.05226 " pathEditMode="relative" ptsTypes="AA">
                                      <p:cBhvr>
                                        <p:cTn id="37" dur="20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7086E-6 L 0.25851 -0.022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0" y="-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1175E-6 L 0.25955 -0.0009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4" grpId="0"/>
      <p:bldP spid="46086" grpId="0"/>
      <p:bldP spid="46088" grpId="0"/>
      <p:bldP spid="46089" grpId="0"/>
      <p:bldP spid="46090" grpId="0"/>
      <p:bldP spid="46092" grpId="0"/>
      <p:bldP spid="46093" grpId="0"/>
      <p:bldP spid="46095" grpId="0"/>
      <p:bldP spid="46099" grpId="0"/>
      <p:bldP spid="46100" grpId="0"/>
      <p:bldP spid="46100" grpId="1"/>
      <p:bldP spid="46101" grpId="0"/>
      <p:bldP spid="46102" grpId="0"/>
      <p:bldP spid="46102" grpId="1"/>
      <p:bldP spid="46103" grpId="0"/>
      <p:bldP spid="46104" grpId="0"/>
      <p:bldP spid="46104" grpId="1"/>
      <p:bldP spid="46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1158240" y="274320"/>
            <a:ext cx="9875520" cy="870586"/>
          </a:xfrm>
        </p:spPr>
        <p:txBody>
          <a:bodyPr vert="horz" wrap="square" anchor="ctr"/>
          <a:lstStyle/>
          <a:p>
            <a:pPr algn="l" eaLnBrk="1" hangingPunct="1"/>
            <a:r>
              <a:rPr lang="zh-CN" altLang="en-US" sz="3840" b="1"/>
              <a:t>十进制</a:t>
            </a:r>
            <a:r>
              <a:rPr lang="zh-CN" altLang="en-US" sz="3840" b="1">
                <a:solidFill>
                  <a:srgbClr val="0000CC"/>
                </a:solidFill>
              </a:rPr>
              <a:t>不规则小数</a:t>
            </a:r>
            <a:r>
              <a:rPr lang="zh-CN" altLang="en-US" sz="3840" b="1"/>
              <a:t>转为二进制数例题</a:t>
            </a:r>
            <a:endParaRPr lang="zh-CN" altLang="en-US" sz="3840" b="1"/>
          </a:p>
        </p:txBody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>
          <a:xfrm>
            <a:off x="1203960" y="1091566"/>
            <a:ext cx="9875520" cy="481964"/>
          </a:xfrm>
        </p:spPr>
        <p:txBody>
          <a:bodyPr vert="horz" wrap="square" anchor="t">
            <a:normAutofit fontScale="87500" lnSpcReduction="10000"/>
          </a:bodyPr>
          <a:lstStyle/>
          <a:p>
            <a:pPr eaLnBrk="1" hangingPunct="1">
              <a:buNone/>
            </a:pPr>
            <a:r>
              <a:rPr lang="zh-CN" altLang="en-US" sz="3360" b="1" dirty="0">
                <a:effectLst>
                  <a:outerShdw blurRad="38100" dist="38100" dir="2700000">
                    <a:srgbClr val="C0C0C0"/>
                  </a:outerShdw>
                </a:effectLst>
              </a:rPr>
              <a:t>将十进制小数</a:t>
            </a:r>
            <a:r>
              <a:rPr lang="en-US" altLang="x-none" sz="3360" b="1" dirty="0">
                <a:effectLst>
                  <a:outerShdw blurRad="38100" dist="38100" dir="2700000">
                    <a:srgbClr val="C0C0C0"/>
                  </a:outerShdw>
                </a:effectLst>
              </a:rPr>
              <a:t>0.635</a:t>
            </a:r>
            <a:r>
              <a:rPr lang="zh-CN" altLang="en-US" sz="3360" b="1" dirty="0">
                <a:effectLst>
                  <a:outerShdw blurRad="38100" dist="38100" dir="2700000">
                    <a:srgbClr val="C0C0C0"/>
                  </a:outerShdw>
                </a:effectLst>
              </a:rPr>
              <a:t>转为二进制数</a:t>
            </a:r>
            <a:endParaRPr lang="zh-CN" altLang="en-US" sz="3360" b="1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7108" name="Text Box 4"/>
          <p:cNvSpPr txBox="1"/>
          <p:nvPr/>
        </p:nvSpPr>
        <p:spPr>
          <a:xfrm>
            <a:off x="4267200" y="1628776"/>
            <a:ext cx="10972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0.635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09" name="Text Box 5"/>
          <p:cNvSpPr txBox="1"/>
          <p:nvPr/>
        </p:nvSpPr>
        <p:spPr>
          <a:xfrm>
            <a:off x="3566160" y="1916430"/>
            <a:ext cx="195453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         2</a:t>
            </a:r>
            <a:endParaRPr lang="ru-RU" altLang="en-US" sz="288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110" name="Line 6"/>
          <p:cNvSpPr/>
          <p:nvPr/>
        </p:nvSpPr>
        <p:spPr>
          <a:xfrm>
            <a:off x="3444240" y="2348866"/>
            <a:ext cx="24688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1" name="Text Box 7"/>
          <p:cNvSpPr txBox="1"/>
          <p:nvPr/>
        </p:nvSpPr>
        <p:spPr>
          <a:xfrm>
            <a:off x="4267200" y="2373630"/>
            <a:ext cx="17526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  .270  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12" name="Line 10"/>
          <p:cNvSpPr/>
          <p:nvPr/>
        </p:nvSpPr>
        <p:spPr>
          <a:xfrm>
            <a:off x="3444240" y="3137536"/>
            <a:ext cx="24688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3" name="Text Box 12"/>
          <p:cNvSpPr txBox="1"/>
          <p:nvPr/>
        </p:nvSpPr>
        <p:spPr>
          <a:xfrm>
            <a:off x="4312920" y="4013836"/>
            <a:ext cx="10972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  .080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14" name="Line 14"/>
          <p:cNvSpPr/>
          <p:nvPr/>
        </p:nvSpPr>
        <p:spPr>
          <a:xfrm>
            <a:off x="3444240" y="3987166"/>
            <a:ext cx="24688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5" name="Text Box 17"/>
          <p:cNvSpPr txBox="1"/>
          <p:nvPr/>
        </p:nvSpPr>
        <p:spPr>
          <a:xfrm>
            <a:off x="6717030" y="1628776"/>
            <a:ext cx="1468755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360" b="1" dirty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取整数</a:t>
            </a:r>
            <a:endParaRPr lang="zh-CN" altLang="en-US" sz="3360" b="1" dirty="0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16" name="Text Box 18"/>
          <p:cNvSpPr txBox="1"/>
          <p:nvPr/>
        </p:nvSpPr>
        <p:spPr>
          <a:xfrm>
            <a:off x="8637270" y="1628776"/>
            <a:ext cx="1897380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360" b="1" dirty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排序方向</a:t>
            </a:r>
            <a:endParaRPr lang="zh-CN" altLang="en-US" sz="3360" b="1" dirty="0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17" name="Line 19"/>
          <p:cNvSpPr/>
          <p:nvPr/>
        </p:nvSpPr>
        <p:spPr>
          <a:xfrm>
            <a:off x="9479280" y="2373630"/>
            <a:ext cx="0" cy="2209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47118" name="Text Box 20"/>
          <p:cNvSpPr txBox="1"/>
          <p:nvPr/>
        </p:nvSpPr>
        <p:spPr>
          <a:xfrm>
            <a:off x="5602606" y="5564506"/>
            <a:ext cx="5530214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保留</a:t>
            </a:r>
            <a:r>
              <a:rPr lang="en-US" altLang="x-none" sz="288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位小数</a:t>
            </a:r>
            <a:r>
              <a:rPr lang="zh-CN" altLang="en-US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en-US" altLang="x-none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0.635</a:t>
            </a:r>
            <a:r>
              <a:rPr lang="zh-CN" altLang="en-US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x-none" sz="288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r>
              <a:rPr lang="en-US" altLang="x-none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=(0.1)</a:t>
            </a:r>
            <a:r>
              <a:rPr lang="en-US" altLang="x-none" sz="288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altLang="x-none" sz="2880" b="1" baseline="-25000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19" name="Line 22"/>
          <p:cNvSpPr/>
          <p:nvPr/>
        </p:nvSpPr>
        <p:spPr>
          <a:xfrm>
            <a:off x="3427096" y="4825366"/>
            <a:ext cx="24688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0" name="Text Box 23"/>
          <p:cNvSpPr txBox="1"/>
          <p:nvPr/>
        </p:nvSpPr>
        <p:spPr>
          <a:xfrm>
            <a:off x="4322446" y="4844416"/>
            <a:ext cx="12954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  .160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1" name="Text Box 25"/>
          <p:cNvSpPr txBox="1"/>
          <p:nvPr/>
        </p:nvSpPr>
        <p:spPr>
          <a:xfrm>
            <a:off x="4705351" y="5301616"/>
            <a:ext cx="699135" cy="518160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r>
              <a:rPr lang="en-US" altLang="x-none" sz="336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x-none" sz="3360" b="1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122" name="Text Box 26"/>
          <p:cNvSpPr txBox="1"/>
          <p:nvPr/>
        </p:nvSpPr>
        <p:spPr>
          <a:xfrm>
            <a:off x="5577840" y="6139816"/>
            <a:ext cx="576072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保留</a:t>
            </a:r>
            <a:r>
              <a:rPr lang="en-US" altLang="x-none" sz="288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</a:t>
            </a:r>
            <a:r>
              <a:rPr lang="zh-CN" altLang="en-US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位小数</a:t>
            </a:r>
            <a:r>
              <a:rPr lang="zh-CN" altLang="en-US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en-US" altLang="x-none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0.635</a:t>
            </a:r>
            <a:r>
              <a:rPr lang="zh-CN" altLang="en-US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）</a:t>
            </a:r>
            <a:r>
              <a:rPr lang="en-US" altLang="x-none" sz="288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10</a:t>
            </a:r>
            <a:r>
              <a:rPr lang="en-US" altLang="x-none" sz="288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=(0.101)</a:t>
            </a:r>
            <a:r>
              <a:rPr lang="en-US" altLang="x-none" sz="288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altLang="x-none" sz="2880" b="1" baseline="-25000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23" name="AutoShape 27">
            <a:hlinkClick r:id="rId1" action="ppaction://hlinksldjump"/>
          </p:cNvPr>
          <p:cNvSpPr/>
          <p:nvPr/>
        </p:nvSpPr>
        <p:spPr>
          <a:xfrm>
            <a:off x="1083946" y="5229226"/>
            <a:ext cx="548640" cy="914400"/>
          </a:xfrm>
          <a:prstGeom prst="upArrow">
            <a:avLst>
              <a:gd name="adj1" fmla="val 35000"/>
              <a:gd name="adj2" fmla="val 50000"/>
            </a:avLst>
          </a:prstGeom>
          <a:gradFill rotWithShape="0">
            <a:gsLst>
              <a:gs pos="0">
                <a:srgbClr val="0066FF"/>
              </a:gs>
              <a:gs pos="50000">
                <a:schemeClr val="bg1"/>
              </a:gs>
              <a:gs pos="100000">
                <a:srgbClr val="0066FF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eaLnBrk="0" hangingPunct="0"/>
            <a:endParaRPr lang="zh-CN" altLang="en-US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7124" name="Picture 28" descr="image0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6" y="4773930"/>
            <a:ext cx="411480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25" name="Text Box 29"/>
          <p:cNvSpPr txBox="1"/>
          <p:nvPr/>
        </p:nvSpPr>
        <p:spPr>
          <a:xfrm>
            <a:off x="4261486" y="2377440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6" name="Text Box 30"/>
          <p:cNvSpPr txBox="1"/>
          <p:nvPr/>
        </p:nvSpPr>
        <p:spPr>
          <a:xfrm>
            <a:off x="4280536" y="2383156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7" name="Text Box 31"/>
          <p:cNvSpPr txBox="1"/>
          <p:nvPr/>
        </p:nvSpPr>
        <p:spPr>
          <a:xfrm>
            <a:off x="3579496" y="2663190"/>
            <a:ext cx="195453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         2</a:t>
            </a:r>
            <a:endParaRPr lang="ru-RU" altLang="en-US" sz="288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128" name="Text Box 32"/>
          <p:cNvSpPr txBox="1"/>
          <p:nvPr/>
        </p:nvSpPr>
        <p:spPr>
          <a:xfrm>
            <a:off x="4280536" y="3141346"/>
            <a:ext cx="175260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  .540  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29" name="Text Box 33"/>
          <p:cNvSpPr txBox="1"/>
          <p:nvPr/>
        </p:nvSpPr>
        <p:spPr>
          <a:xfrm>
            <a:off x="4240530" y="3141346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30" name="Text Box 34"/>
          <p:cNvSpPr txBox="1"/>
          <p:nvPr/>
        </p:nvSpPr>
        <p:spPr>
          <a:xfrm>
            <a:off x="4246246" y="3141346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31" name="Text Box 35"/>
          <p:cNvSpPr txBox="1"/>
          <p:nvPr/>
        </p:nvSpPr>
        <p:spPr>
          <a:xfrm>
            <a:off x="3615690" y="3510916"/>
            <a:ext cx="195453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         2</a:t>
            </a:r>
            <a:endParaRPr lang="ru-RU" altLang="en-US" sz="288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132" name="Text Box 36"/>
          <p:cNvSpPr txBox="1"/>
          <p:nvPr/>
        </p:nvSpPr>
        <p:spPr>
          <a:xfrm>
            <a:off x="4255770" y="4013836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33" name="Text Box 37"/>
          <p:cNvSpPr txBox="1"/>
          <p:nvPr/>
        </p:nvSpPr>
        <p:spPr>
          <a:xfrm>
            <a:off x="4286250" y="4013836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34" name="Text Box 38"/>
          <p:cNvSpPr txBox="1"/>
          <p:nvPr/>
        </p:nvSpPr>
        <p:spPr>
          <a:xfrm>
            <a:off x="3621406" y="4366260"/>
            <a:ext cx="195453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         2</a:t>
            </a:r>
            <a:endParaRPr lang="ru-RU" altLang="en-US" sz="288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135" name="Text Box 39"/>
          <p:cNvSpPr txBox="1"/>
          <p:nvPr/>
        </p:nvSpPr>
        <p:spPr>
          <a:xfrm>
            <a:off x="4295776" y="4832986"/>
            <a:ext cx="51816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36" name="Text Box 40"/>
          <p:cNvSpPr txBox="1"/>
          <p:nvPr/>
        </p:nvSpPr>
        <p:spPr>
          <a:xfrm>
            <a:off x="4295776" y="4831080"/>
            <a:ext cx="51816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0694E-6 L 0.27396 -0.0263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00" y="-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3247E-6 L 0.27587 -0.0018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65402E-6 L 0.27448 -0.0030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0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10823E-6 L 0.27326 -0.00069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8" dur="10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770" decel="100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770" decel="100000"/>
                                        <p:tgtEl>
                                          <p:spTgt spid="471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4" dur="77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6" dur="77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0" dur="20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/>
      <p:bldP spid="47111" grpId="0"/>
      <p:bldP spid="47113" grpId="0"/>
      <p:bldP spid="47115" grpId="0"/>
      <p:bldP spid="47116" grpId="0"/>
      <p:bldP spid="47118" grpId="0"/>
      <p:bldP spid="47120" grpId="0"/>
      <p:bldP spid="47121" grpId="0"/>
      <p:bldP spid="47122" grpId="0"/>
      <p:bldP spid="47125" grpId="0"/>
      <p:bldP spid="47125" grpId="1"/>
      <p:bldP spid="47126" grpId="0"/>
      <p:bldP spid="47127" grpId="0"/>
      <p:bldP spid="47128" grpId="0"/>
      <p:bldP spid="47129" grpId="0"/>
      <p:bldP spid="47129" grpId="1"/>
      <p:bldP spid="47130" grpId="0"/>
      <p:bldP spid="47131" grpId="0"/>
      <p:bldP spid="47132" grpId="0"/>
      <p:bldP spid="47132" grpId="1"/>
      <p:bldP spid="47133" grpId="0"/>
      <p:bldP spid="47134" grpId="0"/>
      <p:bldP spid="47135" grpId="0"/>
      <p:bldP spid="47136" grpId="0"/>
      <p:bldP spid="4713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3"/>
          <p:cNvGrpSpPr/>
          <p:nvPr/>
        </p:nvGrpSpPr>
        <p:grpSpPr>
          <a:xfrm>
            <a:off x="9121140" y="6381750"/>
            <a:ext cx="398146" cy="287656"/>
            <a:chOff x="0" y="0"/>
            <a:chExt cx="209" cy="181"/>
          </a:xfrm>
        </p:grpSpPr>
        <p:sp>
          <p:nvSpPr>
            <p:cNvPr id="48131" name="AutoShape 4"/>
            <p:cNvSpPr/>
            <p:nvPr/>
          </p:nvSpPr>
          <p:spPr>
            <a:xfrm>
              <a:off x="0" y="0"/>
              <a:ext cx="209" cy="181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11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160" dirty="0">
                <a:latin typeface="Arial" panose="020B0604020202020204" pitchFamily="34" charset="0"/>
              </a:endParaRPr>
            </a:p>
          </p:txBody>
        </p:sp>
        <p:sp>
          <p:nvSpPr>
            <p:cNvPr id="48132" name="AutoShape 5">
              <a:hlinkClick r:id="" action="ppaction://hlinkshowjump?jump=previousslide"/>
            </p:cNvPr>
            <p:cNvSpPr/>
            <p:nvPr/>
          </p:nvSpPr>
          <p:spPr>
            <a:xfrm rot="10800000">
              <a:off x="48" y="36"/>
              <a:ext cx="108" cy="100"/>
            </a:xfrm>
            <a:prstGeom prst="rightArrow">
              <a:avLst>
                <a:gd name="adj1" fmla="val 52000"/>
                <a:gd name="adj2" fmla="val 53000"/>
              </a:avLst>
            </a:prstGeom>
            <a:gradFill rotWithShape="1">
              <a:gsLst>
                <a:gs pos="0">
                  <a:srgbClr val="E6EFFF"/>
                </a:gs>
                <a:gs pos="100000">
                  <a:srgbClr val="D9E6FF"/>
                </a:gs>
              </a:gsLst>
              <a:lin ang="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4" dir="b"/>
            </a:scene3d>
            <a:sp3d prstMaterial="legacyMatte">
              <a:bevelT w="13500" h="13500" prst="angle"/>
              <a:bevelB w="13500" h="13500" prst="angle"/>
              <a:extrusionClr>
                <a:srgbClr val="D9E6FF"/>
              </a:extrusionClr>
            </a:sp3d>
          </p:spPr>
          <p:txBody>
            <a:bodyPr rot="10800000" wrap="none" anchor="ctr">
              <a:flatTx/>
            </a:bodyPr>
            <a:lstStyle/>
            <a:p>
              <a:pPr algn="ctr"/>
              <a:endParaRPr lang="zh-CN" altLang="en-US" sz="2160" dirty="0">
                <a:latin typeface="Tahoma" panose="020B0604030504040204" pitchFamily="2" charset="0"/>
              </a:endParaRPr>
            </a:p>
          </p:txBody>
        </p:sp>
      </p:grpSp>
      <p:grpSp>
        <p:nvGrpSpPr>
          <p:cNvPr id="48133" name="Group 6"/>
          <p:cNvGrpSpPr/>
          <p:nvPr/>
        </p:nvGrpSpPr>
        <p:grpSpPr>
          <a:xfrm>
            <a:off x="10761346" y="6381750"/>
            <a:ext cx="398144" cy="287656"/>
            <a:chOff x="0" y="0"/>
            <a:chExt cx="209" cy="181"/>
          </a:xfrm>
        </p:grpSpPr>
        <p:sp>
          <p:nvSpPr>
            <p:cNvPr id="48134" name="AutoShape 7"/>
            <p:cNvSpPr/>
            <p:nvPr/>
          </p:nvSpPr>
          <p:spPr>
            <a:xfrm>
              <a:off x="0" y="0"/>
              <a:ext cx="209" cy="181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11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160" dirty="0">
                <a:latin typeface="Arial" panose="020B0604020202020204" pitchFamily="34" charset="0"/>
              </a:endParaRPr>
            </a:p>
          </p:txBody>
        </p:sp>
        <p:sp>
          <p:nvSpPr>
            <p:cNvPr id="48135" name="AutoShape 8">
              <a:hlinkClick r:id="" action="ppaction://hlinkshowjump?jump=firstslide"/>
            </p:cNvPr>
            <p:cNvSpPr/>
            <p:nvPr/>
          </p:nvSpPr>
          <p:spPr>
            <a:xfrm>
              <a:off x="61" y="23"/>
              <a:ext cx="101" cy="117"/>
            </a:xfrm>
            <a:custGeom>
              <a:avLst/>
              <a:gdLst>
                <a:gd name="txL" fmla="*/ 0 w 21600"/>
                <a:gd name="txT" fmla="*/ 13108 h 21600"/>
                <a:gd name="txR" fmla="*/ 19248 w 21600"/>
                <a:gd name="txB" fmla="*/ 21600 h 21600"/>
              </a:gdLst>
              <a:ahLst/>
              <a:cxnLst>
                <a:cxn ang="17694720">
                  <a:pos x="0" y="0"/>
                </a:cxn>
                <a:cxn ang="11796480">
                  <a:pos x="0" y="0"/>
                </a:cxn>
                <a:cxn ang="11796480">
                  <a:pos x="0" y="0"/>
                </a:cxn>
                <a:cxn ang="589824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15565" y="0"/>
                  </a:moveTo>
                  <a:lnTo>
                    <a:pt x="9529" y="9529"/>
                  </a:lnTo>
                  <a:lnTo>
                    <a:pt x="11803" y="9529"/>
                  </a:lnTo>
                  <a:lnTo>
                    <a:pt x="11803" y="13192"/>
                  </a:lnTo>
                  <a:lnTo>
                    <a:pt x="0" y="13192"/>
                  </a:lnTo>
                  <a:lnTo>
                    <a:pt x="0" y="21600"/>
                  </a:lnTo>
                  <a:lnTo>
                    <a:pt x="19326" y="21600"/>
                  </a:lnTo>
                  <a:lnTo>
                    <a:pt x="19326" y="9529"/>
                  </a:lnTo>
                  <a:lnTo>
                    <a:pt x="21600" y="9529"/>
                  </a:lnTo>
                  <a:lnTo>
                    <a:pt x="15565" y="0"/>
                  </a:lnTo>
                  <a:close/>
                </a:path>
              </a:pathLst>
            </a:custGeom>
            <a:gradFill rotWithShape="1">
              <a:gsLst>
                <a:gs pos="0">
                  <a:srgbClr val="DFEAFF">
                    <a:alpha val="100000"/>
                  </a:srgbClr>
                </a:gs>
                <a:gs pos="100000">
                  <a:srgbClr val="D9E6FF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rgbClr val="D9E6FF"/>
              </a:extrusionClr>
            </a:sp3d>
          </p:spPr>
          <p:txBody>
            <a:bodyPr/>
            <a:lstStyle/>
            <a:p>
              <a:endParaRPr lang="zh-CN" altLang="en-US" sz="2160"/>
            </a:p>
          </p:txBody>
        </p:sp>
      </p:grpSp>
      <p:grpSp>
        <p:nvGrpSpPr>
          <p:cNvPr id="48136" name="Group 9"/>
          <p:cNvGrpSpPr/>
          <p:nvPr/>
        </p:nvGrpSpPr>
        <p:grpSpPr>
          <a:xfrm>
            <a:off x="10071736" y="6381750"/>
            <a:ext cx="398144" cy="287656"/>
            <a:chOff x="0" y="0"/>
            <a:chExt cx="209" cy="181"/>
          </a:xfrm>
        </p:grpSpPr>
        <p:sp>
          <p:nvSpPr>
            <p:cNvPr id="48137" name="AutoShape 10"/>
            <p:cNvSpPr/>
            <p:nvPr/>
          </p:nvSpPr>
          <p:spPr>
            <a:xfrm>
              <a:off x="0" y="0"/>
              <a:ext cx="209" cy="181"/>
            </a:xfrm>
            <a:prstGeom prst="roundRect">
              <a:avLst>
                <a:gd name="adj" fmla="val 16667"/>
              </a:avLst>
            </a:prstGeom>
            <a:solidFill>
              <a:srgbClr val="0000CC"/>
            </a:solidFill>
            <a:ln w="9525" cap="flat" cmpd="sng">
              <a:prstDash val="solid"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11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160" dirty="0">
                <a:latin typeface="Arial" panose="020B0604020202020204" pitchFamily="34" charset="0"/>
              </a:endParaRPr>
            </a:p>
          </p:txBody>
        </p:sp>
        <p:sp>
          <p:nvSpPr>
            <p:cNvPr id="48138" name="AutoShape 11">
              <a:hlinkClick r:id="" action="ppaction://hlinkshowjump?jump=nextslide"/>
            </p:cNvPr>
            <p:cNvSpPr/>
            <p:nvPr/>
          </p:nvSpPr>
          <p:spPr>
            <a:xfrm>
              <a:off x="48" y="36"/>
              <a:ext cx="108" cy="100"/>
            </a:xfrm>
            <a:prstGeom prst="rightArrow">
              <a:avLst>
                <a:gd name="adj1" fmla="val 52000"/>
                <a:gd name="adj2" fmla="val 53000"/>
              </a:avLst>
            </a:prstGeom>
            <a:gradFill rotWithShape="1">
              <a:gsLst>
                <a:gs pos="0">
                  <a:srgbClr val="E6EFFF"/>
                </a:gs>
                <a:gs pos="100000">
                  <a:srgbClr val="D9E6FF"/>
                </a:gs>
              </a:gsLst>
              <a:lin ang="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4" dir="b"/>
            </a:scene3d>
            <a:sp3d prstMaterial="legacyMatte">
              <a:bevelT w="13500" h="13500" prst="angle"/>
              <a:bevelB w="13500" h="13500" prst="angle"/>
              <a:extrusionClr>
                <a:srgbClr val="D9E6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zh-CN" altLang="en-US" sz="2160" dirty="0">
                <a:latin typeface="Tahoma" panose="020B0604030504040204" pitchFamily="2" charset="0"/>
              </a:endParaRPr>
            </a:p>
          </p:txBody>
        </p:sp>
      </p:grpSp>
      <p:sp>
        <p:nvSpPr>
          <p:cNvPr id="48139" name="Text Box 12"/>
          <p:cNvSpPr txBox="1"/>
          <p:nvPr/>
        </p:nvSpPr>
        <p:spPr>
          <a:xfrm>
            <a:off x="1116330" y="1314450"/>
            <a:ext cx="8858250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en-US" altLang="x-none" sz="3360" dirty="0">
                <a:latin typeface="宋体" panose="02010600030101010101" pitchFamily="2" charset="-122"/>
              </a:rPr>
              <a:t>【</a:t>
            </a:r>
            <a:r>
              <a:rPr lang="zh-CN" altLang="en-US" sz="3360" dirty="0">
                <a:latin typeface="宋体" panose="02010600030101010101" pitchFamily="2" charset="-122"/>
              </a:rPr>
              <a:t>例</a:t>
            </a:r>
            <a:r>
              <a:rPr lang="en-US" altLang="zh-CN" sz="3360" dirty="0">
                <a:latin typeface="宋体" panose="02010600030101010101" pitchFamily="2" charset="-122"/>
              </a:rPr>
              <a:t>1.4</a:t>
            </a:r>
            <a:r>
              <a:rPr lang="en-US" altLang="x-none" sz="3360" dirty="0">
                <a:latin typeface="宋体" panose="02010600030101010101" pitchFamily="2" charset="-122"/>
              </a:rPr>
              <a:t>】</a:t>
            </a:r>
            <a:r>
              <a:rPr lang="zh-CN" altLang="en-US" sz="3360" dirty="0">
                <a:latin typeface="Times New Roman" panose="02020603050405020304" pitchFamily="2" charset="0"/>
              </a:rPr>
              <a:t>将</a:t>
            </a:r>
            <a:r>
              <a:rPr lang="en-US" altLang="x-none" sz="3360" dirty="0">
                <a:latin typeface="Times New Roman" panose="02020603050405020304" pitchFamily="2" charset="0"/>
              </a:rPr>
              <a:t>(0.687 5)</a:t>
            </a:r>
            <a:r>
              <a:rPr lang="en-US" altLang="x-none" sz="3360" baseline="-25000" dirty="0">
                <a:latin typeface="Times New Roman" panose="02020603050405020304" pitchFamily="2" charset="0"/>
              </a:rPr>
              <a:t>10</a:t>
            </a:r>
            <a:r>
              <a:rPr lang="zh-CN" altLang="en-US" sz="3360" dirty="0">
                <a:latin typeface="Times New Roman" panose="02020603050405020304" pitchFamily="2" charset="0"/>
              </a:rPr>
              <a:t>转换成二进制数。</a:t>
            </a:r>
            <a:endParaRPr lang="zh-CN" altLang="en-US" sz="3360" dirty="0">
              <a:latin typeface="Times New Roman" panose="02020603050405020304" pitchFamily="2" charset="0"/>
            </a:endParaRPr>
          </a:p>
        </p:txBody>
      </p:sp>
      <p:sp>
        <p:nvSpPr>
          <p:cNvPr id="48140" name="Text Box 13"/>
          <p:cNvSpPr txBox="1"/>
          <p:nvPr/>
        </p:nvSpPr>
        <p:spPr>
          <a:xfrm>
            <a:off x="1981200" y="2057400"/>
            <a:ext cx="7589520" cy="2667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3360" dirty="0">
                <a:latin typeface="Times New Roman" panose="02020603050405020304" pitchFamily="2" charset="0"/>
              </a:rPr>
              <a:t>                                积的整数部分</a:t>
            </a:r>
            <a:endParaRPr lang="zh-CN" altLang="en-US" sz="3360" dirty="0">
              <a:latin typeface="Times New Roman" panose="02020603050405020304" pitchFamily="2" charset="0"/>
            </a:endParaRPr>
          </a:p>
          <a:p>
            <a:pPr algn="just" eaLnBrk="0" hangingPunct="0">
              <a:lnSpc>
                <a:spcPct val="124000"/>
              </a:lnSpc>
            </a:pPr>
            <a:r>
              <a:rPr lang="en-US" altLang="x-none" sz="3360" dirty="0">
                <a:latin typeface="Times New Roman" panose="02020603050405020304" pitchFamily="2" charset="0"/>
              </a:rPr>
              <a:t>0.687 5</a:t>
            </a:r>
            <a:r>
              <a:rPr lang="en-US" altLang="x-none" sz="3360" dirty="0">
                <a:latin typeface="Times New Roman" panose="02020603050405020304" pitchFamily="2" charset="0"/>
                <a:sym typeface="Symbol" panose="05050102010706020507" pitchFamily="2" charset="2"/>
              </a:rPr>
              <a:t></a:t>
            </a:r>
            <a:r>
              <a:rPr lang="en-US" altLang="x-none" sz="3360" dirty="0">
                <a:latin typeface="Times New Roman" panose="02020603050405020304" pitchFamily="2" charset="0"/>
              </a:rPr>
              <a:t>2=1.375          </a:t>
            </a:r>
            <a:r>
              <a:rPr lang="en-US" altLang="x-none" sz="3360" i="1" dirty="0">
                <a:latin typeface="Times New Roman" panose="02020603050405020304" pitchFamily="2" charset="0"/>
              </a:rPr>
              <a:t>a</a:t>
            </a:r>
            <a:r>
              <a:rPr lang="en-US" altLang="x-none" sz="3360" baseline="-25000" dirty="0">
                <a:latin typeface="Times New Roman" panose="02020603050405020304" pitchFamily="2" charset="0"/>
                <a:sym typeface="Symbol" panose="05050102010706020507" pitchFamily="2" charset="2"/>
              </a:rPr>
              <a:t></a:t>
            </a:r>
            <a:r>
              <a:rPr lang="en-US" altLang="x-none" sz="3360" baseline="-25000" dirty="0">
                <a:latin typeface="Times New Roman" panose="02020603050405020304" pitchFamily="2" charset="0"/>
              </a:rPr>
              <a:t>1</a:t>
            </a:r>
            <a:r>
              <a:rPr lang="en-US" altLang="x-none" sz="3360" dirty="0">
                <a:latin typeface="Times New Roman" panose="02020603050405020304" pitchFamily="2" charset="0"/>
              </a:rPr>
              <a:t>=1</a:t>
            </a:r>
            <a:endParaRPr lang="en-US" altLang="x-none" sz="3360" dirty="0">
              <a:latin typeface="Times New Roman" panose="02020603050405020304" pitchFamily="2" charset="0"/>
            </a:endParaRPr>
          </a:p>
          <a:p>
            <a:pPr algn="just" eaLnBrk="0" hangingPunct="0">
              <a:lnSpc>
                <a:spcPct val="124000"/>
              </a:lnSpc>
            </a:pPr>
            <a:r>
              <a:rPr lang="en-US" altLang="x-none" sz="3360" dirty="0">
                <a:latin typeface="Times New Roman" panose="02020603050405020304" pitchFamily="2" charset="0"/>
              </a:rPr>
              <a:t>0.375</a:t>
            </a:r>
            <a:r>
              <a:rPr lang="en-US" altLang="x-none" sz="3360" dirty="0">
                <a:latin typeface="Times New Roman" panose="02020603050405020304" pitchFamily="2" charset="0"/>
                <a:sym typeface="Symbol" panose="05050102010706020507" pitchFamily="2" charset="2"/>
              </a:rPr>
              <a:t></a:t>
            </a:r>
            <a:r>
              <a:rPr lang="en-US" altLang="x-none" sz="3360" dirty="0">
                <a:latin typeface="Times New Roman" panose="02020603050405020304" pitchFamily="2" charset="0"/>
              </a:rPr>
              <a:t>2=0.75               </a:t>
            </a:r>
            <a:r>
              <a:rPr lang="en-US" altLang="x-none" sz="3360" i="1" dirty="0">
                <a:latin typeface="Times New Roman" panose="02020603050405020304" pitchFamily="2" charset="0"/>
              </a:rPr>
              <a:t>a</a:t>
            </a:r>
            <a:r>
              <a:rPr lang="en-US" altLang="x-none" sz="3360" baseline="-25000" dirty="0">
                <a:latin typeface="Times New Roman" panose="02020603050405020304" pitchFamily="2" charset="0"/>
                <a:sym typeface="Symbol" panose="05050102010706020507" pitchFamily="2" charset="2"/>
              </a:rPr>
              <a:t></a:t>
            </a:r>
            <a:r>
              <a:rPr lang="en-US" altLang="x-none" sz="3360" baseline="-25000" dirty="0">
                <a:latin typeface="Times New Roman" panose="02020603050405020304" pitchFamily="2" charset="0"/>
              </a:rPr>
              <a:t>2</a:t>
            </a:r>
            <a:r>
              <a:rPr lang="en-US" altLang="x-none" sz="3360" dirty="0">
                <a:latin typeface="Times New Roman" panose="02020603050405020304" pitchFamily="2" charset="0"/>
              </a:rPr>
              <a:t>=0</a:t>
            </a:r>
            <a:endParaRPr lang="en-US" altLang="x-none" sz="3360" dirty="0">
              <a:latin typeface="Times New Roman" panose="02020603050405020304" pitchFamily="2" charset="0"/>
            </a:endParaRPr>
          </a:p>
          <a:p>
            <a:pPr algn="just" eaLnBrk="0" hangingPunct="0">
              <a:lnSpc>
                <a:spcPct val="124000"/>
              </a:lnSpc>
            </a:pPr>
            <a:r>
              <a:rPr lang="en-US" altLang="x-none" sz="3360" dirty="0">
                <a:latin typeface="Times New Roman" panose="02020603050405020304" pitchFamily="2" charset="0"/>
              </a:rPr>
              <a:t>0.75</a:t>
            </a:r>
            <a:r>
              <a:rPr lang="en-US" altLang="x-none" sz="3360" dirty="0">
                <a:latin typeface="Times New Roman" panose="02020603050405020304" pitchFamily="2" charset="0"/>
                <a:sym typeface="Symbol" panose="05050102010706020507" pitchFamily="2" charset="2"/>
              </a:rPr>
              <a:t></a:t>
            </a:r>
            <a:r>
              <a:rPr lang="en-US" altLang="x-none" sz="3360" dirty="0">
                <a:latin typeface="Times New Roman" panose="02020603050405020304" pitchFamily="2" charset="0"/>
              </a:rPr>
              <a:t>2=1.5                   </a:t>
            </a:r>
            <a:r>
              <a:rPr lang="en-US" altLang="x-none" sz="3360" i="1" dirty="0">
                <a:latin typeface="Times New Roman" panose="02020603050405020304" pitchFamily="2" charset="0"/>
              </a:rPr>
              <a:t>a</a:t>
            </a:r>
            <a:r>
              <a:rPr lang="en-US" altLang="x-none" sz="3360" baseline="-25000" dirty="0">
                <a:latin typeface="Times New Roman" panose="02020603050405020304" pitchFamily="2" charset="0"/>
                <a:sym typeface="Symbol" panose="05050102010706020507" pitchFamily="2" charset="2"/>
              </a:rPr>
              <a:t></a:t>
            </a:r>
            <a:r>
              <a:rPr lang="en-US" altLang="x-none" sz="3360" baseline="-25000" dirty="0">
                <a:latin typeface="Times New Roman" panose="02020603050405020304" pitchFamily="2" charset="0"/>
              </a:rPr>
              <a:t>3</a:t>
            </a:r>
            <a:r>
              <a:rPr lang="en-US" altLang="x-none" sz="3360" dirty="0">
                <a:latin typeface="Times New Roman" panose="02020603050405020304" pitchFamily="2" charset="0"/>
              </a:rPr>
              <a:t>=1</a:t>
            </a:r>
            <a:endParaRPr lang="en-US" altLang="x-none" sz="3360" dirty="0">
              <a:latin typeface="Times New Roman" panose="02020603050405020304" pitchFamily="2" charset="0"/>
            </a:endParaRPr>
          </a:p>
          <a:p>
            <a:pPr algn="just" eaLnBrk="0" hangingPunct="0">
              <a:lnSpc>
                <a:spcPct val="124000"/>
              </a:lnSpc>
            </a:pPr>
            <a:r>
              <a:rPr lang="en-US" altLang="x-none" sz="3360" dirty="0">
                <a:latin typeface="Times New Roman" panose="02020603050405020304" pitchFamily="2" charset="0"/>
              </a:rPr>
              <a:t>0.5</a:t>
            </a:r>
            <a:r>
              <a:rPr lang="en-US" altLang="x-none" sz="3360" dirty="0">
                <a:latin typeface="Times New Roman" panose="02020603050405020304" pitchFamily="2" charset="0"/>
                <a:sym typeface="Symbol" panose="05050102010706020507" pitchFamily="2" charset="2"/>
              </a:rPr>
              <a:t></a:t>
            </a:r>
            <a:r>
              <a:rPr lang="en-US" altLang="x-none" sz="3360" dirty="0">
                <a:latin typeface="Times New Roman" panose="02020603050405020304" pitchFamily="2" charset="0"/>
              </a:rPr>
              <a:t>2=1.0                     </a:t>
            </a:r>
            <a:r>
              <a:rPr lang="en-US" altLang="x-none" sz="3360" i="1" dirty="0">
                <a:latin typeface="Times New Roman" panose="02020603050405020304" pitchFamily="2" charset="0"/>
              </a:rPr>
              <a:t>a</a:t>
            </a:r>
            <a:r>
              <a:rPr lang="en-US" altLang="x-none" sz="3360" baseline="-25000" dirty="0">
                <a:latin typeface="Times New Roman" panose="02020603050405020304" pitchFamily="2" charset="0"/>
                <a:sym typeface="Symbol" panose="05050102010706020507" pitchFamily="2" charset="2"/>
              </a:rPr>
              <a:t></a:t>
            </a:r>
            <a:r>
              <a:rPr lang="en-US" altLang="x-none" sz="3360" baseline="-25000" dirty="0">
                <a:latin typeface="Times New Roman" panose="02020603050405020304" pitchFamily="2" charset="0"/>
              </a:rPr>
              <a:t>4</a:t>
            </a:r>
            <a:r>
              <a:rPr lang="en-US" altLang="x-none" sz="3360" dirty="0">
                <a:latin typeface="Times New Roman" panose="02020603050405020304" pitchFamily="2" charset="0"/>
              </a:rPr>
              <a:t>=1</a:t>
            </a:r>
            <a:endParaRPr lang="en-US" altLang="x-none" sz="3360" dirty="0">
              <a:latin typeface="Times New Roman" panose="02020603050405020304" pitchFamily="2" charset="0"/>
            </a:endParaRPr>
          </a:p>
        </p:txBody>
      </p:sp>
      <p:sp>
        <p:nvSpPr>
          <p:cNvPr id="48141" name="Line 14"/>
          <p:cNvSpPr/>
          <p:nvPr/>
        </p:nvSpPr>
        <p:spPr>
          <a:xfrm>
            <a:off x="8107680" y="28194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42" name="Text Box 15"/>
          <p:cNvSpPr txBox="1"/>
          <p:nvPr/>
        </p:nvSpPr>
        <p:spPr>
          <a:xfrm>
            <a:off x="2034540" y="5415916"/>
            <a:ext cx="5852160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3360" dirty="0">
                <a:latin typeface="Times New Roman" panose="02020603050405020304" pitchFamily="2" charset="0"/>
              </a:rPr>
              <a:t>所以，</a:t>
            </a:r>
            <a:r>
              <a:rPr lang="en-US" altLang="x-none" sz="3360" dirty="0">
                <a:latin typeface="Times New Roman" panose="02020603050405020304" pitchFamily="2" charset="0"/>
              </a:rPr>
              <a:t>(0.687 5)</a:t>
            </a:r>
            <a:r>
              <a:rPr lang="en-US" altLang="x-none" sz="3360" baseline="-25000" dirty="0">
                <a:latin typeface="Times New Roman" panose="02020603050405020304" pitchFamily="2" charset="0"/>
              </a:rPr>
              <a:t>10</a:t>
            </a:r>
            <a:r>
              <a:rPr lang="en-US" altLang="x-none" sz="3360" dirty="0">
                <a:latin typeface="Times New Roman" panose="02020603050405020304" pitchFamily="2" charset="0"/>
              </a:rPr>
              <a:t> =(0.1011)</a:t>
            </a:r>
            <a:r>
              <a:rPr lang="en-US" altLang="x-none" sz="3360" baseline="-25000" dirty="0">
                <a:latin typeface="Times New Roman" panose="02020603050405020304" pitchFamily="2" charset="0"/>
              </a:rPr>
              <a:t>2</a:t>
            </a:r>
            <a:r>
              <a:rPr lang="zh-CN" altLang="en-US" sz="3360" dirty="0">
                <a:latin typeface="Times New Roman" panose="02020603050405020304" pitchFamily="2" charset="0"/>
              </a:rPr>
              <a:t>。</a:t>
            </a:r>
            <a:endParaRPr lang="zh-CN" altLang="en-US" sz="336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ctrTitle"/>
          </p:nvPr>
        </p:nvSpPr>
        <p:spPr>
          <a:xfrm>
            <a:off x="1432560" y="1447800"/>
            <a:ext cx="9326880" cy="914400"/>
          </a:xfrm>
        </p:spPr>
        <p:txBody>
          <a:bodyPr vert="horz" wrap="square" anchor="ctr"/>
          <a:lstStyle>
            <a:lvl1pPr lvl="0">
              <a:defRPr/>
            </a:lvl1pPr>
          </a:lstStyle>
          <a:p>
            <a:pPr lvl="0" algn="l" eaLnBrk="1" hangingPunct="1"/>
            <a:r>
              <a:rPr lang="zh-CN" altLang="en-US"/>
              <a:t>十进制转为二进制数</a:t>
            </a:r>
            <a:r>
              <a:rPr lang="zh-CN" altLang="en-US">
                <a:solidFill>
                  <a:srgbClr val="0000CC"/>
                </a:solidFill>
              </a:rPr>
              <a:t>简单测试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type="subTitle"/>
          </p:nvPr>
        </p:nvSpPr>
        <p:spPr>
          <a:xfrm>
            <a:off x="1706880" y="3070860"/>
            <a:ext cx="8961120" cy="2590800"/>
          </a:xfrm>
        </p:spPr>
        <p:txBody>
          <a:bodyPr vert="horz" wrap="square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algn="l" eaLnBrk="1" hangingPunct="1">
              <a:buFont typeface="Wingdings" panose="05000000000000000000" pitchFamily="2" charset="2"/>
              <a:buNone/>
            </a:pPr>
            <a:r>
              <a:rPr lang="en-US" altLang="x-none" dirty="0"/>
              <a:t>	</a:t>
            </a:r>
            <a:r>
              <a:rPr lang="en-US" altLang="x-none" sz="3200" dirty="0"/>
              <a:t>1</a:t>
            </a:r>
            <a:r>
              <a:rPr lang="zh-CN" altLang="en-US" sz="3200" dirty="0"/>
              <a:t>、</a:t>
            </a:r>
            <a:r>
              <a:rPr lang="en-US" altLang="x-none" sz="3200" dirty="0"/>
              <a:t>(23)</a:t>
            </a:r>
            <a:r>
              <a:rPr lang="en-US" altLang="x-none" sz="3200" baseline="-25000" dirty="0"/>
              <a:t>10</a:t>
            </a:r>
            <a:r>
              <a:rPr lang="en-US" altLang="x-none" sz="3200" dirty="0"/>
              <a:t>=(               )</a:t>
            </a:r>
            <a:r>
              <a:rPr lang="en-US" altLang="x-none" sz="3200" baseline="-25000" dirty="0"/>
              <a:t>2</a:t>
            </a:r>
            <a:endParaRPr lang="en-US" altLang="x-none" sz="3200" baseline="-25000" dirty="0"/>
          </a:p>
          <a:p>
            <a:pPr lvl="0" algn="l" eaLnBrk="1" hangingPunct="1">
              <a:buFont typeface="Wingdings" panose="05000000000000000000" pitchFamily="2" charset="2"/>
              <a:buNone/>
            </a:pPr>
            <a:endParaRPr lang="en-US" altLang="x-none" sz="3600" baseline="-25000" dirty="0"/>
          </a:p>
          <a:p>
            <a:pPr lvl="0" algn="l" eaLnBrk="1" hangingPunct="1">
              <a:buFont typeface="Wingdings" panose="05000000000000000000" pitchFamily="2" charset="2"/>
              <a:buNone/>
            </a:pPr>
            <a:r>
              <a:rPr lang="en-US" altLang="x-none" sz="3200" dirty="0"/>
              <a:t> 	2</a:t>
            </a:r>
            <a:r>
              <a:rPr lang="zh-CN" altLang="en-US" sz="3200" dirty="0"/>
              <a:t>、</a:t>
            </a:r>
            <a:r>
              <a:rPr lang="en-US" altLang="x-none" sz="3200" dirty="0"/>
              <a:t>(12)</a:t>
            </a:r>
            <a:r>
              <a:rPr lang="en-US" altLang="x-none" sz="3200" baseline="-25000" dirty="0"/>
              <a:t>10</a:t>
            </a:r>
            <a:r>
              <a:rPr lang="en-US" altLang="x-none" sz="3200" dirty="0"/>
              <a:t>=(               )</a:t>
            </a:r>
            <a:r>
              <a:rPr lang="en-US" altLang="x-none" sz="3200" baseline="-25000" dirty="0"/>
              <a:t>2</a:t>
            </a:r>
            <a:endParaRPr lang="en-US" altLang="x-none" sz="3200" baseline="-25000" dirty="0"/>
          </a:p>
        </p:txBody>
      </p:sp>
      <p:sp>
        <p:nvSpPr>
          <p:cNvPr id="49156" name="Text Box 4"/>
          <p:cNvSpPr txBox="1"/>
          <p:nvPr/>
        </p:nvSpPr>
        <p:spPr>
          <a:xfrm>
            <a:off x="4747260" y="3070861"/>
            <a:ext cx="173736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80" b="1" dirty="0">
                <a:solidFill>
                  <a:srgbClr val="FF0000"/>
                </a:solidFill>
                <a:latin typeface="Verdana" panose="020B0604030504040204" pitchFamily="2" charset="0"/>
              </a:rPr>
              <a:t>10111</a:t>
            </a:r>
            <a:endParaRPr lang="en-US" altLang="x-none" sz="2880" b="1" dirty="0">
              <a:solidFill>
                <a:srgbClr val="FF0000"/>
              </a:solidFill>
              <a:latin typeface="Verdana" panose="020B0604030504040204" pitchFamily="2" charset="0"/>
            </a:endParaRPr>
          </a:p>
        </p:txBody>
      </p:sp>
      <p:sp>
        <p:nvSpPr>
          <p:cNvPr id="49157" name="Text Box 7"/>
          <p:cNvSpPr txBox="1"/>
          <p:nvPr/>
        </p:nvSpPr>
        <p:spPr>
          <a:xfrm>
            <a:off x="4898391" y="4071620"/>
            <a:ext cx="146304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80" b="1" dirty="0">
                <a:solidFill>
                  <a:srgbClr val="FF0000"/>
                </a:solidFill>
                <a:latin typeface="Verdana" panose="020B0604030504040204" pitchFamily="2" charset="0"/>
              </a:rPr>
              <a:t>1100</a:t>
            </a:r>
            <a:endParaRPr lang="en-US" altLang="x-none" sz="2880" b="1" dirty="0">
              <a:solidFill>
                <a:srgbClr val="FF0000"/>
              </a:solidFill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ctrTitle"/>
          </p:nvPr>
        </p:nvSpPr>
        <p:spPr>
          <a:xfrm>
            <a:off x="1432560" y="1447800"/>
            <a:ext cx="9326880" cy="914400"/>
          </a:xfrm>
        </p:spPr>
        <p:txBody>
          <a:bodyPr vert="horz" wrap="square" anchor="ctr"/>
          <a:lstStyle>
            <a:lvl1pPr lvl="0">
              <a:defRPr/>
            </a:lvl1pPr>
          </a:lstStyle>
          <a:p>
            <a:pPr lvl="0" algn="l" eaLnBrk="1" hangingPunct="1"/>
            <a:r>
              <a:rPr lang="zh-CN" altLang="en-US"/>
              <a:t>十进制转为二进制数</a:t>
            </a:r>
            <a:r>
              <a:rPr lang="zh-CN" altLang="en-US">
                <a:solidFill>
                  <a:srgbClr val="0000CC"/>
                </a:solidFill>
              </a:rPr>
              <a:t>中等测试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subTitle"/>
          </p:nvPr>
        </p:nvSpPr>
        <p:spPr>
          <a:xfrm>
            <a:off x="1706880" y="2966086"/>
            <a:ext cx="8961120" cy="3200400"/>
          </a:xfrm>
        </p:spPr>
        <p:txBody>
          <a:bodyPr vert="horz" wrap="square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algn="l" eaLnBrk="1" hangingPunct="1">
              <a:buFont typeface="Wingdings" panose="05000000000000000000" pitchFamily="2" charset="2"/>
              <a:buNone/>
            </a:pPr>
            <a:r>
              <a:rPr lang="en-US" altLang="x-none" dirty="0"/>
              <a:t>	1</a:t>
            </a:r>
            <a:r>
              <a:rPr lang="zh-CN" altLang="en-US" dirty="0"/>
              <a:t>、</a:t>
            </a:r>
            <a:r>
              <a:rPr lang="en-US" altLang="x-none" dirty="0"/>
              <a:t>(0.125)</a:t>
            </a:r>
            <a:r>
              <a:rPr lang="en-US" altLang="x-none" baseline="-25000" dirty="0"/>
              <a:t>10</a:t>
            </a:r>
            <a:r>
              <a:rPr lang="en-US" altLang="x-none" dirty="0"/>
              <a:t>=(                   )</a:t>
            </a:r>
            <a:r>
              <a:rPr lang="en-US" altLang="x-none" baseline="-25000" dirty="0"/>
              <a:t>2</a:t>
            </a:r>
            <a:endParaRPr lang="en-US" altLang="x-none" baseline="-25000" dirty="0"/>
          </a:p>
          <a:p>
            <a:pPr lvl="0" algn="l" eaLnBrk="1" hangingPunct="1">
              <a:buFont typeface="Wingdings" panose="05000000000000000000" pitchFamily="2" charset="2"/>
              <a:buNone/>
            </a:pPr>
            <a:endParaRPr lang="en-US" altLang="x-none" dirty="0"/>
          </a:p>
          <a:p>
            <a:pPr lvl="0" algn="l" eaLnBrk="1" hangingPunct="1">
              <a:buFont typeface="Wingdings" panose="05000000000000000000" pitchFamily="2" charset="2"/>
              <a:buNone/>
            </a:pPr>
            <a:r>
              <a:rPr lang="en-US" altLang="x-none" dirty="0"/>
              <a:t>	2</a:t>
            </a:r>
            <a:r>
              <a:rPr lang="zh-CN" altLang="en-US" dirty="0"/>
              <a:t>、</a:t>
            </a:r>
            <a:r>
              <a:rPr lang="en-US" altLang="x-none" dirty="0"/>
              <a:t>(21.25)</a:t>
            </a:r>
            <a:r>
              <a:rPr lang="en-US" altLang="x-none" baseline="-25000" dirty="0"/>
              <a:t>10</a:t>
            </a:r>
            <a:r>
              <a:rPr lang="en-US" altLang="x-none" dirty="0"/>
              <a:t>=(                          )</a:t>
            </a:r>
            <a:r>
              <a:rPr lang="en-US" altLang="x-none" baseline="-25000" dirty="0"/>
              <a:t>2</a:t>
            </a:r>
            <a:endParaRPr lang="en-US" altLang="x-none" baseline="-25000" dirty="0"/>
          </a:p>
        </p:txBody>
      </p:sp>
      <p:sp>
        <p:nvSpPr>
          <p:cNvPr id="50180" name="Text Box 4"/>
          <p:cNvSpPr txBox="1"/>
          <p:nvPr/>
        </p:nvSpPr>
        <p:spPr>
          <a:xfrm>
            <a:off x="4678680" y="2886710"/>
            <a:ext cx="173736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80" b="1" dirty="0">
                <a:solidFill>
                  <a:srgbClr val="FF0000"/>
                </a:solidFill>
                <a:latin typeface="Verdana" panose="020B0604030504040204" pitchFamily="2" charset="0"/>
              </a:rPr>
              <a:t>0.001</a:t>
            </a:r>
            <a:endParaRPr lang="en-US" altLang="x-none" sz="2880" b="1" dirty="0">
              <a:solidFill>
                <a:srgbClr val="FF0000"/>
              </a:solidFill>
              <a:latin typeface="Verdana" panose="020B0604030504040204" pitchFamily="2" charset="0"/>
            </a:endParaRPr>
          </a:p>
        </p:txBody>
      </p:sp>
      <p:sp>
        <p:nvSpPr>
          <p:cNvPr id="50181" name="Text Box 5"/>
          <p:cNvSpPr txBox="1"/>
          <p:nvPr/>
        </p:nvSpPr>
        <p:spPr>
          <a:xfrm>
            <a:off x="4678681" y="3823335"/>
            <a:ext cx="237744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80" b="1" dirty="0">
                <a:solidFill>
                  <a:srgbClr val="FF0000"/>
                </a:solidFill>
                <a:latin typeface="Verdana" panose="020B0604030504040204" pitchFamily="2" charset="0"/>
              </a:rPr>
              <a:t>10101.01</a:t>
            </a:r>
            <a:endParaRPr lang="en-US" altLang="x-none" sz="2880" b="1" dirty="0">
              <a:solidFill>
                <a:srgbClr val="FF0000"/>
              </a:solidFill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ctrTitle"/>
          </p:nvPr>
        </p:nvSpPr>
        <p:spPr>
          <a:xfrm>
            <a:off x="1432560" y="1447800"/>
            <a:ext cx="9326880" cy="914400"/>
          </a:xfrm>
        </p:spPr>
        <p:txBody>
          <a:bodyPr vert="horz" wrap="square" anchor="ctr"/>
          <a:lstStyle>
            <a:lvl1pPr lvl="0">
              <a:defRPr/>
            </a:lvl1pPr>
          </a:lstStyle>
          <a:p>
            <a:pPr lvl="0" algn="l" eaLnBrk="1" hangingPunct="1"/>
            <a:r>
              <a:rPr lang="zh-CN" altLang="en-US"/>
              <a:t>十进制转为二进制数</a:t>
            </a:r>
            <a:r>
              <a:rPr lang="zh-CN" altLang="en-US">
                <a:solidFill>
                  <a:srgbClr val="0000CC"/>
                </a:solidFill>
              </a:rPr>
              <a:t>高等测试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subTitle"/>
          </p:nvPr>
        </p:nvSpPr>
        <p:spPr>
          <a:xfrm>
            <a:off x="1706880" y="3108960"/>
            <a:ext cx="9313546" cy="3200400"/>
          </a:xfrm>
        </p:spPr>
        <p:txBody>
          <a:bodyPr vert="horz" wrap="square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algn="l" eaLnBrk="1" hangingPunct="1">
              <a:buFont typeface="Wingdings" panose="05000000000000000000" pitchFamily="2" charset="2"/>
              <a:buNone/>
            </a:pPr>
            <a:r>
              <a:rPr lang="en-US" altLang="x-none" dirty="0"/>
              <a:t>	1</a:t>
            </a:r>
            <a:r>
              <a:rPr lang="zh-CN" altLang="en-US" dirty="0"/>
              <a:t>、</a:t>
            </a:r>
            <a:r>
              <a:rPr lang="en-US" altLang="x-none" dirty="0"/>
              <a:t>(0.75)</a:t>
            </a:r>
            <a:r>
              <a:rPr lang="en-US" altLang="x-none" baseline="-25000" dirty="0"/>
              <a:t>10</a:t>
            </a:r>
            <a:r>
              <a:rPr lang="en-US" altLang="x-none" dirty="0"/>
              <a:t>=(              )</a:t>
            </a:r>
            <a:r>
              <a:rPr lang="en-US" altLang="x-none" baseline="-25000" dirty="0"/>
              <a:t>2</a:t>
            </a:r>
            <a:endParaRPr lang="en-US" altLang="x-none" baseline="-25000" dirty="0"/>
          </a:p>
          <a:p>
            <a:pPr lvl="0" algn="l" eaLnBrk="1" hangingPunct="1">
              <a:buFont typeface="Wingdings" panose="05000000000000000000" pitchFamily="2" charset="2"/>
              <a:buNone/>
            </a:pPr>
            <a:endParaRPr lang="en-US" altLang="x-none" dirty="0"/>
          </a:p>
          <a:p>
            <a:pPr lvl="0" algn="l" eaLnBrk="1" hangingPunct="1">
              <a:buFont typeface="Wingdings" panose="05000000000000000000" pitchFamily="2" charset="2"/>
              <a:buNone/>
            </a:pPr>
            <a:r>
              <a:rPr lang="en-US" altLang="x-none" dirty="0"/>
              <a:t>	2</a:t>
            </a:r>
            <a:r>
              <a:rPr lang="zh-CN" altLang="en-US" dirty="0"/>
              <a:t>、</a:t>
            </a:r>
            <a:r>
              <a:rPr lang="en-US" altLang="x-none" dirty="0"/>
              <a:t>(2.23)</a:t>
            </a:r>
            <a:r>
              <a:rPr lang="en-US" altLang="x-none" baseline="-25000" dirty="0"/>
              <a:t>10</a:t>
            </a:r>
            <a:r>
              <a:rPr lang="en-US" altLang="x-none" dirty="0"/>
              <a:t>=(                   )</a:t>
            </a:r>
            <a:r>
              <a:rPr lang="en-US" altLang="x-none" baseline="-25000" dirty="0"/>
              <a:t>2  </a:t>
            </a:r>
            <a:r>
              <a:rPr lang="zh-CN" altLang="en-US" b="1" dirty="0"/>
              <a:t>三位小数</a:t>
            </a:r>
            <a:endParaRPr lang="zh-CN" altLang="en-US" b="1" dirty="0"/>
          </a:p>
          <a:p>
            <a:pPr lvl="0" algn="l"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lvl="0" algn="l" eaLnBrk="1" hangingPunct="1">
              <a:buFont typeface="Wingdings" panose="05000000000000000000" pitchFamily="2" charset="2"/>
              <a:buNone/>
            </a:pPr>
            <a:endParaRPr lang="en-US" altLang="x-none" dirty="0"/>
          </a:p>
        </p:txBody>
      </p:sp>
      <p:sp>
        <p:nvSpPr>
          <p:cNvPr id="51204" name="Text Box 4"/>
          <p:cNvSpPr txBox="1"/>
          <p:nvPr/>
        </p:nvSpPr>
        <p:spPr>
          <a:xfrm>
            <a:off x="4439920" y="3011170"/>
            <a:ext cx="173736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80" b="1" dirty="0">
                <a:solidFill>
                  <a:srgbClr val="FF0000"/>
                </a:solidFill>
                <a:latin typeface="Verdana" panose="020B0604030504040204" pitchFamily="2" charset="0"/>
              </a:rPr>
              <a:t>0.11</a:t>
            </a:r>
            <a:endParaRPr lang="en-US" altLang="x-none" sz="2880" b="1" dirty="0">
              <a:solidFill>
                <a:srgbClr val="FF0000"/>
              </a:solidFill>
              <a:latin typeface="Verdana" panose="020B0604030504040204" pitchFamily="2" charset="0"/>
            </a:endParaRPr>
          </a:p>
        </p:txBody>
      </p:sp>
      <p:sp>
        <p:nvSpPr>
          <p:cNvPr id="51205" name="Text Box 5"/>
          <p:cNvSpPr txBox="1"/>
          <p:nvPr/>
        </p:nvSpPr>
        <p:spPr>
          <a:xfrm>
            <a:off x="4495801" y="3952240"/>
            <a:ext cx="173736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880" b="1" dirty="0">
                <a:solidFill>
                  <a:srgbClr val="FF0000"/>
                </a:solidFill>
                <a:latin typeface="Verdana" panose="020B0604030504040204" pitchFamily="2" charset="0"/>
              </a:rPr>
              <a:t>10.001</a:t>
            </a:r>
            <a:endParaRPr lang="en-US" altLang="x-none" sz="2880" b="1" dirty="0">
              <a:solidFill>
                <a:srgbClr val="FF0000"/>
              </a:solidFill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9445" y="932815"/>
            <a:ext cx="4129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/>
              <a:t>八进制与十六进制</a:t>
            </a:r>
            <a:endParaRPr lang="zh-CN" altLang="zh-CN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25" y="1744345"/>
            <a:ext cx="11744960" cy="4572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xfrm>
            <a:off x="310516" y="642620"/>
            <a:ext cx="6827520" cy="720090"/>
          </a:xfrm>
        </p:spPr>
        <p:txBody>
          <a:bodyPr vert="horz" wrap="square" anchor="t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/>
              <a:t>八进制</a:t>
            </a:r>
            <a:r>
              <a:rPr lang="en-US" altLang="x-none" b="1" dirty="0"/>
              <a:t>转换为十进制</a:t>
            </a:r>
            <a:endParaRPr lang="zh-CN" altLang="en-US" b="1" dirty="0"/>
          </a:p>
        </p:txBody>
      </p:sp>
      <p:sp>
        <p:nvSpPr>
          <p:cNvPr id="36867" name="Text Box 3"/>
          <p:cNvSpPr txBox="1"/>
          <p:nvPr/>
        </p:nvSpPr>
        <p:spPr>
          <a:xfrm>
            <a:off x="918845" y="1564640"/>
            <a:ext cx="7520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1.5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：将</a:t>
            </a:r>
            <a:r>
              <a:rPr lang="en-US" altLang="x-none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(46.25)</a:t>
            </a:r>
            <a:r>
              <a:rPr lang="en-US" altLang="x-none" sz="320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8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转换为十进制数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8" name="Text Box 4"/>
          <p:cNvSpPr txBox="1"/>
          <p:nvPr/>
        </p:nvSpPr>
        <p:spPr>
          <a:xfrm>
            <a:off x="2635250" y="2176780"/>
            <a:ext cx="63754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(  4         6      .      2        5  )</a:t>
            </a:r>
            <a:r>
              <a:rPr lang="en-US" altLang="x-none" sz="3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x-none" sz="3600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1" name="Line 7"/>
          <p:cNvSpPr/>
          <p:nvPr/>
        </p:nvSpPr>
        <p:spPr>
          <a:xfrm>
            <a:off x="781939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2" name="Line 8"/>
          <p:cNvSpPr/>
          <p:nvPr/>
        </p:nvSpPr>
        <p:spPr>
          <a:xfrm>
            <a:off x="655574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4" name="Text Box 10"/>
          <p:cNvSpPr txBox="1"/>
          <p:nvPr/>
        </p:nvSpPr>
        <p:spPr>
          <a:xfrm>
            <a:off x="7378700" y="3206750"/>
            <a:ext cx="122174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5×8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-2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5" name="Rectangle 11"/>
          <p:cNvSpPr/>
          <p:nvPr/>
        </p:nvSpPr>
        <p:spPr>
          <a:xfrm>
            <a:off x="5962650" y="3206750"/>
            <a:ext cx="122174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2×8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-1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7" name="Line 13"/>
          <p:cNvSpPr/>
          <p:nvPr/>
        </p:nvSpPr>
        <p:spPr>
          <a:xfrm>
            <a:off x="462153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8" name="Text Box 14"/>
          <p:cNvSpPr txBox="1"/>
          <p:nvPr/>
        </p:nvSpPr>
        <p:spPr>
          <a:xfrm>
            <a:off x="4191000" y="3206750"/>
            <a:ext cx="1122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6×8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0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9" name="Line 15"/>
          <p:cNvSpPr/>
          <p:nvPr/>
        </p:nvSpPr>
        <p:spPr>
          <a:xfrm>
            <a:off x="328041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80" name="Text Box 16"/>
          <p:cNvSpPr txBox="1"/>
          <p:nvPr/>
        </p:nvSpPr>
        <p:spPr>
          <a:xfrm>
            <a:off x="2766060" y="3206750"/>
            <a:ext cx="1122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4×8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7" name="Rectangle 19"/>
          <p:cNvSpPr/>
          <p:nvPr/>
        </p:nvSpPr>
        <p:spPr>
          <a:xfrm>
            <a:off x="175895" y="4885055"/>
            <a:ext cx="12002770" cy="1270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	4X8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1</a:t>
            </a: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+6X8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0</a:t>
            </a: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+2X8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-1</a:t>
            </a: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+5X8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-2</a:t>
            </a:r>
            <a:endParaRPr lang="en-US" altLang="x-none" sz="3600" b="1" baseline="30000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  <a:p>
            <a:pPr marL="469900" indent="-4699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=32+6+0.25+0.5+0.078125</a:t>
            </a:r>
            <a:endParaRPr lang="en-US" altLang="x-none" sz="36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  <a:p>
            <a:pPr marL="469900" indent="-4699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=(36.328125)</a:t>
            </a:r>
            <a:r>
              <a:rPr lang="en-US" altLang="x-none" sz="360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10</a:t>
            </a:r>
            <a:endParaRPr lang="en-US" altLang="x-none" sz="3600" b="1" baseline="-25000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37908" name="Text Box 20"/>
          <p:cNvSpPr txBox="1"/>
          <p:nvPr/>
        </p:nvSpPr>
        <p:spPr>
          <a:xfrm>
            <a:off x="758825" y="4128135"/>
            <a:ext cx="1981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位权展开式</a:t>
            </a:r>
            <a:endParaRPr lang="zh-CN" altLang="en-US" sz="2800" b="1" dirty="0">
              <a:solidFill>
                <a:srgbClr val="3333CC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6868" grpId="0"/>
      <p:bldP spid="36874" grpId="0"/>
      <p:bldP spid="36875" grpId="0"/>
      <p:bldP spid="36878" grpId="0"/>
      <p:bldP spid="36880" grpId="0"/>
      <p:bldP spid="37907" grpId="0"/>
      <p:bldP spid="379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4577"/>
          <p:cNvSpPr>
            <a:spLocks noGrp="1" noRot="1"/>
          </p:cNvSpPr>
          <p:nvPr>
            <p:ph type="title"/>
          </p:nvPr>
        </p:nvSpPr>
        <p:spPr>
          <a:xfrm>
            <a:off x="824866" y="-20954"/>
            <a:ext cx="10248900" cy="1137284"/>
          </a:xfrm>
        </p:spPr>
        <p:txBody>
          <a:bodyPr anchor="ctr"/>
          <a:lstStyle/>
          <a:p>
            <a:pPr algn="ctr"/>
            <a:r>
              <a:rPr lang="zh-CN" altLang="en-US" sz="4400"/>
              <a:t>进制转换</a:t>
            </a:r>
            <a:endParaRPr lang="zh-CN" altLang="en-US" sz="4400"/>
          </a:p>
        </p:txBody>
      </p:sp>
      <p:sp>
        <p:nvSpPr>
          <p:cNvPr id="24579" name="文本占位符 24578"/>
          <p:cNvSpPr>
            <a:spLocks noGrp="1" noRot="1"/>
          </p:cNvSpPr>
          <p:nvPr>
            <p:ph type="body" idx="1"/>
          </p:nvPr>
        </p:nvSpPr>
        <p:spPr>
          <a:xfrm>
            <a:off x="578485" y="1268730"/>
            <a:ext cx="11290300" cy="2287270"/>
          </a:xfrm>
        </p:spPr>
        <p:txBody>
          <a:bodyPr>
            <a:noAutofit/>
          </a:bodyPr>
          <a:lstStyle/>
          <a:p>
            <a:pPr marL="609600" indent="-609600"/>
            <a:r>
              <a:rPr lang="zh-CN" altLang="en-US" sz="4000">
                <a:solidFill>
                  <a:srgbClr val="000000"/>
                </a:solidFill>
              </a:rPr>
              <a:t>什么叫进制</a:t>
            </a:r>
            <a:r>
              <a:rPr lang="en-US" altLang="zh-CN" sz="4000">
                <a:solidFill>
                  <a:srgbClr val="000000"/>
                </a:solidFill>
              </a:rPr>
              <a:t>?</a:t>
            </a:r>
            <a:endParaRPr lang="en-US" altLang="zh-CN" sz="4000">
              <a:solidFill>
                <a:srgbClr val="000000"/>
              </a:solidFill>
            </a:endParaRPr>
          </a:p>
          <a:p>
            <a:pPr marL="609600" indent="-609600">
              <a:buNone/>
            </a:pPr>
            <a:r>
              <a:rPr lang="zh-CN" altLang="en-US" sz="4000">
                <a:solidFill>
                  <a:srgbClr val="000000"/>
                </a:solidFill>
              </a:rPr>
              <a:t>         </a:t>
            </a:r>
            <a:r>
              <a:rPr lang="zh-CN" altLang="en-US" sz="4400">
                <a:solidFill>
                  <a:srgbClr val="000000"/>
                </a:solidFill>
              </a:rPr>
              <a:t>进制就是逢几进一</a:t>
            </a:r>
            <a:endParaRPr lang="zh-CN" altLang="en-US" sz="4400">
              <a:solidFill>
                <a:srgbClr val="000000"/>
              </a:solidFill>
            </a:endParaRPr>
          </a:p>
          <a:p>
            <a:pPr marL="609600" indent="-609600">
              <a:buNone/>
            </a:pPr>
            <a:r>
              <a:rPr lang="zh-CN" altLang="en-US" sz="4400">
                <a:solidFill>
                  <a:srgbClr val="000000"/>
                </a:solidFill>
              </a:rPr>
              <a:t>        我们说的</a:t>
            </a:r>
            <a:r>
              <a:rPr lang="en-US" altLang="zh-CN" sz="4400">
                <a:solidFill>
                  <a:srgbClr val="000000"/>
                </a:solidFill>
              </a:rPr>
              <a:t>n</a:t>
            </a:r>
            <a:r>
              <a:rPr lang="zh-CN" altLang="en-US" sz="4400">
                <a:solidFill>
                  <a:srgbClr val="000000"/>
                </a:solidFill>
              </a:rPr>
              <a:t>进制其实就是指逢</a:t>
            </a:r>
            <a:r>
              <a:rPr lang="en-US" altLang="zh-CN" sz="4400">
                <a:solidFill>
                  <a:srgbClr val="000000"/>
                </a:solidFill>
              </a:rPr>
              <a:t>n</a:t>
            </a:r>
            <a:r>
              <a:rPr lang="zh-CN" altLang="en-US" sz="4400">
                <a:solidFill>
                  <a:srgbClr val="000000"/>
                </a:solidFill>
              </a:rPr>
              <a:t>进一</a:t>
            </a:r>
            <a:endParaRPr lang="zh-CN" altLang="en-US" sz="400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480060" y="3850005"/>
            <a:ext cx="12054840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9600" indent="-609600" algn="l"/>
            <a:r>
              <a:rPr lang="en-US" altLang="zh-CN" sz="4000">
                <a:solidFill>
                  <a:srgbClr val="000000"/>
                </a:solidFill>
                <a:latin typeface="+mn-ea"/>
                <a:sym typeface="+mn-ea"/>
              </a:rPr>
              <a:t>    </a:t>
            </a:r>
            <a:r>
              <a:rPr lang="zh-CN" altLang="en-US" sz="4000">
                <a:solidFill>
                  <a:srgbClr val="000000"/>
                </a:solidFill>
                <a:latin typeface="+mn-ea"/>
                <a:sym typeface="+mn-ea"/>
              </a:rPr>
              <a:t>我们计算机只识别二进制，且计算机中所有的信息都是以二进制的方式表示的；</a:t>
            </a:r>
            <a:endParaRPr lang="zh-CN" altLang="en-US" sz="4000">
              <a:solidFill>
                <a:srgbClr val="000000"/>
              </a:solidFill>
              <a:latin typeface="+mn-ea"/>
              <a:sym typeface="+mn-ea"/>
            </a:endParaRPr>
          </a:p>
          <a:p>
            <a:pPr marL="609600" indent="-609600"/>
            <a:r>
              <a:rPr lang="zh-CN" altLang="en-US" sz="3600">
                <a:solidFill>
                  <a:srgbClr val="000000"/>
                </a:solidFill>
                <a:latin typeface="+mn-ea"/>
                <a:sym typeface="+mn-ea"/>
              </a:rPr>
              <a:t>    人类最习惯使用十进制</a:t>
            </a:r>
            <a:r>
              <a:rPr lang="en-US" altLang="zh-CN" sz="3600">
                <a:solidFill>
                  <a:srgbClr val="000000"/>
                </a:solidFill>
                <a:latin typeface="+mn-ea"/>
                <a:sym typeface="+mn-ea"/>
              </a:rPr>
              <a:t>,</a:t>
            </a:r>
            <a:r>
              <a:rPr lang="zh-CN" altLang="zh-CN" sz="4000">
                <a:solidFill>
                  <a:srgbClr val="000000"/>
                </a:solidFill>
                <a:latin typeface="+mn-ea"/>
                <a:sym typeface="+mn-ea"/>
              </a:rPr>
              <a:t>生活中也常用的是十进制；</a:t>
            </a:r>
            <a:endParaRPr lang="zh-CN" altLang="zh-CN" sz="4000">
              <a:solidFill>
                <a:srgbClr val="000000"/>
              </a:solidFill>
              <a:latin typeface="+mn-ea"/>
              <a:sym typeface="+mn-ea"/>
            </a:endParaRPr>
          </a:p>
          <a:p>
            <a:pPr marL="609600" indent="-609600"/>
            <a:r>
              <a:rPr lang="zh-CN" altLang="en-US" sz="3600">
                <a:solidFill>
                  <a:srgbClr val="000000"/>
                </a:solidFill>
                <a:latin typeface="+mn-ea"/>
                <a:sym typeface="+mn-ea"/>
              </a:rPr>
              <a:t>   为了实际需要，我们又建立了八进制和十六进制</a:t>
            </a:r>
            <a:r>
              <a:rPr lang="en-US" altLang="zh-CN" sz="3600">
                <a:solidFill>
                  <a:srgbClr val="000000"/>
                </a:solidFill>
                <a:latin typeface="+mn-ea"/>
                <a:sym typeface="+mn-ea"/>
              </a:rPr>
              <a:t>;</a:t>
            </a:r>
            <a:endParaRPr lang="en-US" altLang="zh-CN" sz="3600">
              <a:solidFill>
                <a:srgbClr val="00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charRg st="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charRg st="26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xfrm>
            <a:off x="310516" y="642620"/>
            <a:ext cx="6827520" cy="720090"/>
          </a:xfrm>
        </p:spPr>
        <p:txBody>
          <a:bodyPr vert="horz" wrap="square" anchor="t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/>
              <a:t>十六进制</a:t>
            </a:r>
            <a:r>
              <a:rPr lang="en-US" altLang="x-none" b="1" dirty="0"/>
              <a:t>转换为十进制</a:t>
            </a:r>
            <a:endParaRPr lang="zh-CN" altLang="en-US" b="1" dirty="0"/>
          </a:p>
        </p:txBody>
      </p:sp>
      <p:sp>
        <p:nvSpPr>
          <p:cNvPr id="36867" name="Text Box 3"/>
          <p:cNvSpPr txBox="1"/>
          <p:nvPr/>
        </p:nvSpPr>
        <p:spPr>
          <a:xfrm>
            <a:off x="918845" y="1564640"/>
            <a:ext cx="7520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1.6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：将</a:t>
            </a:r>
            <a:r>
              <a:rPr lang="en-US" altLang="x-none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(19.E1)</a:t>
            </a:r>
            <a:r>
              <a:rPr lang="en-US" altLang="x-none" sz="320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16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转换为十进制数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8" name="Text Box 4"/>
          <p:cNvSpPr txBox="1"/>
          <p:nvPr/>
        </p:nvSpPr>
        <p:spPr>
          <a:xfrm>
            <a:off x="2635250" y="2176780"/>
            <a:ext cx="63754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(  1         9      .      E         1  )</a:t>
            </a:r>
            <a:r>
              <a:rPr lang="en-US" altLang="x-none" sz="3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  <a:endParaRPr lang="en-US" altLang="x-none" sz="3600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1" name="Line 7"/>
          <p:cNvSpPr/>
          <p:nvPr/>
        </p:nvSpPr>
        <p:spPr>
          <a:xfrm>
            <a:off x="802894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2" name="Line 8"/>
          <p:cNvSpPr/>
          <p:nvPr/>
        </p:nvSpPr>
        <p:spPr>
          <a:xfrm>
            <a:off x="655574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4" name="Text Box 10"/>
          <p:cNvSpPr txBox="1"/>
          <p:nvPr/>
        </p:nvSpPr>
        <p:spPr>
          <a:xfrm>
            <a:off x="7378700" y="3206750"/>
            <a:ext cx="147574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1×16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-2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5" name="Rectangle 11"/>
          <p:cNvSpPr/>
          <p:nvPr/>
        </p:nvSpPr>
        <p:spPr>
          <a:xfrm>
            <a:off x="5711190" y="3206750"/>
            <a:ext cx="172974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14×16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-1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7" name="Line 13"/>
          <p:cNvSpPr/>
          <p:nvPr/>
        </p:nvSpPr>
        <p:spPr>
          <a:xfrm>
            <a:off x="462153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8" name="Text Box 14"/>
          <p:cNvSpPr txBox="1"/>
          <p:nvPr/>
        </p:nvSpPr>
        <p:spPr>
          <a:xfrm>
            <a:off x="4009390" y="3206750"/>
            <a:ext cx="1376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9×16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0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9" name="Line 15"/>
          <p:cNvSpPr/>
          <p:nvPr/>
        </p:nvSpPr>
        <p:spPr>
          <a:xfrm>
            <a:off x="328041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80" name="Text Box 16"/>
          <p:cNvSpPr txBox="1"/>
          <p:nvPr/>
        </p:nvSpPr>
        <p:spPr>
          <a:xfrm>
            <a:off x="2626360" y="3206750"/>
            <a:ext cx="13766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1×16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7" name="Rectangle 19"/>
          <p:cNvSpPr/>
          <p:nvPr/>
        </p:nvSpPr>
        <p:spPr>
          <a:xfrm>
            <a:off x="175895" y="4885055"/>
            <a:ext cx="12002770" cy="1270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	1X16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1</a:t>
            </a: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+9X16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0</a:t>
            </a: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+14X16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-1</a:t>
            </a: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+1X16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-2</a:t>
            </a:r>
            <a:endParaRPr lang="en-US" altLang="x-none" sz="3600" b="1" baseline="30000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  <a:p>
            <a:pPr marL="469900" indent="-4699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=16+9+0.875+0.00390625</a:t>
            </a:r>
            <a:endParaRPr lang="en-US" altLang="x-none" sz="36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  <a:p>
            <a:pPr marL="469900" indent="-4699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=(25.87890625)</a:t>
            </a:r>
            <a:r>
              <a:rPr lang="en-US" altLang="x-none" sz="360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10</a:t>
            </a:r>
            <a:endParaRPr lang="en-US" altLang="x-none" sz="3600" b="1" baseline="-25000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37908" name="Text Box 20"/>
          <p:cNvSpPr txBox="1"/>
          <p:nvPr/>
        </p:nvSpPr>
        <p:spPr>
          <a:xfrm>
            <a:off x="661035" y="4128135"/>
            <a:ext cx="1981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位权展开式</a:t>
            </a:r>
            <a:endParaRPr lang="zh-CN" altLang="en-US" sz="2800" b="1" dirty="0">
              <a:solidFill>
                <a:srgbClr val="3333CC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6868" grpId="0"/>
      <p:bldP spid="36874" grpId="0"/>
      <p:bldP spid="36875" grpId="0"/>
      <p:bldP spid="36878" grpId="0"/>
      <p:bldP spid="36880" grpId="0"/>
      <p:bldP spid="37907" grpId="0"/>
      <p:bldP spid="379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481966" y="752476"/>
            <a:ext cx="10873740" cy="1459230"/>
          </a:xfrm>
        </p:spPr>
        <p:txBody>
          <a:bodyPr vert="horz" wrap="square" anchor="ctr"/>
          <a:lstStyle/>
          <a:p>
            <a:pPr algn="l" eaLnBrk="1" hangingPunct="1"/>
            <a:r>
              <a:rPr lang="zh-CN" altLang="en-US" sz="4800" dirty="0" smtClean="0">
                <a:latin typeface="Times New Roman" panose="02020603050405020304" pitchFamily="2" charset="0"/>
                <a:cs typeface="Times New Roman" panose="02020603050405020304" pitchFamily="2" charset="0"/>
              </a:rPr>
              <a:t>十进制转为八进制和十六进制数</a:t>
            </a:r>
            <a:r>
              <a:rPr lang="zh-CN" altLang="en-US" sz="4800" dirty="0">
                <a:solidFill>
                  <a:srgbClr val="0000CC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方法</a:t>
            </a:r>
            <a:endParaRPr lang="zh-CN" altLang="en-US" sz="4800" dirty="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3011" name="Rectangle 3"/>
          <p:cNvSpPr txBox="1"/>
          <p:nvPr/>
        </p:nvSpPr>
        <p:spPr>
          <a:xfrm>
            <a:off x="990600" y="2305050"/>
            <a:ext cx="4711066" cy="406146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3371A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600" b="1" dirty="0" smtClean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十进制整数转为八进制或十六进制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整数。</a:t>
            </a: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Franklin Gothic Medium" panose="020B0603020102020204" pitchFamily="2" charset="0"/>
              <a:ea typeface="微软雅黑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Franklin Gothic Medium" panose="020B0603020102020204" pitchFamily="2" charset="0"/>
              <a:ea typeface="微软雅黑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4200" b="1" dirty="0">
                <a:solidFill>
                  <a:srgbClr val="CC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方 法</a:t>
            </a:r>
            <a:r>
              <a:rPr lang="zh-CN" altLang="en-US" sz="312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：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除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n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取余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，直至商为</a:t>
            </a:r>
            <a:r>
              <a:rPr lang="en-US" altLang="x-none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0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，余数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倒序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排。</a:t>
            </a: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Franklin Gothic Medium" panose="020B0603020102020204" pitchFamily="2" charset="0"/>
              <a:ea typeface="微软雅黑" charset="-122"/>
            </a:endParaRPr>
          </a:p>
        </p:txBody>
      </p:sp>
      <p:sp>
        <p:nvSpPr>
          <p:cNvPr id="43012" name="Rectangle 4"/>
          <p:cNvSpPr txBox="1"/>
          <p:nvPr/>
        </p:nvSpPr>
        <p:spPr>
          <a:xfrm>
            <a:off x="6128386" y="2305050"/>
            <a:ext cx="4711064" cy="406146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3371A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600" b="1" dirty="0" smtClean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十进制小数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转为八进制或</a:t>
            </a:r>
            <a:r>
              <a:rPr lang="zh-CN" altLang="en-US" sz="3600" b="1" dirty="0" smtClean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十六进制小数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。</a:t>
            </a: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Franklin Gothic Medium" panose="020B0603020102020204" pitchFamily="2" charset="0"/>
              <a:ea typeface="微软雅黑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Franklin Gothic Medium" panose="020B0603020102020204" pitchFamily="2" charset="0"/>
              <a:ea typeface="微软雅黑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4200" b="1" dirty="0">
                <a:solidFill>
                  <a:srgbClr val="CC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方 法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：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n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取整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，直至小数为</a:t>
            </a:r>
            <a:r>
              <a:rPr lang="en-US" altLang="x-none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0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，整数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正序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排。</a:t>
            </a: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Franklin Gothic Medium" panose="020B0603020102020204" pitchFamily="2" charset="0"/>
              <a:ea typeface="微软雅黑" charset="-122"/>
            </a:endParaRPr>
          </a:p>
        </p:txBody>
      </p:sp>
      <p:sp>
        <p:nvSpPr>
          <p:cNvPr id="43013" name="Rectangle 5"/>
          <p:cNvSpPr/>
          <p:nvPr/>
        </p:nvSpPr>
        <p:spPr>
          <a:xfrm>
            <a:off x="5827396" y="2211706"/>
            <a:ext cx="182880" cy="4846320"/>
          </a:xfrm>
          <a:prstGeom prst="rect">
            <a:avLst/>
          </a:prstGeom>
          <a:solidFill>
            <a:schemeClr val="accent1"/>
          </a:solidFill>
          <a:ln w="9525" cap="flat" cmpd="sng">
            <a:pattFill prst="solidDmnd">
              <a:fgClr>
                <a:schemeClr val="tx1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216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xfrm>
            <a:off x="310516" y="642620"/>
            <a:ext cx="6827520" cy="720090"/>
          </a:xfrm>
        </p:spPr>
        <p:txBody>
          <a:bodyPr vert="horz" wrap="square" anchor="t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x-none" b="1" dirty="0"/>
              <a:t>十进制</a:t>
            </a:r>
            <a:r>
              <a:rPr lang="zh-CN" altLang="en-US" b="1" dirty="0"/>
              <a:t>转换为八进制</a:t>
            </a:r>
            <a:endParaRPr lang="zh-CN" altLang="en-US" b="1" dirty="0"/>
          </a:p>
        </p:txBody>
      </p:sp>
      <p:sp>
        <p:nvSpPr>
          <p:cNvPr id="36867" name="Text Box 3"/>
          <p:cNvSpPr txBox="1"/>
          <p:nvPr/>
        </p:nvSpPr>
        <p:spPr>
          <a:xfrm>
            <a:off x="918845" y="1564640"/>
            <a:ext cx="7520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1.7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：将</a:t>
            </a:r>
            <a:r>
              <a:rPr lang="en-US" altLang="x-none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(314.1875)</a:t>
            </a:r>
            <a:r>
              <a:rPr lang="en-US" altLang="x-none" sz="320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10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转换为八进制数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065" y="2561590"/>
            <a:ext cx="9373235" cy="2569210"/>
          </a:xfrm>
          <a:prstGeom prst="rect">
            <a:avLst/>
          </a:prstGeom>
        </p:spPr>
      </p:pic>
      <p:sp>
        <p:nvSpPr>
          <p:cNvPr id="44068" name="Text Box 38"/>
          <p:cNvSpPr txBox="1"/>
          <p:nvPr/>
        </p:nvSpPr>
        <p:spPr>
          <a:xfrm>
            <a:off x="1764030" y="5730240"/>
            <a:ext cx="7012306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结果</a:t>
            </a:r>
            <a:r>
              <a:rPr lang="en-US" altLang="x-none" sz="3355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+mn-ea"/>
              </a:rPr>
              <a:t>(314.1875)</a:t>
            </a:r>
            <a:r>
              <a:rPr lang="en-US" altLang="x-none" sz="3355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+mn-ea"/>
              </a:rPr>
              <a:t>10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=</a:t>
            </a: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（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472.14</a:t>
            </a: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）</a:t>
            </a:r>
            <a:r>
              <a:rPr lang="en-US" altLang="x-none" sz="3360" b="1" baseline="-25000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8</a:t>
            </a:r>
            <a:endParaRPr lang="en-US" altLang="x-none" sz="3360" b="1" baseline="-25000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6867" grpId="0"/>
      <p:bldP spid="440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xfrm>
            <a:off x="310516" y="642620"/>
            <a:ext cx="6827520" cy="720090"/>
          </a:xfrm>
        </p:spPr>
        <p:txBody>
          <a:bodyPr vert="horz" wrap="square" anchor="t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x-none" b="1" dirty="0"/>
              <a:t>十进制</a:t>
            </a:r>
            <a:r>
              <a:rPr lang="zh-CN" altLang="en-US" b="1" dirty="0"/>
              <a:t>转换为十六进制</a:t>
            </a:r>
            <a:endParaRPr lang="zh-CN" altLang="en-US" b="1" dirty="0"/>
          </a:p>
        </p:txBody>
      </p:sp>
      <p:sp>
        <p:nvSpPr>
          <p:cNvPr id="36867" name="Text Box 3"/>
          <p:cNvSpPr txBox="1"/>
          <p:nvPr/>
        </p:nvSpPr>
        <p:spPr>
          <a:xfrm>
            <a:off x="918845" y="1564640"/>
            <a:ext cx="7520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1.7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：将</a:t>
            </a:r>
            <a:r>
              <a:rPr lang="en-US" altLang="x-none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(314.1875)</a:t>
            </a:r>
            <a:r>
              <a:rPr lang="en-US" altLang="x-none" sz="320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10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转换为十六进制数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4068" name="Text Box 38"/>
          <p:cNvSpPr txBox="1"/>
          <p:nvPr/>
        </p:nvSpPr>
        <p:spPr>
          <a:xfrm>
            <a:off x="2329815" y="3125470"/>
            <a:ext cx="7012306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结果</a:t>
            </a:r>
            <a:r>
              <a:rPr lang="en-US" altLang="x-none" sz="3355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+mn-ea"/>
              </a:rPr>
              <a:t>(314.1875)</a:t>
            </a:r>
            <a:r>
              <a:rPr lang="en-US" altLang="x-none" sz="3355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sym typeface="+mn-ea"/>
              </a:rPr>
              <a:t>10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=</a:t>
            </a: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（</a:t>
            </a:r>
            <a:r>
              <a:rPr lang="en-US" altLang="zh-CN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13A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.3</a:t>
            </a: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）</a:t>
            </a:r>
            <a:r>
              <a:rPr lang="en-US" altLang="x-none" sz="3360" b="1" baseline="-25000" dirty="0">
                <a:solidFill>
                  <a:srgbClr val="000000"/>
                </a:solidFill>
                <a:latin typeface="Verdana" panose="020B0604030504040204" pitchFamily="2" charset="0"/>
                <a:sym typeface="Wingdings" panose="05000000000000000000" pitchFamily="2" charset="2"/>
              </a:rPr>
              <a:t>16</a:t>
            </a:r>
            <a:endParaRPr lang="en-US" altLang="x-none" sz="3360" b="1" baseline="-25000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6867" grpId="0"/>
      <p:bldP spid="440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717550"/>
            <a:ext cx="9841865" cy="5719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640715" y="993143"/>
            <a:ext cx="10515600" cy="674688"/>
          </a:xfrm>
        </p:spPr>
        <p:txBody>
          <a:bodyPr vert="horz" wrap="square" anchor="b">
            <a:normAutofit fontScale="90000"/>
          </a:bodyPr>
          <a:lstStyle/>
          <a:p>
            <a:pPr algn="l" eaLnBrk="1" hangingPunct="1"/>
            <a:r>
              <a:rPr lang="zh-CN" altLang="en-US" sz="4800" b="0">
                <a:effectLst>
                  <a:outerShdw blurRad="38100" dist="38100" dir="2700000">
                    <a:srgbClr val="FFFFFF"/>
                  </a:outerShdw>
                </a:effectLst>
              </a:rPr>
              <a:t>二进制转为八进制数的</a:t>
            </a:r>
            <a:r>
              <a:rPr lang="zh-CN" altLang="en-US" sz="4800" b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方法</a:t>
            </a:r>
            <a:endParaRPr lang="zh-CN" altLang="en-US" sz="4800" b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type="body"/>
          </p:nvPr>
        </p:nvSpPr>
        <p:spPr>
          <a:xfrm>
            <a:off x="824866" y="1752600"/>
            <a:ext cx="12355830" cy="4267200"/>
          </a:xfrm>
        </p:spPr>
        <p:txBody>
          <a:bodyPr vert="horz" wrap="square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方法：分段法</a:t>
            </a:r>
            <a:r>
              <a:rPr lang="en-US" altLang="x-none" b="1" dirty="0">
                <a:solidFill>
                  <a:schemeClr val="tx2"/>
                </a:solidFill>
              </a:rPr>
              <a:t>---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三位分段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步骤：</a:t>
            </a:r>
            <a:endParaRPr lang="zh-CN" altLang="en-US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     </a:t>
            </a:r>
            <a:r>
              <a:rPr lang="en-US" altLang="x-none" sz="3360" b="1" dirty="0"/>
              <a:t>1</a:t>
            </a:r>
            <a:r>
              <a:rPr lang="zh-CN" altLang="en-US" sz="3360" b="1" dirty="0"/>
              <a:t>、找到</a:t>
            </a:r>
            <a:r>
              <a:rPr lang="zh-CN" altLang="en-US" sz="3360" b="1" u="sng" dirty="0">
                <a:solidFill>
                  <a:srgbClr val="0000FF"/>
                </a:solidFill>
              </a:rPr>
              <a:t>小数点</a:t>
            </a:r>
            <a:r>
              <a:rPr lang="zh-CN" altLang="en-US" sz="3360" b="1" dirty="0"/>
              <a:t>所在位置</a:t>
            </a:r>
            <a:endParaRPr lang="zh-CN" altLang="en-US" sz="336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360" b="1" dirty="0"/>
              <a:t>     </a:t>
            </a:r>
            <a:r>
              <a:rPr lang="en-US" altLang="x-none" sz="3360" b="1" dirty="0"/>
              <a:t>2</a:t>
            </a:r>
            <a:r>
              <a:rPr lang="zh-CN" altLang="en-US" sz="3360" b="1" dirty="0"/>
              <a:t>、以小数点位置为</a:t>
            </a:r>
            <a:r>
              <a:rPr lang="zh-CN" altLang="en-US" sz="3360" b="1" u="sng" dirty="0">
                <a:solidFill>
                  <a:srgbClr val="0000FF"/>
                </a:solidFill>
              </a:rPr>
              <a:t>中心</a:t>
            </a:r>
            <a:r>
              <a:rPr lang="zh-CN" altLang="en-US" sz="3360" b="1" dirty="0"/>
              <a:t>：</a:t>
            </a:r>
            <a:endParaRPr lang="zh-CN" altLang="en-US" sz="336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360" b="1" dirty="0"/>
              <a:t>          向</a:t>
            </a:r>
            <a:r>
              <a:rPr lang="zh-CN" altLang="en-US" sz="3360" b="1" dirty="0">
                <a:solidFill>
                  <a:srgbClr val="FF0000"/>
                </a:solidFill>
              </a:rPr>
              <a:t>左</a:t>
            </a:r>
            <a:r>
              <a:rPr lang="zh-CN" altLang="en-US" sz="3360" b="1" dirty="0"/>
              <a:t>，三位一段，不足三位，</a:t>
            </a:r>
            <a:r>
              <a:rPr lang="zh-CN" altLang="en-US" sz="3360" b="1" dirty="0">
                <a:solidFill>
                  <a:srgbClr val="CC00CC"/>
                </a:solidFill>
              </a:rPr>
              <a:t>左</a:t>
            </a:r>
            <a:r>
              <a:rPr lang="zh-CN" altLang="en-US" sz="3360" b="1" dirty="0"/>
              <a:t>补</a:t>
            </a:r>
            <a:r>
              <a:rPr lang="en-US" altLang="x-none" sz="3360" b="1" dirty="0"/>
              <a:t>0</a:t>
            </a:r>
            <a:endParaRPr lang="en-US" altLang="x-none" sz="336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3360" b="1" dirty="0"/>
              <a:t>          </a:t>
            </a:r>
            <a:r>
              <a:rPr lang="zh-CN" altLang="en-US" sz="3360" b="1" dirty="0"/>
              <a:t>向</a:t>
            </a:r>
            <a:r>
              <a:rPr lang="zh-CN" altLang="en-US" sz="3360" b="1" dirty="0">
                <a:solidFill>
                  <a:srgbClr val="FF0000"/>
                </a:solidFill>
              </a:rPr>
              <a:t>右</a:t>
            </a:r>
            <a:r>
              <a:rPr lang="zh-CN" altLang="en-US" sz="3360" b="1" dirty="0"/>
              <a:t>，三位一段，不足三位，</a:t>
            </a:r>
            <a:r>
              <a:rPr lang="zh-CN" altLang="en-US" sz="3360" b="1" dirty="0">
                <a:solidFill>
                  <a:schemeClr val="accent2"/>
                </a:solidFill>
              </a:rPr>
              <a:t>右</a:t>
            </a:r>
            <a:r>
              <a:rPr lang="zh-CN" altLang="en-US" sz="3360" b="1" dirty="0"/>
              <a:t>补</a:t>
            </a:r>
            <a:r>
              <a:rPr lang="en-US" altLang="x-none" sz="3360" b="1" dirty="0"/>
              <a:t>0</a:t>
            </a:r>
            <a:endParaRPr lang="en-US" altLang="x-none" sz="336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3360" b="1" dirty="0"/>
              <a:t>     3</a:t>
            </a:r>
            <a:r>
              <a:rPr lang="zh-CN" altLang="en-US" sz="3360" b="1" dirty="0"/>
              <a:t>、将每段中的</a:t>
            </a:r>
            <a:r>
              <a:rPr lang="zh-CN" altLang="en-US" sz="3360" b="1" u="sng" dirty="0">
                <a:solidFill>
                  <a:srgbClr val="0000FF"/>
                </a:solidFill>
              </a:rPr>
              <a:t>三位</a:t>
            </a:r>
            <a:r>
              <a:rPr lang="zh-CN" altLang="en-US" sz="3360" b="1" dirty="0"/>
              <a:t>二进制数转化为</a:t>
            </a:r>
            <a:r>
              <a:rPr lang="zh-CN" altLang="en-US" sz="3360" b="1" u="sng" dirty="0">
                <a:solidFill>
                  <a:srgbClr val="0000FF"/>
                </a:solidFill>
              </a:rPr>
              <a:t>一位</a:t>
            </a:r>
            <a:r>
              <a:rPr lang="zh-CN" altLang="en-US" sz="3360" b="1" dirty="0"/>
              <a:t>八进制数</a:t>
            </a:r>
            <a:endParaRPr lang="zh-CN" altLang="en-US" sz="336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/>
          </p:cNvSpPr>
          <p:nvPr>
            <p:ph type="body"/>
          </p:nvPr>
        </p:nvSpPr>
        <p:spPr>
          <a:xfrm>
            <a:off x="975360" y="762000"/>
            <a:ext cx="9875520" cy="685800"/>
          </a:xfrm>
        </p:spPr>
        <p:txBody>
          <a:bodyPr vert="horz" wrap="square" anchor="t">
            <a:normAutofit fontScale="97500"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480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方正卡通简体" pitchFamily="1" charset="-122"/>
              </a:rPr>
              <a:t>二进制转为八进制数</a:t>
            </a:r>
            <a:r>
              <a:rPr lang="zh-CN" altLang="en-US" sz="480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方正卡通简体" pitchFamily="1" charset="-122"/>
              </a:rPr>
              <a:t>例题</a:t>
            </a:r>
            <a:endParaRPr lang="zh-CN" altLang="en-US" sz="480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  <a:ea typeface="方正卡通简体" pitchFamily="1" charset="-122"/>
            </a:endParaRPr>
          </a:p>
        </p:txBody>
      </p:sp>
      <p:sp>
        <p:nvSpPr>
          <p:cNvPr id="57347" name="Text Box 4"/>
          <p:cNvSpPr txBox="1"/>
          <p:nvPr/>
        </p:nvSpPr>
        <p:spPr>
          <a:xfrm>
            <a:off x="3169920" y="2590800"/>
            <a:ext cx="54864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latin typeface="Arial" panose="020B0604020202020204" pitchFamily="34" charset="0"/>
              </a:rPr>
              <a:t>（    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1  0  1  1  0</a:t>
            </a:r>
            <a:r>
              <a:rPr lang="en-US" altLang="x-none" sz="336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   1  0 </a:t>
            </a:r>
            <a:r>
              <a:rPr lang="zh-CN" altLang="en-US" sz="3360" b="1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r>
              <a:rPr lang="en-US" altLang="x-none" sz="336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336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AutoShape 5"/>
          <p:cNvSpPr/>
          <p:nvPr/>
        </p:nvSpPr>
        <p:spPr>
          <a:xfrm>
            <a:off x="6614160" y="2276476"/>
            <a:ext cx="2042160" cy="360044"/>
          </a:xfrm>
          <a:prstGeom prst="wedgeEllipseCallout">
            <a:avLst>
              <a:gd name="adj1" fmla="val -57412"/>
              <a:gd name="adj2" fmla="val 141829"/>
            </a:avLst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0" bIns="0"/>
          <a:lstStyle/>
          <a:p>
            <a:pPr algn="ctr"/>
            <a:r>
              <a:rPr lang="zh-CN" altLang="en-US" sz="2160" b="1" dirty="0">
                <a:solidFill>
                  <a:srgbClr val="FF0000"/>
                </a:solidFill>
                <a:latin typeface="Arial" panose="020B0604020202020204" pitchFamily="34" charset="0"/>
              </a:rPr>
              <a:t>小数点</a:t>
            </a:r>
            <a:endParaRPr lang="zh-CN" altLang="en-US" sz="216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Line 6"/>
          <p:cNvSpPr/>
          <p:nvPr/>
        </p:nvSpPr>
        <p:spPr>
          <a:xfrm flipH="1">
            <a:off x="3535680" y="3200400"/>
            <a:ext cx="2743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0" name="Text Box 7"/>
          <p:cNvSpPr txBox="1"/>
          <p:nvPr/>
        </p:nvSpPr>
        <p:spPr>
          <a:xfrm>
            <a:off x="3261360" y="3352800"/>
            <a:ext cx="566928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latin typeface="Arial" panose="020B0604020202020204" pitchFamily="34" charset="0"/>
              </a:rPr>
              <a:t>（    </a:t>
            </a:r>
            <a:r>
              <a:rPr lang="en-US" altLang="x-none" sz="3360" b="1" u="sng" dirty="0">
                <a:solidFill>
                  <a:srgbClr val="000000"/>
                </a:solidFill>
                <a:latin typeface="Arial" panose="020B0604020202020204" pitchFamily="34" charset="0"/>
              </a:rPr>
              <a:t>1  0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360" b="1" dirty="0">
                <a:solidFill>
                  <a:srgbClr val="000000"/>
                </a:solidFill>
                <a:latin typeface="Arial" panose="020B0604020202020204" pitchFamily="34" charset="0"/>
              </a:rPr>
              <a:t>， </a:t>
            </a:r>
            <a:r>
              <a:rPr lang="en-US" altLang="x-none" sz="3360" b="1" u="sng" dirty="0">
                <a:solidFill>
                  <a:srgbClr val="000000"/>
                </a:solidFill>
                <a:latin typeface="Arial" panose="020B0604020202020204" pitchFamily="34" charset="0"/>
              </a:rPr>
              <a:t>1  1  0</a:t>
            </a:r>
            <a:r>
              <a:rPr lang="en-US" altLang="x-none" sz="336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x-none" sz="3360" b="1" u="sng" dirty="0">
                <a:solidFill>
                  <a:srgbClr val="000000"/>
                </a:solidFill>
                <a:latin typeface="Arial" panose="020B0604020202020204" pitchFamily="34" charset="0"/>
              </a:rPr>
              <a:t>1 0</a:t>
            </a:r>
            <a:r>
              <a:rPr lang="zh-CN" altLang="en-US" sz="3360" b="1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r>
              <a:rPr lang="en-US" altLang="x-none" sz="336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336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1" name="Line 8"/>
          <p:cNvSpPr/>
          <p:nvPr/>
        </p:nvSpPr>
        <p:spPr>
          <a:xfrm>
            <a:off x="6553200" y="3200400"/>
            <a:ext cx="228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2" name="Text Box 9"/>
          <p:cNvSpPr txBox="1"/>
          <p:nvPr/>
        </p:nvSpPr>
        <p:spPr>
          <a:xfrm>
            <a:off x="998220" y="2514600"/>
            <a:ext cx="21717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找小数点</a:t>
            </a:r>
            <a:endParaRPr lang="zh-CN" altLang="en-US" sz="336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7353" name="Text Box 10"/>
          <p:cNvSpPr txBox="1"/>
          <p:nvPr/>
        </p:nvSpPr>
        <p:spPr>
          <a:xfrm>
            <a:off x="1341120" y="3429000"/>
            <a:ext cx="13716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分段</a:t>
            </a:r>
            <a:endParaRPr lang="zh-CN" altLang="en-US" sz="336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7354" name="Text Box 11"/>
          <p:cNvSpPr txBox="1"/>
          <p:nvPr/>
        </p:nvSpPr>
        <p:spPr>
          <a:xfrm>
            <a:off x="1341120" y="4010026"/>
            <a:ext cx="118872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补</a:t>
            </a:r>
            <a:r>
              <a:rPr lang="en-US" altLang="x-none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0</a:t>
            </a:r>
            <a:endParaRPr lang="en-US" altLang="x-none" sz="336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7355" name="Text Box 12"/>
          <p:cNvSpPr txBox="1"/>
          <p:nvPr/>
        </p:nvSpPr>
        <p:spPr>
          <a:xfrm>
            <a:off x="1432560" y="5076826"/>
            <a:ext cx="109728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转换</a:t>
            </a:r>
            <a:endParaRPr lang="zh-CN" altLang="en-US" sz="336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7356" name="Text Box 13"/>
          <p:cNvSpPr txBox="1"/>
          <p:nvPr/>
        </p:nvSpPr>
        <p:spPr>
          <a:xfrm>
            <a:off x="2804160" y="3933826"/>
            <a:ext cx="630936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latin typeface="Arial" panose="020B0604020202020204" pitchFamily="34" charset="0"/>
              </a:rPr>
              <a:t>（  </a:t>
            </a:r>
            <a:r>
              <a:rPr lang="en-US" altLang="x-none" sz="3360" b="1" u="sng" dirty="0">
                <a:solidFill>
                  <a:srgbClr val="00CC00"/>
                </a:solidFill>
                <a:latin typeface="Arial" panose="020B0604020202020204" pitchFamily="34" charset="0"/>
              </a:rPr>
              <a:t>0</a:t>
            </a:r>
            <a:r>
              <a:rPr lang="en-US" altLang="x-none" sz="3360" b="1" u="sng" dirty="0">
                <a:solidFill>
                  <a:srgbClr val="000000"/>
                </a:solidFill>
                <a:latin typeface="Arial" panose="020B0604020202020204" pitchFamily="34" charset="0"/>
              </a:rPr>
              <a:t> 1  0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360" b="1" dirty="0">
                <a:solidFill>
                  <a:srgbClr val="000000"/>
                </a:solidFill>
                <a:latin typeface="Arial" panose="020B0604020202020204" pitchFamily="34" charset="0"/>
              </a:rPr>
              <a:t>， </a:t>
            </a:r>
            <a:r>
              <a:rPr lang="en-US" altLang="x-none" sz="3360" b="1" u="sng" dirty="0">
                <a:solidFill>
                  <a:srgbClr val="000000"/>
                </a:solidFill>
                <a:latin typeface="Arial" panose="020B0604020202020204" pitchFamily="34" charset="0"/>
              </a:rPr>
              <a:t>1  1  0 </a:t>
            </a:r>
            <a:r>
              <a:rPr lang="en-US" altLang="x-none" sz="336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x-none" sz="3360" b="1" u="sng" dirty="0">
                <a:solidFill>
                  <a:srgbClr val="000000"/>
                </a:solidFill>
                <a:latin typeface="Arial" panose="020B0604020202020204" pitchFamily="34" charset="0"/>
              </a:rPr>
              <a:t>1 0  </a:t>
            </a:r>
            <a:r>
              <a:rPr lang="en-US" altLang="x-none" sz="3360" b="1" u="sng" dirty="0">
                <a:solidFill>
                  <a:srgbClr val="00CC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3360" b="1" dirty="0">
                <a:solidFill>
                  <a:srgbClr val="000000"/>
                </a:solidFill>
                <a:latin typeface="Arial" panose="020B0604020202020204" pitchFamily="34" charset="0"/>
              </a:rPr>
              <a:t>）</a:t>
            </a:r>
            <a:r>
              <a:rPr lang="en-US" altLang="x-none" sz="336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336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57" name="Line 14"/>
          <p:cNvSpPr/>
          <p:nvPr/>
        </p:nvSpPr>
        <p:spPr>
          <a:xfrm>
            <a:off x="4084320" y="4619626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8" name="Line 15"/>
          <p:cNvSpPr/>
          <p:nvPr/>
        </p:nvSpPr>
        <p:spPr>
          <a:xfrm>
            <a:off x="7559040" y="4543426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9" name="Line 16"/>
          <p:cNvSpPr/>
          <p:nvPr/>
        </p:nvSpPr>
        <p:spPr>
          <a:xfrm>
            <a:off x="5913120" y="4543426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0" name="Text Box 17"/>
          <p:cNvSpPr txBox="1"/>
          <p:nvPr/>
        </p:nvSpPr>
        <p:spPr>
          <a:xfrm>
            <a:off x="3901440" y="5153026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x-none" sz="288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7361" name="Text Box 18"/>
          <p:cNvSpPr txBox="1"/>
          <p:nvPr/>
        </p:nvSpPr>
        <p:spPr>
          <a:xfrm>
            <a:off x="7376160" y="5204460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b="1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x-none" sz="288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7362" name="Text Box 19"/>
          <p:cNvSpPr txBox="1"/>
          <p:nvPr/>
        </p:nvSpPr>
        <p:spPr>
          <a:xfrm>
            <a:off x="5730240" y="5204460"/>
            <a:ext cx="3860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b="1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x-none" sz="288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7363" name="Text Box 20"/>
          <p:cNvSpPr txBox="1"/>
          <p:nvPr/>
        </p:nvSpPr>
        <p:spPr>
          <a:xfrm>
            <a:off x="1432560" y="5648326"/>
            <a:ext cx="109728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结果</a:t>
            </a:r>
            <a:endParaRPr lang="zh-CN" altLang="en-US" sz="336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7364" name="Text Box 21"/>
          <p:cNvSpPr txBox="1"/>
          <p:nvPr/>
        </p:nvSpPr>
        <p:spPr>
          <a:xfrm>
            <a:off x="2895600" y="5661660"/>
            <a:ext cx="8298180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（</a:t>
            </a:r>
            <a:r>
              <a:rPr lang="en-US" altLang="x-none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1 0 1 1 0. 1 0</a:t>
            </a:r>
            <a:r>
              <a:rPr lang="zh-CN" altLang="en-US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）</a:t>
            </a:r>
            <a:r>
              <a:rPr lang="en-US" altLang="x-none" sz="384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x-none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=</a:t>
            </a:r>
            <a:r>
              <a:rPr lang="zh-CN" altLang="en-US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（</a:t>
            </a:r>
            <a:r>
              <a:rPr lang="en-US" altLang="x-none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26.4</a:t>
            </a:r>
            <a:r>
              <a:rPr lang="zh-CN" altLang="en-US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）</a:t>
            </a:r>
            <a:r>
              <a:rPr lang="en-US" altLang="x-none" sz="384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8</a:t>
            </a:r>
            <a:endParaRPr lang="en-US" altLang="x-none" sz="3840" b="1" baseline="-25000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7365" name="Line 22"/>
          <p:cNvSpPr/>
          <p:nvPr/>
        </p:nvSpPr>
        <p:spPr>
          <a:xfrm>
            <a:off x="6657976" y="4482466"/>
            <a:ext cx="0" cy="838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6" name="Text Box 23"/>
          <p:cNvSpPr txBox="1"/>
          <p:nvPr/>
        </p:nvSpPr>
        <p:spPr>
          <a:xfrm>
            <a:off x="6461760" y="5153026"/>
            <a:ext cx="28448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endParaRPr lang="en-US" altLang="x-none" sz="288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7367" name="AutoShape 24">
            <a:hlinkClick r:id="rId1" action="ppaction://hlinksldjump"/>
          </p:cNvPr>
          <p:cNvSpPr/>
          <p:nvPr/>
        </p:nvSpPr>
        <p:spPr>
          <a:xfrm>
            <a:off x="1981200" y="6172200"/>
            <a:ext cx="1097280" cy="457200"/>
          </a:xfrm>
          <a:prstGeom prst="leftArrow">
            <a:avLst>
              <a:gd name="adj1" fmla="val 37500"/>
              <a:gd name="adj2" fmla="val 50000"/>
            </a:avLst>
          </a:pr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68" name="Text Box 25"/>
          <p:cNvSpPr txBox="1"/>
          <p:nvPr/>
        </p:nvSpPr>
        <p:spPr>
          <a:xfrm>
            <a:off x="792480" y="1828800"/>
            <a:ext cx="850011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将二进制数（</a:t>
            </a:r>
            <a:r>
              <a:rPr lang="en-US" altLang="x-none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10110.10</a:t>
            </a:r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）转为八进制数：</a:t>
            </a:r>
            <a:endParaRPr lang="zh-CN" altLang="en-US" sz="336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</p:txBody>
      </p:sp>
      <p:pic>
        <p:nvPicPr>
          <p:cNvPr id="57369" name="Picture 26" descr="image0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6248400"/>
            <a:ext cx="411480" cy="34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8" grpId="0" bldLvl="0" animBg="1"/>
      <p:bldP spid="57350" grpId="0"/>
      <p:bldP spid="57352" grpId="0"/>
      <p:bldP spid="57353" grpId="0"/>
      <p:bldP spid="57354" grpId="0"/>
      <p:bldP spid="57355" grpId="0"/>
      <p:bldP spid="57356" grpId="0"/>
      <p:bldP spid="57360" grpId="0"/>
      <p:bldP spid="57361" grpId="0"/>
      <p:bldP spid="57362" grpId="0"/>
      <p:bldP spid="57363" grpId="0"/>
      <p:bldP spid="57364" grpId="0"/>
      <p:bldP spid="573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065" y="685800"/>
            <a:ext cx="10160635" cy="5604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ctrTitle"/>
          </p:nvPr>
        </p:nvSpPr>
        <p:spPr>
          <a:xfrm>
            <a:off x="1432560" y="990600"/>
            <a:ext cx="9326880" cy="1371600"/>
          </a:xfrm>
        </p:spPr>
        <p:txBody>
          <a:bodyPr vert="horz" wrap="square" anchor="b"/>
          <a:lstStyle>
            <a:lvl1pPr lvl="0">
              <a:defRPr/>
            </a:lvl1pPr>
          </a:lstStyle>
          <a:p>
            <a:pPr lvl="0" algn="l" eaLnBrk="1" hangingPunct="1"/>
            <a:r>
              <a:rPr lang="zh-CN" altLang="en-US" b="0">
                <a:effectLst>
                  <a:outerShdw blurRad="38100" dist="38100" dir="2700000">
                    <a:srgbClr val="FFFFFF"/>
                  </a:outerShdw>
                </a:effectLst>
              </a:rPr>
              <a:t>二进制转为八进制数</a:t>
            </a:r>
            <a:r>
              <a:rPr lang="zh-CN" altLang="en-US" b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简单测试</a:t>
            </a:r>
            <a:endParaRPr lang="zh-CN" altLang="en-US" b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type="subTitle"/>
          </p:nvPr>
        </p:nvSpPr>
        <p:spPr>
          <a:xfrm>
            <a:off x="1964056" y="3048000"/>
            <a:ext cx="9144000" cy="2286000"/>
          </a:xfrm>
        </p:spPr>
        <p:txBody>
          <a:bodyPr vert="horz" wrap="square" anchor="t"/>
          <a:lstStyle>
            <a:lvl1pPr marL="0" lvl="0" indent="0" algn="ctr">
              <a:buNone/>
              <a:defRPr/>
            </a:lvl1pPr>
            <a:lvl2pPr marL="471805" lvl="1" indent="0" algn="ctr">
              <a:buNone/>
              <a:defRPr/>
            </a:lvl2pPr>
            <a:lvl3pPr marL="909955" lvl="2" indent="0" algn="ctr">
              <a:buNone/>
              <a:defRPr/>
            </a:lvl3pPr>
            <a:lvl4pPr marL="1306830" lvl="3" indent="0" algn="ctr">
              <a:buNone/>
              <a:defRPr/>
            </a:lvl4pPr>
            <a:lvl5pPr marL="1695450" lvl="4" indent="0" algn="ctr">
              <a:buNone/>
              <a:defRPr/>
            </a:lvl5pPr>
          </a:lstStyle>
          <a:p>
            <a:pPr lvl="0" algn="l" eaLnBrk="1" hangingPunct="1"/>
            <a:r>
              <a:rPr lang="en-US" altLang="x-none" b="1" dirty="0"/>
              <a:t>1</a:t>
            </a:r>
            <a:r>
              <a:rPr lang="zh-CN" altLang="en-US" b="1" dirty="0"/>
              <a:t>、</a:t>
            </a:r>
            <a:r>
              <a:rPr lang="en-US" altLang="x-none" b="1" dirty="0"/>
              <a:t>(100101)</a:t>
            </a:r>
            <a:r>
              <a:rPr lang="en-US" altLang="x-none" b="1" baseline="-25000" dirty="0"/>
              <a:t>2</a:t>
            </a:r>
            <a:r>
              <a:rPr lang="en-US" altLang="x-none" b="1" dirty="0"/>
              <a:t>=(               )</a:t>
            </a:r>
            <a:r>
              <a:rPr lang="en-US" altLang="x-none" b="1" baseline="-25000" dirty="0"/>
              <a:t>8</a:t>
            </a:r>
            <a:endParaRPr lang="en-US" altLang="x-none" b="1" baseline="-25000" dirty="0"/>
          </a:p>
          <a:p>
            <a:pPr lvl="0" algn="l" eaLnBrk="1" hangingPunct="1"/>
            <a:endParaRPr lang="en-US" altLang="x-none" b="1" dirty="0"/>
          </a:p>
          <a:p>
            <a:pPr lvl="0" algn="l" eaLnBrk="1" hangingPunct="1"/>
            <a:r>
              <a:rPr lang="en-US" altLang="x-none" b="1" dirty="0"/>
              <a:t>2</a:t>
            </a:r>
            <a:r>
              <a:rPr lang="zh-CN" altLang="en-US" b="1" dirty="0"/>
              <a:t>、</a:t>
            </a:r>
            <a:r>
              <a:rPr lang="en-US" altLang="x-none" b="1" dirty="0"/>
              <a:t>(10100110)</a:t>
            </a:r>
            <a:r>
              <a:rPr lang="en-US" altLang="x-none" b="1" baseline="-25000" dirty="0"/>
              <a:t>2</a:t>
            </a:r>
            <a:r>
              <a:rPr lang="en-US" altLang="x-none" b="1" dirty="0"/>
              <a:t>=(               )</a:t>
            </a:r>
            <a:r>
              <a:rPr lang="en-US" altLang="x-none" b="1" baseline="-25000" dirty="0"/>
              <a:t>8</a:t>
            </a:r>
            <a:endParaRPr lang="en-US" altLang="x-none" b="1" baseline="-25000" dirty="0"/>
          </a:p>
        </p:txBody>
      </p:sp>
      <p:sp>
        <p:nvSpPr>
          <p:cNvPr id="59396" name="Text Box 4"/>
          <p:cNvSpPr txBox="1"/>
          <p:nvPr/>
        </p:nvSpPr>
        <p:spPr>
          <a:xfrm>
            <a:off x="4191000" y="2971800"/>
            <a:ext cx="1737360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45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59397" name="Text Box 5"/>
          <p:cNvSpPr txBox="1"/>
          <p:nvPr/>
        </p:nvSpPr>
        <p:spPr>
          <a:xfrm>
            <a:off x="4441581" y="3833813"/>
            <a:ext cx="1737360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246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59398" name="Text Box 7"/>
          <p:cNvSpPr txBox="1"/>
          <p:nvPr/>
        </p:nvSpPr>
        <p:spPr>
          <a:xfrm>
            <a:off x="6370320" y="5410200"/>
            <a:ext cx="41148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欢迎进入简单测试</a:t>
            </a:r>
            <a:endParaRPr lang="zh-CN" altLang="en-US" sz="3360" b="1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59399" name="AutoShape 8">
            <a:hlinkClick r:id="rId1" action="ppaction://hlinksldjump"/>
          </p:cNvPr>
          <p:cNvSpPr/>
          <p:nvPr/>
        </p:nvSpPr>
        <p:spPr>
          <a:xfrm>
            <a:off x="3444240" y="5562600"/>
            <a:ext cx="457200" cy="914400"/>
          </a:xfrm>
          <a:prstGeom prst="upArrow">
            <a:avLst>
              <a:gd name="adj1" fmla="val 42500"/>
              <a:gd name="adj2" fmla="val 51824"/>
            </a:avLst>
          </a:prstGeom>
          <a:gradFill rotWithShape="0">
            <a:gsLst>
              <a:gs pos="0">
                <a:srgbClr val="0000CC"/>
              </a:gs>
              <a:gs pos="50000">
                <a:schemeClr val="bg1"/>
              </a:gs>
              <a:gs pos="100000">
                <a:srgbClr val="0000CC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eaLnBrk="0" hangingPunct="0"/>
            <a:endParaRPr lang="zh-CN" altLang="en-US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9400" name="Picture 9" descr="image0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0" y="5181600"/>
            <a:ext cx="41148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401" name="Picture 43" descr="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5301616"/>
            <a:ext cx="1360170" cy="74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ctrTitle"/>
          </p:nvPr>
        </p:nvSpPr>
        <p:spPr>
          <a:xfrm>
            <a:off x="1432560" y="990600"/>
            <a:ext cx="9326880" cy="1371600"/>
          </a:xfrm>
        </p:spPr>
        <p:txBody>
          <a:bodyPr vert="horz" wrap="square" anchor="b"/>
          <a:lstStyle>
            <a:lvl1pPr lvl="0">
              <a:defRPr/>
            </a:lvl1pPr>
          </a:lstStyle>
          <a:p>
            <a:pPr lvl="0" algn="l" eaLnBrk="1" hangingPunct="1"/>
            <a:r>
              <a:rPr lang="zh-CN" altLang="en-US" b="0">
                <a:effectLst>
                  <a:outerShdw blurRad="38100" dist="38100" dir="2700000">
                    <a:srgbClr val="FFFFFF"/>
                  </a:outerShdw>
                </a:effectLst>
              </a:rPr>
              <a:t>二进制转为八进制数</a:t>
            </a:r>
            <a:r>
              <a:rPr lang="zh-CN" altLang="en-US" b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中等测试</a:t>
            </a:r>
            <a:endParaRPr lang="zh-CN" altLang="en-US" b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type="subTitle"/>
          </p:nvPr>
        </p:nvSpPr>
        <p:spPr>
          <a:xfrm>
            <a:off x="1615440" y="3124200"/>
            <a:ext cx="9144000" cy="2438400"/>
          </a:xfrm>
        </p:spPr>
        <p:txBody>
          <a:bodyPr vert="horz" wrap="square" anchor="t"/>
          <a:lstStyle>
            <a:lvl1pPr marL="0" lvl="0" indent="0" algn="ctr">
              <a:buNone/>
              <a:defRPr/>
            </a:lvl1pPr>
            <a:lvl2pPr marL="471805" lvl="1" indent="0" algn="ctr">
              <a:buNone/>
              <a:defRPr/>
            </a:lvl2pPr>
            <a:lvl3pPr marL="909955" lvl="2" indent="0" algn="ctr">
              <a:buNone/>
              <a:defRPr/>
            </a:lvl3pPr>
            <a:lvl4pPr marL="1306830" lvl="3" indent="0" algn="ctr">
              <a:buNone/>
              <a:defRPr/>
            </a:lvl4pPr>
            <a:lvl5pPr marL="1695450" lvl="4" indent="0" algn="ctr">
              <a:buNone/>
              <a:defRPr/>
            </a:lvl5pPr>
          </a:lstStyle>
          <a:p>
            <a:pPr lvl="0" algn="l" eaLnBrk="1" hangingPunct="1"/>
            <a:r>
              <a:rPr lang="en-US" altLang="x-none" b="1" dirty="0">
                <a:effectLst>
                  <a:outerShdw blurRad="38100" dist="38100" dir="2700000">
                    <a:srgbClr val="FFFFFF"/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>
                    <a:srgbClr val="FFFFFF"/>
                  </a:outerShdw>
                </a:effectLst>
              </a:rPr>
              <a:t>、</a:t>
            </a:r>
            <a:r>
              <a:rPr lang="en-US" altLang="x-none" b="1" dirty="0">
                <a:effectLst>
                  <a:outerShdw blurRad="38100" dist="38100" dir="2700000">
                    <a:srgbClr val="FFFFFF"/>
                  </a:outerShdw>
                </a:effectLst>
              </a:rPr>
              <a:t>(1001.01)</a:t>
            </a:r>
            <a:r>
              <a:rPr lang="en-US" altLang="x-none" b="1" baseline="-25000" dirty="0">
                <a:effectLst>
                  <a:outerShdw blurRad="38100" dist="38100" dir="2700000">
                    <a:srgbClr val="FFFFFF"/>
                  </a:outerShdw>
                </a:effectLst>
              </a:rPr>
              <a:t>2   </a:t>
            </a:r>
            <a:r>
              <a:rPr lang="en-US" altLang="x-none" b="1" dirty="0">
                <a:effectLst>
                  <a:outerShdw blurRad="38100" dist="38100" dir="2700000">
                    <a:srgbClr val="FFFFFF"/>
                  </a:outerShdw>
                </a:effectLst>
              </a:rPr>
              <a:t>= (               )</a:t>
            </a:r>
            <a:r>
              <a:rPr lang="en-US" altLang="x-none" b="1" baseline="-25000" dirty="0">
                <a:effectLst>
                  <a:outerShdw blurRad="38100" dist="38100" dir="2700000">
                    <a:srgbClr val="FFFFFF"/>
                  </a:outerShdw>
                </a:effectLst>
              </a:rPr>
              <a:t>8</a:t>
            </a:r>
            <a:endParaRPr lang="en-US" altLang="x-none" b="1" baseline="-25000" dirty="0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 lvl="0" algn="l" eaLnBrk="1" hangingPunct="1"/>
            <a:endParaRPr lang="en-US" altLang="x-none" b="1" dirty="0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 lvl="0" algn="l" eaLnBrk="1" hangingPunct="1"/>
            <a:r>
              <a:rPr lang="en-US" altLang="x-none" b="1" dirty="0">
                <a:effectLst>
                  <a:outerShdw blurRad="38100" dist="38100" dir="2700000">
                    <a:srgbClr val="FFFFFF"/>
                  </a:outerShdw>
                </a:effectLst>
              </a:rPr>
              <a:t>2</a:t>
            </a:r>
            <a:r>
              <a:rPr lang="zh-CN" altLang="en-US" b="1" dirty="0">
                <a:effectLst>
                  <a:outerShdw blurRad="38100" dist="38100" dir="2700000">
                    <a:srgbClr val="FFFFFF"/>
                  </a:outerShdw>
                </a:effectLst>
              </a:rPr>
              <a:t>、</a:t>
            </a:r>
            <a:r>
              <a:rPr lang="en-US" altLang="x-none" b="1" dirty="0">
                <a:effectLst>
                  <a:outerShdw blurRad="38100" dist="38100" dir="2700000">
                    <a:srgbClr val="FFFFFF"/>
                  </a:outerShdw>
                </a:effectLst>
              </a:rPr>
              <a:t>(101110.1)</a:t>
            </a:r>
            <a:r>
              <a:rPr lang="en-US" altLang="x-none" b="1" baseline="-25000" dirty="0">
                <a:effectLst>
                  <a:outerShdw blurRad="38100" dist="38100" dir="2700000">
                    <a:srgbClr val="FFFFFF"/>
                  </a:outerShdw>
                </a:effectLst>
              </a:rPr>
              <a:t>2</a:t>
            </a:r>
            <a:r>
              <a:rPr lang="en-US" altLang="x-none" b="1" dirty="0">
                <a:effectLst>
                  <a:outerShdw blurRad="38100" dist="38100" dir="2700000">
                    <a:srgbClr val="FFFFFF"/>
                  </a:outerShdw>
                </a:effectLst>
              </a:rPr>
              <a:t>= (               )</a:t>
            </a:r>
            <a:r>
              <a:rPr lang="en-US" altLang="x-none" b="1" baseline="-25000" dirty="0">
                <a:effectLst>
                  <a:outerShdw blurRad="38100" dist="38100" dir="2700000">
                    <a:srgbClr val="FFFFFF"/>
                  </a:outerShdw>
                </a:effectLst>
              </a:rPr>
              <a:t>8</a:t>
            </a:r>
            <a:endParaRPr lang="en-US" altLang="x-none" b="1" baseline="-25000" dirty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60420" name="Text Box 4"/>
          <p:cNvSpPr txBox="1"/>
          <p:nvPr/>
        </p:nvSpPr>
        <p:spPr>
          <a:xfrm>
            <a:off x="4002405" y="2983084"/>
            <a:ext cx="1737360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11.2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60421" name="Text Box 5"/>
          <p:cNvSpPr txBox="1"/>
          <p:nvPr/>
        </p:nvSpPr>
        <p:spPr>
          <a:xfrm>
            <a:off x="4002405" y="3876090"/>
            <a:ext cx="1737360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56.4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60422" name="Text Box 7"/>
          <p:cNvSpPr txBox="1"/>
          <p:nvPr/>
        </p:nvSpPr>
        <p:spPr>
          <a:xfrm>
            <a:off x="6370320" y="5410200"/>
            <a:ext cx="41148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欢迎进入中等测试</a:t>
            </a:r>
            <a:endParaRPr lang="zh-CN" altLang="en-US" sz="3360" b="1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60423" name="AutoShape 8">
            <a:hlinkClick r:id="rId1" action="ppaction://hlinksldjump"/>
          </p:cNvPr>
          <p:cNvSpPr/>
          <p:nvPr/>
        </p:nvSpPr>
        <p:spPr>
          <a:xfrm>
            <a:off x="3444240" y="5562600"/>
            <a:ext cx="457200" cy="914400"/>
          </a:xfrm>
          <a:prstGeom prst="upArrow">
            <a:avLst>
              <a:gd name="adj1" fmla="val 42500"/>
              <a:gd name="adj2" fmla="val 51824"/>
            </a:avLst>
          </a:prstGeom>
          <a:gradFill rotWithShape="0">
            <a:gsLst>
              <a:gs pos="0">
                <a:srgbClr val="0000CC"/>
              </a:gs>
              <a:gs pos="50000">
                <a:schemeClr val="bg1"/>
              </a:gs>
              <a:gs pos="100000">
                <a:srgbClr val="0000CC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eaLnBrk="0" hangingPunct="0"/>
            <a:endParaRPr lang="zh-CN" altLang="en-US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0424" name="Picture 9" descr="image0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0" y="5181600"/>
            <a:ext cx="41148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5" name="Picture 11" descr="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5301616"/>
            <a:ext cx="1360170" cy="74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2350770"/>
            <a:ext cx="10648315" cy="3860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3695" y="1158240"/>
            <a:ext cx="4129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/>
              <a:t>二进制与十进制</a:t>
            </a:r>
            <a:endParaRPr lang="zh-CN" altLang="zh-CN" sz="36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algn="l" eaLnBrk="1" hangingPunct="1"/>
            <a:endParaRPr lang="zh-CN" altLang="en-US" b="0" dirty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1443" name="Text Box 3"/>
          <p:cNvSpPr txBox="1"/>
          <p:nvPr/>
        </p:nvSpPr>
        <p:spPr>
          <a:xfrm>
            <a:off x="1266825" y="2491740"/>
            <a:ext cx="8597266" cy="24530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方法：将</a:t>
            </a:r>
            <a:r>
              <a:rPr lang="zh-CN" altLang="en-US" sz="3840" b="1" u="sng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一位</a:t>
            </a:r>
            <a:r>
              <a:rPr lang="zh-CN" altLang="en-US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八进制数转化为</a:t>
            </a:r>
            <a:r>
              <a:rPr lang="zh-CN" altLang="en-US" sz="3840" b="1" u="sng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三位</a:t>
            </a:r>
            <a:r>
              <a:rPr lang="zh-CN" altLang="en-US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二进</a:t>
            </a:r>
            <a:endParaRPr lang="zh-CN" altLang="en-US" sz="384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         制数，不足三位二进制数时，统</a:t>
            </a:r>
            <a:endParaRPr lang="zh-CN" altLang="en-US" sz="384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         一</a:t>
            </a:r>
            <a:r>
              <a:rPr lang="zh-CN" altLang="en-US" sz="3840" b="1" dirty="0">
                <a:solidFill>
                  <a:srgbClr val="CC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左补零</a:t>
            </a:r>
            <a:r>
              <a:rPr lang="zh-CN" altLang="en-US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。</a:t>
            </a:r>
            <a:endParaRPr lang="zh-CN" altLang="en-US" sz="384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5364" y="448380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outerShdw blurRad="38100" dist="38100" dir="2700000">
                    <a:srgbClr val="FFFFFF"/>
                  </a:outerShdw>
                </a:effectLst>
              </a:rPr>
              <a:t>八进制转为二进制数的</a:t>
            </a:r>
            <a:r>
              <a:rPr lang="zh-CN" altLang="en-US" sz="360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方法：</a:t>
            </a:r>
            <a:endParaRPr lang="zh-CN" altLang="en-US" sz="3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algn="l" eaLnBrk="1" hangingPunct="1"/>
            <a:endParaRPr lang="zh-CN" altLang="en-US" b="0" dirty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2467" name="Text Box 3"/>
          <p:cNvSpPr txBox="1"/>
          <p:nvPr/>
        </p:nvSpPr>
        <p:spPr>
          <a:xfrm>
            <a:off x="1615440" y="1752600"/>
            <a:ext cx="7980680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将八进制数（</a:t>
            </a:r>
            <a:r>
              <a:rPr lang="en-US" altLang="x-none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631.2</a:t>
            </a:r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）转化为二进制数：</a:t>
            </a:r>
            <a:endParaRPr lang="zh-CN" altLang="en-US" sz="336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62468" name="Text Box 4"/>
          <p:cNvSpPr txBox="1"/>
          <p:nvPr/>
        </p:nvSpPr>
        <p:spPr>
          <a:xfrm>
            <a:off x="3169920" y="2362200"/>
            <a:ext cx="521208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dirty="0">
                <a:solidFill>
                  <a:srgbClr val="000000"/>
                </a:solidFill>
                <a:latin typeface="Verdana" panose="020B0604030504040204" pitchFamily="2" charset="0"/>
              </a:rPr>
              <a:t>（   </a:t>
            </a:r>
            <a:r>
              <a:rPr lang="en-US" altLang="x-none" sz="3360" dirty="0">
                <a:solidFill>
                  <a:srgbClr val="000000"/>
                </a:solidFill>
                <a:latin typeface="Verdana" panose="020B0604030504040204" pitchFamily="2" charset="0"/>
              </a:rPr>
              <a:t>6    3    1  .    2</a:t>
            </a:r>
            <a:r>
              <a:rPr lang="zh-CN" altLang="en-US" sz="3360" dirty="0">
                <a:solidFill>
                  <a:srgbClr val="000000"/>
                </a:solidFill>
                <a:latin typeface="Verdana" panose="020B0604030504040204" pitchFamily="2" charset="0"/>
              </a:rPr>
              <a:t>）</a:t>
            </a:r>
            <a:r>
              <a:rPr lang="en-US" altLang="x-none" sz="3360" baseline="-25000" dirty="0">
                <a:solidFill>
                  <a:srgbClr val="000000"/>
                </a:solidFill>
                <a:latin typeface="Verdana" panose="020B0604030504040204" pitchFamily="2" charset="0"/>
              </a:rPr>
              <a:t>8</a:t>
            </a:r>
            <a:endParaRPr lang="en-US" altLang="x-none" sz="3360" baseline="-25000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62469" name="Line 5"/>
          <p:cNvSpPr/>
          <p:nvPr/>
        </p:nvSpPr>
        <p:spPr>
          <a:xfrm>
            <a:off x="4267200" y="28956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0" name="Line 6"/>
          <p:cNvSpPr/>
          <p:nvPr/>
        </p:nvSpPr>
        <p:spPr>
          <a:xfrm>
            <a:off x="5181600" y="2971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1" name="Line 7"/>
          <p:cNvSpPr/>
          <p:nvPr/>
        </p:nvSpPr>
        <p:spPr>
          <a:xfrm>
            <a:off x="6096000" y="28956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2" name="Line 8"/>
          <p:cNvSpPr/>
          <p:nvPr/>
        </p:nvSpPr>
        <p:spPr>
          <a:xfrm>
            <a:off x="6568440" y="2834640"/>
            <a:ext cx="0" cy="196215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3" name="Line 9"/>
          <p:cNvSpPr/>
          <p:nvPr/>
        </p:nvSpPr>
        <p:spPr>
          <a:xfrm>
            <a:off x="7467600" y="28956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4" name="Text Box 10"/>
          <p:cNvSpPr txBox="1"/>
          <p:nvPr/>
        </p:nvSpPr>
        <p:spPr>
          <a:xfrm>
            <a:off x="3802380" y="3581400"/>
            <a:ext cx="88011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Verdana" panose="020B0604030504040204" pitchFamily="2" charset="0"/>
              </a:rPr>
              <a:t>110</a:t>
            </a:r>
            <a:endParaRPr lang="en-US" altLang="x-none" sz="2880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62475" name="Text Box 11"/>
          <p:cNvSpPr txBox="1"/>
          <p:nvPr/>
        </p:nvSpPr>
        <p:spPr>
          <a:xfrm>
            <a:off x="4724400" y="3581400"/>
            <a:ext cx="88011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Verdana" panose="020B0604030504040204" pitchFamily="2" charset="0"/>
              </a:rPr>
              <a:t>011</a:t>
            </a:r>
            <a:endParaRPr lang="en-US" altLang="x-none" sz="2880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62476" name="Text Box 12"/>
          <p:cNvSpPr txBox="1"/>
          <p:nvPr/>
        </p:nvSpPr>
        <p:spPr>
          <a:xfrm>
            <a:off x="5650230" y="3581400"/>
            <a:ext cx="88011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Verdana" panose="020B0604030504040204" pitchFamily="2" charset="0"/>
              </a:rPr>
              <a:t>001</a:t>
            </a:r>
            <a:endParaRPr lang="en-US" altLang="x-none" sz="2880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62477" name="Text Box 13"/>
          <p:cNvSpPr txBox="1"/>
          <p:nvPr/>
        </p:nvSpPr>
        <p:spPr>
          <a:xfrm>
            <a:off x="7000876" y="3581400"/>
            <a:ext cx="880110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2880" dirty="0">
                <a:solidFill>
                  <a:srgbClr val="000000"/>
                </a:solidFill>
                <a:latin typeface="Verdana" panose="020B0604030504040204" pitchFamily="2" charset="0"/>
              </a:rPr>
              <a:t>010</a:t>
            </a:r>
            <a:endParaRPr lang="en-US" altLang="x-none" sz="2880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62478" name="Text Box 14"/>
          <p:cNvSpPr txBox="1"/>
          <p:nvPr/>
        </p:nvSpPr>
        <p:spPr>
          <a:xfrm>
            <a:off x="1322070" y="3472816"/>
            <a:ext cx="1897380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按位转换</a:t>
            </a:r>
            <a:endParaRPr lang="zh-CN" altLang="en-US" sz="336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62479" name="Text Box 22"/>
          <p:cNvSpPr txBox="1"/>
          <p:nvPr/>
        </p:nvSpPr>
        <p:spPr>
          <a:xfrm>
            <a:off x="1524000" y="4888230"/>
            <a:ext cx="1468755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结果：</a:t>
            </a:r>
            <a:endParaRPr lang="zh-CN" altLang="en-US" sz="336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62480" name="Text Box 23"/>
          <p:cNvSpPr txBox="1"/>
          <p:nvPr/>
        </p:nvSpPr>
        <p:spPr>
          <a:xfrm>
            <a:off x="2958466" y="4869180"/>
            <a:ext cx="5325745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（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110 011 001</a:t>
            </a:r>
            <a:r>
              <a:rPr lang="en-US" altLang="x-none" sz="3360" b="1" dirty="0">
                <a:solidFill>
                  <a:srgbClr val="FF0000"/>
                </a:solidFill>
                <a:latin typeface="Verdana" panose="020B0604030504040204" pitchFamily="2" charset="0"/>
              </a:rPr>
              <a:t>.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010</a:t>
            </a: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）</a:t>
            </a:r>
            <a:r>
              <a:rPr lang="en-US" altLang="x-none" sz="3360" b="1" baseline="-25000" dirty="0">
                <a:solidFill>
                  <a:srgbClr val="000000"/>
                </a:solidFill>
                <a:latin typeface="Verdana" panose="020B0604030504040204" pitchFamily="2" charset="0"/>
              </a:rPr>
              <a:t>2</a:t>
            </a:r>
            <a:endParaRPr lang="en-US" altLang="x-none" sz="3360" b="1" baseline="-25000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097" y="455413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>
                    <a:srgbClr val="FFFFFF"/>
                  </a:outerShdw>
                </a:effectLst>
              </a:rPr>
              <a:t>八进制转为二进制数</a:t>
            </a:r>
            <a:r>
              <a:rPr lang="zh-CN" altLang="en-US" sz="4000" dirty="0" smtClean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例题：</a:t>
            </a:r>
            <a:endParaRPr lang="zh-CN" altLang="en-US" sz="4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74" grpId="0"/>
      <p:bldP spid="62475" grpId="0"/>
      <p:bldP spid="62476" grpId="0"/>
      <p:bldP spid="62477" grpId="0"/>
      <p:bldP spid="62478" grpId="0"/>
      <p:bldP spid="62479" grpId="0"/>
      <p:bldP spid="6248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ctrTitle"/>
          </p:nvPr>
        </p:nvSpPr>
        <p:spPr>
          <a:xfrm>
            <a:off x="1432560" y="1447800"/>
            <a:ext cx="9326880" cy="762000"/>
          </a:xfrm>
        </p:spPr>
        <p:txBody>
          <a:bodyPr vert="horz" wrap="square" anchor="b"/>
          <a:lstStyle>
            <a:lvl1pPr lvl="0">
              <a:defRPr/>
            </a:lvl1pPr>
          </a:lstStyle>
          <a:p>
            <a:pPr lvl="0" algn="l" eaLnBrk="1" hangingPunct="1"/>
            <a:r>
              <a:rPr lang="zh-CN" altLang="en-US" b="0">
                <a:effectLst>
                  <a:outerShdw blurRad="38100" dist="38100" dir="2700000">
                    <a:srgbClr val="FFFFFF"/>
                  </a:outerShdw>
                </a:effectLst>
              </a:rPr>
              <a:t>八进制转为二进制数</a:t>
            </a:r>
            <a:r>
              <a:rPr lang="zh-CN" altLang="en-US" b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简单测试</a:t>
            </a:r>
            <a:endParaRPr lang="zh-CN" altLang="en-US" b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3491" name="Text Box 8"/>
          <p:cNvSpPr txBox="1"/>
          <p:nvPr/>
        </p:nvSpPr>
        <p:spPr>
          <a:xfrm>
            <a:off x="5404486" y="2947036"/>
            <a:ext cx="4493894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100 010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63492" name="Text Box 9"/>
          <p:cNvSpPr txBox="1"/>
          <p:nvPr/>
        </p:nvSpPr>
        <p:spPr>
          <a:xfrm>
            <a:off x="5633086" y="4436746"/>
            <a:ext cx="4960620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10011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2" charset="0"/>
            </a:endParaRPr>
          </a:p>
        </p:txBody>
      </p:sp>
      <p:pic>
        <p:nvPicPr>
          <p:cNvPr id="63493" name="Picture 12" descr="image0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4240" y="5181600"/>
            <a:ext cx="411480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4" name="Text Box 13"/>
          <p:cNvSpPr txBox="1"/>
          <p:nvPr/>
        </p:nvSpPr>
        <p:spPr>
          <a:xfrm>
            <a:off x="2811780" y="2832736"/>
            <a:ext cx="6263640" cy="3161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x-none" sz="384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840" b="1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x-none" sz="3840" b="1" dirty="0">
                <a:solidFill>
                  <a:srgbClr val="000000"/>
                </a:solidFill>
                <a:latin typeface="Arial" panose="020B0604020202020204" pitchFamily="34" charset="0"/>
              </a:rPr>
              <a:t>(42)</a:t>
            </a:r>
            <a:r>
              <a:rPr lang="en-US" altLang="x-none" sz="384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en-US" altLang="x-none" sz="3840" b="1" dirty="0">
                <a:solidFill>
                  <a:srgbClr val="000000"/>
                </a:solidFill>
                <a:latin typeface="Arial" panose="020B0604020202020204" pitchFamily="34" charset="0"/>
              </a:rPr>
              <a:t>= (                   )</a:t>
            </a:r>
            <a:r>
              <a:rPr lang="en-US" altLang="x-none" sz="384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384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x-none" sz="384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x-none" sz="384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840" b="1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x-none" sz="3840" b="1" dirty="0">
                <a:solidFill>
                  <a:srgbClr val="000000"/>
                </a:solidFill>
                <a:latin typeface="Arial" panose="020B0604020202020204" pitchFamily="34" charset="0"/>
              </a:rPr>
              <a:t>(23)</a:t>
            </a:r>
            <a:r>
              <a:rPr lang="en-US" altLang="x-none" sz="384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en-US" altLang="x-none" sz="3840" b="1" dirty="0">
                <a:solidFill>
                  <a:srgbClr val="000000"/>
                </a:solidFill>
                <a:latin typeface="Arial" panose="020B0604020202020204" pitchFamily="34" charset="0"/>
              </a:rPr>
              <a:t>= (                   )</a:t>
            </a:r>
            <a:r>
              <a:rPr lang="en-US" altLang="x-none" sz="384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384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/>
            <a:endParaRPr lang="en-US" altLang="x-none" sz="384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3495" name="Picture 15" descr="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" y="3861436"/>
            <a:ext cx="1360170" cy="74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  <p:bldP spid="634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1"/>
          <p:cNvSpPr txBox="1"/>
          <p:nvPr/>
        </p:nvSpPr>
        <p:spPr>
          <a:xfrm>
            <a:off x="2120266" y="2781300"/>
            <a:ext cx="7172324" cy="3161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x-none" sz="384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3840" b="1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x-none" sz="3840" b="1" dirty="0">
                <a:solidFill>
                  <a:srgbClr val="000000"/>
                </a:solidFill>
                <a:latin typeface="Arial" panose="020B0604020202020204" pitchFamily="34" charset="0"/>
              </a:rPr>
              <a:t>(4.2)</a:t>
            </a:r>
            <a:r>
              <a:rPr lang="en-US" altLang="x-none" sz="384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8   </a:t>
            </a:r>
            <a:r>
              <a:rPr lang="en-US" altLang="x-none" sz="3840" b="1" dirty="0">
                <a:solidFill>
                  <a:srgbClr val="000000"/>
                </a:solidFill>
                <a:latin typeface="Arial" panose="020B0604020202020204" pitchFamily="34" charset="0"/>
              </a:rPr>
              <a:t>=  (                          )</a:t>
            </a:r>
            <a:r>
              <a:rPr lang="en-US" altLang="x-none" sz="384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384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x-none" sz="384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x-none" sz="384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840" b="1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x-none" sz="3840" b="1" dirty="0">
                <a:solidFill>
                  <a:srgbClr val="000000"/>
                </a:solidFill>
                <a:latin typeface="Arial" panose="020B0604020202020204" pitchFamily="34" charset="0"/>
              </a:rPr>
              <a:t>(24.1)</a:t>
            </a:r>
            <a:r>
              <a:rPr lang="en-US" altLang="x-none" sz="384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8 </a:t>
            </a:r>
            <a:r>
              <a:rPr lang="en-US" altLang="x-none" sz="3840" b="1" dirty="0">
                <a:solidFill>
                  <a:srgbClr val="000000"/>
                </a:solidFill>
                <a:latin typeface="Arial" panose="020B0604020202020204" pitchFamily="34" charset="0"/>
              </a:rPr>
              <a:t>=  (                         )</a:t>
            </a:r>
            <a:r>
              <a:rPr lang="en-US" altLang="x-none" sz="3840" b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3840" b="1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/>
            <a:endParaRPr lang="en-US" altLang="x-none" sz="384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ctrTitle"/>
          </p:nvPr>
        </p:nvSpPr>
        <p:spPr>
          <a:xfrm>
            <a:off x="1432560" y="1447800"/>
            <a:ext cx="9326880" cy="762000"/>
          </a:xfrm>
        </p:spPr>
        <p:txBody>
          <a:bodyPr vert="horz" wrap="square" anchor="b"/>
          <a:lstStyle>
            <a:lvl1pPr lvl="0">
              <a:defRPr/>
            </a:lvl1pPr>
          </a:lstStyle>
          <a:p>
            <a:pPr lvl="0" algn="l" eaLnBrk="1" hangingPunct="1"/>
            <a:r>
              <a:rPr lang="zh-CN" altLang="en-US" b="0">
                <a:effectLst>
                  <a:outerShdw blurRad="38100" dist="38100" dir="2700000">
                    <a:srgbClr val="FFFFFF"/>
                  </a:outerShdw>
                </a:effectLst>
              </a:rPr>
              <a:t>八进制转为二进制数</a:t>
            </a:r>
            <a:r>
              <a:rPr lang="zh-CN" altLang="en-US" b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中等测试</a:t>
            </a:r>
            <a:endParaRPr lang="zh-CN" altLang="en-US" b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4516" name="Text Box 6"/>
          <p:cNvSpPr txBox="1"/>
          <p:nvPr/>
        </p:nvSpPr>
        <p:spPr>
          <a:xfrm>
            <a:off x="5572126" y="2901316"/>
            <a:ext cx="5535930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100 .010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64517" name="Text Box 7"/>
          <p:cNvSpPr txBox="1"/>
          <p:nvPr/>
        </p:nvSpPr>
        <p:spPr>
          <a:xfrm>
            <a:off x="5257800" y="4545330"/>
            <a:ext cx="5835016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10 100.001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2" charset="0"/>
            </a:endParaRPr>
          </a:p>
        </p:txBody>
      </p:sp>
      <p:pic>
        <p:nvPicPr>
          <p:cNvPr id="64518" name="Picture 13" descr="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3667126"/>
            <a:ext cx="1360170" cy="74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641350"/>
            <a:ext cx="9951085" cy="5704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6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algn="ctr" eaLnBrk="1" hangingPunct="1"/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graphicFrame>
        <p:nvGraphicFramePr>
          <p:cNvPr id="66563" name="内容占位符 66562"/>
          <p:cNvGraphicFramePr>
            <a:graphicFrameLocks noGrp="1"/>
          </p:cNvGraphicFramePr>
          <p:nvPr>
            <p:ph idx="1"/>
          </p:nvPr>
        </p:nvGraphicFramePr>
        <p:xfrm>
          <a:off x="4274820" y="1765936"/>
          <a:ext cx="6713220" cy="4267200"/>
        </p:xfrm>
        <a:graphic>
          <a:graphicData uri="http://schemas.openxmlformats.org/drawingml/2006/table">
            <a:tbl>
              <a:tblPr/>
              <a:tblGrid>
                <a:gridCol w="1610360"/>
                <a:gridCol w="1769110"/>
                <a:gridCol w="1520190"/>
                <a:gridCol w="1813560"/>
              </a:tblGrid>
              <a:tr h="478790"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1680" b="1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 </a:t>
                      </a:r>
                      <a:r>
                        <a:rPr lang="zh-CN" altLang="en-US" sz="1680" b="1" dirty="0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十六进制</a:t>
                      </a:r>
                      <a:endParaRPr lang="zh-CN" altLang="en-US" sz="1680" b="1" dirty="0">
                        <a:latin typeface="黑体" panose="02010600030101010101" pitchFamily="49" charset="-122"/>
                        <a:ea typeface="黑体" panose="02010600030101010101" pitchFamily="49" charset="-122"/>
                      </a:endParaRPr>
                    </a:p>
                  </a:txBody>
                  <a:tcPr marL="76809" marR="76809" marT="32004" marB="3200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zh-CN" altLang="en-US" sz="1680" b="1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对应二进制</a:t>
                      </a:r>
                      <a:endParaRPr lang="zh-CN" altLang="en-US" sz="1680" b="1">
                        <a:latin typeface="黑体" panose="02010600030101010101" pitchFamily="49" charset="-122"/>
                        <a:ea typeface="黑体" panose="02010600030101010101" pitchFamily="49" charset="-122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zh-CN" altLang="en-US" sz="1680" b="1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十六进制</a:t>
                      </a:r>
                      <a:endParaRPr lang="zh-CN" altLang="en-US" sz="1680" b="1">
                        <a:latin typeface="黑体" panose="02010600030101010101" pitchFamily="49" charset="-122"/>
                        <a:ea typeface="黑体" panose="02010600030101010101" pitchFamily="49" charset="-122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zh-CN" altLang="en-US" sz="1680" b="1">
                          <a:latin typeface="黑体" panose="02010600030101010101" pitchFamily="49" charset="-122"/>
                          <a:ea typeface="黑体" panose="02010600030101010101" pitchFamily="49" charset="-122"/>
                        </a:rPr>
                        <a:t>对应二进制</a:t>
                      </a:r>
                      <a:endParaRPr lang="zh-CN" altLang="en-US" sz="1680" b="1">
                        <a:latin typeface="黑体" panose="02010600030101010101" pitchFamily="49" charset="-122"/>
                        <a:ea typeface="黑体" panose="02010600030101010101" pitchFamily="49" charset="-122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473075"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0</a:t>
                      </a:r>
                      <a:endParaRPr lang="en-US" altLang="x-none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0000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8</a:t>
                      </a:r>
                      <a:endParaRPr lang="en-US" altLang="x-none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1000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710"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1</a:t>
                      </a:r>
                      <a:endParaRPr lang="en-US" altLang="x-none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0001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9</a:t>
                      </a:r>
                      <a:endParaRPr lang="en-US" altLang="x-none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1001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710"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2</a:t>
                      </a:r>
                      <a:endParaRPr lang="en-US" altLang="x-none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0010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A</a:t>
                      </a:r>
                      <a:r>
                        <a:rPr lang="zh-CN" altLang="en-US" sz="2400" b="1" dirty="0">
                          <a:latin typeface="Times New Roman" panose="02020603050405020304" pitchFamily="2" charset="0"/>
                        </a:rPr>
                        <a:t>（</a:t>
                      </a: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10</a:t>
                      </a:r>
                      <a:r>
                        <a:rPr lang="zh-CN" altLang="en-US" sz="2400" b="1" dirty="0">
                          <a:latin typeface="Times New Roman" panose="02020603050405020304" pitchFamily="2" charset="0"/>
                        </a:rPr>
                        <a:t>）</a:t>
                      </a:r>
                      <a:endParaRPr lang="zh-CN" altLang="en-US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1010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710"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3</a:t>
                      </a:r>
                      <a:endParaRPr lang="en-US" altLang="x-none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0011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B</a:t>
                      </a:r>
                      <a:r>
                        <a:rPr lang="zh-CN" altLang="en-US" sz="2400" b="1" dirty="0">
                          <a:latin typeface="Times New Roman" panose="02020603050405020304" pitchFamily="2" charset="0"/>
                        </a:rPr>
                        <a:t>（</a:t>
                      </a: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11</a:t>
                      </a:r>
                      <a:r>
                        <a:rPr lang="zh-CN" altLang="en-US" sz="2400" b="1" dirty="0">
                          <a:latin typeface="Times New Roman" panose="02020603050405020304" pitchFamily="2" charset="0"/>
                        </a:rPr>
                        <a:t>）</a:t>
                      </a:r>
                      <a:endParaRPr lang="zh-CN" altLang="en-US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1011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710"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4</a:t>
                      </a:r>
                      <a:endParaRPr lang="en-US" altLang="x-none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0100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C</a:t>
                      </a:r>
                      <a:r>
                        <a:rPr lang="zh-CN" altLang="en-US" sz="2400" b="1" dirty="0">
                          <a:latin typeface="Times New Roman" panose="02020603050405020304" pitchFamily="2" charset="0"/>
                        </a:rPr>
                        <a:t>（</a:t>
                      </a: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12</a:t>
                      </a:r>
                      <a:r>
                        <a:rPr lang="zh-CN" altLang="en-US" sz="2400" b="1" dirty="0">
                          <a:latin typeface="Times New Roman" panose="02020603050405020304" pitchFamily="2" charset="0"/>
                        </a:rPr>
                        <a:t>）</a:t>
                      </a:r>
                      <a:endParaRPr lang="zh-CN" altLang="en-US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1100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5</a:t>
                      </a:r>
                      <a:endParaRPr lang="en-US" altLang="x-none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0101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D</a:t>
                      </a:r>
                      <a:r>
                        <a:rPr lang="zh-CN" altLang="en-US" sz="2400" b="1" dirty="0">
                          <a:latin typeface="Times New Roman" panose="02020603050405020304" pitchFamily="2" charset="0"/>
                        </a:rPr>
                        <a:t>（</a:t>
                      </a: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13</a:t>
                      </a:r>
                      <a:r>
                        <a:rPr lang="zh-CN" altLang="en-US" sz="2400" b="1" dirty="0">
                          <a:latin typeface="Times New Roman" panose="02020603050405020304" pitchFamily="2" charset="0"/>
                        </a:rPr>
                        <a:t>）</a:t>
                      </a:r>
                      <a:endParaRPr lang="zh-CN" altLang="en-US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1101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710"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6</a:t>
                      </a:r>
                      <a:endParaRPr lang="en-US" altLang="x-none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0110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E</a:t>
                      </a:r>
                      <a:r>
                        <a:rPr lang="zh-CN" altLang="en-US" sz="2400" b="1" dirty="0">
                          <a:latin typeface="Times New Roman" panose="02020603050405020304" pitchFamily="2" charset="0"/>
                        </a:rPr>
                        <a:t>（</a:t>
                      </a: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14</a:t>
                      </a:r>
                      <a:r>
                        <a:rPr lang="zh-CN" altLang="en-US" sz="2400" b="1" dirty="0">
                          <a:latin typeface="Times New Roman" panose="02020603050405020304" pitchFamily="2" charset="0"/>
                        </a:rPr>
                        <a:t>）</a:t>
                      </a:r>
                      <a:endParaRPr lang="zh-CN" altLang="en-US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1110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710"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7</a:t>
                      </a:r>
                      <a:endParaRPr lang="en-US" altLang="x-none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0111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F</a:t>
                      </a:r>
                      <a:r>
                        <a:rPr lang="zh-CN" altLang="en-US" sz="2400" b="1" dirty="0">
                          <a:latin typeface="Times New Roman" panose="02020603050405020304" pitchFamily="2" charset="0"/>
                        </a:rPr>
                        <a:t>（</a:t>
                      </a:r>
                      <a:r>
                        <a:rPr lang="en-US" altLang="x-none" sz="2400" b="1" dirty="0">
                          <a:latin typeface="Times New Roman" panose="02020603050405020304" pitchFamily="2" charset="0"/>
                        </a:rPr>
                        <a:t>15</a:t>
                      </a:r>
                      <a:r>
                        <a:rPr lang="zh-CN" altLang="en-US" sz="2400" b="1" dirty="0">
                          <a:latin typeface="Times New Roman" panose="02020603050405020304" pitchFamily="2" charset="0"/>
                        </a:rPr>
                        <a:t>）</a:t>
                      </a:r>
                      <a:endParaRPr lang="zh-CN" altLang="en-US" sz="2400" b="1" dirty="0"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1pPr>
                      <a:lvl2pPr marL="908050" lvl="1" indent="-436245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2pPr>
                      <a:lvl3pPr marL="1304925" lvl="2" indent="-39497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3pPr>
                      <a:lvl4pPr marL="1694180" lvl="3" indent="-3873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4pPr>
                      <a:lvl5pPr marL="2094230" lvl="4" indent="-39878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defTabSz="1306830" eaLnBrk="1" hangingPunct="1">
                        <a:spcBef>
                          <a:spcPct val="0"/>
                        </a:spcBef>
                        <a:buClrTx/>
                        <a:buFont typeface="Arial" panose="020B0604020202020204" pitchFamily="34" charset="0"/>
                        <a:buNone/>
                      </a:pPr>
                      <a:r>
                        <a:rPr lang="en-US" altLang="x-none" sz="2400" b="1" dirty="0">
                          <a:solidFill>
                            <a:srgbClr val="0000CC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2" charset="0"/>
                        </a:rPr>
                        <a:t>1111</a:t>
                      </a:r>
                      <a:endParaRPr lang="en-US" altLang="x-none" sz="2400" b="1" dirty="0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Times New Roman" panose="02020603050405020304" pitchFamily="2" charset="0"/>
                      </a:endParaRPr>
                    </a:p>
                  </a:txBody>
                  <a:tcPr marL="76809" marR="76809" marT="32004" marB="32004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6615" name="Picture 158" descr="g04333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1988820"/>
            <a:ext cx="2482216" cy="272224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616" name="AutoShape 159">
            <a:hlinkClick r:id="rId2" action="ppaction://hlinksldjump"/>
          </p:cNvPr>
          <p:cNvSpPr/>
          <p:nvPr/>
        </p:nvSpPr>
        <p:spPr>
          <a:xfrm flipH="1">
            <a:off x="1924050" y="5482590"/>
            <a:ext cx="1097280" cy="457200"/>
          </a:xfrm>
          <a:prstGeom prst="leftArrow">
            <a:avLst>
              <a:gd name="adj1" fmla="val 37500"/>
              <a:gd name="adj2" fmla="val 50000"/>
            </a:avLst>
          </a:pr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6617" name="Picture 160" descr="image0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72766" y="5518786"/>
            <a:ext cx="411480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518776" y="362918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>
                    <a:srgbClr val="FFFFFF"/>
                  </a:outerShdw>
                </a:effectLst>
              </a:rPr>
              <a:t>二进制与十六进制数间的关系</a:t>
            </a:r>
            <a:endParaRPr lang="zh-CN" alt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500220" y="278166"/>
            <a:ext cx="9601200" cy="1066800"/>
          </a:xfrm>
        </p:spPr>
        <p:txBody>
          <a:bodyPr vert="horz" wrap="square" anchor="b"/>
          <a:lstStyle/>
          <a:p>
            <a:pPr algn="l" eaLnBrk="1" hangingPunct="1"/>
            <a:r>
              <a:rPr lang="zh-CN" altLang="en-US" b="0" dirty="0">
                <a:effectLst>
                  <a:outerShdw blurRad="38100" dist="38100" dir="2700000">
                    <a:srgbClr val="FFFFFF"/>
                  </a:outerShdw>
                </a:effectLst>
              </a:rPr>
              <a:t>十六进制转为二进制数</a:t>
            </a:r>
            <a:r>
              <a:rPr lang="zh-CN" altLang="en-US" b="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方法</a:t>
            </a:r>
            <a:endParaRPr lang="zh-CN" altLang="en-US" b="0" dirty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67587" name="Text Box 3"/>
          <p:cNvSpPr txBox="1"/>
          <p:nvPr/>
        </p:nvSpPr>
        <p:spPr>
          <a:xfrm>
            <a:off x="1504950" y="1872616"/>
            <a:ext cx="1315720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360" b="1" dirty="0">
                <a:solidFill>
                  <a:srgbClr val="CC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方法</a:t>
            </a:r>
            <a:r>
              <a:rPr lang="zh-CN" altLang="en-US" sz="2160" b="1" dirty="0">
                <a:solidFill>
                  <a:srgbClr val="CC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：</a:t>
            </a:r>
            <a:endParaRPr lang="zh-CN" altLang="en-US" sz="2160" b="1" dirty="0">
              <a:solidFill>
                <a:srgbClr val="CC00FF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67588" name="Text Box 4"/>
          <p:cNvSpPr txBox="1"/>
          <p:nvPr/>
        </p:nvSpPr>
        <p:spPr>
          <a:xfrm>
            <a:off x="2987040" y="2438400"/>
            <a:ext cx="6737986" cy="22167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将每一位十六进制数转为</a:t>
            </a:r>
            <a:r>
              <a:rPr lang="zh-CN" altLang="en-US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四位</a:t>
            </a:r>
            <a:r>
              <a:rPr lang="zh-CN" altLang="en-US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二进制数，不足四位时：进行</a:t>
            </a:r>
            <a:r>
              <a:rPr lang="zh-CN" altLang="en-US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左</a:t>
            </a:r>
            <a:r>
              <a:rPr lang="zh-CN" altLang="en-US" sz="384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补零。</a:t>
            </a:r>
            <a:endParaRPr lang="zh-CN" altLang="en-US" sz="384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lstStyle/>
          <a:p/>
        </p:txBody>
      </p:sp>
      <p:pic>
        <p:nvPicPr>
          <p:cNvPr id="6861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656" y="1009650"/>
            <a:ext cx="8812530" cy="537019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713740"/>
            <a:ext cx="10015855" cy="5576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>
            <a:normAutofit fontScale="90000"/>
          </a:bodyPr>
          <a:lstStyle/>
          <a:p>
            <a:pPr algn="l" eaLnBrk="1" hangingPunct="1"/>
            <a:endParaRPr lang="zh-CN" altLang="en-US" sz="4800" b="0" dirty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0659" name="Text Box 3"/>
          <p:cNvSpPr txBox="1"/>
          <p:nvPr/>
        </p:nvSpPr>
        <p:spPr>
          <a:xfrm>
            <a:off x="1504950" y="2078356"/>
            <a:ext cx="843153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将十六进制数（</a:t>
            </a:r>
            <a:r>
              <a:rPr lang="en-US" altLang="x-none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624.5</a:t>
            </a:r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）</a:t>
            </a:r>
            <a:r>
              <a:rPr lang="en-US" altLang="x-none" sz="336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16</a:t>
            </a:r>
            <a:r>
              <a:rPr lang="zh-CN" altLang="en-US" sz="336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转化为二进制数</a:t>
            </a:r>
            <a:endParaRPr lang="zh-CN" altLang="en-US" sz="3360" b="1" baseline="-25000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70660" name="Text Box 4"/>
          <p:cNvSpPr txBox="1"/>
          <p:nvPr/>
        </p:nvSpPr>
        <p:spPr>
          <a:xfrm>
            <a:off x="3699510" y="2611756"/>
            <a:ext cx="468249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（ 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6 2 4 . 5</a:t>
            </a: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）</a:t>
            </a:r>
            <a:r>
              <a:rPr lang="en-US" altLang="x-none" sz="3360" b="1" baseline="-25000" dirty="0">
                <a:solidFill>
                  <a:srgbClr val="000000"/>
                </a:solidFill>
                <a:latin typeface="Verdana" panose="020B0604030504040204" pitchFamily="2" charset="0"/>
              </a:rPr>
              <a:t>16</a:t>
            </a:r>
            <a:endParaRPr lang="en-US" altLang="x-none" sz="3360" b="1" baseline="-25000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70661" name="Text Box 6"/>
          <p:cNvSpPr txBox="1"/>
          <p:nvPr/>
        </p:nvSpPr>
        <p:spPr>
          <a:xfrm>
            <a:off x="1680210" y="3674746"/>
            <a:ext cx="1040130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转换</a:t>
            </a:r>
            <a:endParaRPr lang="zh-CN" altLang="en-US" sz="3360" b="1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70662" name="Line 8"/>
          <p:cNvSpPr/>
          <p:nvPr/>
        </p:nvSpPr>
        <p:spPr>
          <a:xfrm rot="20923748">
            <a:off x="6372226" y="2958466"/>
            <a:ext cx="1468754" cy="952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63" name="Line 9"/>
          <p:cNvSpPr/>
          <p:nvPr/>
        </p:nvSpPr>
        <p:spPr>
          <a:xfrm rot="20604397">
            <a:off x="5612130" y="2987040"/>
            <a:ext cx="624840" cy="83248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64" name="Line 10"/>
          <p:cNvSpPr/>
          <p:nvPr/>
        </p:nvSpPr>
        <p:spPr>
          <a:xfrm>
            <a:off x="4998720" y="3095626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65" name="Line 11"/>
          <p:cNvSpPr/>
          <p:nvPr/>
        </p:nvSpPr>
        <p:spPr>
          <a:xfrm flipH="1">
            <a:off x="3905250" y="3091816"/>
            <a:ext cx="54864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66" name="Text Box 13"/>
          <p:cNvSpPr txBox="1"/>
          <p:nvPr/>
        </p:nvSpPr>
        <p:spPr>
          <a:xfrm>
            <a:off x="2415540" y="3701416"/>
            <a:ext cx="722376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（ </a:t>
            </a:r>
            <a:r>
              <a:rPr lang="en-US" altLang="x-none" sz="3360" b="1" dirty="0">
                <a:solidFill>
                  <a:srgbClr val="FF0000"/>
                </a:solidFill>
                <a:latin typeface="Verdana" panose="020B0604030504040204" pitchFamily="2" charset="0"/>
              </a:rPr>
              <a:t>0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110  </a:t>
            </a:r>
            <a:r>
              <a:rPr lang="en-US" altLang="x-none" sz="3360" b="1" dirty="0">
                <a:solidFill>
                  <a:srgbClr val="FF0000"/>
                </a:solidFill>
                <a:latin typeface="Verdana" panose="020B0604030504040204" pitchFamily="2" charset="0"/>
              </a:rPr>
              <a:t>00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10  </a:t>
            </a:r>
            <a:r>
              <a:rPr lang="en-US" altLang="x-none" sz="3360" b="1" dirty="0">
                <a:solidFill>
                  <a:srgbClr val="FF0000"/>
                </a:solidFill>
                <a:latin typeface="Verdana" panose="020B0604030504040204" pitchFamily="2" charset="0"/>
              </a:rPr>
              <a:t>0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100. </a:t>
            </a:r>
            <a:r>
              <a:rPr lang="en-US" altLang="x-none" sz="3360" b="1" dirty="0">
                <a:solidFill>
                  <a:srgbClr val="FF0000"/>
                </a:solidFill>
                <a:latin typeface="Verdana" panose="020B0604030504040204" pitchFamily="2" charset="0"/>
              </a:rPr>
              <a:t>0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101</a:t>
            </a: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）</a:t>
            </a:r>
            <a:r>
              <a:rPr lang="en-US" altLang="x-none" sz="3360" b="1" baseline="-25000" dirty="0">
                <a:solidFill>
                  <a:srgbClr val="000000"/>
                </a:solidFill>
                <a:latin typeface="Verdana" panose="020B0604030504040204" pitchFamily="2" charset="0"/>
              </a:rPr>
              <a:t>2</a:t>
            </a:r>
            <a:endParaRPr lang="en-US" altLang="x-none" sz="3360" b="1" baseline="-25000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70667" name="Text Box 18"/>
          <p:cNvSpPr txBox="1"/>
          <p:nvPr/>
        </p:nvSpPr>
        <p:spPr>
          <a:xfrm>
            <a:off x="1798320" y="4796790"/>
            <a:ext cx="116586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结果</a:t>
            </a:r>
            <a:endParaRPr lang="zh-CN" altLang="en-US" sz="3360" b="1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70668" name="Text Box 19"/>
          <p:cNvSpPr txBox="1"/>
          <p:nvPr/>
        </p:nvSpPr>
        <p:spPr>
          <a:xfrm>
            <a:off x="2804160" y="4796790"/>
            <a:ext cx="722376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（ </a:t>
            </a:r>
            <a:r>
              <a:rPr lang="en-US" altLang="x-none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11000100100. 0101</a:t>
            </a: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）</a:t>
            </a:r>
            <a:r>
              <a:rPr lang="en-US" altLang="x-none" sz="3360" b="1" baseline="-25000" dirty="0">
                <a:solidFill>
                  <a:srgbClr val="000000"/>
                </a:solidFill>
                <a:latin typeface="Verdana" panose="020B0604030504040204" pitchFamily="2" charset="0"/>
              </a:rPr>
              <a:t>2</a:t>
            </a:r>
            <a:endParaRPr lang="en-US" altLang="x-none" sz="3360" b="1" baseline="-25000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2882" y="301957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effectLst>
                  <a:outerShdw blurRad="38100" dist="38100" dir="2700000">
                    <a:srgbClr val="FFFFFF"/>
                  </a:outerShdw>
                </a:effectLst>
              </a:rPr>
              <a:t>十六进制转为二进制数</a:t>
            </a:r>
            <a:r>
              <a:rPr lang="zh-CN" altLang="en-US" sz="400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例题</a:t>
            </a:r>
            <a:endParaRPr lang="zh-CN" altLang="en-US" sz="4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  <p:bldP spid="70660" grpId="0"/>
      <p:bldP spid="70661" grpId="0"/>
      <p:bldP spid="70666" grpId="0"/>
      <p:bldP spid="70667" grpId="0"/>
      <p:bldP spid="706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xfrm>
            <a:off x="310516" y="642620"/>
            <a:ext cx="6827520" cy="720090"/>
          </a:xfrm>
        </p:spPr>
        <p:txBody>
          <a:bodyPr vert="horz" wrap="square" anchor="t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/>
              <a:t>二</a:t>
            </a:r>
            <a:r>
              <a:rPr lang="en-US" altLang="x-none" b="1" dirty="0"/>
              <a:t>进制转换为十进制</a:t>
            </a:r>
            <a:endParaRPr lang="zh-CN" altLang="en-US" b="1" dirty="0"/>
          </a:p>
        </p:txBody>
      </p:sp>
      <p:sp>
        <p:nvSpPr>
          <p:cNvPr id="36867" name="Text Box 3"/>
          <p:cNvSpPr txBox="1"/>
          <p:nvPr/>
        </p:nvSpPr>
        <p:spPr>
          <a:xfrm>
            <a:off x="918845" y="1438910"/>
            <a:ext cx="75203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1.1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：将</a:t>
            </a:r>
            <a:r>
              <a:rPr lang="en-US" altLang="x-none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(111010)</a:t>
            </a:r>
            <a:r>
              <a:rPr lang="en-US" altLang="x-none" sz="320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转换为十进制数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868" name="Text Box 4"/>
          <p:cNvSpPr txBox="1"/>
          <p:nvPr/>
        </p:nvSpPr>
        <p:spPr>
          <a:xfrm>
            <a:off x="2635250" y="2176780"/>
            <a:ext cx="63754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(  1     1      1      0      1      0  )</a:t>
            </a:r>
            <a:r>
              <a:rPr lang="en-US" altLang="x-none" sz="3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3600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Line 5"/>
          <p:cNvSpPr/>
          <p:nvPr/>
        </p:nvSpPr>
        <p:spPr>
          <a:xfrm>
            <a:off x="819531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0" name="Text Box 6"/>
          <p:cNvSpPr txBox="1"/>
          <p:nvPr/>
        </p:nvSpPr>
        <p:spPr>
          <a:xfrm>
            <a:off x="7924800" y="3206750"/>
            <a:ext cx="6019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1" name="Line 7"/>
          <p:cNvSpPr/>
          <p:nvPr/>
        </p:nvSpPr>
        <p:spPr>
          <a:xfrm>
            <a:off x="720471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2" name="Line 8"/>
          <p:cNvSpPr/>
          <p:nvPr/>
        </p:nvSpPr>
        <p:spPr>
          <a:xfrm>
            <a:off x="615061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3" name="Line 9"/>
          <p:cNvSpPr/>
          <p:nvPr/>
        </p:nvSpPr>
        <p:spPr>
          <a:xfrm>
            <a:off x="518668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4" name="Text Box 10"/>
          <p:cNvSpPr txBox="1"/>
          <p:nvPr/>
        </p:nvSpPr>
        <p:spPr>
          <a:xfrm>
            <a:off x="6945630" y="3206750"/>
            <a:ext cx="6019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5" name="Rectangle 11"/>
          <p:cNvSpPr/>
          <p:nvPr/>
        </p:nvSpPr>
        <p:spPr>
          <a:xfrm>
            <a:off x="5878830" y="3206750"/>
            <a:ext cx="6019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6" name="Rectangle 12"/>
          <p:cNvSpPr/>
          <p:nvPr/>
        </p:nvSpPr>
        <p:spPr>
          <a:xfrm>
            <a:off x="4909820" y="3206750"/>
            <a:ext cx="6019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7" name="Line 13"/>
          <p:cNvSpPr/>
          <p:nvPr/>
        </p:nvSpPr>
        <p:spPr>
          <a:xfrm>
            <a:off x="416052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8" name="Text Box 14"/>
          <p:cNvSpPr txBox="1"/>
          <p:nvPr/>
        </p:nvSpPr>
        <p:spPr>
          <a:xfrm>
            <a:off x="3897630" y="3206750"/>
            <a:ext cx="6019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79" name="Line 15"/>
          <p:cNvSpPr/>
          <p:nvPr/>
        </p:nvSpPr>
        <p:spPr>
          <a:xfrm>
            <a:off x="3280410" y="263525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80" name="Text Box 16"/>
          <p:cNvSpPr txBox="1"/>
          <p:nvPr/>
        </p:nvSpPr>
        <p:spPr>
          <a:xfrm>
            <a:off x="2975610" y="3206750"/>
            <a:ext cx="6019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x-none" sz="36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882" name="Rectangle 18"/>
          <p:cNvSpPr/>
          <p:nvPr/>
        </p:nvSpPr>
        <p:spPr>
          <a:xfrm>
            <a:off x="1504950" y="4625975"/>
            <a:ext cx="8636635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o"/>
            </a:pP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2" charset="0"/>
              </a:rPr>
              <a:t>本位数字与该位的位权乘积的代数和</a:t>
            </a:r>
            <a:r>
              <a:rPr lang="en-US" altLang="x-none" sz="3200" b="1" dirty="0">
                <a:solidFill>
                  <a:srgbClr val="000000"/>
                </a:solidFill>
                <a:latin typeface="Verdana" panose="020B0604030504040204" pitchFamily="2" charset="0"/>
              </a:rPr>
              <a:t>:</a:t>
            </a:r>
            <a:endParaRPr lang="en-US" altLang="x-none" sz="3200" b="1" dirty="0">
              <a:solidFill>
                <a:srgbClr val="000000"/>
              </a:solidFill>
              <a:latin typeface="Verdana" panose="020B0604030504040204" pitchFamily="2" charset="0"/>
            </a:endParaRPr>
          </a:p>
          <a:p>
            <a:pPr marL="469900" indent="-4699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x-none" sz="3200" b="1" dirty="0">
                <a:solidFill>
                  <a:srgbClr val="000000"/>
                </a:solidFill>
                <a:latin typeface="Verdana" panose="020B0604030504040204" pitchFamily="2" charset="0"/>
              </a:rPr>
              <a:t>1X2</a:t>
            </a:r>
            <a:r>
              <a:rPr lang="en-US" altLang="x-none" sz="3200" b="1" baseline="30000" dirty="0">
                <a:solidFill>
                  <a:srgbClr val="000000"/>
                </a:solidFill>
                <a:latin typeface="Verdana" panose="020B0604030504040204" pitchFamily="2" charset="0"/>
              </a:rPr>
              <a:t>5</a:t>
            </a:r>
            <a:r>
              <a:rPr lang="en-US" altLang="x-none" sz="3200" b="1" dirty="0">
                <a:solidFill>
                  <a:srgbClr val="000000"/>
                </a:solidFill>
                <a:latin typeface="Verdana" panose="020B0604030504040204" pitchFamily="2" charset="0"/>
              </a:rPr>
              <a:t>+1X2</a:t>
            </a:r>
            <a:r>
              <a:rPr lang="en-US" altLang="x-none" sz="3200" b="1" baseline="30000" dirty="0">
                <a:solidFill>
                  <a:srgbClr val="000000"/>
                </a:solidFill>
                <a:latin typeface="Verdana" panose="020B0604030504040204" pitchFamily="2" charset="0"/>
              </a:rPr>
              <a:t>4</a:t>
            </a:r>
            <a:r>
              <a:rPr lang="en-US" altLang="x-none" sz="3200" b="1" dirty="0">
                <a:solidFill>
                  <a:srgbClr val="000000"/>
                </a:solidFill>
                <a:latin typeface="Verdana" panose="020B0604030504040204" pitchFamily="2" charset="0"/>
              </a:rPr>
              <a:t>+1X2</a:t>
            </a:r>
            <a:r>
              <a:rPr lang="en-US" altLang="x-none" sz="3200" b="1" baseline="30000" dirty="0">
                <a:solidFill>
                  <a:srgbClr val="000000"/>
                </a:solidFill>
                <a:latin typeface="Verdana" panose="020B0604030504040204" pitchFamily="2" charset="0"/>
              </a:rPr>
              <a:t>3</a:t>
            </a:r>
            <a:r>
              <a:rPr lang="en-US" altLang="x-none" sz="3200" b="1" dirty="0">
                <a:solidFill>
                  <a:srgbClr val="000000"/>
                </a:solidFill>
                <a:latin typeface="Verdana" panose="020B0604030504040204" pitchFamily="2" charset="0"/>
              </a:rPr>
              <a:t>+0X2</a:t>
            </a:r>
            <a:r>
              <a:rPr lang="en-US" altLang="x-none" sz="3200" b="1" baseline="30000" dirty="0">
                <a:solidFill>
                  <a:srgbClr val="000000"/>
                </a:solidFill>
                <a:latin typeface="Verdana" panose="020B0604030504040204" pitchFamily="2" charset="0"/>
              </a:rPr>
              <a:t>2</a:t>
            </a:r>
            <a:r>
              <a:rPr lang="en-US" altLang="x-none" sz="3200" b="1" dirty="0">
                <a:solidFill>
                  <a:srgbClr val="000000"/>
                </a:solidFill>
                <a:latin typeface="Verdana" panose="020B0604030504040204" pitchFamily="2" charset="0"/>
              </a:rPr>
              <a:t>+1X2</a:t>
            </a:r>
            <a:r>
              <a:rPr lang="en-US" altLang="x-none" sz="3200" b="1" baseline="30000" dirty="0">
                <a:solidFill>
                  <a:srgbClr val="000000"/>
                </a:solidFill>
                <a:latin typeface="Verdana" panose="020B0604030504040204" pitchFamily="2" charset="0"/>
              </a:rPr>
              <a:t>1</a:t>
            </a:r>
            <a:r>
              <a:rPr lang="en-US" altLang="x-none" sz="3200" b="1" dirty="0">
                <a:solidFill>
                  <a:srgbClr val="000000"/>
                </a:solidFill>
                <a:latin typeface="Verdana" panose="020B0604030504040204" pitchFamily="2" charset="0"/>
              </a:rPr>
              <a:t>+0X2</a:t>
            </a:r>
            <a:r>
              <a:rPr lang="en-US" altLang="x-none" sz="3200" b="1" baseline="30000" dirty="0">
                <a:solidFill>
                  <a:srgbClr val="000000"/>
                </a:solidFill>
                <a:latin typeface="Verdana" panose="020B0604030504040204" pitchFamily="2" charset="0"/>
              </a:rPr>
              <a:t>0</a:t>
            </a:r>
            <a:endParaRPr lang="en-US" altLang="x-none" sz="3200" b="1" baseline="30000" dirty="0">
              <a:solidFill>
                <a:srgbClr val="000000"/>
              </a:solidFill>
              <a:latin typeface="Verdana" panose="020B0604030504040204" pitchFamily="2" charset="0"/>
            </a:endParaRPr>
          </a:p>
          <a:p>
            <a:pPr marL="469900" indent="-4699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x-none" sz="3200" b="1" dirty="0">
                <a:solidFill>
                  <a:srgbClr val="000000"/>
                </a:solidFill>
                <a:latin typeface="Verdana" panose="020B0604030504040204" pitchFamily="2" charset="0"/>
              </a:rPr>
              <a:t>=32+16+8+2 =(58)</a:t>
            </a:r>
            <a:r>
              <a:rPr lang="en-US" altLang="x-none" sz="3200" b="1" baseline="-25000" dirty="0">
                <a:solidFill>
                  <a:srgbClr val="000000"/>
                </a:solidFill>
                <a:latin typeface="Verdana" panose="020B0604030504040204" pitchFamily="2" charset="0"/>
              </a:rPr>
              <a:t>10</a:t>
            </a:r>
            <a:endParaRPr lang="en-US" altLang="x-none" sz="3200" b="1" baseline="-25000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36883" name="Text Box 19"/>
          <p:cNvSpPr txBox="1"/>
          <p:nvPr/>
        </p:nvSpPr>
        <p:spPr>
          <a:xfrm>
            <a:off x="1024890" y="4042410"/>
            <a:ext cx="181610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2" charset="0"/>
              </a:rPr>
              <a:t>位权展开</a:t>
            </a:r>
            <a:endParaRPr lang="zh-CN" altLang="en-US" sz="3200" b="1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36884" name="AutoShape 20">
            <a:hlinkClick r:id="rId1" action="ppaction://hlinksldjump"/>
          </p:cNvPr>
          <p:cNvSpPr/>
          <p:nvPr/>
        </p:nvSpPr>
        <p:spPr>
          <a:xfrm>
            <a:off x="10441940" y="5006975"/>
            <a:ext cx="457200" cy="762000"/>
          </a:xfrm>
          <a:prstGeom prst="upArrow">
            <a:avLst>
              <a:gd name="adj1" fmla="val 35000"/>
              <a:gd name="adj2" fmla="val 50000"/>
            </a:avLst>
          </a:prstGeom>
          <a:gradFill rotWithShape="0">
            <a:gsLst>
              <a:gs pos="0">
                <a:srgbClr val="0066FF"/>
              </a:gs>
              <a:gs pos="50000">
                <a:schemeClr val="bg1"/>
              </a:gs>
              <a:gs pos="100000">
                <a:srgbClr val="0066FF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eaLnBrk="0" hangingPunct="0"/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6885" name="Picture 21" descr="image0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980" y="4689475"/>
            <a:ext cx="342900" cy="285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6868" grpId="0"/>
      <p:bldP spid="36870" grpId="0"/>
      <p:bldP spid="36874" grpId="0"/>
      <p:bldP spid="36875" grpId="0"/>
      <p:bldP spid="36876" grpId="0"/>
      <p:bldP spid="36878" grpId="0"/>
      <p:bldP spid="36880" grpId="0"/>
      <p:bldP spid="36882" grpId="0"/>
      <p:bldP spid="3688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2"/>
          <p:cNvSpPr txBox="1"/>
          <p:nvPr/>
        </p:nvSpPr>
        <p:spPr>
          <a:xfrm>
            <a:off x="998220" y="5156836"/>
            <a:ext cx="10332720" cy="762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3360" dirty="0">
                <a:latin typeface="Times New Roman" panose="02020603050405020304" pitchFamily="2" charset="0"/>
              </a:rPr>
              <a:t>所以，</a:t>
            </a:r>
            <a:r>
              <a:rPr lang="en-US" altLang="x-none" sz="3360" dirty="0">
                <a:latin typeface="Times New Roman" panose="02020603050405020304" pitchFamily="2" charset="0"/>
              </a:rPr>
              <a:t>(3A8C .9D)</a:t>
            </a:r>
            <a:r>
              <a:rPr lang="en-US" altLang="x-none" sz="3360" baseline="-25000" dirty="0">
                <a:latin typeface="Times New Roman" panose="02020603050405020304" pitchFamily="2" charset="0"/>
              </a:rPr>
              <a:t>16</a:t>
            </a:r>
            <a:r>
              <a:rPr lang="en-US" altLang="x-none" sz="3360" dirty="0">
                <a:latin typeface="Times New Roman" panose="02020603050405020304" pitchFamily="2" charset="0"/>
              </a:rPr>
              <a:t>=(0011101010001100 .10011101)</a:t>
            </a:r>
            <a:r>
              <a:rPr lang="en-US" altLang="x-none" sz="3360" baseline="-25000" dirty="0">
                <a:latin typeface="Times New Roman" panose="02020603050405020304" pitchFamily="2" charset="0"/>
              </a:rPr>
              <a:t>2</a:t>
            </a:r>
            <a:r>
              <a:rPr lang="zh-CN" altLang="en-US" sz="3360" dirty="0">
                <a:latin typeface="Times New Roman" panose="02020603050405020304" pitchFamily="2" charset="0"/>
              </a:rPr>
              <a:t>。</a:t>
            </a:r>
            <a:endParaRPr lang="zh-CN" altLang="en-US" sz="3360" dirty="0">
              <a:latin typeface="Times New Roman" panose="02020603050405020304" pitchFamily="2" charset="0"/>
            </a:endParaRPr>
          </a:p>
        </p:txBody>
      </p:sp>
      <p:sp>
        <p:nvSpPr>
          <p:cNvPr id="71683" name="Text Box 13"/>
          <p:cNvSpPr txBox="1"/>
          <p:nvPr/>
        </p:nvSpPr>
        <p:spPr>
          <a:xfrm>
            <a:off x="1430656" y="2219326"/>
            <a:ext cx="8869680" cy="2438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en-US" altLang="x-none" sz="3360" dirty="0">
                <a:latin typeface="Arial" panose="020B0604020202020204" pitchFamily="34" charset="0"/>
                <a:ea typeface="黑体" panose="02010600030101010101" pitchFamily="49" charset="-122"/>
              </a:rPr>
              <a:t>【</a:t>
            </a:r>
            <a:r>
              <a:rPr lang="zh-CN" altLang="en-US" sz="3360" dirty="0">
                <a:latin typeface="Arial" panose="020B0604020202020204" pitchFamily="34" charset="0"/>
                <a:ea typeface="黑体" panose="02010600030101010101" pitchFamily="49" charset="-122"/>
              </a:rPr>
              <a:t>例</a:t>
            </a:r>
            <a:r>
              <a:rPr lang="en-US" altLang="x-none" sz="3360" dirty="0">
                <a:latin typeface="Arial" panose="020B0604020202020204" pitchFamily="34" charset="0"/>
                <a:ea typeface="黑体" panose="02010600030101010101" pitchFamily="49" charset="-122"/>
              </a:rPr>
              <a:t>】</a:t>
            </a:r>
            <a:r>
              <a:rPr lang="zh-CN" altLang="en-US" sz="3360" dirty="0">
                <a:latin typeface="Times New Roman" panose="02020603050405020304" pitchFamily="2" charset="0"/>
              </a:rPr>
              <a:t>将 </a:t>
            </a:r>
            <a:r>
              <a:rPr lang="en-US" altLang="x-none" sz="3360" dirty="0">
                <a:latin typeface="Times New Roman" panose="02020603050405020304" pitchFamily="2" charset="0"/>
              </a:rPr>
              <a:t>(3A8C.9D)</a:t>
            </a:r>
            <a:r>
              <a:rPr lang="en-US" altLang="x-none" sz="3360" baseline="-25000" dirty="0">
                <a:latin typeface="Times New Roman" panose="02020603050405020304" pitchFamily="2" charset="0"/>
              </a:rPr>
              <a:t>16</a:t>
            </a:r>
            <a:r>
              <a:rPr lang="zh-CN" altLang="en-US" sz="3360" dirty="0">
                <a:latin typeface="Times New Roman" panose="02020603050405020304" pitchFamily="2" charset="0"/>
              </a:rPr>
              <a:t>转换成二进制数。</a:t>
            </a:r>
            <a:endParaRPr lang="zh-CN" altLang="en-US" sz="3360" dirty="0">
              <a:latin typeface="Times New Roman" panose="02020603050405020304" pitchFamily="2" charset="0"/>
            </a:endParaRPr>
          </a:p>
          <a:p>
            <a:pPr algn="just" eaLnBrk="0" hangingPunct="0"/>
            <a:endParaRPr lang="zh-CN" altLang="en-US" sz="3360" dirty="0">
              <a:latin typeface="Times New Roman" panose="02020603050405020304" pitchFamily="2" charset="0"/>
            </a:endParaRPr>
          </a:p>
          <a:p>
            <a:pPr algn="just" eaLnBrk="0" hangingPunct="0"/>
            <a:r>
              <a:rPr lang="zh-CN" altLang="en-US" sz="3360" dirty="0">
                <a:latin typeface="Times New Roman" panose="02020603050405020304" pitchFamily="2" charset="0"/>
              </a:rPr>
              <a:t>十六进制数：</a:t>
            </a:r>
            <a:r>
              <a:rPr lang="zh-CN" altLang="en-US" sz="3360" dirty="0">
                <a:latin typeface="MS Mincho" charset="-128"/>
                <a:ea typeface="MS Mincho" charset="-128"/>
              </a:rPr>
              <a:t>  </a:t>
            </a:r>
            <a:r>
              <a:rPr lang="en-US" altLang="x-none" sz="3360" dirty="0">
                <a:latin typeface="Times New Roman" panose="02020603050405020304" pitchFamily="2" charset="0"/>
              </a:rPr>
              <a:t>3        A       8        C  .    9      D</a:t>
            </a:r>
            <a:endParaRPr lang="en-US" altLang="x-none" sz="3360" dirty="0">
              <a:latin typeface="Times New Roman" panose="02020603050405020304" pitchFamily="2" charset="0"/>
            </a:endParaRPr>
          </a:p>
          <a:p>
            <a:pPr algn="just" eaLnBrk="0" hangingPunct="0"/>
            <a:r>
              <a:rPr lang="en-US" altLang="x-none" sz="3360" dirty="0">
                <a:latin typeface="Times New Roman" panose="02020603050405020304" pitchFamily="2" charset="0"/>
              </a:rPr>
              <a:t>                           ↓       ↓     ↓       ↓     ↓     ↓ </a:t>
            </a:r>
            <a:endParaRPr lang="en-US" altLang="x-none" sz="3360" dirty="0">
              <a:latin typeface="Times New Roman" panose="02020603050405020304" pitchFamily="2" charset="0"/>
            </a:endParaRPr>
          </a:p>
          <a:p>
            <a:pPr algn="just" eaLnBrk="0" hangingPunct="0"/>
            <a:r>
              <a:rPr lang="zh-CN" altLang="en-US" sz="3360" dirty="0">
                <a:latin typeface="Times New Roman" panose="02020603050405020304" pitchFamily="2" charset="0"/>
              </a:rPr>
              <a:t>二进制数：     </a:t>
            </a:r>
            <a:r>
              <a:rPr lang="en-US" altLang="x-none" sz="3360" dirty="0">
                <a:latin typeface="Times New Roman" panose="02020603050405020304" pitchFamily="2" charset="0"/>
              </a:rPr>
              <a:t>0011  1010  1000  1100. 1001  1101</a:t>
            </a:r>
            <a:endParaRPr lang="en-US" altLang="x-none" sz="3360" dirty="0">
              <a:latin typeface="Times New Roman" panose="02020603050405020304" pitchFamily="2" charset="0"/>
            </a:endParaRPr>
          </a:p>
          <a:p>
            <a:pPr algn="just" eaLnBrk="0" hangingPunct="0"/>
            <a:endParaRPr lang="zh-CN" altLang="en-US" sz="3360" dirty="0">
              <a:latin typeface="Times New Roman" panose="02020603050405020304" pitchFamily="2" charset="0"/>
            </a:endParaRPr>
          </a:p>
        </p:txBody>
      </p:sp>
      <p:pic>
        <p:nvPicPr>
          <p:cNvPr id="7168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1095376"/>
            <a:ext cx="4491990" cy="65722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ctrTitle"/>
          </p:nvPr>
        </p:nvSpPr>
        <p:spPr>
          <a:xfrm>
            <a:off x="1432560" y="990600"/>
            <a:ext cx="9326880" cy="1371600"/>
          </a:xfrm>
        </p:spPr>
        <p:txBody>
          <a:bodyPr vert="horz" wrap="square" anchor="b"/>
          <a:lstStyle>
            <a:lvl1pPr lvl="0">
              <a:defRPr/>
            </a:lvl1pPr>
          </a:lstStyle>
          <a:p>
            <a:pPr lvl="0" algn="l" eaLnBrk="1" hangingPunct="1"/>
            <a:r>
              <a:rPr lang="zh-CN" altLang="en-US" b="0">
                <a:effectLst>
                  <a:outerShdw blurRad="38100" dist="38100" dir="2700000">
                    <a:srgbClr val="FFFFFF"/>
                  </a:outerShdw>
                </a:effectLst>
              </a:rPr>
              <a:t>十六进制转为二进制数</a:t>
            </a:r>
            <a:r>
              <a:rPr lang="zh-CN" altLang="en-US" b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中等测试</a:t>
            </a:r>
            <a:endParaRPr lang="zh-CN" altLang="en-US" b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subTitle"/>
          </p:nvPr>
        </p:nvSpPr>
        <p:spPr>
          <a:xfrm>
            <a:off x="1602106" y="2924176"/>
            <a:ext cx="9505950" cy="2409824"/>
          </a:xfrm>
        </p:spPr>
        <p:txBody>
          <a:bodyPr vert="horz" wrap="square" anchor="t"/>
          <a:lstStyle>
            <a:lvl1pPr marL="0" lvl="0" indent="0" algn="ctr">
              <a:buNone/>
              <a:defRPr/>
            </a:lvl1pPr>
            <a:lvl2pPr marL="471805" lvl="1" indent="0" algn="ctr">
              <a:buNone/>
              <a:defRPr/>
            </a:lvl2pPr>
            <a:lvl3pPr marL="909955" lvl="2" indent="0" algn="ctr">
              <a:buNone/>
              <a:defRPr/>
            </a:lvl3pPr>
            <a:lvl4pPr marL="1306830" lvl="3" indent="0" algn="ctr">
              <a:buNone/>
              <a:defRPr/>
            </a:lvl4pPr>
            <a:lvl5pPr marL="1695450" lvl="4" indent="0" algn="ctr">
              <a:buNone/>
              <a:defRPr/>
            </a:lvl5pPr>
          </a:lstStyle>
          <a:p>
            <a:pPr lvl="0" algn="l" eaLnBrk="1" hangingPunct="1"/>
            <a:r>
              <a:rPr lang="en-US" altLang="x-none" b="1" dirty="0"/>
              <a:t>1</a:t>
            </a:r>
            <a:r>
              <a:rPr lang="zh-CN" altLang="en-US" b="1" dirty="0"/>
              <a:t>、</a:t>
            </a:r>
            <a:r>
              <a:rPr lang="en-US" altLang="x-none" b="1" dirty="0"/>
              <a:t>( 2A.3  )16=(                      </a:t>
            </a:r>
            <a:r>
              <a:rPr lang="en-US" altLang="x-none" b="1" dirty="0" smtClean="0"/>
              <a:t>                         </a:t>
            </a:r>
            <a:r>
              <a:rPr lang="en-US" altLang="x-none" b="1" dirty="0"/>
              <a:t>)2</a:t>
            </a:r>
            <a:endParaRPr lang="en-US" altLang="x-none" b="1" dirty="0"/>
          </a:p>
          <a:p>
            <a:pPr lvl="0" algn="l" eaLnBrk="1" hangingPunct="1"/>
            <a:endParaRPr lang="en-US" altLang="x-none" b="1" dirty="0"/>
          </a:p>
          <a:p>
            <a:pPr lvl="0" algn="l" eaLnBrk="1" hangingPunct="1"/>
            <a:r>
              <a:rPr lang="en-US" altLang="x-none" b="1" dirty="0"/>
              <a:t>2</a:t>
            </a:r>
            <a:r>
              <a:rPr lang="zh-CN" altLang="en-US" b="1" dirty="0"/>
              <a:t>、</a:t>
            </a:r>
            <a:r>
              <a:rPr lang="en-US" altLang="x-none" b="1" dirty="0"/>
              <a:t>( 3B.12)16=(                     </a:t>
            </a:r>
            <a:r>
              <a:rPr lang="en-US" altLang="x-none" b="1" dirty="0" smtClean="0"/>
              <a:t>                                     </a:t>
            </a:r>
            <a:r>
              <a:rPr lang="en-US" altLang="x-none" b="1" dirty="0"/>
              <a:t>)2</a:t>
            </a:r>
            <a:endParaRPr lang="en-US" altLang="x-none" b="1" dirty="0"/>
          </a:p>
        </p:txBody>
      </p:sp>
      <p:sp>
        <p:nvSpPr>
          <p:cNvPr id="72708" name="Text Box 4"/>
          <p:cNvSpPr txBox="1"/>
          <p:nvPr/>
        </p:nvSpPr>
        <p:spPr>
          <a:xfrm>
            <a:off x="4087178" y="2819400"/>
            <a:ext cx="4017644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360" b="1" dirty="0">
                <a:solidFill>
                  <a:srgbClr val="FF0000"/>
                </a:solidFill>
                <a:latin typeface="Verdana" panose="020B0604030504040204" pitchFamily="2" charset="0"/>
              </a:rPr>
              <a:t>101010.0011</a:t>
            </a:r>
            <a:endParaRPr lang="en-US" altLang="x-none" sz="3360" b="1" dirty="0">
              <a:solidFill>
                <a:srgbClr val="FF0000"/>
              </a:solidFill>
              <a:latin typeface="Verdana" panose="020B0604030504040204" pitchFamily="2" charset="0"/>
            </a:endParaRPr>
          </a:p>
        </p:txBody>
      </p:sp>
      <p:sp>
        <p:nvSpPr>
          <p:cNvPr id="72709" name="Text Box 5"/>
          <p:cNvSpPr txBox="1"/>
          <p:nvPr/>
        </p:nvSpPr>
        <p:spPr>
          <a:xfrm>
            <a:off x="4087178" y="3756660"/>
            <a:ext cx="4848226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360" b="1" dirty="0">
                <a:solidFill>
                  <a:srgbClr val="FF0000"/>
                </a:solidFill>
                <a:latin typeface="Verdana" panose="020B0604030504040204" pitchFamily="2" charset="0"/>
              </a:rPr>
              <a:t>111011.0001001</a:t>
            </a:r>
            <a:endParaRPr lang="en-US" altLang="x-none" sz="3360" b="1" dirty="0">
              <a:solidFill>
                <a:srgbClr val="FF0000"/>
              </a:solidFill>
              <a:latin typeface="Verdana" panose="020B0604030504040204" pitchFamily="2" charset="0"/>
            </a:endParaRPr>
          </a:p>
        </p:txBody>
      </p:sp>
      <p:sp>
        <p:nvSpPr>
          <p:cNvPr id="72710" name="Text Box 7"/>
          <p:cNvSpPr txBox="1"/>
          <p:nvPr/>
        </p:nvSpPr>
        <p:spPr>
          <a:xfrm>
            <a:off x="6370320" y="5410200"/>
            <a:ext cx="41148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欢迎进入中等测试</a:t>
            </a:r>
            <a:endParaRPr lang="zh-CN" altLang="en-US" sz="3360" b="1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72711" name="AutoShape 8">
            <a:hlinkClick r:id="rId1" action="ppaction://hlinksldjump"/>
          </p:cNvPr>
          <p:cNvSpPr/>
          <p:nvPr/>
        </p:nvSpPr>
        <p:spPr>
          <a:xfrm>
            <a:off x="3444240" y="5562600"/>
            <a:ext cx="457200" cy="914400"/>
          </a:xfrm>
          <a:prstGeom prst="upArrow">
            <a:avLst>
              <a:gd name="adj1" fmla="val 42500"/>
              <a:gd name="adj2" fmla="val 51824"/>
            </a:avLst>
          </a:prstGeom>
          <a:gradFill rotWithShape="0">
            <a:gsLst>
              <a:gs pos="0">
                <a:srgbClr val="0000CC"/>
              </a:gs>
              <a:gs pos="50000">
                <a:schemeClr val="bg1"/>
              </a:gs>
              <a:gs pos="100000">
                <a:srgbClr val="0000CC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eaLnBrk="0" hangingPunct="0"/>
            <a:endParaRPr lang="zh-CN" altLang="en-US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2712" name="Picture 9" descr="image0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0" y="5181600"/>
            <a:ext cx="41148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713" name="Picture 10" descr="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5301616"/>
            <a:ext cx="1360170" cy="74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0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ctrTitle"/>
          </p:nvPr>
        </p:nvSpPr>
        <p:spPr>
          <a:xfrm>
            <a:off x="1432560" y="990600"/>
            <a:ext cx="9326880" cy="1371600"/>
          </a:xfrm>
        </p:spPr>
        <p:txBody>
          <a:bodyPr vert="horz" wrap="square" anchor="b"/>
          <a:lstStyle>
            <a:lvl1pPr lvl="0">
              <a:defRPr/>
            </a:lvl1pPr>
          </a:lstStyle>
          <a:p>
            <a:pPr lvl="0" algn="l" eaLnBrk="1" hangingPunct="1"/>
            <a:r>
              <a:rPr lang="zh-CN" altLang="en-US" b="0">
                <a:effectLst>
                  <a:outerShdw blurRad="38100" dist="38100" dir="2700000">
                    <a:srgbClr val="FFFFFF"/>
                  </a:outerShdw>
                </a:effectLst>
              </a:rPr>
              <a:t>十六进制转为二进制数</a:t>
            </a:r>
            <a:r>
              <a:rPr lang="zh-CN" altLang="en-US" b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高等测试</a:t>
            </a:r>
            <a:endParaRPr lang="zh-CN" altLang="en-US" b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type="subTitle"/>
          </p:nvPr>
        </p:nvSpPr>
        <p:spPr>
          <a:xfrm>
            <a:off x="1343026" y="3107056"/>
            <a:ext cx="9677400" cy="2409824"/>
          </a:xfrm>
        </p:spPr>
        <p:txBody>
          <a:bodyPr vert="horz" wrap="square" anchor="t"/>
          <a:lstStyle>
            <a:lvl1pPr marL="0" lvl="0" indent="0" algn="ctr">
              <a:buNone/>
              <a:defRPr/>
            </a:lvl1pPr>
            <a:lvl2pPr marL="471805" lvl="1" indent="0" algn="ctr">
              <a:buNone/>
              <a:defRPr/>
            </a:lvl2pPr>
            <a:lvl3pPr marL="909955" lvl="2" indent="0" algn="ctr">
              <a:buNone/>
              <a:defRPr/>
            </a:lvl3pPr>
            <a:lvl4pPr marL="1306830" lvl="3" indent="0" algn="ctr">
              <a:buNone/>
              <a:defRPr/>
            </a:lvl4pPr>
            <a:lvl5pPr marL="1695450" lvl="4" indent="0" algn="ctr">
              <a:buNone/>
              <a:defRPr/>
            </a:lvl5pPr>
          </a:lstStyle>
          <a:p>
            <a:pPr lvl="0" algn="l" eaLnBrk="1" hangingPunct="1"/>
            <a:r>
              <a:rPr lang="en-US" altLang="x-none" b="1" dirty="0"/>
              <a:t>1</a:t>
            </a:r>
            <a:r>
              <a:rPr lang="zh-CN" altLang="en-US" b="1" dirty="0"/>
              <a:t>、</a:t>
            </a:r>
            <a:r>
              <a:rPr lang="en-US" altLang="x-none" b="1" dirty="0"/>
              <a:t>( 52A.3  )</a:t>
            </a:r>
            <a:r>
              <a:rPr lang="en-US" altLang="x-none" b="1" baseline="-25000" dirty="0"/>
              <a:t>16</a:t>
            </a:r>
            <a:r>
              <a:rPr lang="en-US" altLang="x-none" b="1" dirty="0"/>
              <a:t>=(   </a:t>
            </a:r>
            <a:r>
              <a:rPr lang="en-US" altLang="x-none" b="1" dirty="0" smtClean="0"/>
              <a:t>                                                      </a:t>
            </a:r>
            <a:r>
              <a:rPr lang="en-US" altLang="x-none" b="1" dirty="0"/>
              <a:t>)</a:t>
            </a:r>
            <a:r>
              <a:rPr lang="en-US" altLang="x-none" b="1" baseline="-25000" dirty="0"/>
              <a:t>2</a:t>
            </a:r>
            <a:endParaRPr lang="en-US" altLang="x-none" b="1" baseline="-25000" dirty="0"/>
          </a:p>
          <a:p>
            <a:pPr lvl="0" algn="l" eaLnBrk="1" hangingPunct="1"/>
            <a:endParaRPr lang="en-US" altLang="x-none" b="1" dirty="0"/>
          </a:p>
          <a:p>
            <a:pPr lvl="0" algn="l" eaLnBrk="1" hangingPunct="1"/>
            <a:r>
              <a:rPr lang="en-US" altLang="x-none" b="1" dirty="0"/>
              <a:t>2</a:t>
            </a:r>
            <a:r>
              <a:rPr lang="zh-CN" altLang="en-US" b="1" dirty="0"/>
              <a:t>、</a:t>
            </a:r>
            <a:r>
              <a:rPr lang="en-US" altLang="x-none" b="1" dirty="0"/>
              <a:t>( 35.02)</a:t>
            </a:r>
            <a:r>
              <a:rPr lang="en-US" altLang="x-none" b="1" baseline="-25000" dirty="0"/>
              <a:t>16</a:t>
            </a:r>
            <a:r>
              <a:rPr lang="en-US" altLang="x-none" b="1" dirty="0"/>
              <a:t>=(                  </a:t>
            </a:r>
            <a:r>
              <a:rPr lang="en-US" altLang="x-none" b="1" dirty="0" smtClean="0"/>
              <a:t>                                </a:t>
            </a:r>
            <a:r>
              <a:rPr lang="en-US" altLang="x-none" b="1" dirty="0"/>
              <a:t>)</a:t>
            </a:r>
            <a:r>
              <a:rPr lang="en-US" altLang="x-none" b="1" baseline="-25000" dirty="0" smtClean="0"/>
              <a:t>2  </a:t>
            </a:r>
            <a:endParaRPr lang="en-US" altLang="x-none" b="1" baseline="-25000" dirty="0"/>
          </a:p>
        </p:txBody>
      </p:sp>
      <p:sp>
        <p:nvSpPr>
          <p:cNvPr id="73732" name="Text Box 4"/>
          <p:cNvSpPr txBox="1"/>
          <p:nvPr/>
        </p:nvSpPr>
        <p:spPr>
          <a:xfrm>
            <a:off x="3629978" y="3001799"/>
            <a:ext cx="5103496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360" b="1" dirty="0" smtClean="0">
                <a:solidFill>
                  <a:srgbClr val="FF0000"/>
                </a:solidFill>
                <a:latin typeface="Verdana" panose="020B0604030504040204" pitchFamily="2" charset="0"/>
              </a:rPr>
              <a:t>10100101010.0011   </a:t>
            </a:r>
            <a:endParaRPr lang="en-US" altLang="x-none" sz="3360" b="1" dirty="0">
              <a:solidFill>
                <a:srgbClr val="FF0000"/>
              </a:solidFill>
              <a:latin typeface="Verdana" panose="020B0604030504040204" pitchFamily="2" charset="0"/>
            </a:endParaRPr>
          </a:p>
        </p:txBody>
      </p:sp>
      <p:sp>
        <p:nvSpPr>
          <p:cNvPr id="73733" name="Text Box 5"/>
          <p:cNvSpPr txBox="1"/>
          <p:nvPr/>
        </p:nvSpPr>
        <p:spPr>
          <a:xfrm>
            <a:off x="3444240" y="3902151"/>
            <a:ext cx="4371976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360" b="1" dirty="0">
                <a:solidFill>
                  <a:srgbClr val="FF0000"/>
                </a:solidFill>
                <a:latin typeface="Verdana" panose="020B0604030504040204" pitchFamily="2" charset="0"/>
              </a:rPr>
              <a:t>110101.0000001</a:t>
            </a:r>
            <a:endParaRPr lang="en-US" altLang="x-none" sz="3360" b="1" dirty="0">
              <a:solidFill>
                <a:srgbClr val="FF0000"/>
              </a:solidFill>
              <a:latin typeface="Verdana" panose="020B0604030504040204" pitchFamily="2" charset="0"/>
            </a:endParaRPr>
          </a:p>
        </p:txBody>
      </p:sp>
      <p:sp>
        <p:nvSpPr>
          <p:cNvPr id="73734" name="Text Box 7"/>
          <p:cNvSpPr txBox="1"/>
          <p:nvPr/>
        </p:nvSpPr>
        <p:spPr>
          <a:xfrm>
            <a:off x="6370320" y="5410200"/>
            <a:ext cx="41148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360" b="1" dirty="0">
                <a:solidFill>
                  <a:srgbClr val="000000"/>
                </a:solidFill>
                <a:latin typeface="Verdana" panose="020B0604030504040204" pitchFamily="2" charset="0"/>
              </a:rPr>
              <a:t>欢迎进入高等测试</a:t>
            </a:r>
            <a:endParaRPr lang="zh-CN" altLang="en-US" sz="3360" b="1" dirty="0">
              <a:solidFill>
                <a:srgbClr val="000000"/>
              </a:solidFill>
              <a:latin typeface="Verdana" panose="020B0604030504040204" pitchFamily="2" charset="0"/>
            </a:endParaRPr>
          </a:p>
        </p:txBody>
      </p:sp>
      <p:sp>
        <p:nvSpPr>
          <p:cNvPr id="73735" name="AutoShape 8">
            <a:hlinkClick r:id="rId1" action="ppaction://hlinksldjump"/>
          </p:cNvPr>
          <p:cNvSpPr/>
          <p:nvPr/>
        </p:nvSpPr>
        <p:spPr>
          <a:xfrm>
            <a:off x="3444240" y="5562600"/>
            <a:ext cx="457200" cy="914400"/>
          </a:xfrm>
          <a:prstGeom prst="upArrow">
            <a:avLst>
              <a:gd name="adj1" fmla="val 42500"/>
              <a:gd name="adj2" fmla="val 51824"/>
            </a:avLst>
          </a:prstGeom>
          <a:gradFill rotWithShape="0">
            <a:gsLst>
              <a:gs pos="0">
                <a:srgbClr val="0000CC"/>
              </a:gs>
              <a:gs pos="50000">
                <a:schemeClr val="bg1"/>
              </a:gs>
              <a:gs pos="100000">
                <a:srgbClr val="0000CC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eaLnBrk="0" hangingPunct="0"/>
            <a:endParaRPr lang="zh-CN" altLang="en-US" sz="288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3736" name="Picture 9" descr="image0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0" y="5181600"/>
            <a:ext cx="411480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7" name="Picture 10" descr="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5301616"/>
            <a:ext cx="1360170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738" name="Picture 11" descr="BZDH08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380" y="5715000"/>
            <a:ext cx="914400" cy="82105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  <p:bldP spid="737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/>
          <p:nvPr/>
        </p:nvSpPr>
        <p:spPr>
          <a:xfrm>
            <a:off x="910590" y="923926"/>
            <a:ext cx="8382000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buChar char="•"/>
            </a:pPr>
            <a:r>
              <a:rPr lang="en-US" altLang="x-none" sz="3840" b="1" dirty="0">
                <a:solidFill>
                  <a:srgbClr val="000000"/>
                </a:solidFill>
                <a:latin typeface="Franklin Gothic Medium" panose="020B0603020102020204" pitchFamily="2" charset="0"/>
                <a:ea typeface="微软雅黑" charset="-122"/>
              </a:rPr>
              <a:t>3.</a:t>
            </a:r>
            <a:r>
              <a:rPr lang="en-US" altLang="x-none" sz="3840" b="1" dirty="0">
                <a:solidFill>
                  <a:srgbClr val="000000"/>
                </a:solidFill>
                <a:latin typeface="宋体" panose="02010600030101010101" pitchFamily="2" charset="-122"/>
                <a:ea typeface="微软雅黑" charset="-122"/>
              </a:rPr>
              <a:t> 二进制和八进制间的转换</a:t>
            </a:r>
            <a:endParaRPr lang="zh-CN" altLang="en-US" sz="3840" b="1" dirty="0">
              <a:solidFill>
                <a:srgbClr val="000000"/>
              </a:solidFill>
              <a:latin typeface="宋体" panose="02010600030101010101" pitchFamily="2" charset="-122"/>
              <a:ea typeface="微软雅黑" charset="-122"/>
            </a:endParaRPr>
          </a:p>
        </p:txBody>
      </p:sp>
      <p:sp>
        <p:nvSpPr>
          <p:cNvPr id="74755" name="Rectangle 4"/>
          <p:cNvSpPr/>
          <p:nvPr/>
        </p:nvSpPr>
        <p:spPr>
          <a:xfrm>
            <a:off x="1083946" y="1797050"/>
            <a:ext cx="10627994" cy="141986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lang="zh-CN" altLang="en-US" sz="2880" dirty="0">
                <a:solidFill>
                  <a:srgbClr val="000000"/>
                </a:solidFill>
                <a:latin typeface="隶书" pitchFamily="1" charset="-122"/>
                <a:ea typeface="隶书" pitchFamily="1" charset="-122"/>
              </a:rPr>
              <a:t> 二进制转换为八进制：三位二进制取代 一位八进制</a:t>
            </a:r>
            <a:endParaRPr lang="zh-CN" altLang="en-US" sz="2880" dirty="0">
              <a:solidFill>
                <a:srgbClr val="000000"/>
              </a:solidFill>
              <a:latin typeface="隶书" pitchFamily="1" charset="-122"/>
              <a:ea typeface="隶书" pitchFamily="1" charset="-122"/>
            </a:endParaRPr>
          </a:p>
          <a:p>
            <a:pPr>
              <a:lnSpc>
                <a:spcPct val="150000"/>
              </a:lnSpc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lang="zh-CN" altLang="en-US" sz="2880" dirty="0">
                <a:solidFill>
                  <a:srgbClr val="000000"/>
                </a:solidFill>
                <a:latin typeface="隶书" pitchFamily="1" charset="-122"/>
                <a:ea typeface="隶书" pitchFamily="1" charset="-122"/>
              </a:rPr>
              <a:t> 八进制转换为二进制：一位八进制用三位二进制数代替</a:t>
            </a:r>
            <a:endParaRPr lang="zh-CN" altLang="en-US" sz="2880" dirty="0">
              <a:solidFill>
                <a:srgbClr val="00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74756" name="Rectangle 5"/>
          <p:cNvSpPr/>
          <p:nvPr/>
        </p:nvSpPr>
        <p:spPr>
          <a:xfrm>
            <a:off x="910590" y="3429000"/>
            <a:ext cx="8728710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x-none" sz="3840" b="1" dirty="0">
                <a:solidFill>
                  <a:srgbClr val="000000"/>
                </a:solidFill>
                <a:latin typeface="Franklin Gothic Medium" panose="020B0603020102020204" pitchFamily="2" charset="0"/>
                <a:ea typeface="微软雅黑" charset="-122"/>
              </a:rPr>
              <a:t>4．</a:t>
            </a:r>
            <a:r>
              <a:rPr lang="en-US" altLang="x-none" sz="3840" b="1" dirty="0">
                <a:solidFill>
                  <a:srgbClr val="000000"/>
                </a:solidFill>
                <a:latin typeface="宋体" panose="02010600030101010101" pitchFamily="2" charset="-122"/>
                <a:ea typeface="微软雅黑" charset="-122"/>
              </a:rPr>
              <a:t>二进制和十六进制之间的转换</a:t>
            </a:r>
            <a:endParaRPr lang="zh-CN" altLang="en-US" sz="3840" b="1" dirty="0">
              <a:solidFill>
                <a:srgbClr val="000000"/>
              </a:solidFill>
              <a:latin typeface="宋体" panose="02010600030101010101" pitchFamily="2" charset="-122"/>
              <a:ea typeface="微软雅黑" charset="-122"/>
            </a:endParaRPr>
          </a:p>
        </p:txBody>
      </p:sp>
      <p:sp>
        <p:nvSpPr>
          <p:cNvPr id="74757" name="Rectangle 6"/>
          <p:cNvSpPr/>
          <p:nvPr/>
        </p:nvSpPr>
        <p:spPr>
          <a:xfrm>
            <a:off x="1430656" y="5016500"/>
            <a:ext cx="9765030" cy="42354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endParaRPr lang="zh-CN" altLang="en-US" sz="2160" dirty="0">
              <a:solidFill>
                <a:srgbClr val="000000"/>
              </a:solidFill>
              <a:latin typeface="Tahoma" panose="020B0604030504040204" pitchFamily="2" charset="0"/>
            </a:endParaRPr>
          </a:p>
        </p:txBody>
      </p:sp>
      <p:sp>
        <p:nvSpPr>
          <p:cNvPr id="74758" name="AutoShape 7"/>
          <p:cNvSpPr/>
          <p:nvPr/>
        </p:nvSpPr>
        <p:spPr>
          <a:xfrm>
            <a:off x="910590" y="2076450"/>
            <a:ext cx="259080" cy="862966"/>
          </a:xfrm>
          <a:prstGeom prst="leftBrace">
            <a:avLst>
              <a:gd name="adj1" fmla="val 27757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216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59" name="AutoShape 8"/>
          <p:cNvSpPr/>
          <p:nvPr/>
        </p:nvSpPr>
        <p:spPr>
          <a:xfrm>
            <a:off x="824866" y="4682490"/>
            <a:ext cx="259080" cy="763906"/>
          </a:xfrm>
          <a:prstGeom prst="leftBrace">
            <a:avLst>
              <a:gd name="adj1" fmla="val 28611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216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60" name="Rectangle 9"/>
          <p:cNvSpPr/>
          <p:nvPr/>
        </p:nvSpPr>
        <p:spPr>
          <a:xfrm>
            <a:off x="1083946" y="4334510"/>
            <a:ext cx="10584180" cy="141986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lang="zh-CN" altLang="en-US" sz="2880" dirty="0">
                <a:solidFill>
                  <a:srgbClr val="000000"/>
                </a:solidFill>
                <a:latin typeface="隶书" pitchFamily="1" charset="-122"/>
                <a:ea typeface="隶书" pitchFamily="1" charset="-122"/>
              </a:rPr>
              <a:t>二进制转换为十六进制：四位二进制取代一位十六进制</a:t>
            </a:r>
            <a:endParaRPr lang="zh-CN" altLang="en-US" sz="2880" dirty="0">
              <a:solidFill>
                <a:srgbClr val="000000"/>
              </a:solidFill>
              <a:latin typeface="隶书" pitchFamily="1" charset="-122"/>
              <a:ea typeface="隶书" pitchFamily="1" charset="-122"/>
            </a:endParaRPr>
          </a:p>
          <a:p>
            <a:pPr>
              <a:lnSpc>
                <a:spcPct val="150000"/>
              </a:lnSpc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lang="zh-CN" altLang="en-US" sz="2880" dirty="0">
                <a:solidFill>
                  <a:srgbClr val="000000"/>
                </a:solidFill>
                <a:latin typeface="隶书" pitchFamily="1" charset="-122"/>
                <a:ea typeface="隶书" pitchFamily="1" charset="-122"/>
              </a:rPr>
              <a:t>十六进制转换为二进制：一位十六进制用四位二进制数代替</a:t>
            </a:r>
            <a:endParaRPr lang="zh-CN" altLang="en-US" sz="2880" dirty="0">
              <a:solidFill>
                <a:srgbClr val="000000"/>
              </a:solidFill>
              <a:latin typeface="隶书" pitchFamily="1" charset="-122"/>
              <a:ea typeface="隶书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5" grpId="0"/>
      <p:bldP spid="74756" grpId="0"/>
      <p:bldP spid="74757" grpId="0"/>
      <p:bldP spid="74758" grpId="0" bldLvl="0" animBg="1"/>
      <p:bldP spid="74759" grpId="0" bldLvl="0" animBg="1"/>
      <p:bldP spid="747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1602106" y="1183006"/>
            <a:ext cx="6998970" cy="777240"/>
          </a:xfrm>
        </p:spPr>
        <p:txBody>
          <a:bodyPr vert="horz" wrap="square" anchor="ctr"/>
          <a:lstStyle/>
          <a:p>
            <a:pPr algn="l"/>
            <a:r>
              <a:rPr lang="zh-CN" altLang="en-US" sz="2640" b="1">
                <a:latin typeface="Times New Roman" panose="02020603050405020304" pitchFamily="2" charset="0"/>
                <a:cs typeface="Times New Roman" panose="02020603050405020304" pitchFamily="2" charset="0"/>
              </a:rPr>
              <a:t>将下列进制数转换成十进制数：</a:t>
            </a:r>
            <a:endParaRPr lang="zh-CN" altLang="en-US" sz="264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5779" name="标题 1"/>
          <p:cNvSpPr txBox="1"/>
          <p:nvPr/>
        </p:nvSpPr>
        <p:spPr>
          <a:xfrm>
            <a:off x="1602106" y="213550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/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（</a:t>
            </a:r>
            <a:r>
              <a:rPr lang="en-US" altLang="x-none" sz="2640" b="1" dirty="0">
                <a:latin typeface="Times New Roman" panose="02020603050405020304" pitchFamily="2" charset="0"/>
                <a:ea typeface="微软雅黑" charset="-122"/>
              </a:rPr>
              <a:t>1</a:t>
            </a:r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）（</a:t>
            </a:r>
            <a:r>
              <a:rPr lang="en-US" altLang="x-none" sz="2640" b="1" dirty="0">
                <a:latin typeface="Times New Roman" panose="02020603050405020304" pitchFamily="2" charset="0"/>
                <a:ea typeface="微软雅黑" charset="-122"/>
              </a:rPr>
              <a:t>10110110.11</a:t>
            </a:r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）</a:t>
            </a:r>
            <a:r>
              <a:rPr lang="en-US" altLang="x-none" sz="2640" b="1" baseline="-25000" dirty="0">
                <a:latin typeface="Times New Roman" panose="02020603050405020304" pitchFamily="2" charset="0"/>
                <a:ea typeface="微软雅黑" charset="-122"/>
              </a:rPr>
              <a:t>2</a:t>
            </a:r>
            <a:endParaRPr lang="zh-CN" altLang="en-US" sz="2640" b="1" baseline="-25000" dirty="0">
              <a:latin typeface="Times New Roman" panose="02020603050405020304" pitchFamily="2" charset="0"/>
              <a:ea typeface="微软雅黑" charset="-122"/>
            </a:endParaRPr>
          </a:p>
        </p:txBody>
      </p:sp>
      <p:sp>
        <p:nvSpPr>
          <p:cNvPr id="75780" name="标题 1"/>
          <p:cNvSpPr txBox="1"/>
          <p:nvPr/>
        </p:nvSpPr>
        <p:spPr>
          <a:xfrm>
            <a:off x="1617346" y="291274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/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（</a:t>
            </a:r>
            <a:r>
              <a:rPr lang="en-US" altLang="x-none" sz="2640" b="1" dirty="0">
                <a:latin typeface="Times New Roman" panose="02020603050405020304" pitchFamily="2" charset="0"/>
                <a:ea typeface="微软雅黑" charset="-122"/>
              </a:rPr>
              <a:t>2</a:t>
            </a:r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）（</a:t>
            </a:r>
            <a:r>
              <a:rPr lang="en-US" altLang="x-none" sz="2640" b="1" dirty="0">
                <a:latin typeface="Times New Roman" panose="02020603050405020304" pitchFamily="2" charset="0"/>
                <a:ea typeface="微软雅黑" charset="-122"/>
              </a:rPr>
              <a:t>472</a:t>
            </a:r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）</a:t>
            </a:r>
            <a:r>
              <a:rPr lang="en-US" altLang="x-none" sz="2640" b="1" baseline="-25000" dirty="0">
                <a:latin typeface="Times New Roman" panose="02020603050405020304" pitchFamily="2" charset="0"/>
                <a:ea typeface="微软雅黑" charset="-122"/>
              </a:rPr>
              <a:t>8</a:t>
            </a:r>
            <a:endParaRPr lang="zh-CN" altLang="en-US" sz="2640" b="1" baseline="-25000" dirty="0">
              <a:latin typeface="Times New Roman" panose="02020603050405020304" pitchFamily="2" charset="0"/>
              <a:ea typeface="微软雅黑" charset="-122"/>
            </a:endParaRPr>
          </a:p>
        </p:txBody>
      </p:sp>
      <p:sp>
        <p:nvSpPr>
          <p:cNvPr id="75781" name="标题 1"/>
          <p:cNvSpPr txBox="1"/>
          <p:nvPr/>
        </p:nvSpPr>
        <p:spPr>
          <a:xfrm>
            <a:off x="1628776" y="36899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/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（</a:t>
            </a:r>
            <a:r>
              <a:rPr lang="en-US" altLang="x-none" sz="2640" b="1" dirty="0">
                <a:latin typeface="Times New Roman" panose="02020603050405020304" pitchFamily="2" charset="0"/>
                <a:ea typeface="微软雅黑" charset="-122"/>
              </a:rPr>
              <a:t>2</a:t>
            </a:r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）（</a:t>
            </a:r>
            <a:r>
              <a:rPr lang="en-US" altLang="x-none" sz="2640" b="1" dirty="0">
                <a:latin typeface="Times New Roman" panose="02020603050405020304" pitchFamily="2" charset="0"/>
                <a:ea typeface="微软雅黑" charset="-122"/>
              </a:rPr>
              <a:t>BC4.A</a:t>
            </a:r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）</a:t>
            </a:r>
            <a:r>
              <a:rPr lang="en-US" altLang="x-none" sz="2640" b="1" baseline="-25000" dirty="0">
                <a:latin typeface="Times New Roman" panose="02020603050405020304" pitchFamily="2" charset="0"/>
                <a:ea typeface="微软雅黑" charset="-122"/>
              </a:rPr>
              <a:t>16</a:t>
            </a:r>
            <a:endParaRPr lang="zh-CN" altLang="en-US" sz="2640" b="1" baseline="-25000" dirty="0">
              <a:latin typeface="Times New Roman" panose="02020603050405020304" pitchFamily="2" charset="0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1602106" y="1183006"/>
            <a:ext cx="8814434" cy="777240"/>
          </a:xfrm>
        </p:spPr>
        <p:txBody>
          <a:bodyPr vert="horz" wrap="square" anchor="ctr"/>
          <a:lstStyle/>
          <a:p>
            <a:pPr algn="l"/>
            <a:r>
              <a:rPr lang="zh-CN" altLang="en-US" sz="2640" b="1">
                <a:latin typeface="Times New Roman" panose="02020603050405020304" pitchFamily="2" charset="0"/>
                <a:cs typeface="Times New Roman" panose="02020603050405020304" pitchFamily="2" charset="0"/>
              </a:rPr>
              <a:t>将下列十进制数转换成二进制、八进制、十六进制：</a:t>
            </a:r>
            <a:endParaRPr lang="zh-CN" altLang="en-US" sz="264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6803" name="标题 1"/>
          <p:cNvSpPr txBox="1"/>
          <p:nvPr/>
        </p:nvSpPr>
        <p:spPr>
          <a:xfrm>
            <a:off x="1602106" y="213550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/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（</a:t>
            </a:r>
            <a:r>
              <a:rPr lang="en-US" altLang="x-none" sz="2640" b="1" dirty="0">
                <a:latin typeface="Times New Roman" panose="02020603050405020304" pitchFamily="2" charset="0"/>
                <a:ea typeface="微软雅黑" charset="-122"/>
              </a:rPr>
              <a:t>1</a:t>
            </a:r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）（</a:t>
            </a:r>
            <a:r>
              <a:rPr lang="en-US" altLang="x-none" sz="2640" b="1" dirty="0">
                <a:latin typeface="Times New Roman" panose="02020603050405020304" pitchFamily="2" charset="0"/>
                <a:ea typeface="微软雅黑" charset="-122"/>
              </a:rPr>
              <a:t>256.675</a:t>
            </a:r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）</a:t>
            </a:r>
            <a:r>
              <a:rPr lang="en-US" altLang="x-none" sz="2640" b="1" baseline="-25000" dirty="0">
                <a:latin typeface="Times New Roman" panose="02020603050405020304" pitchFamily="2" charset="0"/>
                <a:ea typeface="微软雅黑" charset="-122"/>
              </a:rPr>
              <a:t>10</a:t>
            </a:r>
            <a:endParaRPr lang="zh-CN" altLang="en-US" sz="2640" b="1" baseline="-25000" dirty="0">
              <a:latin typeface="Times New Roman" panose="02020603050405020304" pitchFamily="2" charset="0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1602106" y="1183006"/>
            <a:ext cx="8814434" cy="777240"/>
          </a:xfrm>
        </p:spPr>
        <p:txBody>
          <a:bodyPr vert="horz" wrap="square" anchor="ctr"/>
          <a:lstStyle/>
          <a:p>
            <a:pPr algn="l"/>
            <a:r>
              <a:rPr lang="zh-CN" altLang="en-US" sz="2640" b="1">
                <a:latin typeface="Times New Roman" panose="02020603050405020304" pitchFamily="2" charset="0"/>
                <a:cs typeface="Times New Roman" panose="02020603050405020304" pitchFamily="2" charset="0"/>
              </a:rPr>
              <a:t>将下列二进制转换成八进制、十六进制</a:t>
            </a:r>
            <a:endParaRPr lang="zh-CN" altLang="en-US" sz="264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77827" name="标题 1"/>
          <p:cNvSpPr txBox="1"/>
          <p:nvPr/>
        </p:nvSpPr>
        <p:spPr>
          <a:xfrm>
            <a:off x="1602106" y="213550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/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（</a:t>
            </a:r>
            <a:r>
              <a:rPr lang="en-US" altLang="x-none" sz="2640" b="1" dirty="0">
                <a:latin typeface="Times New Roman" panose="02020603050405020304" pitchFamily="2" charset="0"/>
                <a:ea typeface="微软雅黑" charset="-122"/>
              </a:rPr>
              <a:t>1</a:t>
            </a:r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）（</a:t>
            </a:r>
            <a:r>
              <a:rPr lang="en-US" altLang="x-none" sz="2640" b="1" dirty="0">
                <a:latin typeface="Times New Roman" panose="02020603050405020304" pitchFamily="2" charset="0"/>
                <a:ea typeface="微软雅黑" charset="-122"/>
              </a:rPr>
              <a:t>1000001</a:t>
            </a:r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）</a:t>
            </a:r>
            <a:r>
              <a:rPr lang="en-US" altLang="x-none" sz="2640" b="1" baseline="-25000" dirty="0">
                <a:latin typeface="Times New Roman" panose="02020603050405020304" pitchFamily="2" charset="0"/>
                <a:ea typeface="微软雅黑" charset="-122"/>
              </a:rPr>
              <a:t>2</a:t>
            </a:r>
            <a:endParaRPr lang="zh-CN" altLang="en-US" sz="2640" b="1" baseline="-25000" dirty="0">
              <a:latin typeface="Times New Roman" panose="02020603050405020304" pitchFamily="2" charset="0"/>
              <a:ea typeface="微软雅黑" charset="-122"/>
            </a:endParaRPr>
          </a:p>
        </p:txBody>
      </p:sp>
      <p:sp>
        <p:nvSpPr>
          <p:cNvPr id="77828" name="标题 1"/>
          <p:cNvSpPr txBox="1"/>
          <p:nvPr/>
        </p:nvSpPr>
        <p:spPr>
          <a:xfrm>
            <a:off x="1617346" y="3169920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/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（</a:t>
            </a:r>
            <a:r>
              <a:rPr lang="en-US" altLang="x-none" sz="2640" b="1" dirty="0">
                <a:latin typeface="Times New Roman" panose="02020603050405020304" pitchFamily="2" charset="0"/>
                <a:ea typeface="微软雅黑" charset="-122"/>
              </a:rPr>
              <a:t>2</a:t>
            </a:r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）（</a:t>
            </a:r>
            <a:r>
              <a:rPr lang="en-US" altLang="x-none" sz="2640" b="1" dirty="0">
                <a:latin typeface="Times New Roman" panose="02020603050405020304" pitchFamily="2" charset="0"/>
                <a:ea typeface="微软雅黑" charset="-122"/>
              </a:rPr>
              <a:t>10101.01101</a:t>
            </a:r>
            <a:r>
              <a:rPr lang="zh-CN" altLang="en-US" sz="2640" b="1" dirty="0">
                <a:latin typeface="Times New Roman" panose="02020603050405020304" pitchFamily="2" charset="0"/>
                <a:ea typeface="微软雅黑" charset="-122"/>
              </a:rPr>
              <a:t>）</a:t>
            </a:r>
            <a:r>
              <a:rPr lang="en-US" altLang="x-none" sz="2640" b="1" baseline="-25000" dirty="0">
                <a:latin typeface="Times New Roman" panose="02020603050405020304" pitchFamily="2" charset="0"/>
                <a:ea typeface="微软雅黑" charset="-122"/>
              </a:rPr>
              <a:t>2</a:t>
            </a:r>
            <a:endParaRPr lang="zh-CN" altLang="en-US" sz="2640" b="1" baseline="-25000" dirty="0">
              <a:latin typeface="Times New Roman" panose="02020603050405020304" pitchFamily="2" charset="0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矩形 1"/>
          <p:cNvSpPr/>
          <p:nvPr/>
        </p:nvSpPr>
        <p:spPr>
          <a:xfrm>
            <a:off x="1587500" y="1354456"/>
            <a:ext cx="7928610" cy="891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、与二进制数</a:t>
            </a:r>
            <a:r>
              <a:rPr lang="en-US" altLang="x-none" sz="2400" dirty="0">
                <a:latin typeface="Arial" panose="020B0604020202020204" pitchFamily="34" charset="0"/>
              </a:rPr>
              <a:t>101.01011</a:t>
            </a:r>
            <a:r>
              <a:rPr lang="zh-CN" altLang="en-US" sz="2400" dirty="0">
                <a:latin typeface="Arial" panose="020B0604020202020204" pitchFamily="34" charset="0"/>
              </a:rPr>
              <a:t>等值的十六进制数为</a:t>
            </a:r>
            <a:r>
              <a:rPr lang="en-US" altLang="x-none" sz="2400" dirty="0">
                <a:latin typeface="Arial" panose="020B0604020202020204" pitchFamily="34" charset="0"/>
              </a:rPr>
              <a:t>(</a:t>
            </a:r>
            <a:r>
              <a:rPr lang="en-US" altLang="x-none" sz="2400" b="1" dirty="0">
                <a:latin typeface="Arial" panose="020B0604020202020204" pitchFamily="34" charset="0"/>
              </a:rPr>
              <a:t>     </a:t>
            </a:r>
            <a:r>
              <a:rPr lang="en-US" altLang="x-none" sz="2800" dirty="0">
                <a:latin typeface="Arial" panose="020B0604020202020204" pitchFamily="34" charset="0"/>
              </a:rPr>
              <a:t> ) </a:t>
            </a:r>
            <a:endParaRPr lang="en-US" altLang="x-none" sz="2800" dirty="0">
              <a:latin typeface="Arial" panose="020B0604020202020204" pitchFamily="34" charset="0"/>
            </a:endParaRPr>
          </a:p>
          <a:p>
            <a:r>
              <a:rPr lang="en-US" altLang="x-none" sz="2400" dirty="0">
                <a:latin typeface="Arial" panose="020B0604020202020204" pitchFamily="34" charset="0"/>
              </a:rPr>
              <a:t>A)A.B          B)5.51      C)A.51            D)5.58 </a:t>
            </a:r>
            <a:endParaRPr lang="en-US" altLang="x-none" sz="2400" dirty="0">
              <a:latin typeface="Arial" panose="020B0604020202020204" pitchFamily="34" charset="0"/>
            </a:endParaRPr>
          </a:p>
        </p:txBody>
      </p:sp>
      <p:sp>
        <p:nvSpPr>
          <p:cNvPr id="78851" name="矩形 2"/>
          <p:cNvSpPr/>
          <p:nvPr/>
        </p:nvSpPr>
        <p:spPr>
          <a:xfrm>
            <a:off x="1587500" y="3429000"/>
            <a:ext cx="9332596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、十进制数</a:t>
            </a:r>
            <a:r>
              <a:rPr lang="en-US" altLang="x-none" sz="2400" dirty="0">
                <a:latin typeface="Arial" panose="020B0604020202020204" pitchFamily="34" charset="0"/>
              </a:rPr>
              <a:t>2003</a:t>
            </a:r>
            <a:r>
              <a:rPr lang="zh-CN" altLang="en-US" sz="2400" dirty="0">
                <a:latin typeface="Arial" panose="020B0604020202020204" pitchFamily="34" charset="0"/>
              </a:rPr>
              <a:t>等值于二进制数</a:t>
            </a:r>
            <a:r>
              <a:rPr lang="en-US" altLang="x-none" sz="2400" dirty="0">
                <a:latin typeface="Arial" panose="020B0604020202020204" pitchFamily="34" charset="0"/>
              </a:rPr>
              <a:t>(    )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r>
              <a:rPr lang="en-US" altLang="x-none" sz="2800" dirty="0">
                <a:latin typeface="Arial" panose="020B0604020202020204" pitchFamily="34" charset="0"/>
              </a:rPr>
              <a:t>  </a:t>
            </a:r>
            <a:endParaRPr lang="en-US" altLang="x-none" sz="2800" dirty="0">
              <a:latin typeface="Arial" panose="020B0604020202020204" pitchFamily="34" charset="0"/>
            </a:endParaRPr>
          </a:p>
          <a:p>
            <a:r>
              <a:rPr lang="en-US" altLang="x-none" sz="2400" dirty="0">
                <a:latin typeface="Arial" panose="020B0604020202020204" pitchFamily="34" charset="0"/>
              </a:rPr>
              <a:t>A)11111010011 B)10000011 C)110000111  D)010000011l E)1111010011  </a:t>
            </a:r>
            <a:endParaRPr lang="en-US" altLang="x-none" sz="2400" dirty="0">
              <a:latin typeface="Arial" panose="020B0604020202020204" pitchFamily="34" charset="0"/>
            </a:endParaRPr>
          </a:p>
        </p:txBody>
      </p:sp>
      <p:sp>
        <p:nvSpPr>
          <p:cNvPr id="78852" name="矩形 3"/>
          <p:cNvSpPr/>
          <p:nvPr/>
        </p:nvSpPr>
        <p:spPr>
          <a:xfrm>
            <a:off x="1623696" y="4724400"/>
            <a:ext cx="8745854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、数值最小的是（     ）</a:t>
            </a:r>
            <a:r>
              <a:rPr lang="en-US" altLang="x-none" sz="2800" dirty="0">
                <a:latin typeface="Arial" panose="020B0604020202020204" pitchFamily="34" charset="0"/>
              </a:rPr>
              <a:t> </a:t>
            </a:r>
            <a:endParaRPr lang="en-US" altLang="x-none" sz="2800" dirty="0">
              <a:latin typeface="Arial" panose="020B0604020202020204" pitchFamily="34" charset="0"/>
            </a:endParaRPr>
          </a:p>
          <a:p>
            <a:r>
              <a:rPr lang="en-US" altLang="x-none" sz="2400" dirty="0">
                <a:latin typeface="Arial" panose="020B0604020202020204" pitchFamily="34" charset="0"/>
              </a:rPr>
              <a:t>A.</a:t>
            </a:r>
            <a:r>
              <a:rPr lang="zh-CN" altLang="en-US" sz="2400" dirty="0">
                <a:latin typeface="Arial" panose="020B0604020202020204" pitchFamily="34" charset="0"/>
              </a:rPr>
              <a:t>十进制数</a:t>
            </a:r>
            <a:r>
              <a:rPr lang="en-US" altLang="x-none" sz="2400" dirty="0">
                <a:latin typeface="Arial" panose="020B0604020202020204" pitchFamily="34" charset="0"/>
              </a:rPr>
              <a:t>55  B.</a:t>
            </a:r>
            <a:r>
              <a:rPr lang="zh-CN" altLang="en-US" sz="2400" dirty="0">
                <a:latin typeface="Arial" panose="020B0604020202020204" pitchFamily="34" charset="0"/>
              </a:rPr>
              <a:t>二进制数</a:t>
            </a:r>
            <a:r>
              <a:rPr lang="en-US" altLang="x-none" sz="2400" dirty="0">
                <a:latin typeface="Arial" panose="020B0604020202020204" pitchFamily="34" charset="0"/>
              </a:rPr>
              <a:t>110101  C.</a:t>
            </a:r>
            <a:r>
              <a:rPr lang="zh-CN" altLang="en-US" sz="2400" dirty="0">
                <a:latin typeface="Arial" panose="020B0604020202020204" pitchFamily="34" charset="0"/>
              </a:rPr>
              <a:t>八进制数</a:t>
            </a:r>
            <a:r>
              <a:rPr lang="en-US" altLang="x-none" sz="2400" dirty="0">
                <a:latin typeface="Arial" panose="020B0604020202020204" pitchFamily="34" charset="0"/>
              </a:rPr>
              <a:t>101  D.</a:t>
            </a:r>
            <a:r>
              <a:rPr lang="zh-CN" altLang="en-US" sz="2400" dirty="0">
                <a:latin typeface="Arial" panose="020B0604020202020204" pitchFamily="34" charset="0"/>
              </a:rPr>
              <a:t>十六进制树</a:t>
            </a:r>
            <a:r>
              <a:rPr lang="en-US" altLang="x-none" sz="2400" dirty="0">
                <a:latin typeface="Arial" panose="020B0604020202020204" pitchFamily="34" charset="0"/>
              </a:rPr>
              <a:t>42 </a:t>
            </a:r>
            <a:endParaRPr lang="en-US" altLang="x-none" sz="2400" dirty="0">
              <a:latin typeface="Arial" panose="020B0604020202020204" pitchFamily="34" charset="0"/>
            </a:endParaRPr>
          </a:p>
        </p:txBody>
      </p:sp>
      <p:sp>
        <p:nvSpPr>
          <p:cNvPr id="78853" name="矩形 4"/>
          <p:cNvSpPr/>
          <p:nvPr/>
        </p:nvSpPr>
        <p:spPr>
          <a:xfrm>
            <a:off x="1631316" y="2392680"/>
            <a:ext cx="7840980" cy="891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en-US" altLang="x-none" sz="2400" dirty="0">
                <a:latin typeface="Times New Roman" panose="02020603050405020304" pitchFamily="2" charset="0"/>
              </a:rPr>
              <a:t>2</a:t>
            </a:r>
            <a:r>
              <a:rPr lang="zh-CN" altLang="en-US" sz="2400" dirty="0">
                <a:latin typeface="Times New Roman" panose="02020603050405020304" pitchFamily="2" charset="0"/>
              </a:rPr>
              <a:t>、二进制数</a:t>
            </a:r>
            <a:r>
              <a:rPr lang="en-US" altLang="x-none" sz="2400" dirty="0">
                <a:latin typeface="Times New Roman" panose="02020603050405020304" pitchFamily="2" charset="0"/>
              </a:rPr>
              <a:t> 1111111 </a:t>
            </a:r>
            <a:r>
              <a:rPr lang="zh-CN" altLang="en-US" sz="2400" dirty="0">
                <a:latin typeface="Times New Roman" panose="02020603050405020304" pitchFamily="2" charset="0"/>
              </a:rPr>
              <a:t>其对应的十进制数是</a:t>
            </a:r>
            <a:r>
              <a:rPr lang="zh-CN" altLang="en-US" sz="2400" b="1" u="sng" dirty="0">
                <a:latin typeface="Times New Roman" panose="02020603050405020304" pitchFamily="2" charset="0"/>
              </a:rPr>
              <a:t> </a:t>
            </a:r>
            <a:r>
              <a:rPr lang="en-US" altLang="x-none" sz="2400" b="1" u="sng" dirty="0">
                <a:latin typeface="Times New Roman" panose="02020603050405020304" pitchFamily="2" charset="0"/>
              </a:rPr>
              <a:t>_</a:t>
            </a:r>
            <a:r>
              <a:rPr lang="en-US" altLang="x-none" sz="2400" u="sng" dirty="0">
                <a:latin typeface="Times New Roman" panose="02020603050405020304" pitchFamily="2" charset="0"/>
              </a:rPr>
              <a:t>____</a:t>
            </a:r>
            <a:r>
              <a:rPr lang="en-US" altLang="x-none" sz="2400" b="1" u="sng" dirty="0">
                <a:latin typeface="Times New Roman" panose="02020603050405020304" pitchFamily="2" charset="0"/>
              </a:rPr>
              <a:t>   </a:t>
            </a:r>
            <a:r>
              <a:rPr lang="en-US" altLang="x-none" sz="2800" dirty="0">
                <a:latin typeface="Times New Roman" panose="02020603050405020304" pitchFamily="2" charset="0"/>
              </a:rPr>
              <a:t>   </a:t>
            </a:r>
            <a:endParaRPr lang="en-US" altLang="x-none" sz="2800" dirty="0">
              <a:latin typeface="Times New Roman" panose="02020603050405020304" pitchFamily="2" charset="0"/>
            </a:endParaRPr>
          </a:p>
          <a:p>
            <a:pPr algn="just"/>
            <a:r>
              <a:rPr lang="en-US" altLang="x-none" sz="2400" dirty="0">
                <a:latin typeface="Times New Roman" panose="02020603050405020304" pitchFamily="2" charset="0"/>
              </a:rPr>
              <a:t>A.125   B.126   C.127   D.128 </a:t>
            </a:r>
            <a:endParaRPr lang="en-US" altLang="x-none" sz="2400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807085"/>
            <a:ext cx="11162030" cy="5243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772" y="807161"/>
            <a:ext cx="10515600" cy="67468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solidFill>
                  <a:schemeClr val="tx1"/>
                </a:solidFill>
              </a:rPr>
              <a:t>四、计算机中数的表示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5521" y="1580460"/>
            <a:ext cx="98453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数在计算机中的表示形式称为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机器数</a:t>
            </a:r>
            <a:r>
              <a:rPr lang="zh-CN" altLang="en-US" dirty="0" smtClean="0"/>
              <a:t>。机器数全用二进制表示。为了计算和设计方便，计算机中采用补码表示数据，加法是基本的运算，减法操作由加补码实现。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525" y="2454791"/>
            <a:ext cx="10238095" cy="33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body"/>
          </p:nvPr>
        </p:nvSpPr>
        <p:spPr>
          <a:xfrm>
            <a:off x="830263" y="1522730"/>
            <a:ext cx="8001000" cy="496888"/>
          </a:xfrm>
        </p:spPr>
        <p:txBody>
          <a:bodyPr vert="horz" wrap="square" anchor="t">
            <a:normAutofit fontScale="97500" lnSpcReduction="10000"/>
          </a:bodyPr>
          <a:lstStyle/>
          <a:p>
            <a:pPr eaLnBrk="1" hangingPunct="1">
              <a:buNone/>
            </a:pP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例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1.2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：将</a:t>
            </a:r>
            <a:r>
              <a:rPr lang="en-US" altLang="x-none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(1101.101)</a:t>
            </a:r>
            <a:r>
              <a:rPr lang="en-US" altLang="x-none" sz="3200" b="1" baseline="-25000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转换为十进制数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 eaLnBrk="1" hangingPunct="1">
              <a:buNone/>
            </a:pPr>
            <a:endParaRPr lang="zh-CN" altLang="en-US" b="1" dirty="0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37892" name="Text Box 4"/>
          <p:cNvSpPr txBox="1"/>
          <p:nvPr/>
        </p:nvSpPr>
        <p:spPr>
          <a:xfrm>
            <a:off x="1483360" y="2345690"/>
            <a:ext cx="78930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</a:rPr>
              <a:t>(  1      1       0       1   </a:t>
            </a:r>
            <a:r>
              <a:rPr lang="en-US" altLang="x-none" sz="32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</a:rPr>
              <a:t>      1       0        1 )</a:t>
            </a:r>
            <a:r>
              <a:rPr lang="en-US" altLang="x-none" sz="32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3200" baseline="-25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Line 5"/>
          <p:cNvSpPr/>
          <p:nvPr/>
        </p:nvSpPr>
        <p:spPr>
          <a:xfrm>
            <a:off x="8482648" y="279019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894" name="Text Box 6"/>
          <p:cNvSpPr txBox="1"/>
          <p:nvPr/>
        </p:nvSpPr>
        <p:spPr>
          <a:xfrm>
            <a:off x="8177848" y="3347403"/>
            <a:ext cx="65722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2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-3</a:t>
            </a:r>
            <a:endParaRPr lang="en-US" altLang="x-none" sz="32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895" name="Line 7"/>
          <p:cNvSpPr/>
          <p:nvPr/>
        </p:nvSpPr>
        <p:spPr>
          <a:xfrm>
            <a:off x="7339648" y="279019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896" name="Line 8"/>
          <p:cNvSpPr/>
          <p:nvPr/>
        </p:nvSpPr>
        <p:spPr>
          <a:xfrm>
            <a:off x="6349048" y="279019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897" name="Line 9"/>
          <p:cNvSpPr/>
          <p:nvPr/>
        </p:nvSpPr>
        <p:spPr>
          <a:xfrm>
            <a:off x="4988560" y="279019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898" name="Line 10"/>
          <p:cNvSpPr/>
          <p:nvPr/>
        </p:nvSpPr>
        <p:spPr>
          <a:xfrm>
            <a:off x="3921760" y="279019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899" name="Line 11"/>
          <p:cNvSpPr/>
          <p:nvPr/>
        </p:nvSpPr>
        <p:spPr>
          <a:xfrm>
            <a:off x="3007360" y="285369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00" name="Line 12"/>
          <p:cNvSpPr/>
          <p:nvPr/>
        </p:nvSpPr>
        <p:spPr>
          <a:xfrm>
            <a:off x="2016760" y="279019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01" name="Text Box 13"/>
          <p:cNvSpPr txBox="1"/>
          <p:nvPr/>
        </p:nvSpPr>
        <p:spPr>
          <a:xfrm>
            <a:off x="7034848" y="3358515"/>
            <a:ext cx="65722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2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  <a:endParaRPr lang="en-US" altLang="x-none" sz="32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2" name="Text Box 14"/>
          <p:cNvSpPr txBox="1"/>
          <p:nvPr/>
        </p:nvSpPr>
        <p:spPr>
          <a:xfrm>
            <a:off x="5968048" y="3358515"/>
            <a:ext cx="65722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2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  <a:endParaRPr lang="en-US" altLang="x-none" sz="32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3" name="Text Box 15"/>
          <p:cNvSpPr txBox="1"/>
          <p:nvPr/>
        </p:nvSpPr>
        <p:spPr>
          <a:xfrm>
            <a:off x="4683760" y="3358515"/>
            <a:ext cx="5651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2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32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4" name="Text Box 16"/>
          <p:cNvSpPr txBox="1"/>
          <p:nvPr/>
        </p:nvSpPr>
        <p:spPr>
          <a:xfrm>
            <a:off x="3616960" y="3352165"/>
            <a:ext cx="565150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2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x-none" sz="32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5" name="Text Box 17"/>
          <p:cNvSpPr txBox="1"/>
          <p:nvPr/>
        </p:nvSpPr>
        <p:spPr>
          <a:xfrm>
            <a:off x="2702560" y="3358515"/>
            <a:ext cx="5651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2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x-none" sz="32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6" name="Text Box 18"/>
          <p:cNvSpPr txBox="1"/>
          <p:nvPr/>
        </p:nvSpPr>
        <p:spPr>
          <a:xfrm>
            <a:off x="1711960" y="3295015"/>
            <a:ext cx="5651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2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x-none" sz="32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07" name="Rectangle 19"/>
          <p:cNvSpPr/>
          <p:nvPr/>
        </p:nvSpPr>
        <p:spPr>
          <a:xfrm>
            <a:off x="175895" y="4885055"/>
            <a:ext cx="12002770" cy="1270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	1X2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3</a:t>
            </a: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+1X2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2</a:t>
            </a: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+0X2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1</a:t>
            </a: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+1X2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0</a:t>
            </a: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+1X2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-1</a:t>
            </a: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+0X2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-2</a:t>
            </a: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+1X2</a:t>
            </a:r>
            <a:r>
              <a:rPr lang="en-US" altLang="x-none" sz="3600" b="1" baseline="30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-3</a:t>
            </a:r>
            <a:endParaRPr lang="en-US" altLang="x-none" sz="3600" b="1" baseline="30000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  <a:p>
            <a:pPr marL="469900" indent="-4699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x-none" sz="36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=8+4+1+0.5+0.125=(13.625)</a:t>
            </a:r>
            <a:r>
              <a:rPr lang="en-US" altLang="x-none" sz="3600" b="1" baseline="-25000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Verdana" panose="020B0604030504040204" pitchFamily="2" charset="0"/>
              </a:rPr>
              <a:t>10</a:t>
            </a:r>
            <a:endParaRPr lang="en-US" altLang="x-none" sz="3600" b="1" baseline="-25000" dirty="0">
              <a:solidFill>
                <a:srgbClr val="000000"/>
              </a:solidFill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2" charset="0"/>
            </a:endParaRPr>
          </a:p>
        </p:txBody>
      </p:sp>
      <p:sp>
        <p:nvSpPr>
          <p:cNvPr id="37908" name="Text Box 20"/>
          <p:cNvSpPr txBox="1"/>
          <p:nvPr/>
        </p:nvSpPr>
        <p:spPr>
          <a:xfrm>
            <a:off x="758825" y="4128135"/>
            <a:ext cx="1981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Verdana" panose="020B0604030504040204" pitchFamily="2" charset="0"/>
              </a:rPr>
              <a:t>位权展开式</a:t>
            </a:r>
            <a:endParaRPr lang="zh-CN" altLang="en-US" sz="2800" b="1" dirty="0">
              <a:solidFill>
                <a:srgbClr val="3333CC"/>
              </a:solidFill>
              <a:effectLst>
                <a:outerShdw blurRad="38100" dist="38100" dir="2700000">
                  <a:srgbClr val="000000"/>
                </a:outerShdw>
              </a:effectLst>
              <a:latin typeface="Verdana" panose="020B0604030504040204" pitchFamily="2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4" grpId="0"/>
      <p:bldP spid="37901" grpId="0"/>
      <p:bldP spid="37902" grpId="0"/>
      <p:bldP spid="37903" grpId="0"/>
      <p:bldP spid="37904" grpId="0"/>
      <p:bldP spid="37905" grpId="0"/>
      <p:bldP spid="37906" grpId="0"/>
      <p:bldP spid="37907" grpId="0"/>
      <p:bldP spid="3790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38" y="1544714"/>
            <a:ext cx="9228443" cy="2593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932" y="1236443"/>
            <a:ext cx="9750848" cy="4178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52" y="1687390"/>
            <a:ext cx="11081584" cy="244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478155"/>
            <a:ext cx="11053445" cy="5901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838200" y="938533"/>
            <a:ext cx="10515600" cy="674688"/>
          </a:xfrm>
        </p:spPr>
        <p:txBody>
          <a:bodyPr vert="horz" wrap="square" anchor="b"/>
          <a:lstStyle/>
          <a:p>
            <a:pPr algn="l" eaLnBrk="1" hangingPunct="1"/>
            <a:r>
              <a:rPr lang="zh-CN" altLang="en-US" b="0" dirty="0">
                <a:effectLst>
                  <a:outerShdw blurRad="38100" dist="38100" dir="2700000">
                    <a:srgbClr val="FFFFFF"/>
                  </a:outerShdw>
                </a:effectLst>
              </a:rPr>
              <a:t>二进制转为十进制数</a:t>
            </a:r>
            <a:r>
              <a:rPr lang="zh-CN" altLang="en-US" b="0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简单测试</a:t>
            </a:r>
            <a:endParaRPr lang="zh-CN" altLang="en-US" b="0" dirty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body" sz="half"/>
          </p:nvPr>
        </p:nvSpPr>
        <p:spPr>
          <a:xfrm>
            <a:off x="1289686" y="1895476"/>
            <a:ext cx="4579620" cy="2510790"/>
          </a:xfrm>
        </p:spPr>
        <p:txBody>
          <a:bodyPr vert="horz" wrap="square" anchor="t"/>
          <a:lstStyle>
            <a:lvl1pPr lvl="0">
              <a:defRPr sz="2600"/>
            </a:lvl1pPr>
            <a:lvl2pPr lvl="1">
              <a:defRPr sz="2200"/>
            </a:lvl2pPr>
            <a:lvl3pPr lvl="2">
              <a:defRPr sz="21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>
              <a:buNone/>
            </a:pPr>
            <a:r>
              <a:rPr lang="en-US" altLang="x-none" sz="3600" dirty="0"/>
              <a:t>A</a:t>
            </a:r>
            <a:r>
              <a:rPr lang="zh-CN" altLang="en-US" sz="3600" dirty="0"/>
              <a:t>：</a:t>
            </a:r>
            <a:r>
              <a:rPr lang="zh-CN" altLang="en-US" sz="3600" dirty="0">
                <a:sym typeface="Wingdings" panose="05000000000000000000" pitchFamily="2" charset="2"/>
              </a:rPr>
              <a:t>（</a:t>
            </a:r>
            <a:r>
              <a:rPr lang="en-US" altLang="x-none" sz="3600" dirty="0">
                <a:sym typeface="Wingdings" panose="05000000000000000000" pitchFamily="2" charset="2"/>
              </a:rPr>
              <a:t>110</a:t>
            </a:r>
            <a:r>
              <a:rPr lang="zh-CN" altLang="en-US" sz="3600" dirty="0">
                <a:sym typeface="Wingdings" panose="05000000000000000000" pitchFamily="2" charset="2"/>
              </a:rPr>
              <a:t>）</a:t>
            </a:r>
            <a:r>
              <a:rPr lang="en-US" altLang="x-none" sz="3600" baseline="-25000" dirty="0">
                <a:sym typeface="Wingdings" panose="05000000000000000000" pitchFamily="2" charset="2"/>
              </a:rPr>
              <a:t>2</a:t>
            </a:r>
            <a:endParaRPr lang="en-US" altLang="x-none" sz="3600" baseline="-25000" dirty="0">
              <a:sym typeface="Wingdings" panose="05000000000000000000" pitchFamily="2" charset="2"/>
            </a:endParaRPr>
          </a:p>
          <a:p>
            <a:pPr lvl="0" eaLnBrk="1" hangingPunct="1">
              <a:buNone/>
            </a:pPr>
            <a:endParaRPr lang="en-US" altLang="x-none" sz="3600" dirty="0"/>
          </a:p>
          <a:p>
            <a:pPr lvl="0" eaLnBrk="1" hangingPunct="1">
              <a:buNone/>
            </a:pPr>
            <a:r>
              <a:rPr lang="en-US" altLang="x-none" sz="3600" dirty="0"/>
              <a:t>   </a:t>
            </a:r>
            <a:r>
              <a:rPr lang="en-US" altLang="x-none" sz="3600" dirty="0">
                <a:sym typeface="Wingdings" panose="05000000000000000000" pitchFamily="2" charset="2"/>
              </a:rPr>
              <a:t>=(       )</a:t>
            </a:r>
            <a:r>
              <a:rPr lang="en-US" altLang="x-none" sz="3600" baseline="-25000" dirty="0">
                <a:sym typeface="Wingdings" panose="05000000000000000000" pitchFamily="2" charset="2"/>
              </a:rPr>
              <a:t>10</a:t>
            </a:r>
            <a:endParaRPr lang="en-US" altLang="x-none" sz="3600" baseline="-25000" dirty="0">
              <a:sym typeface="Wingdings" panose="05000000000000000000" pitchFamily="2" charset="2"/>
            </a:endParaRPr>
          </a:p>
        </p:txBody>
      </p:sp>
      <p:sp>
        <p:nvSpPr>
          <p:cNvPr id="38916" name="Rectangle 4"/>
          <p:cNvSpPr>
            <a:spLocks noGrp="1"/>
          </p:cNvSpPr>
          <p:nvPr>
            <p:ph type="body" sz="half"/>
          </p:nvPr>
        </p:nvSpPr>
        <p:spPr>
          <a:xfrm>
            <a:off x="6038850" y="1895476"/>
            <a:ext cx="4852036" cy="2531744"/>
          </a:xfrm>
        </p:spPr>
        <p:txBody>
          <a:bodyPr vert="horz" wrap="square" anchor="t"/>
          <a:lstStyle>
            <a:lvl1pPr lvl="0">
              <a:defRPr sz="2600"/>
            </a:lvl1pPr>
            <a:lvl2pPr lvl="1">
              <a:defRPr sz="2200"/>
            </a:lvl2pPr>
            <a:lvl3pPr lvl="2">
              <a:defRPr sz="21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>
              <a:buNone/>
            </a:pPr>
            <a:r>
              <a:rPr lang="en-US" altLang="x-none" sz="3600" dirty="0"/>
              <a:t>B</a:t>
            </a:r>
            <a:r>
              <a:rPr lang="zh-CN" altLang="en-US" sz="3600" dirty="0">
                <a:sym typeface="Wingdings" panose="05000000000000000000" pitchFamily="2" charset="2"/>
              </a:rPr>
              <a:t>：（</a:t>
            </a:r>
            <a:r>
              <a:rPr lang="en-US" altLang="x-none" sz="3600" dirty="0">
                <a:sym typeface="Wingdings" panose="05000000000000000000" pitchFamily="2" charset="2"/>
              </a:rPr>
              <a:t>1010</a:t>
            </a:r>
            <a:r>
              <a:rPr lang="zh-CN" altLang="en-US" sz="3600" dirty="0">
                <a:sym typeface="Wingdings" panose="05000000000000000000" pitchFamily="2" charset="2"/>
              </a:rPr>
              <a:t>）</a:t>
            </a:r>
            <a:r>
              <a:rPr lang="en-US" altLang="x-none" sz="3600" baseline="-25000" dirty="0">
                <a:sym typeface="Wingdings" panose="05000000000000000000" pitchFamily="2" charset="2"/>
              </a:rPr>
              <a:t>2</a:t>
            </a:r>
            <a:endParaRPr lang="en-US" altLang="x-none" sz="3600" baseline="-25000" dirty="0">
              <a:sym typeface="Wingdings" panose="05000000000000000000" pitchFamily="2" charset="2"/>
            </a:endParaRPr>
          </a:p>
          <a:p>
            <a:pPr lvl="0" eaLnBrk="1" hangingPunct="1">
              <a:buNone/>
            </a:pPr>
            <a:endParaRPr lang="en-US" altLang="x-none" sz="3600" dirty="0"/>
          </a:p>
          <a:p>
            <a:pPr lvl="0" eaLnBrk="1" hangingPunct="1">
              <a:buNone/>
            </a:pPr>
            <a:r>
              <a:rPr lang="en-US" altLang="x-none" sz="3600" dirty="0">
                <a:sym typeface="Wingdings" panose="05000000000000000000" pitchFamily="2" charset="2"/>
              </a:rPr>
              <a:t>    =(        )</a:t>
            </a:r>
            <a:r>
              <a:rPr lang="en-US" altLang="x-none" sz="3600" baseline="-25000" dirty="0">
                <a:sym typeface="Wingdings" panose="05000000000000000000" pitchFamily="2" charset="2"/>
              </a:rPr>
              <a:t>10</a:t>
            </a:r>
            <a:endParaRPr lang="en-US" altLang="x-none" sz="3600" baseline="-25000" dirty="0">
              <a:sym typeface="Wingdings" panose="05000000000000000000" pitchFamily="2" charset="2"/>
            </a:endParaRPr>
          </a:p>
        </p:txBody>
      </p:sp>
      <p:sp>
        <p:nvSpPr>
          <p:cNvPr id="38917" name="Text Box 5"/>
          <p:cNvSpPr txBox="1"/>
          <p:nvPr/>
        </p:nvSpPr>
        <p:spPr>
          <a:xfrm>
            <a:off x="2499360" y="3110866"/>
            <a:ext cx="454025" cy="681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6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8918" name="Text Box 6"/>
          <p:cNvSpPr txBox="1"/>
          <p:nvPr/>
        </p:nvSpPr>
        <p:spPr>
          <a:xfrm>
            <a:off x="7244716" y="3132456"/>
            <a:ext cx="725170" cy="681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10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8919" name="AutoShape 7"/>
          <p:cNvSpPr/>
          <p:nvPr/>
        </p:nvSpPr>
        <p:spPr>
          <a:xfrm>
            <a:off x="1105536" y="4271646"/>
            <a:ext cx="4579620" cy="647700"/>
          </a:xfrm>
          <a:prstGeom prst="wedgeRoundRectCallout">
            <a:avLst>
              <a:gd name="adj1" fmla="val -13894"/>
              <a:gd name="adj2" fmla="val -13137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=1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+1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+0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3600" b="1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920" name="AutoShape 8"/>
          <p:cNvSpPr/>
          <p:nvPr/>
        </p:nvSpPr>
        <p:spPr>
          <a:xfrm>
            <a:off x="6087746" y="4201796"/>
            <a:ext cx="4579620" cy="1143000"/>
          </a:xfrm>
          <a:prstGeom prst="wedgeRoundRectCallout">
            <a:avLst>
              <a:gd name="adj1" fmla="val -12685"/>
              <a:gd name="adj2" fmla="val -95278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=1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+0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+1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+0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3600" b="1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8921" name="Picture 12" descr="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5953126"/>
            <a:ext cx="1360170" cy="74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38916" grpId="0" build="p"/>
      <p:bldP spid="38917" grpId="0"/>
      <p:bldP spid="38918" grpId="0"/>
      <p:bldP spid="38919" grpId="0" bldLvl="0" animBg="1"/>
      <p:bldP spid="3892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algn="l" eaLnBrk="1" hangingPunct="1"/>
            <a:endParaRPr lang="zh-CN" altLang="en-US" b="0" dirty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body" sz="half"/>
          </p:nvPr>
        </p:nvSpPr>
        <p:spPr>
          <a:xfrm>
            <a:off x="1289686" y="2049780"/>
            <a:ext cx="4579620" cy="2510790"/>
          </a:xfrm>
        </p:spPr>
        <p:txBody>
          <a:bodyPr vert="horz" wrap="square" anchor="t"/>
          <a:lstStyle>
            <a:lvl1pPr lvl="0">
              <a:defRPr sz="2600"/>
            </a:lvl1pPr>
            <a:lvl2pPr lvl="1">
              <a:defRPr sz="2200"/>
            </a:lvl2pPr>
            <a:lvl3pPr lvl="2">
              <a:defRPr sz="21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>
              <a:buNone/>
            </a:pPr>
            <a:r>
              <a:rPr lang="en-US" altLang="x-none" sz="3600" dirty="0"/>
              <a:t>A</a:t>
            </a:r>
            <a:r>
              <a:rPr lang="zh-CN" altLang="en-US" sz="3600" dirty="0"/>
              <a:t>：</a:t>
            </a:r>
            <a:r>
              <a:rPr lang="zh-CN" altLang="en-US" sz="3600" dirty="0">
                <a:sym typeface="Wingdings" panose="05000000000000000000" pitchFamily="2" charset="2"/>
              </a:rPr>
              <a:t>（</a:t>
            </a:r>
            <a:r>
              <a:rPr lang="en-US" altLang="x-none" sz="3600" dirty="0">
                <a:sym typeface="Wingdings" panose="05000000000000000000" pitchFamily="2" charset="2"/>
              </a:rPr>
              <a:t>1101</a:t>
            </a:r>
            <a:r>
              <a:rPr lang="zh-CN" altLang="en-US" sz="3600" dirty="0">
                <a:sym typeface="Wingdings" panose="05000000000000000000" pitchFamily="2" charset="2"/>
              </a:rPr>
              <a:t>）</a:t>
            </a:r>
            <a:r>
              <a:rPr lang="en-US" altLang="x-none" sz="3600" baseline="-25000" dirty="0">
                <a:sym typeface="Wingdings" panose="05000000000000000000" pitchFamily="2" charset="2"/>
              </a:rPr>
              <a:t>2</a:t>
            </a:r>
            <a:endParaRPr lang="en-US" altLang="x-none" sz="3600" baseline="-25000" dirty="0">
              <a:sym typeface="Wingdings" panose="05000000000000000000" pitchFamily="2" charset="2"/>
            </a:endParaRPr>
          </a:p>
          <a:p>
            <a:pPr lvl="0" eaLnBrk="1" hangingPunct="1">
              <a:buNone/>
            </a:pPr>
            <a:endParaRPr lang="en-US" altLang="x-none" sz="3600" baseline="-25000" dirty="0">
              <a:sym typeface="Wingdings" panose="05000000000000000000" pitchFamily="2" charset="2"/>
            </a:endParaRPr>
          </a:p>
          <a:p>
            <a:pPr lvl="0" eaLnBrk="1" hangingPunct="1">
              <a:buNone/>
            </a:pPr>
            <a:r>
              <a:rPr lang="en-US" altLang="x-none" sz="3600" dirty="0"/>
              <a:t>    </a:t>
            </a:r>
            <a:r>
              <a:rPr lang="en-US" altLang="x-none" sz="3600" dirty="0">
                <a:sym typeface="Wingdings" panose="05000000000000000000" pitchFamily="2" charset="2"/>
              </a:rPr>
              <a:t>=(       )</a:t>
            </a:r>
            <a:r>
              <a:rPr lang="en-US" altLang="x-none" sz="3600" baseline="-25000" dirty="0">
                <a:sym typeface="Wingdings" panose="05000000000000000000" pitchFamily="2" charset="2"/>
              </a:rPr>
              <a:t>10</a:t>
            </a:r>
            <a:endParaRPr lang="en-US" altLang="x-none" sz="3600" baseline="-25000" dirty="0">
              <a:sym typeface="Wingdings" panose="05000000000000000000" pitchFamily="2" charset="2"/>
            </a:endParaRPr>
          </a:p>
        </p:txBody>
      </p:sp>
      <p:sp>
        <p:nvSpPr>
          <p:cNvPr id="39940" name="Rectangle 4"/>
          <p:cNvSpPr>
            <a:spLocks noGrp="1"/>
          </p:cNvSpPr>
          <p:nvPr>
            <p:ph type="body" sz="half"/>
          </p:nvPr>
        </p:nvSpPr>
        <p:spPr>
          <a:xfrm>
            <a:off x="6038850" y="2049780"/>
            <a:ext cx="4852036" cy="2531746"/>
          </a:xfrm>
        </p:spPr>
        <p:txBody>
          <a:bodyPr vert="horz" wrap="square" anchor="t"/>
          <a:lstStyle>
            <a:lvl1pPr lvl="0">
              <a:defRPr sz="2600"/>
            </a:lvl1pPr>
            <a:lvl2pPr lvl="1">
              <a:defRPr sz="2200"/>
            </a:lvl2pPr>
            <a:lvl3pPr lvl="2">
              <a:defRPr sz="21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>
              <a:buNone/>
            </a:pPr>
            <a:r>
              <a:rPr lang="en-US" altLang="x-none" sz="3600" dirty="0"/>
              <a:t>B</a:t>
            </a:r>
            <a:r>
              <a:rPr lang="zh-CN" altLang="en-US" sz="3600" dirty="0">
                <a:sym typeface="Wingdings" panose="05000000000000000000" pitchFamily="2" charset="2"/>
              </a:rPr>
              <a:t>：（</a:t>
            </a:r>
            <a:r>
              <a:rPr lang="en-US" altLang="x-none" sz="3600" dirty="0">
                <a:sym typeface="Wingdings" panose="05000000000000000000" pitchFamily="2" charset="2"/>
              </a:rPr>
              <a:t>1010.01</a:t>
            </a:r>
            <a:r>
              <a:rPr lang="zh-CN" altLang="en-US" sz="3600" dirty="0">
                <a:sym typeface="Wingdings" panose="05000000000000000000" pitchFamily="2" charset="2"/>
              </a:rPr>
              <a:t>）</a:t>
            </a:r>
            <a:r>
              <a:rPr lang="en-US" altLang="x-none" sz="3600" baseline="-25000" dirty="0">
                <a:sym typeface="Wingdings" panose="05000000000000000000" pitchFamily="2" charset="2"/>
              </a:rPr>
              <a:t>2</a:t>
            </a:r>
            <a:endParaRPr lang="en-US" altLang="x-none" sz="3600" baseline="-25000" dirty="0">
              <a:sym typeface="Wingdings" panose="05000000000000000000" pitchFamily="2" charset="2"/>
            </a:endParaRPr>
          </a:p>
          <a:p>
            <a:pPr lvl="0" eaLnBrk="1" hangingPunct="1">
              <a:buNone/>
            </a:pPr>
            <a:endParaRPr lang="en-US" altLang="x-none" sz="3600" baseline="-25000" dirty="0">
              <a:sym typeface="Wingdings" panose="05000000000000000000" pitchFamily="2" charset="2"/>
            </a:endParaRPr>
          </a:p>
          <a:p>
            <a:pPr lvl="0" eaLnBrk="1" hangingPunct="1">
              <a:buNone/>
            </a:pPr>
            <a:r>
              <a:rPr lang="en-US" altLang="x-none" sz="3600" dirty="0">
                <a:sym typeface="Wingdings" panose="05000000000000000000" pitchFamily="2" charset="2"/>
              </a:rPr>
              <a:t>    =(            )</a:t>
            </a:r>
            <a:r>
              <a:rPr lang="en-US" altLang="x-none" sz="3600" baseline="-25000" dirty="0">
                <a:sym typeface="Wingdings" panose="05000000000000000000" pitchFamily="2" charset="2"/>
              </a:rPr>
              <a:t>10</a:t>
            </a:r>
            <a:endParaRPr lang="en-US" altLang="x-none" sz="3600" baseline="-25000" dirty="0">
              <a:sym typeface="Wingdings" panose="05000000000000000000" pitchFamily="2" charset="2"/>
            </a:endParaRPr>
          </a:p>
        </p:txBody>
      </p:sp>
      <p:sp>
        <p:nvSpPr>
          <p:cNvPr id="39941" name="Text Box 5"/>
          <p:cNvSpPr txBox="1"/>
          <p:nvPr/>
        </p:nvSpPr>
        <p:spPr>
          <a:xfrm>
            <a:off x="2392680" y="3145156"/>
            <a:ext cx="725170" cy="681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13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9942" name="Text Box 6"/>
          <p:cNvSpPr txBox="1"/>
          <p:nvPr/>
        </p:nvSpPr>
        <p:spPr>
          <a:xfrm>
            <a:off x="7254240" y="3162300"/>
            <a:ext cx="1402715" cy="681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10.25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9943" name="AutoShape 7"/>
          <p:cNvSpPr/>
          <p:nvPr/>
        </p:nvSpPr>
        <p:spPr>
          <a:xfrm>
            <a:off x="1067436" y="4144646"/>
            <a:ext cx="4320540" cy="1219200"/>
          </a:xfrm>
          <a:prstGeom prst="wedgeRoundRectCallout">
            <a:avLst>
              <a:gd name="adj1" fmla="val -9435"/>
              <a:gd name="adj2" fmla="val -82292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=1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+1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+0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+1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x-none" sz="3360" b="1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4" name="AutoShape 8"/>
          <p:cNvSpPr/>
          <p:nvPr/>
        </p:nvSpPr>
        <p:spPr>
          <a:xfrm>
            <a:off x="6087746" y="4157346"/>
            <a:ext cx="4751070" cy="1143000"/>
          </a:xfrm>
          <a:prstGeom prst="wedgeRoundRectCallout">
            <a:avLst>
              <a:gd name="adj1" fmla="val -7019"/>
              <a:gd name="adj2" fmla="val -8388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=1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+0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+1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+0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+0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+1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6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  <a:endParaRPr lang="en-US" altLang="x-none" sz="3600" b="1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9945" name="Picture 12" descr="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6033136"/>
            <a:ext cx="1360170" cy="74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2"/>
          <p:cNvSpPr txBox="1"/>
          <p:nvPr/>
        </p:nvSpPr>
        <p:spPr>
          <a:xfrm>
            <a:off x="611506" y="818832"/>
            <a:ext cx="10515600" cy="674688"/>
          </a:xfrm>
        </p:spPr>
        <p:txBody>
          <a:bodyPr vert="horz" wrap="square"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effectLst>
                  <a:outerShdw blurRad="38100" dist="38100" dir="2700000">
                    <a:srgbClr val="FFFFFF"/>
                  </a:outerShdw>
                </a:effectLst>
              </a:rPr>
              <a:t>二进制转为十进制数</a:t>
            </a:r>
            <a:r>
              <a:rPr lang="zh-CN" altLang="en-US" dirty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中等</a:t>
            </a:r>
            <a:r>
              <a:rPr lang="zh-CN" altLang="en-US" dirty="0" smtClean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测试</a:t>
            </a:r>
            <a:endParaRPr lang="zh-CN" altLang="en-US" dirty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0" grpId="0" build="p"/>
      <p:bldP spid="39941" grpId="0"/>
      <p:bldP spid="39942" grpId="0"/>
      <p:bldP spid="39943" grpId="0" bldLvl="0" animBg="1"/>
      <p:bldP spid="3994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b"/>
          <a:lstStyle/>
          <a:p>
            <a:pPr algn="l" eaLnBrk="1" hangingPunct="1"/>
            <a:endParaRPr lang="zh-CN" altLang="en-US" b="0" dirty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sz="half"/>
          </p:nvPr>
        </p:nvSpPr>
        <p:spPr>
          <a:xfrm>
            <a:off x="1289686" y="1895476"/>
            <a:ext cx="4800600" cy="2510790"/>
          </a:xfrm>
        </p:spPr>
        <p:txBody>
          <a:bodyPr vert="horz" wrap="square" anchor="t"/>
          <a:lstStyle>
            <a:lvl1pPr lvl="0">
              <a:defRPr sz="2600"/>
            </a:lvl1pPr>
            <a:lvl2pPr lvl="1">
              <a:defRPr sz="2200"/>
            </a:lvl2pPr>
            <a:lvl3pPr lvl="2">
              <a:defRPr sz="21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>
              <a:buNone/>
            </a:pPr>
            <a:r>
              <a:rPr lang="en-US" altLang="x-none" sz="3600" dirty="0"/>
              <a:t>A</a:t>
            </a:r>
            <a:r>
              <a:rPr lang="zh-CN" altLang="en-US" sz="3600" dirty="0"/>
              <a:t>：</a:t>
            </a:r>
            <a:r>
              <a:rPr lang="zh-CN" altLang="en-US" sz="3600" dirty="0">
                <a:sym typeface="Wingdings" panose="05000000000000000000" pitchFamily="2" charset="2"/>
              </a:rPr>
              <a:t>（</a:t>
            </a:r>
            <a:r>
              <a:rPr lang="en-US" altLang="x-none" sz="3600" dirty="0">
                <a:sym typeface="Wingdings" panose="05000000000000000000" pitchFamily="2" charset="2"/>
              </a:rPr>
              <a:t>1101.01</a:t>
            </a:r>
            <a:r>
              <a:rPr lang="zh-CN" altLang="en-US" sz="3600" dirty="0">
                <a:sym typeface="Wingdings" panose="05000000000000000000" pitchFamily="2" charset="2"/>
              </a:rPr>
              <a:t>）</a:t>
            </a:r>
            <a:r>
              <a:rPr lang="en-US" altLang="x-none" sz="3600" baseline="-25000" dirty="0">
                <a:sym typeface="Wingdings" panose="05000000000000000000" pitchFamily="2" charset="2"/>
              </a:rPr>
              <a:t>2</a:t>
            </a:r>
            <a:endParaRPr lang="en-US" altLang="x-none" sz="3600" baseline="-25000" dirty="0">
              <a:sym typeface="Wingdings" panose="05000000000000000000" pitchFamily="2" charset="2"/>
            </a:endParaRPr>
          </a:p>
          <a:p>
            <a:pPr lvl="0" eaLnBrk="1" hangingPunct="1">
              <a:buNone/>
            </a:pPr>
            <a:endParaRPr lang="en-US" altLang="x-none" sz="3600" baseline="-25000" dirty="0">
              <a:sym typeface="Wingdings" panose="05000000000000000000" pitchFamily="2" charset="2"/>
            </a:endParaRPr>
          </a:p>
          <a:p>
            <a:pPr lvl="0" eaLnBrk="1" hangingPunct="1">
              <a:buNone/>
            </a:pPr>
            <a:r>
              <a:rPr lang="en-US" altLang="x-none" sz="3600" dirty="0">
                <a:sym typeface="Wingdings" panose="05000000000000000000" pitchFamily="2" charset="2"/>
              </a:rPr>
              <a:t>    =(            )</a:t>
            </a:r>
            <a:r>
              <a:rPr lang="en-US" altLang="x-none" sz="3600" baseline="-25000" dirty="0">
                <a:sym typeface="Wingdings" panose="05000000000000000000" pitchFamily="2" charset="2"/>
              </a:rPr>
              <a:t>10</a:t>
            </a:r>
            <a:endParaRPr lang="en-US" altLang="x-none" sz="3600" baseline="-25000" dirty="0">
              <a:sym typeface="Wingdings" panose="05000000000000000000" pitchFamily="2" charset="2"/>
            </a:endParaRPr>
          </a:p>
        </p:txBody>
      </p:sp>
      <p:sp>
        <p:nvSpPr>
          <p:cNvPr id="40964" name="Rectangle 4"/>
          <p:cNvSpPr>
            <a:spLocks noGrp="1"/>
          </p:cNvSpPr>
          <p:nvPr>
            <p:ph type="body" sz="half"/>
          </p:nvPr>
        </p:nvSpPr>
        <p:spPr>
          <a:xfrm>
            <a:off x="6038850" y="1895476"/>
            <a:ext cx="4852036" cy="2531744"/>
          </a:xfrm>
        </p:spPr>
        <p:txBody>
          <a:bodyPr vert="horz" wrap="square" anchor="t"/>
          <a:lstStyle>
            <a:lvl1pPr lvl="0">
              <a:defRPr sz="2600"/>
            </a:lvl1pPr>
            <a:lvl2pPr lvl="1">
              <a:defRPr sz="2200"/>
            </a:lvl2pPr>
            <a:lvl3pPr lvl="2">
              <a:defRPr sz="21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>
              <a:buNone/>
            </a:pPr>
            <a:r>
              <a:rPr lang="en-US" altLang="x-none" sz="3600" dirty="0"/>
              <a:t>B</a:t>
            </a:r>
            <a:r>
              <a:rPr lang="zh-CN" altLang="en-US" sz="3600" dirty="0">
                <a:sym typeface="Wingdings" panose="05000000000000000000" pitchFamily="2" charset="2"/>
              </a:rPr>
              <a:t>：（</a:t>
            </a:r>
            <a:r>
              <a:rPr lang="en-US" altLang="x-none" sz="3600" dirty="0">
                <a:sym typeface="Wingdings" panose="05000000000000000000" pitchFamily="2" charset="2"/>
              </a:rPr>
              <a:t>101.101</a:t>
            </a:r>
            <a:r>
              <a:rPr lang="zh-CN" altLang="en-US" sz="3600" dirty="0">
                <a:sym typeface="Wingdings" panose="05000000000000000000" pitchFamily="2" charset="2"/>
              </a:rPr>
              <a:t>）</a:t>
            </a:r>
            <a:r>
              <a:rPr lang="en-US" altLang="x-none" sz="3600" baseline="-25000" dirty="0">
                <a:sym typeface="Wingdings" panose="05000000000000000000" pitchFamily="2" charset="2"/>
              </a:rPr>
              <a:t>2</a:t>
            </a:r>
            <a:endParaRPr lang="en-US" altLang="x-none" sz="3600" baseline="-25000" dirty="0">
              <a:sym typeface="Wingdings" panose="05000000000000000000" pitchFamily="2" charset="2"/>
            </a:endParaRPr>
          </a:p>
          <a:p>
            <a:pPr lvl="0" eaLnBrk="1" hangingPunct="1">
              <a:buNone/>
            </a:pPr>
            <a:endParaRPr lang="en-US" altLang="x-none" sz="3600" baseline="-25000" dirty="0">
              <a:sym typeface="Wingdings" panose="05000000000000000000" pitchFamily="2" charset="2"/>
            </a:endParaRPr>
          </a:p>
          <a:p>
            <a:pPr lvl="0" eaLnBrk="1" hangingPunct="1">
              <a:buNone/>
            </a:pPr>
            <a:r>
              <a:rPr lang="en-US" altLang="x-none" sz="3600" dirty="0">
                <a:sym typeface="Wingdings" panose="05000000000000000000" pitchFamily="2" charset="2"/>
              </a:rPr>
              <a:t>    =(            )</a:t>
            </a:r>
            <a:r>
              <a:rPr lang="en-US" altLang="x-none" sz="3600" baseline="-25000" dirty="0">
                <a:sym typeface="Wingdings" panose="05000000000000000000" pitchFamily="2" charset="2"/>
              </a:rPr>
              <a:t>10</a:t>
            </a:r>
            <a:endParaRPr lang="en-US" altLang="x-none" sz="3600" baseline="-25000" dirty="0">
              <a:sym typeface="Wingdings" panose="05000000000000000000" pitchFamily="2" charset="2"/>
            </a:endParaRPr>
          </a:p>
        </p:txBody>
      </p:sp>
      <p:sp>
        <p:nvSpPr>
          <p:cNvPr id="40965" name="Text Box 5"/>
          <p:cNvSpPr txBox="1"/>
          <p:nvPr/>
        </p:nvSpPr>
        <p:spPr>
          <a:xfrm>
            <a:off x="2490470" y="2972436"/>
            <a:ext cx="1402715" cy="681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13.25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0966" name="Text Box 6"/>
          <p:cNvSpPr txBox="1"/>
          <p:nvPr/>
        </p:nvSpPr>
        <p:spPr>
          <a:xfrm>
            <a:off x="7302500" y="2986406"/>
            <a:ext cx="1402715" cy="681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x-none" sz="384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5.625</a:t>
            </a:r>
            <a:endParaRPr lang="en-US" altLang="x-none" sz="384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0967" name="AutoShape 7"/>
          <p:cNvSpPr/>
          <p:nvPr/>
        </p:nvSpPr>
        <p:spPr>
          <a:xfrm>
            <a:off x="1257300" y="4408806"/>
            <a:ext cx="4747260" cy="1367790"/>
          </a:xfrm>
          <a:prstGeom prst="wedgeRoundRectCallout">
            <a:avLst>
              <a:gd name="adj1" fmla="val -7185"/>
              <a:gd name="adj2" fmla="val -11423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=1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+1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+0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+1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+1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  <a:endParaRPr lang="en-US" altLang="x-none" sz="3360" b="1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8" name="AutoShape 8"/>
          <p:cNvSpPr/>
          <p:nvPr/>
        </p:nvSpPr>
        <p:spPr>
          <a:xfrm>
            <a:off x="6225541" y="4283076"/>
            <a:ext cx="4665344" cy="1223010"/>
          </a:xfrm>
          <a:prstGeom prst="wedgeRoundRectCallout">
            <a:avLst>
              <a:gd name="adj1" fmla="val -13412"/>
              <a:gd name="adj2" fmla="val -10801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=1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+0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+1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+1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+0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-2 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x-none" sz="2880" b="1" dirty="0">
                <a:solidFill>
                  <a:srgbClr val="000000"/>
                </a:solidFill>
                <a:latin typeface="Arial" panose="020B0604020202020204" pitchFamily="34" charset="0"/>
              </a:rPr>
              <a:t>×</a:t>
            </a:r>
            <a:r>
              <a:rPr lang="en-US" altLang="x-none" sz="336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x-none" sz="336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-3</a:t>
            </a:r>
            <a:endParaRPr lang="en-US" altLang="x-none" sz="3360" b="1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0969" name="Picture 12" descr="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6" y="6044566"/>
            <a:ext cx="1360170" cy="74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/>
          <p:nvPr/>
        </p:nvSpPr>
        <p:spPr>
          <a:xfrm>
            <a:off x="611506" y="818832"/>
            <a:ext cx="10515600" cy="674688"/>
          </a:xfrm>
        </p:spPr>
        <p:txBody>
          <a:bodyPr vert="horz" wrap="square"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60000">
                      <a:schemeClr val="accent1"/>
                    </a:gs>
                    <a:gs pos="0">
                      <a:schemeClr val="accent3"/>
                    </a:gs>
                  </a:gsLst>
                  <a:path path="circle">
                    <a:fillToRect l="50000" t="50000" r="50000" b="5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effectLst>
                  <a:outerShdw blurRad="38100" dist="38100" dir="2700000">
                    <a:srgbClr val="FFFFFF"/>
                  </a:outerShdw>
                </a:effectLst>
              </a:rPr>
              <a:t>二进制转为十进制数</a:t>
            </a:r>
            <a:r>
              <a:rPr lang="zh-CN" altLang="en-US" dirty="0" smtClean="0">
                <a:solidFill>
                  <a:srgbClr val="0000CC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高等测试</a:t>
            </a:r>
            <a:endParaRPr lang="zh-CN" altLang="en-US" dirty="0">
              <a:solidFill>
                <a:srgbClr val="0000CC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40964" grpId="0" build="p"/>
      <p:bldP spid="40965" grpId="0"/>
      <p:bldP spid="40966" grpId="0"/>
      <p:bldP spid="40967" grpId="0" bldLvl="0" animBg="1"/>
      <p:bldP spid="4096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739140" y="822960"/>
            <a:ext cx="9601200" cy="1459230"/>
          </a:xfrm>
        </p:spPr>
        <p:txBody>
          <a:bodyPr vert="horz" wrap="square" anchor="ctr"/>
          <a:lstStyle/>
          <a:p>
            <a:pPr algn="l" eaLnBrk="1" hangingPunct="1"/>
            <a:r>
              <a:rPr lang="zh-CN" altLang="en-US" sz="4800">
                <a:latin typeface="Times New Roman" panose="02020603050405020304" pitchFamily="2" charset="0"/>
                <a:cs typeface="Times New Roman" panose="02020603050405020304" pitchFamily="2" charset="0"/>
              </a:rPr>
              <a:t>十进制数转为二进制数</a:t>
            </a:r>
            <a:r>
              <a:rPr lang="zh-CN" altLang="en-US" sz="4800">
                <a:solidFill>
                  <a:srgbClr val="0000CC"/>
                </a:solidFill>
                <a:latin typeface="Times New Roman" panose="02020603050405020304" pitchFamily="2" charset="0"/>
                <a:cs typeface="Times New Roman" panose="02020603050405020304" pitchFamily="2" charset="0"/>
              </a:rPr>
              <a:t>方法</a:t>
            </a:r>
            <a:endParaRPr lang="zh-CN" altLang="en-US" sz="4800">
              <a:solidFill>
                <a:srgbClr val="0000CC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43011" name="Rectangle 3"/>
          <p:cNvSpPr txBox="1"/>
          <p:nvPr/>
        </p:nvSpPr>
        <p:spPr>
          <a:xfrm>
            <a:off x="990600" y="2305050"/>
            <a:ext cx="4711066" cy="406146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3371A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十进制整数转为二进制整数。</a:t>
            </a: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Franklin Gothic Medium" panose="020B0603020102020204" pitchFamily="2" charset="0"/>
              <a:ea typeface="微软雅黑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Franklin Gothic Medium" panose="020B0603020102020204" pitchFamily="2" charset="0"/>
              <a:ea typeface="微软雅黑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4200" b="1" dirty="0">
                <a:solidFill>
                  <a:srgbClr val="CC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方 法</a:t>
            </a:r>
            <a:r>
              <a:rPr lang="zh-CN" altLang="en-US" sz="312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：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除</a:t>
            </a:r>
            <a:r>
              <a:rPr lang="en-US" altLang="x-none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取余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，直至商为</a:t>
            </a:r>
            <a:r>
              <a:rPr lang="en-US" altLang="x-none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0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，余数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倒序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排。</a:t>
            </a: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Franklin Gothic Medium" panose="020B0603020102020204" pitchFamily="2" charset="0"/>
              <a:ea typeface="微软雅黑" charset="-122"/>
            </a:endParaRPr>
          </a:p>
        </p:txBody>
      </p:sp>
      <p:sp>
        <p:nvSpPr>
          <p:cNvPr id="43012" name="Rectangle 4"/>
          <p:cNvSpPr txBox="1"/>
          <p:nvPr/>
        </p:nvSpPr>
        <p:spPr>
          <a:xfrm>
            <a:off x="6128386" y="2305050"/>
            <a:ext cx="4711064" cy="406146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3371A4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十进制小数转为二进制小数。</a:t>
            </a: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Franklin Gothic Medium" panose="020B0603020102020204" pitchFamily="2" charset="0"/>
              <a:ea typeface="微软雅黑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Franklin Gothic Medium" panose="020B0603020102020204" pitchFamily="2" charset="0"/>
              <a:ea typeface="微软雅黑" charset="-122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4200" b="1" dirty="0">
                <a:solidFill>
                  <a:srgbClr val="CC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方 法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：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乘</a:t>
            </a:r>
            <a:r>
              <a:rPr lang="en-US" altLang="x-none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取整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，直至小数为</a:t>
            </a:r>
            <a:r>
              <a:rPr lang="en-US" altLang="x-none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0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，整数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正序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Franklin Gothic Medium" panose="020B0603020102020204" pitchFamily="2" charset="0"/>
                <a:ea typeface="微软雅黑" charset="-122"/>
              </a:rPr>
              <a:t>排。</a:t>
            </a: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Franklin Gothic Medium" panose="020B0603020102020204" pitchFamily="2" charset="0"/>
              <a:ea typeface="微软雅黑" charset="-122"/>
            </a:endParaRPr>
          </a:p>
        </p:txBody>
      </p:sp>
      <p:sp>
        <p:nvSpPr>
          <p:cNvPr id="43013" name="Rectangle 5"/>
          <p:cNvSpPr/>
          <p:nvPr/>
        </p:nvSpPr>
        <p:spPr>
          <a:xfrm>
            <a:off x="5827396" y="2211706"/>
            <a:ext cx="182880" cy="4846320"/>
          </a:xfrm>
          <a:prstGeom prst="rect">
            <a:avLst/>
          </a:prstGeom>
          <a:solidFill>
            <a:schemeClr val="accent1"/>
          </a:solidFill>
          <a:ln w="9525" cap="flat" cmpd="sng">
            <a:pattFill prst="solidDmnd">
              <a:fgClr>
                <a:schemeClr val="tx1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216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5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59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9"/>
  <p:tag name="KSO_WM_UNIT_TYPE" val="a"/>
  <p:tag name="KSO_WM_UNIT_INDEX" val="1"/>
  <p:tag name="KSO_WM_UNIT_ID" val="custom160459_1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4.xml><?xml version="1.0" encoding="utf-8"?>
<p:tagLst xmlns:p="http://schemas.openxmlformats.org/presentationml/2006/main">
  <p:tag name="KSO_WM_TEMPLATE_THUMBS_INDEX" val="1、10、12、16、19、20、24、28、30"/>
  <p:tag name="KSO_WM_TEMPLATE_CATEGORY" val="custom"/>
  <p:tag name="KSO_WM_TEMPLATE_INDEX" val="160459"/>
  <p:tag name="KSO_WM_SLIDE_ID" val="custom16045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459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59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59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59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59"/>
</p:tagLst>
</file>

<file path=ppt/theme/theme1.xml><?xml version="1.0" encoding="utf-8"?>
<a:theme xmlns:a="http://schemas.openxmlformats.org/drawingml/2006/main" name="1_A000120140530A97PPBG">
  <a:themeElements>
    <a:clrScheme name="160179.179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D2689D"/>
      </a:accent1>
      <a:accent2>
        <a:srgbClr val="D37051"/>
      </a:accent2>
      <a:accent3>
        <a:srgbClr val="F28711"/>
      </a:accent3>
      <a:accent4>
        <a:srgbClr val="D30E00"/>
      </a:accent4>
      <a:accent5>
        <a:srgbClr val="BAD038"/>
      </a:accent5>
      <a:accent6>
        <a:srgbClr val="46CBE6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4874</Words>
  <Application>WPS 演示</Application>
  <PresentationFormat>宽屏</PresentationFormat>
  <Paragraphs>701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3" baseType="lpstr">
      <vt:lpstr>Arial</vt:lpstr>
      <vt:lpstr>宋体</vt:lpstr>
      <vt:lpstr>Wingdings</vt:lpstr>
      <vt:lpstr>幼圆</vt:lpstr>
      <vt:lpstr>黑体</vt:lpstr>
      <vt:lpstr>楷体_GB2312</vt:lpstr>
      <vt:lpstr>微软雅黑</vt:lpstr>
      <vt:lpstr>Arial Unicode MS</vt:lpstr>
      <vt:lpstr>Calibri</vt:lpstr>
      <vt:lpstr>Lucida Sans Unicode</vt:lpstr>
      <vt:lpstr>Verdana</vt:lpstr>
      <vt:lpstr>Times New Roman</vt:lpstr>
      <vt:lpstr>Franklin Gothic Medium</vt:lpstr>
      <vt:lpstr>Tahoma</vt:lpstr>
      <vt:lpstr>Symbol</vt:lpstr>
      <vt:lpstr>方正卡通简体</vt:lpstr>
      <vt:lpstr>MS Mincho</vt:lpstr>
      <vt:lpstr>隶书</vt:lpstr>
      <vt:lpstr>MS Gothic</vt:lpstr>
      <vt:lpstr>1_A000120140530A97PPBG</vt:lpstr>
      <vt:lpstr>二进制与数制转换</vt:lpstr>
      <vt:lpstr>进制转换</vt:lpstr>
      <vt:lpstr>PowerPoint 演示文稿</vt:lpstr>
      <vt:lpstr>PowerPoint 演示文稿</vt:lpstr>
      <vt:lpstr>PowerPoint 演示文稿</vt:lpstr>
      <vt:lpstr>二进制转为十进制数简单测试</vt:lpstr>
      <vt:lpstr>PowerPoint 演示文稿</vt:lpstr>
      <vt:lpstr>PowerPoint 演示文稿</vt:lpstr>
      <vt:lpstr>十进制数转为二进制数方法</vt:lpstr>
      <vt:lpstr>十进制整数转为二进制数例题</vt:lpstr>
      <vt:lpstr>PowerPoint 演示文稿</vt:lpstr>
      <vt:lpstr>十进制规则小数转为二进制数例题</vt:lpstr>
      <vt:lpstr>十进制不规则小数转为二进制数例题</vt:lpstr>
      <vt:lpstr>PowerPoint 演示文稿</vt:lpstr>
      <vt:lpstr>十进制转为二进制数简单测试</vt:lpstr>
      <vt:lpstr>十进制转为二进制数中等测试</vt:lpstr>
      <vt:lpstr>十进制转为二进制数高等测试</vt:lpstr>
      <vt:lpstr>PowerPoint 演示文稿</vt:lpstr>
      <vt:lpstr>PowerPoint 演示文稿</vt:lpstr>
      <vt:lpstr>PowerPoint 演示文稿</vt:lpstr>
      <vt:lpstr>十进制转为八进制和十六进制数方法</vt:lpstr>
      <vt:lpstr>PowerPoint 演示文稿</vt:lpstr>
      <vt:lpstr>PowerPoint 演示文稿</vt:lpstr>
      <vt:lpstr>PowerPoint 演示文稿</vt:lpstr>
      <vt:lpstr>二进制转为八进制数的方法</vt:lpstr>
      <vt:lpstr>PowerPoint 演示文稿</vt:lpstr>
      <vt:lpstr>PowerPoint 演示文稿</vt:lpstr>
      <vt:lpstr>二进制转为八进制数简单测试</vt:lpstr>
      <vt:lpstr>二进制转为八进制数中等测试</vt:lpstr>
      <vt:lpstr>PowerPoint 演示文稿</vt:lpstr>
      <vt:lpstr>PowerPoint 演示文稿</vt:lpstr>
      <vt:lpstr>八进制转为二进制数简单测试</vt:lpstr>
      <vt:lpstr>八进制转为二进制数中等测试</vt:lpstr>
      <vt:lpstr>PowerPoint 演示文稿</vt:lpstr>
      <vt:lpstr>PowerPoint 演示文稿</vt:lpstr>
      <vt:lpstr>十六进制转为二进制数方法</vt:lpstr>
      <vt:lpstr>PowerPoint 演示文稿</vt:lpstr>
      <vt:lpstr>PowerPoint 演示文稿</vt:lpstr>
      <vt:lpstr>PowerPoint 演示文稿</vt:lpstr>
      <vt:lpstr>PowerPoint 演示文稿</vt:lpstr>
      <vt:lpstr>十六进制转为二进制数中等测试</vt:lpstr>
      <vt:lpstr>十六进制转为二进制数高等测试</vt:lpstr>
      <vt:lpstr>PowerPoint 演示文稿</vt:lpstr>
      <vt:lpstr>将下列进制数转换成十进制数：</vt:lpstr>
      <vt:lpstr>将下列十进制数转换成二进制、八进制、十六进制：</vt:lpstr>
      <vt:lpstr>将下列二进制转换成八进制、十六进制</vt:lpstr>
      <vt:lpstr>PowerPoint 演示文稿</vt:lpstr>
      <vt:lpstr>PowerPoint 演示文稿</vt:lpstr>
      <vt:lpstr>四、计算机中数的表示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信息学竞赛是什么？</dc:title>
  <dc:creator>冉蛟</dc:creator>
  <cp:lastModifiedBy>Administrator</cp:lastModifiedBy>
  <cp:revision>46</cp:revision>
  <dcterms:created xsi:type="dcterms:W3CDTF">2016-02-29T08:25:00Z</dcterms:created>
  <dcterms:modified xsi:type="dcterms:W3CDTF">2017-07-11T02:48:28Z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