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92" r:id="rId2"/>
    <p:sldId id="417" r:id="rId3"/>
    <p:sldId id="419" r:id="rId4"/>
    <p:sldId id="394" r:id="rId5"/>
    <p:sldId id="421" r:id="rId6"/>
    <p:sldId id="395" r:id="rId7"/>
    <p:sldId id="422" r:id="rId8"/>
    <p:sldId id="423" r:id="rId9"/>
    <p:sldId id="428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8" r:id="rId18"/>
    <p:sldId id="427" r:id="rId19"/>
    <p:sldId id="401" r:id="rId20"/>
    <p:sldId id="439" r:id="rId21"/>
    <p:sldId id="402" r:id="rId22"/>
    <p:sldId id="408" r:id="rId23"/>
    <p:sldId id="410" r:id="rId24"/>
    <p:sldId id="411" r:id="rId25"/>
    <p:sldId id="445" r:id="rId26"/>
    <p:sldId id="440" r:id="rId27"/>
    <p:sldId id="441" r:id="rId28"/>
    <p:sldId id="442" r:id="rId29"/>
    <p:sldId id="443" r:id="rId30"/>
    <p:sldId id="414" r:id="rId31"/>
    <p:sldId id="415" r:id="rId32"/>
    <p:sldId id="416" r:id="rId33"/>
    <p:sldId id="446" r:id="rId34"/>
    <p:sldId id="44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9458" y="2408689"/>
            <a:ext cx="8915399" cy="915064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 smtClean="0">
                <a:solidFill>
                  <a:schemeClr val="tx1"/>
                </a:solidFill>
              </a:rPr>
              <a:t>运算符与表达式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9600" y="5611090"/>
            <a:ext cx="260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冉   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8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左移运算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&lt;&lt;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将操作数二进制的补码向左</a:t>
            </a:r>
            <a:r>
              <a:rPr lang="zh-CN" altLang="en-US" dirty="0"/>
              <a:t>移动</a:t>
            </a:r>
            <a:r>
              <a:rPr lang="en-US" altLang="zh-CN" dirty="0"/>
              <a:t>n</a:t>
            </a:r>
            <a:r>
              <a:rPr lang="zh-CN" altLang="en-US" dirty="0"/>
              <a:t>个二进制位，右边补</a:t>
            </a:r>
            <a:r>
              <a:rPr lang="en-US" altLang="zh-CN" dirty="0"/>
              <a:t>0</a:t>
            </a:r>
            <a:r>
              <a:rPr lang="zh-CN" altLang="en-US" dirty="0"/>
              <a:t>，左边丢弃，可能改变符号。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996929"/>
            <a:ext cx="1051560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x=5&lt;&lt;3;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33697" y="4037604"/>
            <a:ext cx="1051560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运算过程：</a:t>
            </a:r>
            <a:r>
              <a:rPr lang="en-US" altLang="zh-CN" dirty="0" smtClean="0"/>
              <a:t>x=(5) </a:t>
            </a:r>
            <a:r>
              <a:rPr lang="en-US" altLang="zh-CN" sz="1050" dirty="0" smtClean="0"/>
              <a:t>10</a:t>
            </a:r>
            <a:r>
              <a:rPr lang="en-US" altLang="zh-CN" dirty="0"/>
              <a:t> &lt;&lt;3 </a:t>
            </a:r>
            <a:r>
              <a:rPr lang="en-US" altLang="zh-CN" dirty="0" smtClean="0"/>
              <a:t>=(00000101)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&lt;&lt;3=(00101000)</a:t>
            </a:r>
            <a:r>
              <a:rPr lang="en-US" altLang="zh-CN" sz="1400" dirty="0" smtClean="0"/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=(40) </a:t>
            </a:r>
            <a:r>
              <a:rPr lang="en-US" altLang="zh-CN" sz="1200" dirty="0"/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3766" t="66852"/>
          <a:stretch/>
        </p:blipFill>
        <p:spPr>
          <a:xfrm>
            <a:off x="1802673" y="5251293"/>
            <a:ext cx="8647181" cy="567091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33698" y="5329671"/>
            <a:ext cx="153924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则：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右移运算：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将操作数二进制的补码向</a:t>
            </a:r>
            <a:r>
              <a:rPr lang="zh-CN" altLang="en-US" dirty="0"/>
              <a:t>右</a:t>
            </a:r>
            <a:r>
              <a:rPr lang="zh-CN" altLang="en-US" dirty="0" smtClean="0"/>
              <a:t>移动</a:t>
            </a:r>
            <a:r>
              <a:rPr lang="en-US" altLang="zh-CN" dirty="0"/>
              <a:t>n</a:t>
            </a:r>
            <a:r>
              <a:rPr lang="zh-CN" altLang="en-US" dirty="0"/>
              <a:t>个二进制位</a:t>
            </a:r>
            <a:r>
              <a:rPr lang="zh-CN" altLang="en-US" dirty="0" smtClean="0"/>
              <a:t>，左边</a:t>
            </a:r>
            <a:r>
              <a:rPr lang="zh-CN" altLang="en-US" dirty="0"/>
              <a:t>补</a:t>
            </a:r>
            <a:r>
              <a:rPr lang="en-US" altLang="zh-CN" dirty="0"/>
              <a:t>0</a:t>
            </a:r>
            <a:r>
              <a:rPr lang="zh-CN" altLang="en-US" dirty="0" smtClean="0"/>
              <a:t>，右边</a:t>
            </a:r>
            <a:r>
              <a:rPr lang="zh-CN" altLang="en-US" dirty="0"/>
              <a:t>丢弃</a:t>
            </a:r>
            <a:r>
              <a:rPr lang="zh-CN" altLang="en-US" dirty="0" smtClean="0"/>
              <a:t>，不改变</a:t>
            </a:r>
            <a:r>
              <a:rPr lang="zh-CN" altLang="en-US" dirty="0"/>
              <a:t>符号。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996929"/>
            <a:ext cx="1051560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x=23&gt;&gt;3;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33697" y="4037604"/>
            <a:ext cx="1051560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运算过程：</a:t>
            </a:r>
            <a:r>
              <a:rPr lang="en-US" altLang="zh-CN" dirty="0" smtClean="0"/>
              <a:t>x=(23) </a:t>
            </a:r>
            <a:r>
              <a:rPr lang="en-US" altLang="zh-CN" sz="1050" dirty="0" smtClean="0"/>
              <a:t>10</a:t>
            </a:r>
            <a:r>
              <a:rPr lang="en-US" altLang="zh-CN" dirty="0"/>
              <a:t> &lt;&lt;3 </a:t>
            </a:r>
            <a:r>
              <a:rPr lang="en-US" altLang="zh-CN" dirty="0" smtClean="0"/>
              <a:t>=(00010111)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&lt;&lt;3=(00000010)</a:t>
            </a:r>
            <a:r>
              <a:rPr lang="en-US" altLang="zh-CN" sz="1400" dirty="0" smtClean="0"/>
              <a:t>2</a:t>
            </a:r>
            <a:r>
              <a:rPr lang="en-US" altLang="zh-CN" dirty="0" smtClean="0"/>
              <a:t> =(2) </a:t>
            </a:r>
            <a:r>
              <a:rPr lang="en-US" altLang="zh-CN" sz="1200" dirty="0"/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3698" y="5329671"/>
            <a:ext cx="1539240" cy="94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则：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3696" t="63212"/>
          <a:stretch/>
        </p:blipFill>
        <p:spPr>
          <a:xfrm>
            <a:off x="1920238" y="5269035"/>
            <a:ext cx="6609651" cy="4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614" y="1342434"/>
            <a:ext cx="969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000" b="1" dirty="0" smtClean="0"/>
              <a:t>3.2. </a:t>
            </a:r>
            <a:r>
              <a:rPr lang="zh-CN" altLang="en-US" sz="4000" b="1" dirty="0" smtClean="0"/>
              <a:t>按位逻辑运算符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0619"/>
          <a:stretch/>
        </p:blipFill>
        <p:spPr>
          <a:xfrm>
            <a:off x="2767414" y="2559852"/>
            <a:ext cx="6122164" cy="27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按位与运算：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按</a:t>
            </a:r>
            <a:r>
              <a:rPr lang="zh-CN" altLang="en-US" dirty="0"/>
              <a:t>位逻辑与“</a:t>
            </a:r>
            <a:r>
              <a:rPr lang="en-US" altLang="zh-CN" dirty="0"/>
              <a:t>&amp;”</a:t>
            </a:r>
            <a:r>
              <a:rPr lang="zh-CN" altLang="en-US" dirty="0"/>
              <a:t>对两个</a:t>
            </a:r>
            <a:r>
              <a:rPr lang="zh-CN" altLang="en-US" dirty="0" smtClean="0"/>
              <a:t>操作数对应的</a:t>
            </a:r>
            <a:r>
              <a:rPr lang="zh-CN" altLang="en-US" dirty="0"/>
              <a:t>二进制补码逐位进行运算。若对应位都为</a:t>
            </a:r>
            <a:r>
              <a:rPr lang="en-US" altLang="zh-CN" dirty="0"/>
              <a:t>1</a:t>
            </a:r>
            <a:r>
              <a:rPr lang="zh-CN" altLang="en-US" dirty="0"/>
              <a:t>，则该位结果为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750124"/>
            <a:ext cx="10515600" cy="58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smtClean="0">
                <a:solidFill>
                  <a:srgbClr val="FF0000"/>
                </a:solidFill>
              </a:rPr>
              <a:t>0&amp;0=0</a:t>
            </a:r>
            <a:r>
              <a:rPr lang="zh-CN" altLang="en-US" dirty="0" smtClean="0">
                <a:solidFill>
                  <a:srgbClr val="FF0000"/>
                </a:solidFill>
              </a:rPr>
              <a:t>；   </a:t>
            </a:r>
            <a:r>
              <a:rPr lang="en-US" altLang="zh-CN" dirty="0" smtClean="0">
                <a:solidFill>
                  <a:srgbClr val="FF0000"/>
                </a:solidFill>
              </a:rPr>
              <a:t>0&amp;1=0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1&amp;0=0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1&amp;1=1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3" y="3448596"/>
            <a:ext cx="10583172" cy="2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按位或运算：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按</a:t>
            </a:r>
            <a:r>
              <a:rPr lang="zh-CN" altLang="en-US" dirty="0"/>
              <a:t>位</a:t>
            </a:r>
            <a:r>
              <a:rPr lang="zh-CN" altLang="en-US" dirty="0" smtClean="0"/>
              <a:t>逻辑或“</a:t>
            </a:r>
            <a:r>
              <a:rPr lang="en-US" altLang="zh-CN" dirty="0"/>
              <a:t>|</a:t>
            </a:r>
            <a:r>
              <a:rPr lang="en-US" altLang="zh-CN" dirty="0" smtClean="0"/>
              <a:t>”</a:t>
            </a:r>
            <a:r>
              <a:rPr lang="zh-CN" altLang="en-US" dirty="0"/>
              <a:t>对两个</a:t>
            </a:r>
            <a:r>
              <a:rPr lang="zh-CN" altLang="en-US" dirty="0" smtClean="0"/>
              <a:t>操作数对应的</a:t>
            </a:r>
            <a:r>
              <a:rPr lang="zh-CN" altLang="en-US" dirty="0"/>
              <a:t>二进制补码逐位进行运算。若对应</a:t>
            </a:r>
            <a:r>
              <a:rPr lang="zh-CN" altLang="en-US" dirty="0" smtClean="0"/>
              <a:t>位中只要有一个为</a:t>
            </a:r>
            <a:r>
              <a:rPr lang="en-US" altLang="zh-CN" dirty="0" smtClean="0"/>
              <a:t>1</a:t>
            </a:r>
            <a:r>
              <a:rPr lang="zh-CN" altLang="en-US" dirty="0"/>
              <a:t>，则该位结果为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750124"/>
            <a:ext cx="10515600" cy="58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smtClean="0">
                <a:solidFill>
                  <a:srgbClr val="FF0000"/>
                </a:solidFill>
              </a:rPr>
              <a:t>0&amp;0=0</a:t>
            </a:r>
            <a:r>
              <a:rPr lang="zh-CN" altLang="en-US" dirty="0" smtClean="0">
                <a:solidFill>
                  <a:srgbClr val="FF0000"/>
                </a:solidFill>
              </a:rPr>
              <a:t>；   </a:t>
            </a:r>
            <a:r>
              <a:rPr lang="en-US" altLang="zh-CN" dirty="0" smtClean="0">
                <a:solidFill>
                  <a:srgbClr val="FF0000"/>
                </a:solidFill>
              </a:rPr>
              <a:t>0&amp;1=1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1&amp;0=1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1&amp;1=1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7" y="3465500"/>
            <a:ext cx="10991839" cy="27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按位异或运算：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^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按</a:t>
            </a:r>
            <a:r>
              <a:rPr lang="zh-CN" altLang="en-US" dirty="0"/>
              <a:t>位</a:t>
            </a:r>
            <a:r>
              <a:rPr lang="zh-CN" altLang="en-US" dirty="0" smtClean="0"/>
              <a:t>逻辑</a:t>
            </a:r>
            <a:r>
              <a:rPr lang="zh-CN" altLang="en-US" dirty="0"/>
              <a:t>异</a:t>
            </a:r>
            <a:r>
              <a:rPr lang="zh-CN" altLang="en-US" dirty="0" smtClean="0"/>
              <a:t>或“</a:t>
            </a:r>
            <a:r>
              <a:rPr lang="en-US" altLang="zh-CN" dirty="0" smtClean="0"/>
              <a:t>^”</a:t>
            </a:r>
            <a:r>
              <a:rPr lang="zh-CN" altLang="en-US" dirty="0"/>
              <a:t>对两个</a:t>
            </a:r>
            <a:r>
              <a:rPr lang="zh-CN" altLang="en-US" dirty="0" smtClean="0"/>
              <a:t>操作数对应的</a:t>
            </a:r>
            <a:r>
              <a:rPr lang="zh-CN" altLang="en-US" dirty="0"/>
              <a:t>二进制补码逐位进行运算。若对应</a:t>
            </a:r>
            <a:r>
              <a:rPr lang="zh-CN" altLang="en-US" dirty="0" smtClean="0"/>
              <a:t>位</a:t>
            </a:r>
            <a:r>
              <a:rPr lang="zh-CN" altLang="en-US" dirty="0"/>
              <a:t>相</a:t>
            </a:r>
            <a:r>
              <a:rPr lang="zh-CN" altLang="en-US" dirty="0" smtClean="0"/>
              <a:t>同则为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，若对应位不一样则为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750124"/>
            <a:ext cx="10515600" cy="58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smtClean="0">
                <a:solidFill>
                  <a:srgbClr val="FF0000"/>
                </a:solidFill>
              </a:rPr>
              <a:t>0&amp;0=0</a:t>
            </a:r>
            <a:r>
              <a:rPr lang="zh-CN" altLang="en-US" dirty="0" smtClean="0">
                <a:solidFill>
                  <a:srgbClr val="FF0000"/>
                </a:solidFill>
              </a:rPr>
              <a:t>；   </a:t>
            </a:r>
            <a:r>
              <a:rPr lang="en-US" altLang="zh-CN" dirty="0" smtClean="0">
                <a:solidFill>
                  <a:srgbClr val="FF0000"/>
                </a:solidFill>
              </a:rPr>
              <a:t>0&amp;1=1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1&amp;0=1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1&amp;1=0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5" y="3331030"/>
            <a:ext cx="10133913" cy="27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取反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701"/>
          </a:xfrm>
        </p:spPr>
        <p:txBody>
          <a:bodyPr/>
          <a:lstStyle/>
          <a:p>
            <a:r>
              <a:rPr lang="zh-CN" altLang="en-US" dirty="0" smtClean="0"/>
              <a:t>     按位取反 “</a:t>
            </a:r>
            <a:r>
              <a:rPr lang="en-US" altLang="zh-CN" dirty="0"/>
              <a:t>~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对操作数进行取反。即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1,1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198" y="3059405"/>
            <a:ext cx="11196920" cy="304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例：</a:t>
            </a:r>
            <a:r>
              <a:rPr lang="en-US" altLang="zh-CN" dirty="0" smtClean="0">
                <a:solidFill>
                  <a:srgbClr val="FF0000"/>
                </a:solidFill>
              </a:rPr>
              <a:t>~(5) </a:t>
            </a:r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=~(00000101)</a:t>
            </a:r>
            <a:r>
              <a:rPr lang="zh-CN" altLang="en-US" sz="1400" dirty="0" smtClean="0">
                <a:solidFill>
                  <a:srgbClr val="FF0000"/>
                </a:solidFill>
              </a:rPr>
              <a:t>补</a:t>
            </a:r>
            <a:r>
              <a:rPr lang="en-US" altLang="zh-CN" dirty="0" smtClean="0">
                <a:solidFill>
                  <a:srgbClr val="FF0000"/>
                </a:solidFill>
              </a:rPr>
              <a:t>=(11111010)</a:t>
            </a:r>
            <a:r>
              <a:rPr lang="zh-CN" altLang="en-US" sz="1600" dirty="0" smtClean="0">
                <a:solidFill>
                  <a:srgbClr val="FF0000"/>
                </a:solidFill>
              </a:rPr>
              <a:t>补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=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11111001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sz="1400" dirty="0" smtClean="0">
                <a:solidFill>
                  <a:srgbClr val="FF0000"/>
                </a:solidFill>
              </a:rPr>
              <a:t>反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10000110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sz="1400" dirty="0" smtClean="0">
                <a:solidFill>
                  <a:srgbClr val="FF0000"/>
                </a:solidFill>
              </a:rPr>
              <a:t>原</a:t>
            </a:r>
            <a:r>
              <a:rPr lang="en-US" altLang="zh-CN" dirty="0" smtClean="0">
                <a:solidFill>
                  <a:srgbClr val="FF0000"/>
                </a:solidFill>
              </a:rPr>
              <a:t>= (-6) 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有下列变量说明语句：</a:t>
            </a:r>
            <a:br>
              <a:rPr lang="zh-CN" altLang="en-US" dirty="0"/>
            </a:br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a=134;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b=a&amp;~(1&lt;&lt;3);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c=a|(1&lt;&lt;3);</a:t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d=(a&gt;&gt;2)&amp;1;</a:t>
            </a:r>
            <a:br>
              <a:rPr lang="en-US" altLang="zh-CN" dirty="0"/>
            </a:br>
            <a:r>
              <a:rPr lang="zh-CN" altLang="en-US" dirty="0"/>
              <a:t>则 </a:t>
            </a:r>
            <a:r>
              <a:rPr lang="en-US" altLang="zh-CN" dirty="0" err="1"/>
              <a:t>b,c,d</a:t>
            </a:r>
            <a:r>
              <a:rPr lang="en-US" altLang="zh-CN" dirty="0"/>
              <a:t> </a:t>
            </a:r>
            <a:r>
              <a:rPr lang="zh-CN" altLang="en-US" dirty="0"/>
              <a:t>的值分别为（ </a:t>
            </a:r>
            <a:r>
              <a:rPr lang="zh-CN" altLang="en-US" dirty="0" smtClean="0"/>
              <a:t>      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</a:t>
            </a:r>
            <a:r>
              <a:rPr lang="zh-CN" altLang="en-US" dirty="0"/>
              <a:t>．</a:t>
            </a:r>
            <a:r>
              <a:rPr lang="en-US" altLang="zh-CN" dirty="0"/>
              <a:t>b=134 c=142 d=1</a:t>
            </a:r>
            <a:br>
              <a:rPr lang="en-US" altLang="zh-CN" dirty="0"/>
            </a:br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b=142 c=134 d=1</a:t>
            </a:r>
            <a:br>
              <a:rPr lang="en-US" altLang="zh-CN" dirty="0"/>
            </a:br>
            <a:r>
              <a:rPr lang="en-US" altLang="zh-CN" dirty="0"/>
              <a:t>C</a:t>
            </a:r>
            <a:r>
              <a:rPr lang="zh-CN" altLang="en-US" dirty="0"/>
              <a:t>．</a:t>
            </a:r>
            <a:r>
              <a:rPr lang="en-US" altLang="zh-CN" dirty="0"/>
              <a:t>b=8 c=8 d=33</a:t>
            </a:r>
            <a:br>
              <a:rPr lang="en-US" altLang="zh-CN" dirty="0"/>
            </a:br>
            <a:r>
              <a:rPr lang="en-US" altLang="zh-CN" dirty="0"/>
              <a:t>D</a:t>
            </a:r>
            <a:r>
              <a:rPr lang="zh-CN" altLang="en-US" dirty="0"/>
              <a:t>．</a:t>
            </a:r>
            <a:r>
              <a:rPr lang="en-US" altLang="zh-CN" dirty="0"/>
              <a:t>b=134 c=134 d=134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696" t="63212"/>
          <a:stretch/>
        </p:blipFill>
        <p:spPr>
          <a:xfrm>
            <a:off x="6096000" y="1967945"/>
            <a:ext cx="8244133" cy="615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766" t="66852"/>
          <a:stretch/>
        </p:blipFill>
        <p:spPr>
          <a:xfrm>
            <a:off x="6096000" y="2784282"/>
            <a:ext cx="8647181" cy="5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1150623"/>
            <a:ext cx="10515600" cy="674688"/>
          </a:xfrm>
        </p:spPr>
        <p:txBody>
          <a:bodyPr/>
          <a:lstStyle/>
          <a:p>
            <a:pPr algn="l"/>
            <a:r>
              <a:rPr lang="zh-CN" altLang="en-US" dirty="0"/>
              <a:t>任务一：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、编写一个程序分离一个三位数</a:t>
            </a:r>
            <a:r>
              <a:rPr lang="en-US" altLang="zh-CN" dirty="0" smtClean="0"/>
              <a:t>567</a:t>
            </a:r>
            <a:r>
              <a:rPr lang="zh-CN" altLang="en-US" dirty="0" smtClean="0"/>
              <a:t>并输出，且输出三个数字</a:t>
            </a:r>
            <a:r>
              <a:rPr lang="zh-CN" altLang="en-US" dirty="0"/>
              <a:t>中</a:t>
            </a:r>
            <a:r>
              <a:rPr lang="zh-CN" altLang="en-US" dirty="0" smtClean="0"/>
              <a:t>第一个数字比原本数字大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，第二个不变，第三个数字比原本数字小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样例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567</a:t>
            </a:r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输出格式</a:t>
            </a:r>
            <a:r>
              <a:rPr lang="en-US" altLang="zh-CN" dirty="0" smtClean="0"/>
              <a:t>】  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6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6</a:t>
            </a:r>
            <a:endParaRPr lang="zh-CN" altLang="en-US" dirty="0"/>
          </a:p>
          <a:p>
            <a:pPr marL="0" indent="0">
              <a:buNone/>
            </a:pPr>
            <a:r>
              <a:rPr lang="zh-CN" altLang="zh-CN" sz="3200" dirty="0" smtClean="0"/>
              <a:t>提交</a:t>
            </a:r>
            <a:r>
              <a:rPr lang="zh-CN" altLang="zh-CN" sz="3200" dirty="0"/>
              <a:t>的文件名</a:t>
            </a:r>
            <a:r>
              <a:rPr lang="zh-CN" altLang="zh-CN" sz="3200" dirty="0" smtClean="0"/>
              <a:t>：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.1.1</a:t>
            </a:r>
            <a:r>
              <a:rPr lang="zh-CN" altLang="en-US" sz="3200" dirty="0" smtClean="0"/>
              <a:t>姓名</a:t>
            </a:r>
            <a:r>
              <a:rPr lang="en-US" altLang="zh-CN" sz="3200" dirty="0"/>
              <a:t>.</a:t>
            </a:r>
            <a:r>
              <a:rPr lang="en-US" altLang="zh-CN" sz="3600" dirty="0" err="1" smtClean="0"/>
              <a:t>cpp</a:t>
            </a:r>
          </a:p>
          <a:p>
            <a:pPr marL="0" indent="0">
              <a:buNone/>
            </a:pPr>
            <a:endParaRPr lang="zh-CN" altLang="en-US" sz="3600" dirty="0" smtClean="0"/>
          </a:p>
          <a:p>
            <a:pPr marL="0" indent="0">
              <a:buNone/>
            </a:pP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3912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3932611" cy="466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4</a:t>
            </a:r>
            <a:r>
              <a:rPr lang="zh-CN" altLang="en-US" sz="36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、赋值运算符“</a:t>
            </a:r>
            <a:r>
              <a:rPr lang="en-US" altLang="zh-CN" sz="36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=</a:t>
            </a:r>
            <a:r>
              <a:rPr lang="zh-CN" altLang="en-US" sz="36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”</a:t>
            </a:r>
            <a:endParaRPr lang="zh-CN" altLang="en-US" sz="3600" dirty="0">
              <a:gradFill>
                <a:gsLst>
                  <a:gs pos="100000">
                    <a:schemeClr val="accent2">
                      <a:lumMod val="75000"/>
                    </a:schemeClr>
                  </a:gs>
                  <a:gs pos="60000">
                    <a:schemeClr val="accent1"/>
                  </a:gs>
                  <a:gs pos="0">
                    <a:schemeClr val="accent3"/>
                  </a:gs>
                </a:gsLst>
                <a:path path="circle">
                  <a:fillToRect l="50000" t="50000" r="50000" b="5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0037" y="1937579"/>
            <a:ext cx="916940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dirty="0"/>
              <a:t>赋值运算就是将一个表达式的值赋给一个变量</a:t>
            </a:r>
            <a:r>
              <a:rPr lang="zh-CN" altLang="en-US" sz="3200" dirty="0" smtClean="0"/>
              <a:t>。     </a:t>
            </a:r>
            <a:r>
              <a:rPr lang="zh-CN" altLang="en-US" sz="3200" dirty="0" smtClean="0">
                <a:solidFill>
                  <a:srgbClr val="FF0000"/>
                </a:solidFill>
              </a:rPr>
              <a:t>格式：变量</a:t>
            </a:r>
            <a:r>
              <a:rPr lang="en-US" altLang="zh-CN" sz="3200" dirty="0" smtClean="0">
                <a:solidFill>
                  <a:srgbClr val="FF0000"/>
                </a:solidFill>
              </a:rPr>
              <a:t>=</a:t>
            </a:r>
            <a:r>
              <a:rPr lang="zh-CN" altLang="en-US" sz="3200" dirty="0" smtClean="0">
                <a:solidFill>
                  <a:srgbClr val="FF0000"/>
                </a:solidFill>
              </a:rPr>
              <a:t>表达式； 如</a:t>
            </a:r>
            <a:r>
              <a:rPr lang="en-US" altLang="zh-CN" sz="3200" dirty="0" smtClean="0">
                <a:solidFill>
                  <a:srgbClr val="FF0000"/>
                </a:solidFill>
              </a:rPr>
              <a:t>a=5+3;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3200" dirty="0" smtClean="0"/>
              <a:t>C</a:t>
            </a:r>
            <a:r>
              <a:rPr lang="en-US" altLang="zh-CN" sz="3200" dirty="0"/>
              <a:t>++</a:t>
            </a:r>
            <a:r>
              <a:rPr lang="zh-CN" altLang="en-US" sz="3200" dirty="0"/>
              <a:t>语言提供了两类赋值运算符：</a:t>
            </a:r>
            <a:r>
              <a:rPr lang="zh-CN" altLang="en-US" sz="3200" dirty="0">
                <a:solidFill>
                  <a:srgbClr val="FF0000"/>
                </a:solidFill>
              </a:rPr>
              <a:t>基本赋值运算符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复合赋值运算符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lnSpc>
                <a:spcPct val="90000"/>
              </a:lnSpc>
              <a:defRPr/>
            </a:pPr>
            <a:endParaRPr lang="zh-CN" altLang="en-US" sz="32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/>
              <a:t>基本</a:t>
            </a:r>
            <a:r>
              <a:rPr lang="zh-CN" altLang="en-US" sz="3200" dirty="0"/>
              <a:t>赋值运算符为</a:t>
            </a:r>
            <a:r>
              <a:rPr lang="zh-CN" altLang="en-US" sz="3200" dirty="0">
                <a:latin typeface="Arial"/>
              </a:rPr>
              <a:t>“</a:t>
            </a:r>
            <a:r>
              <a:rPr lang="en-US" altLang="zh-CN" sz="3200" dirty="0" smtClean="0"/>
              <a:t>=</a:t>
            </a:r>
            <a:r>
              <a:rPr lang="en-US" altLang="zh-CN" sz="3200" dirty="0" smtClean="0">
                <a:latin typeface="Arial"/>
              </a:rPr>
              <a:t>”</a:t>
            </a:r>
            <a:r>
              <a:rPr lang="en-US" altLang="zh-CN" sz="3200" dirty="0" smtClean="0"/>
              <a:t>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3200" dirty="0" smtClean="0"/>
              <a:t>复合</a:t>
            </a:r>
            <a:r>
              <a:rPr lang="zh-CN" altLang="en-US" sz="3200" dirty="0"/>
              <a:t>赋值运算符有多种形式：</a:t>
            </a:r>
            <a:r>
              <a:rPr lang="en-US" altLang="zh-CN" sz="3200" dirty="0">
                <a:solidFill>
                  <a:srgbClr val="FF0000"/>
                </a:solidFill>
              </a:rPr>
              <a:t>+=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-=</a:t>
            </a:r>
            <a:r>
              <a:rPr lang="zh-CN" altLang="en-US" sz="3200" dirty="0">
                <a:solidFill>
                  <a:srgbClr val="FF0000"/>
                </a:solidFill>
              </a:rPr>
              <a:t>、*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/=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%=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&lt;&lt;=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&gt;&gt;=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&amp;=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^=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|=</a:t>
            </a:r>
            <a:r>
              <a:rPr lang="zh-CN" altLang="en-US" sz="3200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1807" y="1244133"/>
            <a:ext cx="91154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j-ea"/>
                <a:ea typeface="+mj-ea"/>
              </a:rPr>
              <a:t>运算符</a:t>
            </a:r>
            <a:r>
              <a:rPr lang="en-US" altLang="zh-CN" sz="2000" dirty="0">
                <a:latin typeface="+mj-ea"/>
                <a:ea typeface="+mj-ea"/>
              </a:rPr>
              <a:t>(operator)</a:t>
            </a:r>
            <a:r>
              <a:rPr lang="zh-CN" altLang="en-US" sz="2000" dirty="0">
                <a:latin typeface="+mj-ea"/>
                <a:ea typeface="+mj-ea"/>
              </a:rPr>
              <a:t>也称为操作符，对程序中的数据进行运算。参与运算的数据称为操作数</a:t>
            </a:r>
            <a:r>
              <a:rPr lang="en-US" altLang="zh-CN" sz="2000" dirty="0">
                <a:latin typeface="+mj-ea"/>
                <a:ea typeface="+mj-ea"/>
              </a:rPr>
              <a:t>(operand)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变量</a:t>
            </a:r>
            <a:r>
              <a:rPr lang="zh-CN" altLang="en-US" sz="2000" dirty="0">
                <a:latin typeface="+mj-ea"/>
                <a:ea typeface="+mj-ea"/>
              </a:rPr>
              <a:t>、字面常量等通过运算符组合成表达式，一个表达式也能作为操作数来构成更复杂的表达式。  </a:t>
            </a:r>
          </a:p>
          <a:p>
            <a:pPr marL="285750" indent="-285750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表达式</a:t>
            </a:r>
            <a:r>
              <a:rPr lang="en-US" altLang="zh-CN" sz="2000" dirty="0">
                <a:latin typeface="+mj-ea"/>
                <a:ea typeface="+mj-ea"/>
              </a:rPr>
              <a:t>(expression)</a:t>
            </a:r>
            <a:r>
              <a:rPr lang="zh-CN" altLang="en-US" sz="2000" dirty="0">
                <a:latin typeface="+mj-ea"/>
                <a:ea typeface="+mj-ea"/>
              </a:rPr>
              <a:t>是构成程序语句的基本要素。</a:t>
            </a:r>
            <a:endParaRPr lang="zh-CN" altLang="en-US" sz="2000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8340" y="3441680"/>
            <a:ext cx="8243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对于运算符，应注意以下几方面。</a:t>
            </a:r>
          </a:p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(1) </a:t>
            </a:r>
            <a:r>
              <a:rPr lang="zh-CN" altLang="en-US" dirty="0">
                <a:latin typeface="+mj-ea"/>
                <a:ea typeface="+mj-ea"/>
              </a:rPr>
              <a:t>运算符的功能和语义。 </a:t>
            </a:r>
          </a:p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(2) </a:t>
            </a:r>
            <a:r>
              <a:rPr lang="zh-CN" altLang="en-US" dirty="0">
                <a:latin typeface="+mj-ea"/>
                <a:ea typeface="+mj-ea"/>
              </a:rPr>
              <a:t>运算符的操作数。每个运算符对其操作数的个数、类型和值都有一定限制。</a:t>
            </a:r>
          </a:p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(3) </a:t>
            </a:r>
            <a:r>
              <a:rPr lang="zh-CN" altLang="en-US" dirty="0">
                <a:latin typeface="+mj-ea"/>
                <a:ea typeface="+mj-ea"/>
              </a:rPr>
              <a:t>运算符的优先级</a:t>
            </a:r>
            <a:r>
              <a:rPr lang="en-US" altLang="zh-CN" dirty="0">
                <a:latin typeface="+mj-ea"/>
                <a:ea typeface="+mj-ea"/>
              </a:rPr>
              <a:t>(precedence)</a:t>
            </a:r>
            <a:r>
              <a:rPr lang="zh-CN" altLang="en-US" dirty="0">
                <a:latin typeface="+mj-ea"/>
                <a:ea typeface="+mj-ea"/>
              </a:rPr>
              <a:t>。每个运算符都有确定的</a:t>
            </a:r>
            <a:r>
              <a:rPr lang="zh-CN" altLang="en-US" dirty="0" smtClean="0">
                <a:latin typeface="+mj-ea"/>
                <a:ea typeface="+mj-ea"/>
              </a:rPr>
              <a:t>优先级，在表达式中按照优先级来进行运算。 </a:t>
            </a:r>
            <a:endParaRPr lang="zh-CN" altLang="en-US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dirty="0">
                <a:latin typeface="+mj-ea"/>
                <a:ea typeface="+mj-ea"/>
              </a:rPr>
              <a:t>(4) </a:t>
            </a:r>
            <a:r>
              <a:rPr lang="zh-CN" altLang="en-US" dirty="0">
                <a:latin typeface="+mj-ea"/>
                <a:ea typeface="+mj-ea"/>
              </a:rPr>
              <a:t>运算符的结合性</a:t>
            </a:r>
            <a:r>
              <a:rPr lang="en-US" altLang="zh-CN" dirty="0">
                <a:latin typeface="+mj-ea"/>
                <a:ea typeface="+mj-ea"/>
              </a:rPr>
              <a:t>(associativity)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r>
              <a:rPr lang="zh-CN" altLang="en-US" dirty="0"/>
              <a:t>相同优先级的运算符在同一个表达式中，且没有括号的时候，运算符和操作数</a:t>
            </a:r>
            <a:r>
              <a:rPr lang="zh-CN" altLang="en-US" dirty="0" smtClean="0"/>
              <a:t>的结合</a:t>
            </a:r>
            <a:r>
              <a:rPr lang="zh-CN" altLang="en-US" dirty="0"/>
              <a:t>方式，通常有从左到右结合和从右到左结合两种方式。举个例子，假设 </a:t>
            </a:r>
            <a:r>
              <a:rPr lang="en-US" altLang="zh-CN" dirty="0"/>
              <a:t>op </a:t>
            </a:r>
            <a:r>
              <a:rPr lang="zh-CN" altLang="en-US" dirty="0"/>
              <a:t>是一个运算符，又有</a:t>
            </a:r>
            <a:r>
              <a:rPr lang="zh-CN" altLang="en-US" dirty="0" smtClean="0"/>
              <a:t>表达式 </a:t>
            </a:r>
            <a:r>
              <a:rPr lang="en-US" altLang="zh-CN" dirty="0"/>
              <a:t>a </a:t>
            </a:r>
            <a:r>
              <a:rPr lang="en-US" altLang="zh-CN" i="1" dirty="0"/>
              <a:t>op </a:t>
            </a:r>
            <a:r>
              <a:rPr lang="en-US" altLang="zh-CN" dirty="0"/>
              <a:t>b </a:t>
            </a:r>
            <a:r>
              <a:rPr lang="en-US" altLang="zh-CN" i="1" dirty="0"/>
              <a:t>op </a:t>
            </a:r>
            <a:r>
              <a:rPr lang="en-US" altLang="zh-CN" dirty="0"/>
              <a:t>c</a:t>
            </a:r>
            <a:r>
              <a:rPr lang="zh-CN" altLang="en-US" dirty="0"/>
              <a:t>，如果 </a:t>
            </a:r>
            <a:r>
              <a:rPr lang="en-US" altLang="zh-CN" dirty="0"/>
              <a:t>op </a:t>
            </a:r>
            <a:r>
              <a:rPr lang="zh-CN" altLang="en-US" dirty="0"/>
              <a:t>是左结合的，那么该表达式被解析为</a:t>
            </a:r>
            <a:r>
              <a:rPr lang="en-US" altLang="zh-CN" dirty="0"/>
              <a:t>(a </a:t>
            </a:r>
            <a:r>
              <a:rPr lang="en-US" altLang="zh-CN" i="1" dirty="0"/>
              <a:t>op </a:t>
            </a:r>
            <a:r>
              <a:rPr lang="en-US" altLang="zh-CN" dirty="0"/>
              <a:t>b) </a:t>
            </a:r>
            <a:r>
              <a:rPr lang="en-US" altLang="zh-CN" i="1" dirty="0"/>
              <a:t>op </a:t>
            </a:r>
            <a:r>
              <a:rPr lang="en-US" altLang="zh-CN" dirty="0"/>
              <a:t>c</a:t>
            </a:r>
            <a:r>
              <a:rPr lang="zh-CN" altLang="en-US" dirty="0"/>
              <a:t>，如果 </a:t>
            </a:r>
            <a:r>
              <a:rPr lang="en-US" altLang="zh-CN" dirty="0"/>
              <a:t>op </a:t>
            </a:r>
            <a:r>
              <a:rPr lang="zh-CN" altLang="en-US" dirty="0"/>
              <a:t>是右结合的</a:t>
            </a:r>
            <a:r>
              <a:rPr lang="zh-CN" altLang="en-US" dirty="0" smtClean="0"/>
              <a:t>，那么</a:t>
            </a:r>
            <a:r>
              <a:rPr lang="zh-CN" altLang="en-US" dirty="0"/>
              <a:t>该表达式将被解析为 </a:t>
            </a:r>
            <a:r>
              <a:rPr lang="en-US" altLang="zh-CN" dirty="0"/>
              <a:t>a </a:t>
            </a:r>
            <a:r>
              <a:rPr lang="en-US" altLang="zh-CN" i="1" dirty="0"/>
              <a:t>op </a:t>
            </a:r>
            <a:r>
              <a:rPr lang="en-US" altLang="zh-CN" dirty="0"/>
              <a:t>(b </a:t>
            </a:r>
            <a:r>
              <a:rPr lang="en-US" altLang="zh-CN" i="1" dirty="0"/>
              <a:t>op </a:t>
            </a:r>
            <a:r>
              <a:rPr lang="en-US" altLang="zh-CN" dirty="0"/>
              <a:t>c)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9390" y="1213378"/>
            <a:ext cx="9583737" cy="564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arenBoth"/>
              <a:defRPr/>
            </a:pPr>
            <a:r>
              <a:rPr lang="zh-CN" altLang="en-US" sz="2200" dirty="0" smtClean="0"/>
              <a:t>赋值</a:t>
            </a:r>
            <a:r>
              <a:rPr lang="zh-CN" altLang="en-US" sz="2200" dirty="0"/>
              <a:t>运算符都是双目运算符，从右向左进行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</a:t>
            </a:r>
            <a:r>
              <a:rPr lang="zh-CN" altLang="en-US" sz="2200" dirty="0" smtClean="0"/>
              <a:t>例如</a:t>
            </a:r>
            <a:r>
              <a:rPr lang="en-US" altLang="zh-CN" sz="2200" dirty="0"/>
              <a:t>:</a:t>
            </a:r>
            <a:r>
              <a:rPr lang="en-US" altLang="zh-CN" sz="2200" dirty="0" smtClean="0"/>
              <a:t>sum1=sum2=0</a:t>
            </a:r>
            <a:r>
              <a:rPr lang="zh-CN" altLang="en-US" sz="2200" dirty="0"/>
              <a:t>相当于</a:t>
            </a:r>
            <a:r>
              <a:rPr lang="en-US" altLang="zh-CN" sz="2200" dirty="0"/>
              <a:t>sum1=(sum2=0)</a:t>
            </a:r>
            <a:r>
              <a:rPr lang="zh-CN" altLang="en-US" sz="2200" dirty="0"/>
              <a:t>，先执行</a:t>
            </a:r>
            <a:r>
              <a:rPr lang="en-US" altLang="zh-CN" sz="2200" dirty="0"/>
              <a:t>sum2=0</a:t>
            </a:r>
            <a:r>
              <a:rPr lang="zh-CN" altLang="en-US" sz="2200" dirty="0"/>
              <a:t>，后执行</a:t>
            </a:r>
            <a:r>
              <a:rPr lang="en-US" altLang="zh-CN" sz="2200" dirty="0"/>
              <a:t>sum1=sum2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>
              <a:lnSpc>
                <a:spcPct val="90000"/>
              </a:lnSpc>
              <a:defRPr/>
            </a:pPr>
            <a:r>
              <a:rPr lang="en-US" altLang="zh-CN" sz="2200" dirty="0"/>
              <a:t>(2) </a:t>
            </a:r>
            <a:r>
              <a:rPr lang="zh-CN" altLang="en-US" sz="2200" dirty="0"/>
              <a:t>要求赋值运算符左操作数必须是左值，左值能存储值。   </a:t>
            </a:r>
            <a:endParaRPr lang="en-US" altLang="zh-CN" sz="22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200" dirty="0" smtClean="0"/>
              <a:t>例如：</a:t>
            </a:r>
            <a:r>
              <a:rPr lang="en-US" altLang="zh-CN" sz="2200" dirty="0" smtClean="0"/>
              <a:t>x </a:t>
            </a:r>
            <a:r>
              <a:rPr lang="en-US" altLang="zh-CN" sz="2200" dirty="0"/>
              <a:t>= 3 + 5		//</a:t>
            </a:r>
            <a:r>
              <a:rPr lang="zh-CN" altLang="en-US" sz="2200" dirty="0"/>
              <a:t>正确，</a:t>
            </a:r>
            <a:r>
              <a:rPr lang="en-US" altLang="zh-CN" sz="2200" dirty="0"/>
              <a:t>x</a:t>
            </a:r>
            <a:r>
              <a:rPr lang="zh-CN" altLang="en-US" sz="2200" dirty="0"/>
              <a:t>是左值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200" dirty="0"/>
              <a:t>         </a:t>
            </a:r>
            <a:r>
              <a:rPr lang="en-US" altLang="zh-CN" sz="2200" dirty="0" smtClean="0"/>
              <a:t>  x </a:t>
            </a:r>
            <a:r>
              <a:rPr lang="en-US" altLang="zh-CN" sz="2200" dirty="0"/>
              <a:t>- 3 = 5		//</a:t>
            </a:r>
            <a:r>
              <a:rPr lang="zh-CN" altLang="en-US" sz="2200" dirty="0"/>
              <a:t>语法错误，</a:t>
            </a:r>
            <a:r>
              <a:rPr lang="en-US" altLang="zh-CN" sz="2200" dirty="0"/>
              <a:t>x-3</a:t>
            </a:r>
            <a:r>
              <a:rPr lang="zh-CN" altLang="en-US" sz="2200" dirty="0"/>
              <a:t>不是左</a:t>
            </a:r>
            <a:r>
              <a:rPr lang="zh-CN" altLang="en-US" sz="2200" dirty="0" smtClean="0"/>
              <a:t>值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/>
              <a:t>(3) </a:t>
            </a:r>
            <a:r>
              <a:rPr lang="zh-CN" altLang="en-US" sz="2200" dirty="0"/>
              <a:t>复合赋值运算符是将算术运算或位运算与赋值相结合，同一个变量即参加运算，也是被赋值的变量，出现在赋值运算符的两边。复合赋值运算符是一个整体，中间不能用空格隔开。例如：</a:t>
            </a:r>
          </a:p>
          <a:p>
            <a:pPr>
              <a:defRPr/>
            </a:pPr>
            <a:r>
              <a:rPr lang="en-US" altLang="zh-CN" sz="2200" dirty="0"/>
              <a:t>    a *= 6				//</a:t>
            </a:r>
            <a:r>
              <a:rPr lang="zh-CN" altLang="en-US" sz="2200" dirty="0"/>
              <a:t>相当于</a:t>
            </a:r>
            <a:r>
              <a:rPr lang="en-US" altLang="zh-CN" sz="2200" dirty="0"/>
              <a:t>a = a*6</a:t>
            </a:r>
          </a:p>
          <a:p>
            <a:pPr>
              <a:defRPr/>
            </a:pPr>
            <a:r>
              <a:rPr lang="en-US" altLang="zh-CN" sz="2200" dirty="0"/>
              <a:t>    a %= 6			</a:t>
            </a:r>
            <a:r>
              <a:rPr lang="en-US" altLang="zh-CN" sz="2200" dirty="0" smtClean="0"/>
              <a:t>          //</a:t>
            </a:r>
            <a:r>
              <a:rPr lang="zh-CN" altLang="en-US" sz="2200" dirty="0"/>
              <a:t>相当于</a:t>
            </a:r>
            <a:r>
              <a:rPr lang="en-US" altLang="zh-CN" sz="2200" dirty="0"/>
              <a:t>a =  </a:t>
            </a:r>
            <a:r>
              <a:rPr lang="en-US" altLang="zh-CN" sz="2200" dirty="0" smtClean="0"/>
              <a:t>a%6</a:t>
            </a: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    a += 3 + 6        </a:t>
            </a:r>
            <a:r>
              <a:rPr lang="en-US" altLang="zh-CN" sz="2200" dirty="0" smtClean="0"/>
              <a:t>                </a:t>
            </a:r>
            <a:r>
              <a:rPr lang="en-US" altLang="zh-CN" sz="2200" dirty="0"/>
              <a:t>	//</a:t>
            </a:r>
            <a:r>
              <a:rPr lang="zh-CN" altLang="en-US" sz="2200" dirty="0"/>
              <a:t>相当于</a:t>
            </a:r>
            <a:r>
              <a:rPr lang="en-US" altLang="zh-CN" sz="2200" dirty="0"/>
              <a:t>a = a+(3+6)</a:t>
            </a:r>
          </a:p>
          <a:p>
            <a:pPr>
              <a:defRPr/>
            </a:pPr>
            <a:r>
              <a:rPr lang="zh-CN" altLang="en-US" sz="2200" dirty="0"/>
              <a:t> 初学者容易犯的一个错误就是混淆</a:t>
            </a:r>
            <a:r>
              <a:rPr lang="zh-CN" altLang="en-US" sz="2200" dirty="0">
                <a:latin typeface="Arial"/>
              </a:rPr>
              <a:t>“</a:t>
            </a:r>
            <a:r>
              <a:rPr lang="en-US" altLang="zh-CN" sz="2200" dirty="0"/>
              <a:t>=</a:t>
            </a:r>
            <a:r>
              <a:rPr lang="en-US" altLang="zh-CN" sz="2200" dirty="0">
                <a:latin typeface="Arial"/>
              </a:rPr>
              <a:t>”</a:t>
            </a:r>
            <a:r>
              <a:rPr lang="zh-CN" altLang="en-US" sz="2200" dirty="0"/>
              <a:t>运算符和</a:t>
            </a:r>
            <a:r>
              <a:rPr lang="zh-CN" altLang="en-US" sz="2200" dirty="0">
                <a:latin typeface="Arial"/>
              </a:rPr>
              <a:t>“</a:t>
            </a:r>
            <a:r>
              <a:rPr lang="en-US" altLang="zh-CN" sz="2200" dirty="0"/>
              <a:t>==</a:t>
            </a:r>
            <a:r>
              <a:rPr lang="en-US" altLang="zh-CN" sz="2200" dirty="0">
                <a:latin typeface="Arial"/>
              </a:rPr>
              <a:t>”</a:t>
            </a:r>
            <a:r>
              <a:rPr lang="zh-CN" altLang="en-US" sz="2200" dirty="0"/>
              <a:t>运算符。分析下面代码：</a:t>
            </a:r>
          </a:p>
          <a:p>
            <a:pPr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 = 5, b = 3;</a:t>
            </a:r>
          </a:p>
          <a:p>
            <a:pPr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d = a == b;   	</a:t>
            </a:r>
            <a:r>
              <a:rPr lang="en-US" altLang="zh-CN" sz="2200" dirty="0">
                <a:solidFill>
                  <a:srgbClr val="FF0000"/>
                </a:solidFill>
              </a:rPr>
              <a:t>//d</a:t>
            </a:r>
            <a:r>
              <a:rPr lang="zh-CN" altLang="en-US" sz="2200" dirty="0">
                <a:solidFill>
                  <a:srgbClr val="FF0000"/>
                </a:solidFill>
              </a:rPr>
              <a:t>的值为</a:t>
            </a:r>
            <a:r>
              <a:rPr lang="en-US" altLang="zh-CN" sz="2200" dirty="0" smtClean="0">
                <a:solidFill>
                  <a:srgbClr val="FF0000"/>
                </a:solidFill>
              </a:rPr>
              <a:t>0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因为</a:t>
            </a:r>
            <a:r>
              <a:rPr lang="en-US" altLang="zh-CN" sz="2200" dirty="0" smtClean="0"/>
              <a:t>a==b</a:t>
            </a:r>
            <a:r>
              <a:rPr lang="zh-CN" altLang="en-US" sz="2200" dirty="0" smtClean="0"/>
              <a:t>表示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的关系是否相等，相等则为真取值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，不相等则为假取值</a:t>
            </a:r>
            <a:r>
              <a:rPr lang="en-US" altLang="zh-CN" sz="2200" dirty="0" smtClean="0"/>
              <a:t>0.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802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29589"/>
              </p:ext>
            </p:extLst>
          </p:nvPr>
        </p:nvGraphicFramePr>
        <p:xfrm>
          <a:off x="1346200" y="134467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赋值与和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x+=10</a:t>
                      </a:r>
                      <a:r>
                        <a:rPr lang="zh-CN" altLang="en-US" dirty="0" smtClean="0"/>
                        <a:t>（等于</a:t>
                      </a:r>
                      <a:r>
                        <a:rPr lang="en-US" altLang="zh-CN" dirty="0" smtClean="0"/>
                        <a:t>x=x+10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赋值与减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x-=10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赋值与乘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x*=10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赋值与除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x/=10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52096" y="4862933"/>
            <a:ext cx="879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</a:t>
            </a:r>
            <a:r>
              <a:rPr lang="zh-CN" altLang="en-US" dirty="0"/>
              <a:t>是有的，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a=a+1</a:t>
            </a:r>
            <a:r>
              <a:rPr lang="zh-CN" altLang="en-US" dirty="0"/>
              <a:t>，</a:t>
            </a:r>
            <a:r>
              <a:rPr lang="zh-CN" altLang="en-US" dirty="0" smtClean="0"/>
              <a:t>表达式</a:t>
            </a:r>
            <a:r>
              <a:rPr lang="en-US" altLang="zh-CN" dirty="0"/>
              <a:t>a</a:t>
            </a:r>
            <a:r>
              <a:rPr lang="zh-CN" altLang="en-US" dirty="0" smtClean="0"/>
              <a:t>被</a:t>
            </a:r>
            <a:r>
              <a:rPr lang="zh-CN" altLang="en-US" dirty="0"/>
              <a:t>计算了两次，对于复合</a:t>
            </a:r>
            <a:r>
              <a:rPr lang="zh-CN" altLang="en-US" dirty="0" smtClean="0"/>
              <a:t>运算符</a:t>
            </a:r>
            <a:r>
              <a:rPr lang="en-US" altLang="zh-CN" dirty="0"/>
              <a:t>a</a:t>
            </a:r>
            <a:r>
              <a:rPr lang="en-US" altLang="zh-CN" dirty="0" smtClean="0"/>
              <a:t>+=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 smtClean="0"/>
              <a:t>表达式</a:t>
            </a:r>
            <a:r>
              <a:rPr lang="en-US" altLang="zh-CN" dirty="0"/>
              <a:t>a</a:t>
            </a:r>
            <a:r>
              <a:rPr lang="zh-CN" altLang="en-US" dirty="0" smtClean="0"/>
              <a:t>仅</a:t>
            </a:r>
            <a:r>
              <a:rPr lang="zh-CN" altLang="en-US" dirty="0"/>
              <a:t>计算了一次。一般的来说，这种区别对于程序的运行没有多大影响，但是当</a:t>
            </a:r>
            <a:r>
              <a:rPr lang="zh-CN" altLang="en-US" dirty="0" smtClean="0"/>
              <a:t>表达式作为</a:t>
            </a:r>
            <a:r>
              <a:rPr lang="zh-CN" altLang="en-US" dirty="0"/>
              <a:t>函数的返回值时，函数就被调用了两</a:t>
            </a:r>
            <a:r>
              <a:rPr lang="zh-CN" altLang="en-US" dirty="0" smtClean="0"/>
              <a:t>次</a:t>
            </a:r>
            <a:r>
              <a:rPr lang="zh-CN" altLang="en-US" dirty="0"/>
              <a:t>，</a:t>
            </a:r>
            <a:r>
              <a:rPr lang="zh-CN" altLang="en-US" dirty="0" smtClean="0"/>
              <a:t>而且</a:t>
            </a:r>
            <a:r>
              <a:rPr lang="zh-CN" altLang="en-US" dirty="0"/>
              <a:t>如果使用普通的赋值</a:t>
            </a:r>
            <a:r>
              <a:rPr lang="zh-CN" altLang="en-US" dirty="0" smtClean="0"/>
              <a:t>运算符</a:t>
            </a:r>
            <a:r>
              <a:rPr lang="zh-CN" altLang="en-US" dirty="0"/>
              <a:t>，</a:t>
            </a:r>
            <a:r>
              <a:rPr lang="zh-CN" altLang="en-US" dirty="0" smtClean="0"/>
              <a:t>也</a:t>
            </a:r>
            <a:r>
              <a:rPr lang="zh-CN" altLang="en-US" dirty="0"/>
              <a:t>会加大程序的开销，使效率降低。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2096" y="4132212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a=a+3;</a:t>
            </a:r>
            <a:r>
              <a:rPr lang="zh-CN" altLang="en-US" dirty="0"/>
              <a:t>与</a:t>
            </a:r>
            <a:r>
              <a:rPr lang="en-US" altLang="zh-CN" dirty="0"/>
              <a:t>a+=3;</a:t>
            </a:r>
            <a:r>
              <a:rPr lang="zh-CN" altLang="en-US" dirty="0"/>
              <a:t>有没有区别？</a:t>
            </a:r>
          </a:p>
        </p:txBody>
      </p:sp>
    </p:spTree>
    <p:extLst>
      <p:ext uri="{BB962C8B-B14F-4D97-AF65-F5344CB8AC3E}">
        <p14:creationId xmlns:p14="http://schemas.microsoft.com/office/powerpoint/2010/main" val="1859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7258" y="976312"/>
            <a:ext cx="4767168" cy="381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5</a:t>
            </a:r>
            <a:r>
              <a:rPr lang="zh-CN" altLang="en-US" sz="36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、运算符</a:t>
            </a:r>
            <a:r>
              <a:rPr lang="zh-CN" altLang="en-US" sz="3600" dirty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rPr>
              <a:t>的优先级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65" y="465495"/>
            <a:ext cx="6831947" cy="63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394" y="1083246"/>
            <a:ext cx="8911687" cy="661765"/>
          </a:xfrm>
        </p:spPr>
        <p:txBody>
          <a:bodyPr/>
          <a:lstStyle/>
          <a:p>
            <a:pPr algn="l"/>
            <a:r>
              <a:rPr lang="en-US" altLang="zh-CN" dirty="0"/>
              <a:t>6</a:t>
            </a:r>
            <a:r>
              <a:rPr lang="zh-CN" altLang="en-US" dirty="0" smtClean="0"/>
              <a:t>、算术表达式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853" y="1913529"/>
            <a:ext cx="8915400" cy="115544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表达式是</a:t>
            </a:r>
            <a:r>
              <a:rPr lang="zh-CN" altLang="en-US" dirty="0"/>
              <a:t>由运算符、括号和</a:t>
            </a:r>
            <a:r>
              <a:rPr lang="zh-CN" altLang="en-US" dirty="0" smtClean="0"/>
              <a:t>操作数构成</a:t>
            </a:r>
            <a:r>
              <a:rPr lang="zh-CN" altLang="en-US" dirty="0"/>
              <a:t>的序列，在运行时能计算出一个值的结果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zh-CN" altLang="en-US" dirty="0" smtClean="0"/>
              <a:t>  例如：</a:t>
            </a:r>
            <a:r>
              <a:rPr lang="en-US" altLang="zh-CN" dirty="0" smtClean="0"/>
              <a:t>3+5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3+2</a:t>
            </a:r>
            <a:r>
              <a:rPr lang="zh-CN" altLang="en-US" dirty="0" smtClean="0"/>
              <a:t>）或者（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7853" y="3237489"/>
            <a:ext cx="98708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/>
              <a:t>当一个算术表达式中存在多个算术运算符时，各个运算符的优先级与常规算术运算相同，即先乘、</a:t>
            </a:r>
            <a:r>
              <a:rPr lang="zh-CN" altLang="en-US" sz="2200" dirty="0" smtClean="0"/>
              <a:t>除和</a:t>
            </a:r>
            <a:r>
              <a:rPr lang="zh-CN" altLang="en-US" sz="2200" dirty="0"/>
              <a:t>取余，再计算加、减，同级运算符的计算顺序是从左向右，即先计算左边的算术表达式，再进行右边</a:t>
            </a:r>
            <a:r>
              <a:rPr lang="zh-CN" altLang="en-US" sz="2200" dirty="0" smtClean="0"/>
              <a:t>的表达式</a:t>
            </a:r>
            <a:r>
              <a:rPr lang="zh-CN" altLang="en-US" sz="2200" dirty="0"/>
              <a:t>的计算。当然也可以用圆括号改变表达式计算的先后顺序。算术表达式的书写规则如下：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86076" y="4807781"/>
            <a:ext cx="8714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en-US" sz="2000" dirty="0"/>
              <a:t>有字符必须大小一样写在同一条水平线上。</a:t>
            </a:r>
            <a:br>
              <a:rPr lang="zh-CN" altLang="en-US" sz="2000" dirty="0"/>
            </a:br>
            <a:r>
              <a:rPr lang="en-US" altLang="zh-CN" sz="2000" dirty="0"/>
              <a:t>(2)</a:t>
            </a:r>
            <a:r>
              <a:rPr lang="zh-CN" altLang="en-US" sz="2000" dirty="0"/>
              <a:t>是相乘的地方必须写上“*”</a:t>
            </a:r>
            <a:r>
              <a:rPr lang="en-US" altLang="zh-CN" sz="2000" dirty="0"/>
              <a:t>,</a:t>
            </a:r>
            <a:r>
              <a:rPr lang="zh-CN" altLang="en-US" sz="2000" dirty="0"/>
              <a:t>不能省略</a:t>
            </a:r>
            <a:r>
              <a:rPr lang="en-US" altLang="zh-CN" sz="2000" dirty="0"/>
              <a:t>,</a:t>
            </a:r>
            <a:r>
              <a:rPr lang="zh-CN" altLang="en-US" sz="2000" dirty="0"/>
              <a:t>也不能用小数点代替。</a:t>
            </a:r>
            <a:br>
              <a:rPr lang="zh-CN" altLang="en-US" sz="2000" dirty="0"/>
            </a:br>
            <a:r>
              <a:rPr lang="en-US" altLang="zh-CN" sz="2000" dirty="0"/>
              <a:t>(3)</a:t>
            </a:r>
            <a:r>
              <a:rPr lang="zh-CN" altLang="en-US" sz="2000" dirty="0"/>
              <a:t>表达式中出现的括号一律使用小括号，并且一定要成对。</a:t>
            </a:r>
            <a:br>
              <a:rPr lang="zh-CN" altLang="en-US" sz="2000" dirty="0"/>
            </a:br>
            <a:r>
              <a:rPr lang="en-US" altLang="zh-CN" sz="2000" dirty="0"/>
              <a:t>(4)</a:t>
            </a:r>
            <a:r>
              <a:rPr lang="zh-CN" altLang="en-US" sz="2000" dirty="0"/>
              <a:t>函数的自变量</a:t>
            </a:r>
            <a:r>
              <a:rPr lang="en-US" altLang="zh-CN" sz="2000" dirty="0"/>
              <a:t>(</a:t>
            </a:r>
            <a:r>
              <a:rPr lang="zh-CN" altLang="en-US" sz="2000" dirty="0"/>
              <a:t>即函数的参数</a:t>
            </a:r>
            <a:r>
              <a:rPr lang="en-US" altLang="zh-CN" sz="2000" dirty="0"/>
              <a:t>)</a:t>
            </a:r>
            <a:r>
              <a:rPr lang="zh-CN" altLang="en-US" sz="2000" dirty="0"/>
              <a:t>必须写在括号内。</a:t>
            </a:r>
            <a:br>
              <a:rPr lang="zh-CN" altLang="en-US" sz="2000" dirty="0"/>
            </a:br>
            <a:r>
              <a:rPr lang="en-US" altLang="zh-CN" sz="2000" dirty="0"/>
              <a:t>(5)</a:t>
            </a:r>
            <a:r>
              <a:rPr lang="zh-CN" altLang="en-US" sz="2000" dirty="0"/>
              <a:t>书写表达式时应注意数据类型、运算符的优先级及结合性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32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706" y="1458031"/>
            <a:ext cx="8911687" cy="676053"/>
          </a:xfrm>
        </p:spPr>
        <p:txBody>
          <a:bodyPr/>
          <a:lstStyle/>
          <a:p>
            <a:pPr algn="l"/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zh-CN" altLang="es-ES" dirty="0" smtClean="0"/>
              <a:t>类型</a:t>
            </a:r>
            <a:r>
              <a:rPr lang="zh-CN" altLang="es-ES" dirty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821" y="3021591"/>
            <a:ext cx="10817984" cy="95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         每个</a:t>
            </a:r>
            <a:r>
              <a:rPr lang="zh-CN" altLang="en-US" sz="3200" dirty="0"/>
              <a:t>运算符的操作数的个数及类型都有特定限制。在一个表达式中，运算符的某个操作数如果不符合类型要求，就要对操作数进行类型转换。</a:t>
            </a:r>
            <a:r>
              <a:rPr lang="en-US" altLang="zh-CN" sz="3200" dirty="0"/>
              <a:t>C++</a:t>
            </a:r>
            <a:r>
              <a:rPr lang="zh-CN" altLang="en-US" sz="3200" dirty="0"/>
              <a:t>中的类型转换有</a:t>
            </a:r>
            <a:r>
              <a:rPr lang="en-US" altLang="zh-CN" sz="3200" dirty="0"/>
              <a:t>3</a:t>
            </a:r>
            <a:r>
              <a:rPr lang="zh-CN" altLang="en-US" sz="3200" dirty="0"/>
              <a:t>种：自动类型转换、赋值转换和强制类型转换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91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560" y="1141607"/>
            <a:ext cx="4741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7</a:t>
            </a:r>
            <a:r>
              <a:rPr lang="en-US" altLang="zh-CN" sz="4000" b="1" dirty="0" smtClean="0"/>
              <a:t>.1</a:t>
            </a:r>
            <a:r>
              <a:rPr lang="zh-CN" altLang="en-US" sz="4000" b="1" dirty="0"/>
              <a:t>自动类型转换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4385" y="1958361"/>
            <a:ext cx="10024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自动</a:t>
            </a:r>
            <a:r>
              <a:rPr lang="zh-CN" altLang="en-US" sz="2000" dirty="0"/>
              <a:t>类型转换</a:t>
            </a:r>
            <a:r>
              <a:rPr lang="en-US" altLang="zh-CN" sz="2000" dirty="0"/>
              <a:t>(</a:t>
            </a:r>
            <a:r>
              <a:rPr lang="zh-CN" altLang="en-US" sz="2000" dirty="0"/>
              <a:t>也称隐式类型转换</a:t>
            </a:r>
            <a:r>
              <a:rPr lang="en-US" altLang="zh-CN" sz="2000" dirty="0"/>
              <a:t>)</a:t>
            </a:r>
            <a:r>
              <a:rPr lang="zh-CN" altLang="en-US" sz="2000" dirty="0"/>
              <a:t>指系统自动地将表达式中的操作数转换成所需类型的值，转换顺序为由范围较小的类型向范围较大的类型转换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095314" y="3614232"/>
            <a:ext cx="874712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/>
              <a:t>char, bool → short → </a:t>
            </a:r>
            <a:r>
              <a:rPr lang="en-US" altLang="zh-CN" dirty="0" err="1"/>
              <a:t>int</a:t>
            </a:r>
            <a:r>
              <a:rPr lang="en-US" altLang="zh-CN" dirty="0"/>
              <a:t> →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→ </a:t>
            </a:r>
            <a:r>
              <a:rPr lang="en-US" altLang="zh-CN" dirty="0"/>
              <a:t>float → </a:t>
            </a:r>
            <a:r>
              <a:rPr lang="en-US" altLang="zh-CN" dirty="0" smtClean="0"/>
              <a:t>double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81249" y="4363830"/>
            <a:ext cx="950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例：定义</a:t>
            </a:r>
            <a:r>
              <a:rPr lang="zh-CN" altLang="en-US" sz="2000" dirty="0"/>
              <a:t>两个变量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f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 = 100;   float f = </a:t>
            </a:r>
            <a:r>
              <a:rPr lang="en-US" altLang="zh-CN" sz="2000" dirty="0" smtClean="0"/>
              <a:t>32.2;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计算以下表达式：</a:t>
            </a:r>
            <a:r>
              <a:rPr lang="en-US" altLang="zh-CN" sz="2000" dirty="0"/>
              <a:t>a / </a:t>
            </a:r>
            <a:r>
              <a:rPr lang="en-US" altLang="zh-CN" sz="2000" dirty="0" smtClean="0"/>
              <a:t>f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894517" y="5001948"/>
            <a:ext cx="788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处理过程为：先将</a:t>
            </a:r>
            <a:r>
              <a:rPr lang="en-US" altLang="zh-CN" dirty="0"/>
              <a:t>a</a:t>
            </a:r>
            <a:r>
              <a:rPr lang="zh-CN" altLang="en-US" dirty="0"/>
              <a:t>的值转换成</a:t>
            </a:r>
            <a:r>
              <a:rPr lang="en-US" altLang="zh-CN" dirty="0"/>
              <a:t>float</a:t>
            </a:r>
            <a:r>
              <a:rPr lang="zh-CN" altLang="en-US" dirty="0"/>
              <a:t>型，然后再进行浮点数的除法运算，结果为一个</a:t>
            </a:r>
            <a:r>
              <a:rPr lang="en-US" altLang="zh-CN" dirty="0"/>
              <a:t>float</a:t>
            </a:r>
            <a:r>
              <a:rPr lang="zh-CN" altLang="en-US" dirty="0"/>
              <a:t>值</a:t>
            </a:r>
            <a:r>
              <a:rPr lang="en-US" altLang="zh-CN" dirty="0"/>
              <a:t>3.10559</a:t>
            </a:r>
            <a:r>
              <a:rPr lang="zh-CN" altLang="en-US" dirty="0"/>
              <a:t>。在这个过程中</a:t>
            </a:r>
            <a:r>
              <a:rPr lang="en-US" altLang="zh-CN" dirty="0"/>
              <a:t>a</a:t>
            </a:r>
            <a:r>
              <a:rPr lang="zh-CN" altLang="en-US" dirty="0"/>
              <a:t>变量的值不改变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4385" y="2902482"/>
            <a:ext cx="992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规则</a:t>
            </a:r>
            <a:r>
              <a:rPr lang="zh-CN" altLang="en-US" b="1" dirty="0"/>
              <a:t>：</a:t>
            </a:r>
            <a:r>
              <a:rPr lang="zh-CN" altLang="en-US" dirty="0" smtClean="0"/>
              <a:t>两</a:t>
            </a:r>
            <a:r>
              <a:rPr lang="zh-CN" altLang="en-US" dirty="0"/>
              <a:t>个不同类型的操作数进行运算时，先将较小范围的数值转换为另一个较大范围的数值，然后再进行计算。各种基本数据类型的数值范围从小到大排列次序如下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4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8611" y="1074611"/>
            <a:ext cx="11885295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/>
              <a:t>例题</a:t>
            </a:r>
            <a:r>
              <a:rPr lang="zh-CN" altLang="en-US" sz="4800" b="1" dirty="0" smtClean="0"/>
              <a:t>：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已知三角形的底为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23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，高为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51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，求三角形的面积。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>
                <a:spLocks noGrp="1"/>
              </p:cNvSpPr>
              <p:nvPr/>
            </p:nvSpPr>
            <p:spPr>
              <a:xfrm>
                <a:off x="557424" y="1979644"/>
                <a:ext cx="11885295" cy="6750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gradFill>
                      <a:gsLst>
                        <a:gs pos="100000">
                          <a:schemeClr val="accent2">
                            <a:lumMod val="75000"/>
                          </a:schemeClr>
                        </a:gs>
                        <a:gs pos="60000">
                          <a:schemeClr val="accent1"/>
                        </a:gs>
                        <a:gs pos="0">
                          <a:schemeClr val="accent3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sz="2400" b="1" dirty="0" smtClean="0"/>
                  <a:t>分析：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利用三角形的面积公式：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底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高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4" y="1979644"/>
                <a:ext cx="11885295" cy="675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33996" y="2727083"/>
            <a:ext cx="7886723" cy="3758576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 smtClean="0"/>
              <a:t>st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800" dirty="0"/>
              <a:t>;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EF1201"/>
                </a:solidFill>
              </a:rPr>
              <a:t> </a:t>
            </a:r>
            <a:r>
              <a:rPr lang="en-US" altLang="zh-CN" sz="2800" dirty="0" smtClean="0">
                <a:solidFill>
                  <a:srgbClr val="EF1201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int</a:t>
            </a:r>
            <a:r>
              <a:rPr lang="en-US" altLang="zh-CN" sz="2800" dirty="0" smtClean="0">
                <a:solidFill>
                  <a:srgbClr val="EF1201"/>
                </a:solidFill>
              </a:rPr>
              <a:t>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a,h</a:t>
            </a:r>
            <a:r>
              <a:rPr lang="en-US" altLang="zh-CN" sz="2800" dirty="0">
                <a:solidFill>
                  <a:srgbClr val="EF1201"/>
                </a:solidFill>
              </a:rPr>
              <a:t>;</a:t>
            </a:r>
            <a:endParaRPr lang="en-US" altLang="zh-CN" sz="2800" dirty="0" smtClean="0">
              <a:solidFill>
                <a:srgbClr val="EF120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EF1201"/>
                </a:solidFill>
              </a:rPr>
              <a:t>     </a:t>
            </a:r>
            <a:r>
              <a:rPr lang="en-US" altLang="zh-CN" sz="2800" dirty="0">
                <a:solidFill>
                  <a:srgbClr val="EF1201"/>
                </a:solidFill>
              </a:rPr>
              <a:t>float</a:t>
            </a:r>
            <a:r>
              <a:rPr lang="en-US" altLang="zh-CN" sz="2800" dirty="0" smtClean="0">
                <a:solidFill>
                  <a:srgbClr val="EF1201"/>
                </a:solidFill>
              </a:rPr>
              <a:t>  </a:t>
            </a:r>
            <a:r>
              <a:rPr lang="en-US" altLang="zh-CN" sz="2800" dirty="0">
                <a:solidFill>
                  <a:srgbClr val="EF1201"/>
                </a:solidFill>
              </a:rPr>
              <a:t>s</a:t>
            </a:r>
            <a:r>
              <a:rPr lang="en-US" altLang="zh-CN" sz="2800" dirty="0" smtClean="0">
                <a:solidFill>
                  <a:srgbClr val="EF120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a=23,h=51;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s=a*h/2;</a:t>
            </a:r>
            <a:endParaRPr lang="en-US" altLang="zh-CN" sz="2800" dirty="0"/>
          </a:p>
          <a:p>
            <a:r>
              <a:rPr lang="en-US" altLang="zh-CN" sz="2800" dirty="0" smtClean="0"/>
              <a:t>     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&lt;&lt;s&lt;&lt;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return 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9" name="爆炸形 2 8"/>
          <p:cNvSpPr/>
          <p:nvPr/>
        </p:nvSpPr>
        <p:spPr>
          <a:xfrm rot="20358670">
            <a:off x="3295460" y="3032910"/>
            <a:ext cx="3920151" cy="247159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不正确！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84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1153339" y="2011859"/>
            <a:ext cx="3020309" cy="3758576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 smtClean="0"/>
              <a:t>st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800" dirty="0"/>
              <a:t>;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a,h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>
                <a:solidFill>
                  <a:srgbClr val="FF0000"/>
                </a:solidFill>
              </a:rPr>
              <a:t>float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a=23,h=51;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s=a*h/2;</a:t>
            </a:r>
            <a:endParaRPr lang="en-US" altLang="zh-CN" sz="2800" dirty="0"/>
          </a:p>
          <a:p>
            <a:r>
              <a:rPr lang="en-US" altLang="zh-CN" sz="2800" dirty="0" smtClean="0"/>
              <a:t>     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&lt;&lt;s&lt;&lt;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return 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722123" y="1705833"/>
            <a:ext cx="2750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s=a*h/2;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640642" y="2372701"/>
            <a:ext cx="537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是浮点型实数，但是在公式的右边，</a:t>
            </a:r>
            <a:r>
              <a:rPr lang="en-US" altLang="zh-CN" dirty="0" err="1" smtClean="0"/>
              <a:t>a,h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都是整数的形式存在，所以计算的过程中都是整数。得到的结果也会以整数的形式赋值给</a:t>
            </a:r>
            <a:r>
              <a:rPr lang="en-US" altLang="zh-CN" dirty="0" smtClean="0"/>
              <a:t>s.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40642" y="3318463"/>
            <a:ext cx="537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解决</a:t>
            </a:r>
            <a:r>
              <a:rPr lang="zh-CN" altLang="en-US" sz="3200" dirty="0" smtClean="0"/>
              <a:t>方法：</a:t>
            </a:r>
            <a:r>
              <a:rPr lang="en-US" altLang="zh-CN" sz="3200" dirty="0" smtClean="0">
                <a:solidFill>
                  <a:srgbClr val="FF0000"/>
                </a:solidFill>
              </a:rPr>
              <a:t>s=a*h/2.0;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5640642" y="3925670"/>
            <a:ext cx="537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数字</a:t>
            </a:r>
            <a:r>
              <a:rPr lang="en-US" altLang="zh-CN" dirty="0" smtClean="0">
                <a:solidFill>
                  <a:srgbClr val="FF0000"/>
                </a:solidFill>
              </a:rPr>
              <a:t>2.0</a:t>
            </a:r>
            <a:r>
              <a:rPr lang="zh-CN" altLang="en-US" dirty="0" smtClean="0">
                <a:solidFill>
                  <a:schemeClr val="tx2"/>
                </a:solidFill>
              </a:rPr>
              <a:t>，是一个实数，在公式</a:t>
            </a:r>
            <a:r>
              <a:rPr lang="en-US" altLang="zh-CN" dirty="0" smtClean="0">
                <a:solidFill>
                  <a:srgbClr val="FF0000"/>
                </a:solidFill>
              </a:rPr>
              <a:t>s=a*h/2.0</a:t>
            </a:r>
            <a:r>
              <a:rPr lang="zh-CN" altLang="en-US" dirty="0" smtClean="0">
                <a:solidFill>
                  <a:schemeClr val="tx2"/>
                </a:solidFill>
              </a:rPr>
              <a:t>的计算过程中，如果数据的类型不一样，</a:t>
            </a:r>
            <a:r>
              <a:rPr lang="zh-CN" altLang="en-US" dirty="0" smtClean="0">
                <a:solidFill>
                  <a:srgbClr val="FF0000"/>
                </a:solidFill>
              </a:rPr>
              <a:t>数据类型会自动转换。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40642" y="4947203"/>
            <a:ext cx="628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转换规则：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、运算过程中数据类型不一样，先转换成统一类型再运算；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、运算过程中，低精度转换成高精度；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、赋值运算过程中，如赋值号</a:t>
            </a:r>
            <a:r>
              <a:rPr lang="zh-CN" altLang="en-US" dirty="0" smtClean="0">
                <a:solidFill>
                  <a:srgbClr val="EF1201"/>
                </a:solidFill>
              </a:rPr>
              <a:t>“</a:t>
            </a:r>
            <a:r>
              <a:rPr lang="en-US" altLang="zh-CN" dirty="0" smtClean="0">
                <a:solidFill>
                  <a:srgbClr val="EF1201"/>
                </a:solidFill>
              </a:rPr>
              <a:t>=</a:t>
            </a:r>
            <a:r>
              <a:rPr lang="zh-CN" altLang="en-US" dirty="0" smtClean="0">
                <a:solidFill>
                  <a:srgbClr val="EF1201"/>
                </a:solidFill>
              </a:rPr>
              <a:t>”</a:t>
            </a:r>
            <a:r>
              <a:rPr lang="zh-CN" altLang="en-US" dirty="0" smtClean="0"/>
              <a:t>两边数据类型不一样，将右边表达式值的类型转换成为左边变量的类型；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46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8611" y="1074611"/>
            <a:ext cx="11885295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/>
              <a:t>例题</a:t>
            </a:r>
            <a:r>
              <a:rPr lang="zh-CN" altLang="en-US" sz="4800" b="1" dirty="0" smtClean="0"/>
              <a:t>：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将字符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赋给整形变量。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57424" y="1979644"/>
            <a:ext cx="11189099" cy="6750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分析：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字符存放在内存单元中的时候是以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ASCII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码的形式存储的。如字符变量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c1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的值为‘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’，则变量中存放的是‘</a:t>
            </a:r>
            <a:r>
              <a:rPr lang="en-US" altLang="zh-CN" sz="1800" b="1" dirty="0">
                <a:solidFill>
                  <a:schemeClr val="tx1"/>
                </a:solidFill>
              </a:rPr>
              <a:t>A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’的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ASCII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65.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22886"/>
          <a:stretch/>
        </p:blipFill>
        <p:spPr>
          <a:xfrm>
            <a:off x="557424" y="2654649"/>
            <a:ext cx="10304324" cy="42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8611" y="1074611"/>
            <a:ext cx="11885295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/>
              <a:t>例题</a:t>
            </a:r>
            <a:r>
              <a:rPr lang="en-US" altLang="zh-CN" sz="4000" b="1" dirty="0"/>
              <a:t>5</a:t>
            </a:r>
            <a:r>
              <a:rPr lang="zh-CN" altLang="en-US" sz="4800" b="1" dirty="0" smtClean="0"/>
              <a:t>：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将字符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赋值给整型变量。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内容占位符 7"/>
          <p:cNvSpPr>
            <a:spLocks noGrp="1"/>
          </p:cNvSpPr>
          <p:nvPr>
            <p:ph idx="1"/>
          </p:nvPr>
        </p:nvSpPr>
        <p:spPr>
          <a:xfrm>
            <a:off x="1249357" y="2313845"/>
            <a:ext cx="7886723" cy="3758576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 smtClean="0"/>
              <a:t>st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800" dirty="0"/>
              <a:t>;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EF1201"/>
                </a:solidFill>
              </a:rPr>
              <a:t> </a:t>
            </a:r>
            <a:r>
              <a:rPr lang="en-US" altLang="zh-CN" sz="2800" dirty="0" smtClean="0">
                <a:solidFill>
                  <a:srgbClr val="EF1201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int</a:t>
            </a:r>
            <a:r>
              <a:rPr lang="en-US" altLang="zh-CN" sz="2800" dirty="0" smtClean="0">
                <a:solidFill>
                  <a:srgbClr val="EF1201"/>
                </a:solidFill>
              </a:rPr>
              <a:t>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i</a:t>
            </a:r>
            <a:r>
              <a:rPr lang="en-US" altLang="zh-CN" sz="2800" dirty="0" smtClean="0">
                <a:solidFill>
                  <a:srgbClr val="EF120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=‘A’;</a:t>
            </a:r>
            <a:endParaRPr lang="en-US" altLang="zh-CN" sz="2800" dirty="0"/>
          </a:p>
          <a:p>
            <a:r>
              <a:rPr lang="en-US" altLang="zh-CN" sz="2800" dirty="0" smtClean="0"/>
              <a:t>     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&lt;&lt;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return 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31134" y="3065650"/>
            <a:ext cx="628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转换规则：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、运算过程中数据类型不一样，先转换成统一类型再运算；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、运算过程中，低精度转换成精度；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zh-CN" altLang="en-US" dirty="0" smtClean="0">
                <a:solidFill>
                  <a:srgbClr val="EF1201"/>
                </a:solidFill>
              </a:rPr>
              <a:t>赋值运算过程中，如赋值号“</a:t>
            </a:r>
            <a:r>
              <a:rPr lang="en-US" altLang="zh-CN" dirty="0" smtClean="0">
                <a:solidFill>
                  <a:srgbClr val="EF1201"/>
                </a:solidFill>
              </a:rPr>
              <a:t>=</a:t>
            </a:r>
            <a:r>
              <a:rPr lang="zh-CN" altLang="en-US" dirty="0" smtClean="0">
                <a:solidFill>
                  <a:srgbClr val="EF1201"/>
                </a:solidFill>
              </a:rPr>
              <a:t>”两边数据类型不一样，将右边表达式值的类型转换成为左边变量的类型；</a:t>
            </a:r>
            <a:endParaRPr lang="en-US" altLang="zh-CN" dirty="0" smtClean="0">
              <a:solidFill>
                <a:srgbClr val="EF1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509" y="1930913"/>
            <a:ext cx="10515600" cy="674688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、算术运算</a:t>
            </a:r>
            <a:r>
              <a:rPr lang="zh-CN" altLang="en-US" dirty="0"/>
              <a:t>符</a:t>
            </a:r>
          </a:p>
        </p:txBody>
      </p:sp>
      <p:pic>
        <p:nvPicPr>
          <p:cNvPr id="4" name="图片 3" descr="54ac8dfb000126ad04510145"/>
          <p:cNvPicPr>
            <a:picLocks noChangeAspect="1"/>
          </p:cNvPicPr>
          <p:nvPr/>
        </p:nvPicPr>
        <p:blipFill>
          <a:blip r:embed="rId3"/>
          <a:srcRect b="23290"/>
          <a:stretch>
            <a:fillRect/>
          </a:stretch>
        </p:blipFill>
        <p:spPr>
          <a:xfrm>
            <a:off x="1425575" y="2605601"/>
            <a:ext cx="8201855" cy="2023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384" y="5046925"/>
            <a:ext cx="10229850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sym typeface="+mn-ea"/>
              </a:rPr>
              <a:t>     算术运算</a:t>
            </a:r>
            <a:r>
              <a:rPr lang="zh-CN" altLang="en-US" dirty="0">
                <a:sym typeface="+mn-ea"/>
              </a:rPr>
              <a:t>符主要用于算术运算，</a:t>
            </a:r>
            <a:r>
              <a:rPr lang="zh-CN" altLang="en-US" dirty="0"/>
              <a:t>这 </a:t>
            </a:r>
            <a:r>
              <a:rPr lang="en-US" altLang="zh-CN" dirty="0"/>
              <a:t>5 </a:t>
            </a:r>
            <a:r>
              <a:rPr lang="zh-CN" altLang="en-US" dirty="0"/>
              <a:t>个运算符的优先级为：先乘、除和取余，再计算加、减，同级运算符的计算顺序是从左向右</a:t>
            </a:r>
            <a:r>
              <a:rPr lang="zh-CN" altLang="en-US" dirty="0" smtClean="0"/>
              <a:t>，即</a:t>
            </a:r>
            <a:r>
              <a:rPr lang="zh-CN" altLang="en-US" dirty="0"/>
              <a:t>先计算左边的算术表达式，再进行右边的表达式的计算。当然也可以用圆括号改变表达式计算的先后</a:t>
            </a:r>
            <a:r>
              <a:rPr lang="zh-CN" altLang="en-US" dirty="0" smtClean="0"/>
              <a:t>顺序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加、减、乘</a:t>
            </a:r>
            <a:r>
              <a:rPr lang="zh-CN" altLang="en-US" dirty="0"/>
              <a:t>的与数学运算中定义的相同，几乎可用于 </a:t>
            </a:r>
            <a:r>
              <a:rPr lang="en-US" altLang="zh-CN" dirty="0"/>
              <a:t>C/C++</a:t>
            </a:r>
            <a:r>
              <a:rPr lang="zh-CN" altLang="en-US" dirty="0"/>
              <a:t>语言的所有数据类型；</a:t>
            </a:r>
            <a:br>
              <a:rPr lang="zh-CN" altLang="en-US" dirty="0"/>
            </a:br>
            <a:endParaRPr lang="zh-CN" altLang="en-US" sz="3200" dirty="0">
              <a:sym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0459" y="1106509"/>
            <a:ext cx="8915399" cy="75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C++</a:t>
            </a:r>
            <a:r>
              <a:rPr lang="zh-CN" altLang="en-US" dirty="0" smtClean="0"/>
              <a:t>语言中包含了丰富的运算符，主要有算数运算符、关系运算符、逻辑运算符、赋值运算符和位运算符。下面逐一介绍这些常用的运算符。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3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507" y="1146362"/>
            <a:ext cx="330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7</a:t>
            </a:r>
            <a:r>
              <a:rPr lang="en-US" altLang="zh-CN" sz="4000" b="1" dirty="0" smtClean="0"/>
              <a:t>.2 </a:t>
            </a:r>
            <a:r>
              <a:rPr lang="zh-CN" altLang="en-US" sz="4000" b="1" dirty="0"/>
              <a:t>赋值转换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753035" y="2098718"/>
            <a:ext cx="1042147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float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double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类型赋值给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类型时，直接甩掉小数部分转换为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例如：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=f+0.5;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假设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的值为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4.0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，右边的结果为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4.5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但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是整型，所以舍弃小数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部分后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=4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假设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的值为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4.7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右边的结果为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5.2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但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是整型，所以舍弃小数部分后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=5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。由此可以得到程序中小数四舍五入取整方法。</a:t>
            </a:r>
            <a:endParaRPr lang="en-US" altLang="zh-CN" sz="20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）、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类型赋值给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float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double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类型时，补足有效位小数转换为实数。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例如：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double f=i+4;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假设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类型且其值为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，则右边的计算结果为整数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，然后转换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为实数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9.000000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类型赋值给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时候，直接截取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二进制表示下的低位的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4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个字节</a:t>
            </a:r>
            <a:r>
              <a:rPr lang="zh-CN" altLang="en-US" sz="20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赋给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类型的变量。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173" y="1127032"/>
            <a:ext cx="423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7</a:t>
            </a:r>
            <a:r>
              <a:rPr lang="en-US" altLang="zh-CN" sz="4000" b="1" dirty="0" smtClean="0"/>
              <a:t>.3 </a:t>
            </a:r>
            <a:r>
              <a:rPr lang="zh-CN" altLang="en-US" sz="4000" b="1" dirty="0"/>
              <a:t>强制类型转换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73" y="2007815"/>
            <a:ext cx="105433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     强制</a:t>
            </a:r>
            <a:r>
              <a:rPr lang="zh-CN" altLang="en-US" sz="2400" dirty="0"/>
              <a:t>类型转换</a:t>
            </a:r>
            <a:r>
              <a:rPr lang="en-US" altLang="zh-CN" sz="2400" dirty="0"/>
              <a:t>(</a:t>
            </a:r>
            <a:r>
              <a:rPr lang="zh-CN" altLang="en-US" sz="2400" dirty="0"/>
              <a:t>也称显式类型转换</a:t>
            </a:r>
            <a:r>
              <a:rPr lang="en-US" altLang="zh-CN" sz="2400" dirty="0"/>
              <a:t>)</a:t>
            </a:r>
            <a:r>
              <a:rPr lang="zh-CN" altLang="en-US" sz="2400" dirty="0"/>
              <a:t>是由程序员用类型转换运算符明确指明的一种转换操作，将一个表达式强制转换到某个指定类型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强制</a:t>
            </a:r>
            <a:r>
              <a:rPr lang="zh-CN" altLang="en-US" sz="2400" dirty="0"/>
              <a:t>类型转换的一般形式为：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类型名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（表达式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69381" y="3509623"/>
            <a:ext cx="9466916" cy="291490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例如：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 = 7, b = 2;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double y1 = a / b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   此时</a:t>
            </a:r>
            <a:r>
              <a:rPr lang="en-US" altLang="zh-CN" dirty="0"/>
              <a:t>y1</a:t>
            </a:r>
            <a:r>
              <a:rPr lang="zh-CN" altLang="en-US" dirty="0"/>
              <a:t>的值是</a:t>
            </a:r>
            <a:r>
              <a:rPr lang="en-US" altLang="zh-CN" dirty="0"/>
              <a:t>3.0</a:t>
            </a:r>
            <a:r>
              <a:rPr lang="zh-CN" altLang="en-US" dirty="0"/>
              <a:t>。但如果程序员希望得到</a:t>
            </a:r>
            <a:r>
              <a:rPr lang="en-US" altLang="zh-CN" dirty="0"/>
              <a:t>3.5</a:t>
            </a:r>
            <a:r>
              <a:rPr lang="zh-CN" altLang="en-US" dirty="0"/>
              <a:t>，就要对除法的操作数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 smtClean="0"/>
              <a:t>强制</a:t>
            </a:r>
            <a:r>
              <a:rPr lang="zh-CN" altLang="en-US" dirty="0"/>
              <a:t>类型转换如下：</a:t>
            </a:r>
            <a:endParaRPr lang="zh-CN" altLang="fr-FR" dirty="0"/>
          </a:p>
          <a:p>
            <a:pPr>
              <a:lnSpc>
                <a:spcPct val="80000"/>
              </a:lnSpc>
              <a:buNone/>
              <a:defRPr/>
            </a:pPr>
            <a:r>
              <a:rPr lang="fr-FR" altLang="zh-CN" dirty="0"/>
              <a:t>    y1 = </a:t>
            </a:r>
            <a:r>
              <a:rPr lang="en-US" altLang="zh-CN" dirty="0"/>
              <a:t>(</a:t>
            </a:r>
            <a:r>
              <a:rPr lang="fr-FR" altLang="zh-CN" dirty="0" smtClean="0"/>
              <a:t>double)a/b        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转换成为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类型再计算</a:t>
            </a:r>
            <a:endParaRPr lang="fr-FR" altLang="zh-CN" dirty="0"/>
          </a:p>
          <a:p>
            <a:pPr>
              <a:lnSpc>
                <a:spcPct val="80000"/>
              </a:lnSpc>
              <a:buNone/>
              <a:defRPr/>
            </a:pPr>
            <a:r>
              <a:rPr lang="fr-FR" altLang="zh-CN" dirty="0"/>
              <a:t>   </a:t>
            </a:r>
            <a:r>
              <a:rPr lang="zh-CN" altLang="fr-FR" dirty="0"/>
              <a:t>或者 </a:t>
            </a:r>
            <a:r>
              <a:rPr lang="fr-FR" altLang="zh-CN" dirty="0"/>
              <a:t>y1 = (double</a:t>
            </a:r>
            <a:r>
              <a:rPr lang="fr-FR" altLang="zh-CN" dirty="0" smtClean="0"/>
              <a:t>)</a:t>
            </a:r>
            <a:r>
              <a:rPr lang="zh-CN" altLang="en-US" dirty="0" smtClean="0"/>
              <a:t>（</a:t>
            </a:r>
            <a:r>
              <a:rPr lang="fr-FR" altLang="zh-CN" dirty="0" smtClean="0"/>
              <a:t>a</a:t>
            </a:r>
            <a:r>
              <a:rPr lang="zh-CN" altLang="en-US" dirty="0" smtClean="0"/>
              <a:t>）</a:t>
            </a:r>
            <a:r>
              <a:rPr lang="fr-FR" altLang="zh-CN" dirty="0" smtClean="0"/>
              <a:t>/b    //</a:t>
            </a:r>
            <a:r>
              <a:rPr lang="zh-CN" altLang="en-US" dirty="0" smtClean="0"/>
              <a:t>和上面转换方式一样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7036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117" y="1671520"/>
            <a:ext cx="900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关于强制类型转换，说明以下两点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60357" y="2410184"/>
            <a:ext cx="95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/>
              <a:t>强制类型转换是一种不安全的数值转换，因为强制类型转换在将高类型的数据转换为低类型</a:t>
            </a:r>
            <a:r>
              <a:rPr lang="zh-CN" altLang="en-US" dirty="0" smtClean="0"/>
              <a:t>数据</a:t>
            </a:r>
            <a:r>
              <a:rPr lang="zh-CN" altLang="en-US" dirty="0"/>
              <a:t>时可能造成数据精度的损失。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0357" y="3333514"/>
            <a:ext cx="932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类型强制转换作用于一个表达式，并非作用于数据存储单元，即不改变变量存储的类型和值</a:t>
            </a:r>
          </a:p>
        </p:txBody>
      </p:sp>
    </p:spTree>
    <p:extLst>
      <p:ext uri="{BB962C8B-B14F-4D97-AF65-F5344CB8AC3E}">
        <p14:creationId xmlns:p14="http://schemas.microsoft.com/office/powerpoint/2010/main" val="16351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8611" y="1074611"/>
            <a:ext cx="11885295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 smtClean="0"/>
              <a:t>例题</a:t>
            </a:r>
            <a:r>
              <a:rPr lang="zh-CN" altLang="en-US" sz="4800" b="1" dirty="0" smtClean="0"/>
              <a:t>：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已知三角形的底为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23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，高为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51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，求三角形的面积。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>
                <a:spLocks noGrp="1"/>
              </p:cNvSpPr>
              <p:nvPr/>
            </p:nvSpPr>
            <p:spPr>
              <a:xfrm>
                <a:off x="557424" y="1979644"/>
                <a:ext cx="11885295" cy="6750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gradFill>
                      <a:gsLst>
                        <a:gs pos="100000">
                          <a:schemeClr val="accent2">
                            <a:lumMod val="75000"/>
                          </a:schemeClr>
                        </a:gs>
                        <a:gs pos="60000">
                          <a:schemeClr val="accent1"/>
                        </a:gs>
                        <a:gs pos="0">
                          <a:schemeClr val="accent3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sz="2400" b="1" dirty="0" smtClean="0"/>
                  <a:t>分析：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利用三角形的面积公式：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底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高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4" y="1979644"/>
                <a:ext cx="11885295" cy="675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33996" y="2727083"/>
            <a:ext cx="7886723" cy="3758576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 smtClean="0"/>
              <a:t>st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</a:t>
            </a:r>
            <a:r>
              <a:rPr lang="en-US" altLang="zh-CN" sz="2800" dirty="0"/>
              <a:t>;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EF1201"/>
                </a:solidFill>
              </a:rPr>
              <a:t> </a:t>
            </a:r>
            <a:r>
              <a:rPr lang="en-US" altLang="zh-CN" sz="2800" dirty="0" smtClean="0">
                <a:solidFill>
                  <a:srgbClr val="EF1201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int</a:t>
            </a:r>
            <a:r>
              <a:rPr lang="en-US" altLang="zh-CN" sz="2800" dirty="0" smtClean="0">
                <a:solidFill>
                  <a:srgbClr val="EF1201"/>
                </a:solidFill>
              </a:rPr>
              <a:t> </a:t>
            </a:r>
            <a:r>
              <a:rPr lang="en-US" altLang="zh-CN" sz="2800" dirty="0" err="1" smtClean="0">
                <a:solidFill>
                  <a:srgbClr val="EF1201"/>
                </a:solidFill>
              </a:rPr>
              <a:t>a,h</a:t>
            </a:r>
            <a:r>
              <a:rPr lang="en-US" altLang="zh-CN" sz="2800" dirty="0">
                <a:solidFill>
                  <a:srgbClr val="EF1201"/>
                </a:solidFill>
              </a:rPr>
              <a:t>;</a:t>
            </a:r>
            <a:endParaRPr lang="en-US" altLang="zh-CN" sz="2800" dirty="0" smtClean="0">
              <a:solidFill>
                <a:srgbClr val="EF120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EF1201"/>
                </a:solidFill>
              </a:rPr>
              <a:t>     </a:t>
            </a:r>
            <a:r>
              <a:rPr lang="en-US" altLang="zh-CN" sz="2800" dirty="0">
                <a:solidFill>
                  <a:srgbClr val="EF1201"/>
                </a:solidFill>
              </a:rPr>
              <a:t>float</a:t>
            </a:r>
            <a:r>
              <a:rPr lang="en-US" altLang="zh-CN" sz="2800" dirty="0" smtClean="0">
                <a:solidFill>
                  <a:srgbClr val="EF1201"/>
                </a:solidFill>
              </a:rPr>
              <a:t>  </a:t>
            </a:r>
            <a:r>
              <a:rPr lang="en-US" altLang="zh-CN" sz="2800" dirty="0">
                <a:solidFill>
                  <a:srgbClr val="EF1201"/>
                </a:solidFill>
              </a:rPr>
              <a:t>s</a:t>
            </a:r>
            <a:r>
              <a:rPr lang="en-US" altLang="zh-CN" sz="2800" dirty="0" smtClean="0">
                <a:solidFill>
                  <a:srgbClr val="EF120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a=23,h=51;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s=(float)a*h/2;</a:t>
            </a:r>
            <a:endParaRPr lang="en-US" altLang="zh-CN" sz="2800" b="1" dirty="0"/>
          </a:p>
          <a:p>
            <a:r>
              <a:rPr lang="en-US" altLang="zh-CN" sz="2800" dirty="0" smtClean="0"/>
              <a:t>     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cout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&lt;&lt;s&lt;&lt;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return </a:t>
            </a:r>
            <a:r>
              <a:rPr lang="en-US" altLang="zh-CN" sz="2800" dirty="0"/>
              <a:t>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7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1150623"/>
            <a:ext cx="10515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任务</a:t>
            </a:r>
            <a:r>
              <a:rPr lang="zh-CN" altLang="en-US" dirty="0"/>
              <a:t>二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825625"/>
            <a:ext cx="1133880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、通过字符数据与整数进行算数运算将小写字母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转换成为大写字母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、计算三角形面积，底为</a:t>
            </a:r>
            <a:r>
              <a:rPr lang="en-US" altLang="zh-CN" sz="3200" dirty="0" smtClean="0"/>
              <a:t>15</a:t>
            </a:r>
            <a:r>
              <a:rPr lang="zh-CN" altLang="en-US" sz="3200" dirty="0" smtClean="0"/>
              <a:t>，高为</a:t>
            </a:r>
            <a:r>
              <a:rPr lang="en-US" altLang="zh-CN" sz="3200" dirty="0" smtClean="0"/>
              <a:t>7.   </a:t>
            </a:r>
          </a:p>
          <a:p>
            <a:pPr marL="0" indent="0">
              <a:buNone/>
            </a:pPr>
            <a:r>
              <a:rPr lang="en-US" altLang="zh-CN" sz="32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tips</a:t>
            </a:r>
            <a:r>
              <a:rPr lang="zh-CN" altLang="en-US" sz="3200" dirty="0"/>
              <a:t>：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、小写字母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ASCII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码值为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97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，大写字母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ASCII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码值为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65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，相差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32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、最终输出的是字符，所以定义变量为字符类型变量。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zh-CN" sz="3200" dirty="0" smtClean="0"/>
              <a:t>提交</a:t>
            </a:r>
            <a:r>
              <a:rPr lang="zh-CN" altLang="zh-CN" sz="3200" dirty="0"/>
              <a:t>的文件名</a:t>
            </a:r>
            <a:r>
              <a:rPr lang="zh-CN" altLang="zh-CN" sz="3200" dirty="0" smtClean="0"/>
              <a:t>：</a:t>
            </a:r>
            <a:r>
              <a:rPr lang="en-US" altLang="zh-CN" sz="3200" dirty="0" smtClean="0"/>
              <a:t>2.2.1</a:t>
            </a:r>
            <a:r>
              <a:rPr lang="zh-CN" altLang="en-US" sz="3200" dirty="0" smtClean="0"/>
              <a:t>姓名</a:t>
            </a:r>
            <a:r>
              <a:rPr lang="en-US" altLang="zh-CN" sz="3200" dirty="0"/>
              <a:t>.</a:t>
            </a:r>
            <a:r>
              <a:rPr lang="en-US" altLang="zh-CN" sz="3600" dirty="0" err="1" smtClean="0"/>
              <a:t>cpp</a:t>
            </a:r>
            <a:r>
              <a:rPr lang="en-US" altLang="zh-CN" sz="3600" dirty="0" smtClean="0"/>
              <a:t>  2.2.2</a:t>
            </a:r>
            <a:r>
              <a:rPr lang="zh-CN" altLang="en-US" sz="3600" dirty="0" smtClean="0"/>
              <a:t>姓名</a:t>
            </a:r>
            <a:r>
              <a:rPr lang="en-US" altLang="zh-CN" sz="3600" dirty="0" smtClean="0"/>
              <a:t>.</a:t>
            </a:r>
            <a:r>
              <a:rPr lang="en-US" altLang="zh-CN" sz="3600" dirty="0" err="1" smtClean="0"/>
              <a:t>cpp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 smtClean="0"/>
          </a:p>
          <a:p>
            <a:pPr marL="0" indent="0">
              <a:buNone/>
            </a:pP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436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844" y="1746252"/>
            <a:ext cx="10753118" cy="2224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除，若两个操作数都是整数，结果为整数（商部分</a:t>
            </a:r>
            <a:r>
              <a:rPr lang="zh-CN" altLang="en-US" dirty="0" smtClean="0"/>
              <a:t>），若其中一个数为浮点型，结果为浮点数。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1/2=0   </a:t>
            </a:r>
            <a:r>
              <a:rPr lang="zh-CN" altLang="en-US" dirty="0" smtClean="0">
                <a:latin typeface="Courier New" panose="02070309020205020404" pitchFamily="49" charset="0"/>
              </a:rPr>
              <a:t>  </a:t>
            </a:r>
            <a:r>
              <a:rPr lang="zh-CN" altLang="en-US" dirty="0">
                <a:latin typeface="Courier New" panose="02070309020205020404" pitchFamily="49" charset="0"/>
              </a:rPr>
              <a:t>5/2=2</a:t>
            </a:r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>
                <a:latin typeface="Courier New" panose="02070309020205020404" pitchFamily="49" charset="0"/>
              </a:rPr>
              <a:t>10/3.0=3.333333  </a:t>
            </a:r>
            <a:r>
              <a:rPr lang="en-US" altLang="zh-CN" dirty="0" smtClean="0">
                <a:latin typeface="Courier New" panose="02070309020205020404" pitchFamily="49" charset="0"/>
              </a:rPr>
              <a:t> 10.0/3=3.333333</a:t>
            </a: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/>
              <a:t>%通常称为取模运算，两个操作数必须都是整型数，结果为余数，余数的符号与左边数的符号等同。</a:t>
            </a: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3%2=1     -3%2=-1       3%-2=1      -3%-2=-1      8%4=0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6208" y="4237893"/>
            <a:ext cx="35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在算术运算中需要注意溢出问题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29687" y="4724766"/>
            <a:ext cx="8297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两个整数做加法、减法或乘法运算时，即便结果溢出也不是错误。</a:t>
            </a:r>
          </a:p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s1 = 32765;</a:t>
            </a: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s1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s1 + 3;			//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结果是否超过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的最大值？</a:t>
            </a:r>
          </a:p>
          <a:p>
            <a:pPr>
              <a:defRPr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&lt;&lt;s1&lt;&lt;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endl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		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输出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-32768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，而不是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32768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实际上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，观察二进制数据，这两个值是一样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b="1" dirty="0"/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327" y="1017034"/>
            <a:ext cx="50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除法运算（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）与求余运算（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7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66420" y="1496646"/>
            <a:ext cx="3757930" cy="3758565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    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     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{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algn="l">
              <a:buNone/>
            </a:pP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return 0</a:t>
            </a:r>
            <a:r>
              <a:rPr lang="zh-CN" altLang="en-US" sz="2800" dirty="0"/>
              <a:t>；</a:t>
            </a:r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2179" y="2728008"/>
            <a:ext cx="610171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&lt;&lt;23/10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;  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23%10&lt;&lt;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;</a:t>
            </a:r>
          </a:p>
          <a:p>
            <a:r>
              <a:rPr lang="en-US" altLang="zh-CN" sz="2800" dirty="0" err="1">
                <a:sym typeface="+mn-ea"/>
              </a:rPr>
              <a:t>cout</a:t>
            </a:r>
            <a:r>
              <a:rPr lang="en-US" altLang="zh-CN" sz="2800" dirty="0" smtClean="0">
                <a:sym typeface="+mn-ea"/>
              </a:rPr>
              <a:t>&lt;&lt;10.0/3.0&lt;&lt;</a:t>
            </a:r>
            <a:r>
              <a:rPr lang="en-US" altLang="zh-CN" sz="2800" dirty="0" err="1">
                <a:sym typeface="+mn-ea"/>
              </a:rPr>
              <a:t>endl</a:t>
            </a:r>
            <a:r>
              <a:rPr lang="en-US" altLang="zh-CN" sz="2800" dirty="0">
                <a:sym typeface="+mn-ea"/>
              </a:rPr>
              <a:t>;  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   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467" y="5085445"/>
            <a:ext cx="510461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ym typeface="+mn-ea"/>
              </a:rPr>
              <a:t>输出结果：</a:t>
            </a:r>
            <a:r>
              <a:rPr lang="en-US" altLang="zh-CN" sz="3200" dirty="0">
                <a:sym typeface="+mn-ea"/>
              </a:rPr>
              <a:t>2</a:t>
            </a:r>
          </a:p>
          <a:p>
            <a:r>
              <a:rPr lang="en-US" altLang="zh-CN" sz="3200" dirty="0">
                <a:sym typeface="+mn-ea"/>
              </a:rPr>
              <a:t>                  </a:t>
            </a:r>
            <a:r>
              <a:rPr lang="en-US" altLang="zh-CN" sz="3200" dirty="0" smtClean="0">
                <a:sym typeface="+mn-ea"/>
              </a:rPr>
              <a:t>3</a:t>
            </a:r>
          </a:p>
          <a:p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 smtClean="0">
                <a:sym typeface="+mn-ea"/>
              </a:rPr>
              <a:t>                 3.333333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577" y="1001513"/>
            <a:ext cx="524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读程序，说答案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687" y="3224028"/>
            <a:ext cx="10758613" cy="131462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有前置方式和后置方式。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zh-CN" altLang="en-US" dirty="0" smtClean="0"/>
              <a:t>     前置方式使操作数增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），新值参与表达式的运算；     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后置方式是在操作数参与表达式运算后其值增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（或减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43989" y="5164719"/>
            <a:ext cx="451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zh-CN" altLang="en-US" dirty="0"/>
              <a:t>，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//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之前，先使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，减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--//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之后，使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5686" y="887280"/>
            <a:ext cx="10515600" cy="674688"/>
          </a:xfrm>
        </p:spPr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、自增与自减运算符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0600" y="1613072"/>
            <a:ext cx="72302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自增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 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运算符记为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++”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，其功能是使变量的值增加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b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自减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 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运算符记为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“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--”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，其功能是使变量的值减少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4" y="2132300"/>
            <a:ext cx="9391650" cy="3209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4618" y="5846618"/>
            <a:ext cx="695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表示输出语句，下节课具体的学习。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29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499" y="3925238"/>
            <a:ext cx="10299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位运算是指对字节内部的二进制位进行移位或逻辑运算。</a:t>
            </a:r>
          </a:p>
          <a:p>
            <a:pPr marL="285750" indent="-285750"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位运算是通过位运算符来完成的。</a:t>
            </a:r>
          </a:p>
          <a:p>
            <a:pPr marL="285750" indent="-285750"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位运算的操作数必须是</a:t>
            </a:r>
            <a:r>
              <a:rPr lang="en-US" altLang="zh-CN" sz="2400" dirty="0"/>
              <a:t>char</a:t>
            </a:r>
            <a:r>
              <a:rPr lang="zh-CN" altLang="en-US" sz="2400" dirty="0"/>
              <a:t>、</a:t>
            </a:r>
            <a:r>
              <a:rPr lang="en-US" altLang="zh-CN" sz="2400" dirty="0"/>
              <a:t>short</a:t>
            </a:r>
            <a:r>
              <a:rPr lang="zh-CN" altLang="en-US" sz="2400" dirty="0"/>
              <a:t>、或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值，而且结果也是</a:t>
            </a:r>
            <a:r>
              <a:rPr lang="en-US" altLang="zh-CN" sz="2400" dirty="0"/>
              <a:t>char</a:t>
            </a:r>
            <a:r>
              <a:rPr lang="zh-CN" altLang="en-US" sz="2400" dirty="0"/>
              <a:t>、</a:t>
            </a:r>
            <a:r>
              <a:rPr lang="en-US" altLang="zh-CN" sz="2400" dirty="0"/>
              <a:t>short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值。</a:t>
            </a:r>
          </a:p>
          <a:p>
            <a:pPr marL="285750" indent="-285750">
              <a:buFont typeface="Wingdings" panose="05000000000000000000" pitchFamily="2" charset="2"/>
              <a:buChar char="u"/>
              <a:defRPr/>
            </a:pPr>
            <a:r>
              <a:rPr lang="zh-CN" altLang="en-US" sz="2400" dirty="0"/>
              <a:t>除了按位求反</a:t>
            </a:r>
            <a:r>
              <a:rPr lang="en-US" altLang="zh-CN" sz="2400" dirty="0"/>
              <a:t>~</a:t>
            </a:r>
            <a:r>
              <a:rPr lang="zh-CN" altLang="en-US" sz="2400" dirty="0"/>
              <a:t>是单目运算符，其余位运算都是双目运算符</a:t>
            </a:r>
            <a:r>
              <a:rPr lang="zh-CN" altLang="en-US" sz="2400" dirty="0" smtClean="0"/>
              <a:t>。（需要的变量是一个或者两个）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C++</a:t>
            </a:r>
            <a:r>
              <a:rPr lang="zh-CN" altLang="en-US" sz="2400" dirty="0"/>
              <a:t>提供了两类位运算：</a:t>
            </a:r>
            <a:r>
              <a:rPr lang="zh-CN" altLang="en-US" sz="2400" dirty="0">
                <a:solidFill>
                  <a:srgbClr val="FF0000"/>
                </a:solidFill>
              </a:rPr>
              <a:t>移位运算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按位逻辑运算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918801"/>
            <a:ext cx="10515600" cy="674688"/>
          </a:xfrm>
        </p:spPr>
        <p:txBody>
          <a:bodyPr/>
          <a:lstStyle/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、位运算符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3" y="1593489"/>
            <a:ext cx="3322493" cy="21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614" y="1342434"/>
            <a:ext cx="969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4000" b="1" dirty="0" smtClean="0"/>
              <a:t>3.1. </a:t>
            </a:r>
            <a:r>
              <a:rPr lang="zh-CN" altLang="en-US" sz="4000" b="1" dirty="0"/>
              <a:t>移位</a:t>
            </a:r>
            <a:r>
              <a:rPr lang="zh-CN" altLang="en-US" sz="4000" b="1" dirty="0" smtClean="0"/>
              <a:t>运算符</a:t>
            </a:r>
            <a:endParaRPr lang="zh-CN" altLang="en-US" sz="4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67453"/>
          <a:stretch/>
        </p:blipFill>
        <p:spPr>
          <a:xfrm>
            <a:off x="3505205" y="3003687"/>
            <a:ext cx="5116280" cy="11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59"/>
</p:tagLst>
</file>

<file path=ppt/theme/theme1.xml><?xml version="1.0" encoding="utf-8"?>
<a:theme xmlns:a="http://schemas.openxmlformats.org/drawingml/2006/main" name="1_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2698</Words>
  <Application>Microsoft Office PowerPoint</Application>
  <PresentationFormat>宽屏</PresentationFormat>
  <Paragraphs>235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楷体</vt:lpstr>
      <vt:lpstr>宋体</vt:lpstr>
      <vt:lpstr>宋体</vt:lpstr>
      <vt:lpstr>幼圆</vt:lpstr>
      <vt:lpstr>Arial</vt:lpstr>
      <vt:lpstr>Calibri</vt:lpstr>
      <vt:lpstr>Cambria Math</vt:lpstr>
      <vt:lpstr>Courier New</vt:lpstr>
      <vt:lpstr>Wingdings</vt:lpstr>
      <vt:lpstr>Wingdings 3</vt:lpstr>
      <vt:lpstr>1_A000120140530A97PPBG</vt:lpstr>
      <vt:lpstr>运算符与表达式</vt:lpstr>
      <vt:lpstr>PowerPoint 演示文稿</vt:lpstr>
      <vt:lpstr>1、算术运算符</vt:lpstr>
      <vt:lpstr>PowerPoint 演示文稿</vt:lpstr>
      <vt:lpstr>PowerPoint 演示文稿</vt:lpstr>
      <vt:lpstr>2、自增与自减运算符</vt:lpstr>
      <vt:lpstr>PowerPoint 演示文稿</vt:lpstr>
      <vt:lpstr>3、位运算符</vt:lpstr>
      <vt:lpstr>PowerPoint 演示文稿</vt:lpstr>
      <vt:lpstr>左移运算： “&lt;&lt;” </vt:lpstr>
      <vt:lpstr>右移运算： “&gt;&gt;” </vt:lpstr>
      <vt:lpstr>PowerPoint 演示文稿</vt:lpstr>
      <vt:lpstr>按位与运算： “&amp;” </vt:lpstr>
      <vt:lpstr>按位或运算： “|” </vt:lpstr>
      <vt:lpstr>按位异或运算： “^” </vt:lpstr>
      <vt:lpstr>按位取反运算： “~” </vt:lpstr>
      <vt:lpstr>练习</vt:lpstr>
      <vt:lpstr>任务一：</vt:lpstr>
      <vt:lpstr>PowerPoint 演示文稿</vt:lpstr>
      <vt:lpstr>PowerPoint 演示文稿</vt:lpstr>
      <vt:lpstr>PowerPoint 演示文稿</vt:lpstr>
      <vt:lpstr>PowerPoint 演示文稿</vt:lpstr>
      <vt:lpstr>6、算术表达式</vt:lpstr>
      <vt:lpstr>7、类型转换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任务二：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运算符与表达式</dc:title>
  <dc:creator>冉蛟</dc:creator>
  <cp:lastModifiedBy>ranjiao</cp:lastModifiedBy>
  <cp:revision>76</cp:revision>
  <dcterms:created xsi:type="dcterms:W3CDTF">2016-02-29T08:25:00Z</dcterms:created>
  <dcterms:modified xsi:type="dcterms:W3CDTF">2017-07-10T17:06:10Z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