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392" r:id="rId2"/>
    <p:sldId id="417" r:id="rId3"/>
    <p:sldId id="426" r:id="rId4"/>
    <p:sldId id="353" r:id="rId5"/>
    <p:sldId id="427" r:id="rId6"/>
    <p:sldId id="378" r:id="rId7"/>
    <p:sldId id="428" r:id="rId8"/>
    <p:sldId id="430" r:id="rId9"/>
    <p:sldId id="432" r:id="rId10"/>
    <p:sldId id="433" r:id="rId11"/>
    <p:sldId id="436" r:id="rId12"/>
    <p:sldId id="437" r:id="rId13"/>
    <p:sldId id="438" r:id="rId14"/>
    <p:sldId id="439" r:id="rId15"/>
    <p:sldId id="440" r:id="rId16"/>
    <p:sldId id="441" r:id="rId17"/>
    <p:sldId id="444" r:id="rId18"/>
    <p:sldId id="448" r:id="rId19"/>
    <p:sldId id="449" r:id="rId20"/>
    <p:sldId id="451" r:id="rId21"/>
    <p:sldId id="477" r:id="rId22"/>
    <p:sldId id="452" r:id="rId23"/>
    <p:sldId id="453" r:id="rId24"/>
    <p:sldId id="455" r:id="rId25"/>
    <p:sldId id="456" r:id="rId26"/>
    <p:sldId id="457" r:id="rId27"/>
    <p:sldId id="458" r:id="rId28"/>
    <p:sldId id="454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1" r:id="rId42"/>
    <p:sldId id="472" r:id="rId43"/>
    <p:sldId id="473" r:id="rId44"/>
    <p:sldId id="474" r:id="rId45"/>
    <p:sldId id="262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39061" y="4259766"/>
            <a:ext cx="6082254" cy="1101301"/>
          </a:xfrm>
        </p:spPr>
        <p:txBody>
          <a:bodyPr anchor="ctr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9061" y="5403428"/>
            <a:ext cx="6082254" cy="701868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91" y="1843552"/>
            <a:ext cx="8022218" cy="191765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91" y="3890179"/>
            <a:ext cx="8022218" cy="10084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09800" y="3800971"/>
            <a:ext cx="8022218" cy="824400"/>
          </a:xfrm>
          <a:prstGeom prst="rect">
            <a:avLst/>
          </a:prstGeo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0304" y="2009099"/>
            <a:ext cx="4662191" cy="41251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9934" y="2009099"/>
            <a:ext cx="4662191" cy="41251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5270"/>
            <a:ext cx="10515600" cy="5954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51499"/>
            <a:ext cx="5157787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69535"/>
            <a:ext cx="5157787" cy="372012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51499"/>
            <a:ext cx="5183188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69535"/>
            <a:ext cx="5183188" cy="37201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15085" y="948085"/>
            <a:ext cx="4961831" cy="4961831"/>
            <a:chOff x="3593148" y="948085"/>
            <a:chExt cx="4961831" cy="4961831"/>
          </a:xfrm>
        </p:grpSpPr>
        <p:sp>
          <p:nvSpPr>
            <p:cNvPr id="11" name="椭圆 2"/>
            <p:cNvSpPr>
              <a:spLocks noChangeArrowheads="1"/>
            </p:cNvSpPr>
            <p:nvPr/>
          </p:nvSpPr>
          <p:spPr bwMode="auto">
            <a:xfrm>
              <a:off x="3754015" y="1108952"/>
              <a:ext cx="4638007" cy="4640097"/>
            </a:xfrm>
            <a:prstGeom prst="ellipse">
              <a:avLst/>
            </a:prstGeom>
            <a:solidFill>
              <a:srgbClr val="FFC2E0"/>
            </a:solidFill>
            <a:ln w="3175" cmpd="sng">
              <a:solidFill>
                <a:srgbClr val="FF85C2"/>
              </a:solidFill>
              <a:round/>
            </a:ln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3"/>
            <p:cNvSpPr>
              <a:spLocks noChangeArrowheads="1"/>
            </p:cNvSpPr>
            <p:nvPr/>
          </p:nvSpPr>
          <p:spPr bwMode="auto">
            <a:xfrm>
              <a:off x="3593148" y="948085"/>
              <a:ext cx="4961831" cy="4961831"/>
            </a:xfrm>
            <a:prstGeom prst="ellipse">
              <a:avLst/>
            </a:prstGeom>
            <a:noFill/>
            <a:ln w="3175" cmpd="sng">
              <a:solidFill>
                <a:srgbClr val="FF85C2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圆角矩形 4"/>
          <p:cNvSpPr>
            <a:spLocks noChangeArrowheads="1"/>
          </p:cNvSpPr>
          <p:nvPr/>
        </p:nvSpPr>
        <p:spPr bwMode="auto">
          <a:xfrm>
            <a:off x="3150239" y="2834625"/>
            <a:ext cx="5891522" cy="9589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6000" dirty="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5669805" y="4075605"/>
            <a:ext cx="1151144" cy="1391402"/>
          </a:xfrm>
          <a:custGeom>
            <a:avLst/>
            <a:gdLst>
              <a:gd name="T0" fmla="*/ 86328 w 968375"/>
              <a:gd name="T1" fmla="*/ 968447 h 1170887"/>
              <a:gd name="T2" fmla="*/ 416627 w 968375"/>
              <a:gd name="T3" fmla="*/ 1114654 h 1170887"/>
              <a:gd name="T4" fmla="*/ 743172 w 968375"/>
              <a:gd name="T5" fmla="*/ 975945 h 1170887"/>
              <a:gd name="T6" fmla="*/ 791966 w 968375"/>
              <a:gd name="T7" fmla="*/ 998438 h 1170887"/>
              <a:gd name="T8" fmla="*/ 416627 w 968375"/>
              <a:gd name="T9" fmla="*/ 1170887 h 1170887"/>
              <a:gd name="T10" fmla="*/ 33780 w 968375"/>
              <a:gd name="T11" fmla="*/ 990941 h 1170887"/>
              <a:gd name="T12" fmla="*/ 86328 w 968375"/>
              <a:gd name="T13" fmla="*/ 968447 h 1170887"/>
              <a:gd name="T14" fmla="*/ 870787 w 968375"/>
              <a:gd name="T15" fmla="*/ 619801 h 1170887"/>
              <a:gd name="T16" fmla="*/ 968375 w 968375"/>
              <a:gd name="T17" fmla="*/ 739765 h 1170887"/>
              <a:gd name="T18" fmla="*/ 844513 w 968375"/>
              <a:gd name="T19" fmla="*/ 863478 h 1170887"/>
              <a:gd name="T20" fmla="*/ 799473 w 968375"/>
              <a:gd name="T21" fmla="*/ 855981 h 1170887"/>
              <a:gd name="T22" fmla="*/ 829500 w 968375"/>
              <a:gd name="T23" fmla="*/ 807245 h 1170887"/>
              <a:gd name="T24" fmla="*/ 844513 w 968375"/>
              <a:gd name="T25" fmla="*/ 810994 h 1170887"/>
              <a:gd name="T26" fmla="*/ 912074 w 968375"/>
              <a:gd name="T27" fmla="*/ 739765 h 1170887"/>
              <a:gd name="T28" fmla="*/ 867034 w 968375"/>
              <a:gd name="T29" fmla="*/ 676034 h 1170887"/>
              <a:gd name="T30" fmla="*/ 870787 w 968375"/>
              <a:gd name="T31" fmla="*/ 619801 h 1170887"/>
              <a:gd name="T32" fmla="*/ 821993 w 968375"/>
              <a:gd name="T33" fmla="*/ 537325 h 1170887"/>
              <a:gd name="T34" fmla="*/ 829500 w 968375"/>
              <a:gd name="T35" fmla="*/ 612303 h 1170887"/>
              <a:gd name="T36" fmla="*/ 416627 w 968375"/>
              <a:gd name="T37" fmla="*/ 1024681 h 1170887"/>
              <a:gd name="T38" fmla="*/ 0 w 968375"/>
              <a:gd name="T39" fmla="*/ 612303 h 1170887"/>
              <a:gd name="T40" fmla="*/ 7507 w 968375"/>
              <a:gd name="T41" fmla="*/ 544823 h 1170887"/>
              <a:gd name="T42" fmla="*/ 416627 w 968375"/>
              <a:gd name="T43" fmla="*/ 758510 h 1170887"/>
              <a:gd name="T44" fmla="*/ 821993 w 968375"/>
              <a:gd name="T45" fmla="*/ 544823 h 1170887"/>
              <a:gd name="T46" fmla="*/ 821993 w 968375"/>
              <a:gd name="T47" fmla="*/ 537325 h 1170887"/>
              <a:gd name="T48" fmla="*/ 416627 w 968375"/>
              <a:gd name="T49" fmla="*/ 372374 h 1170887"/>
              <a:gd name="T50" fmla="*/ 776952 w 968375"/>
              <a:gd name="T51" fmla="*/ 544823 h 1170887"/>
              <a:gd name="T52" fmla="*/ 773199 w 968375"/>
              <a:gd name="T53" fmla="*/ 571065 h 1170887"/>
              <a:gd name="T54" fmla="*/ 416627 w 968375"/>
              <a:gd name="T55" fmla="*/ 451101 h 1170887"/>
              <a:gd name="T56" fmla="*/ 56301 w 968375"/>
              <a:gd name="T57" fmla="*/ 571065 h 1170887"/>
              <a:gd name="T58" fmla="*/ 52547 w 968375"/>
              <a:gd name="T59" fmla="*/ 544823 h 1170887"/>
              <a:gd name="T60" fmla="*/ 416627 w 968375"/>
              <a:gd name="T61" fmla="*/ 372374 h 1170887"/>
              <a:gd name="T62" fmla="*/ 543902 w 968375"/>
              <a:gd name="T63" fmla="*/ 62096 h 1170887"/>
              <a:gd name="T64" fmla="*/ 554238 w 968375"/>
              <a:gd name="T65" fmla="*/ 372576 h 1170887"/>
              <a:gd name="T66" fmla="*/ 543902 w 968375"/>
              <a:gd name="T67" fmla="*/ 62096 h 1170887"/>
              <a:gd name="T68" fmla="*/ 275155 w 968375"/>
              <a:gd name="T69" fmla="*/ 41398 h 1170887"/>
              <a:gd name="T70" fmla="*/ 285491 w 968375"/>
              <a:gd name="T71" fmla="*/ 351878 h 1170887"/>
              <a:gd name="T72" fmla="*/ 275155 w 968375"/>
              <a:gd name="T73" fmla="*/ 41398 h 1170887"/>
              <a:gd name="T74" fmla="*/ 409528 w 968375"/>
              <a:gd name="T75" fmla="*/ 0 h 1170887"/>
              <a:gd name="T76" fmla="*/ 419865 w 968375"/>
              <a:gd name="T77" fmla="*/ 310480 h 1170887"/>
              <a:gd name="T78" fmla="*/ 409528 w 968375"/>
              <a:gd name="T79" fmla="*/ 0 h 1170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rgbClr val="FF8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4014" y="2834624"/>
            <a:ext cx="4638007" cy="958939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0" y="83126"/>
            <a:ext cx="12192000" cy="67748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329706" y="1055077"/>
            <a:ext cx="1024094" cy="512188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1055077"/>
            <a:ext cx="9411119" cy="512188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8783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092203"/>
            <a:ext cx="10515600" cy="67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gradFill>
            <a:gsLst>
              <a:gs pos="100000">
                <a:schemeClr val="accent2">
                  <a:lumMod val="75000"/>
                </a:schemeClr>
              </a:gs>
              <a:gs pos="60000">
                <a:schemeClr val="accent1"/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n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34965" y="2786758"/>
            <a:ext cx="8915399" cy="915064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dirty="0" smtClean="0">
                <a:solidFill>
                  <a:schemeClr val="tx1"/>
                </a:solidFill>
              </a:rPr>
              <a:t>顺序程序设计</a:t>
            </a:r>
            <a:endParaRPr lang="zh-CN" altLang="en-US" sz="80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5923" y="5706208"/>
            <a:ext cx="239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冉   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5868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4" y="1122828"/>
            <a:ext cx="39449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printf</a:t>
            </a:r>
            <a:r>
              <a:rPr lang="zh-CN" altLang="en-US" sz="20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使用时的注意事项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82" y="1684505"/>
            <a:ext cx="1063094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en-US" altLang="zh-CN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如果格式控制字符串中格式控制符的个数多于表达式的个数，则余下的格式控制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符的值将是不确定的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。</a:t>
            </a:r>
            <a:endParaRPr lang="en-US" altLang="zh-CN" sz="2000" b="1" dirty="0" smtClean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lvl="1"/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lvl="1"/>
            <a:endParaRPr lang="en-US" altLang="zh-CN" sz="2000" b="1" dirty="0" smtClean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lvl="1"/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lvl="1"/>
            <a:endParaRPr lang="en-US" altLang="zh-CN" sz="2000" b="1" dirty="0" smtClean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lvl="1"/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lvl="1"/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lvl="1"/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(4) </a:t>
            </a:r>
            <a:r>
              <a:rPr lang="zh-CN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不同类型的表达式要使用不同的格式转换符，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同一表达式如果按照不同的格式转换符来输出，其结果可能是不一样的。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</a:t>
            </a:r>
          </a:p>
        </p:txBody>
      </p:sp>
      <p:grpSp>
        <p:nvGrpSpPr>
          <p:cNvPr id="17" name="Group 36"/>
          <p:cNvGrpSpPr>
            <a:grpSpLocks/>
          </p:cNvGrpSpPr>
          <p:nvPr/>
        </p:nvGrpSpPr>
        <p:grpSpPr bwMode="auto">
          <a:xfrm>
            <a:off x="1571281" y="2477391"/>
            <a:ext cx="7848600" cy="1584325"/>
            <a:chOff x="612" y="2115"/>
            <a:chExt cx="4944" cy="998"/>
          </a:xfrm>
        </p:grpSpPr>
        <p:sp>
          <p:nvSpPr>
            <p:cNvPr id="18" name="Rectangle 34" descr="信纸"/>
            <p:cNvSpPr>
              <a:spLocks noChangeArrowheads="1"/>
            </p:cNvSpPr>
            <p:nvPr/>
          </p:nvSpPr>
          <p:spPr bwMode="auto">
            <a:xfrm>
              <a:off x="612" y="2115"/>
              <a:ext cx="4944" cy="542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38100">
              <a:solidFill>
                <a:srgbClr val="0066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 indent="266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printf ("5 + 3 = %d, 5 - 3 = %d, 5 * 3 = %d", 5 + 3, 5 - 3);  </a:t>
              </a:r>
            </a:p>
            <a:p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    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输出结果将是：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 + 3 = 8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 – 3 = 2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</a:t>
              </a:r>
              <a:r>
                <a:rPr lang="en-US" altLang="zh-CN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 * 3 = -28710</a:t>
              </a:r>
            </a:p>
          </p:txBody>
        </p:sp>
        <p:sp>
          <p:nvSpPr>
            <p:cNvPr id="19" name="AutoShape 35"/>
            <p:cNvSpPr>
              <a:spLocks noChangeArrowheads="1"/>
            </p:cNvSpPr>
            <p:nvPr/>
          </p:nvSpPr>
          <p:spPr bwMode="auto">
            <a:xfrm>
              <a:off x="4241" y="2795"/>
              <a:ext cx="1270" cy="318"/>
            </a:xfrm>
            <a:prstGeom prst="wedgeRoundRectCallout">
              <a:avLst>
                <a:gd name="adj1" fmla="val -55278"/>
                <a:gd name="adj2" fmla="val -120440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/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输出随机</a:t>
              </a:r>
            </a:p>
          </p:txBody>
        </p:sp>
      </p:grpSp>
      <p:sp>
        <p:nvSpPr>
          <p:cNvPr id="20" name="Rectangle 37" descr="信纸"/>
          <p:cNvSpPr>
            <a:spLocks noChangeArrowheads="1"/>
          </p:cNvSpPr>
          <p:nvPr/>
        </p:nvSpPr>
        <p:spPr bwMode="auto">
          <a:xfrm>
            <a:off x="1405026" y="4854604"/>
            <a:ext cx="9318392" cy="1785104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38100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char ch = 'A';</a:t>
            </a:r>
          </a:p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printf ("ch = %c", ch);   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输出结果：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ch = A </a:t>
            </a:r>
          </a:p>
          <a:p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         </a:t>
            </a: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（以字符形式输出）</a:t>
            </a:r>
          </a:p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printf ("ch = %d", ch);   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输出结果：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ch = 65</a:t>
            </a:r>
          </a:p>
          <a:p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            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（以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'A'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字符的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码形式输出）</a:t>
            </a:r>
          </a:p>
        </p:txBody>
      </p:sp>
    </p:spTree>
    <p:extLst>
      <p:ext uri="{BB962C8B-B14F-4D97-AF65-F5344CB8AC3E}">
        <p14:creationId xmlns:p14="http://schemas.microsoft.com/office/powerpoint/2010/main" val="270142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1158732"/>
            <a:ext cx="6312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函数中的格式转换字符及其含义</a:t>
            </a:r>
            <a:r>
              <a:rPr lang="zh-CN" altLang="en-US" sz="2400" dirty="0"/>
              <a:t> </a:t>
            </a:r>
          </a:p>
        </p:txBody>
      </p:sp>
      <p:graphicFrame>
        <p:nvGraphicFramePr>
          <p:cNvPr id="5" name="Group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19838"/>
              </p:ext>
            </p:extLst>
          </p:nvPr>
        </p:nvGraphicFramePr>
        <p:xfrm>
          <a:off x="406844" y="1725102"/>
          <a:ext cx="11305310" cy="5132898"/>
        </p:xfrm>
        <a:graphic>
          <a:graphicData uri="http://schemas.openxmlformats.org/drawingml/2006/table">
            <a:tbl>
              <a:tblPr/>
              <a:tblGrid>
                <a:gridCol w="1438941">
                  <a:extLst>
                    <a:ext uri="{9D8B030D-6E8A-4147-A177-3AD203B41FA5}">
                      <a16:colId xmlns:a16="http://schemas.microsoft.com/office/drawing/2014/main" val="3833435873"/>
                    </a:ext>
                  </a:extLst>
                </a:gridCol>
                <a:gridCol w="8286950">
                  <a:extLst>
                    <a:ext uri="{9D8B030D-6E8A-4147-A177-3AD203B41FA5}">
                      <a16:colId xmlns:a16="http://schemas.microsoft.com/office/drawing/2014/main" val="538792958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584503018"/>
                    </a:ext>
                  </a:extLst>
                </a:gridCol>
              </a:tblGrid>
              <a:tr h="5484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格式转换符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含          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对应的表达式数据类型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34091"/>
                  </a:ext>
                </a:extLst>
              </a:tr>
              <a:tr h="5221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%d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以十进制形式输出一个整型数据。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例如：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int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a = 20;printf ("%d", a);   //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输出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有符号整型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835200"/>
                  </a:ext>
                </a:extLst>
              </a:tr>
              <a:tr h="7065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%X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以十六进制形式输出一个无符号整型数据。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例如：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int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a = 164;printf ("%X", a);  //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输出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无符号整型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546795"/>
                  </a:ext>
                </a:extLst>
              </a:tr>
              <a:tr h="7808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%o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 (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字母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o 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以八进制形式输出一个无符号整型数据。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例如：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int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a = 164;printf ("%o", a);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 //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输出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244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无符号整型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466022"/>
                  </a:ext>
                </a:extLst>
              </a:tr>
              <a:tr h="6185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%s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输出一个字符串。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例如：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printf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 ("my name is %s", "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wangjinghua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");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//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输出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my name is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wangjinghua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字符串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765147"/>
                  </a:ext>
                </a:extLst>
              </a:tr>
              <a:tr h="657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%f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以十进制小数形式输出一个浮点型数据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(float)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。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例如：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float  f = -12.3;printf ("%f", f);   //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输出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-12.300000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浮点型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01684"/>
                  </a:ext>
                </a:extLst>
              </a:tr>
              <a:tr h="657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%lf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以十进制小数形式输出一个浮点型数据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(double)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。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例如：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double  f = -12.3;printf ("%f", f);   //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输出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-12.300000000000000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浮点型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87339"/>
                  </a:ext>
                </a:extLst>
              </a:tr>
              <a:tr h="52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%c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输出一个字符型数据。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例如：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char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 = 'A';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printf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 ("%c",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);  //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输出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字符型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10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8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1158732"/>
            <a:ext cx="6312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函数中</a:t>
            </a:r>
            <a:r>
              <a:rPr lang="zh-CN" altLang="en-US" sz="24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的宽度控制</a:t>
            </a:r>
            <a:endParaRPr lang="zh-CN" altLang="en-US" sz="2400" dirty="0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1300811" y="1725599"/>
            <a:ext cx="8475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在格式控制符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%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后写一个数，可以控制输出输出内容的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宽度。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92" y="2187264"/>
            <a:ext cx="10177608" cy="45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1158732"/>
            <a:ext cx="6312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函数中</a:t>
            </a:r>
            <a:r>
              <a:rPr lang="zh-CN" altLang="en-US" sz="24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精度</a:t>
            </a:r>
            <a:r>
              <a:rPr lang="zh-CN" altLang="en-US" sz="24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控制</a:t>
            </a:r>
            <a:endParaRPr lang="zh-CN" altLang="en-US" sz="2400" dirty="0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501505" y="1851229"/>
            <a:ext cx="11346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在输出实数的时候，往往需要保留小数位数并且四舍五入，比如保留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位小数等。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46" y="2543727"/>
            <a:ext cx="10867972" cy="340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1150623"/>
            <a:ext cx="10515600" cy="674688"/>
          </a:xfrm>
        </p:spPr>
        <p:txBody>
          <a:bodyPr/>
          <a:lstStyle/>
          <a:p>
            <a:pPr algn="l"/>
            <a:r>
              <a:rPr lang="zh-CN" altLang="en-US" dirty="0"/>
              <a:t>任务一：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565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、利用格式控制输出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语句编写程序写出你想说的话，如</a:t>
            </a:r>
            <a:r>
              <a:rPr lang="en-US" altLang="zh-CN" dirty="0" smtClean="0"/>
              <a:t>my name is ranjiao!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、编程计算</a:t>
            </a:r>
            <a:r>
              <a:rPr lang="en-US" altLang="zh-CN" dirty="0" smtClean="0"/>
              <a:t>25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38</a:t>
            </a:r>
            <a:r>
              <a:rPr lang="zh-CN" altLang="en-US" dirty="0" smtClean="0"/>
              <a:t>的和，并且在屏幕上以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位数的形式输出。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编程计算</a:t>
            </a:r>
            <a:r>
              <a:rPr lang="en-US" altLang="zh-CN" dirty="0" smtClean="0"/>
              <a:t>25.2356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38.5689</a:t>
            </a:r>
            <a:r>
              <a:rPr lang="zh-CN" altLang="en-US" dirty="0" smtClean="0"/>
              <a:t>的</a:t>
            </a:r>
            <a:r>
              <a:rPr lang="zh-CN" altLang="en-US" dirty="0"/>
              <a:t>和</a:t>
            </a:r>
            <a:r>
              <a:rPr lang="zh-CN" altLang="en-US" dirty="0" smtClean="0"/>
              <a:t>，输出的实数保留两位小数。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 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在使用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语句的时候，需要加上标准输入输出的预处理头文件</a:t>
            </a:r>
            <a:r>
              <a:rPr lang="en-US" altLang="zh-CN" dirty="0" smtClean="0"/>
              <a:t>#include&lt;</a:t>
            </a:r>
            <a:r>
              <a:rPr lang="en-US" altLang="zh-CN" dirty="0" err="1" smtClean="0"/>
              <a:t>cstdio</a:t>
            </a:r>
            <a:r>
              <a:rPr lang="en-US" altLang="zh-CN" dirty="0" smtClean="0"/>
              <a:t>&gt;.</a:t>
            </a:r>
          </a:p>
          <a:p>
            <a:r>
              <a:rPr lang="zh-CN" altLang="zh-CN" sz="2800" dirty="0" smtClean="0"/>
              <a:t>提交</a:t>
            </a:r>
            <a:r>
              <a:rPr lang="zh-CN" altLang="zh-CN" sz="2800" dirty="0"/>
              <a:t>的文件名</a:t>
            </a:r>
            <a:r>
              <a:rPr lang="zh-CN" altLang="zh-CN" sz="2800" dirty="0" smtClean="0"/>
              <a:t>：</a:t>
            </a:r>
            <a:r>
              <a:rPr lang="en-US" altLang="zh-CN" sz="2800" dirty="0"/>
              <a:t>3</a:t>
            </a:r>
            <a:r>
              <a:rPr lang="en-US" altLang="zh-CN" sz="2800" dirty="0" smtClean="0"/>
              <a:t>.1.1</a:t>
            </a:r>
            <a:r>
              <a:rPr lang="zh-CN" altLang="en-US" sz="2800" dirty="0" smtClean="0"/>
              <a:t>姓名</a:t>
            </a:r>
            <a:r>
              <a:rPr lang="en-US" altLang="zh-CN" sz="2800" dirty="0"/>
              <a:t>.</a:t>
            </a:r>
            <a:r>
              <a:rPr lang="en-US" altLang="zh-CN" sz="3200" dirty="0" err="1" smtClean="0"/>
              <a:t>cpp</a:t>
            </a:r>
            <a:r>
              <a:rPr lang="en-US" altLang="zh-CN" sz="3200" dirty="0" smtClean="0"/>
              <a:t>   3.1.2</a:t>
            </a:r>
            <a:r>
              <a:rPr lang="zh-CN" altLang="en-US" sz="2800" dirty="0"/>
              <a:t>姓名</a:t>
            </a:r>
            <a:r>
              <a:rPr lang="en-US" altLang="zh-CN" sz="2800" dirty="0"/>
              <a:t>.</a:t>
            </a:r>
            <a:r>
              <a:rPr lang="en-US" altLang="zh-CN" sz="3200" dirty="0" err="1" smtClean="0"/>
              <a:t>cpp</a:t>
            </a:r>
            <a:r>
              <a:rPr lang="en-US" altLang="zh-CN" sz="3200" dirty="0" smtClean="0"/>
              <a:t>  3.1.3</a:t>
            </a:r>
            <a:r>
              <a:rPr lang="zh-CN" altLang="en-US" sz="2800" dirty="0" smtClean="0"/>
              <a:t>姓名</a:t>
            </a:r>
            <a:r>
              <a:rPr lang="en-US" altLang="zh-CN" sz="2800" dirty="0"/>
              <a:t>.</a:t>
            </a:r>
            <a:r>
              <a:rPr lang="en-US" altLang="zh-CN" sz="3200" dirty="0" err="1"/>
              <a:t>cpp</a:t>
            </a:r>
            <a:r>
              <a:rPr lang="en-US" altLang="zh-CN" sz="3200" dirty="0"/>
              <a:t> </a:t>
            </a:r>
          </a:p>
          <a:p>
            <a:endParaRPr lang="en-US" altLang="zh-CN" sz="3600" dirty="0" smtClean="0"/>
          </a:p>
          <a:p>
            <a:pPr marL="0" indent="0">
              <a:buNone/>
            </a:pPr>
            <a:endParaRPr lang="zh-CN" altLang="en-US" sz="3600" dirty="0" smtClean="0"/>
          </a:p>
          <a:p>
            <a:pPr marL="0" indent="0">
              <a:buNone/>
            </a:pP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3274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949127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程序中的</a:t>
            </a:r>
            <a:r>
              <a:rPr lang="zh-CN" altLang="en-US" sz="3600" dirty="0"/>
              <a:t>输入</a:t>
            </a:r>
            <a:r>
              <a:rPr lang="zh-CN" altLang="en-US" sz="3600" dirty="0" smtClean="0"/>
              <a:t>：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574497" y="1645509"/>
            <a:ext cx="911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、输入流输入“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cin</a:t>
            </a:r>
            <a:r>
              <a:rPr lang="zh-CN" altLang="en-US" sz="3200" dirty="0" smtClean="0">
                <a:solidFill>
                  <a:srgbClr val="FF0000"/>
                </a:solidFill>
              </a:rPr>
              <a:t>”；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2325" y="2280335"/>
            <a:ext cx="10488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cin</a:t>
            </a:r>
            <a:r>
              <a:rPr lang="zh-CN" altLang="en-US" sz="2800" dirty="0" smtClean="0"/>
              <a:t>语句</a:t>
            </a:r>
            <a:r>
              <a:rPr lang="zh-CN" altLang="en-US" sz="2800" dirty="0"/>
              <a:t>一般格式：</a:t>
            </a:r>
          </a:p>
          <a:p>
            <a:r>
              <a:rPr lang="zh-CN" altLang="en-US" sz="2800" dirty="0">
                <a:sym typeface="+mn-ea"/>
              </a:rPr>
              <a:t>           </a:t>
            </a:r>
            <a:r>
              <a:rPr lang="en-US" altLang="zh-CN" sz="2800" dirty="0" err="1" smtClean="0">
                <a:sym typeface="+mn-ea"/>
              </a:rPr>
              <a:t>cin</a:t>
            </a:r>
            <a:r>
              <a:rPr lang="en-US" altLang="zh-CN" sz="2800" dirty="0" smtClean="0">
                <a:sym typeface="+mn-ea"/>
              </a:rPr>
              <a:t>&gt;&gt;</a:t>
            </a:r>
            <a:r>
              <a:rPr lang="zh-CN" altLang="en-US" sz="2800" dirty="0" smtClean="0">
                <a:sym typeface="+mn-ea"/>
              </a:rPr>
              <a:t>项目一</a:t>
            </a:r>
            <a:r>
              <a:rPr lang="en-US" altLang="zh-CN" sz="2800" dirty="0" smtClean="0">
                <a:sym typeface="+mn-ea"/>
              </a:rPr>
              <a:t>&gt;&gt;</a:t>
            </a:r>
            <a:r>
              <a:rPr lang="zh-CN" altLang="en-US" sz="2800" dirty="0" smtClean="0">
                <a:sym typeface="+mn-ea"/>
              </a:rPr>
              <a:t>项目二</a:t>
            </a:r>
            <a:r>
              <a:rPr lang="en-US" altLang="zh-CN" sz="2800" dirty="0" smtClean="0">
                <a:sym typeface="+mn-ea"/>
              </a:rPr>
              <a:t>&gt;&gt;</a:t>
            </a:r>
            <a:r>
              <a:rPr lang="zh-CN" altLang="en-US" sz="2800" dirty="0" smtClean="0">
                <a:sym typeface="+mn-ea"/>
              </a:rPr>
              <a:t>项目三</a:t>
            </a:r>
            <a:r>
              <a:rPr lang="en-US" altLang="zh-CN" sz="2800" dirty="0" smtClean="0">
                <a:sym typeface="+mn-ea"/>
              </a:rPr>
              <a:t>&gt;&gt;......&gt;&gt;</a:t>
            </a:r>
            <a:r>
              <a:rPr lang="zh-CN" altLang="en-US" sz="2800" dirty="0" smtClean="0">
                <a:sym typeface="+mn-ea"/>
              </a:rPr>
              <a:t>项目</a:t>
            </a:r>
            <a:r>
              <a:rPr lang="en-US" altLang="zh-CN" sz="2800" dirty="0" smtClean="0">
                <a:sym typeface="+mn-ea"/>
              </a:rPr>
              <a:t>n;</a:t>
            </a:r>
            <a:endParaRPr lang="en-US" altLang="zh-CN" sz="2800" dirty="0">
              <a:sym typeface="+mn-ea"/>
            </a:endParaRPr>
          </a:p>
        </p:txBody>
      </p:sp>
      <p:sp>
        <p:nvSpPr>
          <p:cNvPr id="7" name="内容占位符 7"/>
          <p:cNvSpPr>
            <a:spLocks noGrp="1"/>
          </p:cNvSpPr>
          <p:nvPr>
            <p:ph idx="1"/>
          </p:nvPr>
        </p:nvSpPr>
        <p:spPr>
          <a:xfrm>
            <a:off x="1734498" y="3657600"/>
            <a:ext cx="3405539" cy="3302331"/>
          </a:xfrm>
        </p:spPr>
        <p:txBody>
          <a:bodyPr>
            <a:normAutofit fontScale="750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#include&lt;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    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using namespace </a:t>
            </a:r>
            <a:r>
              <a:rPr lang="en-US" altLang="zh-CN" sz="2800" dirty="0" err="1"/>
              <a:t>st</a:t>
            </a:r>
            <a:r>
              <a:rPr lang="en-US" altLang="zh-CN" sz="2800" dirty="0" err="1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;  </a:t>
            </a:r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     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 smtClean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a;</a:t>
            </a:r>
            <a:endParaRPr lang="en-US" altLang="zh-CN" sz="2800" dirty="0"/>
          </a:p>
          <a:p>
            <a:r>
              <a:rPr lang="en-US" altLang="zh-CN" sz="2800" dirty="0" smtClean="0">
                <a:sym typeface="+mn-ea"/>
              </a:rPr>
              <a:t>     </a:t>
            </a:r>
            <a:r>
              <a:rPr lang="en-US" altLang="zh-CN" sz="2800" dirty="0" err="1" smtClean="0">
                <a:sym typeface="+mn-ea"/>
              </a:rPr>
              <a:t>cin</a:t>
            </a:r>
            <a:r>
              <a:rPr lang="en-US" altLang="zh-CN" sz="2800" dirty="0" smtClean="0">
                <a:sym typeface="+mn-ea"/>
              </a:rPr>
              <a:t>&gt;&gt;a;  </a:t>
            </a:r>
            <a:endParaRPr lang="en-US" altLang="zh-CN" sz="2800" dirty="0">
              <a:sym typeface="+mn-ea"/>
            </a:endParaRPr>
          </a:p>
          <a:p>
            <a:r>
              <a:rPr lang="en-US" altLang="zh-CN" sz="2800" dirty="0" smtClean="0">
                <a:sym typeface="+mn-ea"/>
              </a:rPr>
              <a:t>     </a:t>
            </a:r>
            <a:r>
              <a:rPr lang="en-US" altLang="zh-CN" sz="2800" dirty="0" err="1" smtClean="0">
                <a:sym typeface="+mn-ea"/>
              </a:rPr>
              <a:t>cout</a:t>
            </a:r>
            <a:r>
              <a:rPr lang="en-US" altLang="zh-CN" sz="2800" dirty="0" smtClean="0">
                <a:sym typeface="+mn-ea"/>
              </a:rPr>
              <a:t>&lt;&lt;a&lt;&lt;</a:t>
            </a:r>
            <a:r>
              <a:rPr lang="en-US" altLang="zh-CN" sz="2800" dirty="0" err="1">
                <a:sym typeface="+mn-ea"/>
              </a:rPr>
              <a:t>endl</a:t>
            </a:r>
            <a:r>
              <a:rPr lang="en-US" altLang="zh-CN" sz="2800" dirty="0">
                <a:sym typeface="+mn-ea"/>
              </a:rPr>
              <a:t>;  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 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return 0</a:t>
            </a:r>
            <a:r>
              <a:rPr lang="zh-CN" altLang="en-US" sz="2800" dirty="0"/>
              <a:t>；</a:t>
            </a:r>
            <a:r>
              <a:rPr lang="en-US" altLang="zh-CN" sz="2800" dirty="0"/>
              <a:t>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96170" y="3499998"/>
            <a:ext cx="911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例：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7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7" grpId="0" uiExpand="1" build="p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949127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程序中的输入：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643770" y="1674662"/>
            <a:ext cx="911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2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zh-CN" altLang="en-US" sz="3200" dirty="0" smtClean="0">
                <a:solidFill>
                  <a:srgbClr val="FF0000"/>
                </a:solidFill>
              </a:rPr>
              <a:t>格式化输入</a:t>
            </a:r>
            <a:r>
              <a:rPr lang="en-US" altLang="zh-CN" sz="3200" dirty="0" smtClean="0">
                <a:solidFill>
                  <a:srgbClr val="FF0000"/>
                </a:solidFill>
              </a:rPr>
              <a:t>——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scanf</a:t>
            </a:r>
            <a:r>
              <a:rPr lang="zh-CN" altLang="en-US" sz="3200" dirty="0" smtClean="0">
                <a:solidFill>
                  <a:srgbClr val="FF0000"/>
                </a:solidFill>
              </a:rPr>
              <a:t>；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906465" y="2411917"/>
            <a:ext cx="2474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一般格式</a:t>
            </a: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906465" y="4270702"/>
            <a:ext cx="2232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功能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608864" y="3172032"/>
            <a:ext cx="9363936" cy="40011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en-US" altLang="zh-CN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(“</a:t>
            </a:r>
            <a:r>
              <a:rPr lang="zh-CN" altLang="en-US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格式控制字符串”，变量</a:t>
            </a:r>
            <a:r>
              <a:rPr lang="en-US" altLang="zh-CN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的地址，变量</a:t>
            </a:r>
            <a:r>
              <a:rPr lang="en-US" altLang="zh-CN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的地址</a:t>
            </a:r>
            <a:r>
              <a:rPr lang="zh-CN" altLang="en-US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…</a:t>
            </a:r>
            <a:r>
              <a:rPr lang="zh-CN" altLang="en-US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，变量</a:t>
            </a:r>
            <a:r>
              <a:rPr lang="en-US" altLang="zh-CN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zh-CN" altLang="en-US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的地址</a:t>
            </a:r>
            <a:r>
              <a:rPr lang="en-US" altLang="zh-CN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496291" y="5201508"/>
            <a:ext cx="94765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第一个参数格式控制字符串的控制下，接受用户的键盘输入，并将输入的数据依此存放在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变量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、变量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……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、变量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1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449439" y="2052869"/>
            <a:ext cx="5126038" cy="2247901"/>
            <a:chOff x="1692" y="2260"/>
            <a:chExt cx="3229" cy="1416"/>
          </a:xfrm>
        </p:grpSpPr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1692" y="2260"/>
              <a:ext cx="3229" cy="542"/>
            </a:xfrm>
            <a:prstGeom prst="rect">
              <a:avLst/>
            </a:prstGeom>
            <a:solidFill>
              <a:srgbClr val="FFFFCD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 indent="266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int a;</a:t>
              </a:r>
            </a:p>
            <a:p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scanf ("%d", &amp;a);</a:t>
              </a:r>
            </a:p>
          </p:txBody>
        </p:sp>
        <p:sp>
          <p:nvSpPr>
            <p:cNvPr id="6" name="AutoShape 19"/>
            <p:cNvSpPr>
              <a:spLocks noChangeArrowheads="1"/>
            </p:cNvSpPr>
            <p:nvPr/>
          </p:nvSpPr>
          <p:spPr bwMode="auto">
            <a:xfrm>
              <a:off x="3007" y="3005"/>
              <a:ext cx="1777" cy="671"/>
            </a:xfrm>
            <a:prstGeom prst="wedgeRoundRectCallout">
              <a:avLst>
                <a:gd name="adj1" fmla="val -46681"/>
                <a:gd name="adj2" fmla="val -88750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r>
                <a:rPr lang="en-US" altLang="zh-CN" sz="2000" b="1" dirty="0">
                  <a:ea typeface="楷体_GB2312" pitchFamily="49" charset="-122"/>
                </a:rPr>
                <a:t>     </a:t>
              </a:r>
              <a:r>
                <a:rPr lang="zh-CN" altLang="en-US" sz="2000" b="1" dirty="0">
                  <a:ea typeface="楷体_GB2312" pitchFamily="49" charset="-122"/>
                </a:rPr>
                <a:t>取地址运算符</a:t>
              </a:r>
              <a:r>
                <a:rPr lang="en-US" altLang="zh-CN" sz="2000" b="1" dirty="0">
                  <a:ea typeface="楷体_GB2312" pitchFamily="49" charset="-122"/>
                </a:rPr>
                <a:t>(</a:t>
              </a:r>
              <a:r>
                <a:rPr lang="zh-CN" altLang="en-US" sz="2000" b="1" dirty="0">
                  <a:ea typeface="楷体_GB2312" pitchFamily="49" charset="-122"/>
                </a:rPr>
                <a:t>与按位“与”同符号</a:t>
              </a:r>
              <a:r>
                <a:rPr lang="en-US" altLang="zh-CN" sz="2000" b="1" dirty="0">
                  <a:ea typeface="楷体_GB2312" pitchFamily="49" charset="-122"/>
                </a:rPr>
                <a:t>)</a:t>
              </a:r>
              <a:r>
                <a:rPr lang="zh-CN" altLang="en-US" sz="2000" b="1" dirty="0">
                  <a:ea typeface="楷体_GB2312" pitchFamily="49" charset="-122"/>
                </a:rPr>
                <a:t>，只能作用于变量！</a:t>
              </a:r>
            </a:p>
          </p:txBody>
        </p:sp>
      </p:grp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595240" y="1317046"/>
            <a:ext cx="6980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格式控制符与后续参数中的变量地址的对应关系</a:t>
            </a:r>
            <a:r>
              <a:rPr lang="zh-CN" altLang="en-US" sz="2400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916039" y="4562706"/>
            <a:ext cx="7345363" cy="1784350"/>
            <a:chOff x="774" y="2714"/>
            <a:chExt cx="4627" cy="1124"/>
          </a:xfrm>
        </p:grpSpPr>
        <p:sp>
          <p:nvSpPr>
            <p:cNvPr id="9" name="Text Box 26" descr="信纸"/>
            <p:cNvSpPr txBox="1">
              <a:spLocks noChangeArrowheads="1"/>
            </p:cNvSpPr>
            <p:nvPr/>
          </p:nvSpPr>
          <p:spPr bwMode="auto">
            <a:xfrm>
              <a:off x="774" y="2714"/>
              <a:ext cx="4627" cy="112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algn="just"/>
              <a:r>
                <a:rPr lang="zh-CN" altLang="en-US" sz="2000" b="1">
                  <a:solidFill>
                    <a:srgbClr val="CC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已    知：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int  a , b;</a:t>
              </a:r>
            </a:p>
            <a:p>
              <a:pPr algn="just"/>
              <a:endPara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endParaRPr>
            </a:p>
            <a:p>
              <a:pPr algn="just"/>
              <a:r>
                <a:rPr lang="zh-CN" altLang="en-US" sz="2000" b="1">
                  <a:solidFill>
                    <a:srgbClr val="CC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函数调用：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scanf ("%d%d",  &amp;a ,   &amp;b);</a:t>
              </a:r>
            </a:p>
            <a:p>
              <a:pPr algn="just"/>
              <a:endPara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endParaRPr>
            </a:p>
            <a:p>
              <a:pPr algn="just"/>
              <a:r>
                <a:rPr lang="zh-CN" altLang="en-US" sz="2000" b="1">
                  <a:solidFill>
                    <a:srgbClr val="CC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假设输入：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10□20↙    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变量的值： 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a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的值是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10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，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b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的值是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20</a:t>
              </a:r>
            </a:p>
          </p:txBody>
        </p: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634" y="3322"/>
              <a:ext cx="907" cy="181"/>
              <a:chOff x="4560" y="12204"/>
              <a:chExt cx="1020" cy="327"/>
            </a:xfrm>
          </p:grpSpPr>
          <p:sp>
            <p:nvSpPr>
              <p:cNvPr id="15" name="Line 28"/>
              <p:cNvSpPr>
                <a:spLocks noChangeShapeType="1"/>
              </p:cNvSpPr>
              <p:nvPr/>
            </p:nvSpPr>
            <p:spPr bwMode="auto">
              <a:xfrm>
                <a:off x="4560" y="12531"/>
                <a:ext cx="1020" cy="0"/>
              </a:xfrm>
              <a:prstGeom prst="line">
                <a:avLst/>
              </a:prstGeom>
              <a:noFill/>
              <a:ln w="2857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9"/>
              <p:cNvSpPr>
                <a:spLocks noChangeShapeType="1"/>
              </p:cNvSpPr>
              <p:nvPr/>
            </p:nvSpPr>
            <p:spPr bwMode="auto">
              <a:xfrm flipV="1">
                <a:off x="5565" y="12219"/>
                <a:ext cx="0" cy="312"/>
              </a:xfrm>
              <a:prstGeom prst="line">
                <a:avLst/>
              </a:prstGeom>
              <a:noFill/>
              <a:ln w="28575" cap="rnd">
                <a:solidFill>
                  <a:srgbClr val="0000FF"/>
                </a:solidFill>
                <a:prstDash val="sysDot"/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30"/>
              <p:cNvSpPr>
                <a:spLocks noChangeShapeType="1"/>
              </p:cNvSpPr>
              <p:nvPr/>
            </p:nvSpPr>
            <p:spPr bwMode="auto">
              <a:xfrm>
                <a:off x="4560" y="12204"/>
                <a:ext cx="0" cy="312"/>
              </a:xfrm>
              <a:prstGeom prst="line">
                <a:avLst/>
              </a:prstGeom>
              <a:noFill/>
              <a:ln w="2857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2425" y="2996"/>
              <a:ext cx="663" cy="178"/>
              <a:chOff x="4317" y="11718"/>
              <a:chExt cx="737" cy="303"/>
            </a:xfrm>
          </p:grpSpPr>
          <p:sp>
            <p:nvSpPr>
              <p:cNvPr id="12" name="Line 32"/>
              <p:cNvSpPr>
                <a:spLocks noChangeShapeType="1"/>
              </p:cNvSpPr>
              <p:nvPr/>
            </p:nvSpPr>
            <p:spPr bwMode="auto">
              <a:xfrm>
                <a:off x="4317" y="11718"/>
                <a:ext cx="737" cy="0"/>
              </a:xfrm>
              <a:prstGeom prst="line">
                <a:avLst/>
              </a:prstGeom>
              <a:noFill/>
              <a:ln w="2857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33"/>
              <p:cNvSpPr>
                <a:spLocks noChangeShapeType="1"/>
              </p:cNvSpPr>
              <p:nvPr/>
            </p:nvSpPr>
            <p:spPr bwMode="auto">
              <a:xfrm>
                <a:off x="5038" y="11721"/>
                <a:ext cx="0" cy="300"/>
              </a:xfrm>
              <a:prstGeom prst="line">
                <a:avLst/>
              </a:prstGeom>
              <a:noFill/>
              <a:ln w="28575" cap="rnd">
                <a:solidFill>
                  <a:srgbClr val="0000FF"/>
                </a:solidFill>
                <a:prstDash val="sysDot"/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34"/>
              <p:cNvSpPr>
                <a:spLocks noChangeShapeType="1"/>
              </p:cNvSpPr>
              <p:nvPr/>
            </p:nvSpPr>
            <p:spPr bwMode="auto">
              <a:xfrm>
                <a:off x="4320" y="11721"/>
                <a:ext cx="0" cy="300"/>
              </a:xfrm>
              <a:prstGeom prst="line">
                <a:avLst/>
              </a:prstGeom>
              <a:noFill/>
              <a:ln w="2857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51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52283" y="1212561"/>
            <a:ext cx="4808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使用</a:t>
            </a:r>
            <a:r>
              <a:rPr lang="en-US" altLang="zh-CN" sz="24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函数注意事项</a:t>
            </a:r>
            <a:r>
              <a:rPr lang="zh-CN" altLang="en-US" sz="2400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72222" y="1919890"/>
            <a:ext cx="1015119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(1)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如果相邻两个格式控制符之间，不指定数据分隔符（如逗号、冒号等），则相应的两个输入数据之间，</a:t>
            </a:r>
            <a:r>
              <a:rPr lang="zh-CN" altLang="en-US" sz="20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至少用一个空格分隔，或者用</a:t>
            </a:r>
            <a:r>
              <a:rPr lang="en-US" altLang="zh-CN" sz="20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Tab</a:t>
            </a:r>
            <a:r>
              <a:rPr lang="zh-CN" altLang="en-US" sz="20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键分隔，或者输入一个数据后，按回车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，然后再输入下一个数据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0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0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0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格式控制字符串中出现的常规字符（包括转义字符），务必原样输入。</a:t>
            </a:r>
            <a:r>
              <a:rPr lang="zh-CN" altLang="en-US" sz="2000" dirty="0"/>
              <a:t>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7" name="Text Box 11" descr="信纸"/>
          <p:cNvSpPr txBox="1">
            <a:spLocks noChangeArrowheads="1"/>
          </p:cNvSpPr>
          <p:nvPr/>
        </p:nvSpPr>
        <p:spPr bwMode="auto">
          <a:xfrm>
            <a:off x="926595" y="2961556"/>
            <a:ext cx="9935367" cy="199837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38100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r>
              <a:rPr lang="zh-CN" altLang="zh-CN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例如：</a:t>
            </a:r>
            <a:endParaRPr lang="zh-CN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scanf</a:t>
            </a:r>
            <a:r>
              <a:rPr lang="en-US" altLang="zh-CN" sz="20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("%</a:t>
            </a:r>
            <a:r>
              <a:rPr lang="en-US" altLang="zh-CN" sz="2000" b="1" dirty="0" err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d%d</a:t>
            </a:r>
            <a:r>
              <a:rPr lang="en-US" altLang="zh-CN" sz="20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", &amp;num1, &amp;num2);</a:t>
            </a: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假设给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num1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输入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12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，给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num2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输入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36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，则正确的输入操作为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12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□36↙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</a:p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或者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12↙  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36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↙</a:t>
            </a: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使用“↙”符号表示按回车键操作，在输入数据操作中的作用是，通知系统输入操作结束。</a:t>
            </a:r>
          </a:p>
        </p:txBody>
      </p:sp>
      <p:sp>
        <p:nvSpPr>
          <p:cNvPr id="8" name="Text Box 21" descr="信纸"/>
          <p:cNvSpPr txBox="1">
            <a:spLocks noChangeArrowheads="1"/>
          </p:cNvSpPr>
          <p:nvPr/>
        </p:nvSpPr>
        <p:spPr bwMode="auto">
          <a:xfrm>
            <a:off x="926595" y="5451981"/>
            <a:ext cx="9935367" cy="1226846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38100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r>
              <a:rPr lang="zh-CN" altLang="zh-CN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例如：</a:t>
            </a:r>
            <a:endParaRPr lang="zh-CN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scanf</a:t>
            </a:r>
            <a:r>
              <a:rPr lang="en-US" altLang="zh-CN" sz="20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("%d:%d:%d", &amp;h, &amp;m, &amp;s); </a:t>
            </a: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假设给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h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输入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12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，给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输入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30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，给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输入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10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，正确的输入操作为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12:30:10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↙</a:t>
            </a:r>
            <a:r>
              <a:rPr lang="en-US" altLang="zh-CN" sz="2000" dirty="0">
                <a:ea typeface="楷体_GB2312" pitchFamily="49" charset="-122"/>
              </a:rPr>
              <a:t> </a:t>
            </a:r>
          </a:p>
        </p:txBody>
      </p:sp>
      <p:sp>
        <p:nvSpPr>
          <p:cNvPr id="9" name="Text Box 22" descr="信纸"/>
          <p:cNvSpPr txBox="1">
            <a:spLocks noChangeArrowheads="1"/>
          </p:cNvSpPr>
          <p:nvPr/>
        </p:nvSpPr>
        <p:spPr bwMode="auto">
          <a:xfrm>
            <a:off x="1687006" y="5397765"/>
            <a:ext cx="7921625" cy="136683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38100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r>
              <a:rPr lang="zh-CN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例如：</a:t>
            </a:r>
            <a:endParaRPr lang="zh-CN" altLang="en-US" sz="20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scanf ("num1=%d, num2=%d\n", &amp;num1, &amp;num2);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假设给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num1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输入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12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，给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num2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输入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36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，正确的输入操作为：</a:t>
            </a:r>
          </a:p>
          <a:p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num1=12</a:t>
            </a: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num2=36\n↙</a:t>
            </a:r>
          </a:p>
        </p:txBody>
      </p:sp>
    </p:spTree>
    <p:extLst>
      <p:ext uri="{BB962C8B-B14F-4D97-AF65-F5344CB8AC3E}">
        <p14:creationId xmlns:p14="http://schemas.microsoft.com/office/powerpoint/2010/main" val="31973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52283" y="1212561"/>
            <a:ext cx="4808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使用</a:t>
            </a:r>
            <a:r>
              <a:rPr lang="en-US" altLang="zh-CN" sz="24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函数注意事项</a:t>
            </a:r>
            <a:r>
              <a:rPr lang="zh-CN" altLang="en-US" sz="2400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43228" y="1931337"/>
            <a:ext cx="1015119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为改善人机交互性，同时简化输入操作，在设计输入操作时，一般先用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函数输出一个提示信息，再用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函数进行数据输入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(4)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当格式控制字符串中指定了输入数据的域宽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width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时，将读取输入数据中相应的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width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位，但按需要的位数赋给相应的变量，多余部分被舍弃。 </a:t>
            </a:r>
          </a:p>
        </p:txBody>
      </p:sp>
      <p:sp>
        <p:nvSpPr>
          <p:cNvPr id="10" name="Text Box 23" descr="信纸"/>
          <p:cNvSpPr txBox="1">
            <a:spLocks noChangeArrowheads="1"/>
          </p:cNvSpPr>
          <p:nvPr/>
        </p:nvSpPr>
        <p:spPr bwMode="auto">
          <a:xfrm>
            <a:off x="1311709" y="2832967"/>
            <a:ext cx="7921625" cy="1366838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38100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r>
              <a:rPr lang="zh-CN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例如：</a:t>
            </a:r>
            <a:endParaRPr lang="zh-CN" altLang="en-US" sz="20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 将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scanf ("num1=%d, num2=%d\n", &amp;num1, &amp;num2); 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改为：</a:t>
            </a:r>
          </a:p>
          <a:p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 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 ("num1=");  scanf ("%d", &amp;num1);</a:t>
            </a:r>
          </a:p>
          <a:p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 printf ("num2=");  scanf ("%d", &amp;num2);</a:t>
            </a:r>
          </a:p>
        </p:txBody>
      </p:sp>
      <p:sp>
        <p:nvSpPr>
          <p:cNvPr id="11" name="Text Box 24" descr="信纸"/>
          <p:cNvSpPr txBox="1">
            <a:spLocks noChangeArrowheads="1"/>
          </p:cNvSpPr>
          <p:nvPr/>
        </p:nvSpPr>
        <p:spPr bwMode="auto">
          <a:xfrm>
            <a:off x="1382497" y="5319647"/>
            <a:ext cx="7850837" cy="136683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38100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r>
              <a:rPr lang="zh-CN" altLang="zh-CN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例如：</a:t>
            </a:r>
            <a:endParaRPr lang="zh-CN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 </a:t>
            </a:r>
            <a:r>
              <a:rPr lang="en-US" altLang="zh-CN" sz="2000" b="1" dirty="0" err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scanf</a:t>
            </a:r>
            <a:r>
              <a:rPr lang="en-US" altLang="zh-CN" sz="20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("%</a:t>
            </a:r>
            <a:r>
              <a:rPr lang="en-US" altLang="zh-CN" sz="20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3d%3d", &amp;</a:t>
            </a:r>
            <a:r>
              <a:rPr lang="en-US" altLang="zh-CN" sz="20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 sz="20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&amp;</a:t>
            </a:r>
            <a:r>
              <a:rPr lang="en-US" altLang="zh-CN" sz="20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b</a:t>
            </a:r>
            <a:r>
              <a:rPr lang="en-US" altLang="zh-CN" sz="20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endParaRPr lang="en-US" altLang="zh-CN" sz="2000" b="1" dirty="0"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假设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输入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1234567↙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，则系统将读取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的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123567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中的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123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赋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给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变量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；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将读取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的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1234567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中的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567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赋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给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变量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b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05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970" y="1271843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程序</a:t>
            </a:r>
            <a:r>
              <a:rPr lang="zh-CN" altLang="en-US" sz="3600" dirty="0" smtClean="0"/>
              <a:t>输入与输出：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22218" y="2499570"/>
            <a:ext cx="98921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+mj-ea"/>
                <a:ea typeface="+mj-ea"/>
              </a:rPr>
              <a:t>    在</a:t>
            </a:r>
            <a:r>
              <a:rPr lang="en-US" altLang="zh-CN" sz="2800" dirty="0" err="1" smtClean="0">
                <a:latin typeface="+mj-ea"/>
                <a:ea typeface="+mj-ea"/>
              </a:rPr>
              <a:t>c++</a:t>
            </a:r>
            <a:r>
              <a:rPr lang="zh-CN" altLang="en-US" sz="2800" dirty="0" smtClean="0">
                <a:latin typeface="+mj-ea"/>
                <a:ea typeface="+mj-ea"/>
              </a:rPr>
              <a:t>的程序结构中，除了使用输入输出流（</a:t>
            </a:r>
            <a:r>
              <a:rPr lang="en-US" altLang="zh-CN" sz="2800" dirty="0" err="1" smtClean="0">
                <a:latin typeface="+mj-ea"/>
                <a:ea typeface="+mj-ea"/>
              </a:rPr>
              <a:t>cin</a:t>
            </a:r>
            <a:r>
              <a:rPr lang="zh-CN" altLang="en-US" sz="2800" dirty="0" smtClean="0">
                <a:latin typeface="+mj-ea"/>
                <a:ea typeface="+mj-ea"/>
              </a:rPr>
              <a:t>和</a:t>
            </a:r>
            <a:r>
              <a:rPr lang="en-US" altLang="zh-CN" sz="2800" dirty="0" err="1" smtClean="0">
                <a:latin typeface="+mj-ea"/>
                <a:ea typeface="+mj-ea"/>
              </a:rPr>
              <a:t>cout</a:t>
            </a:r>
            <a:r>
              <a:rPr lang="zh-CN" altLang="en-US" sz="2800" dirty="0" smtClean="0">
                <a:latin typeface="+mj-ea"/>
                <a:ea typeface="+mj-ea"/>
              </a:rPr>
              <a:t>）来进行数据的输入输出，还可以使用</a:t>
            </a:r>
            <a:r>
              <a:rPr lang="en-US" altLang="zh-CN" sz="2800" dirty="0"/>
              <a:t>C </a:t>
            </a:r>
            <a:r>
              <a:rPr lang="zh-CN" altLang="en-US" sz="2800" dirty="0"/>
              <a:t>语言的库文件 </a:t>
            </a:r>
            <a:r>
              <a:rPr lang="en-US" altLang="zh-CN" sz="2800" dirty="0" err="1"/>
              <a:t>cstdio</a:t>
            </a:r>
            <a:r>
              <a:rPr lang="en-US" altLang="zh-CN" sz="2800" dirty="0"/>
              <a:t>(</a:t>
            </a:r>
            <a:r>
              <a:rPr lang="zh-CN" altLang="en-US" sz="2800" dirty="0"/>
              <a:t>或 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中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 </a:t>
            </a:r>
            <a:r>
              <a:rPr lang="zh-CN" altLang="en-US" sz="2800" dirty="0"/>
              <a:t>两个函数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也可以</a:t>
            </a:r>
            <a:r>
              <a:rPr lang="zh-CN" altLang="en-US" sz="2800" dirty="0" smtClean="0"/>
              <a:t>用于数据的输入输出。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22218" y="4869450"/>
            <a:ext cx="98921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特点：输入输出流格式简单，但是相比格式化输入输出要慢；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6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1158732"/>
            <a:ext cx="6312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字符</a:t>
            </a:r>
            <a:r>
              <a:rPr lang="zh-CN" altLang="en-US" sz="24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类型的输入</a:t>
            </a:r>
            <a:endParaRPr lang="zh-CN" altLang="en-US" sz="2400" dirty="0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399445" y="1851229"/>
            <a:ext cx="11346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字符类型变量的输入比较特殊，因为这些不可见的空格、回车也是字符，例如下例：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0" y="2797752"/>
            <a:ext cx="11110121" cy="274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1366371"/>
            <a:ext cx="6312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单个字符输入输出语句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27" y="2011606"/>
            <a:ext cx="10091158" cy="37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6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1150623"/>
            <a:ext cx="10515600" cy="674688"/>
          </a:xfrm>
        </p:spPr>
        <p:txBody>
          <a:bodyPr/>
          <a:lstStyle/>
          <a:p>
            <a:pPr algn="l"/>
            <a:r>
              <a:rPr lang="zh-CN" altLang="en-US" dirty="0" smtClean="0"/>
              <a:t>任务二：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565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、编程实现从键盘输入两个实数，输出它们的和并且保留两位小数。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endParaRPr lang="en-US" altLang="zh-CN" dirty="0" smtClean="0"/>
          </a:p>
          <a:p>
            <a:r>
              <a:rPr lang="zh-CN" altLang="zh-CN" sz="2800" dirty="0" smtClean="0"/>
              <a:t>提交</a:t>
            </a:r>
            <a:r>
              <a:rPr lang="zh-CN" altLang="zh-CN" sz="2800" dirty="0"/>
              <a:t>的文件名</a:t>
            </a:r>
            <a:r>
              <a:rPr lang="zh-CN" altLang="zh-CN" sz="2800" dirty="0" smtClean="0"/>
              <a:t>：</a:t>
            </a:r>
            <a:r>
              <a:rPr lang="en-US" altLang="zh-CN" sz="2800" dirty="0" smtClean="0"/>
              <a:t>3.2.1</a:t>
            </a:r>
            <a:r>
              <a:rPr lang="zh-CN" altLang="en-US" sz="2800" dirty="0" smtClean="0"/>
              <a:t>姓名</a:t>
            </a:r>
            <a:r>
              <a:rPr lang="en-US" altLang="zh-CN" sz="2800" dirty="0" smtClean="0"/>
              <a:t>.</a:t>
            </a:r>
            <a:endParaRPr lang="zh-CN" altLang="en-US" sz="3600" dirty="0" smtClean="0"/>
          </a:p>
          <a:p>
            <a:pPr marL="0" indent="0">
              <a:buNone/>
            </a:pP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448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909" y="1009076"/>
            <a:ext cx="10515600" cy="674688"/>
          </a:xfrm>
        </p:spPr>
        <p:txBody>
          <a:bodyPr/>
          <a:lstStyle/>
          <a:p>
            <a:pPr algn="l"/>
            <a:r>
              <a:rPr lang="zh-CN" altLang="en-US" dirty="0" smtClean="0"/>
              <a:t>程序中的顺序结构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021" y="2439754"/>
            <a:ext cx="10515600" cy="2067502"/>
          </a:xfrm>
        </p:spPr>
        <p:txBody>
          <a:bodyPr/>
          <a:lstStyle/>
          <a:p>
            <a:r>
              <a:rPr lang="zh-CN" altLang="en-US" dirty="0" smtClean="0"/>
              <a:t>     程序设计</a:t>
            </a:r>
            <a:r>
              <a:rPr lang="zh-CN" altLang="en-US" dirty="0"/>
              <a:t>中有三种程序结构：顺序结构、分支结构和循环结构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     我们</a:t>
            </a:r>
            <a:r>
              <a:rPr lang="zh-CN" altLang="en-US" dirty="0"/>
              <a:t>学习了赋值语句、输入输出语句后，就可以进行顺序结构的程序设计。所谓顺序结构的程序，</a:t>
            </a:r>
            <a:r>
              <a:rPr lang="zh-CN" altLang="en-US" dirty="0" smtClean="0"/>
              <a:t>就是</a:t>
            </a:r>
            <a:r>
              <a:rPr lang="zh-CN" altLang="en-US" dirty="0"/>
              <a:t>按</a:t>
            </a:r>
            <a:r>
              <a:rPr lang="zh-CN" altLang="en-US" dirty="0">
                <a:solidFill>
                  <a:srgbClr val="FF0000"/>
                </a:solidFill>
              </a:rPr>
              <a:t>从上到下依次执</a:t>
            </a:r>
            <a:r>
              <a:rPr lang="zh-CN" altLang="en-US" dirty="0"/>
              <a:t>行程序的每条语句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59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231" y="832802"/>
            <a:ext cx="10515600" cy="674688"/>
          </a:xfrm>
        </p:spPr>
        <p:txBody>
          <a:bodyPr/>
          <a:lstStyle/>
          <a:p>
            <a:pPr algn="l"/>
            <a:r>
              <a:rPr lang="zh-CN" altLang="en-US" dirty="0" smtClean="0"/>
              <a:t>例：</a:t>
            </a:r>
            <a:r>
              <a:rPr lang="zh-CN" altLang="en-US" dirty="0"/>
              <a:t>鸡兔同笼问题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916" y="1507490"/>
            <a:ext cx="10876084" cy="5248910"/>
          </a:xfrm>
        </p:spPr>
        <p:txBody>
          <a:bodyPr>
            <a:normAutofit fontScale="975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【问题描述】鸡和兔子养在一个笼子里，头共有</a:t>
            </a:r>
            <a:r>
              <a:rPr lang="en-US" altLang="zh-CN" sz="2000" dirty="0" smtClean="0"/>
              <a:t>35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，脚共有</a:t>
            </a:r>
            <a:r>
              <a:rPr lang="en-US" altLang="zh-CN" sz="2000" dirty="0" smtClean="0"/>
              <a:t>94</a:t>
            </a:r>
            <a:r>
              <a:rPr lang="zh-CN" altLang="en-US" sz="2000" dirty="0" smtClean="0"/>
              <a:t>只</a:t>
            </a:r>
            <a:r>
              <a:rPr lang="zh-CN" altLang="en-US" sz="2000" dirty="0"/>
              <a:t>，问笼中的鸡和兔各有多少只？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【分析】设鸡</a:t>
            </a:r>
            <a:r>
              <a:rPr lang="zh-CN" altLang="en-US" sz="2000" dirty="0" smtClean="0"/>
              <a:t>为</a:t>
            </a:r>
            <a:r>
              <a:rPr lang="en-US" altLang="zh-CN" sz="2000" dirty="0"/>
              <a:t>x</a:t>
            </a:r>
            <a:r>
              <a:rPr lang="zh-CN" altLang="en-US" sz="2000" dirty="0" smtClean="0"/>
              <a:t>只</a:t>
            </a:r>
            <a:r>
              <a:rPr lang="zh-CN" altLang="en-US" sz="2000" dirty="0"/>
              <a:t>，兔</a:t>
            </a:r>
            <a:r>
              <a:rPr lang="zh-CN" altLang="en-US" sz="2000" dirty="0" smtClean="0"/>
              <a:t>有</a:t>
            </a:r>
            <a:r>
              <a:rPr lang="en-US" altLang="zh-CN" sz="2000" dirty="0"/>
              <a:t>y</a:t>
            </a:r>
            <a:r>
              <a:rPr lang="zh-CN" altLang="en-US" sz="2000" dirty="0" smtClean="0"/>
              <a:t>只</a:t>
            </a:r>
            <a:r>
              <a:rPr lang="zh-CN" altLang="en-US" sz="2000" dirty="0"/>
              <a:t>，头</a:t>
            </a:r>
            <a:r>
              <a:rPr lang="zh-CN" altLang="en-US" sz="2000" dirty="0" smtClean="0"/>
              <a:t>为</a:t>
            </a:r>
            <a:r>
              <a:rPr lang="en-US" altLang="zh-CN" sz="2000" dirty="0"/>
              <a:t>a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脚</a:t>
            </a:r>
            <a:r>
              <a:rPr lang="zh-CN" altLang="en-US" sz="2000" dirty="0" smtClean="0"/>
              <a:t>为</a:t>
            </a:r>
            <a:r>
              <a:rPr lang="en-US" altLang="zh-CN" sz="2000" dirty="0"/>
              <a:t>b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那么有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 smtClean="0"/>
              <a:t>         </a:t>
            </a:r>
            <a:r>
              <a:rPr lang="en-US" altLang="zh-CN" sz="2000" dirty="0" err="1" smtClean="0"/>
              <a:t>x+y</a:t>
            </a:r>
            <a:r>
              <a:rPr lang="en-US" altLang="zh-CN" sz="2000" dirty="0" smtClean="0"/>
              <a:t>=a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         x*2+y*4=b</a:t>
            </a:r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通过解方程组可以得到，</a:t>
            </a:r>
            <a:r>
              <a:rPr lang="en-US" altLang="zh-CN" sz="2000" dirty="0" smtClean="0"/>
              <a:t>y=(b-2*a)/2,x=a-y;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747595" y="4360545"/>
            <a:ext cx="47675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</a:rPr>
              <a:t>用计算机解题离不开数学思维！！！</a:t>
            </a:r>
          </a:p>
        </p:txBody>
      </p:sp>
    </p:spTree>
    <p:extLst>
      <p:ext uri="{BB962C8B-B14F-4D97-AF65-F5344CB8AC3E}">
        <p14:creationId xmlns:p14="http://schemas.microsoft.com/office/powerpoint/2010/main" val="34158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1372" y="927381"/>
            <a:ext cx="6015244" cy="5248910"/>
          </a:xfrm>
        </p:spPr>
        <p:txBody>
          <a:bodyPr>
            <a:normAutofit fontScale="97500"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 smtClean="0"/>
              <a:t>#include&lt;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u</a:t>
            </a:r>
            <a:r>
              <a:rPr lang="en-US" altLang="zh-CN" sz="1800" dirty="0" smtClean="0"/>
              <a:t>sing </a:t>
            </a:r>
            <a:r>
              <a:rPr lang="en-US" altLang="zh-CN" sz="1800" dirty="0" err="1" smtClean="0"/>
              <a:t>namespce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/>
              <a:t>i</a:t>
            </a:r>
            <a:r>
              <a:rPr lang="en-US" altLang="zh-CN" sz="1800" dirty="0" err="1" smtClean="0"/>
              <a:t>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mian</a:t>
            </a:r>
            <a:r>
              <a:rPr lang="en-US" altLang="zh-CN" sz="18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x,y,a,b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 smtClean="0"/>
              <a:t>     a=35,b=94;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y=(90-2*a)/</a:t>
            </a:r>
            <a:r>
              <a:rPr lang="en-US" altLang="zh-CN" sz="1800" dirty="0"/>
              <a:t>2;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x=a-y;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&lt;&lt;x&lt;&lt;”  ”&lt;&lt;</a:t>
            </a:r>
            <a:r>
              <a:rPr lang="en-US" altLang="zh-CN" sz="1800" dirty="0"/>
              <a:t>y</a:t>
            </a:r>
            <a:r>
              <a:rPr lang="en-US" altLang="zh-CN" sz="1800" dirty="0" smtClean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    return 0;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}</a:t>
            </a:r>
          </a:p>
          <a:p>
            <a:endParaRPr lang="en-US" altLang="zh-CN" sz="1800" dirty="0"/>
          </a:p>
        </p:txBody>
      </p:sp>
      <p:sp>
        <p:nvSpPr>
          <p:cNvPr id="6" name="流程图: 可选过程 5"/>
          <p:cNvSpPr/>
          <p:nvPr/>
        </p:nvSpPr>
        <p:spPr>
          <a:xfrm>
            <a:off x="2111496" y="842816"/>
            <a:ext cx="1158875" cy="4248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程序开始</a:t>
            </a: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2691251" y="1267631"/>
            <a:ext cx="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数据 7"/>
          <p:cNvSpPr/>
          <p:nvPr/>
        </p:nvSpPr>
        <p:spPr>
          <a:xfrm>
            <a:off x="986594" y="1609579"/>
            <a:ext cx="3409315" cy="4889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输入或赋值头和脚的数量给变量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2691569" y="2098529"/>
            <a:ext cx="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过程 9"/>
          <p:cNvSpPr/>
          <p:nvPr/>
        </p:nvSpPr>
        <p:spPr>
          <a:xfrm>
            <a:off x="1159314" y="2459209"/>
            <a:ext cx="3063240" cy="554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计算兔子的数量</a:t>
            </a:r>
            <a:endParaRPr lang="en-US" altLang="zh-CN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91569" y="3013564"/>
            <a:ext cx="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91569" y="3937489"/>
            <a:ext cx="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数据 13"/>
          <p:cNvSpPr/>
          <p:nvPr/>
        </p:nvSpPr>
        <p:spPr>
          <a:xfrm>
            <a:off x="960053" y="4307059"/>
            <a:ext cx="3409315" cy="4889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输出</a:t>
            </a:r>
            <a:r>
              <a:rPr lang="zh-CN" altLang="en-US" dirty="0" smtClean="0"/>
              <a:t>鸡和兔</a:t>
            </a:r>
            <a:r>
              <a:rPr lang="zh-CN" altLang="zh-CN" dirty="0" smtClean="0"/>
              <a:t>的</a:t>
            </a:r>
            <a:r>
              <a:rPr lang="zh-CN" altLang="zh-CN" dirty="0"/>
              <a:t>值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708079" y="4786047"/>
            <a:ext cx="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可选过程 15"/>
          <p:cNvSpPr/>
          <p:nvPr/>
        </p:nvSpPr>
        <p:spPr>
          <a:xfrm>
            <a:off x="2135339" y="5170613"/>
            <a:ext cx="1158875" cy="4248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程序结束</a:t>
            </a:r>
          </a:p>
        </p:txBody>
      </p:sp>
      <p:sp>
        <p:nvSpPr>
          <p:cNvPr id="17" name="流程图: 过程 16"/>
          <p:cNvSpPr/>
          <p:nvPr/>
        </p:nvSpPr>
        <p:spPr>
          <a:xfrm>
            <a:off x="1176459" y="3383134"/>
            <a:ext cx="3063240" cy="554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计算鸡的数量</a:t>
            </a:r>
            <a:endParaRPr lang="en-US" altLang="zh-CN" dirty="0"/>
          </a:p>
        </p:txBody>
      </p:sp>
      <p:sp>
        <p:nvSpPr>
          <p:cNvPr id="19" name="流程图: 过程 18"/>
          <p:cNvSpPr/>
          <p:nvPr/>
        </p:nvSpPr>
        <p:spPr>
          <a:xfrm>
            <a:off x="1159313" y="2454228"/>
            <a:ext cx="3063240" cy="554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r>
              <a:rPr lang="en-US" altLang="zh-CN" dirty="0"/>
              <a:t>=(b-2*a)/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  <p:sp>
        <p:nvSpPr>
          <p:cNvPr id="20" name="流程图: 过程 19"/>
          <p:cNvSpPr/>
          <p:nvPr/>
        </p:nvSpPr>
        <p:spPr>
          <a:xfrm>
            <a:off x="1183157" y="3383134"/>
            <a:ext cx="3063240" cy="554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x=a-y;</a:t>
            </a:r>
            <a:endParaRPr lang="en-US" altLang="zh-CN" dirty="0"/>
          </a:p>
        </p:txBody>
      </p:sp>
      <p:sp>
        <p:nvSpPr>
          <p:cNvPr id="22" name="流程图: 数据 21"/>
          <p:cNvSpPr/>
          <p:nvPr/>
        </p:nvSpPr>
        <p:spPr>
          <a:xfrm>
            <a:off x="960053" y="4297097"/>
            <a:ext cx="3409315" cy="4889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cout</a:t>
            </a:r>
            <a:r>
              <a:rPr lang="en-US" altLang="zh-CN" dirty="0" smtClean="0"/>
              <a:t>&lt;&lt;x&lt;&lt;y;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3174828" y="6056574"/>
            <a:ext cx="5086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顺序结构：程序从上到下</a:t>
            </a:r>
            <a:r>
              <a:rPr lang="zh-CN" altLang="en-US" sz="2400" dirty="0">
                <a:solidFill>
                  <a:srgbClr val="FF0000"/>
                </a:solidFill>
              </a:rPr>
              <a:t>依次执行</a:t>
            </a:r>
          </a:p>
        </p:txBody>
      </p:sp>
    </p:spTree>
    <p:extLst>
      <p:ext uri="{BB962C8B-B14F-4D97-AF65-F5344CB8AC3E}">
        <p14:creationId xmlns:p14="http://schemas.microsoft.com/office/powerpoint/2010/main" val="301912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0" grpId="0" animBg="1"/>
      <p:bldP spid="14" grpId="0" animBg="1"/>
      <p:bldP spid="16" grpId="0" animBg="1"/>
      <p:bldP spid="17" grpId="0" animBg="1"/>
      <p:bldP spid="19" grpId="0" bldLvl="0" animBg="1"/>
      <p:bldP spid="20" grpId="0" bldLvl="0" animBg="1"/>
      <p:bldP spid="22" grpId="0" bldLvl="0" animBg="1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261113" y="3630231"/>
            <a:ext cx="4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8913767" y="2620646"/>
            <a:ext cx="872071" cy="85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469" y="983298"/>
            <a:ext cx="10515600" cy="674688"/>
          </a:xfrm>
        </p:spPr>
        <p:txBody>
          <a:bodyPr/>
          <a:lstStyle/>
          <a:p>
            <a:pPr algn="l"/>
            <a:r>
              <a:rPr lang="zh-CN" altLang="en-US" dirty="0" smtClean="0"/>
              <a:t>例：交换</a:t>
            </a:r>
            <a:r>
              <a:rPr lang="zh-CN" altLang="en-US" dirty="0"/>
              <a:t>两个变量的值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3458" y="1657986"/>
            <a:ext cx="7886700" cy="2768600"/>
          </a:xfrm>
        </p:spPr>
        <p:txBody>
          <a:bodyPr/>
          <a:lstStyle/>
          <a:p>
            <a:r>
              <a:rPr lang="zh-CN" altLang="en-US" dirty="0"/>
              <a:t>输入两个数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，交换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的值。</a:t>
            </a:r>
          </a:p>
          <a:p>
            <a:r>
              <a:rPr lang="zh-CN" altLang="en-US" dirty="0"/>
              <a:t>【样例输入】</a:t>
            </a:r>
          </a:p>
          <a:p>
            <a:r>
              <a:rPr lang="en-US" altLang="zh-CN" dirty="0"/>
              <a:t>1  3</a:t>
            </a:r>
          </a:p>
          <a:p>
            <a:r>
              <a:rPr lang="zh-CN" altLang="en-US" dirty="0"/>
              <a:t>【样例输出】</a:t>
            </a:r>
          </a:p>
          <a:p>
            <a:r>
              <a:rPr lang="en-US" altLang="zh-CN" dirty="0"/>
              <a:t>3  1</a:t>
            </a:r>
          </a:p>
        </p:txBody>
      </p:sp>
      <p:sp>
        <p:nvSpPr>
          <p:cNvPr id="5" name="矩形 4"/>
          <p:cNvSpPr/>
          <p:nvPr/>
        </p:nvSpPr>
        <p:spPr>
          <a:xfrm>
            <a:off x="5998845" y="2620646"/>
            <a:ext cx="952500" cy="90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74890" y="2620646"/>
            <a:ext cx="952500" cy="90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46191" y="3663315"/>
            <a:ext cx="46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19366" y="3663315"/>
            <a:ext cx="46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81421" y="2929890"/>
            <a:ext cx="334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84136" y="2929890"/>
            <a:ext cx="334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81421" y="2929890"/>
            <a:ext cx="334645" cy="368300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84136" y="2929890"/>
            <a:ext cx="334645" cy="368300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04204" y="4061461"/>
            <a:ext cx="5414010" cy="265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思路：借助于中间变量</a:t>
            </a:r>
            <a:r>
              <a:rPr lang="en-US" altLang="zh-CN" sz="2800" dirty="0"/>
              <a:t>c</a:t>
            </a:r>
            <a:r>
              <a:rPr lang="zh-CN" altLang="en-US" sz="2800" dirty="0"/>
              <a:t>。</a:t>
            </a:r>
          </a:p>
          <a:p>
            <a:r>
              <a:rPr lang="en-US" altLang="zh-CN" sz="2800" dirty="0"/>
              <a:t>a=1;</a:t>
            </a:r>
          </a:p>
          <a:p>
            <a:r>
              <a:rPr lang="en-US" altLang="zh-CN" sz="2800" dirty="0"/>
              <a:t>b=3;</a:t>
            </a:r>
          </a:p>
          <a:p>
            <a:r>
              <a:rPr lang="en-US" altLang="zh-CN" sz="2800" dirty="0"/>
              <a:t>c=a;   //c=1,a=1;</a:t>
            </a:r>
          </a:p>
          <a:p>
            <a:r>
              <a:rPr lang="en-US" altLang="zh-CN" sz="2800" dirty="0"/>
              <a:t>a=b;  //a=3,b=3;</a:t>
            </a:r>
          </a:p>
          <a:p>
            <a:r>
              <a:rPr lang="en-US" altLang="zh-CN" sz="2800" dirty="0"/>
              <a:t>b=c;  //b=1,c=1;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213703" y="2887351"/>
            <a:ext cx="334645" cy="368300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43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417 L 0.06484 0.03981 C 0.07825 0.04954 0.09856 0.05509 0.11992 0.05509 C 0.14414 0.05509 0.16354 0.04954 0.17695 0.03981 L 0.24192 -0.00417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9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416 L -0.03073 0.03704 C -0.03711 0.0463 -0.04674 0.05139 -0.0569 0.05139 C -0.06849 0.05139 -0.07773 0.0463 -0.08411 0.03704 L -0.11497 -0.00416 " pathEditMode="relative" rAng="0" ptsTypes="AAA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209 L -0.0319 0.04028 C -0.0388 0.04884 -0.04922 0.05371 -0.06016 0.05371 C -0.07253 0.05371 -0.08255 0.04884 -0.08945 0.04028 L -0.12266 0.00209 " pathEditMode="relative" rAng="0" ptsTypes="A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1" grpId="1" animBg="1"/>
      <p:bldP spid="12" grpId="0" animBg="1"/>
      <p:bldP spid="13" grpId="0"/>
      <p:bldP spid="16" grpId="0" animBg="1"/>
      <p:bldP spid="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1372" y="927381"/>
            <a:ext cx="6015244" cy="5248910"/>
          </a:xfrm>
        </p:spPr>
        <p:txBody>
          <a:bodyPr>
            <a:normAutofit fontScale="97500"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 smtClean="0"/>
              <a:t>#include&lt;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u</a:t>
            </a:r>
            <a:r>
              <a:rPr lang="en-US" altLang="zh-CN" sz="1800" dirty="0" smtClean="0"/>
              <a:t>sing </a:t>
            </a:r>
            <a:r>
              <a:rPr lang="en-US" altLang="zh-CN" sz="1800" dirty="0" err="1" smtClean="0"/>
              <a:t>namespce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/>
              <a:t>i</a:t>
            </a:r>
            <a:r>
              <a:rPr lang="en-US" altLang="zh-CN" sz="1800" dirty="0" err="1" smtClean="0"/>
              <a:t>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mian</a:t>
            </a:r>
            <a:r>
              <a:rPr lang="en-US" altLang="zh-CN" sz="18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a,b</a:t>
            </a:r>
            <a:r>
              <a:rPr lang="en-US" altLang="zh-CN" sz="1800" dirty="0" err="1"/>
              <a:t>,</a:t>
            </a:r>
            <a:r>
              <a:rPr lang="en-US" altLang="zh-CN" sz="1800" dirty="0" err="1" smtClean="0"/>
              <a:t>c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cin</a:t>
            </a:r>
            <a:r>
              <a:rPr lang="en-US" altLang="zh-CN" sz="1800" dirty="0" smtClean="0"/>
              <a:t>&gt;&gt;a&gt;&gt;b;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c=a;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a=b;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b=c;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&lt;&lt;a&lt;&lt;”  ”&lt;&lt;b&lt;&lt;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    return 0;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}</a:t>
            </a:r>
          </a:p>
          <a:p>
            <a:endParaRPr lang="en-US" altLang="zh-CN" sz="1800" dirty="0"/>
          </a:p>
        </p:txBody>
      </p:sp>
      <p:sp>
        <p:nvSpPr>
          <p:cNvPr id="6" name="流程图: 可选过程 5"/>
          <p:cNvSpPr/>
          <p:nvPr/>
        </p:nvSpPr>
        <p:spPr>
          <a:xfrm>
            <a:off x="2111496" y="842816"/>
            <a:ext cx="1158875" cy="4248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程序开始</a:t>
            </a: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2691251" y="1267631"/>
            <a:ext cx="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数据 7"/>
          <p:cNvSpPr/>
          <p:nvPr/>
        </p:nvSpPr>
        <p:spPr>
          <a:xfrm>
            <a:off x="1003421" y="1592094"/>
            <a:ext cx="3409315" cy="4889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输入需要交换的变量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2691569" y="2098529"/>
            <a:ext cx="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过程 9"/>
          <p:cNvSpPr/>
          <p:nvPr/>
        </p:nvSpPr>
        <p:spPr>
          <a:xfrm>
            <a:off x="1159314" y="2459209"/>
            <a:ext cx="3063240" cy="554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的值赋值给中间变量</a:t>
            </a:r>
            <a:r>
              <a:rPr lang="en-US" altLang="zh-CN" dirty="0" smtClean="0"/>
              <a:t>c</a:t>
            </a:r>
            <a:endParaRPr lang="en-US" altLang="zh-CN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91569" y="3013564"/>
            <a:ext cx="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91569" y="3937489"/>
            <a:ext cx="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数据 13"/>
          <p:cNvSpPr/>
          <p:nvPr/>
        </p:nvSpPr>
        <p:spPr>
          <a:xfrm>
            <a:off x="911997" y="5156195"/>
            <a:ext cx="3409315" cy="4889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输出</a:t>
            </a:r>
            <a:r>
              <a:rPr lang="zh-CN" altLang="en-US" dirty="0" smtClean="0"/>
              <a:t>交换后的变量</a:t>
            </a:r>
            <a:endParaRPr lang="zh-CN" altLang="zh-CN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99926" y="5627706"/>
            <a:ext cx="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可选过程 15"/>
          <p:cNvSpPr/>
          <p:nvPr/>
        </p:nvSpPr>
        <p:spPr>
          <a:xfrm>
            <a:off x="2120489" y="5988386"/>
            <a:ext cx="1158875" cy="4248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程序结束</a:t>
            </a:r>
          </a:p>
        </p:txBody>
      </p:sp>
      <p:sp>
        <p:nvSpPr>
          <p:cNvPr id="17" name="流程图: 过程 16"/>
          <p:cNvSpPr/>
          <p:nvPr/>
        </p:nvSpPr>
        <p:spPr>
          <a:xfrm>
            <a:off x="1176459" y="3383134"/>
            <a:ext cx="3063240" cy="554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的值赋值给变量</a:t>
            </a:r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19" name="流程图: 过程 18"/>
          <p:cNvSpPr/>
          <p:nvPr/>
        </p:nvSpPr>
        <p:spPr>
          <a:xfrm>
            <a:off x="1159314" y="2455648"/>
            <a:ext cx="3063240" cy="554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c=a;</a:t>
            </a:r>
            <a:endParaRPr lang="en-US" altLang="zh-CN" dirty="0"/>
          </a:p>
        </p:txBody>
      </p:sp>
      <p:sp>
        <p:nvSpPr>
          <p:cNvPr id="20" name="流程图: 过程 19"/>
          <p:cNvSpPr/>
          <p:nvPr/>
        </p:nvSpPr>
        <p:spPr>
          <a:xfrm>
            <a:off x="1169733" y="3373172"/>
            <a:ext cx="3063240" cy="554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a=b;</a:t>
            </a:r>
            <a:endParaRPr lang="en-US" altLang="zh-CN" dirty="0"/>
          </a:p>
        </p:txBody>
      </p:sp>
      <p:sp>
        <p:nvSpPr>
          <p:cNvPr id="22" name="流程图: 数据 21"/>
          <p:cNvSpPr/>
          <p:nvPr/>
        </p:nvSpPr>
        <p:spPr>
          <a:xfrm>
            <a:off x="911997" y="5154572"/>
            <a:ext cx="3409315" cy="4889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cout</a:t>
            </a:r>
            <a:r>
              <a:rPr lang="en-US" altLang="zh-CN" dirty="0" smtClean="0"/>
              <a:t>&lt;&lt;x&lt;&lt;y;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3623235" y="6176291"/>
            <a:ext cx="6611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顺序结构：程序从上到下的顺序依次</a:t>
            </a:r>
            <a:r>
              <a:rPr lang="zh-CN" altLang="en-US" sz="2400" dirty="0">
                <a:solidFill>
                  <a:srgbClr val="FF0000"/>
                </a:solidFill>
              </a:rPr>
              <a:t>执行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715450" y="4795515"/>
            <a:ext cx="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20"/>
          <p:cNvSpPr/>
          <p:nvPr/>
        </p:nvSpPr>
        <p:spPr>
          <a:xfrm>
            <a:off x="1183830" y="4271933"/>
            <a:ext cx="3063240" cy="554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将变量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中的存的值赋值给</a:t>
            </a:r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24" name="流程图: 过程 23"/>
          <p:cNvSpPr/>
          <p:nvPr/>
        </p:nvSpPr>
        <p:spPr>
          <a:xfrm>
            <a:off x="1183830" y="4254690"/>
            <a:ext cx="3063240" cy="554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b=c;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30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0" grpId="0" animBg="1"/>
      <p:bldP spid="14" grpId="0" animBg="1"/>
      <p:bldP spid="16" grpId="0" animBg="1"/>
      <p:bldP spid="17" grpId="0" animBg="1"/>
      <p:bldP spid="19" grpId="0" bldLvl="0" animBg="1"/>
      <p:bldP spid="20" grpId="0" bldLvl="0" animBg="1"/>
      <p:bldP spid="22" grpId="0" bldLvl="0" animBg="1"/>
      <p:bldP spid="23" grpId="0"/>
      <p:bldP spid="21" grpId="0" animBg="1"/>
      <p:bldP spid="24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453" y="1232880"/>
            <a:ext cx="10515600" cy="37611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例 </a:t>
            </a:r>
            <a:r>
              <a:rPr lang="en-US" altLang="zh-CN" dirty="0"/>
              <a:t>1</a:t>
            </a:r>
            <a:r>
              <a:rPr lang="zh-CN" altLang="en-US" dirty="0"/>
              <a:t>：圆柱的计算（</a:t>
            </a:r>
            <a:r>
              <a:rPr lang="en-US" altLang="zh-CN" dirty="0"/>
              <a:t>P1001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561" y="160899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       已 </a:t>
            </a:r>
            <a:r>
              <a:rPr lang="zh-CN" altLang="en-US" dirty="0"/>
              <a:t>知 圆 柱 体 的 底 面 半 径 </a:t>
            </a:r>
            <a:r>
              <a:rPr lang="en-US" altLang="zh-CN" dirty="0"/>
              <a:t>r </a:t>
            </a:r>
            <a:r>
              <a:rPr lang="zh-CN" altLang="en-US" dirty="0"/>
              <a:t>和 高 </a:t>
            </a:r>
            <a:r>
              <a:rPr lang="en-US" altLang="zh-CN" dirty="0"/>
              <a:t>h </a:t>
            </a:r>
            <a:r>
              <a:rPr lang="zh-CN" altLang="en-US" dirty="0"/>
              <a:t>，请 你 编 程 计 算 圆 柱 体 的 表 面 积 和 体 积 。</a:t>
            </a:r>
            <a:r>
              <a:rPr lang="en-US" altLang="zh-CN" dirty="0"/>
              <a:t>( </a:t>
            </a:r>
            <a:r>
              <a:rPr lang="zh-CN" altLang="en-US" dirty="0"/>
              <a:t>计 算 时 圆 周 </a:t>
            </a:r>
            <a:r>
              <a:rPr lang="zh-CN" altLang="en-US" dirty="0" smtClean="0"/>
              <a:t>率</a:t>
            </a:r>
            <a:r>
              <a:rPr lang="en-US" altLang="zh-CN" dirty="0" smtClean="0"/>
              <a:t>PI=3.14159</a:t>
            </a:r>
            <a:r>
              <a:rPr lang="zh-CN" altLang="en-US" dirty="0"/>
              <a:t>。</a:t>
            </a:r>
            <a:r>
              <a:rPr lang="en-US" altLang="zh-CN" dirty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行：一个实数，表示 </a:t>
            </a:r>
            <a:r>
              <a:rPr lang="en-US" altLang="zh-CN" dirty="0"/>
              <a:t>r</a:t>
            </a:r>
            <a:r>
              <a:rPr lang="zh-CN" altLang="en-US" dirty="0"/>
              <a:t>。 第 </a:t>
            </a:r>
            <a:r>
              <a:rPr lang="en-US" altLang="zh-CN" dirty="0"/>
              <a:t>2 </a:t>
            </a:r>
            <a:r>
              <a:rPr lang="zh-CN" altLang="en-US" dirty="0"/>
              <a:t>行：一个实数，表示 </a:t>
            </a:r>
            <a:r>
              <a:rPr lang="en-US" altLang="zh-CN" dirty="0"/>
              <a:t>h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行：表示圆柱体的表面积。 第 </a:t>
            </a:r>
            <a:r>
              <a:rPr lang="en-US" altLang="zh-CN" dirty="0"/>
              <a:t>2 </a:t>
            </a:r>
            <a:r>
              <a:rPr lang="zh-CN" altLang="en-US" dirty="0"/>
              <a:t>行：表示圆柱体的体积。 以上结果均四舍五入保留 </a:t>
            </a:r>
            <a:r>
              <a:rPr lang="en-US" altLang="zh-CN" dirty="0"/>
              <a:t>4 </a:t>
            </a:r>
            <a:r>
              <a:rPr lang="zh-CN" altLang="en-US" dirty="0"/>
              <a:t>位小数。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样</a:t>
            </a:r>
            <a:r>
              <a:rPr lang="zh-CN" altLang="en-US" dirty="0" smtClean="0"/>
              <a:t>例</a:t>
            </a:r>
            <a:r>
              <a:rPr lang="zh-CN" altLang="en-US" dirty="0"/>
              <a:t>输入</a:t>
            </a:r>
            <a:r>
              <a:rPr lang="en-US" altLang="zh-CN" dirty="0" smtClean="0"/>
              <a:t>】                                         【</a:t>
            </a:r>
            <a:r>
              <a:rPr lang="zh-CN" altLang="en-US" dirty="0"/>
              <a:t>样例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】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1                                                              12.5664</a:t>
            </a:r>
          </a:p>
          <a:p>
            <a:r>
              <a:rPr lang="en-US" altLang="zh-CN" dirty="0" smtClean="0"/>
              <a:t>1                                                               3.1416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数据范围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/>
              <a:t>0&lt;</a:t>
            </a:r>
            <a:r>
              <a:rPr lang="en-US" altLang="zh-CN" dirty="0" err="1"/>
              <a:t>R,h</a:t>
            </a:r>
            <a:r>
              <a:rPr lang="en-US" altLang="zh-CN" dirty="0"/>
              <a:t>&lt;=100000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1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791" y="1239715"/>
            <a:ext cx="10515600" cy="4132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/>
              <a:t>讲解： 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2884" y="1928447"/>
            <a:ext cx="11303978" cy="876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</a:t>
            </a:r>
            <a:r>
              <a:rPr lang="zh-CN" altLang="en-US" dirty="0" smtClean="0"/>
              <a:t>、输入数据：</a:t>
            </a:r>
            <a:endParaRPr lang="en-US" altLang="zh-CN" dirty="0" smtClean="0"/>
          </a:p>
          <a:p>
            <a:r>
              <a:rPr lang="zh-CN" altLang="en-US" dirty="0" smtClean="0"/>
              <a:t>        定义浮点型变量</a:t>
            </a:r>
            <a:r>
              <a:rPr lang="zh-CN" altLang="en-US" dirty="0"/>
              <a:t>： </a:t>
            </a:r>
            <a:r>
              <a:rPr lang="en-US" altLang="zh-CN" dirty="0" err="1"/>
              <a:t>r,h,s,v</a:t>
            </a:r>
            <a:r>
              <a:rPr lang="zh-CN" altLang="en-US" dirty="0"/>
              <a:t>， 然后输入半径和高： </a:t>
            </a:r>
            <a:r>
              <a:rPr lang="en-US" altLang="zh-CN" dirty="0" err="1"/>
              <a:t>r,h</a:t>
            </a:r>
            <a:r>
              <a:rPr lang="en-US" altLang="zh-CN" dirty="0"/>
              <a:t> </a:t>
            </a:r>
            <a:r>
              <a:rPr lang="zh-CN" altLang="en-US" dirty="0"/>
              <a:t>的值。 并定义常量 </a:t>
            </a:r>
            <a:r>
              <a:rPr lang="en-US" altLang="zh-CN" dirty="0"/>
              <a:t>PI </a:t>
            </a:r>
            <a:r>
              <a:rPr lang="zh-CN" altLang="en-US" dirty="0"/>
              <a:t>等于 </a:t>
            </a:r>
            <a:r>
              <a:rPr lang="en-US" altLang="zh-CN" dirty="0" smtClean="0"/>
              <a:t>3.14159</a:t>
            </a:r>
            <a:r>
              <a:rPr lang="zh-CN" altLang="en-US" dirty="0" smtClean="0"/>
              <a:t>（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double  </a:t>
            </a:r>
            <a:r>
              <a:rPr lang="en-US" altLang="zh-CN" dirty="0">
                <a:solidFill>
                  <a:srgbClr val="FF0000"/>
                </a:solidFill>
              </a:rPr>
              <a:t>PI=3.14159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r>
              <a:rPr lang="zh-CN" altLang="en-US" dirty="0" smtClean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884" y="2995247"/>
            <a:ext cx="11303978" cy="876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、解答方法：</a:t>
            </a:r>
          </a:p>
          <a:p>
            <a:r>
              <a:rPr lang="zh-CN" altLang="en-US" dirty="0" smtClean="0"/>
              <a:t>      表面积</a:t>
            </a:r>
            <a:r>
              <a:rPr lang="zh-CN" altLang="en-US" dirty="0"/>
              <a:t>算法：</a:t>
            </a:r>
            <a:r>
              <a:rPr lang="en-US" altLang="zh-CN" dirty="0" smtClean="0"/>
              <a:t>s=2*PI*r*h+2*PI*r*r;</a:t>
            </a:r>
            <a:endParaRPr lang="en-US" altLang="zh-CN" dirty="0"/>
          </a:p>
          <a:p>
            <a:r>
              <a:rPr lang="zh-CN" altLang="en-US" dirty="0" smtClean="0"/>
              <a:t>      体积</a:t>
            </a:r>
            <a:r>
              <a:rPr lang="zh-CN" altLang="en-US" dirty="0"/>
              <a:t>算法： </a:t>
            </a:r>
            <a:r>
              <a:rPr lang="en-US" altLang="zh-CN" dirty="0" smtClean="0"/>
              <a:t>v=P*r*r*r;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12884" y="4422533"/>
            <a:ext cx="11303978" cy="703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/>
              <a:t>、输出答案：</a:t>
            </a:r>
          </a:p>
          <a:p>
            <a:r>
              <a:rPr lang="zh-CN" altLang="en-US" dirty="0" smtClean="0"/>
              <a:t>      按</a:t>
            </a:r>
            <a:r>
              <a:rPr lang="zh-CN" altLang="en-US" dirty="0"/>
              <a:t>题目要求的格式输出面积和体积：</a:t>
            </a:r>
            <a:r>
              <a:rPr lang="en-US" altLang="zh-CN" dirty="0"/>
              <a:t>s </a:t>
            </a:r>
            <a:r>
              <a:rPr lang="zh-CN" altLang="en-US" dirty="0"/>
              <a:t>和 </a:t>
            </a:r>
            <a:r>
              <a:rPr lang="en-US" altLang="zh-CN" dirty="0"/>
              <a:t>v </a:t>
            </a:r>
            <a:r>
              <a:rPr lang="zh-CN" altLang="en-US" dirty="0"/>
              <a:t>的值，保留 </a:t>
            </a:r>
            <a:r>
              <a:rPr lang="en-US" altLang="zh-CN" dirty="0"/>
              <a:t>4 </a:t>
            </a:r>
            <a:r>
              <a:rPr lang="zh-CN" altLang="en-US" dirty="0"/>
              <a:t>位小数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格式控制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精度控制）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4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949127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程序中的输出：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643770" y="1674662"/>
            <a:ext cx="911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、输出流输出“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cout</a:t>
            </a:r>
            <a:r>
              <a:rPr lang="zh-CN" altLang="en-US" sz="3200" dirty="0" smtClean="0">
                <a:solidFill>
                  <a:srgbClr val="FF0000"/>
                </a:solidFill>
              </a:rPr>
              <a:t>”；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7734" y="2273409"/>
            <a:ext cx="104889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cout</a:t>
            </a:r>
            <a:r>
              <a:rPr lang="zh-CN" altLang="en-US" sz="2800" dirty="0"/>
              <a:t>输出语句为</a:t>
            </a:r>
            <a:r>
              <a:rPr lang="en-US" altLang="zh-CN" sz="2800" dirty="0" err="1"/>
              <a:t>c++</a:t>
            </a:r>
            <a:r>
              <a:rPr lang="zh-CN" altLang="en-US" sz="2800" dirty="0"/>
              <a:t>语言的输出流，在执行</a:t>
            </a:r>
            <a:r>
              <a:rPr lang="en-US" altLang="zh-CN" sz="2800" dirty="0" err="1"/>
              <a:t>cout</a:t>
            </a:r>
            <a:r>
              <a:rPr lang="zh-CN" altLang="en-US" sz="2800" dirty="0"/>
              <a:t>语句时，先把数据存放在系统内存开辟的输出缓冲区中，直到缓冲区满或者遇到</a:t>
            </a:r>
            <a:r>
              <a:rPr lang="en-US" altLang="zh-CN" sz="2800" dirty="0" err="1">
                <a:solidFill>
                  <a:srgbClr val="FF0000"/>
                </a:solidFill>
              </a:rPr>
              <a:t>endl</a:t>
            </a:r>
            <a:r>
              <a:rPr lang="zh-CN" altLang="en-US" sz="2800" dirty="0">
                <a:solidFill>
                  <a:srgbClr val="FF0000"/>
                </a:solidFill>
              </a:rPr>
              <a:t>或</a:t>
            </a:r>
            <a:r>
              <a:rPr lang="en-US" altLang="zh-CN" sz="2800" dirty="0">
                <a:solidFill>
                  <a:srgbClr val="FF0000"/>
                </a:solidFill>
              </a:rPr>
              <a:t>'\n'</a:t>
            </a:r>
            <a:r>
              <a:rPr lang="zh-CN" altLang="en-US" sz="2800" dirty="0"/>
              <a:t>为止，此刻缓冲区数据一并输出并清空缓冲区。输出遇到</a:t>
            </a:r>
            <a:r>
              <a:rPr lang="en-US" altLang="zh-CN" sz="2800" dirty="0" err="1">
                <a:sym typeface="+mn-ea"/>
              </a:rPr>
              <a:t>endl</a:t>
            </a:r>
            <a:r>
              <a:rPr lang="zh-CN" altLang="en-US" sz="2800" dirty="0">
                <a:sym typeface="+mn-ea"/>
              </a:rPr>
              <a:t>或</a:t>
            </a:r>
            <a:r>
              <a:rPr lang="en-US" altLang="zh-CN" sz="2800" dirty="0">
                <a:sym typeface="+mn-ea"/>
              </a:rPr>
              <a:t>'\n'</a:t>
            </a:r>
            <a:r>
              <a:rPr lang="zh-CN" altLang="en-US" sz="2800" dirty="0">
                <a:sym typeface="+mn-ea"/>
              </a:rPr>
              <a:t>换行。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7734" y="4297498"/>
            <a:ext cx="104889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cout</a:t>
            </a:r>
            <a:r>
              <a:rPr lang="zh-CN" altLang="en-US" sz="2800" dirty="0"/>
              <a:t>语句一般格式：</a:t>
            </a:r>
          </a:p>
          <a:p>
            <a:r>
              <a:rPr lang="zh-CN" altLang="en-US" sz="2800" dirty="0">
                <a:sym typeface="+mn-ea"/>
              </a:rPr>
              <a:t>           </a:t>
            </a:r>
            <a:r>
              <a:rPr lang="en-US" altLang="zh-CN" sz="2800" dirty="0" err="1">
                <a:sym typeface="+mn-ea"/>
              </a:rPr>
              <a:t>cout</a:t>
            </a:r>
            <a:r>
              <a:rPr lang="en-US" altLang="zh-CN" sz="2800" dirty="0">
                <a:sym typeface="+mn-ea"/>
              </a:rPr>
              <a:t>&lt;&lt;</a:t>
            </a:r>
            <a:r>
              <a:rPr lang="zh-CN" altLang="en-US" sz="2800" dirty="0">
                <a:sym typeface="+mn-ea"/>
              </a:rPr>
              <a:t>项目一</a:t>
            </a:r>
            <a:r>
              <a:rPr lang="en-US" altLang="zh-CN" sz="2800" dirty="0">
                <a:sym typeface="+mn-ea"/>
              </a:rPr>
              <a:t>&lt;&lt;</a:t>
            </a:r>
            <a:r>
              <a:rPr lang="zh-CN" altLang="en-US" sz="2800" dirty="0">
                <a:sym typeface="+mn-ea"/>
              </a:rPr>
              <a:t>项目二</a:t>
            </a:r>
            <a:r>
              <a:rPr lang="en-US" altLang="zh-CN" sz="2800" dirty="0">
                <a:sym typeface="+mn-ea"/>
              </a:rPr>
              <a:t>&lt;&lt;</a:t>
            </a:r>
            <a:r>
              <a:rPr lang="zh-CN" altLang="en-US" sz="2800" dirty="0">
                <a:sym typeface="+mn-ea"/>
              </a:rPr>
              <a:t>项目三</a:t>
            </a:r>
            <a:r>
              <a:rPr lang="en-US" altLang="zh-CN" sz="2800" dirty="0">
                <a:sym typeface="+mn-ea"/>
              </a:rPr>
              <a:t>&lt;&lt;......&lt;&lt;</a:t>
            </a:r>
            <a:r>
              <a:rPr lang="zh-CN" altLang="en-US" sz="2800" dirty="0">
                <a:sym typeface="+mn-ea"/>
              </a:rPr>
              <a:t>项目</a:t>
            </a:r>
            <a:r>
              <a:rPr lang="en-US" altLang="zh-CN" sz="2800" dirty="0">
                <a:sym typeface="+mn-ea"/>
              </a:rPr>
              <a:t>n&lt;&lt;</a:t>
            </a:r>
            <a:r>
              <a:rPr lang="en-US" altLang="zh-CN" sz="2800" dirty="0" err="1">
                <a:sym typeface="+mn-ea"/>
              </a:rPr>
              <a:t>endl</a:t>
            </a:r>
            <a:r>
              <a:rPr lang="en-US" altLang="zh-CN" sz="2800" dirty="0">
                <a:sym typeface="+mn-ea"/>
              </a:rPr>
              <a:t>;</a:t>
            </a:r>
          </a:p>
          <a:p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      如果项目是表达式，则输出表达式的值；</a:t>
            </a:r>
          </a:p>
          <a:p>
            <a:r>
              <a:rPr lang="zh-CN" altLang="en-US" sz="2800" dirty="0">
                <a:sym typeface="+mn-ea"/>
              </a:rPr>
              <a:t>      如果项目加引号，则输出引号内的内容；</a:t>
            </a:r>
          </a:p>
        </p:txBody>
      </p:sp>
    </p:spTree>
    <p:extLst>
      <p:ext uri="{BB962C8B-B14F-4D97-AF65-F5344CB8AC3E}">
        <p14:creationId xmlns:p14="http://schemas.microsoft.com/office/powerpoint/2010/main" val="320269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453" y="1232880"/>
            <a:ext cx="10515600" cy="37611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例 </a:t>
            </a:r>
            <a:r>
              <a:rPr lang="en-US" altLang="zh-CN" dirty="0"/>
              <a:t>2</a:t>
            </a:r>
            <a:r>
              <a:rPr lang="zh-CN" altLang="en-US" dirty="0" smtClean="0"/>
              <a:t>：五个整数（</a:t>
            </a:r>
            <a:r>
              <a:rPr lang="en-US" altLang="zh-CN" dirty="0" smtClean="0"/>
              <a:t>P1002</a:t>
            </a:r>
            <a:r>
              <a:rPr lang="zh-CN" altLang="en-US" dirty="0" smtClean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561" y="1608992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给出五个整数：</a:t>
            </a:r>
            <a:r>
              <a:rPr lang="en-US" altLang="zh-CN" dirty="0"/>
              <a:t>x1,x2,x3,x4,x5</a:t>
            </a:r>
            <a:r>
              <a:rPr lang="zh-CN" altLang="en-US" dirty="0"/>
              <a:t>，编程计算这五个数的平均值。</a:t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行：只有一行共五整数 </a:t>
            </a:r>
            <a:r>
              <a:rPr lang="en-US" altLang="zh-CN" dirty="0"/>
              <a:t>x1,x2,x3,x4,x5</a:t>
            </a:r>
            <a:r>
              <a:rPr lang="zh-CN" altLang="en-US" dirty="0"/>
              <a:t>，两个数之间用一个空格分开。</a:t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行：一个实数，表示输入的五个整数的平均值（结果四舍五为整数）。</a:t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/>
              <a:t>样</a:t>
            </a:r>
            <a:r>
              <a:rPr lang="zh-CN" altLang="en-US" dirty="0" smtClean="0"/>
              <a:t>例</a:t>
            </a:r>
            <a:r>
              <a:rPr lang="zh-CN" altLang="en-US" dirty="0"/>
              <a:t>输入</a:t>
            </a:r>
            <a:r>
              <a:rPr lang="en-US" altLang="zh-CN" dirty="0" smtClean="0"/>
              <a:t>】                                         【</a:t>
            </a:r>
            <a:r>
              <a:rPr lang="zh-CN" altLang="en-US" dirty="0"/>
              <a:t>样例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】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2 3 4 5                                                         4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数据范围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/>
              <a:t>-10000000&lt;=x1,x2,x3,x4,x5&lt;=10000000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3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791" y="1239715"/>
            <a:ext cx="10515600" cy="4132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/>
              <a:t>讲解： 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2884" y="1928447"/>
            <a:ext cx="11303978" cy="87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思考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x1,x2,x3,x4,x5 </a:t>
            </a:r>
            <a:r>
              <a:rPr lang="zh-CN" altLang="en-US" dirty="0"/>
              <a:t>是否必须定义成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类型</a:t>
            </a:r>
            <a:r>
              <a:rPr lang="en-US" altLang="zh-CN" dirty="0"/>
              <a:t>?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884" y="2995247"/>
            <a:ext cx="11303978" cy="876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思考 </a:t>
            </a:r>
            <a:r>
              <a:rPr lang="en-US" altLang="zh-CN" dirty="0"/>
              <a:t>2</a:t>
            </a:r>
            <a:r>
              <a:rPr lang="zh-CN" altLang="en-US" dirty="0"/>
              <a:t>、如果把 </a:t>
            </a:r>
            <a:r>
              <a:rPr lang="en-US" altLang="zh-CN" dirty="0"/>
              <a:t>x1,x2,x3,x4,x5 </a:t>
            </a:r>
            <a:r>
              <a:rPr lang="zh-CN" altLang="en-US" dirty="0"/>
              <a:t>定义成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类型，那么计算平均值：</a:t>
            </a:r>
            <a:br>
              <a:rPr lang="zh-CN" altLang="en-US" dirty="0"/>
            </a:br>
            <a:r>
              <a:rPr lang="en-US" altLang="zh-CN" dirty="0" err="1"/>
              <a:t>ave</a:t>
            </a:r>
            <a:r>
              <a:rPr lang="en-US" altLang="zh-CN" dirty="0"/>
              <a:t>=(x1+x2+x3+x4+x5)/5 </a:t>
            </a:r>
            <a:r>
              <a:rPr lang="zh-CN" altLang="en-US" dirty="0"/>
              <a:t>和 </a:t>
            </a:r>
            <a:r>
              <a:rPr lang="en-US" altLang="zh-CN" dirty="0" err="1"/>
              <a:t>ave</a:t>
            </a:r>
            <a:r>
              <a:rPr lang="en-US" altLang="zh-CN" dirty="0"/>
              <a:t>=(x1+x2+x3+x4+x5)/5.0 </a:t>
            </a:r>
            <a:r>
              <a:rPr lang="zh-CN" altLang="en-US" dirty="0"/>
              <a:t>哪个正确？还有其他写法吗？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12884" y="4422533"/>
            <a:ext cx="11303978" cy="70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思考 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ave</a:t>
            </a:r>
            <a:r>
              <a:rPr lang="en-US" altLang="zh-CN" dirty="0"/>
              <a:t> </a:t>
            </a:r>
            <a:r>
              <a:rPr lang="zh-CN" altLang="en-US" dirty="0"/>
              <a:t>应定义成什么数据类型。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2884" y="5676902"/>
            <a:ext cx="11303978" cy="70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思考 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、四舍五入怎么做？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0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453" y="1232880"/>
            <a:ext cx="10515600" cy="37611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例 </a:t>
            </a:r>
            <a:r>
              <a:rPr lang="en-US" altLang="zh-CN" dirty="0"/>
              <a:t>3</a:t>
            </a:r>
            <a:r>
              <a:rPr lang="zh-CN" altLang="en-US" dirty="0"/>
              <a:t>：四位正整数</a:t>
            </a:r>
            <a:r>
              <a:rPr lang="en-US" altLang="zh-CN" dirty="0"/>
              <a:t>[</a:t>
            </a:r>
            <a:r>
              <a:rPr lang="zh-CN" altLang="en-US" dirty="0"/>
              <a:t>版本 </a:t>
            </a:r>
            <a:r>
              <a:rPr lang="en-US" altLang="zh-CN" dirty="0"/>
              <a:t>1]</a:t>
            </a:r>
            <a:r>
              <a:rPr lang="zh-CN" altLang="en-US" dirty="0"/>
              <a:t>（</a:t>
            </a:r>
            <a:r>
              <a:rPr lang="en-US" altLang="zh-CN" dirty="0"/>
              <a:t>P1004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561" y="1608991"/>
            <a:ext cx="10515600" cy="493248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给出一个四位数 </a:t>
            </a:r>
            <a:r>
              <a:rPr lang="en-US" altLang="zh-CN" dirty="0"/>
              <a:t>A</a:t>
            </a:r>
            <a:r>
              <a:rPr lang="zh-CN" altLang="en-US" dirty="0"/>
              <a:t>，请你编程完成下面三个任务：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）、计算 </a:t>
            </a:r>
            <a:r>
              <a:rPr lang="en-US" altLang="zh-CN" dirty="0"/>
              <a:t>A </a:t>
            </a:r>
            <a:r>
              <a:rPr lang="zh-CN" altLang="en-US" dirty="0"/>
              <a:t>的各位数字之和；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）、把 </a:t>
            </a:r>
            <a:r>
              <a:rPr lang="en-US" altLang="zh-CN" dirty="0"/>
              <a:t>A </a:t>
            </a:r>
            <a:r>
              <a:rPr lang="zh-CN" altLang="en-US" dirty="0"/>
              <a:t>的千位、百位、十位、个位反转成另一个数（最高位不能为 </a:t>
            </a:r>
            <a:r>
              <a:rPr lang="en-US" altLang="zh-CN" dirty="0"/>
              <a:t>0</a:t>
            </a:r>
            <a:r>
              <a:rPr lang="zh-CN" altLang="en-US" dirty="0"/>
              <a:t>）；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）、把后两位数取出，得到两个两位数，计算这两个数的和。</a:t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zh-CN" altLang="en-US" dirty="0" smtClean="0"/>
              <a:t>一行</a:t>
            </a:r>
            <a:r>
              <a:rPr lang="zh-CN" altLang="en-US" dirty="0"/>
              <a:t>一个四位数 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】</a:t>
            </a:r>
            <a:br>
              <a:rPr lang="en-US" altLang="zh-CN" dirty="0" smtClean="0"/>
            </a:b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行：任务</a:t>
            </a:r>
            <a:r>
              <a:rPr lang="en-US" altLang="zh-CN" dirty="0"/>
              <a:t>(1)</a:t>
            </a:r>
            <a:r>
              <a:rPr lang="zh-CN" altLang="en-US" dirty="0"/>
              <a:t>的结果；第 </a:t>
            </a:r>
            <a:r>
              <a:rPr lang="en-US" altLang="zh-CN" dirty="0"/>
              <a:t>2 </a:t>
            </a:r>
            <a:r>
              <a:rPr lang="zh-CN" altLang="en-US" dirty="0"/>
              <a:t>行：任务</a:t>
            </a:r>
            <a:r>
              <a:rPr lang="en-US" altLang="zh-CN" dirty="0"/>
              <a:t>(2)</a:t>
            </a:r>
            <a:r>
              <a:rPr lang="zh-CN" altLang="en-US" dirty="0"/>
              <a:t>的结果；第 </a:t>
            </a:r>
            <a:r>
              <a:rPr lang="en-US" altLang="zh-CN" dirty="0"/>
              <a:t>3 </a:t>
            </a:r>
            <a:r>
              <a:rPr lang="zh-CN" altLang="en-US" dirty="0"/>
              <a:t>行：任务</a:t>
            </a:r>
            <a:r>
              <a:rPr lang="en-US" altLang="zh-CN" dirty="0"/>
              <a:t>(3)</a:t>
            </a:r>
            <a:r>
              <a:rPr lang="zh-CN" altLang="en-US" dirty="0"/>
              <a:t>的结果。</a:t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/>
              <a:t>样</a:t>
            </a:r>
            <a:r>
              <a:rPr lang="zh-CN" altLang="en-US" dirty="0" smtClean="0"/>
              <a:t>例</a:t>
            </a:r>
            <a:r>
              <a:rPr lang="zh-CN" altLang="en-US" dirty="0"/>
              <a:t>输入</a:t>
            </a:r>
            <a:r>
              <a:rPr lang="en-US" altLang="zh-CN" dirty="0" smtClean="0"/>
              <a:t>】                                         【</a:t>
            </a:r>
            <a:r>
              <a:rPr lang="zh-CN" altLang="en-US" dirty="0"/>
              <a:t>样例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】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1234                                                          10</a:t>
            </a:r>
          </a:p>
          <a:p>
            <a:r>
              <a:rPr lang="en-US" altLang="zh-CN" dirty="0" smtClean="0"/>
              <a:t>                                                                  4321</a:t>
            </a:r>
            <a:endParaRPr lang="en-US" altLang="zh-CN" dirty="0"/>
          </a:p>
          <a:p>
            <a:r>
              <a:rPr lang="en-US" altLang="zh-CN" dirty="0" smtClean="0"/>
              <a:t>                                                                  46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数据范围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/>
              <a:t>A </a:t>
            </a:r>
            <a:r>
              <a:rPr lang="zh-CN" altLang="en-US" dirty="0"/>
              <a:t>一定是个四位数。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4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791" y="1239715"/>
            <a:ext cx="10515600" cy="4132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/>
              <a:t>讲解： 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2884" y="1793631"/>
            <a:ext cx="11303978" cy="1011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、输入数据</a:t>
            </a:r>
            <a:r>
              <a:rPr lang="zh-CN" altLang="en-US" dirty="0" smtClean="0"/>
              <a:t>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定义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类型的变量：</a:t>
            </a:r>
            <a:r>
              <a:rPr lang="en-US" altLang="zh-CN" dirty="0" err="1"/>
              <a:t>A,a,b,c,d</a:t>
            </a:r>
            <a:r>
              <a:rPr lang="zh-CN" altLang="en-US" dirty="0"/>
              <a:t>，他们的意义：</a:t>
            </a:r>
            <a:r>
              <a:rPr lang="en-US" altLang="zh-CN" dirty="0"/>
              <a:t>A </a:t>
            </a:r>
            <a:r>
              <a:rPr lang="zh-CN" altLang="en-US" dirty="0"/>
              <a:t>是输入的四位整数，</a:t>
            </a:r>
            <a:r>
              <a:rPr lang="en-US" altLang="zh-CN" dirty="0" err="1"/>
              <a:t>a,b,c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d </a:t>
            </a:r>
            <a:r>
              <a:rPr lang="zh-CN" altLang="en-US" dirty="0"/>
              <a:t>分别表示 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zh-CN" altLang="en-US" dirty="0"/>
              <a:t>个位、十位、百位和千位数字。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884" y="2606920"/>
            <a:ext cx="11303978" cy="2861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、解答方法：</a:t>
            </a:r>
          </a:p>
          <a:p>
            <a:r>
              <a:rPr lang="zh-CN" altLang="en-US" dirty="0"/>
              <a:t>先把 </a:t>
            </a:r>
            <a:r>
              <a:rPr lang="en-US" altLang="zh-CN" dirty="0"/>
              <a:t>A </a:t>
            </a:r>
            <a:r>
              <a:rPr lang="zh-CN" altLang="en-US" dirty="0"/>
              <a:t>的个位、十位、百位、千位分解出来存在变量</a:t>
            </a:r>
            <a:r>
              <a:rPr lang="en-US" altLang="zh-CN" dirty="0"/>
              <a:t>,</a:t>
            </a:r>
            <a:r>
              <a:rPr lang="en-US" altLang="zh-CN" dirty="0" err="1"/>
              <a:t>a,b,c,d</a:t>
            </a:r>
            <a:r>
              <a:rPr lang="en-US" altLang="zh-CN" dirty="0"/>
              <a:t> </a:t>
            </a:r>
            <a:r>
              <a:rPr lang="zh-CN" altLang="en-US" dirty="0"/>
              <a:t>中：</a:t>
            </a:r>
          </a:p>
          <a:p>
            <a:r>
              <a:rPr lang="zh-CN" altLang="en-US" dirty="0"/>
              <a:t>个位：</a:t>
            </a:r>
            <a:r>
              <a:rPr lang="en-US" altLang="zh-CN" dirty="0"/>
              <a:t>a=A%10; </a:t>
            </a:r>
            <a:endParaRPr lang="en-US" altLang="zh-CN" dirty="0" smtClean="0"/>
          </a:p>
          <a:p>
            <a:r>
              <a:rPr lang="zh-CN" altLang="en-US" dirty="0" smtClean="0"/>
              <a:t>十位</a:t>
            </a:r>
            <a:r>
              <a:rPr lang="zh-CN" altLang="en-US" dirty="0"/>
              <a:t>：</a:t>
            </a:r>
            <a:r>
              <a:rPr lang="en-US" altLang="zh-CN" dirty="0"/>
              <a:t>b=(A/10)%10</a:t>
            </a:r>
          </a:p>
          <a:p>
            <a:r>
              <a:rPr lang="zh-CN" altLang="en-US" dirty="0"/>
              <a:t>百位：</a:t>
            </a:r>
            <a:r>
              <a:rPr lang="en-US" altLang="zh-CN" dirty="0"/>
              <a:t>b=(A/100)%10</a:t>
            </a:r>
          </a:p>
          <a:p>
            <a:r>
              <a:rPr lang="zh-CN" altLang="en-US" dirty="0"/>
              <a:t>千位：</a:t>
            </a:r>
            <a:r>
              <a:rPr lang="en-US" altLang="zh-CN" dirty="0"/>
              <a:t>b=(A/1000)%10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 </a:t>
            </a:r>
            <a:r>
              <a:rPr lang="en-US" altLang="zh-CN" dirty="0"/>
              <a:t>a=A/1000</a:t>
            </a:r>
          </a:p>
          <a:p>
            <a:r>
              <a:rPr lang="zh-CN" altLang="en-US" dirty="0"/>
              <a:t>然后完成任务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任务 </a:t>
            </a:r>
            <a:r>
              <a:rPr lang="en-US" altLang="zh-CN" dirty="0"/>
              <a:t>1</a:t>
            </a:r>
            <a:r>
              <a:rPr lang="zh-CN" altLang="en-US" dirty="0"/>
              <a:t>：各位数字和：</a:t>
            </a:r>
            <a:r>
              <a:rPr lang="en-US" altLang="zh-CN" dirty="0"/>
              <a:t>x=</a:t>
            </a:r>
            <a:r>
              <a:rPr lang="en-US" altLang="zh-CN" dirty="0" err="1"/>
              <a:t>a+b+c+d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任务 </a:t>
            </a:r>
            <a:r>
              <a:rPr lang="en-US" altLang="zh-CN" dirty="0"/>
              <a:t>2</a:t>
            </a:r>
            <a:r>
              <a:rPr lang="zh-CN" altLang="en-US" dirty="0"/>
              <a:t>：各位数反转成另外一个数：</a:t>
            </a:r>
            <a:r>
              <a:rPr lang="en-US" altLang="zh-CN" dirty="0"/>
              <a:t>y=a*1000+b*100+c*10+d;</a:t>
            </a:r>
          </a:p>
          <a:p>
            <a:r>
              <a:rPr lang="zh-CN" altLang="en-US" dirty="0"/>
              <a:t>任务 </a:t>
            </a:r>
            <a:r>
              <a:rPr lang="en-US" altLang="zh-CN" dirty="0"/>
              <a:t>3</a:t>
            </a:r>
            <a:r>
              <a:rPr lang="zh-CN" altLang="en-US" dirty="0"/>
              <a:t>：后两位数取出得到两个两位数的和：</a:t>
            </a:r>
            <a:r>
              <a:rPr lang="en-US" altLang="zh-CN" dirty="0"/>
              <a:t>z=b*10+a + d*10+c;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89791" y="5776549"/>
            <a:ext cx="11303978" cy="703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/>
              <a:t>、输出答案：</a:t>
            </a:r>
          </a:p>
          <a:p>
            <a:r>
              <a:rPr lang="zh-CN" altLang="en-US" dirty="0" smtClean="0"/>
              <a:t>    按</a:t>
            </a:r>
            <a:r>
              <a:rPr lang="zh-CN" altLang="en-US" dirty="0"/>
              <a:t>题目要求格式输出 </a:t>
            </a:r>
            <a:r>
              <a:rPr lang="en-US" altLang="zh-CN" dirty="0" err="1"/>
              <a:t>x,y,z</a:t>
            </a:r>
            <a:r>
              <a:rPr lang="en-US" altLang="zh-CN" dirty="0"/>
              <a:t> </a:t>
            </a:r>
            <a:r>
              <a:rPr lang="zh-CN" altLang="en-US" dirty="0"/>
              <a:t>的值。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4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453" y="1232880"/>
            <a:ext cx="10515600" cy="37611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例 </a:t>
            </a:r>
            <a:r>
              <a:rPr lang="en-US" altLang="zh-CN" dirty="0"/>
              <a:t>4</a:t>
            </a:r>
            <a:r>
              <a:rPr lang="zh-CN" altLang="en-US" dirty="0"/>
              <a:t>、朋友相聚（</a:t>
            </a:r>
            <a:r>
              <a:rPr lang="en-US" altLang="zh-CN" dirty="0"/>
              <a:t>P1005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561" y="1608991"/>
            <a:ext cx="10515600" cy="493248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 五</a:t>
            </a:r>
            <a:r>
              <a:rPr lang="zh-CN" altLang="en-US" dirty="0"/>
              <a:t>位好朋友相聚。第一位朋友带来了很多糖块赠送给各位朋友，使每人的糖块在各自原有的基础上</a:t>
            </a:r>
            <a:r>
              <a:rPr lang="zh-CN" altLang="en-US" dirty="0" smtClean="0"/>
              <a:t>翻了</a:t>
            </a:r>
            <a:r>
              <a:rPr lang="zh-CN" altLang="en-US" dirty="0"/>
              <a:t>一倍；接着第二位好友也同样向每人赠送糖块，他同样使每人的糖块在各人已有的数量上翻了一倍；</a:t>
            </a:r>
            <a:r>
              <a:rPr lang="zh-CN" altLang="en-US" dirty="0" smtClean="0"/>
              <a:t>第三</a:t>
            </a:r>
            <a:r>
              <a:rPr lang="zh-CN" altLang="en-US" dirty="0"/>
              <a:t>、第四、第五位好友都照此办理。经过这样的赠送之后，每人的糖块恰好都为 </a:t>
            </a:r>
            <a:r>
              <a:rPr lang="en-US" altLang="zh-CN" dirty="0"/>
              <a:t>x </a:t>
            </a:r>
            <a:r>
              <a:rPr lang="zh-CN" altLang="en-US" dirty="0"/>
              <a:t>块。问各位好友原先</a:t>
            </a:r>
            <a:r>
              <a:rPr lang="zh-CN" altLang="en-US" dirty="0" smtClean="0"/>
              <a:t>的糖块</a:t>
            </a:r>
            <a:r>
              <a:rPr lang="zh-CN" altLang="en-US" dirty="0"/>
              <a:t>数分别是多少</a:t>
            </a:r>
            <a:r>
              <a:rPr lang="en-US" altLang="zh-CN" dirty="0"/>
              <a:t>?</a:t>
            </a:r>
            <a:br>
              <a:rPr lang="en-US" altLang="zh-CN" dirty="0"/>
            </a:br>
            <a:r>
              <a:rPr lang="en-US" altLang="zh-CN" dirty="0" smtClean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一个正整数 </a:t>
            </a:r>
            <a:r>
              <a:rPr lang="en-US" altLang="zh-CN" dirty="0"/>
              <a:t>x</a:t>
            </a:r>
            <a:r>
              <a:rPr lang="zh-CN" altLang="en-US" dirty="0"/>
              <a:t>（保证能被 </a:t>
            </a:r>
            <a:r>
              <a:rPr lang="en-US" altLang="zh-CN" dirty="0"/>
              <a:t>32 </a:t>
            </a:r>
            <a:r>
              <a:rPr lang="zh-CN" altLang="en-US" dirty="0"/>
              <a:t>整除）。</a:t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】</a:t>
            </a:r>
            <a:br>
              <a:rPr lang="en-US" altLang="zh-CN" dirty="0" smtClean="0"/>
            </a:br>
            <a:r>
              <a:rPr lang="zh-CN" altLang="en-US" dirty="0"/>
              <a:t>一行，包含五个整数，分别表示五个朋友原先的糖块数，整数间用一个空格分开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/>
              <a:t>样</a:t>
            </a:r>
            <a:r>
              <a:rPr lang="zh-CN" altLang="en-US" dirty="0" smtClean="0"/>
              <a:t>例</a:t>
            </a:r>
            <a:r>
              <a:rPr lang="zh-CN" altLang="en-US" dirty="0"/>
              <a:t>输入</a:t>
            </a:r>
            <a:r>
              <a:rPr lang="en-US" altLang="zh-CN" dirty="0" smtClean="0"/>
              <a:t>】                                         【</a:t>
            </a:r>
            <a:r>
              <a:rPr lang="zh-CN" altLang="en-US" dirty="0"/>
              <a:t>样例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】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32                                                          81  41  21  11  6                                                                </a:t>
            </a:r>
          </a:p>
          <a:p>
            <a:r>
              <a:rPr lang="en-US" altLang="zh-CN" dirty="0" smtClean="0"/>
              <a:t>【</a:t>
            </a:r>
            <a:r>
              <a:rPr lang="zh-CN" altLang="en-US" dirty="0"/>
              <a:t>数据范围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/>
              <a:t>32&lt;=x&lt;=</a:t>
            </a:r>
            <a:r>
              <a:rPr lang="en-US" altLang="zh-CN" dirty="0" smtClean="0"/>
              <a:t>2^21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2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791" y="1239715"/>
            <a:ext cx="10515600" cy="4132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/>
              <a:t>讲解： 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2884" y="1793631"/>
            <a:ext cx="11303978" cy="1011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、输入数据：</a:t>
            </a:r>
            <a:br>
              <a:rPr lang="zh-CN" altLang="en-US" dirty="0"/>
            </a:br>
            <a:r>
              <a:rPr lang="zh-CN" altLang="en-US" dirty="0" smtClean="0"/>
              <a:t>     输入</a:t>
            </a:r>
            <a:r>
              <a:rPr lang="zh-CN" altLang="en-US" dirty="0"/>
              <a:t>整数 </a:t>
            </a:r>
            <a:r>
              <a:rPr lang="en-US" altLang="zh-CN" dirty="0"/>
              <a:t>x </a:t>
            </a:r>
            <a:r>
              <a:rPr lang="zh-CN" altLang="en-US" dirty="0"/>
              <a:t>的值。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884" y="2606920"/>
            <a:ext cx="11303978" cy="2861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、解答方法：</a:t>
            </a:r>
            <a:br>
              <a:rPr lang="zh-CN" altLang="en-US" dirty="0"/>
            </a:br>
            <a:r>
              <a:rPr lang="zh-CN" altLang="en-US" dirty="0"/>
              <a:t>设 </a:t>
            </a:r>
            <a:r>
              <a:rPr lang="en-US" altLang="zh-CN" dirty="0" err="1"/>
              <a:t>a,b,c,d,e</a:t>
            </a:r>
            <a:r>
              <a:rPr lang="en-US" altLang="zh-CN" dirty="0"/>
              <a:t> </a:t>
            </a:r>
            <a:r>
              <a:rPr lang="zh-CN" altLang="en-US" dirty="0"/>
              <a:t>分别为第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 </a:t>
            </a:r>
            <a:r>
              <a:rPr lang="zh-CN" altLang="en-US" dirty="0"/>
              <a:t>个人当前的糖块数量，那么我们采用倒推（逆推）算</a:t>
            </a:r>
            <a:br>
              <a:rPr lang="zh-CN" altLang="en-US" dirty="0"/>
            </a:br>
            <a:r>
              <a:rPr lang="zh-CN" altLang="en-US" dirty="0"/>
              <a:t>法，从最后的结果入手，按相反的顺序分步推算出每个人当前的糖果数量（每一步骤的结果都存储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a,b,c,d,e</a:t>
            </a:r>
            <a:r>
              <a:rPr lang="en-US" altLang="zh-CN" dirty="0" smtClean="0"/>
              <a:t> </a:t>
            </a:r>
            <a:r>
              <a:rPr lang="zh-CN" altLang="en-US" dirty="0"/>
              <a:t>中） 。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）、最后每个人的糖果数量都是 </a:t>
            </a:r>
            <a:r>
              <a:rPr lang="en-US" altLang="zh-CN" dirty="0"/>
              <a:t>x</a:t>
            </a:r>
            <a:r>
              <a:rPr lang="zh-CN" altLang="en-US" dirty="0"/>
              <a:t>，所以当前：</a:t>
            </a:r>
            <a:r>
              <a:rPr lang="en-US" altLang="zh-CN" dirty="0"/>
              <a:t>a=b=c=d=e=x;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）、第五个分发前每人的糖果数量：</a:t>
            </a:r>
            <a:r>
              <a:rPr lang="en-US" altLang="zh-CN" dirty="0"/>
              <a:t>a=a/2; b=b/2; c=c/2; d=d/2; e=</a:t>
            </a:r>
            <a:r>
              <a:rPr lang="en-US" altLang="zh-CN" dirty="0" err="1"/>
              <a:t>a+b+c+d+e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）、第四个分发前每人的糖果数量：</a:t>
            </a:r>
            <a:r>
              <a:rPr lang="en-US" altLang="zh-CN" dirty="0"/>
              <a:t>a=a/2; b=b/2; c=c/2; e=e/2; d=</a:t>
            </a:r>
            <a:r>
              <a:rPr lang="en-US" altLang="zh-CN" dirty="0" err="1"/>
              <a:t>a+b+c+d+e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    ……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74430" y="5275385"/>
            <a:ext cx="11303978" cy="896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/>
              <a:t>、输出答案：</a:t>
            </a:r>
            <a:br>
              <a:rPr lang="zh-CN" altLang="en-US" dirty="0"/>
            </a:br>
            <a:r>
              <a:rPr lang="zh-CN" altLang="en-US" dirty="0" smtClean="0"/>
              <a:t>    按</a:t>
            </a:r>
            <a:r>
              <a:rPr lang="zh-CN" altLang="en-US" dirty="0"/>
              <a:t>题目要求格式输出 </a:t>
            </a:r>
            <a:r>
              <a:rPr lang="en-US" altLang="zh-CN" dirty="0" err="1"/>
              <a:t>a,b,c,d,e</a:t>
            </a:r>
            <a:r>
              <a:rPr lang="en-US" altLang="zh-CN" dirty="0"/>
              <a:t> </a:t>
            </a:r>
            <a:r>
              <a:rPr lang="zh-CN" altLang="en-US" dirty="0"/>
              <a:t>的值。</a:t>
            </a:r>
            <a:br>
              <a:rPr lang="zh-CN" altLang="en-US" dirty="0"/>
            </a:b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453" y="1232880"/>
            <a:ext cx="10515600" cy="37611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例 </a:t>
            </a:r>
            <a:r>
              <a:rPr lang="en-US" altLang="zh-CN" dirty="0"/>
              <a:t>5</a:t>
            </a:r>
            <a:r>
              <a:rPr lang="zh-CN" altLang="en-US" dirty="0"/>
              <a:t>、字符变量（</a:t>
            </a:r>
            <a:r>
              <a:rPr lang="en-US" altLang="zh-CN" dirty="0"/>
              <a:t>P1006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561" y="1608991"/>
            <a:ext cx="10515600" cy="493248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输入一个小写英文字母和一个大写英文字母，编程完成下列任务：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）、输出他们的 </a:t>
            </a:r>
            <a:r>
              <a:rPr lang="en-US" altLang="zh-CN" dirty="0"/>
              <a:t>ASCII </a:t>
            </a:r>
            <a:r>
              <a:rPr lang="zh-CN" altLang="en-US" dirty="0"/>
              <a:t>码；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）、把小写字母转换成大写字母输出，把大写字母转换成小写字母输出；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）、计算两个字母的 </a:t>
            </a:r>
            <a:r>
              <a:rPr lang="en-US" altLang="zh-CN" dirty="0"/>
              <a:t>ASCII </a:t>
            </a:r>
            <a:r>
              <a:rPr lang="zh-CN" altLang="en-US" dirty="0"/>
              <a:t>码之和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一行两个字母，第一个字母是一个小写英文字母，第二个字母为一个大写英文字母。两个</a:t>
            </a:r>
            <a:r>
              <a:rPr lang="zh-CN" altLang="en-US" dirty="0" smtClean="0"/>
              <a:t>字母之间</a:t>
            </a:r>
            <a:r>
              <a:rPr lang="zh-CN" altLang="en-US" dirty="0"/>
              <a:t>用一个空格分开。</a:t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】</a:t>
            </a:r>
            <a:br>
              <a:rPr lang="en-US" altLang="zh-CN" dirty="0" smtClean="0"/>
            </a:b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行：对应任务 </a:t>
            </a:r>
            <a:r>
              <a:rPr lang="en-US" altLang="zh-CN" dirty="0"/>
              <a:t>1 </a:t>
            </a:r>
            <a:r>
              <a:rPr lang="zh-CN" altLang="en-US" dirty="0"/>
              <a:t>的结果；第 </a:t>
            </a:r>
            <a:r>
              <a:rPr lang="en-US" altLang="zh-CN" dirty="0"/>
              <a:t>2 </a:t>
            </a:r>
            <a:r>
              <a:rPr lang="zh-CN" altLang="en-US" dirty="0"/>
              <a:t>行：对应任务 </a:t>
            </a:r>
            <a:r>
              <a:rPr lang="en-US" altLang="zh-CN" dirty="0"/>
              <a:t>2 </a:t>
            </a:r>
            <a:r>
              <a:rPr lang="zh-CN" altLang="en-US" dirty="0"/>
              <a:t>的结果；第 </a:t>
            </a:r>
            <a:r>
              <a:rPr lang="en-US" altLang="zh-CN" dirty="0"/>
              <a:t>3 </a:t>
            </a:r>
            <a:r>
              <a:rPr lang="zh-CN" altLang="en-US" dirty="0"/>
              <a:t>行：对应任务 </a:t>
            </a:r>
            <a:r>
              <a:rPr lang="en-US" altLang="zh-CN" dirty="0"/>
              <a:t>3 </a:t>
            </a:r>
            <a:r>
              <a:rPr lang="zh-CN" altLang="en-US" dirty="0"/>
              <a:t>的结果；</a:t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/>
              <a:t>样</a:t>
            </a:r>
            <a:r>
              <a:rPr lang="zh-CN" altLang="en-US" dirty="0" smtClean="0"/>
              <a:t>例</a:t>
            </a:r>
            <a:r>
              <a:rPr lang="zh-CN" altLang="en-US" dirty="0"/>
              <a:t>输入</a:t>
            </a:r>
            <a:r>
              <a:rPr lang="en-US" altLang="zh-CN" dirty="0" smtClean="0"/>
              <a:t>】                                         【</a:t>
            </a:r>
            <a:r>
              <a:rPr lang="zh-CN" altLang="en-US" dirty="0"/>
              <a:t>样例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】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a 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                                                   97  65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A     </a:t>
            </a:r>
            <a:r>
              <a:rPr lang="en-US" altLang="zh-CN" dirty="0" err="1" smtClean="0"/>
              <a:t>a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162                                                                </a:t>
            </a:r>
          </a:p>
          <a:p>
            <a:r>
              <a:rPr lang="en-US" altLang="zh-CN" dirty="0" smtClean="0"/>
              <a:t>【</a:t>
            </a:r>
            <a:r>
              <a:rPr lang="zh-CN" altLang="en-US" dirty="0"/>
              <a:t>数据范围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所有输入字母都是英文字母。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5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791" y="1239715"/>
            <a:ext cx="10515600" cy="4132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/>
              <a:t>讲解： 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2884" y="1793631"/>
            <a:ext cx="11488616" cy="2435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字符型常量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：单个字符，例如’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a’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A’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0’,’1’,’(‘,’+’,’ ’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字符型变量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：变量的类型是字符类型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，例如：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char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a,bc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，定义了两个个字符变量，可以用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赋值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语句或输入语句为其提供值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ASCII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 每个字符都有一个编码， 称之为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ASCII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码，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ASCII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码共有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128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个：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0..127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 所以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码字符集中包含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128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个字符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字符类型的运算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：一个字符（包括常量和变量），存储的是其代表的字符的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ASCII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码，所以字符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能像整数一样能进行加、减、乘、除和求余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当输出时，如果用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%d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输出，输出其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ASCII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码，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%c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输出时，输出的是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ASCII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码对应得字符。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61" y="3563083"/>
            <a:ext cx="7643446" cy="23388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6830" y="5998552"/>
            <a:ext cx="9674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字符变量的输入：要注意空格、回车等不可见字符，所以本题的输入需要加分隔符号空格：</a:t>
            </a:r>
            <a:br>
              <a:rPr lang="zh-CN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scanf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(”%c %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c”,&amp;a,&amp;b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15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453" y="1232880"/>
            <a:ext cx="10515600" cy="37611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例 </a:t>
            </a:r>
            <a:r>
              <a:rPr lang="en-US" altLang="zh-CN" dirty="0"/>
              <a:t>6</a:t>
            </a:r>
            <a:r>
              <a:rPr lang="zh-CN" altLang="en-US" dirty="0"/>
              <a:t>：加法竖式 （</a:t>
            </a:r>
            <a:r>
              <a:rPr lang="en-US" altLang="zh-CN" dirty="0"/>
              <a:t>P1007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560" y="1608991"/>
            <a:ext cx="10662139" cy="493248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给出一个三位数 </a:t>
            </a:r>
            <a:r>
              <a:rPr lang="en-US" altLang="zh-CN" dirty="0"/>
              <a:t>A </a:t>
            </a:r>
            <a:r>
              <a:rPr lang="zh-CN" altLang="en-US" dirty="0"/>
              <a:t>和一个两位数 </a:t>
            </a:r>
            <a:r>
              <a:rPr lang="en-US" altLang="zh-CN" dirty="0"/>
              <a:t>B</a:t>
            </a:r>
            <a:r>
              <a:rPr lang="zh-CN" altLang="en-US" dirty="0"/>
              <a:t>，请你按样例给出的格式输出 </a:t>
            </a:r>
            <a:r>
              <a:rPr lang="en-US" altLang="zh-CN" dirty="0"/>
              <a:t>A+B </a:t>
            </a:r>
            <a:r>
              <a:rPr lang="zh-CN" altLang="en-US" dirty="0"/>
              <a:t>的竖式格式。</a:t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行：三位整数 </a:t>
            </a:r>
            <a:r>
              <a:rPr lang="en-US" altLang="zh-CN" dirty="0"/>
              <a:t>A; </a:t>
            </a:r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行：两位整数 </a:t>
            </a:r>
            <a:r>
              <a:rPr lang="en-US" altLang="zh-CN" dirty="0"/>
              <a:t>B;</a:t>
            </a:r>
            <a:br>
              <a:rPr lang="en-US" altLang="zh-CN" dirty="0"/>
            </a:br>
            <a:r>
              <a:rPr lang="en-US" altLang="zh-CN" dirty="0" smtClean="0"/>
              <a:t>【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】</a:t>
            </a:r>
            <a:br>
              <a:rPr lang="en-US" altLang="zh-CN" dirty="0" smtClean="0"/>
            </a:b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行：整数 </a:t>
            </a:r>
            <a:r>
              <a:rPr lang="en-US" altLang="zh-CN" dirty="0"/>
              <a:t>A</a:t>
            </a:r>
            <a:r>
              <a:rPr lang="zh-CN" altLang="en-US" dirty="0"/>
              <a:t>，前空 </a:t>
            </a:r>
            <a:r>
              <a:rPr lang="en-US" altLang="zh-CN" dirty="0"/>
              <a:t>3 </a:t>
            </a:r>
            <a:r>
              <a:rPr lang="zh-CN" altLang="en-US" dirty="0"/>
              <a:t>格； 第 </a:t>
            </a:r>
            <a:r>
              <a:rPr lang="en-US" altLang="zh-CN" dirty="0"/>
              <a:t>2 </a:t>
            </a:r>
            <a:r>
              <a:rPr lang="zh-CN" altLang="en-US" dirty="0"/>
              <a:t>行：首先输出</a:t>
            </a:r>
            <a:r>
              <a:rPr lang="en-US" altLang="zh-CN" dirty="0"/>
              <a:t>'+',</a:t>
            </a:r>
            <a:r>
              <a:rPr lang="zh-CN" altLang="en-US" dirty="0"/>
              <a:t>然后是整数 </a:t>
            </a:r>
            <a:r>
              <a:rPr lang="en-US" altLang="zh-CN" dirty="0"/>
              <a:t>B</a:t>
            </a:r>
            <a:r>
              <a:rPr lang="zh-CN" altLang="en-US" dirty="0"/>
              <a:t>，前空 </a:t>
            </a:r>
            <a:r>
              <a:rPr lang="en-US" altLang="zh-CN" dirty="0"/>
              <a:t>3 </a:t>
            </a:r>
            <a:r>
              <a:rPr lang="zh-CN" altLang="en-US" dirty="0"/>
              <a:t>格；</a:t>
            </a:r>
            <a:br>
              <a:rPr lang="zh-CN" altLang="en-US" dirty="0"/>
            </a:br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行：输出横线</a:t>
            </a:r>
            <a:r>
              <a:rPr lang="en-US" altLang="zh-CN" dirty="0"/>
              <a:t>'--------'</a:t>
            </a:r>
            <a:r>
              <a:rPr lang="zh-CN" altLang="en-US" dirty="0"/>
              <a:t>； 第 </a:t>
            </a:r>
            <a:r>
              <a:rPr lang="en-US" altLang="zh-CN" dirty="0"/>
              <a:t>4 </a:t>
            </a:r>
            <a:r>
              <a:rPr lang="zh-CN" altLang="en-US" dirty="0"/>
              <a:t>行：输出 </a:t>
            </a:r>
            <a:r>
              <a:rPr lang="en-US" altLang="zh-CN" dirty="0"/>
              <a:t>A+B </a:t>
            </a:r>
            <a:r>
              <a:rPr lang="zh-CN" altLang="en-US" dirty="0"/>
              <a:t>的值，要求必须于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的各位数字对齐；</a:t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/>
              <a:t>样</a:t>
            </a:r>
            <a:r>
              <a:rPr lang="zh-CN" altLang="en-US" dirty="0" smtClean="0"/>
              <a:t>例</a:t>
            </a:r>
            <a:r>
              <a:rPr lang="zh-CN" altLang="en-US" dirty="0"/>
              <a:t>输入</a:t>
            </a:r>
            <a:r>
              <a:rPr lang="en-US" altLang="zh-CN" dirty="0" smtClean="0"/>
              <a:t>】                        【</a:t>
            </a:r>
            <a:r>
              <a:rPr lang="zh-CN" altLang="en-US" dirty="0"/>
              <a:t>样例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】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                        </a:t>
            </a:r>
          </a:p>
          <a:p>
            <a:r>
              <a:rPr lang="en-US" altLang="zh-CN" dirty="0" smtClean="0"/>
              <a:t>【</a:t>
            </a:r>
            <a:r>
              <a:rPr lang="zh-CN" altLang="en-US" dirty="0"/>
              <a:t>数据范围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pt-BR" altLang="zh-CN" dirty="0"/>
              <a:t>100 &lt;= A &lt; 1000 10 &lt;= B &lt; 100</a:t>
            </a:r>
            <a:br>
              <a:rPr lang="pt-BR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16" y="4276358"/>
            <a:ext cx="73818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791" y="1239715"/>
            <a:ext cx="10515600" cy="4132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/>
              <a:t>讲解： 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2884" y="1793631"/>
            <a:ext cx="11303978" cy="1011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  设 </a:t>
            </a:r>
            <a:r>
              <a:rPr lang="en-US" altLang="zh-CN" dirty="0"/>
              <a:t>C=A+B</a:t>
            </a:r>
            <a:r>
              <a:rPr lang="zh-CN" altLang="en-US" dirty="0"/>
              <a:t>； 则按格式输出加法竖式。 按照题目要求的各使份备输出 </a:t>
            </a:r>
            <a:r>
              <a:rPr lang="en-US" altLang="zh-CN" dirty="0"/>
              <a:t>A</a:t>
            </a:r>
            <a:r>
              <a:rPr lang="zh-CN" altLang="en-US" dirty="0"/>
              <a:t>、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以及”</a:t>
            </a:r>
            <a:r>
              <a:rPr lang="en-US" altLang="zh-CN" dirty="0"/>
              <a:t>+”</a:t>
            </a:r>
            <a:r>
              <a:rPr lang="zh-CN" altLang="en-US" dirty="0"/>
              <a:t>和</a:t>
            </a:r>
            <a:r>
              <a:rPr lang="en-US" altLang="zh-CN" dirty="0"/>
              <a:t>'--------'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并用宽度控制他们占位数。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491762" y="30333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如：第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1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行：整数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，前空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3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格</a:t>
            </a:r>
            <a:r>
              <a:rPr lang="zh-CN" altLang="en-US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</a:t>
            </a:r>
            <a:r>
              <a:rPr lang="en-US" altLang="zh-CN" dirty="0" err="1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printf</a:t>
            </a:r>
            <a:r>
              <a:rPr lang="en-US" altLang="zh-CN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(“   %d\</a:t>
            </a:r>
            <a:r>
              <a:rPr lang="en-US" altLang="zh-CN" dirty="0" err="1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n”,A</a:t>
            </a:r>
            <a:r>
              <a:rPr lang="en-US" altLang="zh-CN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98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91515" y="2068830"/>
            <a:ext cx="3757930" cy="375856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#include&lt;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    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using namespace </a:t>
            </a:r>
            <a:r>
              <a:rPr lang="en-US" altLang="zh-CN" sz="2800" dirty="0" err="1"/>
              <a:t>st</a:t>
            </a:r>
            <a:r>
              <a:rPr lang="en-US" altLang="zh-CN" sz="2800" dirty="0" err="1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;  </a:t>
            </a:r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     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/>
              <a:t>{</a:t>
            </a:r>
          </a:p>
          <a:p>
            <a:r>
              <a:rPr lang="en-US" altLang="zh-CN" sz="2800" dirty="0" smtClean="0">
                <a:sym typeface="+mn-ea"/>
              </a:rPr>
              <a:t>     </a:t>
            </a:r>
            <a:r>
              <a:rPr lang="en-US" altLang="zh-CN" sz="2800" dirty="0" err="1" smtClean="0">
                <a:sym typeface="+mn-ea"/>
              </a:rPr>
              <a:t>cout</a:t>
            </a:r>
            <a:r>
              <a:rPr lang="en-US" altLang="zh-CN" sz="2800" dirty="0">
                <a:sym typeface="+mn-ea"/>
              </a:rPr>
              <a:t>&lt;&lt;20/7&lt;&lt;</a:t>
            </a:r>
            <a:r>
              <a:rPr lang="en-US" altLang="zh-CN" sz="2800" dirty="0" err="1">
                <a:sym typeface="+mn-ea"/>
              </a:rPr>
              <a:t>endl</a:t>
            </a:r>
            <a:r>
              <a:rPr lang="en-US" altLang="zh-CN" sz="2800" dirty="0">
                <a:sym typeface="+mn-ea"/>
              </a:rPr>
              <a:t>;  </a:t>
            </a:r>
          </a:p>
          <a:p>
            <a:r>
              <a:rPr lang="en-US" altLang="zh-CN" sz="2800" dirty="0" smtClean="0">
                <a:sym typeface="+mn-ea"/>
              </a:rPr>
              <a:t>     </a:t>
            </a:r>
            <a:r>
              <a:rPr lang="en-US" altLang="zh-CN" sz="2800" dirty="0" err="1" smtClean="0">
                <a:sym typeface="+mn-ea"/>
              </a:rPr>
              <a:t>cout</a:t>
            </a:r>
            <a:r>
              <a:rPr lang="en-US" altLang="zh-CN" sz="2800" dirty="0">
                <a:sym typeface="+mn-ea"/>
              </a:rPr>
              <a:t>&lt;&lt;20%7&lt;&lt;</a:t>
            </a:r>
            <a:r>
              <a:rPr lang="en-US" altLang="zh-CN" sz="2800" dirty="0" err="1">
                <a:sym typeface="+mn-ea"/>
              </a:rPr>
              <a:t>endl</a:t>
            </a:r>
            <a:r>
              <a:rPr lang="en-US" altLang="zh-CN" sz="2800" dirty="0">
                <a:sym typeface="+mn-ea"/>
              </a:rPr>
              <a:t>;  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 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return 0</a:t>
            </a:r>
            <a:r>
              <a:rPr lang="zh-CN" altLang="en-US" sz="2800" dirty="0"/>
              <a:t>；</a:t>
            </a:r>
            <a:r>
              <a:rPr lang="en-US" altLang="zh-CN" sz="2800" dirty="0"/>
              <a:t>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0065" y="774700"/>
            <a:ext cx="803846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ym typeface="+mn-ea"/>
              </a:rPr>
              <a:t>如果项目是表达式，则输出表达式的值；</a:t>
            </a:r>
          </a:p>
          <a:p>
            <a:r>
              <a:rPr lang="zh-CN" altLang="en-US" sz="3200" dirty="0">
                <a:sym typeface="+mn-ea"/>
              </a:rPr>
              <a:t>如果项目加引号，则输出引号内的内容；</a:t>
            </a:r>
          </a:p>
        </p:txBody>
      </p:sp>
      <p:sp>
        <p:nvSpPr>
          <p:cNvPr id="5" name="内容占位符 7"/>
          <p:cNvSpPr>
            <a:spLocks noGrp="1"/>
          </p:cNvSpPr>
          <p:nvPr/>
        </p:nvSpPr>
        <p:spPr>
          <a:xfrm>
            <a:off x="6762750" y="1986915"/>
            <a:ext cx="3757930" cy="3758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#include&lt;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    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using namespace </a:t>
            </a:r>
            <a:r>
              <a:rPr lang="en-US" altLang="zh-CN" sz="2800" dirty="0" err="1"/>
              <a:t>st</a:t>
            </a:r>
            <a:r>
              <a:rPr lang="en-US" altLang="zh-CN" sz="2800" dirty="0" err="1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;  </a:t>
            </a:r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     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/>
              <a:t>{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algn="l">
              <a:buNone/>
            </a:pPr>
            <a:r>
              <a:rPr lang="en-US" altLang="zh-CN" sz="2800" dirty="0"/>
              <a:t> 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return 0</a:t>
            </a:r>
            <a:r>
              <a:rPr lang="zh-CN" altLang="en-US" sz="2800" dirty="0"/>
              <a:t>；</a:t>
            </a:r>
            <a:r>
              <a:rPr lang="en-US" altLang="zh-CN" sz="2800" dirty="0"/>
              <a:t>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19900" y="3648710"/>
            <a:ext cx="61017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sz="2800" dirty="0" err="1">
                <a:sym typeface="+mn-ea"/>
              </a:rPr>
              <a:t>cout</a:t>
            </a:r>
            <a:r>
              <a:rPr lang="en-US" altLang="zh-CN" sz="2800" dirty="0">
                <a:sym typeface="+mn-ea"/>
              </a:rPr>
              <a:t>&lt;&lt;”20/7”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;  </a:t>
            </a:r>
          </a:p>
          <a:p>
            <a:pPr marL="0" indent="0">
              <a:buNone/>
            </a:pP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&lt;&lt;”20%7”&lt;&lt;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; 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1515" y="5598160"/>
            <a:ext cx="4008120" cy="107632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sym typeface="+mn-ea"/>
              </a:rPr>
              <a:t>输出结果：</a:t>
            </a:r>
            <a:r>
              <a:rPr lang="en-US" altLang="zh-CN" sz="3200">
                <a:sym typeface="+mn-ea"/>
              </a:rPr>
              <a:t>2</a:t>
            </a:r>
          </a:p>
          <a:p>
            <a:r>
              <a:rPr lang="en-US" altLang="zh-CN" sz="3200">
                <a:sym typeface="+mn-ea"/>
              </a:rPr>
              <a:t>                  6</a:t>
            </a:r>
            <a:endParaRPr lang="zh-CN" altLang="en-US" sz="32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750" y="5598160"/>
            <a:ext cx="4008120" cy="107632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ym typeface="+mn-ea"/>
              </a:rPr>
              <a:t>输出结果：</a:t>
            </a:r>
            <a:r>
              <a:rPr lang="en-US" altLang="zh-CN" sz="3200" dirty="0">
                <a:sym typeface="+mn-ea"/>
              </a:rPr>
              <a:t>20/7</a:t>
            </a:r>
          </a:p>
          <a:p>
            <a:r>
              <a:rPr lang="en-US" altLang="zh-CN" sz="3200" dirty="0">
                <a:sym typeface="+mn-ea"/>
              </a:rPr>
              <a:t>                  20%7</a:t>
            </a:r>
            <a:endParaRPr lang="zh-CN" altLang="en-US" sz="32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/>
      <p:bldP spid="6" grpId="0"/>
      <p:bldP spid="10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453" y="1232880"/>
            <a:ext cx="10515600" cy="37611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例 </a:t>
            </a:r>
            <a:r>
              <a:rPr lang="en-US" altLang="zh-CN" dirty="0"/>
              <a:t>7</a:t>
            </a:r>
            <a:r>
              <a:rPr lang="zh-CN" altLang="en-US" dirty="0"/>
              <a:t>、三变量轮换 （</a:t>
            </a:r>
            <a:r>
              <a:rPr lang="en-US" altLang="zh-CN" dirty="0"/>
              <a:t>P1012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560" y="1608991"/>
            <a:ext cx="10662139" cy="4932485"/>
          </a:xfrm>
        </p:spPr>
        <p:txBody>
          <a:bodyPr>
            <a:normAutofit/>
          </a:bodyPr>
          <a:lstStyle/>
          <a:p>
            <a:r>
              <a:rPr lang="zh-CN" altLang="en-US" dirty="0"/>
              <a:t>交换整数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 </a:t>
            </a:r>
            <a:r>
              <a:rPr lang="zh-CN" altLang="en-US" dirty="0"/>
              <a:t>的值。即把 </a:t>
            </a:r>
            <a:r>
              <a:rPr lang="en-US" altLang="zh-CN" dirty="0"/>
              <a:t>b </a:t>
            </a:r>
            <a:r>
              <a:rPr lang="zh-CN" altLang="en-US" dirty="0"/>
              <a:t>中值给 </a:t>
            </a:r>
            <a:r>
              <a:rPr lang="en-US" altLang="zh-CN" dirty="0"/>
              <a:t>a</a:t>
            </a:r>
            <a:r>
              <a:rPr lang="zh-CN" altLang="en-US" dirty="0"/>
              <a:t>，把 </a:t>
            </a:r>
            <a:r>
              <a:rPr lang="en-US" altLang="zh-CN" dirty="0"/>
              <a:t>c </a:t>
            </a:r>
            <a:r>
              <a:rPr lang="zh-CN" altLang="en-US" dirty="0"/>
              <a:t>中的值给 </a:t>
            </a:r>
            <a:r>
              <a:rPr lang="en-US" altLang="zh-CN" dirty="0"/>
              <a:t>b</a:t>
            </a:r>
            <a:r>
              <a:rPr lang="zh-CN" altLang="en-US" dirty="0"/>
              <a:t>，把 </a:t>
            </a:r>
            <a:r>
              <a:rPr lang="en-US" altLang="zh-CN" dirty="0"/>
              <a:t>a </a:t>
            </a:r>
            <a:r>
              <a:rPr lang="zh-CN" altLang="en-US" dirty="0"/>
              <a:t>中的值给 </a:t>
            </a:r>
            <a:r>
              <a:rPr lang="en-US" altLang="zh-CN" dirty="0"/>
              <a:t>c</a:t>
            </a:r>
            <a:r>
              <a:rPr lang="zh-CN" altLang="en-US" dirty="0"/>
              <a:t>。输出 </a:t>
            </a:r>
            <a:r>
              <a:rPr lang="en-US" altLang="zh-CN" dirty="0" err="1"/>
              <a:t>a,b,c</a:t>
            </a:r>
            <a:r>
              <a:rPr lang="en-US" altLang="zh-CN" dirty="0"/>
              <a:t> </a:t>
            </a:r>
            <a:r>
              <a:rPr lang="zh-CN" altLang="en-US" dirty="0"/>
              <a:t>的值</a:t>
            </a:r>
            <a:r>
              <a:rPr lang="zh-CN" altLang="en-US" dirty="0" smtClean="0"/>
              <a:t>，中间</a:t>
            </a:r>
            <a:r>
              <a:rPr lang="zh-CN" altLang="en-US" dirty="0"/>
              <a:t>有个空格间隔</a:t>
            </a:r>
            <a:r>
              <a:rPr lang="en-US" altLang="zh-CN" dirty="0"/>
              <a:t>(</a:t>
            </a:r>
            <a:r>
              <a:rPr lang="zh-CN" altLang="en-US" dirty="0"/>
              <a:t>用赋值运算完成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行：三个整数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】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交换</a:t>
            </a:r>
            <a:r>
              <a:rPr lang="zh-CN" altLang="en-US" dirty="0"/>
              <a:t>后的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 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r>
              <a:rPr lang="en-US" altLang="zh-CN" dirty="0" smtClean="0"/>
              <a:t>.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/>
              <a:t>样</a:t>
            </a:r>
            <a:r>
              <a:rPr lang="zh-CN" altLang="en-US" dirty="0" smtClean="0"/>
              <a:t>例</a:t>
            </a:r>
            <a:r>
              <a:rPr lang="zh-CN" altLang="en-US" dirty="0"/>
              <a:t>输入</a:t>
            </a:r>
            <a:r>
              <a:rPr lang="en-US" altLang="zh-CN" dirty="0" smtClean="0"/>
              <a:t>】                        【</a:t>
            </a:r>
            <a:r>
              <a:rPr lang="zh-CN" altLang="en-US" dirty="0"/>
              <a:t>样例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】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1 2 3                                      a=2 b=3 c=1</a:t>
            </a:r>
          </a:p>
          <a:p>
            <a:r>
              <a:rPr lang="en-US" altLang="zh-CN" dirty="0" smtClean="0"/>
              <a:t>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473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791" y="1239715"/>
            <a:ext cx="10515600" cy="4132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/>
              <a:t>讲解： 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599" y="2180492"/>
            <a:ext cx="11303978" cy="185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交换两个变量的值，需要借助一个辅助变量实现交换：</a:t>
            </a:r>
            <a:br>
              <a:rPr lang="zh-CN" altLang="en-US" dirty="0"/>
            </a:br>
            <a:r>
              <a:rPr lang="zh-CN" altLang="en-US" dirty="0" smtClean="0"/>
              <a:t>    </a:t>
            </a:r>
            <a:r>
              <a:rPr lang="en-US" altLang="zh-CN" dirty="0" smtClean="0"/>
              <a:t>t=a</a:t>
            </a:r>
            <a:r>
              <a:rPr lang="en-US" altLang="zh-CN" dirty="0"/>
              <a:t>; a=b; b=t;</a:t>
            </a:r>
            <a:br>
              <a:rPr lang="en-US" altLang="zh-CN" dirty="0"/>
            </a:br>
            <a:r>
              <a:rPr lang="zh-CN" altLang="en-US" dirty="0" smtClean="0"/>
              <a:t>与我们前面的两变量交换同理</a:t>
            </a:r>
            <a:r>
              <a:rPr lang="zh-CN" altLang="en-US" dirty="0"/>
              <a:t>：三变量轮换，也需要借助辅助变量实现，请自行</a:t>
            </a:r>
            <a:r>
              <a:rPr lang="zh-CN" altLang="en-US" dirty="0" smtClean="0"/>
              <a:t>完成。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97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453" y="1232880"/>
            <a:ext cx="10515600" cy="37611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例 </a:t>
            </a:r>
            <a:r>
              <a:rPr lang="en-US" altLang="zh-CN" dirty="0"/>
              <a:t>8</a:t>
            </a:r>
            <a:r>
              <a:rPr lang="zh-CN" altLang="en-US" dirty="0"/>
              <a:t>、位运算符（</a:t>
            </a:r>
            <a:r>
              <a:rPr lang="en-US" altLang="zh-CN" dirty="0"/>
              <a:t>P1011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560" y="1608991"/>
            <a:ext cx="10662139" cy="493248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输入正整数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x</a:t>
            </a:r>
            <a:r>
              <a:rPr lang="zh-CN" altLang="en-US" dirty="0"/>
              <a:t>，请用位运算符完成下列任务：</a:t>
            </a:r>
            <a:br>
              <a:rPr lang="zh-CN" altLang="en-US" dirty="0"/>
            </a:br>
            <a:r>
              <a:rPr lang="zh-CN" altLang="en-US" dirty="0"/>
              <a:t>任务 </a:t>
            </a:r>
            <a:r>
              <a:rPr lang="en-US" altLang="zh-CN" dirty="0"/>
              <a:t>1</a:t>
            </a:r>
            <a:r>
              <a:rPr lang="zh-CN" altLang="en-US" dirty="0"/>
              <a:t>：输出 </a:t>
            </a:r>
            <a:r>
              <a:rPr lang="en-US" altLang="zh-CN" dirty="0"/>
              <a:t>a*2^x </a:t>
            </a:r>
            <a:r>
              <a:rPr lang="zh-CN" altLang="en-US" dirty="0"/>
              <a:t>的结果。</a:t>
            </a:r>
            <a:br>
              <a:rPr lang="zh-CN" altLang="en-US" dirty="0"/>
            </a:br>
            <a:r>
              <a:rPr lang="zh-CN" altLang="en-US" dirty="0"/>
              <a:t>任务 </a:t>
            </a:r>
            <a:r>
              <a:rPr lang="en-US" altLang="zh-CN" dirty="0"/>
              <a:t>2</a:t>
            </a:r>
            <a:r>
              <a:rPr lang="zh-CN" altLang="en-US" dirty="0"/>
              <a:t>：输出 </a:t>
            </a:r>
            <a:r>
              <a:rPr lang="en-US" altLang="zh-CN" dirty="0"/>
              <a:t>a/2^x </a:t>
            </a:r>
            <a:r>
              <a:rPr lang="zh-CN" altLang="en-US" dirty="0"/>
              <a:t>的结果。</a:t>
            </a:r>
            <a:br>
              <a:rPr lang="zh-CN" altLang="en-US" dirty="0"/>
            </a:br>
            <a:r>
              <a:rPr lang="zh-CN" altLang="en-US" dirty="0"/>
              <a:t>任务 </a:t>
            </a:r>
            <a:r>
              <a:rPr lang="en-US" altLang="zh-CN" dirty="0"/>
              <a:t>3</a:t>
            </a:r>
            <a:r>
              <a:rPr lang="zh-CN" altLang="en-US" dirty="0"/>
              <a:t>：输出 </a:t>
            </a:r>
            <a:r>
              <a:rPr lang="en-US" altLang="zh-CN" dirty="0"/>
              <a:t>a </a:t>
            </a:r>
            <a:r>
              <a:rPr lang="zh-CN" altLang="en-US" dirty="0"/>
              <a:t>的二进制表示中第 </a:t>
            </a:r>
            <a:r>
              <a:rPr lang="en-US" altLang="zh-CN" dirty="0"/>
              <a:t>x </a:t>
            </a:r>
            <a:r>
              <a:rPr lang="zh-CN" altLang="en-US" dirty="0"/>
              <a:t>位的数字。</a:t>
            </a:r>
            <a:br>
              <a:rPr lang="zh-CN" altLang="en-US" dirty="0"/>
            </a:br>
            <a:r>
              <a:rPr lang="zh-CN" altLang="en-US" dirty="0"/>
              <a:t>任务 </a:t>
            </a:r>
            <a:r>
              <a:rPr lang="en-US" altLang="zh-CN" dirty="0"/>
              <a:t>4</a:t>
            </a:r>
            <a:r>
              <a:rPr lang="zh-CN" altLang="en-US" dirty="0"/>
              <a:t>：把正整数 </a:t>
            </a:r>
            <a:r>
              <a:rPr lang="en-US" altLang="zh-CN" dirty="0"/>
              <a:t>a </a:t>
            </a:r>
            <a:r>
              <a:rPr lang="zh-CN" altLang="en-US" dirty="0"/>
              <a:t>的二进制表示中的第 </a:t>
            </a:r>
            <a:r>
              <a:rPr lang="en-US" altLang="zh-CN" dirty="0"/>
              <a:t>x </a:t>
            </a:r>
            <a:r>
              <a:rPr lang="zh-CN" altLang="en-US" dirty="0"/>
              <a:t>位变成 </a:t>
            </a:r>
            <a:r>
              <a:rPr lang="en-US" altLang="zh-CN" dirty="0"/>
              <a:t>1</a:t>
            </a:r>
            <a:r>
              <a:rPr lang="zh-CN" altLang="en-US" dirty="0"/>
              <a:t>，然后输出 </a:t>
            </a:r>
            <a:r>
              <a:rPr lang="en-US" altLang="zh-CN" dirty="0"/>
              <a:t>a </a:t>
            </a:r>
            <a:r>
              <a:rPr lang="zh-CN" altLang="en-US" dirty="0"/>
              <a:t>变换后的十进制整数。</a:t>
            </a:r>
            <a:br>
              <a:rPr lang="zh-CN" altLang="en-US" dirty="0"/>
            </a:br>
            <a:r>
              <a:rPr lang="zh-CN" altLang="en-US" dirty="0"/>
              <a:t>任务 </a:t>
            </a:r>
            <a:r>
              <a:rPr lang="en-US" altLang="zh-CN" dirty="0"/>
              <a:t>5</a:t>
            </a:r>
            <a:r>
              <a:rPr lang="zh-CN" altLang="en-US" dirty="0"/>
              <a:t>：把正整数 </a:t>
            </a:r>
            <a:r>
              <a:rPr lang="en-US" altLang="zh-CN" dirty="0"/>
              <a:t>a </a:t>
            </a:r>
            <a:r>
              <a:rPr lang="zh-CN" altLang="en-US" dirty="0"/>
              <a:t>的二进制表示中的第 </a:t>
            </a:r>
            <a:r>
              <a:rPr lang="en-US" altLang="zh-CN" dirty="0"/>
              <a:t>x </a:t>
            </a:r>
            <a:r>
              <a:rPr lang="zh-CN" altLang="en-US" dirty="0"/>
              <a:t>位变成 </a:t>
            </a:r>
            <a:r>
              <a:rPr lang="en-US" altLang="zh-CN" dirty="0"/>
              <a:t>0</a:t>
            </a:r>
            <a:r>
              <a:rPr lang="zh-CN" altLang="en-US" dirty="0"/>
              <a:t>，然后输出 </a:t>
            </a:r>
            <a:r>
              <a:rPr lang="en-US" altLang="zh-CN" dirty="0"/>
              <a:t>a </a:t>
            </a:r>
            <a:r>
              <a:rPr lang="zh-CN" altLang="en-US" dirty="0"/>
              <a:t>变换后的十进制整数。</a:t>
            </a:r>
            <a:br>
              <a:rPr lang="zh-CN" altLang="en-US" dirty="0"/>
            </a:br>
            <a:r>
              <a:rPr lang="zh-CN" altLang="en-US" dirty="0"/>
              <a:t>任务 </a:t>
            </a:r>
            <a:r>
              <a:rPr lang="en-US" altLang="zh-CN" dirty="0"/>
              <a:t>6</a:t>
            </a:r>
            <a:r>
              <a:rPr lang="zh-CN" altLang="en-US" dirty="0"/>
              <a:t>：把正整数 </a:t>
            </a:r>
            <a:r>
              <a:rPr lang="en-US" altLang="zh-CN" dirty="0"/>
              <a:t>a </a:t>
            </a:r>
            <a:r>
              <a:rPr lang="zh-CN" altLang="en-US" dirty="0"/>
              <a:t>的二进制表示中的第 </a:t>
            </a:r>
            <a:r>
              <a:rPr lang="en-US" altLang="zh-CN" dirty="0"/>
              <a:t>x </a:t>
            </a:r>
            <a:r>
              <a:rPr lang="zh-CN" altLang="en-US" dirty="0"/>
              <a:t>位取反，然后输出 </a:t>
            </a:r>
            <a:r>
              <a:rPr lang="en-US" altLang="zh-CN" dirty="0"/>
              <a:t>a </a:t>
            </a:r>
            <a:r>
              <a:rPr lang="zh-CN" altLang="en-US" dirty="0"/>
              <a:t>变换后的十进制整数</a:t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行，包含两个正整数 </a:t>
            </a:r>
            <a:r>
              <a:rPr lang="en-US" altLang="zh-CN" dirty="0" err="1"/>
              <a:t>a,x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 smtClean="0"/>
              <a:t>【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】</a:t>
            </a:r>
            <a:br>
              <a:rPr lang="en-US" altLang="zh-CN" dirty="0" smtClean="0"/>
            </a:br>
            <a:r>
              <a:rPr lang="zh-CN" altLang="en-US" dirty="0"/>
              <a:t>包含 </a:t>
            </a:r>
            <a:r>
              <a:rPr lang="en-US" altLang="zh-CN" dirty="0"/>
              <a:t>6 </a:t>
            </a:r>
            <a:r>
              <a:rPr lang="zh-CN" altLang="en-US" dirty="0"/>
              <a:t>行，每行包含一个整数，对应任务 </a:t>
            </a:r>
            <a:r>
              <a:rPr lang="en-US" altLang="zh-CN" dirty="0"/>
              <a:t>1-</a:t>
            </a:r>
            <a:r>
              <a:rPr lang="zh-CN" altLang="en-US" dirty="0"/>
              <a:t>任务 </a:t>
            </a:r>
            <a:r>
              <a:rPr lang="en-US" altLang="zh-CN" dirty="0"/>
              <a:t>6 </a:t>
            </a:r>
            <a:r>
              <a:rPr lang="zh-CN" altLang="en-US" dirty="0"/>
              <a:t>的结果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en-US" altLang="zh-CN" dirty="0" smtClean="0"/>
              <a:t>                                            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【</a:t>
            </a:r>
            <a:r>
              <a:rPr lang="zh-CN" altLang="en-US" dirty="0"/>
              <a:t>数据范围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/>
              <a:t>0&lt;=a&lt;=4294967295 0&lt;=x&lt;31 </a:t>
            </a:r>
            <a:r>
              <a:rPr lang="zh-CN" altLang="en-US" dirty="0"/>
              <a:t>数据保证任何任务中的结果都不会超过 </a:t>
            </a:r>
            <a:r>
              <a:rPr lang="en-US" altLang="zh-CN" dirty="0"/>
              <a:t>2^64-1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 smtClean="0"/>
              <a:t>        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39" y="4075233"/>
            <a:ext cx="3260115" cy="155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791" y="1239715"/>
            <a:ext cx="10515600" cy="4132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/>
              <a:t>讲解： 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01867" y="2127738"/>
            <a:ext cx="11303978" cy="3261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定义</a:t>
            </a:r>
            <a:r>
              <a:rPr lang="zh-CN" altLang="en-US" dirty="0"/>
              <a:t>变量 </a:t>
            </a:r>
            <a:r>
              <a:rPr lang="en-US" altLang="zh-CN" dirty="0" err="1"/>
              <a:t>a,x</a:t>
            </a:r>
            <a:r>
              <a:rPr lang="zh-CN" altLang="en-US" dirty="0"/>
              <a:t>，表示输入数据，</a:t>
            </a:r>
            <a:r>
              <a:rPr lang="en-US" altLang="zh-CN" dirty="0"/>
              <a:t>b </a:t>
            </a:r>
            <a:r>
              <a:rPr lang="zh-CN" altLang="en-US" dirty="0"/>
              <a:t>表示每个任务的运算结果，根据</a:t>
            </a:r>
            <a:r>
              <a:rPr lang="en-US" altLang="zh-CN" dirty="0"/>
              <a:t>【</a:t>
            </a:r>
            <a:r>
              <a:rPr lang="zh-CN" altLang="en-US" dirty="0"/>
              <a:t>数据范围</a:t>
            </a:r>
            <a:r>
              <a:rPr lang="en-US" altLang="zh-CN" dirty="0"/>
              <a:t>】</a:t>
            </a:r>
            <a:r>
              <a:rPr lang="zh-CN" altLang="en-US" dirty="0"/>
              <a:t>中数据保证任何</a:t>
            </a:r>
            <a:r>
              <a:rPr lang="zh-CN" altLang="en-US" dirty="0" smtClean="0"/>
              <a:t>任务</a:t>
            </a:r>
            <a:r>
              <a:rPr lang="zh-CN" altLang="en-US" dirty="0"/>
              <a:t>中的结果都不会超过 </a:t>
            </a:r>
            <a:r>
              <a:rPr lang="en-US" altLang="zh-CN" dirty="0"/>
              <a:t>2^64-1 </a:t>
            </a:r>
            <a:r>
              <a:rPr lang="zh-CN" altLang="en-US" dirty="0"/>
              <a:t>，显然 </a:t>
            </a:r>
            <a:r>
              <a:rPr lang="en-US" altLang="zh-CN" dirty="0" err="1"/>
              <a:t>a,x,b</a:t>
            </a:r>
            <a:r>
              <a:rPr lang="en-US" altLang="zh-CN" dirty="0"/>
              <a:t> </a:t>
            </a:r>
            <a:r>
              <a:rPr lang="zh-CN" altLang="en-US" dirty="0"/>
              <a:t>应定义</a:t>
            </a:r>
            <a:r>
              <a:rPr lang="zh-CN" altLang="en-US" dirty="0" smtClean="0"/>
              <a:t>成</a:t>
            </a:r>
            <a:r>
              <a:rPr lang="en-US" altLang="zh-CN" dirty="0" smtClean="0"/>
              <a:t> 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; </a:t>
            </a:r>
            <a:r>
              <a:rPr lang="zh-CN" altLang="en-US" dirty="0"/>
              <a:t>对于 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zh-CN" altLang="en-US" dirty="0"/>
              <a:t>应用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/>
              <a:t>进行</a:t>
            </a:r>
            <a:r>
              <a:rPr lang="zh-CN" altLang="en-US" dirty="0" smtClean="0"/>
              <a:t>输入输出（因为格式简单）。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位元算符的运用：</a:t>
            </a:r>
            <a:br>
              <a:rPr lang="zh-CN" altLang="en-US" dirty="0"/>
            </a:br>
            <a:r>
              <a:rPr lang="zh-CN" altLang="en-US" dirty="0"/>
              <a:t>任务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b=a&lt;&lt;x;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&lt;&lt;b&lt;&lt;’\</a:t>
            </a:r>
            <a:r>
              <a:rPr lang="en-US" altLang="zh-CN" dirty="0"/>
              <a:t>n’; </a:t>
            </a:r>
            <a:r>
              <a:rPr lang="zh-CN" altLang="en-US" dirty="0"/>
              <a:t>（</a:t>
            </a:r>
            <a:r>
              <a:rPr lang="en-US" altLang="zh-CN" dirty="0"/>
              <a:t>b=a*2^x</a:t>
            </a:r>
            <a:r>
              <a:rPr lang="zh-CN" altLang="en-US" dirty="0" smtClean="0"/>
              <a:t>）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任务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b=a</a:t>
            </a:r>
            <a:r>
              <a:rPr lang="en-US" altLang="zh-CN" dirty="0" smtClean="0"/>
              <a:t>&gt;&gt;x;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&lt;&lt;b&lt;&lt;’\</a:t>
            </a:r>
            <a:r>
              <a:rPr lang="en-US" altLang="zh-CN" dirty="0"/>
              <a:t>n’; </a:t>
            </a:r>
            <a:r>
              <a:rPr lang="zh-CN" altLang="en-US" dirty="0"/>
              <a:t>（</a:t>
            </a:r>
            <a:r>
              <a:rPr lang="en-US" altLang="zh-CN" dirty="0"/>
              <a:t>b=a/2^x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任务 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b=(a&gt;&gt;x)&amp;1;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&lt;&lt;b&lt;&lt;’\</a:t>
            </a:r>
            <a:r>
              <a:rPr lang="en-US" altLang="zh-CN" dirty="0"/>
              <a:t>n’; </a:t>
            </a:r>
            <a:r>
              <a:rPr lang="zh-CN" altLang="en-US" dirty="0"/>
              <a:t>（把 </a:t>
            </a:r>
            <a:r>
              <a:rPr lang="en-US" altLang="zh-CN" dirty="0"/>
              <a:t>a </a:t>
            </a:r>
            <a:r>
              <a:rPr lang="zh-CN" altLang="en-US" dirty="0"/>
              <a:t>的二进制表示向右移 </a:t>
            </a:r>
            <a:r>
              <a:rPr lang="en-US" altLang="zh-CN" dirty="0"/>
              <a:t>x </a:t>
            </a:r>
            <a:r>
              <a:rPr lang="zh-CN" altLang="en-US" dirty="0"/>
              <a:t>位，再与 </a:t>
            </a:r>
            <a:r>
              <a:rPr lang="en-US" altLang="zh-CN" dirty="0"/>
              <a:t>1 </a:t>
            </a:r>
            <a:r>
              <a:rPr lang="zh-CN" altLang="en-US" dirty="0"/>
              <a:t>按位与）</a:t>
            </a:r>
            <a:br>
              <a:rPr lang="zh-CN" altLang="en-US" dirty="0"/>
            </a:br>
            <a:r>
              <a:rPr lang="zh-CN" altLang="en-US" dirty="0"/>
              <a:t>任务 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b=(1&lt;&lt;x)|a; </a:t>
            </a:r>
            <a:r>
              <a:rPr lang="en-US" altLang="zh-CN" dirty="0" err="1"/>
              <a:t>cout</a:t>
            </a:r>
            <a:r>
              <a:rPr lang="en-US" altLang="zh-CN" dirty="0"/>
              <a:t>&lt;&lt; b &lt;&lt;'\n'; </a:t>
            </a:r>
            <a:r>
              <a:rPr lang="zh-CN" altLang="en-US" dirty="0"/>
              <a:t>（把 </a:t>
            </a:r>
            <a:r>
              <a:rPr lang="en-US" altLang="zh-CN" dirty="0"/>
              <a:t>1 </a:t>
            </a:r>
            <a:r>
              <a:rPr lang="zh-CN" altLang="en-US" dirty="0"/>
              <a:t>向左移位，再与 </a:t>
            </a:r>
            <a:r>
              <a:rPr lang="en-US" altLang="zh-CN" dirty="0"/>
              <a:t>a </a:t>
            </a:r>
            <a:r>
              <a:rPr lang="zh-CN" altLang="en-US" dirty="0"/>
              <a:t>的二进制表示按位或）</a:t>
            </a:r>
            <a:br>
              <a:rPr lang="zh-CN" altLang="en-US" dirty="0"/>
            </a:br>
            <a:r>
              <a:rPr lang="zh-CN" altLang="en-US" dirty="0"/>
              <a:t>任务 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b=(~(1&lt;&lt;x))&amp;a; </a:t>
            </a:r>
            <a:r>
              <a:rPr lang="en-US" altLang="zh-CN" dirty="0" err="1"/>
              <a:t>cout</a:t>
            </a:r>
            <a:r>
              <a:rPr lang="en-US" altLang="zh-CN" dirty="0"/>
              <a:t>&lt;&lt; b &lt;&lt;'\n'; </a:t>
            </a:r>
            <a:r>
              <a:rPr lang="zh-CN" altLang="en-US" dirty="0"/>
              <a:t>（为什么是这样，请自行思考）</a:t>
            </a:r>
            <a:br>
              <a:rPr lang="zh-CN" altLang="en-US" dirty="0"/>
            </a:br>
            <a:r>
              <a:rPr lang="zh-CN" altLang="en-US" dirty="0"/>
              <a:t>任务 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b=(1&lt;&lt;x) ^a; </a:t>
            </a:r>
            <a:r>
              <a:rPr lang="en-US" altLang="zh-CN" dirty="0" err="1"/>
              <a:t>cout</a:t>
            </a:r>
            <a:r>
              <a:rPr lang="en-US" altLang="zh-CN" dirty="0"/>
              <a:t>&lt;&lt; b &lt;&lt;'\n'; </a:t>
            </a:r>
            <a:r>
              <a:rPr lang="zh-CN" altLang="en-US" dirty="0"/>
              <a:t>（为什么这样，请自行思考）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2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84" y="1493227"/>
            <a:ext cx="10394243" cy="44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91515" y="2068830"/>
            <a:ext cx="3757930" cy="375856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#include&lt;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    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using namespace </a:t>
            </a:r>
            <a:r>
              <a:rPr lang="en-US" altLang="zh-CN" sz="2800" dirty="0" err="1"/>
              <a:t>st</a:t>
            </a:r>
            <a:r>
              <a:rPr lang="en-US" altLang="zh-CN" sz="2800" dirty="0" err="1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;  </a:t>
            </a:r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     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/>
              <a:t>{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algn="l">
              <a:buNone/>
            </a:pPr>
            <a:r>
              <a:rPr lang="en-US" altLang="zh-CN" sz="2800" dirty="0"/>
              <a:t> 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return 0</a:t>
            </a:r>
            <a:r>
              <a:rPr lang="zh-CN" altLang="en-US" sz="2800" dirty="0"/>
              <a:t>；</a:t>
            </a:r>
            <a:r>
              <a:rPr lang="en-US" altLang="zh-CN" sz="2800" dirty="0"/>
              <a:t>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66140" y="3705860"/>
            <a:ext cx="61017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sz="2800" dirty="0" err="1">
                <a:sym typeface="+mn-ea"/>
              </a:rPr>
              <a:t>cout</a:t>
            </a:r>
            <a:r>
              <a:rPr lang="en-US" altLang="zh-CN" sz="2800" dirty="0">
                <a:sym typeface="+mn-ea"/>
              </a:rPr>
              <a:t>&lt;&lt;</a:t>
            </a:r>
            <a:r>
              <a:rPr lang="en-US" altLang="zh-CN" sz="2800" dirty="0" smtClean="0">
                <a:sym typeface="+mn-ea"/>
              </a:rPr>
              <a:t>20/7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;  </a:t>
            </a: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&lt;&lt;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20%7;  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065" y="774700"/>
            <a:ext cx="803846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 smtClean="0">
                <a:sym typeface="+mn-ea"/>
              </a:rPr>
              <a:t>在输出的过程中，遇到</a:t>
            </a:r>
            <a:r>
              <a:rPr lang="zh-CN" altLang="en-US" sz="3200" dirty="0"/>
              <a:t>遇到</a:t>
            </a:r>
            <a:r>
              <a:rPr lang="en-US" altLang="zh-CN" sz="3200" dirty="0" err="1">
                <a:solidFill>
                  <a:srgbClr val="FF0000"/>
                </a:solidFill>
                <a:sym typeface="+mn-ea"/>
              </a:rPr>
              <a:t>endl</a:t>
            </a:r>
            <a:r>
              <a:rPr lang="zh-CN" altLang="en-US" sz="3200" dirty="0">
                <a:sym typeface="+mn-ea"/>
              </a:rPr>
              <a:t>或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'\n'</a:t>
            </a:r>
            <a:r>
              <a:rPr lang="zh-CN" altLang="en-US" sz="3200" dirty="0">
                <a:sym typeface="+mn-ea"/>
              </a:rPr>
              <a:t>换行。</a:t>
            </a:r>
          </a:p>
        </p:txBody>
      </p:sp>
      <p:sp>
        <p:nvSpPr>
          <p:cNvPr id="5" name="内容占位符 7"/>
          <p:cNvSpPr>
            <a:spLocks noGrp="1"/>
          </p:cNvSpPr>
          <p:nvPr/>
        </p:nvSpPr>
        <p:spPr>
          <a:xfrm>
            <a:off x="6762750" y="1986915"/>
            <a:ext cx="3757930" cy="3758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#include&lt;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    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using namespace </a:t>
            </a:r>
            <a:r>
              <a:rPr lang="en-US" altLang="zh-CN" sz="2800" dirty="0" err="1"/>
              <a:t>st</a:t>
            </a:r>
            <a:r>
              <a:rPr lang="en-US" altLang="zh-CN" sz="2800" dirty="0" err="1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;  </a:t>
            </a:r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     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/>
              <a:t>{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algn="l">
              <a:buNone/>
            </a:pPr>
            <a:r>
              <a:rPr lang="en-US" altLang="zh-CN" sz="2800" dirty="0"/>
              <a:t> 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return 0</a:t>
            </a:r>
            <a:r>
              <a:rPr lang="zh-CN" altLang="en-US" sz="2800" dirty="0"/>
              <a:t>；</a:t>
            </a:r>
            <a:r>
              <a:rPr lang="en-US" altLang="zh-CN" sz="2800" dirty="0"/>
              <a:t>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19900" y="3648710"/>
            <a:ext cx="61017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sz="2800" dirty="0" err="1">
                <a:sym typeface="+mn-ea"/>
              </a:rPr>
              <a:t>cout</a:t>
            </a:r>
            <a:r>
              <a:rPr lang="en-US" altLang="zh-CN" sz="2800" dirty="0" smtClean="0">
                <a:sym typeface="+mn-ea"/>
              </a:rPr>
              <a:t>&lt;&lt;20/7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;  </a:t>
            </a:r>
          </a:p>
          <a:p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cout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&lt;&lt;20%7&lt;&lt;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'\n'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;  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1515" y="5681404"/>
            <a:ext cx="400812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ym typeface="+mn-ea"/>
              </a:rPr>
              <a:t>输出结果：</a:t>
            </a:r>
            <a:r>
              <a:rPr lang="en-US" altLang="zh-CN" sz="3200" dirty="0" smtClean="0">
                <a:sym typeface="+mn-ea"/>
              </a:rPr>
              <a:t>26</a:t>
            </a:r>
            <a:endParaRPr lang="zh-CN" altLang="en-US" sz="3200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67855" y="5422214"/>
            <a:ext cx="400812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ym typeface="+mn-ea"/>
              </a:rPr>
              <a:t>输出结果：</a:t>
            </a:r>
            <a:r>
              <a:rPr lang="en-US" altLang="zh-CN" sz="3200" dirty="0">
                <a:sym typeface="+mn-ea"/>
              </a:rPr>
              <a:t>20/7</a:t>
            </a:r>
          </a:p>
          <a:p>
            <a:r>
              <a:rPr lang="en-US" altLang="zh-CN" sz="3200" dirty="0">
                <a:sym typeface="+mn-ea"/>
              </a:rPr>
              <a:t>                  </a:t>
            </a:r>
            <a:r>
              <a:rPr lang="en-US" altLang="zh-CN" sz="3200" dirty="0" smtClean="0">
                <a:sym typeface="+mn-ea"/>
              </a:rPr>
              <a:t>20%7</a:t>
            </a:r>
          </a:p>
          <a:p>
            <a:endParaRPr lang="zh-CN" altLang="en-US" sz="3200"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17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  <p:bldP spid="5" grpId="0"/>
      <p:bldP spid="6" grpId="0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486535" y="1743075"/>
            <a:ext cx="9597390" cy="37585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     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</a:t>
            </a:r>
            <a:r>
              <a:rPr lang="en-US" altLang="zh-CN" sz="1800" b="1" dirty="0" err="1">
                <a:solidFill>
                  <a:schemeClr val="tx1"/>
                </a:solidFill>
              </a:rPr>
              <a:t>d</a:t>
            </a:r>
            <a:r>
              <a:rPr lang="en-US" altLang="zh-CN" sz="1800" b="1" dirty="0">
                <a:solidFill>
                  <a:schemeClr val="tx1"/>
                </a:solidFill>
              </a:rPr>
              <a:t>;  </a:t>
            </a:r>
          </a:p>
          <a:p>
            <a:pPr marL="0" indent="0">
              <a:buNone/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main()                </a:t>
            </a:r>
            <a:r>
              <a:rPr lang="en-US" altLang="zh-CN" sz="1800" b="1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1800" b="1" dirty="0"/>
              <a:t>{     </a:t>
            </a:r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&lt;&lt;9/8&lt;&lt;4*(6+3)%5&lt;&lt;(4*6+3)%5&lt;&lt;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&lt;&lt;9/8&lt;&lt;</a:t>
            </a:r>
            <a:r>
              <a:rPr lang="en-US" altLang="zh-CN" sz="1800" b="1" dirty="0">
                <a:latin typeface="Palatino Linotype" panose="02040502050505030304" charset="0"/>
                <a:sym typeface="+mn-ea"/>
              </a:rPr>
              <a:t>” “</a:t>
            </a:r>
            <a:r>
              <a:rPr lang="en-US" altLang="zh-CN" sz="1800" b="1" dirty="0">
                <a:sym typeface="+mn-ea"/>
              </a:rPr>
              <a:t>&lt;&lt;4*(6+3)%5&lt;&lt;</a:t>
            </a:r>
            <a:r>
              <a:rPr lang="en-US" altLang="zh-CN" sz="1800" b="1" dirty="0">
                <a:latin typeface="Palatino Linotype" panose="02040502050505030304" charset="0"/>
                <a:sym typeface="+mn-ea"/>
              </a:rPr>
              <a:t>” “</a:t>
            </a:r>
            <a:r>
              <a:rPr lang="en-US" altLang="zh-CN" sz="1800" b="1" dirty="0">
                <a:sym typeface="+mn-ea"/>
              </a:rPr>
              <a:t>&lt;&lt;(4*6+3)%5&lt;&lt;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1800" b="1" dirty="0">
                <a:sym typeface="+mn-ea"/>
              </a:rPr>
              <a:t>      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&lt;&lt;</a:t>
            </a:r>
            <a:r>
              <a:rPr lang="en-US" altLang="zh-CN" sz="1800" b="1" dirty="0">
                <a:latin typeface="Palatino Linotype" panose="02040502050505030304" charset="0"/>
                <a:sym typeface="+mn-ea"/>
              </a:rPr>
              <a:t>”</a:t>
            </a:r>
            <a:r>
              <a:rPr lang="en-US" altLang="zh-CN" sz="1800" b="1" dirty="0">
                <a:sym typeface="+mn-ea"/>
              </a:rPr>
              <a:t>9/8=</a:t>
            </a:r>
            <a:r>
              <a:rPr lang="en-US" altLang="zh-CN" sz="1800" b="1" dirty="0">
                <a:latin typeface="Palatino Linotype" panose="02040502050505030304" charset="0"/>
                <a:sym typeface="+mn-ea"/>
              </a:rPr>
              <a:t>”</a:t>
            </a:r>
            <a:r>
              <a:rPr lang="en-US" altLang="zh-CN" sz="1800" b="1" dirty="0">
                <a:sym typeface="+mn-ea"/>
              </a:rPr>
              <a:t>&lt;&lt;9/8&lt;&lt;</a:t>
            </a:r>
            <a:r>
              <a:rPr lang="en-US" altLang="zh-CN" sz="1800" b="1" dirty="0">
                <a:latin typeface="Palatino Linotype" panose="02040502050505030304" charset="0"/>
                <a:sym typeface="+mn-ea"/>
              </a:rPr>
              <a:t>”</a:t>
            </a:r>
            <a:r>
              <a:rPr lang="en-US" altLang="zh-CN" sz="1800" b="1" dirty="0">
                <a:sym typeface="+mn-ea"/>
              </a:rPr>
              <a:t>4*(6+3)%5=</a:t>
            </a:r>
            <a:r>
              <a:rPr lang="en-US" altLang="zh-CN" sz="1800" b="1" dirty="0">
                <a:latin typeface="Palatino Linotype" panose="02040502050505030304" charset="0"/>
                <a:sym typeface="+mn-ea"/>
              </a:rPr>
              <a:t>“</a:t>
            </a:r>
            <a:r>
              <a:rPr lang="en-US" altLang="zh-CN" sz="1800" b="1" dirty="0">
                <a:sym typeface="+mn-ea"/>
              </a:rPr>
              <a:t>&lt;&lt;4*(6+3)%5&lt;&lt;</a:t>
            </a:r>
            <a:r>
              <a:rPr lang="en-US" altLang="zh-CN" sz="1800" b="1" dirty="0">
                <a:latin typeface="Palatino Linotype" panose="02040502050505030304" charset="0"/>
                <a:sym typeface="+mn-ea"/>
              </a:rPr>
              <a:t>“</a:t>
            </a:r>
            <a:r>
              <a:rPr lang="en-US" altLang="zh-CN" sz="1800" b="1" dirty="0">
                <a:sym typeface="+mn-ea"/>
              </a:rPr>
              <a:t>(4*6+3)%5=</a:t>
            </a:r>
            <a:r>
              <a:rPr lang="en-US" altLang="zh-CN" sz="1800" b="1" dirty="0">
                <a:latin typeface="Palatino Linotype" panose="02040502050505030304" charset="0"/>
                <a:sym typeface="+mn-ea"/>
              </a:rPr>
              <a:t>“</a:t>
            </a:r>
            <a:r>
              <a:rPr lang="en-US" altLang="zh-CN" sz="1800" b="1" dirty="0">
                <a:sym typeface="+mn-ea"/>
              </a:rPr>
              <a:t>&lt;&lt;(4*6+3)%5&lt;&lt;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return 0</a:t>
            </a:r>
            <a:r>
              <a:rPr lang="zh-CN" altLang="en-US" sz="1800" b="1" dirty="0"/>
              <a:t>；</a:t>
            </a:r>
            <a:r>
              <a:rPr lang="en-US" altLang="zh-CN" sz="1800" b="1" dirty="0"/>
              <a:t>          </a:t>
            </a:r>
            <a:r>
              <a:rPr lang="en-US" altLang="zh-CN" sz="1800" b="1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1800" b="1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210" y="988695"/>
            <a:ext cx="7593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楷体_GB2312" panose="02010609030101010101" charset="-122"/>
                <a:ea typeface="楷体_GB2312" panose="02010609030101010101" charset="-122"/>
              </a:rPr>
              <a:t>想一想：阅读以下程序，说出输出的结果？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86535" y="5132070"/>
            <a:ext cx="8796020" cy="156845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ym typeface="+mn-ea"/>
              </a:rPr>
              <a:t>输出结果：</a:t>
            </a:r>
            <a:r>
              <a:rPr lang="en-US" altLang="zh-CN" sz="3200" dirty="0">
                <a:sym typeface="+mn-ea"/>
              </a:rPr>
              <a:t>112</a:t>
            </a:r>
          </a:p>
          <a:p>
            <a:r>
              <a:rPr lang="en-US" altLang="zh-CN" sz="3200" dirty="0">
                <a:sym typeface="+mn-ea"/>
              </a:rPr>
              <a:t>                  1 1 2</a:t>
            </a:r>
          </a:p>
          <a:p>
            <a:r>
              <a:rPr lang="zh-CN" altLang="en-US" sz="3200" dirty="0">
                <a:sym typeface="+mn-ea"/>
              </a:rPr>
              <a:t>                  </a:t>
            </a:r>
            <a:r>
              <a:rPr lang="en-US" altLang="zh-CN" sz="3200" dirty="0">
                <a:sym typeface="+mn-ea"/>
              </a:rPr>
              <a:t>9/8=14*(6+3)%5=1(4*6+3)%5=2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949127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程序中的输出：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643770" y="1674662"/>
            <a:ext cx="911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2</a:t>
            </a:r>
            <a:r>
              <a:rPr lang="zh-CN" altLang="en-US" sz="3200" dirty="0">
                <a:solidFill>
                  <a:srgbClr val="FF0000"/>
                </a:solidFill>
              </a:rPr>
              <a:t>、格式输出函数</a:t>
            </a:r>
            <a:r>
              <a:rPr lang="en-US" altLang="zh-CN" sz="3200" dirty="0">
                <a:solidFill>
                  <a:srgbClr val="FF0000"/>
                </a:solidFill>
              </a:rPr>
              <a:t>——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printf</a:t>
            </a:r>
            <a:r>
              <a:rPr lang="zh-CN" altLang="en-US" sz="3200" dirty="0" smtClean="0">
                <a:solidFill>
                  <a:srgbClr val="FF0000"/>
                </a:solidFill>
              </a:rPr>
              <a:t>；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906465" y="2411917"/>
            <a:ext cx="2474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一般格式</a:t>
            </a: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1837027" y="3123899"/>
            <a:ext cx="7922167" cy="40011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("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格式控制字符串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"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，表达式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，表达式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…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，表达式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n);</a:t>
            </a: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906465" y="4270702"/>
            <a:ext cx="2232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功能</a:t>
            </a:r>
          </a:p>
        </p:txBody>
      </p:sp>
      <p:sp>
        <p:nvSpPr>
          <p:cNvPr id="12" name="Rectangle 49"/>
          <p:cNvSpPr>
            <a:spLocks noChangeArrowheads="1"/>
          </p:cNvSpPr>
          <p:nvPr/>
        </p:nvSpPr>
        <p:spPr bwMode="auto">
          <a:xfrm>
            <a:off x="1449101" y="5147149"/>
            <a:ext cx="99116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按照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“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格式控制字符串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的要求，将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，表达式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…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，表达式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的值显示在计算机屏幕上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565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185304" y="1113229"/>
            <a:ext cx="2232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说明</a:t>
            </a: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1162266" y="1559529"/>
            <a:ext cx="84756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格式控制字符串用于指定输出格式。它包含两类字符：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常规字符：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包括可显示字符和用转义字符表示的字符。</a:t>
            </a:r>
          </a:p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格式控制符：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%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开头的一个或多个字符，以说明输出数据的类型、形式、长度、小数位数等。其格式为：</a:t>
            </a:r>
          </a:p>
        </p:txBody>
      </p:sp>
      <p:sp>
        <p:nvSpPr>
          <p:cNvPr id="6" name="Rectangle 52"/>
          <p:cNvSpPr>
            <a:spLocks noChangeArrowheads="1"/>
          </p:cNvSpPr>
          <p:nvPr/>
        </p:nvSpPr>
        <p:spPr bwMode="auto">
          <a:xfrm>
            <a:off x="3060122" y="3242151"/>
            <a:ext cx="4679950" cy="400110"/>
          </a:xfrm>
          <a:prstGeom prst="rect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%[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修饰符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格式转换字符</a:t>
            </a:r>
          </a:p>
        </p:txBody>
      </p:sp>
      <p:sp>
        <p:nvSpPr>
          <p:cNvPr id="7" name="Rectangle 53" descr="信纸"/>
          <p:cNvSpPr>
            <a:spLocks noChangeArrowheads="1"/>
          </p:cNvSpPr>
          <p:nvPr/>
        </p:nvSpPr>
        <p:spPr bwMode="auto">
          <a:xfrm>
            <a:off x="2232024" y="5606019"/>
            <a:ext cx="6580188" cy="677108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long int x = 0x8AB6;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     printf (“</a:t>
            </a:r>
            <a:r>
              <a:rPr lang="en-US" altLang="zh-CN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The Value of x is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%ld</a:t>
            </a:r>
            <a:r>
              <a:rPr lang="en-US" altLang="zh-CN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\n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”, x);</a:t>
            </a:r>
          </a:p>
        </p:txBody>
      </p:sp>
      <p:sp>
        <p:nvSpPr>
          <p:cNvPr id="8" name="AutoShape 55"/>
          <p:cNvSpPr>
            <a:spLocks noChangeArrowheads="1"/>
          </p:cNvSpPr>
          <p:nvPr/>
        </p:nvSpPr>
        <p:spPr bwMode="auto">
          <a:xfrm>
            <a:off x="1552936" y="4664709"/>
            <a:ext cx="1728787" cy="504825"/>
          </a:xfrm>
          <a:prstGeom prst="wedgeRoundRectCallout">
            <a:avLst>
              <a:gd name="adj1" fmla="val 100231"/>
              <a:gd name="adj2" fmla="val 22547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常规字符</a:t>
            </a:r>
          </a:p>
        </p:txBody>
      </p:sp>
      <p:sp>
        <p:nvSpPr>
          <p:cNvPr id="9" name="AutoShape 56"/>
          <p:cNvSpPr>
            <a:spLocks noChangeArrowheads="1"/>
          </p:cNvSpPr>
          <p:nvPr/>
        </p:nvSpPr>
        <p:spPr bwMode="auto">
          <a:xfrm>
            <a:off x="7083424" y="4405755"/>
            <a:ext cx="1728788" cy="793750"/>
          </a:xfrm>
          <a:prstGeom prst="wedgeRoundRectCallout">
            <a:avLst>
              <a:gd name="adj1" fmla="val -88843"/>
              <a:gd name="adj2" fmla="val 14960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常规字符</a:t>
            </a:r>
          </a:p>
          <a:p>
            <a:pPr algn="ctr"/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</a:t>
            </a: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转义符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</a:t>
            </a:r>
          </a:p>
        </p:txBody>
      </p:sp>
      <p:sp>
        <p:nvSpPr>
          <p:cNvPr id="10" name="AutoShape 57"/>
          <p:cNvSpPr>
            <a:spLocks noChangeArrowheads="1"/>
          </p:cNvSpPr>
          <p:nvPr/>
        </p:nvSpPr>
        <p:spPr bwMode="auto">
          <a:xfrm>
            <a:off x="3235614" y="4209966"/>
            <a:ext cx="1728788" cy="865187"/>
          </a:xfrm>
          <a:prstGeom prst="wedgeRoundRectCallout">
            <a:avLst>
              <a:gd name="adj1" fmla="val 100231"/>
              <a:gd name="adj2" fmla="val 152384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格式控制符</a:t>
            </a:r>
          </a:p>
          <a:p>
            <a:pPr algn="ctr"/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（修饰符）</a:t>
            </a:r>
          </a:p>
        </p:txBody>
      </p:sp>
      <p:sp>
        <p:nvSpPr>
          <p:cNvPr id="11" name="AutoShape 58"/>
          <p:cNvSpPr>
            <a:spLocks noChangeArrowheads="1"/>
          </p:cNvSpPr>
          <p:nvPr/>
        </p:nvSpPr>
        <p:spPr bwMode="auto">
          <a:xfrm>
            <a:off x="5033677" y="3999241"/>
            <a:ext cx="2049747" cy="782075"/>
          </a:xfrm>
          <a:prstGeom prst="wedgeRoundRectCallout">
            <a:avLst>
              <a:gd name="adj1" fmla="val 1718"/>
              <a:gd name="adj2" fmla="val 212537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格式控制符</a:t>
            </a:r>
          </a:p>
          <a:p>
            <a:pPr algn="ctr"/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（格式转换符）</a:t>
            </a:r>
          </a:p>
        </p:txBody>
      </p:sp>
    </p:spTree>
    <p:extLst>
      <p:ext uri="{BB962C8B-B14F-4D97-AF65-F5344CB8AC3E}">
        <p14:creationId xmlns:p14="http://schemas.microsoft.com/office/powerpoint/2010/main" val="24016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4" y="1122828"/>
            <a:ext cx="39449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printf</a:t>
            </a:r>
            <a:r>
              <a:rPr lang="zh-CN" altLang="en-US" sz="20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使用时的注意事项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15011" y="1762136"/>
            <a:ext cx="1063094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buAutoNum type="arabicParenBoth"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格式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控制字符串可以不包含任何格式控制符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457200" lvl="1" indent="0"/>
            <a:endParaRPr lang="en-US" altLang="zh-CN" sz="20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lvl="1">
              <a:buAutoNum type="arabicParenBoth"/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lvl="1">
              <a:buAutoNum type="arabicParenBoth"/>
            </a:pPr>
            <a:endParaRPr lang="en-US" altLang="zh-CN" sz="20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lvl="1">
              <a:buAutoNum type="arabicParenBoth"/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457200" lvl="1" indent="0"/>
            <a:endParaRPr lang="en-US" altLang="zh-CN" sz="20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lvl="1">
              <a:buAutoNum type="arabicParenBoth"/>
            </a:pP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当格式控制字符串中既含有常规字符，又包含有格式控制符时，则表达式的个数应与格式控制符的个数一致。此时，常规字符原样输出，而格式控制符的位置上输出对应的表达式的值，其对应的顺序是：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从左到右的格式控制符对应从左到右的表达式</a:t>
            </a:r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18" descr="信纸"/>
          <p:cNvSpPr>
            <a:spLocks noChangeArrowheads="1"/>
          </p:cNvSpPr>
          <p:nvPr/>
        </p:nvSpPr>
        <p:spPr bwMode="auto">
          <a:xfrm>
            <a:off x="1004670" y="2366405"/>
            <a:ext cx="9247694" cy="13849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38100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printf (“how are you?\n”);             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只有一个字符串参数，</a:t>
            </a:r>
          </a:p>
          <a:p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                      输出为：</a:t>
            </a:r>
            <a:r>
              <a:rPr lang="en-US" altLang="zh-CN" sz="1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how are you?</a:t>
            </a:r>
          </a:p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printf (“how old are you?\n”, 20); 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带有两个参数，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没有意义，</a:t>
            </a:r>
          </a:p>
          <a:p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                      输出为：</a:t>
            </a:r>
            <a:r>
              <a:rPr lang="en-US" altLang="zh-CN" sz="1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how old are you?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773380" y="5057775"/>
            <a:ext cx="8215747" cy="1800225"/>
            <a:chOff x="976" y="1423"/>
            <a:chExt cx="4128" cy="1134"/>
          </a:xfrm>
        </p:grpSpPr>
        <p:sp>
          <p:nvSpPr>
            <p:cNvPr id="8" name="Text Box 21" descr="信纸"/>
            <p:cNvSpPr txBox="1">
              <a:spLocks noChangeArrowheads="1"/>
            </p:cNvSpPr>
            <p:nvPr/>
          </p:nvSpPr>
          <p:spPr bwMode="auto">
            <a:xfrm>
              <a:off x="976" y="1423"/>
              <a:ext cx="4128" cy="113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38100">
              <a:solidFill>
                <a:srgbClr val="0066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algn="just"/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已    知：</a:t>
              </a:r>
              <a:r>
                <a:rPr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int  a = 2;</a:t>
              </a:r>
            </a:p>
            <a:p>
              <a:pPr algn="just"/>
              <a:endPara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just"/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函数调用：</a:t>
              </a:r>
              <a:r>
                <a:rPr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printf(</a:t>
              </a: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rPr>
                <a:t>"</a:t>
              </a: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 * a = </a:t>
              </a:r>
              <a:r>
                <a:rPr lang="en-US" altLang="zh-CN" sz="2000" u="sng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%d</a:t>
              </a: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,  a + 5 = </a:t>
              </a:r>
              <a:r>
                <a:rPr lang="en-US" altLang="zh-CN" sz="2000" u="sng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%d</a:t>
              </a: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\n</a:t>
              </a: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rPr>
                <a:t>"</a:t>
              </a: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, a * a, a + 5);</a:t>
              </a:r>
            </a:p>
            <a:p>
              <a:pPr algn="just"/>
              <a:endPara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just"/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实际输出：</a:t>
              </a:r>
              <a:r>
                <a:rPr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 * a = 4,  a + 5 = 7</a:t>
              </a:r>
            </a:p>
          </p:txBody>
        </p: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32" y="2064"/>
              <a:ext cx="902" cy="130"/>
              <a:chOff x="5275" y="7539"/>
              <a:chExt cx="1028" cy="312"/>
            </a:xfrm>
          </p:grpSpPr>
          <p:sp>
            <p:nvSpPr>
              <p:cNvPr id="14" name="Line 23" descr="信纸"/>
              <p:cNvSpPr>
                <a:spLocks noChangeShapeType="1"/>
              </p:cNvSpPr>
              <p:nvPr/>
            </p:nvSpPr>
            <p:spPr bwMode="auto">
              <a:xfrm>
                <a:off x="5283" y="7847"/>
                <a:ext cx="1020" cy="0"/>
              </a:xfrm>
              <a:prstGeom prst="line">
                <a:avLst/>
              </a:prstGeom>
              <a:noFill/>
              <a:ln w="28575" cap="rnd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24" descr="信纸"/>
              <p:cNvSpPr>
                <a:spLocks noChangeShapeType="1"/>
              </p:cNvSpPr>
              <p:nvPr/>
            </p:nvSpPr>
            <p:spPr bwMode="auto">
              <a:xfrm flipV="1">
                <a:off x="5275" y="7539"/>
                <a:ext cx="0" cy="312"/>
              </a:xfrm>
              <a:prstGeom prst="line">
                <a:avLst/>
              </a:prstGeom>
              <a:noFill/>
              <a:ln w="28575" cap="rnd">
                <a:solidFill>
                  <a:schemeClr val="accent2"/>
                </a:solidFill>
                <a:prstDash val="sysDot"/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5" descr="信纸"/>
              <p:cNvSpPr>
                <a:spLocks noChangeShapeType="1"/>
              </p:cNvSpPr>
              <p:nvPr/>
            </p:nvSpPr>
            <p:spPr bwMode="auto">
              <a:xfrm>
                <a:off x="6303" y="7539"/>
                <a:ext cx="0" cy="312"/>
              </a:xfrm>
              <a:prstGeom prst="line">
                <a:avLst/>
              </a:prstGeom>
              <a:noFill/>
              <a:ln w="28575" cap="rnd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52" y="1740"/>
              <a:ext cx="1358" cy="137"/>
              <a:chOff x="4409" y="7056"/>
              <a:chExt cx="1620" cy="300"/>
            </a:xfrm>
          </p:grpSpPr>
          <p:sp>
            <p:nvSpPr>
              <p:cNvPr id="11" name="Line 27" descr="信纸"/>
              <p:cNvSpPr>
                <a:spLocks noChangeShapeType="1"/>
              </p:cNvSpPr>
              <p:nvPr/>
            </p:nvSpPr>
            <p:spPr bwMode="auto">
              <a:xfrm>
                <a:off x="4409" y="7056"/>
                <a:ext cx="1620" cy="0"/>
              </a:xfrm>
              <a:prstGeom prst="line">
                <a:avLst/>
              </a:prstGeom>
              <a:noFill/>
              <a:ln w="2857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28" descr="信纸"/>
              <p:cNvSpPr>
                <a:spLocks noChangeShapeType="1"/>
              </p:cNvSpPr>
              <p:nvPr/>
            </p:nvSpPr>
            <p:spPr bwMode="auto">
              <a:xfrm>
                <a:off x="4409" y="7056"/>
                <a:ext cx="0" cy="300"/>
              </a:xfrm>
              <a:prstGeom prst="line">
                <a:avLst/>
              </a:prstGeom>
              <a:noFill/>
              <a:ln w="28575" cap="rnd">
                <a:solidFill>
                  <a:srgbClr val="0000FF"/>
                </a:solidFill>
                <a:prstDash val="sysDot"/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29" descr="信纸"/>
              <p:cNvSpPr>
                <a:spLocks noChangeShapeType="1"/>
              </p:cNvSpPr>
              <p:nvPr/>
            </p:nvSpPr>
            <p:spPr bwMode="auto">
              <a:xfrm>
                <a:off x="5890" y="7056"/>
                <a:ext cx="0" cy="300"/>
              </a:xfrm>
              <a:prstGeom prst="line">
                <a:avLst/>
              </a:prstGeom>
              <a:noFill/>
              <a:ln w="2857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08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59"/>
  <p:tag name="KSO_WM_SLIDE_ID" val="custom160459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2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97PPBG">
  <a:themeElements>
    <a:clrScheme name="160179.179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D2689D"/>
      </a:accent1>
      <a:accent2>
        <a:srgbClr val="D37051"/>
      </a:accent2>
      <a:accent3>
        <a:srgbClr val="F28711"/>
      </a:accent3>
      <a:accent4>
        <a:srgbClr val="D30E00"/>
      </a:accent4>
      <a:accent5>
        <a:srgbClr val="BAD038"/>
      </a:accent5>
      <a:accent6>
        <a:srgbClr val="46CBE6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981</TotalTime>
  <Words>3368</Words>
  <Application>Microsoft Office PowerPoint</Application>
  <PresentationFormat>宽屏</PresentationFormat>
  <Paragraphs>408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黑体</vt:lpstr>
      <vt:lpstr>楷体</vt:lpstr>
      <vt:lpstr>楷体_GB2312</vt:lpstr>
      <vt:lpstr>隶书</vt:lpstr>
      <vt:lpstr>宋体</vt:lpstr>
      <vt:lpstr>宋体</vt:lpstr>
      <vt:lpstr>幼圆</vt:lpstr>
      <vt:lpstr>Arial</vt:lpstr>
      <vt:lpstr>Calibri</vt:lpstr>
      <vt:lpstr>Courier New</vt:lpstr>
      <vt:lpstr>Palatino Linotype</vt:lpstr>
      <vt:lpstr>Times New Roman</vt:lpstr>
      <vt:lpstr>Wingdings</vt:lpstr>
      <vt:lpstr>1_A000120140530A97PPBG</vt:lpstr>
      <vt:lpstr>顺序程序设计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任务一：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任务二：</vt:lpstr>
      <vt:lpstr>程序中的顺序结构</vt:lpstr>
      <vt:lpstr>例：鸡兔同笼问题</vt:lpstr>
      <vt:lpstr>PowerPoint 演示文稿</vt:lpstr>
      <vt:lpstr>例：交换两个变量的值</vt:lpstr>
      <vt:lpstr>PowerPoint 演示文稿</vt:lpstr>
      <vt:lpstr>例 1：圆柱的计算（P1001） </vt:lpstr>
      <vt:lpstr>PowerPoint 演示文稿</vt:lpstr>
      <vt:lpstr>例 2：五个整数（P1002） </vt:lpstr>
      <vt:lpstr>PowerPoint 演示文稿</vt:lpstr>
      <vt:lpstr>例 3：四位正整数[版本 1]（P1004） </vt:lpstr>
      <vt:lpstr>PowerPoint 演示文稿</vt:lpstr>
      <vt:lpstr>例 4、朋友相聚（P1005） </vt:lpstr>
      <vt:lpstr>PowerPoint 演示文稿</vt:lpstr>
      <vt:lpstr>例 5、字符变量（P1006） </vt:lpstr>
      <vt:lpstr>PowerPoint 演示文稿</vt:lpstr>
      <vt:lpstr>例 6：加法竖式 （P1007） </vt:lpstr>
      <vt:lpstr>PowerPoint 演示文稿</vt:lpstr>
      <vt:lpstr>例 7、三变量轮换 （P1012） </vt:lpstr>
      <vt:lpstr>PowerPoint 演示文稿</vt:lpstr>
      <vt:lpstr>例 8、位运算符（P1011） </vt:lpstr>
      <vt:lpstr>PowerPoint 演示文稿</vt:lpstr>
      <vt:lpstr>PowerPoint 演示文稿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冉蛟</dc:creator>
  <cp:lastModifiedBy>ranjiao</cp:lastModifiedBy>
  <cp:revision>88</cp:revision>
  <dcterms:created xsi:type="dcterms:W3CDTF">2016-02-29T08:25:00Z</dcterms:created>
  <dcterms:modified xsi:type="dcterms:W3CDTF">2017-07-10T17:08:07Z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