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392" r:id="rId2"/>
    <p:sldId id="427" r:id="rId3"/>
    <p:sldId id="516" r:id="rId4"/>
    <p:sldId id="519" r:id="rId5"/>
    <p:sldId id="522" r:id="rId6"/>
    <p:sldId id="521" r:id="rId7"/>
    <p:sldId id="520" r:id="rId8"/>
    <p:sldId id="524" r:id="rId9"/>
    <p:sldId id="526" r:id="rId10"/>
    <p:sldId id="523" r:id="rId11"/>
    <p:sldId id="527" r:id="rId12"/>
    <p:sldId id="517" r:id="rId13"/>
    <p:sldId id="528" r:id="rId14"/>
    <p:sldId id="530" r:id="rId15"/>
    <p:sldId id="539" r:id="rId16"/>
    <p:sldId id="540" r:id="rId17"/>
    <p:sldId id="541" r:id="rId18"/>
    <p:sldId id="542" r:id="rId19"/>
    <p:sldId id="543" r:id="rId20"/>
    <p:sldId id="544" r:id="rId21"/>
    <p:sldId id="545" r:id="rId22"/>
    <p:sldId id="507" r:id="rId23"/>
    <p:sldId id="508" r:id="rId24"/>
    <p:sldId id="531" r:id="rId25"/>
    <p:sldId id="509" r:id="rId26"/>
    <p:sldId id="510" r:id="rId27"/>
    <p:sldId id="532" r:id="rId28"/>
    <p:sldId id="533" r:id="rId29"/>
    <p:sldId id="511" r:id="rId30"/>
    <p:sldId id="512" r:id="rId31"/>
    <p:sldId id="513" r:id="rId32"/>
    <p:sldId id="514" r:id="rId33"/>
    <p:sldId id="534" r:id="rId34"/>
    <p:sldId id="535" r:id="rId35"/>
    <p:sldId id="536" r:id="rId36"/>
    <p:sldId id="537" r:id="rId37"/>
    <p:sldId id="538" r:id="rId38"/>
    <p:sldId id="262"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5" autoAdjust="0"/>
    <p:restoredTop sz="94660"/>
  </p:normalViewPr>
  <p:slideViewPr>
    <p:cSldViewPr snapToGrid="0">
      <p:cViewPr varScale="1">
        <p:scale>
          <a:sx n="109" d="100"/>
          <a:sy n="109"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39061" y="4259766"/>
            <a:ext cx="6082254" cy="1101301"/>
          </a:xfrm>
        </p:spPr>
        <p:txBody>
          <a:bodyPr anchor="ctr" anchorCtr="0">
            <a:normAutofit/>
          </a:bodyPr>
          <a:lstStyle>
            <a:lvl1pPr algn="ctr">
              <a:defRPr sz="5400" b="1"/>
            </a:lvl1pPr>
          </a:lstStyle>
          <a:p>
            <a:r>
              <a:rPr lang="zh-CN" altLang="en-US" dirty="0" smtClean="0"/>
              <a:t>编辑标题</a:t>
            </a:r>
            <a:endParaRPr lang="en-US" dirty="0"/>
          </a:p>
        </p:txBody>
      </p:sp>
      <p:sp>
        <p:nvSpPr>
          <p:cNvPr id="3" name="Subtitle 2"/>
          <p:cNvSpPr>
            <a:spLocks noGrp="1"/>
          </p:cNvSpPr>
          <p:nvPr>
            <p:ph type="subTitle" idx="1"/>
          </p:nvPr>
        </p:nvSpPr>
        <p:spPr>
          <a:xfrm>
            <a:off x="6039061" y="5403428"/>
            <a:ext cx="6082254" cy="701868"/>
          </a:xfrm>
        </p:spPr>
        <p:txBody>
          <a:bodyPr anchor="ctr" anchorCtr="0"/>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2017/7/14</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84891" y="1843552"/>
            <a:ext cx="8022218" cy="1917654"/>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084891" y="3890179"/>
            <a:ext cx="8022218" cy="100844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
        <p:nvSpPr>
          <p:cNvPr id="9" name="文本框 8"/>
          <p:cNvSpPr txBox="1"/>
          <p:nvPr/>
        </p:nvSpPr>
        <p:spPr>
          <a:xfrm>
            <a:off x="2209800" y="3800971"/>
            <a:ext cx="8022218" cy="824400"/>
          </a:xfrm>
          <a:prstGeom prst="rect">
            <a:avLst/>
          </a:prstGeom>
          <a:blipFill dpi="0" rotWithShape="1">
            <a:blip r:embed="rId2"/>
            <a:srcRect/>
            <a:stretch>
              <a:fillRect t="-1000"/>
            </a:stretch>
          </a:blipFill>
        </p:spPr>
        <p:txBody>
          <a:bodyPr vert="horz" lIns="91440" tIns="45720" rIns="91440" bIns="45720" rtlCol="0" anchor="t" anchorCtr="0">
            <a:normAutofit/>
          </a:bodyPr>
          <a:lstStyle>
            <a:defPPr>
              <a:defRPr lang="zh-CN"/>
            </a:defPPr>
            <a:lvl1pPr marL="0" indent="0" algn="ctr" defTabSz="914400" eaLnBrk="1" latinLnBrk="0" hangingPunct="1">
              <a:lnSpc>
                <a:spcPct val="90000"/>
              </a:lnSpc>
              <a:spcBef>
                <a:spcPts val="1000"/>
              </a:spcBef>
              <a:spcAft>
                <a:spcPts val="0"/>
              </a:spcAft>
              <a:buClr>
                <a:schemeClr val="accent1">
                  <a:lumMod val="50000"/>
                </a:schemeClr>
              </a:buClr>
              <a:buFont typeface="Wingdings" panose="05000000000000000000" pitchFamily="2" charset="2"/>
              <a:buNone/>
              <a:defRPr sz="1600">
                <a:solidFill>
                  <a:schemeClr val="tx1">
                    <a:lumMod val="60000"/>
                    <a:lumOff val="40000"/>
                  </a:schemeClr>
                </a:solidFill>
                <a:latin typeface="+mn-lt"/>
                <a:ea typeface="+mn-ea"/>
              </a:defRPr>
            </a:lvl1pPr>
            <a:lvl2pPr indent="0" defTabSz="914400" eaLnBrk="1" latinLnBrk="0" hangingPunct="1">
              <a:lnSpc>
                <a:spcPct val="90000"/>
              </a:lnSpc>
              <a:spcBef>
                <a:spcPts val="500"/>
              </a:spcBef>
              <a:buNone/>
              <a:defRPr sz="2000">
                <a:solidFill>
                  <a:schemeClr val="tx1">
                    <a:tint val="75000"/>
                  </a:schemeClr>
                </a:solidFill>
                <a:latin typeface="+mn-lt"/>
                <a:ea typeface="+mn-ea"/>
              </a:defRPr>
            </a:lvl2pPr>
            <a:lvl3pPr indent="0" defTabSz="914400" eaLnBrk="1" latinLnBrk="0" hangingPunct="1">
              <a:lnSpc>
                <a:spcPct val="90000"/>
              </a:lnSpc>
              <a:spcBef>
                <a:spcPts val="500"/>
              </a:spcBef>
              <a:buNone/>
              <a:defRPr sz="1800">
                <a:solidFill>
                  <a:schemeClr val="tx1">
                    <a:tint val="75000"/>
                  </a:schemeClr>
                </a:solidFill>
                <a:latin typeface="+mn-lt"/>
                <a:ea typeface="+mn-ea"/>
              </a:defRPr>
            </a:lvl3pPr>
            <a:lvl4pPr indent="0" defTabSz="914400" eaLnBrk="1" latinLnBrk="0" hangingPunct="1">
              <a:lnSpc>
                <a:spcPct val="90000"/>
              </a:lnSpc>
              <a:spcBef>
                <a:spcPts val="500"/>
              </a:spcBef>
              <a:buNone/>
              <a:defRPr sz="1600">
                <a:solidFill>
                  <a:schemeClr val="tx1">
                    <a:tint val="75000"/>
                  </a:schemeClr>
                </a:solidFill>
                <a:latin typeface="+mn-lt"/>
                <a:ea typeface="+mn-ea"/>
              </a:defRPr>
            </a:lvl4pPr>
            <a:lvl5pPr indent="0" defTabSz="914400" eaLnBrk="1" latinLnBrk="0" hangingPunct="1">
              <a:lnSpc>
                <a:spcPct val="90000"/>
              </a:lnSpc>
              <a:spcBef>
                <a:spcPts val="500"/>
              </a:spcBef>
              <a:buNone/>
              <a:defRPr sz="1600">
                <a:solidFill>
                  <a:schemeClr val="tx1">
                    <a:tint val="75000"/>
                  </a:schemeClr>
                </a:solidFill>
                <a:latin typeface="+mn-lt"/>
                <a:ea typeface="+mn-ea"/>
              </a:defRPr>
            </a:lvl5pPr>
            <a:lvl6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6pPr>
            <a:lvl7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7pPr>
            <a:lvl8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8pPr>
            <a:lvl9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9p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0304" y="2009099"/>
            <a:ext cx="4662191" cy="41251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689934" y="2009099"/>
            <a:ext cx="4662191" cy="41251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095270"/>
            <a:ext cx="10515600" cy="595418"/>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751499"/>
            <a:ext cx="5157787" cy="657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839788" y="2469535"/>
            <a:ext cx="5157787" cy="372012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751499"/>
            <a:ext cx="5183188" cy="657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469535"/>
            <a:ext cx="5183188" cy="372012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p:nvGrpSpPr>
        <p:grpSpPr>
          <a:xfrm>
            <a:off x="3615085" y="948085"/>
            <a:ext cx="4961831" cy="4961831"/>
            <a:chOff x="3593148" y="948085"/>
            <a:chExt cx="4961831" cy="4961831"/>
          </a:xfrm>
        </p:grpSpPr>
        <p:sp>
          <p:nvSpPr>
            <p:cNvPr id="11" name="椭圆 2"/>
            <p:cNvSpPr>
              <a:spLocks noChangeArrowheads="1"/>
            </p:cNvSpPr>
            <p:nvPr/>
          </p:nvSpPr>
          <p:spPr bwMode="auto">
            <a:xfrm>
              <a:off x="3754015" y="1108952"/>
              <a:ext cx="4638007" cy="4640097"/>
            </a:xfrm>
            <a:prstGeom prst="ellipse">
              <a:avLst/>
            </a:prstGeom>
            <a:solidFill>
              <a:srgbClr val="FFC2E0"/>
            </a:solidFill>
            <a:ln w="3175" cmpd="sng">
              <a:solidFill>
                <a:srgbClr val="FF85C2"/>
              </a:solidFill>
              <a:round/>
            </a:ln>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sp>
          <p:nvSpPr>
            <p:cNvPr id="12" name="椭圆 3"/>
            <p:cNvSpPr>
              <a:spLocks noChangeArrowheads="1"/>
            </p:cNvSpPr>
            <p:nvPr/>
          </p:nvSpPr>
          <p:spPr bwMode="auto">
            <a:xfrm>
              <a:off x="3593148" y="948085"/>
              <a:ext cx="4961831" cy="4961831"/>
            </a:xfrm>
            <a:prstGeom prst="ellipse">
              <a:avLst/>
            </a:prstGeom>
            <a:noFill/>
            <a:ln w="3175" cmpd="sng">
              <a:solidFill>
                <a:srgbClr val="FF85C2"/>
              </a:solidFill>
              <a:prstDash val="sysDash"/>
              <a:round/>
            </a:ln>
            <a:extLst>
              <a:ext uri="{909E8E84-426E-40DD-AFC4-6F175D3DCCD1}">
                <a14:hiddenFill xmlns:a14="http://schemas.microsoft.com/office/drawing/2010/main">
                  <a:solidFill>
                    <a:srgbClr val="FFFFFF"/>
                  </a:solidFill>
                </a14:hiddenFill>
              </a:ext>
            </a:extLst>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grpSp>
      <p:sp>
        <p:nvSpPr>
          <p:cNvPr id="13" name="圆角矩形 4"/>
          <p:cNvSpPr>
            <a:spLocks noChangeArrowheads="1"/>
          </p:cNvSpPr>
          <p:nvPr/>
        </p:nvSpPr>
        <p:spPr bwMode="auto">
          <a:xfrm>
            <a:off x="3150239" y="2834625"/>
            <a:ext cx="5891522" cy="958940"/>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normAutofit fontScale="85000" lnSpcReduction="20000"/>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sz="6000" dirty="0">
              <a:solidFill>
                <a:srgbClr val="FFFFFF"/>
              </a:solidFill>
              <a:ea typeface="黑体" panose="02010600030101010101" pitchFamily="49" charset="-122"/>
            </a:endParaRPr>
          </a:p>
        </p:txBody>
      </p:sp>
      <p:sp>
        <p:nvSpPr>
          <p:cNvPr id="14" name="KSO_Shape"/>
          <p:cNvSpPr/>
          <p:nvPr/>
        </p:nvSpPr>
        <p:spPr bwMode="auto">
          <a:xfrm>
            <a:off x="5669805" y="4075605"/>
            <a:ext cx="1151144" cy="1391402"/>
          </a:xfrm>
          <a:custGeom>
            <a:avLst/>
            <a:gdLst>
              <a:gd name="T0" fmla="*/ 86328 w 968375"/>
              <a:gd name="T1" fmla="*/ 968447 h 1170887"/>
              <a:gd name="T2" fmla="*/ 416627 w 968375"/>
              <a:gd name="T3" fmla="*/ 1114654 h 1170887"/>
              <a:gd name="T4" fmla="*/ 743172 w 968375"/>
              <a:gd name="T5" fmla="*/ 975945 h 1170887"/>
              <a:gd name="T6" fmla="*/ 791966 w 968375"/>
              <a:gd name="T7" fmla="*/ 998438 h 1170887"/>
              <a:gd name="T8" fmla="*/ 416627 w 968375"/>
              <a:gd name="T9" fmla="*/ 1170887 h 1170887"/>
              <a:gd name="T10" fmla="*/ 33780 w 968375"/>
              <a:gd name="T11" fmla="*/ 990941 h 1170887"/>
              <a:gd name="T12" fmla="*/ 86328 w 968375"/>
              <a:gd name="T13" fmla="*/ 968447 h 1170887"/>
              <a:gd name="T14" fmla="*/ 870787 w 968375"/>
              <a:gd name="T15" fmla="*/ 619801 h 1170887"/>
              <a:gd name="T16" fmla="*/ 968375 w 968375"/>
              <a:gd name="T17" fmla="*/ 739765 h 1170887"/>
              <a:gd name="T18" fmla="*/ 844513 w 968375"/>
              <a:gd name="T19" fmla="*/ 863478 h 1170887"/>
              <a:gd name="T20" fmla="*/ 799473 w 968375"/>
              <a:gd name="T21" fmla="*/ 855981 h 1170887"/>
              <a:gd name="T22" fmla="*/ 829500 w 968375"/>
              <a:gd name="T23" fmla="*/ 807245 h 1170887"/>
              <a:gd name="T24" fmla="*/ 844513 w 968375"/>
              <a:gd name="T25" fmla="*/ 810994 h 1170887"/>
              <a:gd name="T26" fmla="*/ 912074 w 968375"/>
              <a:gd name="T27" fmla="*/ 739765 h 1170887"/>
              <a:gd name="T28" fmla="*/ 867034 w 968375"/>
              <a:gd name="T29" fmla="*/ 676034 h 1170887"/>
              <a:gd name="T30" fmla="*/ 870787 w 968375"/>
              <a:gd name="T31" fmla="*/ 619801 h 1170887"/>
              <a:gd name="T32" fmla="*/ 821993 w 968375"/>
              <a:gd name="T33" fmla="*/ 537325 h 1170887"/>
              <a:gd name="T34" fmla="*/ 829500 w 968375"/>
              <a:gd name="T35" fmla="*/ 612303 h 1170887"/>
              <a:gd name="T36" fmla="*/ 416627 w 968375"/>
              <a:gd name="T37" fmla="*/ 1024681 h 1170887"/>
              <a:gd name="T38" fmla="*/ 0 w 968375"/>
              <a:gd name="T39" fmla="*/ 612303 h 1170887"/>
              <a:gd name="T40" fmla="*/ 7507 w 968375"/>
              <a:gd name="T41" fmla="*/ 544823 h 1170887"/>
              <a:gd name="T42" fmla="*/ 416627 w 968375"/>
              <a:gd name="T43" fmla="*/ 758510 h 1170887"/>
              <a:gd name="T44" fmla="*/ 821993 w 968375"/>
              <a:gd name="T45" fmla="*/ 544823 h 1170887"/>
              <a:gd name="T46" fmla="*/ 821993 w 968375"/>
              <a:gd name="T47" fmla="*/ 537325 h 1170887"/>
              <a:gd name="T48" fmla="*/ 416627 w 968375"/>
              <a:gd name="T49" fmla="*/ 372374 h 1170887"/>
              <a:gd name="T50" fmla="*/ 776952 w 968375"/>
              <a:gd name="T51" fmla="*/ 544823 h 1170887"/>
              <a:gd name="T52" fmla="*/ 773199 w 968375"/>
              <a:gd name="T53" fmla="*/ 571065 h 1170887"/>
              <a:gd name="T54" fmla="*/ 416627 w 968375"/>
              <a:gd name="T55" fmla="*/ 451101 h 1170887"/>
              <a:gd name="T56" fmla="*/ 56301 w 968375"/>
              <a:gd name="T57" fmla="*/ 571065 h 1170887"/>
              <a:gd name="T58" fmla="*/ 52547 w 968375"/>
              <a:gd name="T59" fmla="*/ 544823 h 1170887"/>
              <a:gd name="T60" fmla="*/ 416627 w 968375"/>
              <a:gd name="T61" fmla="*/ 372374 h 1170887"/>
              <a:gd name="T62" fmla="*/ 543902 w 968375"/>
              <a:gd name="T63" fmla="*/ 62096 h 1170887"/>
              <a:gd name="T64" fmla="*/ 554238 w 968375"/>
              <a:gd name="T65" fmla="*/ 372576 h 1170887"/>
              <a:gd name="T66" fmla="*/ 543902 w 968375"/>
              <a:gd name="T67" fmla="*/ 62096 h 1170887"/>
              <a:gd name="T68" fmla="*/ 275155 w 968375"/>
              <a:gd name="T69" fmla="*/ 41398 h 1170887"/>
              <a:gd name="T70" fmla="*/ 285491 w 968375"/>
              <a:gd name="T71" fmla="*/ 351878 h 1170887"/>
              <a:gd name="T72" fmla="*/ 275155 w 968375"/>
              <a:gd name="T73" fmla="*/ 41398 h 1170887"/>
              <a:gd name="T74" fmla="*/ 409528 w 968375"/>
              <a:gd name="T75" fmla="*/ 0 h 1170887"/>
              <a:gd name="T76" fmla="*/ 419865 w 968375"/>
              <a:gd name="T77" fmla="*/ 310480 h 1170887"/>
              <a:gd name="T78" fmla="*/ 409528 w 968375"/>
              <a:gd name="T79" fmla="*/ 0 h 1170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rgbClr val="FF85C2"/>
          </a:solidFill>
          <a:ln>
            <a:noFill/>
          </a:ln>
          <a:extLst>
            <a:ext uri="{91240B29-F687-4F45-9708-019B960494DF}">
              <a14:hiddenLine xmlns:a14="http://schemas.microsoft.com/office/drawing/2010/main" w="9525">
                <a:solidFill>
                  <a:srgbClr val="000000"/>
                </a:solidFill>
                <a:round/>
              </a14:hiddenLine>
            </a:ext>
          </a:extLst>
        </p:spPr>
        <p:txBody>
          <a:bodyPr>
            <a:normAutofit/>
          </a:bodyPr>
          <a:lstStyle/>
          <a:p>
            <a:endParaRPr lang="zh-CN" altLang="en-US"/>
          </a:p>
        </p:txBody>
      </p:sp>
      <p:sp>
        <p:nvSpPr>
          <p:cNvPr id="2" name="Title 1"/>
          <p:cNvSpPr>
            <a:spLocks noGrp="1"/>
          </p:cNvSpPr>
          <p:nvPr>
            <p:ph type="title" hasCustomPrompt="1"/>
          </p:nvPr>
        </p:nvSpPr>
        <p:spPr>
          <a:xfrm>
            <a:off x="3754014" y="2834624"/>
            <a:ext cx="4638007" cy="958939"/>
          </a:xfrm>
        </p:spPr>
        <p:txBody>
          <a:bodyPr>
            <a:normAutofit/>
          </a:bodyPr>
          <a:lstStyle>
            <a:lvl1pPr algn="ctr">
              <a:defRPr>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B1ABD5F9-081B-4062-9F80-0E315FE959E4}" type="datetimeFigureOut">
              <a:rPr lang="zh-CN" altLang="en-US" smtClean="0"/>
              <a:t>2017/7/14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FE184178-5E95-48FE-8FA5-5746B779089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矩形 9"/>
          <p:cNvSpPr>
            <a:spLocks noChangeArrowheads="1"/>
          </p:cNvSpPr>
          <p:nvPr/>
        </p:nvSpPr>
        <p:spPr bwMode="auto">
          <a:xfrm>
            <a:off x="0" y="83126"/>
            <a:ext cx="12192000" cy="67748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Date Placeholder 4"/>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0329706" y="1055077"/>
            <a:ext cx="1024094" cy="5121886"/>
          </a:xfrm>
        </p:spPr>
        <p:txBody>
          <a:bodyPr vert="eaVert"/>
          <a:lstStyle>
            <a:lvl1pPr algn="l">
              <a:defRPr/>
            </a:lvl1pPr>
          </a:lstStyle>
          <a:p>
            <a:r>
              <a:rPr lang="zh-CN" altLang="en-US" dirty="0" smtClean="0"/>
              <a:t>编辑标题</a:t>
            </a:r>
            <a:endParaRPr lang="en-US" dirty="0"/>
          </a:p>
        </p:txBody>
      </p:sp>
      <p:sp>
        <p:nvSpPr>
          <p:cNvPr id="3" name="Vertical Text Placeholder 2"/>
          <p:cNvSpPr>
            <a:spLocks noGrp="1"/>
          </p:cNvSpPr>
          <p:nvPr>
            <p:ph type="body" orient="vert" idx="1"/>
          </p:nvPr>
        </p:nvSpPr>
        <p:spPr>
          <a:xfrm>
            <a:off x="838199" y="1055077"/>
            <a:ext cx="9411119" cy="512188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
            <a:ext cx="12192000" cy="3878317"/>
          </a:xfrm>
          <a:prstGeom prst="rect">
            <a:avLst/>
          </a:prstGeom>
        </p:spPr>
      </p:pic>
      <p:sp>
        <p:nvSpPr>
          <p:cNvPr id="2" name="Title Placeholder 1"/>
          <p:cNvSpPr>
            <a:spLocks noGrp="1"/>
          </p:cNvSpPr>
          <p:nvPr>
            <p:ph type="title"/>
            <p:custDataLst>
              <p:tags r:id="rId12"/>
            </p:custDataLst>
          </p:nvPr>
        </p:nvSpPr>
        <p:spPr>
          <a:xfrm>
            <a:off x="838200" y="1092203"/>
            <a:ext cx="10515600" cy="67468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B1ABD5F9-081B-4062-9F80-0E315FE959E4}" type="datetimeFigureOut">
              <a:rPr lang="zh-CN" altLang="en-US" smtClean="0"/>
              <a:t>2017/7/14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FE184178-5E95-48FE-8FA5-5746B779089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r" defTabSz="914400" rtl="0" eaLnBrk="1" latinLnBrk="0" hangingPunct="1">
        <a:lnSpc>
          <a:spcPct val="90000"/>
        </a:lnSpc>
        <a:spcBef>
          <a:spcPct val="0"/>
        </a:spcBef>
        <a:buNone/>
        <a:defRPr sz="3600" kern="1200">
          <a:gradFill>
            <a:gsLst>
              <a:gs pos="100000">
                <a:schemeClr val="accent2">
                  <a:lumMod val="75000"/>
                </a:schemeClr>
              </a:gs>
              <a:gs pos="60000">
                <a:schemeClr val="accent1"/>
              </a:gs>
              <a:gs pos="0">
                <a:schemeClr val="accent3"/>
              </a:gs>
            </a:gsLst>
            <a:path path="circle">
              <a:fillToRect l="50000" t="50000" r="50000" b="50000"/>
            </a:path>
          </a:gra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5.wav"/><Relationship Id="rId1"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6.wav"/></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audio" Target="../media/audio4.wav"/></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4.wav"/><Relationship Id="rId4" Type="http://schemas.openxmlformats.org/officeDocument/2006/relationships/audio" Target="../media/audio3.wav"/></Relationships>
</file>

<file path=ppt/slides/_rels/slide2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29458" y="2681251"/>
            <a:ext cx="8915399" cy="915064"/>
          </a:xfrm>
        </p:spPr>
        <p:txBody>
          <a:bodyPr>
            <a:noAutofit/>
          </a:bodyPr>
          <a:lstStyle/>
          <a:p>
            <a:pPr algn="ctr"/>
            <a:r>
              <a:rPr lang="zh-CN" altLang="en-US" sz="8000" dirty="0" smtClean="0">
                <a:solidFill>
                  <a:schemeClr val="tx1"/>
                </a:solidFill>
              </a:rPr>
              <a:t>一维数组</a:t>
            </a:r>
            <a:endParaRPr lang="zh-CN" altLang="en-US" sz="8000" dirty="0">
              <a:solidFill>
                <a:schemeClr val="tx1"/>
              </a:solidFill>
            </a:endParaRPr>
          </a:p>
        </p:txBody>
      </p:sp>
      <p:sp>
        <p:nvSpPr>
          <p:cNvPr id="3" name="文本框 2"/>
          <p:cNvSpPr txBox="1"/>
          <p:nvPr/>
        </p:nvSpPr>
        <p:spPr>
          <a:xfrm>
            <a:off x="7702062" y="5556739"/>
            <a:ext cx="2373923" cy="584775"/>
          </a:xfrm>
          <a:prstGeom prst="rect">
            <a:avLst/>
          </a:prstGeom>
          <a:noFill/>
        </p:spPr>
        <p:txBody>
          <a:bodyPr wrap="square" rtlCol="0">
            <a:spAutoFit/>
          </a:bodyPr>
          <a:lstStyle/>
          <a:p>
            <a:r>
              <a:rPr lang="zh-CN" altLang="en-US" sz="3200" dirty="0" smtClean="0"/>
              <a:t>冉  蛟</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515406" y="1211629"/>
            <a:ext cx="2159566" cy="338554"/>
          </a:xfrm>
          <a:prstGeom prst="rect">
            <a:avLst/>
          </a:prstGeom>
          <a:noFill/>
          <a:ln w="9525">
            <a:noFill/>
            <a:miter lim="800000"/>
            <a:headEnd/>
            <a:tailEnd/>
          </a:ln>
          <a:effectLst/>
        </p:spPr>
        <p:txBody>
          <a:bodyPr wrap="none">
            <a:spAutoFit/>
          </a:bodyPr>
          <a:lstStyle/>
          <a:p>
            <a:pPr>
              <a:buClr>
                <a:srgbClr val="339933"/>
              </a:buClr>
              <a:defRPr/>
            </a:pPr>
            <a:r>
              <a:rPr lang="en-US" altLang="zh-CN" sz="1600" b="1" dirty="0">
                <a:solidFill>
                  <a:srgbClr val="FF0000"/>
                </a:solidFill>
                <a:effectLst>
                  <a:outerShdw blurRad="38100" dist="38100" dir="2700000" algn="tl">
                    <a:srgbClr val="000000"/>
                  </a:outerShdw>
                </a:effectLst>
                <a:ea typeface="楷体_GB2312" pitchFamily="49" charset="-122"/>
              </a:rPr>
              <a:t>2</a:t>
            </a:r>
            <a:r>
              <a:rPr lang="zh-CN" altLang="en-US" sz="1600" b="1" dirty="0" smtClean="0">
                <a:solidFill>
                  <a:srgbClr val="FF0000"/>
                </a:solidFill>
                <a:effectLst>
                  <a:outerShdw blurRad="38100" dist="38100" dir="2700000" algn="tl">
                    <a:srgbClr val="000000"/>
                  </a:outerShdw>
                </a:effectLst>
                <a:ea typeface="楷体_GB2312" pitchFamily="49" charset="-122"/>
              </a:rPr>
              <a:t>、在程序中进行赋值</a:t>
            </a:r>
            <a:endParaRPr lang="zh-CN" altLang="en-US" sz="1600" b="1" dirty="0">
              <a:solidFill>
                <a:srgbClr val="FF0000"/>
              </a:solidFill>
              <a:effectLst>
                <a:outerShdw blurRad="38100" dist="38100" dir="2700000" algn="tl">
                  <a:srgbClr val="000000"/>
                </a:outerShdw>
              </a:effectLst>
              <a:ea typeface="楷体_GB2312" pitchFamily="49" charset="-122"/>
            </a:endParaRPr>
          </a:p>
        </p:txBody>
      </p:sp>
      <p:sp>
        <p:nvSpPr>
          <p:cNvPr id="5" name="Rectangle 13"/>
          <p:cNvSpPr>
            <a:spLocks noChangeArrowheads="1"/>
          </p:cNvSpPr>
          <p:nvPr/>
        </p:nvSpPr>
        <p:spPr bwMode="auto">
          <a:xfrm>
            <a:off x="661327" y="1498844"/>
            <a:ext cx="10445261" cy="369332"/>
          </a:xfrm>
          <a:prstGeom prst="rect">
            <a:avLst/>
          </a:prstGeom>
          <a:noFill/>
          <a:ln w="9525">
            <a:noFill/>
            <a:miter lim="800000"/>
            <a:headEnd/>
            <a:tailEnd/>
          </a:ln>
          <a:effectLst/>
        </p:spPr>
        <p:txBody>
          <a:bodyPr wrap="square" anchor="ctr">
            <a:spAutoFit/>
          </a:bodyPr>
          <a:lstStyle/>
          <a:p>
            <a:pPr>
              <a:defRPr/>
            </a:pPr>
            <a:r>
              <a:rPr lang="en-US" altLang="zh-CN" b="1" dirty="0">
                <a:effectLst>
                  <a:outerShdw blurRad="38100" dist="38100" dir="2700000" algn="tl">
                    <a:srgbClr val="FFFFFF"/>
                  </a:outerShdw>
                </a:effectLst>
                <a:latin typeface="楷体_GB2312" pitchFamily="49" charset="-122"/>
                <a:ea typeface="楷体_GB2312" pitchFamily="49" charset="-122"/>
              </a:rPr>
              <a:t>    C</a:t>
            </a:r>
            <a:r>
              <a:rPr lang="zh-CN" altLang="en-US" b="1" dirty="0">
                <a:effectLst>
                  <a:outerShdw blurRad="38100" dist="38100" dir="2700000" algn="tl">
                    <a:srgbClr val="FFFFFF"/>
                  </a:outerShdw>
                </a:effectLst>
                <a:latin typeface="楷体_GB2312" pitchFamily="49" charset="-122"/>
                <a:ea typeface="楷体_GB2312" pitchFamily="49" charset="-122"/>
              </a:rPr>
              <a:t>语言除了在定义数组变量时用初值列表对数组整体赋值以外，无法再对数组变量进行整体赋值。</a:t>
            </a:r>
            <a:r>
              <a:rPr lang="zh-CN" altLang="en-US" dirty="0"/>
              <a:t> </a:t>
            </a:r>
          </a:p>
        </p:txBody>
      </p:sp>
      <p:sp>
        <p:nvSpPr>
          <p:cNvPr id="6" name="Text Box 14" descr="信纸"/>
          <p:cNvSpPr txBox="1">
            <a:spLocks noChangeArrowheads="1"/>
          </p:cNvSpPr>
          <p:nvPr/>
        </p:nvSpPr>
        <p:spPr bwMode="auto">
          <a:xfrm>
            <a:off x="1621566" y="1942367"/>
            <a:ext cx="2422896" cy="956288"/>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lIns="90000" tIns="46800" rIns="90000" bIns="46800" anchor="ctr">
            <a:spAutoFit/>
          </a:bodyPr>
          <a:lstStyle/>
          <a:p>
            <a:pPr>
              <a:defRPr/>
            </a:pPr>
            <a:r>
              <a:rPr lang="zh-CN" altLang="en-US" sz="1400" b="1" dirty="0">
                <a:solidFill>
                  <a:srgbClr val="FF3300"/>
                </a:solidFill>
                <a:effectLst>
                  <a:outerShdw blurRad="38100" dist="38100" dir="2700000" algn="tl">
                    <a:srgbClr val="000000"/>
                  </a:outerShdw>
                </a:effectLst>
                <a:ea typeface="隶书" pitchFamily="49" charset="-122"/>
              </a:rPr>
              <a:t>例</a:t>
            </a:r>
            <a:r>
              <a:rPr lang="zh-CN" altLang="en-US" sz="1400" b="1" dirty="0">
                <a:effectLst>
                  <a:outerShdw blurRad="38100" dist="38100" dir="2700000" algn="tl">
                    <a:srgbClr val="FFFFFF"/>
                  </a:outerShdw>
                </a:effectLst>
                <a:ea typeface="隶书" pitchFamily="49" charset="-122"/>
              </a:rPr>
              <a:t>  </a:t>
            </a:r>
            <a:r>
              <a:rPr lang="en-US" altLang="zh-CN" sz="1400" b="1" dirty="0" err="1">
                <a:effectLst>
                  <a:outerShdw blurRad="38100" dist="38100" dir="2700000" algn="tl">
                    <a:srgbClr val="FFFFFF"/>
                  </a:outerShdw>
                </a:effectLst>
              </a:rPr>
              <a:t>int</a:t>
            </a:r>
            <a:r>
              <a:rPr lang="en-US" altLang="zh-CN" sz="1400" b="1" dirty="0">
                <a:effectLst>
                  <a:outerShdw blurRad="38100" dist="38100" dir="2700000" algn="tl">
                    <a:srgbClr val="FFFFFF"/>
                  </a:outerShdw>
                </a:effectLst>
              </a:rPr>
              <a:t> a[5];</a:t>
            </a:r>
          </a:p>
          <a:p>
            <a:pPr>
              <a:defRPr/>
            </a:pPr>
            <a:r>
              <a:rPr lang="en-US" altLang="zh-CN" sz="1400" b="1" dirty="0">
                <a:effectLst>
                  <a:outerShdw blurRad="38100" dist="38100" dir="2700000" algn="tl">
                    <a:srgbClr val="FFFFFF"/>
                  </a:outerShdw>
                </a:effectLst>
              </a:rPr>
              <a:t>      </a:t>
            </a:r>
            <a:r>
              <a:rPr lang="en-US" altLang="zh-CN" sz="1400" b="1" dirty="0">
                <a:effectLst>
                  <a:outerShdw blurRad="38100" dist="38100" dir="2700000" algn="tl">
                    <a:srgbClr val="FFFFFF"/>
                  </a:outerShdw>
                </a:effectLst>
                <a:ea typeface="楷体_GB2312" pitchFamily="49" charset="-122"/>
              </a:rPr>
              <a:t>a = {1, 2, 3, 4, 5};        </a:t>
            </a:r>
            <a:endParaRPr lang="en-US" altLang="zh-CN" sz="1600" b="1" dirty="0">
              <a:solidFill>
                <a:srgbClr val="0033CC"/>
              </a:solidFill>
              <a:effectLst>
                <a:outerShdw blurRad="38100" dist="38100" dir="2700000" algn="tl">
                  <a:srgbClr val="000000"/>
                </a:outerShdw>
              </a:effectLst>
              <a:ea typeface="楷体_GB2312" pitchFamily="49" charset="-122"/>
            </a:endParaRPr>
          </a:p>
          <a:p>
            <a:pPr>
              <a:defRPr/>
            </a:pPr>
            <a:r>
              <a:rPr lang="en-US" altLang="zh-CN" sz="1400" b="1" dirty="0">
                <a:effectLst>
                  <a:outerShdw blurRad="38100" dist="38100" dir="2700000" algn="tl">
                    <a:srgbClr val="FFFFFF"/>
                  </a:outerShdw>
                </a:effectLst>
                <a:ea typeface="楷体_GB2312" pitchFamily="49" charset="-122"/>
              </a:rPr>
              <a:t>      a[ ] = {1, 2, 3, 4, 5};     </a:t>
            </a:r>
            <a:endParaRPr lang="en-US" altLang="zh-CN" sz="1600" b="1" dirty="0">
              <a:solidFill>
                <a:srgbClr val="0033CC"/>
              </a:solidFill>
              <a:effectLst>
                <a:outerShdw blurRad="38100" dist="38100" dir="2700000" algn="tl">
                  <a:srgbClr val="000000"/>
                </a:outerShdw>
              </a:effectLst>
              <a:ea typeface="楷体_GB2312" pitchFamily="49" charset="-122"/>
            </a:endParaRPr>
          </a:p>
          <a:p>
            <a:pPr>
              <a:defRPr/>
            </a:pPr>
            <a:r>
              <a:rPr lang="en-US" altLang="zh-CN" sz="1400" b="1" dirty="0">
                <a:effectLst>
                  <a:outerShdw blurRad="38100" dist="38100" dir="2700000" algn="tl">
                    <a:srgbClr val="FFFFFF"/>
                  </a:outerShdw>
                </a:effectLst>
                <a:ea typeface="楷体_GB2312" pitchFamily="49" charset="-122"/>
              </a:rPr>
              <a:t>      a[5] = {1, 2, 3, 4, 5};    </a:t>
            </a:r>
            <a:endParaRPr lang="en-US" altLang="zh-CN" sz="1600" b="1" dirty="0">
              <a:solidFill>
                <a:srgbClr val="0033CC"/>
              </a:solidFill>
              <a:effectLst>
                <a:outerShdw blurRad="38100" dist="38100" dir="2700000" algn="tl">
                  <a:srgbClr val="000000"/>
                </a:outerShdw>
              </a:effectLst>
              <a:ea typeface="楷体_GB2312" pitchFamily="49" charset="-122"/>
            </a:endParaRPr>
          </a:p>
        </p:txBody>
      </p:sp>
      <p:sp>
        <p:nvSpPr>
          <p:cNvPr id="7" name="AutoShape 15"/>
          <p:cNvSpPr>
            <a:spLocks noChangeArrowheads="1"/>
          </p:cNvSpPr>
          <p:nvPr/>
        </p:nvSpPr>
        <p:spPr bwMode="auto">
          <a:xfrm>
            <a:off x="4165967" y="2015982"/>
            <a:ext cx="2475562" cy="780150"/>
          </a:xfrm>
          <a:prstGeom prst="irregularSeal1">
            <a:avLst/>
          </a:prstGeom>
          <a:gradFill rotWithShape="1">
            <a:gsLst>
              <a:gs pos="0">
                <a:srgbClr val="CCFFFF"/>
              </a:gs>
              <a:gs pos="100000">
                <a:srgbClr val="CCFFFF">
                  <a:gamma/>
                  <a:shade val="78824"/>
                  <a:invGamma/>
                </a:srgbClr>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800" b="1">
                <a:solidFill>
                  <a:srgbClr val="FF3300"/>
                </a:solidFill>
                <a:effectLst>
                  <a:outerShdw blurRad="38100" dist="38100" dir="2700000" algn="tl">
                    <a:srgbClr val="000000"/>
                  </a:outerShdw>
                </a:effectLst>
                <a:ea typeface="隶书" pitchFamily="49" charset="-122"/>
              </a:rPr>
              <a:t>错误！</a:t>
            </a:r>
          </a:p>
        </p:txBody>
      </p:sp>
      <p:sp>
        <p:nvSpPr>
          <p:cNvPr id="8" name="Rectangle 16"/>
          <p:cNvSpPr>
            <a:spLocks noChangeArrowheads="1"/>
          </p:cNvSpPr>
          <p:nvPr/>
        </p:nvSpPr>
        <p:spPr bwMode="auto">
          <a:xfrm>
            <a:off x="1147821" y="3046384"/>
            <a:ext cx="10168134" cy="646331"/>
          </a:xfrm>
          <a:prstGeom prst="rect">
            <a:avLst/>
          </a:prstGeom>
          <a:noFill/>
          <a:ln w="9525">
            <a:noFill/>
            <a:miter lim="800000"/>
            <a:headEnd/>
            <a:tailEnd/>
          </a:ln>
          <a:effectLst/>
        </p:spPr>
        <p:txBody>
          <a:bodyPr wrap="square" anchor="ctr">
            <a:spAutoFit/>
          </a:bodyPr>
          <a:lstStyle/>
          <a:p>
            <a:pPr>
              <a:defRPr/>
            </a:pPr>
            <a:r>
              <a:rPr lang="zh-CN" altLang="en-US" b="1" dirty="0">
                <a:solidFill>
                  <a:srgbClr val="FF3300"/>
                </a:solidFill>
                <a:latin typeface="隶书" pitchFamily="49" charset="-122"/>
                <a:ea typeface="隶书" pitchFamily="49" charset="-122"/>
              </a:rPr>
              <a:t>数组定义后，如何对数组进行赋值呢？</a:t>
            </a:r>
          </a:p>
          <a:p>
            <a:pPr>
              <a:defRPr/>
            </a:pPr>
            <a:r>
              <a:rPr lang="zh-CN" altLang="en-US" b="1" dirty="0">
                <a:solidFill>
                  <a:srgbClr val="0033CC"/>
                </a:solidFill>
                <a:latin typeface="隶书" pitchFamily="49" charset="-122"/>
                <a:ea typeface="隶书" pitchFamily="49" charset="-122"/>
              </a:rPr>
              <a:t>只能通过</a:t>
            </a:r>
            <a:r>
              <a:rPr lang="en-US" altLang="zh-CN" b="1" dirty="0">
                <a:solidFill>
                  <a:srgbClr val="0033CC"/>
                </a:solidFill>
                <a:latin typeface="隶书" pitchFamily="49" charset="-122"/>
                <a:ea typeface="隶书" pitchFamily="49" charset="-122"/>
              </a:rPr>
              <a:t>C</a:t>
            </a:r>
            <a:r>
              <a:rPr lang="zh-CN" altLang="en-US" b="1" dirty="0">
                <a:solidFill>
                  <a:srgbClr val="0033CC"/>
                </a:solidFill>
                <a:latin typeface="隶书" pitchFamily="49" charset="-122"/>
                <a:ea typeface="隶书" pitchFamily="49" charset="-122"/>
              </a:rPr>
              <a:t>语句对数组中的数组元素逐一赋值。</a:t>
            </a:r>
          </a:p>
        </p:txBody>
      </p:sp>
      <p:sp>
        <p:nvSpPr>
          <p:cNvPr id="9" name="Rectangle 17"/>
          <p:cNvSpPr>
            <a:spLocks noChangeArrowheads="1"/>
          </p:cNvSpPr>
          <p:nvPr/>
        </p:nvSpPr>
        <p:spPr bwMode="auto">
          <a:xfrm>
            <a:off x="1182463" y="3676856"/>
            <a:ext cx="5049425" cy="369332"/>
          </a:xfrm>
          <a:prstGeom prst="rect">
            <a:avLst/>
          </a:prstGeom>
          <a:noFill/>
          <a:ln w="9525">
            <a:noFill/>
            <a:miter lim="800000"/>
            <a:headEnd/>
            <a:tailEnd/>
          </a:ln>
          <a:effectLst/>
        </p:spPr>
        <p:txBody>
          <a:bodyPr wrap="square" anchor="ctr">
            <a:spAutoFit/>
          </a:bodyPr>
          <a:lstStyle/>
          <a:p>
            <a:pPr>
              <a:buFont typeface="Wingdings" pitchFamily="2" charset="2"/>
              <a:buChar char="l"/>
              <a:tabLst>
                <a:tab pos="266700" algn="l"/>
              </a:tabLst>
              <a:defRPr/>
            </a:pPr>
            <a:r>
              <a:rPr lang="en-US" altLang="zh-CN" b="1" dirty="0">
                <a:solidFill>
                  <a:srgbClr val="FF33CC"/>
                </a:solidFill>
                <a:effectLst>
                  <a:outerShdw blurRad="38100" dist="38100" dir="2700000" algn="tl">
                    <a:srgbClr val="000000"/>
                  </a:outerShdw>
                </a:effectLst>
                <a:ea typeface="楷体_GB2312" pitchFamily="49" charset="-122"/>
              </a:rPr>
              <a:t>  </a:t>
            </a:r>
            <a:r>
              <a:rPr lang="zh-CN" altLang="en-US" b="1" dirty="0">
                <a:solidFill>
                  <a:srgbClr val="FF33CC"/>
                </a:solidFill>
                <a:effectLst>
                  <a:outerShdw blurRad="38100" dist="38100" dir="2700000" algn="tl">
                    <a:srgbClr val="000000"/>
                  </a:outerShdw>
                </a:effectLst>
                <a:ea typeface="楷体_GB2312" pitchFamily="49" charset="-122"/>
              </a:rPr>
              <a:t>使用赋值语句来逐一赋值</a:t>
            </a:r>
          </a:p>
        </p:txBody>
      </p:sp>
      <p:sp>
        <p:nvSpPr>
          <p:cNvPr id="10" name="Text Box 18" descr="信纸"/>
          <p:cNvSpPr txBox="1">
            <a:spLocks noChangeArrowheads="1"/>
          </p:cNvSpPr>
          <p:nvPr/>
        </p:nvSpPr>
        <p:spPr bwMode="auto">
          <a:xfrm>
            <a:off x="1406153" y="4244682"/>
            <a:ext cx="9428449" cy="863955"/>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lIns="90000" tIns="46800" rIns="90000" bIns="46800" anchor="ctr">
            <a:spAutoFit/>
          </a:bodyPr>
          <a:lstStyle/>
          <a:p>
            <a:pPr>
              <a:defRPr/>
            </a:pPr>
            <a:r>
              <a:rPr lang="zh-CN" altLang="en-US" sz="1200" b="1" dirty="0">
                <a:solidFill>
                  <a:srgbClr val="FF3300"/>
                </a:solidFill>
                <a:ea typeface="隶书" pitchFamily="49" charset="-122"/>
              </a:rPr>
              <a:t>例</a:t>
            </a:r>
            <a:r>
              <a:rPr lang="zh-CN" altLang="en-US" sz="1200" b="1" dirty="0">
                <a:ea typeface="隶书" pitchFamily="49" charset="-122"/>
              </a:rPr>
              <a:t>   </a:t>
            </a:r>
            <a:r>
              <a:rPr lang="en-US" altLang="zh-CN" sz="1200" b="1" dirty="0" err="1"/>
              <a:t>int</a:t>
            </a:r>
            <a:r>
              <a:rPr lang="en-US" altLang="zh-CN" sz="1200" b="1" dirty="0"/>
              <a:t> a[4];</a:t>
            </a:r>
          </a:p>
          <a:p>
            <a:pPr>
              <a:defRPr/>
            </a:pPr>
            <a:r>
              <a:rPr lang="en-US" altLang="zh-CN" sz="1200" b="1" dirty="0">
                <a:ea typeface="楷体_GB2312" pitchFamily="49" charset="-122"/>
              </a:rPr>
              <a:t>       a[0] = 1;  a[1] = 2;  a[2] = 3;  a[3] = 4;  </a:t>
            </a:r>
          </a:p>
          <a:p>
            <a:pPr>
              <a:defRPr/>
            </a:pPr>
            <a:r>
              <a:rPr lang="en-US" altLang="zh-CN" sz="1200" b="1" dirty="0">
                <a:ea typeface="楷体_GB2312" pitchFamily="49" charset="-122"/>
              </a:rPr>
              <a:t>       char </a:t>
            </a:r>
            <a:r>
              <a:rPr lang="en-US" altLang="zh-CN" sz="1200" b="1" dirty="0" err="1">
                <a:ea typeface="楷体_GB2312" pitchFamily="49" charset="-122"/>
              </a:rPr>
              <a:t>str</a:t>
            </a:r>
            <a:r>
              <a:rPr lang="en-US" altLang="zh-CN" sz="1200" b="1" dirty="0">
                <a:ea typeface="楷体_GB2312" pitchFamily="49" charset="-122"/>
              </a:rPr>
              <a:t>[80];</a:t>
            </a:r>
          </a:p>
          <a:p>
            <a:pPr>
              <a:defRPr/>
            </a:pPr>
            <a:r>
              <a:rPr lang="en-US" altLang="zh-CN" sz="1200" b="1" dirty="0">
                <a:ea typeface="楷体_GB2312" pitchFamily="49" charset="-122"/>
              </a:rPr>
              <a:t>       </a:t>
            </a:r>
            <a:r>
              <a:rPr lang="en-US" altLang="zh-CN" sz="1200" b="1" dirty="0" err="1">
                <a:ea typeface="楷体_GB2312" pitchFamily="49" charset="-122"/>
              </a:rPr>
              <a:t>str</a:t>
            </a:r>
            <a:r>
              <a:rPr lang="en-US" altLang="zh-CN" sz="1200" b="1" dirty="0">
                <a:ea typeface="楷体_GB2312" pitchFamily="49" charset="-122"/>
              </a:rPr>
              <a:t>[0] = 'b'; </a:t>
            </a:r>
            <a:r>
              <a:rPr lang="en-US" altLang="zh-CN" sz="1200" b="1" dirty="0" err="1">
                <a:ea typeface="楷体_GB2312" pitchFamily="49" charset="-122"/>
              </a:rPr>
              <a:t>str</a:t>
            </a:r>
            <a:r>
              <a:rPr lang="en-US" altLang="zh-CN" sz="1200" b="1" dirty="0">
                <a:ea typeface="楷体_GB2312" pitchFamily="49" charset="-122"/>
              </a:rPr>
              <a:t>[1] = 'y'; </a:t>
            </a:r>
            <a:r>
              <a:rPr lang="en-US" altLang="zh-CN" sz="1200" b="1" dirty="0" err="1">
                <a:ea typeface="楷体_GB2312" pitchFamily="49" charset="-122"/>
              </a:rPr>
              <a:t>str</a:t>
            </a:r>
            <a:r>
              <a:rPr lang="en-US" altLang="zh-CN" sz="1200" b="1" dirty="0">
                <a:ea typeface="楷体_GB2312" pitchFamily="49" charset="-122"/>
              </a:rPr>
              <a:t>[2] = 'e'; </a:t>
            </a:r>
            <a:r>
              <a:rPr lang="en-US" altLang="zh-CN" sz="1200" b="1" dirty="0" err="1">
                <a:ea typeface="楷体_GB2312" pitchFamily="49" charset="-122"/>
              </a:rPr>
              <a:t>str</a:t>
            </a:r>
            <a:r>
              <a:rPr lang="en-US" altLang="zh-CN" sz="1200" b="1" dirty="0">
                <a:ea typeface="楷体_GB2312" pitchFamily="49" charset="-122"/>
              </a:rPr>
              <a:t>[3] = '\0</a:t>
            </a:r>
            <a:r>
              <a:rPr lang="en-US" altLang="zh-CN" sz="1200" b="1" dirty="0" smtClean="0">
                <a:ea typeface="楷体_GB2312" pitchFamily="49" charset="-122"/>
              </a:rPr>
              <a:t>';</a:t>
            </a:r>
            <a:r>
              <a:rPr lang="en-US" altLang="zh-CN" sz="1400" b="1" dirty="0" smtClean="0">
                <a:solidFill>
                  <a:srgbClr val="0033CC"/>
                </a:solidFill>
                <a:ea typeface="楷体_GB2312" pitchFamily="49" charset="-122"/>
              </a:rPr>
              <a:t>//</a:t>
            </a:r>
            <a:r>
              <a:rPr lang="zh-CN" altLang="en-US" sz="1400" b="1" dirty="0">
                <a:solidFill>
                  <a:srgbClr val="0033CC"/>
                </a:solidFill>
                <a:ea typeface="楷体_GB2312" pitchFamily="49" charset="-122"/>
              </a:rPr>
              <a:t>将数组</a:t>
            </a:r>
            <a:r>
              <a:rPr lang="en-US" altLang="zh-CN" sz="1400" b="1" dirty="0" err="1">
                <a:solidFill>
                  <a:srgbClr val="0033CC"/>
                </a:solidFill>
                <a:ea typeface="楷体_GB2312" pitchFamily="49" charset="-122"/>
              </a:rPr>
              <a:t>str</a:t>
            </a:r>
            <a:r>
              <a:rPr lang="zh-CN" altLang="en-US" sz="1400" b="1" dirty="0">
                <a:solidFill>
                  <a:srgbClr val="0033CC"/>
                </a:solidFill>
                <a:ea typeface="楷体_GB2312" pitchFamily="49" charset="-122"/>
              </a:rPr>
              <a:t>赋值为一字符串</a:t>
            </a:r>
            <a:r>
              <a:rPr lang="en-US" altLang="zh-CN" sz="1400" b="1" dirty="0">
                <a:solidFill>
                  <a:srgbClr val="0033CC"/>
                </a:solidFill>
                <a:ea typeface="楷体_GB2312" pitchFamily="49" charset="-122"/>
              </a:rPr>
              <a:t>"bye"</a:t>
            </a:r>
            <a:r>
              <a:rPr lang="en-US" altLang="zh-CN" sz="1200" dirty="0">
                <a:ea typeface="楷体_GB2312" pitchFamily="49" charset="-122"/>
              </a:rPr>
              <a:t> </a:t>
            </a:r>
          </a:p>
        </p:txBody>
      </p:sp>
      <p:sp>
        <p:nvSpPr>
          <p:cNvPr id="11" name="AutoShape 19"/>
          <p:cNvSpPr>
            <a:spLocks noChangeArrowheads="1"/>
          </p:cNvSpPr>
          <p:nvPr/>
        </p:nvSpPr>
        <p:spPr bwMode="auto">
          <a:xfrm>
            <a:off x="2674972" y="5461491"/>
            <a:ext cx="6029413" cy="1396510"/>
          </a:xfrm>
          <a:prstGeom prst="cloudCallout">
            <a:avLst>
              <a:gd name="adj1" fmla="val -51553"/>
              <a:gd name="adj2" fmla="val -76642"/>
            </a:avLst>
          </a:prstGeom>
          <a:gradFill rotWithShape="1">
            <a:gsLst>
              <a:gs pos="0">
                <a:srgbClr val="CCFFFF"/>
              </a:gs>
              <a:gs pos="100000">
                <a:srgbClr val="CCFFFF">
                  <a:gamma/>
                  <a:shade val="78824"/>
                  <a:invGamma/>
                </a:srgbClr>
              </a:gs>
            </a:gsLst>
            <a:lin ang="5400000" scaled="1"/>
          </a:gradFill>
          <a:ln w="25400">
            <a:solidFill>
              <a:srgbClr val="FF00FF"/>
            </a:solidFill>
            <a:round/>
            <a:headEnd/>
            <a:tailEnd/>
          </a:ln>
          <a:effectLst>
            <a:outerShdw dist="107763" dir="2700000" algn="ctr" rotWithShape="0">
              <a:schemeClr val="bg2">
                <a:alpha val="50000"/>
              </a:schemeClr>
            </a:outerShdw>
          </a:effectLst>
        </p:spPr>
        <p:txBody>
          <a:bodyPr/>
          <a:lstStyle/>
          <a:p>
            <a:pPr>
              <a:defRPr/>
            </a:pPr>
            <a:r>
              <a:rPr lang="en-US" altLang="zh-CN" sz="2000" b="1" dirty="0">
                <a:effectLst>
                  <a:outerShdw blurRad="38100" dist="38100" dir="2700000" algn="tl">
                    <a:srgbClr val="FFFFFF"/>
                  </a:outerShdw>
                </a:effectLst>
                <a:latin typeface="楷体_GB2312" pitchFamily="49" charset="-122"/>
                <a:ea typeface="楷体_GB2312" pitchFamily="49" charset="-122"/>
              </a:rPr>
              <a:t>    </a:t>
            </a:r>
            <a:r>
              <a:rPr lang="zh-CN" altLang="en-US" sz="1400" b="1" dirty="0">
                <a:effectLst>
                  <a:outerShdw blurRad="38100" dist="38100" dir="2700000" algn="tl">
                    <a:srgbClr val="FFFFFF"/>
                  </a:outerShdw>
                </a:effectLst>
                <a:latin typeface="楷体_GB2312" pitchFamily="49" charset="-122"/>
                <a:ea typeface="楷体_GB2312" pitchFamily="49" charset="-122"/>
              </a:rPr>
              <a:t>这种方法是一种简单而且行之有效的方法，它适用于长度较小的数组或对长度较大的数组部分元素赋值，而且可对每个数组元素赋不同的值。 </a:t>
            </a:r>
          </a:p>
        </p:txBody>
      </p:sp>
    </p:spTree>
    <p:extLst>
      <p:ext uri="{BB962C8B-B14F-4D97-AF65-F5344CB8AC3E}">
        <p14:creationId xmlns:p14="http://schemas.microsoft.com/office/powerpoint/2010/main" val="215805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out)">
                                      <p:cBhvr>
                                        <p:cTn id="18" dur="500"/>
                                        <p:tgtEl>
                                          <p:spTgt spid="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out)">
                                      <p:cBhvr>
                                        <p:cTn id="23" dur="500"/>
                                        <p:tgtEl>
                                          <p:spTgt spid="7"/>
                                        </p:tgtEl>
                                      </p:cBhvr>
                                    </p:animEffect>
                                  </p:childTnLst>
                                  <p:subTnLst>
                                    <p:audio>
                                      <p:cMediaNode>
                                        <p:cTn display="0" masterRel="sameClick">
                                          <p:stCondLst>
                                            <p:cond evt="begin" delay="0">
                                              <p:tn val="21"/>
                                            </p:cond>
                                          </p:stCondLst>
                                          <p:endCondLst>
                                            <p:cond evt="onStopAudio" delay="0">
                                              <p:tgtEl>
                                                <p:sldTgt/>
                                              </p:tgtEl>
                                            </p:cond>
                                          </p:endCondLst>
                                        </p:cTn>
                                        <p:tgtEl>
                                          <p:sndTgt r:embed="rId4" name="explode.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box(out)">
                                      <p:cBhvr>
                                        <p:cTn id="28" dur="500"/>
                                        <p:tgtEl>
                                          <p:spTgt spid="8">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box(out)">
                                      <p:cBhvr>
                                        <p:cTn id="33" dur="500"/>
                                        <p:tgtEl>
                                          <p:spTgt spid="8">
                                            <p:txEl>
                                              <p:pRg st="1" end="1"/>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0-#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2" name="whoosh.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ox(out)">
                                      <p:cBhvr>
                                        <p:cTn id="44" dur="500"/>
                                        <p:tgtEl>
                                          <p:spTgt spid="10"/>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strips(downRight)">
                                      <p:cBhvr>
                                        <p:cTn id="49" dur="500"/>
                                        <p:tgtEl>
                                          <p:spTgt spid="11"/>
                                        </p:tgtEl>
                                      </p:cBhvr>
                                    </p:animEffect>
                                  </p:childTnLst>
                                  <p:subTnLst>
                                    <p:audio>
                                      <p:cMediaNode>
                                        <p:cTn display="0" masterRel="sameClick">
                                          <p:stCondLst>
                                            <p:cond evt="begin" delay="0">
                                              <p:tn val="47"/>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9" grpId="0"/>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720359" y="850168"/>
            <a:ext cx="3933825" cy="457200"/>
          </a:xfrm>
          <a:prstGeom prst="rect">
            <a:avLst/>
          </a:prstGeom>
          <a:noFill/>
          <a:ln w="9525">
            <a:noFill/>
            <a:miter lim="800000"/>
            <a:headEnd/>
            <a:tailEnd/>
          </a:ln>
          <a:effectLst/>
        </p:spPr>
        <p:txBody>
          <a:bodyPr wrap="none" anchor="ctr">
            <a:spAutoFit/>
          </a:bodyPr>
          <a:lstStyle/>
          <a:p>
            <a:pPr>
              <a:buFont typeface="Wingdings" pitchFamily="2" charset="2"/>
              <a:buChar char="l"/>
              <a:tabLst>
                <a:tab pos="266700" algn="l"/>
              </a:tabLst>
              <a:defRPr/>
            </a:pPr>
            <a:r>
              <a:rPr lang="en-US" altLang="zh-CN" b="1">
                <a:solidFill>
                  <a:srgbClr val="FF33CC"/>
                </a:solidFill>
                <a:effectLst>
                  <a:outerShdw blurRad="38100" dist="38100" dir="2700000" algn="tl">
                    <a:srgbClr val="000000"/>
                  </a:outerShdw>
                </a:effectLst>
                <a:ea typeface="楷体_GB2312" pitchFamily="49" charset="-122"/>
              </a:rPr>
              <a:t>  </a:t>
            </a:r>
            <a:r>
              <a:rPr lang="zh-CN" altLang="en-US" b="1">
                <a:solidFill>
                  <a:srgbClr val="FF33CC"/>
                </a:solidFill>
                <a:effectLst>
                  <a:outerShdw blurRad="38100" dist="38100" dir="2700000" algn="tl">
                    <a:srgbClr val="000000"/>
                  </a:outerShdw>
                </a:effectLst>
                <a:ea typeface="楷体_GB2312" pitchFamily="49" charset="-122"/>
              </a:rPr>
              <a:t>使用循环语句来逐一赋值</a:t>
            </a:r>
          </a:p>
        </p:txBody>
      </p:sp>
      <p:sp>
        <p:nvSpPr>
          <p:cNvPr id="5" name="Text Box 11" descr="信纸"/>
          <p:cNvSpPr txBox="1">
            <a:spLocks noChangeArrowheads="1"/>
          </p:cNvSpPr>
          <p:nvPr/>
        </p:nvSpPr>
        <p:spPr bwMode="auto">
          <a:xfrm>
            <a:off x="791796" y="1459768"/>
            <a:ext cx="7634288" cy="1590675"/>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zh-CN" b="1">
                <a:solidFill>
                  <a:srgbClr val="CC3300"/>
                </a:solidFill>
                <a:effectLst>
                  <a:outerShdw blurRad="38100" dist="38100" dir="2700000" algn="tl">
                    <a:srgbClr val="000000"/>
                  </a:outerShdw>
                </a:effectLst>
                <a:latin typeface="隶书" pitchFamily="49" charset="-122"/>
                <a:ea typeface="隶书" pitchFamily="49" charset="-122"/>
              </a:rPr>
              <a:t>例如，将数组</a:t>
            </a:r>
            <a:r>
              <a:rPr lang="en-US" altLang="zh-CN" b="1">
                <a:solidFill>
                  <a:srgbClr val="CC3300"/>
                </a:solidFill>
                <a:effectLst>
                  <a:outerShdw blurRad="38100" dist="38100" dir="2700000" algn="tl">
                    <a:srgbClr val="000000"/>
                  </a:outerShdw>
                </a:effectLst>
                <a:latin typeface="隶书" pitchFamily="49" charset="-122"/>
                <a:ea typeface="隶书" pitchFamily="49" charset="-122"/>
              </a:rPr>
              <a:t>a</a:t>
            </a:r>
            <a:r>
              <a:rPr lang="zh-CN" altLang="en-US" b="1">
                <a:solidFill>
                  <a:srgbClr val="CC3300"/>
                </a:solidFill>
                <a:effectLst>
                  <a:outerShdw blurRad="38100" dist="38100" dir="2700000" algn="tl">
                    <a:srgbClr val="000000"/>
                  </a:outerShdw>
                </a:effectLst>
                <a:latin typeface="隶书" pitchFamily="49" charset="-122"/>
                <a:ea typeface="隶书" pitchFamily="49" charset="-122"/>
              </a:rPr>
              <a:t>的各元素赋值成奇数序列</a:t>
            </a:r>
            <a:r>
              <a:rPr lang="zh-CN" altLang="en-US" b="1">
                <a:solidFill>
                  <a:srgbClr val="CC3300"/>
                </a:solidFill>
                <a:effectLst>
                  <a:outerShdw blurRad="38100" dist="38100" dir="2700000" algn="tl">
                    <a:srgbClr val="000000"/>
                  </a:outerShdw>
                </a:effectLst>
              </a:rPr>
              <a:t>。</a:t>
            </a:r>
          </a:p>
          <a:p>
            <a:pPr>
              <a:defRPr/>
            </a:pPr>
            <a:r>
              <a:rPr lang="zh-CN" altLang="en-US" b="1">
                <a:effectLst>
                  <a:outerShdw blurRad="38100" dist="38100" dir="2700000" algn="tl">
                    <a:srgbClr val="FFFFFF"/>
                  </a:outerShdw>
                </a:effectLst>
              </a:rPr>
              <a:t>    </a:t>
            </a:r>
            <a:r>
              <a:rPr lang="en-US" altLang="zh-CN" b="1">
                <a:effectLst>
                  <a:outerShdw blurRad="38100" dist="38100" dir="2700000" algn="tl">
                    <a:srgbClr val="FFFFFF"/>
                  </a:outerShdw>
                </a:effectLst>
              </a:rPr>
              <a:t>int a[10], i;</a:t>
            </a:r>
          </a:p>
          <a:p>
            <a:pPr>
              <a:defRPr/>
            </a:pPr>
            <a:r>
              <a:rPr lang="en-US" altLang="zh-CN" b="1">
                <a:effectLst>
                  <a:outerShdw blurRad="38100" dist="38100" dir="2700000" algn="tl">
                    <a:srgbClr val="FFFFFF"/>
                  </a:outerShdw>
                </a:effectLst>
              </a:rPr>
              <a:t>    for (i = 0; i &lt; 10; i++)</a:t>
            </a:r>
          </a:p>
          <a:p>
            <a:pPr>
              <a:defRPr/>
            </a:pPr>
            <a:r>
              <a:rPr lang="en-US" altLang="zh-CN" b="1">
                <a:effectLst>
                  <a:outerShdw blurRad="38100" dist="38100" dir="2700000" algn="tl">
                    <a:srgbClr val="FFFFFF"/>
                  </a:outerShdw>
                </a:effectLst>
              </a:rPr>
              <a:t>        a[i] = 2* i + 1;</a:t>
            </a:r>
          </a:p>
        </p:txBody>
      </p:sp>
      <p:sp>
        <p:nvSpPr>
          <p:cNvPr id="6" name="Text Box 13" descr="信纸"/>
          <p:cNvSpPr txBox="1">
            <a:spLocks noChangeArrowheads="1"/>
          </p:cNvSpPr>
          <p:nvPr/>
        </p:nvSpPr>
        <p:spPr bwMode="auto">
          <a:xfrm>
            <a:off x="791796" y="3186968"/>
            <a:ext cx="7634288" cy="1590675"/>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b="1" dirty="0">
                <a:solidFill>
                  <a:srgbClr val="CC3300"/>
                </a:solidFill>
                <a:effectLst>
                  <a:outerShdw blurRad="38100" dist="38100" dir="2700000" algn="tl">
                    <a:srgbClr val="000000"/>
                  </a:outerShdw>
                </a:effectLst>
                <a:ea typeface="隶书" pitchFamily="49" charset="-122"/>
              </a:rPr>
              <a:t>例如，接受用户键盘输入赋值给数组各元素。</a:t>
            </a:r>
          </a:p>
          <a:p>
            <a:pPr>
              <a:defRPr/>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a[10],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    for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0;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&lt; 10;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scanf</a:t>
            </a:r>
            <a:r>
              <a:rPr lang="en-US" altLang="zh-CN" b="1" dirty="0">
                <a:effectLst>
                  <a:outerShdw blurRad="38100" dist="38100" dir="2700000" algn="tl">
                    <a:srgbClr val="FFFFFF"/>
                  </a:outerShdw>
                </a:effectLst>
              </a:rPr>
              <a:t>("%d", &amp;a[</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p:txBody>
      </p:sp>
      <p:sp>
        <p:nvSpPr>
          <p:cNvPr id="7" name="Text Box 14"/>
          <p:cNvSpPr txBox="1">
            <a:spLocks noChangeArrowheads="1"/>
          </p:cNvSpPr>
          <p:nvPr/>
        </p:nvSpPr>
        <p:spPr bwMode="auto">
          <a:xfrm>
            <a:off x="1077913" y="5060218"/>
            <a:ext cx="5616575" cy="1225550"/>
          </a:xfrm>
          <a:prstGeom prst="rect">
            <a:avLst/>
          </a:prstGeom>
          <a:solidFill>
            <a:srgbClr val="FFFFFF"/>
          </a:solidFill>
          <a:ln w="38100">
            <a:solidFill>
              <a:srgbClr val="0000FF"/>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b="1">
                <a:solidFill>
                  <a:srgbClr val="CC3300"/>
                </a:solidFill>
                <a:effectLst>
                  <a:outerShdw blurRad="38100" dist="38100" dir="2700000" algn="tl">
                    <a:srgbClr val="C0C0C0"/>
                  </a:outerShdw>
                </a:effectLst>
                <a:ea typeface="隶书" pitchFamily="49" charset="-122"/>
              </a:rPr>
              <a:t>判断下列赋值是否正确？</a:t>
            </a:r>
          </a:p>
          <a:p>
            <a:pPr>
              <a:defRPr/>
            </a:pPr>
            <a:r>
              <a:rPr lang="zh-CN" altLang="en-US" b="1">
                <a:effectLst>
                  <a:outerShdw blurRad="38100" dist="38100" dir="2700000" algn="tl">
                    <a:srgbClr val="C0C0C0"/>
                  </a:outerShdw>
                </a:effectLst>
              </a:rPr>
              <a:t>    </a:t>
            </a:r>
            <a:r>
              <a:rPr lang="en-US" altLang="zh-CN" b="1">
                <a:effectLst>
                  <a:outerShdw blurRad="38100" dist="38100" dir="2700000" algn="tl">
                    <a:srgbClr val="C0C0C0"/>
                  </a:outerShdw>
                </a:effectLst>
              </a:rPr>
              <a:t>int a[3];</a:t>
            </a:r>
          </a:p>
          <a:p>
            <a:pPr>
              <a:defRPr/>
            </a:pPr>
            <a:r>
              <a:rPr lang="en-US" altLang="zh-CN" b="1">
                <a:effectLst>
                  <a:outerShdw blurRad="38100" dist="38100" dir="2700000" algn="tl">
                    <a:srgbClr val="C0C0C0"/>
                  </a:outerShdw>
                </a:effectLst>
              </a:rPr>
              <a:t>    scanf ("%d%d%d", a);</a:t>
            </a:r>
            <a:r>
              <a:rPr lang="en-US" altLang="zh-CN"/>
              <a:t> </a:t>
            </a:r>
          </a:p>
        </p:txBody>
      </p:sp>
      <p:sp>
        <p:nvSpPr>
          <p:cNvPr id="8" name="Text Box 15"/>
          <p:cNvSpPr txBox="1">
            <a:spLocks noChangeArrowheads="1"/>
          </p:cNvSpPr>
          <p:nvPr/>
        </p:nvSpPr>
        <p:spPr bwMode="auto">
          <a:xfrm>
            <a:off x="4284296" y="5475410"/>
            <a:ext cx="649288" cy="641350"/>
          </a:xfrm>
          <a:prstGeom prst="rect">
            <a:avLst/>
          </a:prstGeom>
          <a:noFill/>
          <a:ln w="9525">
            <a:noFill/>
            <a:miter lim="800000"/>
            <a:headEnd/>
            <a:tailEnd/>
          </a:ln>
          <a:effectLst/>
        </p:spPr>
        <p:txBody>
          <a:bodyPr>
            <a:spAutoFit/>
          </a:bodyPr>
          <a:lstStyle/>
          <a:p>
            <a:pPr>
              <a:spcBef>
                <a:spcPct val="50000"/>
              </a:spcBef>
              <a:defRPr/>
            </a:pPr>
            <a:r>
              <a:rPr lang="en-US" altLang="zh-CN" sz="3600" b="1" dirty="0">
                <a:solidFill>
                  <a:srgbClr val="FF3300"/>
                </a:solidFill>
                <a:effectLst>
                  <a:outerShdw blurRad="38100" dist="38100" dir="2700000" algn="tl">
                    <a:srgbClr val="000000"/>
                  </a:outerShdw>
                </a:effectLst>
              </a:rPr>
              <a:t>×</a:t>
            </a:r>
          </a:p>
        </p:txBody>
      </p:sp>
      <p:sp>
        <p:nvSpPr>
          <p:cNvPr id="9" name="AutoShape 12"/>
          <p:cNvSpPr>
            <a:spLocks noChangeArrowheads="1"/>
          </p:cNvSpPr>
          <p:nvPr/>
        </p:nvSpPr>
        <p:spPr bwMode="auto">
          <a:xfrm>
            <a:off x="5717442" y="1210531"/>
            <a:ext cx="6624638" cy="1976437"/>
          </a:xfrm>
          <a:prstGeom prst="cloudCallout">
            <a:avLst>
              <a:gd name="adj1" fmla="val -78742"/>
              <a:gd name="adj2" fmla="val -51910"/>
            </a:avLst>
          </a:prstGeom>
          <a:gradFill rotWithShape="1">
            <a:gsLst>
              <a:gs pos="0">
                <a:srgbClr val="CCFFFF"/>
              </a:gs>
              <a:gs pos="100000">
                <a:srgbClr val="CCFFFF">
                  <a:gamma/>
                  <a:shade val="78824"/>
                  <a:invGamma/>
                </a:srgbClr>
              </a:gs>
            </a:gsLst>
            <a:lin ang="5400000" scaled="1"/>
          </a:gradFill>
          <a:ln w="25400">
            <a:solidFill>
              <a:srgbClr val="FF00FF"/>
            </a:solidFill>
            <a:round/>
            <a:headEnd/>
            <a:tailEnd/>
          </a:ln>
          <a:effectLst>
            <a:outerShdw dist="107763" dir="2700000" algn="ctr" rotWithShape="0">
              <a:schemeClr val="bg2">
                <a:alpha val="50000"/>
              </a:schemeClr>
            </a:outerShdw>
          </a:effectLst>
        </p:spPr>
        <p:txBody>
          <a:bodyPr/>
          <a:lstStyle/>
          <a:p>
            <a:pPr>
              <a:defRPr/>
            </a:pPr>
            <a:r>
              <a:rPr lang="en-US" altLang="zh-CN" sz="2000" b="1">
                <a:effectLst>
                  <a:outerShdw blurRad="38100" dist="38100" dir="2700000" algn="tl">
                    <a:srgbClr val="FFFFFF"/>
                  </a:outerShdw>
                </a:effectLst>
                <a:latin typeface="楷体_GB2312" pitchFamily="49" charset="-122"/>
                <a:ea typeface="楷体_GB2312" pitchFamily="49" charset="-122"/>
              </a:rPr>
              <a:t>    </a:t>
            </a:r>
            <a:r>
              <a:rPr lang="zh-CN" altLang="en-US" sz="2000" b="1">
                <a:effectLst>
                  <a:outerShdw blurRad="38100" dist="38100" dir="2700000" algn="tl">
                    <a:srgbClr val="FFFFFF"/>
                  </a:outerShdw>
                </a:effectLst>
                <a:latin typeface="楷体_GB2312" pitchFamily="49" charset="-122"/>
                <a:ea typeface="楷体_GB2312" pitchFamily="49" charset="-122"/>
              </a:rPr>
              <a:t>这种方法是在编程中普遍使用的一种方法，它适用于对某数组元素进行有规律的赋值或接受用户通过键盘输入对数组元素的赋值</a:t>
            </a:r>
            <a:r>
              <a:rPr lang="zh-CN" altLang="en-US" sz="2000">
                <a:latin typeface="楷体_GB2312" pitchFamily="49" charset="-122"/>
                <a:ea typeface="楷体_GB2312" pitchFamily="49" charset="-122"/>
              </a:rPr>
              <a:t> </a:t>
            </a:r>
            <a:r>
              <a:rPr lang="zh-CN" altLang="en-US" sz="2000" b="1">
                <a:effectLst>
                  <a:outerShdw blurRad="38100" dist="38100" dir="2700000" algn="tl">
                    <a:srgbClr val="FFFFFF"/>
                  </a:outerShdw>
                </a:effectLst>
                <a:latin typeface="楷体_GB2312" pitchFamily="49" charset="-122"/>
                <a:ea typeface="楷体_GB2312" pitchFamily="49" charset="-122"/>
              </a:rPr>
              <a:t>。 </a:t>
            </a:r>
          </a:p>
        </p:txBody>
      </p:sp>
    </p:spTree>
    <p:extLst>
      <p:ext uri="{BB962C8B-B14F-4D97-AF65-F5344CB8AC3E}">
        <p14:creationId xmlns:p14="http://schemas.microsoft.com/office/powerpoint/2010/main" val="122793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out)">
                                      <p:cBhvr>
                                        <p:cTn id="18" dur="500"/>
                                        <p:tgtEl>
                                          <p:spTgt spid="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out)">
                                      <p:cBhvr>
                                        <p:cTn id="23" dur="500"/>
                                        <p:tgtEl>
                                          <p:spTgt spid="7"/>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500"/>
                                        <p:tgtEl>
                                          <p:spTgt spid="8"/>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strips(downRight)">
                                      <p:cBhvr>
                                        <p:cTn id="33" dur="500"/>
                                        <p:tgtEl>
                                          <p:spTgt spid="9"/>
                                        </p:tgtEl>
                                      </p:cBhvr>
                                    </p:animEffect>
                                  </p:childTnLst>
                                  <p:subTnLst>
                                    <p:audio>
                                      <p:cMediaNode>
                                        <p:cTn display="0" masterRel="sameClick">
                                          <p:stCondLst>
                                            <p:cond evt="begin" delay="0">
                                              <p:tn val="31"/>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685190" y="1078768"/>
            <a:ext cx="3709987" cy="457200"/>
          </a:xfrm>
          <a:prstGeom prst="rect">
            <a:avLst/>
          </a:prstGeom>
          <a:noFill/>
          <a:ln w="9525">
            <a:noFill/>
            <a:miter lim="800000"/>
            <a:headEnd/>
            <a:tailEnd/>
          </a:ln>
          <a:effectLst/>
        </p:spPr>
        <p:txBody>
          <a:bodyPr wrap="none" anchor="ctr">
            <a:spAutoFit/>
          </a:bodyPr>
          <a:lstStyle/>
          <a:p>
            <a:pPr marL="457200" indent="-457200">
              <a:buFont typeface="Wingdings" pitchFamily="2" charset="2"/>
              <a:buChar char="l"/>
              <a:tabLst>
                <a:tab pos="266700" algn="l"/>
              </a:tabLst>
              <a:defRPr/>
            </a:pPr>
            <a:r>
              <a:rPr lang="zh-CN" altLang="en-US" b="1">
                <a:solidFill>
                  <a:srgbClr val="FF33CC"/>
                </a:solidFill>
                <a:effectLst>
                  <a:outerShdw blurRad="38100" dist="38100" dir="2700000" algn="tl">
                    <a:srgbClr val="000000"/>
                  </a:outerShdw>
                </a:effectLst>
                <a:latin typeface="楷体_GB2312" pitchFamily="49" charset="-122"/>
                <a:ea typeface="楷体_GB2312" pitchFamily="49" charset="-122"/>
              </a:rPr>
              <a:t>使用</a:t>
            </a:r>
            <a:r>
              <a:rPr lang="en-US" altLang="zh-CN" b="1">
                <a:solidFill>
                  <a:srgbClr val="FF33CC"/>
                </a:solidFill>
                <a:effectLst>
                  <a:outerShdw blurRad="38100" dist="38100" dir="2700000" algn="tl">
                    <a:srgbClr val="000000"/>
                  </a:outerShdw>
                </a:effectLst>
                <a:latin typeface="楷体_GB2312" pitchFamily="49" charset="-122"/>
                <a:ea typeface="楷体_GB2312" pitchFamily="49" charset="-122"/>
              </a:rPr>
              <a:t>memset</a:t>
            </a:r>
            <a:r>
              <a:rPr lang="zh-CN" altLang="en-US" b="1">
                <a:solidFill>
                  <a:srgbClr val="FF33CC"/>
                </a:solidFill>
                <a:effectLst>
                  <a:outerShdw blurRad="38100" dist="38100" dir="2700000" algn="tl">
                    <a:srgbClr val="000000"/>
                  </a:outerShdw>
                </a:effectLst>
                <a:latin typeface="楷体_GB2312" pitchFamily="49" charset="-122"/>
                <a:ea typeface="楷体_GB2312" pitchFamily="49" charset="-122"/>
              </a:rPr>
              <a:t>函数来赋值</a:t>
            </a:r>
          </a:p>
        </p:txBody>
      </p:sp>
      <p:sp>
        <p:nvSpPr>
          <p:cNvPr id="5" name="Rectangle 12"/>
          <p:cNvSpPr>
            <a:spLocks noChangeArrowheads="1"/>
          </p:cNvSpPr>
          <p:nvPr/>
        </p:nvSpPr>
        <p:spPr bwMode="auto">
          <a:xfrm>
            <a:off x="1188427" y="1664040"/>
            <a:ext cx="6543779" cy="369332"/>
          </a:xfrm>
          <a:prstGeom prst="rect">
            <a:avLst/>
          </a:prstGeom>
          <a:noFill/>
          <a:ln w="9525">
            <a:noFill/>
            <a:miter lim="800000"/>
            <a:headEnd/>
            <a:tailEnd/>
          </a:ln>
          <a:effectLst/>
        </p:spPr>
        <p:txBody>
          <a:bodyPr wrap="none" anchor="ctr">
            <a:spAutoFit/>
          </a:bodyPr>
          <a:lstStyle/>
          <a:p>
            <a:pPr>
              <a:defRPr/>
            </a:pPr>
            <a:r>
              <a:rPr lang="zh-CN" altLang="en-US" b="1" dirty="0" smtClean="0">
                <a:effectLst>
                  <a:outerShdw blurRad="38100" dist="38100" dir="2700000" algn="tl">
                    <a:srgbClr val="FFFFFF"/>
                  </a:outerShdw>
                </a:effectLst>
                <a:latin typeface="楷体_GB2312" pitchFamily="49" charset="-122"/>
                <a:ea typeface="楷体_GB2312" pitchFamily="49" charset="-122"/>
              </a:rPr>
              <a:t>使用函数</a:t>
            </a:r>
            <a:r>
              <a:rPr lang="en-US" altLang="zh-CN" b="1" dirty="0" err="1" smtClean="0">
                <a:effectLst>
                  <a:outerShdw blurRad="38100" dist="38100" dir="2700000" algn="tl">
                    <a:srgbClr val="FFFFFF"/>
                  </a:outerShdw>
                </a:effectLst>
                <a:latin typeface="楷体_GB2312" pitchFamily="49" charset="-122"/>
                <a:ea typeface="楷体_GB2312" pitchFamily="49" charset="-122"/>
              </a:rPr>
              <a:t>memset</a:t>
            </a:r>
            <a:r>
              <a:rPr lang="zh-CN" altLang="en-US" b="1" dirty="0" smtClean="0">
                <a:effectLst>
                  <a:outerShdw blurRad="38100" dist="38100" dir="2700000" algn="tl">
                    <a:srgbClr val="FFFFFF"/>
                  </a:outerShdw>
                </a:effectLst>
                <a:latin typeface="楷体_GB2312" pitchFamily="49" charset="-122"/>
                <a:ea typeface="楷体_GB2312" pitchFamily="49" charset="-122"/>
              </a:rPr>
              <a:t>赋值时，必须定义头文件</a:t>
            </a:r>
            <a:r>
              <a:rPr lang="en-US" altLang="zh-CN" b="1" dirty="0" smtClean="0">
                <a:effectLst>
                  <a:outerShdw blurRad="38100" dist="38100" dir="2700000" algn="tl">
                    <a:srgbClr val="FFFFFF"/>
                  </a:outerShdw>
                </a:effectLst>
                <a:latin typeface="楷体_GB2312" pitchFamily="49" charset="-122"/>
                <a:ea typeface="楷体_GB2312" pitchFamily="49" charset="-122"/>
              </a:rPr>
              <a:t>#include&lt;</a:t>
            </a:r>
            <a:r>
              <a:rPr lang="en-US" altLang="zh-CN" b="1" dirty="0" err="1" smtClean="0">
                <a:effectLst>
                  <a:outerShdw blurRad="38100" dist="38100" dir="2700000" algn="tl">
                    <a:srgbClr val="FFFFFF"/>
                  </a:outerShdw>
                </a:effectLst>
                <a:latin typeface="楷体_GB2312" pitchFamily="49" charset="-122"/>
                <a:ea typeface="楷体_GB2312" pitchFamily="49" charset="-122"/>
              </a:rPr>
              <a:t>cstring</a:t>
            </a:r>
            <a:r>
              <a:rPr lang="en-US" altLang="zh-CN" b="1" dirty="0" smtClean="0">
                <a:effectLst>
                  <a:outerShdw blurRad="38100" dist="38100" dir="2700000" algn="tl">
                    <a:srgbClr val="FFFFFF"/>
                  </a:outerShdw>
                </a:effectLst>
                <a:latin typeface="楷体_GB2312" pitchFamily="49" charset="-122"/>
                <a:ea typeface="楷体_GB2312" pitchFamily="49" charset="-122"/>
              </a:rPr>
              <a:t>&gt;.</a:t>
            </a:r>
            <a:r>
              <a:rPr lang="zh-CN" altLang="en-US" dirty="0" smtClean="0"/>
              <a:t> </a:t>
            </a:r>
            <a:endParaRPr lang="zh-CN" altLang="en-US" dirty="0"/>
          </a:p>
        </p:txBody>
      </p:sp>
      <p:sp>
        <p:nvSpPr>
          <p:cNvPr id="7" name="Rectangle 14"/>
          <p:cNvSpPr>
            <a:spLocks noChangeArrowheads="1"/>
          </p:cNvSpPr>
          <p:nvPr/>
        </p:nvSpPr>
        <p:spPr bwMode="auto">
          <a:xfrm>
            <a:off x="755773" y="2653411"/>
            <a:ext cx="8243887" cy="369332"/>
          </a:xfrm>
          <a:prstGeom prst="rect">
            <a:avLst/>
          </a:prstGeom>
          <a:noFill/>
          <a:ln w="9525">
            <a:noFill/>
            <a:miter lim="800000"/>
            <a:headEnd/>
            <a:tailEnd/>
          </a:ln>
          <a:effectLst/>
        </p:spPr>
        <p:txBody>
          <a:bodyPr anchor="ctr">
            <a:spAutoFit/>
          </a:bodyPr>
          <a:lstStyle/>
          <a:p>
            <a:pPr>
              <a:defRPr/>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solidFill>
                  <a:srgbClr val="0033CC"/>
                </a:solidFill>
                <a:effectLst>
                  <a:outerShdw blurRad="38100" dist="38100" dir="2700000" algn="tl">
                    <a:srgbClr val="000000"/>
                  </a:outerShdw>
                </a:effectLst>
                <a:latin typeface="楷体_GB2312" pitchFamily="49" charset="-122"/>
                <a:ea typeface="楷体_GB2312" pitchFamily="49" charset="-122"/>
              </a:rPr>
              <a:t>功能</a:t>
            </a:r>
            <a:r>
              <a:rPr lang="zh-CN" altLang="en-US" b="1" dirty="0" smtClean="0">
                <a:solidFill>
                  <a:srgbClr val="0033CC"/>
                </a:solidFill>
                <a:effectLst>
                  <a:outerShdw blurRad="38100" dist="38100" dir="2700000" algn="tl">
                    <a:srgbClr val="000000"/>
                  </a:outerShdw>
                </a:effectLst>
                <a:latin typeface="楷体_GB2312" pitchFamily="49" charset="-122"/>
                <a:ea typeface="楷体_GB2312" pitchFamily="49" charset="-122"/>
              </a:rPr>
              <a:t>：</a:t>
            </a:r>
            <a:r>
              <a:rPr lang="zh-CN" altLang="en-US" b="1" dirty="0" smtClean="0">
                <a:effectLst>
                  <a:outerShdw blurRad="38100" dist="38100" dir="2700000" algn="tl">
                    <a:srgbClr val="FFFFFF"/>
                  </a:outerShdw>
                </a:effectLst>
                <a:latin typeface="楷体_GB2312" pitchFamily="49" charset="-122"/>
                <a:ea typeface="楷体_GB2312" pitchFamily="49" charset="-122"/>
              </a:rPr>
              <a:t>将</a:t>
            </a:r>
            <a:r>
              <a:rPr lang="en-US" altLang="zh-CN" b="1" dirty="0">
                <a:effectLst>
                  <a:outerShdw blurRad="38100" dist="38100" dir="2700000" algn="tl">
                    <a:srgbClr val="FFFFFF"/>
                  </a:outerShdw>
                </a:effectLst>
                <a:latin typeface="楷体_GB2312" pitchFamily="49" charset="-122"/>
                <a:ea typeface="楷体_GB2312" pitchFamily="49" charset="-122"/>
              </a:rPr>
              <a:t>a</a:t>
            </a:r>
            <a:r>
              <a:rPr lang="zh-CN" altLang="en-US" b="1" dirty="0" smtClean="0">
                <a:effectLst>
                  <a:outerShdw blurRad="38100" dist="38100" dir="2700000" algn="tl">
                    <a:srgbClr val="FFFFFF"/>
                  </a:outerShdw>
                </a:effectLst>
                <a:latin typeface="楷体_GB2312" pitchFamily="49" charset="-122"/>
                <a:ea typeface="楷体_GB2312" pitchFamily="49" charset="-122"/>
              </a:rPr>
              <a:t>为首</a:t>
            </a:r>
            <a:r>
              <a:rPr lang="zh-CN" altLang="en-US" b="1" dirty="0">
                <a:effectLst>
                  <a:outerShdw blurRad="38100" dist="38100" dir="2700000" algn="tl">
                    <a:srgbClr val="FFFFFF"/>
                  </a:outerShdw>
                </a:effectLst>
                <a:latin typeface="楷体_GB2312" pitchFamily="49" charset="-122"/>
                <a:ea typeface="楷体_GB2312" pitchFamily="49" charset="-122"/>
              </a:rPr>
              <a:t>地址</a:t>
            </a:r>
            <a:r>
              <a:rPr lang="zh-CN" altLang="en-US" b="1" dirty="0" smtClean="0">
                <a:effectLst>
                  <a:outerShdw blurRad="38100" dist="38100" dir="2700000" algn="tl">
                    <a:srgbClr val="FFFFFF"/>
                  </a:outerShdw>
                </a:effectLst>
                <a:latin typeface="楷体_GB2312" pitchFamily="49" charset="-122"/>
                <a:ea typeface="楷体_GB2312" pitchFamily="49" charset="-122"/>
              </a:rPr>
              <a:t>的数组</a:t>
            </a:r>
            <a:r>
              <a:rPr lang="en-US" altLang="zh-CN" b="1" dirty="0" smtClean="0">
                <a:effectLst>
                  <a:outerShdw blurRad="38100" dist="38100" dir="2700000" algn="tl">
                    <a:srgbClr val="FFFFFF"/>
                  </a:outerShdw>
                </a:effectLst>
                <a:latin typeface="楷体_GB2312" pitchFamily="49" charset="-122"/>
                <a:ea typeface="楷体_GB2312" pitchFamily="49" charset="-122"/>
              </a:rPr>
              <a:t>a</a:t>
            </a:r>
            <a:r>
              <a:rPr lang="zh-CN" altLang="en-US" b="1" dirty="0" smtClean="0">
                <a:effectLst>
                  <a:outerShdw blurRad="38100" dist="38100" dir="2700000" algn="tl">
                    <a:srgbClr val="FFFFFF"/>
                  </a:outerShdw>
                </a:effectLst>
                <a:latin typeface="楷体_GB2312" pitchFamily="49" charset="-122"/>
                <a:ea typeface="楷体_GB2312" pitchFamily="49" charset="-122"/>
              </a:rPr>
              <a:t>中的所有字节</a:t>
            </a:r>
            <a:r>
              <a:rPr lang="zh-CN" altLang="en-US" b="1" dirty="0">
                <a:effectLst>
                  <a:outerShdw blurRad="38100" dist="38100" dir="2700000" algn="tl">
                    <a:srgbClr val="FFFFFF"/>
                  </a:outerShdw>
                </a:effectLst>
                <a:latin typeface="楷体_GB2312" pitchFamily="49" charset="-122"/>
                <a:ea typeface="楷体_GB2312" pitchFamily="49" charset="-122"/>
              </a:rPr>
              <a:t>内存单元都赋值</a:t>
            </a:r>
            <a:r>
              <a:rPr lang="zh-CN" altLang="en-US" b="1" dirty="0" smtClean="0">
                <a:effectLst>
                  <a:outerShdw blurRad="38100" dist="38100" dir="2700000" algn="tl">
                    <a:srgbClr val="FFFFFF"/>
                  </a:outerShdw>
                </a:effectLst>
                <a:latin typeface="楷体_GB2312" pitchFamily="49" charset="-122"/>
                <a:ea typeface="楷体_GB2312" pitchFamily="49" charset="-122"/>
              </a:rPr>
              <a:t>为</a:t>
            </a:r>
            <a:r>
              <a:rPr lang="en-US" altLang="zh-CN" b="1" dirty="0" smtClean="0">
                <a:effectLst>
                  <a:outerShdw blurRad="38100" dist="38100" dir="2700000" algn="tl">
                    <a:srgbClr val="FFFFFF"/>
                  </a:outerShdw>
                </a:effectLst>
                <a:latin typeface="楷体_GB2312" pitchFamily="49" charset="-122"/>
                <a:ea typeface="楷体_GB2312" pitchFamily="49" charset="-122"/>
              </a:rPr>
              <a:t>0</a:t>
            </a:r>
            <a:r>
              <a:rPr lang="zh-CN" altLang="en-US" b="1" dirty="0">
                <a:effectLst>
                  <a:outerShdw blurRad="38100" dist="38100" dir="2700000" algn="tl">
                    <a:srgbClr val="FFFFFF"/>
                  </a:outerShdw>
                </a:effectLst>
                <a:latin typeface="楷体_GB2312" pitchFamily="49" charset="-122"/>
                <a:ea typeface="楷体_GB2312" pitchFamily="49" charset="-122"/>
              </a:rPr>
              <a:t>。</a:t>
            </a:r>
            <a:endParaRPr lang="en-US" altLang="zh-CN" b="1" dirty="0" smtClean="0">
              <a:effectLst>
                <a:outerShdw blurRad="38100" dist="38100" dir="2700000" algn="tl">
                  <a:srgbClr val="FFFFFF"/>
                </a:outerShdw>
              </a:effectLst>
              <a:latin typeface="楷体_GB2312" pitchFamily="49" charset="-122"/>
              <a:ea typeface="楷体_GB2312" pitchFamily="49" charset="-122"/>
            </a:endParaRPr>
          </a:p>
        </p:txBody>
      </p:sp>
      <p:sp>
        <p:nvSpPr>
          <p:cNvPr id="8" name="Text Box 15" descr="信纸"/>
          <p:cNvSpPr txBox="1">
            <a:spLocks noChangeArrowheads="1"/>
          </p:cNvSpPr>
          <p:nvPr/>
        </p:nvSpPr>
        <p:spPr bwMode="auto">
          <a:xfrm>
            <a:off x="1188428" y="3471556"/>
            <a:ext cx="7634287" cy="925511"/>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zh-CN" b="1" dirty="0">
                <a:solidFill>
                  <a:srgbClr val="CC3300"/>
                </a:solidFill>
                <a:effectLst>
                  <a:outerShdw blurRad="38100" dist="38100" dir="2700000" algn="tl">
                    <a:srgbClr val="000000"/>
                  </a:outerShdw>
                </a:effectLst>
                <a:latin typeface="隶书" pitchFamily="49" charset="-122"/>
                <a:ea typeface="隶书" pitchFamily="49" charset="-122"/>
              </a:rPr>
              <a:t>例如，</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将数组</a:t>
            </a:r>
            <a:r>
              <a:rPr lang="en-US" altLang="zh-CN" b="1" dirty="0" err="1">
                <a:solidFill>
                  <a:srgbClr val="CC3300"/>
                </a:solidFill>
                <a:effectLst>
                  <a:outerShdw blurRad="38100" dist="38100" dir="2700000" algn="tl">
                    <a:srgbClr val="000000"/>
                  </a:outerShdw>
                </a:effectLst>
                <a:latin typeface="隶书" pitchFamily="49" charset="-122"/>
                <a:ea typeface="隶书" pitchFamily="49" charset="-122"/>
              </a:rPr>
              <a:t>str</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的每个数据单元赋值为</a:t>
            </a:r>
            <a:r>
              <a:rPr lang="en-US" altLang="zh-CN" b="1" dirty="0">
                <a:solidFill>
                  <a:srgbClr val="CC3300"/>
                </a:solidFill>
                <a:effectLst>
                  <a:outerShdw blurRad="38100" dist="38100" dir="2700000" algn="tl">
                    <a:srgbClr val="000000"/>
                  </a:outerShdw>
                </a:effectLst>
              </a:rPr>
              <a:t>'a'</a:t>
            </a:r>
            <a:r>
              <a:rPr lang="zh-CN" altLang="en-US" b="1" dirty="0">
                <a:solidFill>
                  <a:srgbClr val="CC3300"/>
                </a:solidFill>
                <a:effectLst>
                  <a:outerShdw blurRad="38100" dist="38100" dir="2700000" algn="tl">
                    <a:srgbClr val="000000"/>
                  </a:outerShdw>
                </a:effectLst>
              </a:rPr>
              <a:t>。</a:t>
            </a:r>
          </a:p>
          <a:p>
            <a:pPr>
              <a:defRPr/>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char </a:t>
            </a:r>
            <a:r>
              <a:rPr lang="en-US" altLang="zh-CN" b="1" dirty="0" err="1">
                <a:effectLst>
                  <a:outerShdw blurRad="38100" dist="38100" dir="2700000" algn="tl">
                    <a:srgbClr val="FFFFFF"/>
                  </a:outerShdw>
                </a:effectLst>
              </a:rPr>
              <a:t>str</a:t>
            </a:r>
            <a:r>
              <a:rPr lang="en-US" altLang="zh-CN" b="1" dirty="0">
                <a:effectLst>
                  <a:outerShdw blurRad="38100" dist="38100" dir="2700000" algn="tl">
                    <a:srgbClr val="FFFFFF"/>
                  </a:outerShdw>
                </a:effectLst>
              </a:rPr>
              <a:t>[10];</a:t>
            </a:r>
          </a:p>
          <a:p>
            <a:pPr>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memset</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str</a:t>
            </a:r>
            <a:r>
              <a:rPr lang="en-US" altLang="zh-CN" b="1" dirty="0">
                <a:effectLst>
                  <a:outerShdw blurRad="38100" dist="38100" dir="2700000" algn="tl">
                    <a:srgbClr val="FFFFFF"/>
                  </a:outerShdw>
                </a:effectLst>
              </a:rPr>
              <a:t>, 'a', </a:t>
            </a:r>
            <a:r>
              <a:rPr lang="en-US" altLang="zh-CN" b="1" dirty="0" err="1" smtClean="0">
                <a:effectLst>
                  <a:outerShdw blurRad="38100" dist="38100" dir="2700000" algn="tl">
                    <a:srgbClr val="FFFFFF"/>
                  </a:outerShdw>
                </a:effectLst>
              </a:rPr>
              <a:t>sizeof</a:t>
            </a:r>
            <a:r>
              <a:rPr lang="en-US" altLang="zh-CN" b="1" dirty="0" smtClean="0">
                <a:effectLst>
                  <a:outerShdw blurRad="38100" dist="38100" dir="2700000" algn="tl">
                    <a:srgbClr val="FFFFFF"/>
                  </a:outerShdw>
                </a:effectLst>
              </a:rPr>
              <a:t>(</a:t>
            </a:r>
            <a:r>
              <a:rPr lang="en-US" altLang="zh-CN" b="1" dirty="0" err="1" smtClean="0">
                <a:effectLst>
                  <a:outerShdw blurRad="38100" dist="38100" dir="2700000" algn="tl">
                    <a:srgbClr val="FFFFFF"/>
                  </a:outerShdw>
                </a:effectLst>
              </a:rPr>
              <a:t>str</a:t>
            </a:r>
            <a:r>
              <a:rPr lang="en-US" altLang="zh-CN" b="1" dirty="0" smtClean="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p:txBody>
      </p:sp>
      <p:sp>
        <p:nvSpPr>
          <p:cNvPr id="9" name="Text Box 16" descr="信纸"/>
          <p:cNvSpPr txBox="1">
            <a:spLocks noChangeArrowheads="1"/>
          </p:cNvSpPr>
          <p:nvPr/>
        </p:nvSpPr>
        <p:spPr bwMode="auto">
          <a:xfrm>
            <a:off x="1188427" y="4682179"/>
            <a:ext cx="7634288" cy="925511"/>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zh-CN" b="1" dirty="0">
                <a:solidFill>
                  <a:srgbClr val="CC3300"/>
                </a:solidFill>
                <a:effectLst>
                  <a:outerShdw blurRad="38100" dist="38100" dir="2700000" algn="tl">
                    <a:srgbClr val="000000"/>
                  </a:outerShdw>
                </a:effectLst>
                <a:latin typeface="隶书" pitchFamily="49" charset="-122"/>
                <a:ea typeface="隶书" pitchFamily="49" charset="-122"/>
              </a:rPr>
              <a:t>例如，</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将数组</a:t>
            </a:r>
            <a:r>
              <a:rPr lang="en-US" altLang="zh-CN" b="1" dirty="0">
                <a:solidFill>
                  <a:srgbClr val="CC3300"/>
                </a:solidFill>
                <a:effectLst>
                  <a:outerShdw blurRad="38100" dist="38100" dir="2700000" algn="tl">
                    <a:srgbClr val="000000"/>
                  </a:outerShdw>
                </a:effectLst>
                <a:latin typeface="隶书" pitchFamily="49" charset="-122"/>
                <a:ea typeface="隶书" pitchFamily="49" charset="-122"/>
              </a:rPr>
              <a:t>a</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的每个数据单元赋值为</a:t>
            </a:r>
            <a:r>
              <a:rPr lang="en-US" altLang="zh-CN" b="1" dirty="0">
                <a:solidFill>
                  <a:srgbClr val="CC3300"/>
                </a:solidFill>
                <a:effectLst>
                  <a:outerShdw blurRad="38100" dist="38100" dir="2700000" algn="tl">
                    <a:srgbClr val="000000"/>
                  </a:outerShdw>
                </a:effectLst>
                <a:latin typeface="隶书" pitchFamily="49" charset="-122"/>
                <a:ea typeface="隶书" pitchFamily="49" charset="-122"/>
              </a:rPr>
              <a:t>0</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（清</a:t>
            </a:r>
            <a:r>
              <a:rPr lang="en-US" altLang="zh-CN" b="1" dirty="0">
                <a:solidFill>
                  <a:srgbClr val="CC3300"/>
                </a:solidFill>
                <a:effectLst>
                  <a:outerShdw blurRad="38100" dist="38100" dir="2700000" algn="tl">
                    <a:srgbClr val="000000"/>
                  </a:outerShdw>
                </a:effectLst>
                <a:latin typeface="隶书" pitchFamily="49" charset="-122"/>
                <a:ea typeface="隶书" pitchFamily="49" charset="-122"/>
              </a:rPr>
              <a:t>0</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CC3300"/>
                </a:solidFill>
                <a:effectLst>
                  <a:outerShdw blurRad="38100" dist="38100" dir="2700000" algn="tl">
                    <a:srgbClr val="000000"/>
                  </a:outerShdw>
                </a:effectLst>
              </a:rPr>
              <a:t>。</a:t>
            </a:r>
          </a:p>
          <a:p>
            <a:pPr>
              <a:defRPr/>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a[10]; </a:t>
            </a:r>
          </a:p>
          <a:p>
            <a:pPr>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memset</a:t>
            </a:r>
            <a:r>
              <a:rPr lang="en-US" altLang="zh-CN" b="1" dirty="0">
                <a:effectLst>
                  <a:outerShdw blurRad="38100" dist="38100" dir="2700000" algn="tl">
                    <a:srgbClr val="FFFFFF"/>
                  </a:outerShdw>
                </a:effectLst>
              </a:rPr>
              <a:t> (a, 0, </a:t>
            </a:r>
            <a:r>
              <a:rPr lang="en-US" altLang="zh-CN" b="1" dirty="0" err="1" smtClean="0">
                <a:effectLst>
                  <a:outerShdw blurRad="38100" dist="38100" dir="2700000" algn="tl">
                    <a:srgbClr val="FFFFFF"/>
                  </a:outerShdw>
                </a:effectLst>
              </a:rPr>
              <a:t>sizeof</a:t>
            </a:r>
            <a:r>
              <a:rPr lang="en-US" altLang="zh-CN" b="1" dirty="0" smtClean="0">
                <a:effectLst>
                  <a:outerShdw blurRad="38100" dist="38100" dir="2700000" algn="tl">
                    <a:srgbClr val="FFFFFF"/>
                  </a:outerShdw>
                </a:effectLst>
              </a:rPr>
              <a:t>(</a:t>
            </a:r>
            <a:r>
              <a:rPr lang="en-US" altLang="zh-CN" b="1" dirty="0">
                <a:effectLst>
                  <a:outerShdw blurRad="38100" dist="38100" dir="2700000" algn="tl">
                    <a:srgbClr val="FFFFFF"/>
                  </a:outerShdw>
                </a:effectLst>
              </a:rPr>
              <a:t>a</a:t>
            </a:r>
            <a:r>
              <a:rPr lang="en-US" altLang="zh-CN" b="1" dirty="0" smtClean="0">
                <a:effectLst>
                  <a:outerShdw blurRad="38100" dist="38100" dir="2700000" algn="tl">
                    <a:srgbClr val="FFFFFF"/>
                  </a:outerShdw>
                </a:effectLst>
              </a:rPr>
              <a:t>));</a:t>
            </a:r>
            <a:r>
              <a:rPr lang="en-US" altLang="zh-CN" dirty="0" smtClean="0"/>
              <a:t> </a:t>
            </a:r>
            <a:endParaRPr lang="en-US" altLang="zh-CN" dirty="0"/>
          </a:p>
        </p:txBody>
      </p:sp>
      <p:pic>
        <p:nvPicPr>
          <p:cNvPr id="11" name="图片 10"/>
          <p:cNvPicPr>
            <a:picLocks noChangeAspect="1"/>
          </p:cNvPicPr>
          <p:nvPr/>
        </p:nvPicPr>
        <p:blipFill rotWithShape="1">
          <a:blip r:embed="rId3"/>
          <a:srcRect b="58891"/>
          <a:stretch/>
        </p:blipFill>
        <p:spPr>
          <a:xfrm>
            <a:off x="1459889" y="2161445"/>
            <a:ext cx="5438775" cy="238855"/>
          </a:xfrm>
          <a:prstGeom prst="rect">
            <a:avLst/>
          </a:prstGeom>
        </p:spPr>
      </p:pic>
    </p:spTree>
    <p:extLst>
      <p:ext uri="{BB962C8B-B14F-4D97-AF65-F5344CB8AC3E}">
        <p14:creationId xmlns:p14="http://schemas.microsoft.com/office/powerpoint/2010/main" val="307704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box(out)">
                                      <p:cBhvr>
                                        <p:cTn id="23" dur="500"/>
                                        <p:tgtEl>
                                          <p:spTgt spid="7">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out)">
                                      <p:cBhvr>
                                        <p:cTn id="28" dur="500"/>
                                        <p:tgtEl>
                                          <p:spTgt spid="8"/>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ox(out)">
                                      <p:cBhvr>
                                        <p:cTn id="33" dur="500"/>
                                        <p:tgtEl>
                                          <p:spTgt spid="9"/>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0599" y="1296797"/>
            <a:ext cx="8355623" cy="646331"/>
          </a:xfrm>
          <a:prstGeom prst="rect">
            <a:avLst/>
          </a:prstGeom>
        </p:spPr>
        <p:txBody>
          <a:bodyPr wrap="square">
            <a:spAutoFit/>
          </a:bodyPr>
          <a:lstStyle/>
          <a:p>
            <a:r>
              <a:rPr lang="zh-CN" altLang="en-US" dirty="0" smtClean="0">
                <a:solidFill>
                  <a:srgbClr val="FF0000"/>
                </a:solidFill>
                <a:latin typeface="SimSun" panose="02010600030101010101" pitchFamily="2" charset="-122"/>
                <a:ea typeface="SimSun" panose="02010600030101010101" pitchFamily="2" charset="-122"/>
              </a:rPr>
              <a:t>思考： </a:t>
            </a:r>
            <a:r>
              <a:rPr lang="en-US" altLang="zh-CN" dirty="0" err="1">
                <a:solidFill>
                  <a:srgbClr val="FF0000"/>
                </a:solidFill>
                <a:latin typeface="Courier New Bold" panose="02070609020205020404" pitchFamily="49" charset="0"/>
                <a:ea typeface="SimSun" panose="02010600030101010101" pitchFamily="2" charset="-122"/>
              </a:rPr>
              <a:t>memset</a:t>
            </a:r>
            <a:r>
              <a:rPr lang="en-US" altLang="zh-CN" dirty="0">
                <a:solidFill>
                  <a:srgbClr val="FF0000"/>
                </a:solidFill>
                <a:latin typeface="Courier New Bold" panose="02070609020205020404" pitchFamily="49" charset="0"/>
                <a:ea typeface="SimSun" panose="02010600030101010101" pitchFamily="2" charset="-122"/>
              </a:rPr>
              <a:t>(a,1,sizeof(a)); </a:t>
            </a:r>
            <a:r>
              <a:rPr lang="zh-CN" altLang="en-US" dirty="0">
                <a:solidFill>
                  <a:srgbClr val="FF0000"/>
                </a:solidFill>
                <a:latin typeface="SimSun" panose="02010600030101010101" pitchFamily="2" charset="-122"/>
                <a:ea typeface="SimSun" panose="02010600030101010101" pitchFamily="2" charset="-122"/>
              </a:rPr>
              <a:t>是否是把 </a:t>
            </a:r>
            <a:r>
              <a:rPr lang="en-US" altLang="zh-CN" dirty="0">
                <a:solidFill>
                  <a:srgbClr val="FF0000"/>
                </a:solidFill>
                <a:latin typeface="Courier New Bold" panose="02070609020205020404" pitchFamily="49" charset="0"/>
                <a:ea typeface="SimSun" panose="02010600030101010101" pitchFamily="2" charset="-122"/>
              </a:rPr>
              <a:t>a </a:t>
            </a:r>
            <a:r>
              <a:rPr lang="zh-CN" altLang="en-US" dirty="0">
                <a:solidFill>
                  <a:srgbClr val="FF0000"/>
                </a:solidFill>
                <a:latin typeface="SimSun" panose="02010600030101010101" pitchFamily="2" charset="-122"/>
                <a:ea typeface="SimSun" panose="02010600030101010101" pitchFamily="2" charset="-122"/>
              </a:rPr>
              <a:t>的每个元素赋值为 </a:t>
            </a:r>
            <a:r>
              <a:rPr lang="en-US" altLang="zh-CN" dirty="0">
                <a:solidFill>
                  <a:srgbClr val="FF0000"/>
                </a:solidFill>
                <a:latin typeface="Courier New Bold" panose="02070609020205020404" pitchFamily="49" charset="0"/>
                <a:ea typeface="SimSun" panose="02010600030101010101" pitchFamily="2" charset="-122"/>
              </a:rPr>
              <a:t>1 </a:t>
            </a:r>
            <a:r>
              <a:rPr lang="zh-CN" altLang="en-US" dirty="0">
                <a:solidFill>
                  <a:srgbClr val="FF0000"/>
                </a:solidFill>
                <a:latin typeface="SimSun" panose="02010600030101010101" pitchFamily="2" charset="-122"/>
                <a:ea typeface="SimSun" panose="02010600030101010101" pitchFamily="2" charset="-122"/>
              </a:rPr>
              <a:t>呢？</a:t>
            </a:r>
            <a:br>
              <a:rPr lang="zh-CN" altLang="en-US" dirty="0">
                <a:solidFill>
                  <a:srgbClr val="FF0000"/>
                </a:solidFill>
                <a:latin typeface="SimSun" panose="02010600030101010101" pitchFamily="2" charset="-122"/>
                <a:ea typeface="SimSun" panose="02010600030101010101" pitchFamily="2" charset="-122"/>
              </a:rPr>
            </a:br>
            <a:endParaRPr lang="zh-CN" altLang="en-US" dirty="0"/>
          </a:p>
        </p:txBody>
      </p:sp>
      <p:sp>
        <p:nvSpPr>
          <p:cNvPr id="5" name="矩形 4"/>
          <p:cNvSpPr/>
          <p:nvPr/>
        </p:nvSpPr>
        <p:spPr>
          <a:xfrm>
            <a:off x="1052145" y="1750535"/>
            <a:ext cx="9525001" cy="800219"/>
          </a:xfrm>
          <a:prstGeom prst="rect">
            <a:avLst/>
          </a:prstGeom>
        </p:spPr>
        <p:txBody>
          <a:bodyPr wrap="square">
            <a:spAutoFit/>
          </a:bodyPr>
          <a:lstStyle/>
          <a:p>
            <a:r>
              <a:rPr lang="zh-CN" altLang="en-US" dirty="0" smtClean="0">
                <a:solidFill>
                  <a:srgbClr val="000000"/>
                </a:solidFill>
                <a:latin typeface="SimSun" panose="02010600030101010101" pitchFamily="2" charset="-122"/>
                <a:ea typeface="SimSun" panose="02010600030101010101" pitchFamily="2" charset="-122"/>
              </a:rPr>
              <a:t>   </a:t>
            </a:r>
            <a:r>
              <a:rPr lang="zh-CN" altLang="en-US" sz="1400" dirty="0" smtClean="0">
                <a:solidFill>
                  <a:srgbClr val="000000"/>
                </a:solidFill>
                <a:latin typeface="SimSun" panose="02010600030101010101" pitchFamily="2" charset="-122"/>
                <a:ea typeface="SimSun" panose="02010600030101010101" pitchFamily="2" charset="-122"/>
              </a:rPr>
              <a:t>这个</a:t>
            </a:r>
            <a:r>
              <a:rPr lang="zh-CN" altLang="en-US" sz="1400" dirty="0">
                <a:solidFill>
                  <a:srgbClr val="000000"/>
                </a:solidFill>
                <a:latin typeface="SimSun" panose="02010600030101010101" pitchFamily="2" charset="-122"/>
                <a:ea typeface="SimSun" panose="02010600030101010101" pitchFamily="2" charset="-122"/>
              </a:rPr>
              <a:t>问题需要理解 </a:t>
            </a:r>
            <a:r>
              <a:rPr lang="en-US" altLang="zh-CN" sz="1400" dirty="0" err="1">
                <a:solidFill>
                  <a:srgbClr val="000000"/>
                </a:solidFill>
                <a:latin typeface="Courier New" panose="02070309020205020404" pitchFamily="49" charset="0"/>
                <a:ea typeface="SimSun" panose="02010600030101010101" pitchFamily="2" charset="-122"/>
              </a:rPr>
              <a:t>memset</a:t>
            </a:r>
            <a:r>
              <a:rPr lang="en-US" altLang="zh-CN" sz="1400" dirty="0">
                <a:solidFill>
                  <a:srgbClr val="000000"/>
                </a:solidFill>
                <a:latin typeface="Courier New" panose="02070309020205020404" pitchFamily="49" charset="0"/>
                <a:ea typeface="SimSun" panose="02010600030101010101" pitchFamily="2" charset="-122"/>
              </a:rPr>
              <a:t> </a:t>
            </a:r>
            <a:r>
              <a:rPr lang="zh-CN" altLang="en-US" sz="1400" dirty="0">
                <a:solidFill>
                  <a:srgbClr val="000000"/>
                </a:solidFill>
                <a:latin typeface="SimSun" panose="02010600030101010101" pitchFamily="2" charset="-122"/>
                <a:ea typeface="SimSun" panose="02010600030101010101" pitchFamily="2" charset="-122"/>
              </a:rPr>
              <a:t>的运行过程：数组 </a:t>
            </a:r>
            <a:r>
              <a:rPr lang="en-US" altLang="zh-CN" sz="1400" dirty="0" err="1">
                <a:solidFill>
                  <a:srgbClr val="000000"/>
                </a:solidFill>
                <a:latin typeface="Courier New" panose="02070309020205020404" pitchFamily="49" charset="0"/>
                <a:ea typeface="SimSun" panose="02010600030101010101" pitchFamily="2" charset="-122"/>
              </a:rPr>
              <a:t>int</a:t>
            </a:r>
            <a:r>
              <a:rPr lang="en-US" altLang="zh-CN" sz="1400" dirty="0">
                <a:solidFill>
                  <a:srgbClr val="000000"/>
                </a:solidFill>
                <a:latin typeface="Courier New" panose="02070309020205020404" pitchFamily="49" charset="0"/>
                <a:ea typeface="SimSun" panose="02010600030101010101" pitchFamily="2" charset="-122"/>
              </a:rPr>
              <a:t> a[5];</a:t>
            </a:r>
            <a:r>
              <a:rPr lang="zh-CN" altLang="en-US" sz="1400" dirty="0">
                <a:solidFill>
                  <a:srgbClr val="000000"/>
                </a:solidFill>
                <a:latin typeface="SimSun" panose="02010600030101010101" pitchFamily="2" charset="-122"/>
                <a:ea typeface="SimSun" panose="02010600030101010101" pitchFamily="2" charset="-122"/>
              </a:rPr>
              <a:t>的每个元素占四个字节的内存</a:t>
            </a:r>
            <a:r>
              <a:rPr lang="zh-CN" altLang="en-US" sz="1400" dirty="0" smtClean="0">
                <a:solidFill>
                  <a:srgbClr val="000000"/>
                </a:solidFill>
                <a:latin typeface="SimSun" panose="02010600030101010101" pitchFamily="2" charset="-122"/>
                <a:ea typeface="SimSun" panose="02010600030101010101" pitchFamily="2" charset="-122"/>
              </a:rPr>
              <a:t>，</a:t>
            </a:r>
            <a:r>
              <a:rPr lang="en-US" altLang="zh-CN" sz="1400" dirty="0" err="1" smtClean="0">
                <a:solidFill>
                  <a:srgbClr val="000000"/>
                </a:solidFill>
                <a:latin typeface="Courier New" panose="02070309020205020404" pitchFamily="49" charset="0"/>
                <a:ea typeface="SimSun" panose="02010600030101010101" pitchFamily="2" charset="-122"/>
              </a:rPr>
              <a:t>memset</a:t>
            </a:r>
            <a:r>
              <a:rPr lang="en-US" altLang="zh-CN" sz="1400" dirty="0" smtClean="0">
                <a:solidFill>
                  <a:srgbClr val="000000"/>
                </a:solidFill>
                <a:latin typeface="Courier New" panose="02070309020205020404" pitchFamily="49" charset="0"/>
                <a:ea typeface="SimSun" panose="02010600030101010101" pitchFamily="2" charset="-122"/>
              </a:rPr>
              <a:t>(a,1,sizeof(a</a:t>
            </a:r>
            <a:r>
              <a:rPr lang="en-US" altLang="zh-CN" sz="1400" dirty="0">
                <a:solidFill>
                  <a:srgbClr val="000000"/>
                </a:solidFill>
                <a:latin typeface="Courier New" panose="02070309020205020404" pitchFamily="49" charset="0"/>
                <a:ea typeface="SimSun" panose="02010600030101010101" pitchFamily="2" charset="-122"/>
              </a:rPr>
              <a:t>);</a:t>
            </a:r>
            <a:r>
              <a:rPr lang="zh-CN" altLang="en-US" sz="1400" dirty="0">
                <a:solidFill>
                  <a:srgbClr val="000000"/>
                </a:solidFill>
                <a:latin typeface="SimSun" panose="02010600030101010101" pitchFamily="2" charset="-122"/>
                <a:ea typeface="SimSun" panose="02010600030101010101" pitchFamily="2" charset="-122"/>
              </a:rPr>
              <a:t>把以 </a:t>
            </a:r>
            <a:r>
              <a:rPr lang="en-US" altLang="zh-CN" sz="1400" dirty="0">
                <a:solidFill>
                  <a:srgbClr val="000000"/>
                </a:solidFill>
                <a:latin typeface="Courier New" panose="02070309020205020404" pitchFamily="49" charset="0"/>
                <a:ea typeface="SimSun" panose="02010600030101010101" pitchFamily="2" charset="-122"/>
              </a:rPr>
              <a:t>a </a:t>
            </a:r>
            <a:r>
              <a:rPr lang="zh-CN" altLang="en-US" sz="1400" dirty="0">
                <a:solidFill>
                  <a:srgbClr val="000000"/>
                </a:solidFill>
                <a:latin typeface="SimSun" panose="02010600030101010101" pitchFamily="2" charset="-122"/>
                <a:ea typeface="SimSun" panose="02010600030101010101" pitchFamily="2" charset="-122"/>
              </a:rPr>
              <a:t>为首地址，连续 </a:t>
            </a:r>
            <a:r>
              <a:rPr lang="en-US" altLang="zh-CN" sz="1400" dirty="0" err="1">
                <a:solidFill>
                  <a:srgbClr val="000000"/>
                </a:solidFill>
                <a:latin typeface="Courier New" panose="02070309020205020404" pitchFamily="49" charset="0"/>
                <a:ea typeface="SimSun" panose="02010600030101010101" pitchFamily="2" charset="-122"/>
              </a:rPr>
              <a:t>sizeof</a:t>
            </a:r>
            <a:r>
              <a:rPr lang="en-US" altLang="zh-CN" sz="1400" dirty="0">
                <a:solidFill>
                  <a:srgbClr val="000000"/>
                </a:solidFill>
                <a:latin typeface="Courier New" panose="02070309020205020404" pitchFamily="49" charset="0"/>
                <a:ea typeface="SimSun" panose="02010600030101010101" pitchFamily="2" charset="-122"/>
              </a:rPr>
              <a:t>(a)=20 </a:t>
            </a:r>
            <a:r>
              <a:rPr lang="zh-CN" altLang="en-US" sz="1400" dirty="0">
                <a:solidFill>
                  <a:srgbClr val="000000"/>
                </a:solidFill>
                <a:latin typeface="SimSun" panose="02010600030101010101" pitchFamily="2" charset="-122"/>
                <a:ea typeface="SimSun" panose="02010600030101010101" pitchFamily="2" charset="-122"/>
              </a:rPr>
              <a:t>个字节填充为 </a:t>
            </a:r>
            <a:r>
              <a:rPr lang="en-US" altLang="zh-CN" sz="1400" dirty="0">
                <a:solidFill>
                  <a:srgbClr val="000000"/>
                </a:solidFill>
                <a:latin typeface="Courier New" panose="02070309020205020404" pitchFamily="49" charset="0"/>
                <a:ea typeface="SimSun" panose="02010600030101010101" pitchFamily="2" charset="-122"/>
              </a:rPr>
              <a:t>1</a:t>
            </a:r>
            <a:r>
              <a:rPr lang="zh-CN" altLang="en-US" sz="1400" dirty="0">
                <a:solidFill>
                  <a:srgbClr val="000000"/>
                </a:solidFill>
                <a:latin typeface="SimSun" panose="02010600030101010101" pitchFamily="2" charset="-122"/>
                <a:ea typeface="SimSun" panose="02010600030101010101" pitchFamily="2" charset="-122"/>
              </a:rPr>
              <a:t>，如下图：</a:t>
            </a:r>
            <a:r>
              <a:rPr lang="zh-CN" altLang="en-US" sz="1400" dirty="0">
                <a:solidFill>
                  <a:srgbClr val="000000"/>
                </a:solidFill>
                <a:latin typeface="Courier New" panose="02070309020205020404" pitchFamily="49" charset="0"/>
                <a:ea typeface="SimSun" panose="02010600030101010101" pitchFamily="2" charset="-122"/>
              </a:rPr>
              <a:t/>
            </a:r>
            <a:br>
              <a:rPr lang="zh-CN" altLang="en-US" sz="1400" dirty="0">
                <a:solidFill>
                  <a:srgbClr val="000000"/>
                </a:solidFill>
                <a:latin typeface="Courier New" panose="02070309020205020404" pitchFamily="49" charset="0"/>
                <a:ea typeface="SimSun" panose="02010600030101010101" pitchFamily="2" charset="-122"/>
              </a:rPr>
            </a:br>
            <a:endParaRPr lang="zh-CN" altLang="en-US" sz="1400" dirty="0"/>
          </a:p>
        </p:txBody>
      </p:sp>
      <p:pic>
        <p:nvPicPr>
          <p:cNvPr id="6" name="图片 5"/>
          <p:cNvPicPr>
            <a:picLocks noChangeAspect="1"/>
          </p:cNvPicPr>
          <p:nvPr/>
        </p:nvPicPr>
        <p:blipFill>
          <a:blip r:embed="rId2"/>
          <a:stretch>
            <a:fillRect/>
          </a:stretch>
        </p:blipFill>
        <p:spPr>
          <a:xfrm>
            <a:off x="1422887" y="2275692"/>
            <a:ext cx="7052898" cy="1457599"/>
          </a:xfrm>
          <a:prstGeom prst="rect">
            <a:avLst/>
          </a:prstGeom>
        </p:spPr>
      </p:pic>
      <p:sp>
        <p:nvSpPr>
          <p:cNvPr id="7" name="矩形 6"/>
          <p:cNvSpPr/>
          <p:nvPr/>
        </p:nvSpPr>
        <p:spPr>
          <a:xfrm>
            <a:off x="1223594" y="3806959"/>
            <a:ext cx="9353551" cy="523220"/>
          </a:xfrm>
          <a:prstGeom prst="rect">
            <a:avLst/>
          </a:prstGeom>
        </p:spPr>
        <p:txBody>
          <a:bodyPr wrap="square">
            <a:spAutoFit/>
          </a:bodyPr>
          <a:lstStyle/>
          <a:p>
            <a:r>
              <a:rPr lang="zh-CN" altLang="en-US" sz="1400" dirty="0">
                <a:solidFill>
                  <a:srgbClr val="000000"/>
                </a:solidFill>
                <a:latin typeface="SimSun" panose="02010600030101010101" pitchFamily="2" charset="-122"/>
                <a:ea typeface="SimSun" panose="02010600030101010101" pitchFamily="2" charset="-122"/>
              </a:rPr>
              <a:t>那么数组每个元素值的补码为： </a:t>
            </a:r>
            <a:r>
              <a:rPr lang="en-US" altLang="zh-CN" sz="1400" dirty="0">
                <a:solidFill>
                  <a:srgbClr val="000000"/>
                </a:solidFill>
                <a:latin typeface="Courier New" panose="02070309020205020404" pitchFamily="49" charset="0"/>
                <a:ea typeface="SimSun" panose="02010600030101010101" pitchFamily="2" charset="-122"/>
              </a:rPr>
              <a:t>00000001 00000001 00000001 00000001</a:t>
            </a:r>
            <a:r>
              <a:rPr lang="zh-CN" altLang="en-US" sz="1400" dirty="0">
                <a:solidFill>
                  <a:srgbClr val="000000"/>
                </a:solidFill>
                <a:latin typeface="SimSun" panose="02010600030101010101" pitchFamily="2" charset="-122"/>
                <a:ea typeface="SimSun" panose="02010600030101010101" pitchFamily="2" charset="-122"/>
              </a:rPr>
              <a:t>，转换为</a:t>
            </a:r>
            <a:r>
              <a:rPr lang="zh-CN" altLang="en-US" sz="1400" dirty="0" smtClean="0">
                <a:solidFill>
                  <a:srgbClr val="000000"/>
                </a:solidFill>
                <a:latin typeface="SimSun" panose="02010600030101010101" pitchFamily="2" charset="-122"/>
                <a:ea typeface="SimSun" panose="02010600030101010101" pitchFamily="2" charset="-122"/>
              </a:rPr>
              <a:t>十进制为</a:t>
            </a:r>
            <a:r>
              <a:rPr lang="zh-CN" altLang="en-US" sz="1400" dirty="0">
                <a:solidFill>
                  <a:srgbClr val="000000"/>
                </a:solidFill>
                <a:latin typeface="SimSun" panose="02010600030101010101" pitchFamily="2" charset="-122"/>
                <a:ea typeface="SimSun" panose="02010600030101010101" pitchFamily="2" charset="-122"/>
              </a:rPr>
              <a:t>： </a:t>
            </a:r>
            <a:r>
              <a:rPr lang="en-US" altLang="zh-CN" sz="1400" dirty="0">
                <a:solidFill>
                  <a:srgbClr val="000000"/>
                </a:solidFill>
                <a:latin typeface="Courier New" panose="02070309020205020404" pitchFamily="49" charset="0"/>
                <a:ea typeface="SimSun" panose="02010600030101010101" pitchFamily="2" charset="-122"/>
              </a:rPr>
              <a:t>16843009</a:t>
            </a:r>
            <a:r>
              <a:rPr lang="zh-CN" altLang="en-US" sz="1400" dirty="0">
                <a:solidFill>
                  <a:srgbClr val="000000"/>
                </a:solidFill>
                <a:latin typeface="SimSun" panose="02010600030101010101" pitchFamily="2" charset="-122"/>
                <a:ea typeface="SimSun" panose="02010600030101010101" pitchFamily="2" charset="-122"/>
              </a:rPr>
              <a:t>。所以此时 </a:t>
            </a:r>
            <a:r>
              <a:rPr lang="en-US" altLang="zh-CN" sz="1400" dirty="0">
                <a:solidFill>
                  <a:srgbClr val="000000"/>
                </a:solidFill>
                <a:latin typeface="Courier New" panose="02070309020205020404" pitchFamily="49" charset="0"/>
                <a:ea typeface="SimSun" panose="02010600030101010101" pitchFamily="2" charset="-122"/>
              </a:rPr>
              <a:t>a </a:t>
            </a:r>
            <a:r>
              <a:rPr lang="zh-CN" altLang="en-US" sz="1400" dirty="0">
                <a:solidFill>
                  <a:srgbClr val="000000"/>
                </a:solidFill>
                <a:latin typeface="SimSun" panose="02010600030101010101" pitchFamily="2" charset="-122"/>
                <a:ea typeface="SimSun" panose="02010600030101010101" pitchFamily="2" charset="-122"/>
              </a:rPr>
              <a:t>的每个元素值为 </a:t>
            </a:r>
            <a:r>
              <a:rPr lang="en-US" altLang="zh-CN" sz="1400" dirty="0">
                <a:solidFill>
                  <a:srgbClr val="000000"/>
                </a:solidFill>
                <a:latin typeface="Courier New" panose="02070309020205020404" pitchFamily="49" charset="0"/>
                <a:ea typeface="SimSun" panose="02010600030101010101" pitchFamily="2" charset="-122"/>
              </a:rPr>
              <a:t>16843009</a:t>
            </a:r>
            <a:r>
              <a:rPr lang="zh-CN" altLang="en-US" sz="1400" dirty="0" smtClean="0">
                <a:solidFill>
                  <a:srgbClr val="000000"/>
                </a:solidFill>
                <a:latin typeface="SimSun" panose="02010600030101010101" pitchFamily="2" charset="-122"/>
                <a:ea typeface="SimSun" panose="02010600030101010101" pitchFamily="2" charset="-122"/>
              </a:rPr>
              <a:t>。</a:t>
            </a:r>
            <a:endParaRPr lang="zh-CN" altLang="en-US" sz="1400" dirty="0"/>
          </a:p>
        </p:txBody>
      </p:sp>
      <p:sp>
        <p:nvSpPr>
          <p:cNvPr id="8" name="矩形 7"/>
          <p:cNvSpPr/>
          <p:nvPr/>
        </p:nvSpPr>
        <p:spPr>
          <a:xfrm>
            <a:off x="1720362" y="4582860"/>
            <a:ext cx="8179776" cy="1754326"/>
          </a:xfrm>
          <a:prstGeom prst="rect">
            <a:avLst/>
          </a:prstGeom>
        </p:spPr>
        <p:txBody>
          <a:bodyPr wrap="square">
            <a:spAutoFit/>
          </a:bodyPr>
          <a:lstStyle/>
          <a:p>
            <a:r>
              <a:rPr lang="zh-CN" altLang="en-US" dirty="0">
                <a:solidFill>
                  <a:srgbClr val="000000"/>
                </a:solidFill>
                <a:latin typeface="SimSun" panose="02010600030101010101" pitchFamily="2" charset="-122"/>
                <a:ea typeface="SimSun" panose="02010600030101010101" pitchFamily="2" charset="-122"/>
              </a:rPr>
              <a:t>现在请你计算：</a:t>
            </a:r>
            <a:br>
              <a:rPr lang="zh-CN" altLang="en-US" dirty="0">
                <a:solidFill>
                  <a:srgbClr val="000000"/>
                </a:solidFill>
                <a:latin typeface="SimSun" panose="02010600030101010101" pitchFamily="2" charset="-122"/>
                <a:ea typeface="SimSun" panose="02010600030101010101" pitchFamily="2" charset="-122"/>
              </a:rPr>
            </a:br>
            <a:r>
              <a:rPr lang="en-US" altLang="zh-CN" dirty="0" err="1">
                <a:solidFill>
                  <a:srgbClr val="000000"/>
                </a:solidFill>
                <a:latin typeface="Courier New" panose="02070309020205020404" pitchFamily="49" charset="0"/>
                <a:ea typeface="SimSun" panose="02010600030101010101" pitchFamily="2" charset="-122"/>
              </a:rPr>
              <a:t>memset</a:t>
            </a:r>
            <a:r>
              <a:rPr lang="en-US" altLang="zh-CN" dirty="0">
                <a:solidFill>
                  <a:srgbClr val="000000"/>
                </a:solidFill>
                <a:latin typeface="Courier New" panose="02070309020205020404" pitchFamily="49" charset="0"/>
                <a:ea typeface="SimSun" panose="02010600030101010101" pitchFamily="2" charset="-122"/>
              </a:rPr>
              <a:t>(a,2,sizeof(a)); </a:t>
            </a:r>
            <a:r>
              <a:rPr lang="zh-CN" altLang="en-US" dirty="0">
                <a:solidFill>
                  <a:srgbClr val="000000"/>
                </a:solidFill>
                <a:latin typeface="SimSun" panose="02010600030101010101" pitchFamily="2" charset="-122"/>
                <a:ea typeface="SimSun" panose="02010600030101010101" pitchFamily="2" charset="-122"/>
              </a:rPr>
              <a:t>后每个元素的值</a:t>
            </a:r>
            <a:r>
              <a:rPr lang="zh-CN" altLang="en-US" dirty="0" smtClean="0">
                <a:solidFill>
                  <a:srgbClr val="000000"/>
                </a:solidFill>
                <a:latin typeface="SimSun" panose="02010600030101010101" pitchFamily="2" charset="-122"/>
                <a:ea typeface="SimSun" panose="02010600030101010101" pitchFamily="2" charset="-122"/>
              </a:rPr>
              <a:t>为</a:t>
            </a:r>
            <a:r>
              <a:rPr lang="en-US" altLang="zh-CN" dirty="0" smtClean="0">
                <a:solidFill>
                  <a:srgbClr val="000000"/>
                </a:solidFill>
                <a:latin typeface="SimSun" panose="02010600030101010101" pitchFamily="2" charset="-122"/>
                <a:ea typeface="SimSun" panose="02010600030101010101" pitchFamily="2" charset="-122"/>
              </a:rPr>
              <a:t>______________</a:t>
            </a:r>
            <a:r>
              <a:rPr lang="zh-CN" altLang="en-US" dirty="0" smtClean="0">
                <a:solidFill>
                  <a:srgbClr val="000000"/>
                </a:solidFill>
                <a:latin typeface="SimSun" panose="02010600030101010101" pitchFamily="2" charset="-122"/>
                <a:ea typeface="SimSun" panose="02010600030101010101" pitchFamily="2" charset="-122"/>
              </a:rPr>
              <a:t> </a:t>
            </a:r>
            <a:r>
              <a:rPr lang="zh-CN" altLang="en-US" dirty="0">
                <a:solidFill>
                  <a:srgbClr val="000000"/>
                </a:solidFill>
                <a:latin typeface="SimSun" panose="02010600030101010101" pitchFamily="2" charset="-122"/>
                <a:ea typeface="SimSun" panose="02010600030101010101" pitchFamily="2" charset="-122"/>
              </a:rPr>
              <a:t>。</a:t>
            </a:r>
            <a:br>
              <a:rPr lang="zh-CN" altLang="en-US" dirty="0">
                <a:solidFill>
                  <a:srgbClr val="000000"/>
                </a:solidFill>
                <a:latin typeface="SimSun" panose="02010600030101010101" pitchFamily="2" charset="-122"/>
                <a:ea typeface="SimSun" panose="02010600030101010101" pitchFamily="2" charset="-122"/>
              </a:rPr>
            </a:br>
            <a:r>
              <a:rPr lang="en-US" altLang="zh-CN" dirty="0" err="1">
                <a:solidFill>
                  <a:srgbClr val="000000"/>
                </a:solidFill>
                <a:latin typeface="Courier New" panose="02070309020205020404" pitchFamily="49" charset="0"/>
                <a:ea typeface="SimSun" panose="02010600030101010101" pitchFamily="2" charset="-122"/>
              </a:rPr>
              <a:t>memset</a:t>
            </a:r>
            <a:r>
              <a:rPr lang="en-US" altLang="zh-CN" dirty="0">
                <a:solidFill>
                  <a:srgbClr val="000000"/>
                </a:solidFill>
                <a:latin typeface="Courier New" panose="02070309020205020404" pitchFamily="49" charset="0"/>
                <a:ea typeface="SimSun" panose="02010600030101010101" pitchFamily="2" charset="-122"/>
              </a:rPr>
              <a:t>(a,127,sizeof(a)); </a:t>
            </a:r>
            <a:r>
              <a:rPr lang="zh-CN" altLang="en-US" dirty="0">
                <a:solidFill>
                  <a:srgbClr val="000000"/>
                </a:solidFill>
                <a:latin typeface="SimSun" panose="02010600030101010101" pitchFamily="2" charset="-122"/>
                <a:ea typeface="SimSun" panose="02010600030101010101" pitchFamily="2" charset="-122"/>
              </a:rPr>
              <a:t>后每个元素的值为 </a:t>
            </a:r>
            <a:r>
              <a:rPr lang="en-US" altLang="zh-CN" dirty="0" smtClean="0">
                <a:solidFill>
                  <a:srgbClr val="000000"/>
                </a:solidFill>
                <a:latin typeface="SimSun" panose="02010600030101010101" pitchFamily="2" charset="-122"/>
                <a:ea typeface="SimSun" panose="02010600030101010101" pitchFamily="2" charset="-122"/>
              </a:rPr>
              <a:t>___________</a:t>
            </a:r>
            <a:r>
              <a:rPr lang="zh-CN" altLang="en-US" dirty="0" smtClean="0">
                <a:solidFill>
                  <a:srgbClr val="000000"/>
                </a:solidFill>
                <a:latin typeface="SimSun" panose="02010600030101010101" pitchFamily="2" charset="-122"/>
                <a:ea typeface="SimSun" panose="02010600030101010101" pitchFamily="2" charset="-122"/>
              </a:rPr>
              <a:t>。</a:t>
            </a:r>
            <a:r>
              <a:rPr lang="zh-CN" altLang="en-US" dirty="0">
                <a:solidFill>
                  <a:srgbClr val="000000"/>
                </a:solidFill>
                <a:latin typeface="SimSun" panose="02010600030101010101" pitchFamily="2" charset="-122"/>
                <a:ea typeface="SimSun" panose="02010600030101010101" pitchFamily="2" charset="-122"/>
              </a:rPr>
              <a:t/>
            </a:r>
            <a:br>
              <a:rPr lang="zh-CN" altLang="en-US" dirty="0">
                <a:solidFill>
                  <a:srgbClr val="000000"/>
                </a:solidFill>
                <a:latin typeface="SimSun" panose="02010600030101010101" pitchFamily="2" charset="-122"/>
                <a:ea typeface="SimSun" panose="02010600030101010101" pitchFamily="2" charset="-122"/>
              </a:rPr>
            </a:br>
            <a:r>
              <a:rPr lang="en-US" altLang="zh-CN" dirty="0" err="1">
                <a:solidFill>
                  <a:srgbClr val="000000"/>
                </a:solidFill>
                <a:latin typeface="Courier New" panose="02070309020205020404" pitchFamily="49" charset="0"/>
                <a:ea typeface="SimSun" panose="02010600030101010101" pitchFamily="2" charset="-122"/>
              </a:rPr>
              <a:t>memset</a:t>
            </a:r>
            <a:r>
              <a:rPr lang="en-US" altLang="zh-CN" dirty="0">
                <a:solidFill>
                  <a:srgbClr val="000000"/>
                </a:solidFill>
                <a:latin typeface="Courier New" panose="02070309020205020404" pitchFamily="49" charset="0"/>
                <a:ea typeface="SimSun" panose="02010600030101010101" pitchFamily="2" charset="-122"/>
              </a:rPr>
              <a:t>(a,128,sizeof(a)); </a:t>
            </a:r>
            <a:r>
              <a:rPr lang="zh-CN" altLang="en-US" dirty="0">
                <a:solidFill>
                  <a:srgbClr val="000000"/>
                </a:solidFill>
                <a:latin typeface="SimSun" panose="02010600030101010101" pitchFamily="2" charset="-122"/>
                <a:ea typeface="SimSun" panose="02010600030101010101" pitchFamily="2" charset="-122"/>
              </a:rPr>
              <a:t>后每个元素的值为 </a:t>
            </a:r>
            <a:r>
              <a:rPr lang="en-US" altLang="zh-CN" dirty="0" smtClean="0">
                <a:solidFill>
                  <a:srgbClr val="000000"/>
                </a:solidFill>
                <a:latin typeface="SimSun" panose="02010600030101010101" pitchFamily="2" charset="-122"/>
                <a:ea typeface="SimSun" panose="02010600030101010101" pitchFamily="2" charset="-122"/>
              </a:rPr>
              <a:t>____________</a:t>
            </a:r>
            <a:r>
              <a:rPr lang="zh-CN" altLang="en-US" dirty="0" smtClean="0">
                <a:solidFill>
                  <a:srgbClr val="000000"/>
                </a:solidFill>
                <a:latin typeface="SimSun" panose="02010600030101010101" pitchFamily="2" charset="-122"/>
                <a:ea typeface="SimSun" panose="02010600030101010101" pitchFamily="2" charset="-122"/>
              </a:rPr>
              <a:t>。</a:t>
            </a:r>
            <a:r>
              <a:rPr lang="zh-CN" altLang="en-US" dirty="0">
                <a:solidFill>
                  <a:srgbClr val="000000"/>
                </a:solidFill>
                <a:latin typeface="SimSun" panose="02010600030101010101" pitchFamily="2" charset="-122"/>
                <a:ea typeface="SimSun" panose="02010600030101010101" pitchFamily="2" charset="-122"/>
              </a:rPr>
              <a:t/>
            </a:r>
            <a:br>
              <a:rPr lang="zh-CN" altLang="en-US" dirty="0">
                <a:solidFill>
                  <a:srgbClr val="000000"/>
                </a:solidFill>
                <a:latin typeface="SimSun" panose="02010600030101010101" pitchFamily="2" charset="-122"/>
                <a:ea typeface="SimSun" panose="02010600030101010101" pitchFamily="2" charset="-122"/>
              </a:rPr>
            </a:br>
            <a:r>
              <a:rPr lang="en-US" altLang="zh-CN" dirty="0" err="1">
                <a:solidFill>
                  <a:srgbClr val="000000"/>
                </a:solidFill>
                <a:latin typeface="Courier New" panose="02070309020205020404" pitchFamily="49" charset="0"/>
                <a:ea typeface="SimSun" panose="02010600030101010101" pitchFamily="2" charset="-122"/>
              </a:rPr>
              <a:t>memset</a:t>
            </a:r>
            <a:r>
              <a:rPr lang="en-US" altLang="zh-CN" dirty="0">
                <a:solidFill>
                  <a:srgbClr val="000000"/>
                </a:solidFill>
                <a:latin typeface="Courier New" panose="02070309020205020404" pitchFamily="49" charset="0"/>
                <a:ea typeface="SimSun" panose="02010600030101010101" pitchFamily="2" charset="-122"/>
              </a:rPr>
              <a:t>(a,255,sizeof(a)); </a:t>
            </a:r>
            <a:r>
              <a:rPr lang="zh-CN" altLang="en-US" dirty="0">
                <a:solidFill>
                  <a:srgbClr val="000000"/>
                </a:solidFill>
                <a:latin typeface="SimSun" panose="02010600030101010101" pitchFamily="2" charset="-122"/>
                <a:ea typeface="SimSun" panose="02010600030101010101" pitchFamily="2" charset="-122"/>
              </a:rPr>
              <a:t>后每个元素的值为 </a:t>
            </a:r>
            <a:r>
              <a:rPr lang="en-US" altLang="zh-CN" dirty="0" smtClean="0">
                <a:solidFill>
                  <a:srgbClr val="000000"/>
                </a:solidFill>
                <a:latin typeface="SimSun" panose="02010600030101010101" pitchFamily="2" charset="-122"/>
                <a:ea typeface="SimSun" panose="02010600030101010101" pitchFamily="2" charset="-122"/>
              </a:rPr>
              <a:t>____________</a:t>
            </a:r>
            <a:r>
              <a:rPr lang="zh-CN" altLang="en-US" dirty="0" smtClean="0">
                <a:solidFill>
                  <a:srgbClr val="000000"/>
                </a:solidFill>
                <a:latin typeface="SimSun" panose="02010600030101010101" pitchFamily="2" charset="-122"/>
                <a:ea typeface="SimSun" panose="02010600030101010101" pitchFamily="2" charset="-122"/>
              </a:rPr>
              <a:t>。</a:t>
            </a:r>
            <a:r>
              <a:rPr lang="zh-CN" altLang="en-US" dirty="0">
                <a:solidFill>
                  <a:srgbClr val="000000"/>
                </a:solidFill>
                <a:latin typeface="SimSun" panose="02010600030101010101" pitchFamily="2" charset="-122"/>
                <a:ea typeface="SimSun" panose="02010600030101010101" pitchFamily="2" charset="-122"/>
              </a:rPr>
              <a:t/>
            </a:r>
            <a:br>
              <a:rPr lang="zh-CN" altLang="en-US" dirty="0">
                <a:solidFill>
                  <a:srgbClr val="000000"/>
                </a:solidFill>
                <a:latin typeface="SimSun" panose="02010600030101010101" pitchFamily="2" charset="-122"/>
                <a:ea typeface="SimSun" panose="02010600030101010101" pitchFamily="2" charset="-122"/>
              </a:rPr>
            </a:br>
            <a:endParaRPr lang="zh-CN" altLang="en-US" dirty="0"/>
          </a:p>
        </p:txBody>
      </p:sp>
    </p:spTree>
    <p:extLst>
      <p:ext uri="{BB962C8B-B14F-4D97-AF65-F5344CB8AC3E}">
        <p14:creationId xmlns:p14="http://schemas.microsoft.com/office/powerpoint/2010/main" val="121857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670" y="1150623"/>
            <a:ext cx="10515600" cy="674688"/>
          </a:xfrm>
        </p:spPr>
        <p:txBody>
          <a:bodyPr/>
          <a:lstStyle/>
          <a:p>
            <a:pPr algn="l"/>
            <a:r>
              <a:rPr lang="zh-CN" altLang="en-US" dirty="0"/>
              <a:t>任务一：</a:t>
            </a:r>
          </a:p>
        </p:txBody>
      </p:sp>
      <p:sp>
        <p:nvSpPr>
          <p:cNvPr id="3" name="内容占位符 2"/>
          <p:cNvSpPr>
            <a:spLocks noGrp="1"/>
          </p:cNvSpPr>
          <p:nvPr>
            <p:ph idx="1"/>
          </p:nvPr>
        </p:nvSpPr>
        <p:spPr>
          <a:xfrm>
            <a:off x="469265" y="1825311"/>
            <a:ext cx="10515600" cy="4351338"/>
          </a:xfrm>
        </p:spPr>
        <p:txBody>
          <a:bodyPr>
            <a:noAutofit/>
          </a:bodyPr>
          <a:lstStyle/>
          <a:p>
            <a:pPr>
              <a:defRPr/>
            </a:pPr>
            <a:r>
              <a:rPr lang="en-US" altLang="zh-CN" sz="3200" b="1" dirty="0" smtClean="0">
                <a:solidFill>
                  <a:srgbClr val="CC3300"/>
                </a:solidFill>
                <a:effectLst>
                  <a:outerShdw blurRad="38100" dist="38100" dir="2700000" algn="tl">
                    <a:srgbClr val="000000"/>
                  </a:outerShdw>
                </a:effectLst>
                <a:ea typeface="楷体_GB2312" pitchFamily="49" charset="-122"/>
              </a:rPr>
              <a:t>1</a:t>
            </a:r>
            <a:r>
              <a:rPr lang="zh-CN" altLang="en-US" sz="3200" b="1" dirty="0" smtClean="0">
                <a:solidFill>
                  <a:srgbClr val="CC3300"/>
                </a:solidFill>
                <a:effectLst>
                  <a:outerShdw blurRad="38100" dist="38100" dir="2700000" algn="tl">
                    <a:srgbClr val="000000"/>
                  </a:outerShdw>
                </a:effectLst>
                <a:ea typeface="楷体_GB2312" pitchFamily="49" charset="-122"/>
              </a:rPr>
              <a:t>、读入</a:t>
            </a:r>
            <a:r>
              <a:rPr lang="en-US" altLang="zh-CN" sz="3200" b="1" dirty="0">
                <a:solidFill>
                  <a:srgbClr val="CC3300"/>
                </a:solidFill>
                <a:effectLst>
                  <a:outerShdw blurRad="38100" dist="38100" dir="2700000" algn="tl">
                    <a:srgbClr val="000000"/>
                  </a:outerShdw>
                </a:effectLst>
                <a:ea typeface="楷体_GB2312" pitchFamily="49" charset="-122"/>
              </a:rPr>
              <a:t>10</a:t>
            </a:r>
            <a:r>
              <a:rPr lang="zh-CN" altLang="en-US" sz="3200" b="1" dirty="0">
                <a:solidFill>
                  <a:srgbClr val="CC3300"/>
                </a:solidFill>
                <a:effectLst>
                  <a:outerShdw blurRad="38100" dist="38100" dir="2700000" algn="tl">
                    <a:srgbClr val="000000"/>
                  </a:outerShdw>
                </a:effectLst>
                <a:ea typeface="楷体_GB2312" pitchFamily="49" charset="-122"/>
              </a:rPr>
              <a:t>个整数，将其反向输出？</a:t>
            </a:r>
          </a:p>
          <a:p>
            <a:pPr marL="0" indent="0">
              <a:buNone/>
            </a:pPr>
            <a:r>
              <a:rPr lang="en-US" altLang="zh-CN" sz="3200" b="1" dirty="0">
                <a:solidFill>
                  <a:srgbClr val="CC3300"/>
                </a:solidFill>
                <a:effectLst>
                  <a:outerShdw blurRad="38100" dist="38100" dir="2700000" algn="tl">
                    <a:srgbClr val="000000"/>
                  </a:outerShdw>
                </a:effectLst>
                <a:ea typeface="楷体_GB2312" pitchFamily="49" charset="-122"/>
              </a:rPr>
              <a:t>2</a:t>
            </a:r>
            <a:r>
              <a:rPr lang="zh-CN" altLang="en-US" sz="3200" b="1" dirty="0">
                <a:solidFill>
                  <a:srgbClr val="CC3300"/>
                </a:solidFill>
                <a:effectLst>
                  <a:outerShdw blurRad="38100" dist="38100" dir="2700000" algn="tl">
                    <a:srgbClr val="000000"/>
                  </a:outerShdw>
                </a:effectLst>
                <a:ea typeface="楷体_GB2312" pitchFamily="49" charset="-122"/>
              </a:rPr>
              <a:t>、班上有</a:t>
            </a:r>
            <a:r>
              <a:rPr lang="en-US" altLang="zh-CN" sz="3200" b="1" dirty="0">
                <a:solidFill>
                  <a:srgbClr val="CC3300"/>
                </a:solidFill>
                <a:effectLst>
                  <a:outerShdw blurRad="38100" dist="38100" dir="2700000" algn="tl">
                    <a:srgbClr val="000000"/>
                  </a:outerShdw>
                </a:effectLst>
                <a:ea typeface="楷体_GB2312" pitchFamily="49" charset="-122"/>
              </a:rPr>
              <a:t>n</a:t>
            </a:r>
            <a:r>
              <a:rPr lang="zh-CN" altLang="en-US" sz="3200" b="1" dirty="0">
                <a:solidFill>
                  <a:srgbClr val="CC3300"/>
                </a:solidFill>
                <a:effectLst>
                  <a:outerShdw blurRad="38100" dist="38100" dir="2700000" algn="tl">
                    <a:srgbClr val="000000"/>
                  </a:outerShdw>
                </a:effectLst>
                <a:ea typeface="楷体_GB2312" pitchFamily="49" charset="-122"/>
              </a:rPr>
              <a:t>为同学，请你将他们的语文成绩输入，并且计算输出偶数号学生的成绩总和</a:t>
            </a:r>
            <a:r>
              <a:rPr lang="zh-CN" altLang="en-US" sz="3200" b="1" dirty="0" smtClean="0">
                <a:solidFill>
                  <a:srgbClr val="CC3300"/>
                </a:solidFill>
                <a:effectLst>
                  <a:outerShdw blurRad="38100" dist="38100" dir="2700000" algn="tl">
                    <a:srgbClr val="000000"/>
                  </a:outerShdw>
                </a:effectLst>
                <a:ea typeface="楷体_GB2312" pitchFamily="49" charset="-122"/>
              </a:rPr>
              <a:t>。（</a:t>
            </a:r>
            <a:r>
              <a:rPr lang="en-US" altLang="zh-CN" sz="3200" b="1" dirty="0" smtClean="0">
                <a:solidFill>
                  <a:srgbClr val="CC3300"/>
                </a:solidFill>
                <a:effectLst>
                  <a:outerShdw blurRad="38100" dist="38100" dir="2700000" algn="tl">
                    <a:srgbClr val="000000"/>
                  </a:outerShdw>
                </a:effectLst>
                <a:ea typeface="楷体_GB2312" pitchFamily="49" charset="-122"/>
              </a:rPr>
              <a:t>n&lt;100</a:t>
            </a:r>
            <a:r>
              <a:rPr lang="zh-CN" altLang="en-US" sz="3200" b="1" dirty="0" smtClean="0">
                <a:solidFill>
                  <a:srgbClr val="CC3300"/>
                </a:solidFill>
                <a:effectLst>
                  <a:outerShdw blurRad="38100" dist="38100" dir="2700000" algn="tl">
                    <a:srgbClr val="000000"/>
                  </a:outerShdw>
                </a:effectLst>
                <a:ea typeface="楷体_GB2312" pitchFamily="49" charset="-122"/>
              </a:rPr>
              <a:t>）</a:t>
            </a:r>
            <a:endParaRPr lang="zh-CN" altLang="en-US" sz="3200" b="1" dirty="0">
              <a:solidFill>
                <a:srgbClr val="CC3300"/>
              </a:solidFill>
              <a:effectLst>
                <a:outerShdw blurRad="38100" dist="38100" dir="2700000" algn="tl">
                  <a:srgbClr val="000000"/>
                </a:outerShdw>
              </a:effectLst>
              <a:ea typeface="楷体_GB2312" pitchFamily="49" charset="-122"/>
            </a:endParaRPr>
          </a:p>
          <a:p>
            <a:pPr marL="0" indent="0">
              <a:buNone/>
            </a:pPr>
            <a:endParaRPr lang="zh-CN" altLang="en-US" sz="3200" dirty="0"/>
          </a:p>
          <a:p>
            <a:pPr marL="0" indent="0">
              <a:buNone/>
            </a:pPr>
            <a:r>
              <a:rPr lang="en-US" altLang="zh-CN" sz="3200" dirty="0"/>
              <a:t>tips</a:t>
            </a:r>
            <a:r>
              <a:rPr lang="zh-CN" altLang="en-US" sz="3200" dirty="0"/>
              <a:t>：</a:t>
            </a:r>
          </a:p>
          <a:p>
            <a:pPr marL="0" indent="0">
              <a:buNone/>
            </a:pPr>
            <a:r>
              <a:rPr lang="zh-CN" altLang="en-US" sz="3200" dirty="0" smtClean="0">
                <a:solidFill>
                  <a:srgbClr val="FF0000"/>
                </a:solidFill>
                <a:sym typeface="+mn-ea"/>
              </a:rPr>
              <a:t>利用循环赋值的方式读入数据。</a:t>
            </a:r>
            <a:endParaRPr lang="en-US" altLang="zh-CN" sz="3200" dirty="0" smtClean="0">
              <a:solidFill>
                <a:srgbClr val="FF0000"/>
              </a:solidFill>
              <a:sym typeface="+mn-ea"/>
            </a:endParaRPr>
          </a:p>
          <a:p>
            <a:pPr marL="0" indent="0">
              <a:buNone/>
            </a:pPr>
            <a:r>
              <a:rPr lang="zh-CN" altLang="en-US" sz="3200" dirty="0" smtClean="0">
                <a:solidFill>
                  <a:srgbClr val="FF0000"/>
                </a:solidFill>
              </a:rPr>
              <a:t>定义的数组元素个数可以比要求范围略大一点点；</a:t>
            </a:r>
            <a:endParaRPr lang="zh-CN" altLang="en-US" sz="3600" dirty="0" smtClean="0"/>
          </a:p>
          <a:p>
            <a:pPr marL="0" indent="0">
              <a:buNone/>
            </a:pPr>
            <a:endParaRPr lang="zh-CN" altLang="en-US" sz="3600" dirty="0" smtClean="0"/>
          </a:p>
        </p:txBody>
      </p:sp>
    </p:spTree>
    <p:extLst>
      <p:ext uri="{BB962C8B-B14F-4D97-AF65-F5344CB8AC3E}">
        <p14:creationId xmlns:p14="http://schemas.microsoft.com/office/powerpoint/2010/main" val="2031855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867264" y="1560391"/>
            <a:ext cx="8675688" cy="457200"/>
          </a:xfrm>
          <a:prstGeom prst="rect">
            <a:avLst/>
          </a:prstGeom>
          <a:noFill/>
          <a:ln w="9525">
            <a:noFill/>
            <a:miter lim="800000"/>
            <a:headEnd/>
            <a:tailEnd/>
          </a:ln>
          <a:effectLst/>
        </p:spPr>
        <p:txBody>
          <a:bodyPr anchor="ctr">
            <a:spAutoFit/>
          </a:bodyPr>
          <a:lstStyle/>
          <a:p>
            <a:pPr>
              <a:defRPr/>
            </a:pPr>
            <a:r>
              <a:rPr lang="en-US" altLang="zh-CN" b="1" dirty="0" smtClean="0">
                <a:solidFill>
                  <a:srgbClr val="CC3300"/>
                </a:solidFill>
                <a:effectLst>
                  <a:outerShdw blurRad="38100" dist="38100" dir="2700000" algn="tl">
                    <a:srgbClr val="000000"/>
                  </a:outerShdw>
                </a:effectLst>
                <a:latin typeface="隶书" pitchFamily="49" charset="-122"/>
                <a:ea typeface="隶书" pitchFamily="49" charset="-122"/>
              </a:rPr>
              <a:t>【</a:t>
            </a:r>
            <a:r>
              <a:rPr lang="zh-CN" altLang="en-US" b="1" dirty="0" smtClean="0">
                <a:solidFill>
                  <a:srgbClr val="CC3300"/>
                </a:solidFill>
                <a:effectLst>
                  <a:outerShdw blurRad="38100" dist="38100" dir="2700000" algn="tl">
                    <a:srgbClr val="000000"/>
                  </a:outerShdw>
                </a:effectLst>
                <a:latin typeface="隶书" pitchFamily="49" charset="-122"/>
                <a:ea typeface="隶书" pitchFamily="49" charset="-122"/>
              </a:rPr>
              <a:t>例</a:t>
            </a:r>
            <a:r>
              <a:rPr lang="en-US" altLang="zh-CN" b="1" dirty="0" smtClean="0">
                <a:solidFill>
                  <a:srgbClr val="CC3300"/>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用</a:t>
            </a:r>
            <a:r>
              <a:rPr lang="zh-CN" altLang="en-US" b="1" dirty="0">
                <a:solidFill>
                  <a:schemeClr val="accent2"/>
                </a:solidFill>
                <a:effectLst>
                  <a:outerShdw blurRad="38100" dist="38100" dir="2700000" algn="tl">
                    <a:srgbClr val="000000"/>
                  </a:outerShdw>
                </a:effectLst>
                <a:latin typeface="隶书" pitchFamily="49" charset="-122"/>
                <a:ea typeface="隶书" pitchFamily="49" charset="-122"/>
              </a:rPr>
              <a:t>冒泡排序法</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将</a:t>
            </a:r>
            <a:r>
              <a:rPr lang="en-US" altLang="zh-CN" b="1" dirty="0">
                <a:solidFill>
                  <a:srgbClr val="CC3300"/>
                </a:solidFill>
                <a:effectLst>
                  <a:outerShdw blurRad="38100" dist="38100" dir="2700000" algn="tl">
                    <a:srgbClr val="000000"/>
                  </a:outerShdw>
                </a:effectLst>
                <a:latin typeface="隶书" pitchFamily="49" charset="-122"/>
                <a:ea typeface="隶书" pitchFamily="49" charset="-122"/>
              </a:rPr>
              <a:t>10</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个整数按照从小到大的顺序排序</a:t>
            </a:r>
          </a:p>
        </p:txBody>
      </p:sp>
      <p:sp useBgFill="1">
        <p:nvSpPr>
          <p:cNvPr id="5" name="Rectangle 9"/>
          <p:cNvSpPr>
            <a:spLocks noChangeArrowheads="1"/>
          </p:cNvSpPr>
          <p:nvPr/>
        </p:nvSpPr>
        <p:spPr bwMode="auto">
          <a:xfrm>
            <a:off x="1226039" y="2125541"/>
            <a:ext cx="8129588" cy="3051175"/>
          </a:xfrm>
          <a:prstGeom prst="rect">
            <a:avLst/>
          </a:prstGeom>
          <a:ln w="38100">
            <a:solidFill>
              <a:srgbClr val="008000"/>
            </a:solidFill>
            <a:miter lim="800000"/>
            <a:headEnd/>
            <a:tailEnd/>
          </a:ln>
          <a:effectLst/>
        </p:spPr>
        <p:txBody>
          <a:bodyPr lIns="90000" tIns="46800" rIns="90000" bIns="46800" anchor="ctr">
            <a:spAutoFit/>
          </a:bodyPr>
          <a:lstStyle/>
          <a:p>
            <a:pPr>
              <a:defRPr/>
            </a:pPr>
            <a:r>
              <a:rPr lang="zh-CN" altLang="en-US" b="1" u="sng">
                <a:solidFill>
                  <a:srgbClr val="FF3300"/>
                </a:solidFill>
                <a:effectLst>
                  <a:outerShdw blurRad="38100" dist="38100" dir="2700000" algn="tl">
                    <a:srgbClr val="C0C0C0"/>
                  </a:outerShdw>
                </a:effectLst>
                <a:latin typeface="楷体_GB2312" pitchFamily="49" charset="-122"/>
                <a:ea typeface="楷体_GB2312" pitchFamily="49" charset="-122"/>
              </a:rPr>
              <a:t>排序过程：</a:t>
            </a:r>
          </a:p>
          <a:p>
            <a:pPr>
              <a:defRPr/>
            </a:pPr>
            <a:r>
              <a:rPr lang="zh-CN" altLang="en-US" b="1">
                <a:effectLst>
                  <a:outerShdw blurRad="38100" dist="38100" dir="2700000" algn="tl">
                    <a:srgbClr val="C0C0C0"/>
                  </a:outerShdw>
                </a:effectLst>
                <a:latin typeface="楷体_GB2312" pitchFamily="49" charset="-122"/>
                <a:ea typeface="楷体_GB2312" pitchFamily="49" charset="-122"/>
              </a:rPr>
              <a:t>  </a:t>
            </a:r>
            <a:r>
              <a:rPr lang="en-US" altLang="zh-CN" b="1">
                <a:effectLst>
                  <a:outerShdw blurRad="38100" dist="38100" dir="2700000" algn="tl">
                    <a:srgbClr val="C0C0C0"/>
                  </a:outerShdw>
                </a:effectLst>
                <a:latin typeface="楷体_GB2312" pitchFamily="49" charset="-122"/>
                <a:ea typeface="楷体_GB2312" pitchFamily="49" charset="-122"/>
              </a:rPr>
              <a:t>(1) </a:t>
            </a:r>
            <a:r>
              <a:rPr lang="zh-CN" altLang="en-US" b="1">
                <a:effectLst>
                  <a:outerShdw blurRad="38100" dist="38100" dir="2700000" algn="tl">
                    <a:srgbClr val="C0C0C0"/>
                  </a:outerShdw>
                </a:effectLst>
                <a:latin typeface="楷体_GB2312" pitchFamily="49" charset="-122"/>
                <a:ea typeface="楷体_GB2312" pitchFamily="49" charset="-122"/>
              </a:rPr>
              <a:t>比较第一个数与第二个数，若为逆序</a:t>
            </a:r>
            <a:r>
              <a:rPr lang="en-US" altLang="zh-CN" b="1">
                <a:effectLst>
                  <a:outerShdw blurRad="38100" dist="38100" dir="2700000" algn="tl">
                    <a:srgbClr val="C0C0C0"/>
                  </a:outerShdw>
                </a:effectLst>
                <a:latin typeface="楷体_GB2312" pitchFamily="49" charset="-122"/>
                <a:ea typeface="楷体_GB2312" pitchFamily="49" charset="-122"/>
              </a:rPr>
              <a:t>a[0]&gt;a[1]</a:t>
            </a:r>
            <a:r>
              <a:rPr lang="zh-CN" altLang="en-US" b="1">
                <a:effectLst>
                  <a:outerShdw blurRad="38100" dist="38100" dir="2700000" algn="tl">
                    <a:srgbClr val="C0C0C0"/>
                  </a:outerShdw>
                </a:effectLst>
                <a:latin typeface="楷体_GB2312" pitchFamily="49" charset="-122"/>
                <a:ea typeface="楷体_GB2312" pitchFamily="49" charset="-122"/>
              </a:rPr>
              <a:t>，则交换；然后比较第二个数与第三个数；依次类推，直至第</a:t>
            </a:r>
            <a:r>
              <a:rPr lang="en-US" altLang="zh-CN" b="1">
                <a:effectLst>
                  <a:outerShdw blurRad="38100" dist="38100" dir="2700000" algn="tl">
                    <a:srgbClr val="C0C0C0"/>
                  </a:outerShdw>
                </a:effectLst>
                <a:latin typeface="楷体_GB2312" pitchFamily="49" charset="-122"/>
                <a:ea typeface="楷体_GB2312" pitchFamily="49" charset="-122"/>
              </a:rPr>
              <a:t>n-1</a:t>
            </a:r>
            <a:r>
              <a:rPr lang="zh-CN" altLang="en-US" b="1">
                <a:effectLst>
                  <a:outerShdw blurRad="38100" dist="38100" dir="2700000" algn="tl">
                    <a:srgbClr val="C0C0C0"/>
                  </a:outerShdw>
                </a:effectLst>
                <a:latin typeface="楷体_GB2312" pitchFamily="49" charset="-122"/>
                <a:ea typeface="楷体_GB2312" pitchFamily="49" charset="-122"/>
              </a:rPr>
              <a:t>个数和第</a:t>
            </a:r>
            <a:r>
              <a:rPr lang="en-US" altLang="zh-CN" b="1">
                <a:effectLst>
                  <a:outerShdw blurRad="38100" dist="38100" dir="2700000" algn="tl">
                    <a:srgbClr val="C0C0C0"/>
                  </a:outerShdw>
                </a:effectLst>
                <a:latin typeface="楷体_GB2312" pitchFamily="49" charset="-122"/>
                <a:ea typeface="楷体_GB2312" pitchFamily="49" charset="-122"/>
              </a:rPr>
              <a:t>n</a:t>
            </a:r>
            <a:r>
              <a:rPr lang="zh-CN" altLang="en-US" b="1">
                <a:effectLst>
                  <a:outerShdw blurRad="38100" dist="38100" dir="2700000" algn="tl">
                    <a:srgbClr val="C0C0C0"/>
                  </a:outerShdw>
                </a:effectLst>
                <a:latin typeface="楷体_GB2312" pitchFamily="49" charset="-122"/>
                <a:ea typeface="楷体_GB2312" pitchFamily="49" charset="-122"/>
              </a:rPr>
              <a:t>个数比较为止</a:t>
            </a:r>
            <a:r>
              <a:rPr lang="en-US" altLang="zh-CN" b="1">
                <a:effectLst>
                  <a:outerShdw blurRad="38100" dist="38100" dir="2700000" algn="tl">
                    <a:srgbClr val="C0C0C0"/>
                  </a:outerShdw>
                </a:effectLst>
                <a:latin typeface="Times New Roman"/>
                <a:ea typeface="楷体_GB2312" pitchFamily="49" charset="-122"/>
              </a:rPr>
              <a:t>——</a:t>
            </a:r>
            <a:r>
              <a:rPr lang="zh-CN" altLang="en-US" b="1">
                <a:effectLst>
                  <a:outerShdw blurRad="38100" dist="38100" dir="2700000" algn="tl">
                    <a:srgbClr val="C0C0C0"/>
                  </a:outerShdw>
                </a:effectLst>
                <a:latin typeface="楷体_GB2312" pitchFamily="49" charset="-122"/>
                <a:ea typeface="楷体_GB2312" pitchFamily="49" charset="-122"/>
              </a:rPr>
              <a:t>第一趟冒泡排序，结果最大的数被安置在最后一个元素位置上；</a:t>
            </a:r>
          </a:p>
          <a:p>
            <a:pPr>
              <a:defRPr/>
            </a:pPr>
            <a:r>
              <a:rPr lang="zh-CN" altLang="en-US" b="1">
                <a:effectLst>
                  <a:outerShdw blurRad="38100" dist="38100" dir="2700000" algn="tl">
                    <a:srgbClr val="C0C0C0"/>
                  </a:outerShdw>
                </a:effectLst>
                <a:latin typeface="楷体_GB2312" pitchFamily="49" charset="-122"/>
                <a:ea typeface="楷体_GB2312" pitchFamily="49" charset="-122"/>
              </a:rPr>
              <a:t>  </a:t>
            </a:r>
            <a:r>
              <a:rPr lang="en-US" altLang="zh-CN" b="1">
                <a:effectLst>
                  <a:outerShdw blurRad="38100" dist="38100" dir="2700000" algn="tl">
                    <a:srgbClr val="C0C0C0"/>
                  </a:outerShdw>
                </a:effectLst>
                <a:latin typeface="楷体_GB2312" pitchFamily="49" charset="-122"/>
                <a:ea typeface="楷体_GB2312" pitchFamily="49" charset="-122"/>
              </a:rPr>
              <a:t>(2) </a:t>
            </a:r>
            <a:r>
              <a:rPr lang="zh-CN" altLang="en-US" b="1">
                <a:effectLst>
                  <a:outerShdw blurRad="38100" dist="38100" dir="2700000" algn="tl">
                    <a:srgbClr val="C0C0C0"/>
                  </a:outerShdw>
                </a:effectLst>
                <a:latin typeface="楷体_GB2312" pitchFamily="49" charset="-122"/>
                <a:ea typeface="楷体_GB2312" pitchFamily="49" charset="-122"/>
              </a:rPr>
              <a:t>对前</a:t>
            </a:r>
            <a:r>
              <a:rPr lang="en-US" altLang="zh-CN" b="1">
                <a:effectLst>
                  <a:outerShdw blurRad="38100" dist="38100" dir="2700000" algn="tl">
                    <a:srgbClr val="C0C0C0"/>
                  </a:outerShdw>
                </a:effectLst>
                <a:latin typeface="楷体_GB2312" pitchFamily="49" charset="-122"/>
                <a:ea typeface="楷体_GB2312" pitchFamily="49" charset="-122"/>
              </a:rPr>
              <a:t>n-1</a:t>
            </a:r>
            <a:r>
              <a:rPr lang="zh-CN" altLang="en-US" b="1">
                <a:effectLst>
                  <a:outerShdw blurRad="38100" dist="38100" dir="2700000" algn="tl">
                    <a:srgbClr val="C0C0C0"/>
                  </a:outerShdw>
                </a:effectLst>
                <a:latin typeface="楷体_GB2312" pitchFamily="49" charset="-122"/>
                <a:ea typeface="楷体_GB2312" pitchFamily="49" charset="-122"/>
              </a:rPr>
              <a:t>个数进行第二趟冒泡排序，结果使次大的数被安置在第</a:t>
            </a:r>
            <a:r>
              <a:rPr lang="en-US" altLang="zh-CN" b="1">
                <a:effectLst>
                  <a:outerShdw blurRad="38100" dist="38100" dir="2700000" algn="tl">
                    <a:srgbClr val="C0C0C0"/>
                  </a:outerShdw>
                </a:effectLst>
                <a:latin typeface="楷体_GB2312" pitchFamily="49" charset="-122"/>
                <a:ea typeface="楷体_GB2312" pitchFamily="49" charset="-122"/>
              </a:rPr>
              <a:t>n-1</a:t>
            </a:r>
            <a:r>
              <a:rPr lang="zh-CN" altLang="en-US" b="1">
                <a:effectLst>
                  <a:outerShdw blurRad="38100" dist="38100" dir="2700000" algn="tl">
                    <a:srgbClr val="C0C0C0"/>
                  </a:outerShdw>
                </a:effectLst>
                <a:latin typeface="楷体_GB2312" pitchFamily="49" charset="-122"/>
                <a:ea typeface="楷体_GB2312" pitchFamily="49" charset="-122"/>
              </a:rPr>
              <a:t>个元素位置；</a:t>
            </a:r>
          </a:p>
          <a:p>
            <a:pPr>
              <a:defRPr/>
            </a:pPr>
            <a:r>
              <a:rPr lang="zh-CN" altLang="en-US" b="1">
                <a:effectLst>
                  <a:outerShdw blurRad="38100" dist="38100" dir="2700000" algn="tl">
                    <a:srgbClr val="C0C0C0"/>
                  </a:outerShdw>
                </a:effectLst>
                <a:latin typeface="楷体_GB2312" pitchFamily="49" charset="-122"/>
                <a:ea typeface="楷体_GB2312" pitchFamily="49" charset="-122"/>
              </a:rPr>
              <a:t>  </a:t>
            </a:r>
            <a:r>
              <a:rPr lang="en-US" altLang="zh-CN" b="1">
                <a:effectLst>
                  <a:outerShdw blurRad="38100" dist="38100" dir="2700000" algn="tl">
                    <a:srgbClr val="C0C0C0"/>
                  </a:outerShdw>
                </a:effectLst>
                <a:latin typeface="楷体_GB2312" pitchFamily="49" charset="-122"/>
                <a:ea typeface="楷体_GB2312" pitchFamily="49" charset="-122"/>
              </a:rPr>
              <a:t>(3) </a:t>
            </a:r>
            <a:r>
              <a:rPr lang="zh-CN" altLang="en-US" b="1">
                <a:effectLst>
                  <a:outerShdw blurRad="38100" dist="38100" dir="2700000" algn="tl">
                    <a:srgbClr val="C0C0C0"/>
                  </a:outerShdw>
                </a:effectLst>
                <a:latin typeface="楷体_GB2312" pitchFamily="49" charset="-122"/>
                <a:ea typeface="楷体_GB2312" pitchFamily="49" charset="-122"/>
              </a:rPr>
              <a:t>重复上述过程，共经过</a:t>
            </a:r>
            <a:r>
              <a:rPr lang="en-US" altLang="zh-CN" b="1">
                <a:effectLst>
                  <a:outerShdw blurRad="38100" dist="38100" dir="2700000" algn="tl">
                    <a:srgbClr val="C0C0C0"/>
                  </a:outerShdw>
                </a:effectLst>
                <a:latin typeface="楷体_GB2312" pitchFamily="49" charset="-122"/>
                <a:ea typeface="楷体_GB2312" pitchFamily="49" charset="-122"/>
              </a:rPr>
              <a:t>n-1</a:t>
            </a:r>
            <a:r>
              <a:rPr lang="zh-CN" altLang="en-US" b="1">
                <a:effectLst>
                  <a:outerShdw blurRad="38100" dist="38100" dir="2700000" algn="tl">
                    <a:srgbClr val="C0C0C0"/>
                  </a:outerShdw>
                </a:effectLst>
                <a:latin typeface="楷体_GB2312" pitchFamily="49" charset="-122"/>
                <a:ea typeface="楷体_GB2312" pitchFamily="49" charset="-122"/>
              </a:rPr>
              <a:t>趟冒泡排序后，排序结束</a:t>
            </a:r>
          </a:p>
        </p:txBody>
      </p:sp>
    </p:spTree>
    <p:extLst>
      <p:ext uri="{BB962C8B-B14F-4D97-AF65-F5344CB8AC3E}">
        <p14:creationId xmlns:p14="http://schemas.microsoft.com/office/powerpoint/2010/main" val="139467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172"/>
          <p:cNvSpPr>
            <a:spLocks noChangeArrowheads="1"/>
          </p:cNvSpPr>
          <p:nvPr/>
        </p:nvSpPr>
        <p:spPr bwMode="auto">
          <a:xfrm>
            <a:off x="1426186" y="401027"/>
            <a:ext cx="8424862" cy="6337300"/>
          </a:xfrm>
          <a:prstGeom prst="rect">
            <a:avLst/>
          </a:prstGeom>
          <a:ln w="38100">
            <a:solidFill>
              <a:srgbClr val="FF00FF"/>
            </a:solidFill>
            <a:miter lim="800000"/>
            <a:headEnd/>
            <a:tailEnd/>
          </a:ln>
          <a:effectLst>
            <a:outerShdw dist="107763" dir="2700000" algn="ctr" rotWithShape="0">
              <a:schemeClr val="bg2">
                <a:alpha val="50000"/>
              </a:schemeClr>
            </a:outerShdw>
          </a:effectLst>
        </p:spPr>
        <p:txBody>
          <a:bodyPr wrap="none" anchor="ctr"/>
          <a:lstStyle/>
          <a:p>
            <a:pPr>
              <a:defRPr/>
            </a:pPr>
            <a:endParaRPr lang="zh-CN" altLang="en-US"/>
          </a:p>
        </p:txBody>
      </p:sp>
      <p:grpSp>
        <p:nvGrpSpPr>
          <p:cNvPr id="5" name="Group 97"/>
          <p:cNvGrpSpPr>
            <a:grpSpLocks/>
          </p:cNvGrpSpPr>
          <p:nvPr/>
        </p:nvGrpSpPr>
        <p:grpSpPr bwMode="auto">
          <a:xfrm>
            <a:off x="3129573" y="731227"/>
            <a:ext cx="492125" cy="5114925"/>
            <a:chOff x="1745" y="372"/>
            <a:chExt cx="310" cy="3222"/>
          </a:xfrm>
        </p:grpSpPr>
        <p:sp>
          <p:nvSpPr>
            <p:cNvPr id="6" name="Text Box 5"/>
            <p:cNvSpPr txBox="1">
              <a:spLocks noChangeArrowheads="1"/>
            </p:cNvSpPr>
            <p:nvPr/>
          </p:nvSpPr>
          <p:spPr bwMode="auto">
            <a:xfrm>
              <a:off x="1747" y="372"/>
              <a:ext cx="308" cy="2706"/>
            </a:xfrm>
            <a:prstGeom prst="rect">
              <a:avLst/>
            </a:prstGeom>
            <a:noFill/>
            <a:ln w="9525">
              <a:noFill/>
              <a:miter lim="800000"/>
              <a:headEnd/>
              <a:tailEnd/>
            </a:ln>
          </p:spPr>
          <p:txBody>
            <a:bodyPr vert="eaVert">
              <a:spAutoFit/>
            </a:bodyPr>
            <a:lstStyle/>
            <a:p>
              <a:pPr>
                <a:defRPr/>
              </a:pPr>
              <a:r>
                <a:rPr lang="en-US" altLang="zh-CN" sz="2000" b="1">
                  <a:effectLst>
                    <a:outerShdw blurRad="38100" dist="38100" dir="2700000" algn="tl">
                      <a:srgbClr val="FFFFFF"/>
                    </a:outerShdw>
                  </a:effectLst>
                </a:rPr>
                <a:t>38    49    65    76    13    27    30   </a:t>
              </a:r>
              <a:r>
                <a:rPr lang="en-US" altLang="zh-CN" sz="2000" b="1">
                  <a:solidFill>
                    <a:srgbClr val="FF3300"/>
                  </a:solidFill>
                  <a:effectLst>
                    <a:outerShdw blurRad="38100" dist="38100" dir="2700000" algn="tl">
                      <a:srgbClr val="000000"/>
                    </a:outerShdw>
                  </a:effectLst>
                </a:rPr>
                <a:t>97</a:t>
              </a:r>
            </a:p>
          </p:txBody>
        </p:sp>
        <p:sp>
          <p:nvSpPr>
            <p:cNvPr id="7" name="Text Box 6"/>
            <p:cNvSpPr txBox="1">
              <a:spLocks noChangeArrowheads="1"/>
            </p:cNvSpPr>
            <p:nvPr/>
          </p:nvSpPr>
          <p:spPr bwMode="auto">
            <a:xfrm>
              <a:off x="1745" y="2773"/>
              <a:ext cx="308" cy="821"/>
            </a:xfrm>
            <a:prstGeom prst="rect">
              <a:avLst/>
            </a:prstGeom>
            <a:noFill/>
            <a:ln w="9525">
              <a:noFill/>
              <a:miter lim="800000"/>
              <a:headEnd/>
              <a:tailEnd/>
            </a:ln>
          </p:spPr>
          <p:txBody>
            <a:bodyPr vert="eaVert" wrap="none">
              <a:spAutoFit/>
            </a:bodyPr>
            <a:lstStyle/>
            <a:p>
              <a:pPr>
                <a:defRPr/>
              </a:pPr>
              <a:r>
                <a:rPr lang="en-US" altLang="zh-CN" sz="2000" b="1">
                  <a:effectLst>
                    <a:outerShdw blurRad="38100" dist="38100" dir="2700000" algn="tl">
                      <a:srgbClr val="FFFFFF"/>
                    </a:outerShdw>
                  </a:effectLst>
                </a:rPr>
                <a:t>       </a:t>
              </a:r>
              <a:r>
                <a:rPr lang="zh-CN" altLang="en-US" sz="2000" b="1">
                  <a:effectLst>
                    <a:outerShdw blurRad="38100" dist="38100" dir="2700000" algn="tl">
                      <a:srgbClr val="FFFFFF"/>
                    </a:outerShdw>
                  </a:effectLst>
                  <a:ea typeface="楷体_GB2312" pitchFamily="49" charset="-122"/>
                </a:rPr>
                <a:t>第一趟</a:t>
              </a:r>
            </a:p>
          </p:txBody>
        </p:sp>
      </p:grpSp>
      <p:grpSp>
        <p:nvGrpSpPr>
          <p:cNvPr id="8" name="Group 116"/>
          <p:cNvGrpSpPr>
            <a:grpSpLocks/>
          </p:cNvGrpSpPr>
          <p:nvPr/>
        </p:nvGrpSpPr>
        <p:grpSpPr bwMode="auto">
          <a:xfrm>
            <a:off x="4140811" y="739165"/>
            <a:ext cx="506412" cy="5041900"/>
            <a:chOff x="2382" y="377"/>
            <a:chExt cx="319" cy="3176"/>
          </a:xfrm>
        </p:grpSpPr>
        <p:sp>
          <p:nvSpPr>
            <p:cNvPr id="9" name="Text Box 8"/>
            <p:cNvSpPr txBox="1">
              <a:spLocks noChangeArrowheads="1"/>
            </p:cNvSpPr>
            <p:nvPr/>
          </p:nvSpPr>
          <p:spPr bwMode="auto">
            <a:xfrm>
              <a:off x="2393" y="377"/>
              <a:ext cx="308" cy="2509"/>
            </a:xfrm>
            <a:prstGeom prst="rect">
              <a:avLst/>
            </a:prstGeom>
            <a:noFill/>
            <a:ln w="9525">
              <a:noFill/>
              <a:miter lim="800000"/>
              <a:headEnd/>
              <a:tailEnd/>
            </a:ln>
          </p:spPr>
          <p:txBody>
            <a:bodyPr vert="eaVert">
              <a:spAutoFit/>
            </a:bodyPr>
            <a:lstStyle/>
            <a:p>
              <a:pPr>
                <a:defRPr/>
              </a:pPr>
              <a:r>
                <a:rPr lang="en-US" altLang="zh-CN" sz="2000" b="1">
                  <a:effectLst>
                    <a:outerShdw blurRad="38100" dist="38100" dir="2700000" algn="tl">
                      <a:srgbClr val="FFFFFF"/>
                    </a:outerShdw>
                  </a:effectLst>
                </a:rPr>
                <a:t>38    49    65    13    27    30  </a:t>
              </a:r>
              <a:r>
                <a:rPr lang="en-US" altLang="zh-CN" sz="2000" b="1">
                  <a:solidFill>
                    <a:srgbClr val="FF3300"/>
                  </a:solidFill>
                  <a:effectLst>
                    <a:outerShdw blurRad="38100" dist="38100" dir="2700000" algn="tl">
                      <a:srgbClr val="000000"/>
                    </a:outerShdw>
                  </a:effectLst>
                </a:rPr>
                <a:t> 76</a:t>
              </a:r>
            </a:p>
          </p:txBody>
        </p:sp>
        <p:sp>
          <p:nvSpPr>
            <p:cNvPr id="10" name="Text Box 9"/>
            <p:cNvSpPr txBox="1">
              <a:spLocks noChangeArrowheads="1"/>
            </p:cNvSpPr>
            <p:nvPr/>
          </p:nvSpPr>
          <p:spPr bwMode="auto">
            <a:xfrm>
              <a:off x="2382" y="2732"/>
              <a:ext cx="308" cy="821"/>
            </a:xfrm>
            <a:prstGeom prst="rect">
              <a:avLst/>
            </a:prstGeom>
            <a:noFill/>
            <a:ln w="9525">
              <a:noFill/>
              <a:miter lim="800000"/>
              <a:headEnd/>
              <a:tailEnd/>
            </a:ln>
          </p:spPr>
          <p:txBody>
            <a:bodyPr vert="eaVert" wrap="none">
              <a:spAutoFit/>
            </a:bodyPr>
            <a:lstStyle/>
            <a:p>
              <a:pPr>
                <a:defRPr/>
              </a:pPr>
              <a:r>
                <a:rPr lang="en-US" altLang="zh-CN" sz="2000" b="1">
                  <a:effectLst>
                    <a:outerShdw blurRad="38100" dist="38100" dir="2700000" algn="tl">
                      <a:srgbClr val="FFFFFF"/>
                    </a:outerShdw>
                  </a:effectLst>
                </a:rPr>
                <a:t>       </a:t>
              </a:r>
              <a:r>
                <a:rPr lang="zh-CN" altLang="en-US" sz="2000" b="1">
                  <a:effectLst>
                    <a:outerShdw blurRad="38100" dist="38100" dir="2700000" algn="tl">
                      <a:srgbClr val="FFFFFF"/>
                    </a:outerShdw>
                  </a:effectLst>
                  <a:ea typeface="楷体_GB2312" pitchFamily="49" charset="-122"/>
                </a:rPr>
                <a:t>第二趟</a:t>
              </a:r>
            </a:p>
          </p:txBody>
        </p:sp>
      </p:grpSp>
      <p:grpSp>
        <p:nvGrpSpPr>
          <p:cNvPr id="11" name="Group 135"/>
          <p:cNvGrpSpPr>
            <a:grpSpLocks/>
          </p:cNvGrpSpPr>
          <p:nvPr/>
        </p:nvGrpSpPr>
        <p:grpSpPr bwMode="auto">
          <a:xfrm>
            <a:off x="5074261" y="751865"/>
            <a:ext cx="514350" cy="5281612"/>
            <a:chOff x="2970" y="385"/>
            <a:chExt cx="324" cy="3327"/>
          </a:xfrm>
        </p:grpSpPr>
        <p:sp>
          <p:nvSpPr>
            <p:cNvPr id="12" name="Text Box 11"/>
            <p:cNvSpPr txBox="1">
              <a:spLocks noChangeArrowheads="1"/>
            </p:cNvSpPr>
            <p:nvPr/>
          </p:nvSpPr>
          <p:spPr bwMode="auto">
            <a:xfrm>
              <a:off x="2970" y="385"/>
              <a:ext cx="308" cy="1949"/>
            </a:xfrm>
            <a:prstGeom prst="rect">
              <a:avLst/>
            </a:prstGeom>
            <a:noFill/>
            <a:ln w="9525">
              <a:noFill/>
              <a:miter lim="800000"/>
              <a:headEnd/>
              <a:tailEnd/>
            </a:ln>
          </p:spPr>
          <p:txBody>
            <a:bodyPr vert="eaVert">
              <a:spAutoFit/>
            </a:bodyPr>
            <a:lstStyle/>
            <a:p>
              <a:pPr>
                <a:defRPr/>
              </a:pPr>
              <a:r>
                <a:rPr lang="en-US" altLang="zh-CN" sz="2000" b="1">
                  <a:effectLst>
                    <a:outerShdw blurRad="38100" dist="38100" dir="2700000" algn="tl">
                      <a:srgbClr val="FFFFFF"/>
                    </a:outerShdw>
                  </a:effectLst>
                </a:rPr>
                <a:t>38    49    13    27    30   </a:t>
              </a:r>
              <a:r>
                <a:rPr lang="en-US" altLang="zh-CN" sz="2000" b="1">
                  <a:solidFill>
                    <a:srgbClr val="FF3300"/>
                  </a:solidFill>
                  <a:effectLst>
                    <a:outerShdw blurRad="38100" dist="38100" dir="2700000" algn="tl">
                      <a:srgbClr val="000000"/>
                    </a:outerShdw>
                  </a:effectLst>
                </a:rPr>
                <a:t>65</a:t>
              </a:r>
            </a:p>
          </p:txBody>
        </p:sp>
        <p:sp>
          <p:nvSpPr>
            <p:cNvPr id="13" name="Text Box 12"/>
            <p:cNvSpPr txBox="1">
              <a:spLocks noChangeArrowheads="1"/>
            </p:cNvSpPr>
            <p:nvPr/>
          </p:nvSpPr>
          <p:spPr bwMode="auto">
            <a:xfrm>
              <a:off x="2986" y="2932"/>
              <a:ext cx="308" cy="780"/>
            </a:xfrm>
            <a:prstGeom prst="rect">
              <a:avLst/>
            </a:prstGeom>
            <a:noFill/>
            <a:ln w="9525">
              <a:noFill/>
              <a:miter lim="800000"/>
              <a:headEnd/>
              <a:tailEnd/>
            </a:ln>
          </p:spPr>
          <p:txBody>
            <a:bodyPr vert="eaVert">
              <a:spAutoFit/>
            </a:bodyPr>
            <a:lstStyle/>
            <a:p>
              <a:pPr>
                <a:defRPr/>
              </a:pPr>
              <a:r>
                <a:rPr lang="en-US" altLang="zh-CN" sz="2000" b="1">
                  <a:effectLst>
                    <a:outerShdw blurRad="38100" dist="38100" dir="2700000" algn="tl">
                      <a:srgbClr val="FFFFFF"/>
                    </a:outerShdw>
                  </a:effectLst>
                  <a:latin typeface="楷体_GB2312" pitchFamily="49" charset="-122"/>
                  <a:ea typeface="楷体_GB2312" pitchFamily="49" charset="-122"/>
                </a:rPr>
                <a:t> </a:t>
              </a:r>
              <a:r>
                <a:rPr lang="zh-CN" altLang="en-US" sz="2000" b="1">
                  <a:effectLst>
                    <a:outerShdw blurRad="38100" dist="38100" dir="2700000" algn="tl">
                      <a:srgbClr val="FFFFFF"/>
                    </a:outerShdw>
                  </a:effectLst>
                  <a:latin typeface="楷体_GB2312" pitchFamily="49" charset="-122"/>
                  <a:ea typeface="楷体_GB2312" pitchFamily="49" charset="-122"/>
                </a:rPr>
                <a:t>第三趟</a:t>
              </a:r>
            </a:p>
          </p:txBody>
        </p:sp>
      </p:grpSp>
      <p:grpSp>
        <p:nvGrpSpPr>
          <p:cNvPr id="14" name="Group 148"/>
          <p:cNvGrpSpPr>
            <a:grpSpLocks/>
          </p:cNvGrpSpPr>
          <p:nvPr/>
        </p:nvGrpSpPr>
        <p:grpSpPr bwMode="auto">
          <a:xfrm>
            <a:off x="5904523" y="762977"/>
            <a:ext cx="495300" cy="5018088"/>
            <a:chOff x="3160" y="392"/>
            <a:chExt cx="312" cy="3161"/>
          </a:xfrm>
        </p:grpSpPr>
        <p:sp>
          <p:nvSpPr>
            <p:cNvPr id="15" name="Text Box 14"/>
            <p:cNvSpPr txBox="1">
              <a:spLocks noChangeArrowheads="1"/>
            </p:cNvSpPr>
            <p:nvPr/>
          </p:nvSpPr>
          <p:spPr bwMode="auto">
            <a:xfrm>
              <a:off x="3164" y="392"/>
              <a:ext cx="308" cy="1768"/>
            </a:xfrm>
            <a:prstGeom prst="rect">
              <a:avLst/>
            </a:prstGeom>
            <a:noFill/>
            <a:ln w="9525">
              <a:noFill/>
              <a:miter lim="800000"/>
              <a:headEnd/>
              <a:tailEnd/>
            </a:ln>
          </p:spPr>
          <p:txBody>
            <a:bodyPr vert="eaVert">
              <a:spAutoFit/>
            </a:bodyPr>
            <a:lstStyle/>
            <a:p>
              <a:pPr>
                <a:defRPr/>
              </a:pPr>
              <a:r>
                <a:rPr lang="en-US" altLang="zh-CN" sz="2000" b="1">
                  <a:effectLst>
                    <a:outerShdw blurRad="38100" dist="38100" dir="2700000" algn="tl">
                      <a:srgbClr val="FFFFFF"/>
                    </a:outerShdw>
                  </a:effectLst>
                </a:rPr>
                <a:t>38    13    27   30   </a:t>
              </a:r>
              <a:r>
                <a:rPr lang="en-US" altLang="zh-CN" sz="2000" b="1">
                  <a:solidFill>
                    <a:srgbClr val="FF3300"/>
                  </a:solidFill>
                  <a:effectLst>
                    <a:outerShdw blurRad="38100" dist="38100" dir="2700000" algn="tl">
                      <a:srgbClr val="000000"/>
                    </a:outerShdw>
                  </a:effectLst>
                </a:rPr>
                <a:t>49</a:t>
              </a:r>
            </a:p>
          </p:txBody>
        </p:sp>
        <p:sp>
          <p:nvSpPr>
            <p:cNvPr id="16" name="Text Box 15"/>
            <p:cNvSpPr txBox="1">
              <a:spLocks noChangeArrowheads="1"/>
            </p:cNvSpPr>
            <p:nvPr/>
          </p:nvSpPr>
          <p:spPr bwMode="auto">
            <a:xfrm>
              <a:off x="3160" y="2772"/>
              <a:ext cx="308" cy="781"/>
            </a:xfrm>
            <a:prstGeom prst="rect">
              <a:avLst/>
            </a:prstGeom>
            <a:noFill/>
            <a:ln w="9525">
              <a:noFill/>
              <a:miter lim="800000"/>
              <a:headEnd/>
              <a:tailEnd/>
            </a:ln>
          </p:spPr>
          <p:txBody>
            <a:bodyPr vert="eaVert" wrap="none">
              <a:spAutoFit/>
            </a:bodyPr>
            <a:lstStyle/>
            <a:p>
              <a:pPr>
                <a:defRPr/>
              </a:pPr>
              <a:r>
                <a:rPr lang="en-US" altLang="zh-CN" sz="2000" b="1">
                  <a:effectLst>
                    <a:outerShdw blurRad="38100" dist="38100" dir="2700000" algn="tl">
                      <a:srgbClr val="FFFFFF"/>
                    </a:outerShdw>
                  </a:effectLst>
                </a:rPr>
                <a:t>      </a:t>
              </a:r>
              <a:r>
                <a:rPr lang="zh-CN" altLang="en-US" sz="2000" b="1">
                  <a:effectLst>
                    <a:outerShdw blurRad="38100" dist="38100" dir="2700000" algn="tl">
                      <a:srgbClr val="FFFFFF"/>
                    </a:outerShdw>
                  </a:effectLst>
                  <a:ea typeface="楷体_GB2312" pitchFamily="49" charset="-122"/>
                </a:rPr>
                <a:t>第四趟</a:t>
              </a:r>
            </a:p>
          </p:txBody>
        </p:sp>
      </p:grpSp>
      <p:grpSp>
        <p:nvGrpSpPr>
          <p:cNvPr id="17" name="Group 158"/>
          <p:cNvGrpSpPr>
            <a:grpSpLocks/>
          </p:cNvGrpSpPr>
          <p:nvPr/>
        </p:nvGrpSpPr>
        <p:grpSpPr bwMode="auto">
          <a:xfrm>
            <a:off x="6749073" y="734402"/>
            <a:ext cx="506413" cy="5027613"/>
            <a:chOff x="3692" y="374"/>
            <a:chExt cx="319" cy="3167"/>
          </a:xfrm>
        </p:grpSpPr>
        <p:sp>
          <p:nvSpPr>
            <p:cNvPr id="18" name="Text Box 17"/>
            <p:cNvSpPr txBox="1">
              <a:spLocks noChangeArrowheads="1"/>
            </p:cNvSpPr>
            <p:nvPr/>
          </p:nvSpPr>
          <p:spPr bwMode="auto">
            <a:xfrm>
              <a:off x="3703" y="374"/>
              <a:ext cx="308" cy="1513"/>
            </a:xfrm>
            <a:prstGeom prst="rect">
              <a:avLst/>
            </a:prstGeom>
            <a:noFill/>
            <a:ln w="9525">
              <a:noFill/>
              <a:miter lim="800000"/>
              <a:headEnd/>
              <a:tailEnd/>
            </a:ln>
          </p:spPr>
          <p:txBody>
            <a:bodyPr vert="eaVert">
              <a:spAutoFit/>
            </a:bodyPr>
            <a:lstStyle/>
            <a:p>
              <a:pPr>
                <a:defRPr/>
              </a:pPr>
              <a:r>
                <a:rPr lang="en-US" altLang="zh-CN" sz="2000" b="1">
                  <a:effectLst>
                    <a:outerShdw blurRad="38100" dist="38100" dir="2700000" algn="tl">
                      <a:srgbClr val="FFFFFF"/>
                    </a:outerShdw>
                  </a:effectLst>
                </a:rPr>
                <a:t>13    27    30  </a:t>
              </a:r>
              <a:r>
                <a:rPr lang="en-US" altLang="zh-CN" sz="2000" b="1">
                  <a:solidFill>
                    <a:srgbClr val="FF3300"/>
                  </a:solidFill>
                  <a:effectLst>
                    <a:outerShdw blurRad="38100" dist="38100" dir="2700000" algn="tl">
                      <a:srgbClr val="000000"/>
                    </a:outerShdw>
                  </a:effectLst>
                </a:rPr>
                <a:t> 38</a:t>
              </a:r>
            </a:p>
          </p:txBody>
        </p:sp>
        <p:sp>
          <p:nvSpPr>
            <p:cNvPr id="19" name="Text Box 18"/>
            <p:cNvSpPr txBox="1">
              <a:spLocks noChangeArrowheads="1"/>
            </p:cNvSpPr>
            <p:nvPr/>
          </p:nvSpPr>
          <p:spPr bwMode="auto">
            <a:xfrm>
              <a:off x="3692" y="2959"/>
              <a:ext cx="308" cy="582"/>
            </a:xfrm>
            <a:prstGeom prst="rect">
              <a:avLst/>
            </a:prstGeom>
            <a:noFill/>
            <a:ln w="9525">
              <a:noFill/>
              <a:miter lim="800000"/>
              <a:headEnd/>
              <a:tailEnd/>
            </a:ln>
          </p:spPr>
          <p:txBody>
            <a:bodyPr vert="eaVert" wrap="none">
              <a:spAutoFit/>
            </a:bodyPr>
            <a:lstStyle/>
            <a:p>
              <a:pPr>
                <a:defRPr/>
              </a:pPr>
              <a:r>
                <a:rPr lang="en-US" altLang="zh-CN" sz="2000" b="1">
                  <a:effectLst>
                    <a:outerShdw blurRad="38100" dist="38100" dir="2700000" algn="tl">
                      <a:srgbClr val="FFFFFF"/>
                    </a:outerShdw>
                  </a:effectLst>
                </a:rPr>
                <a:t> </a:t>
              </a:r>
              <a:r>
                <a:rPr lang="zh-CN" altLang="en-US" sz="2000" b="1">
                  <a:effectLst>
                    <a:outerShdw blurRad="38100" dist="38100" dir="2700000" algn="tl">
                      <a:srgbClr val="FFFFFF"/>
                    </a:outerShdw>
                  </a:effectLst>
                  <a:ea typeface="楷体_GB2312" pitchFamily="49" charset="-122"/>
                </a:rPr>
                <a:t>第五趟</a:t>
              </a:r>
            </a:p>
          </p:txBody>
        </p:sp>
      </p:grpSp>
      <p:grpSp>
        <p:nvGrpSpPr>
          <p:cNvPr id="20" name="Group 168"/>
          <p:cNvGrpSpPr>
            <a:grpSpLocks/>
          </p:cNvGrpSpPr>
          <p:nvPr/>
        </p:nvGrpSpPr>
        <p:grpSpPr bwMode="auto">
          <a:xfrm>
            <a:off x="7599973" y="716940"/>
            <a:ext cx="566738" cy="5030787"/>
            <a:chOff x="4228" y="363"/>
            <a:chExt cx="357" cy="3169"/>
          </a:xfrm>
        </p:grpSpPr>
        <p:sp>
          <p:nvSpPr>
            <p:cNvPr id="21" name="Text Box 20"/>
            <p:cNvSpPr txBox="1">
              <a:spLocks noChangeArrowheads="1"/>
            </p:cNvSpPr>
            <p:nvPr/>
          </p:nvSpPr>
          <p:spPr bwMode="auto">
            <a:xfrm>
              <a:off x="4277" y="363"/>
              <a:ext cx="308" cy="912"/>
            </a:xfrm>
            <a:prstGeom prst="rect">
              <a:avLst/>
            </a:prstGeom>
            <a:noFill/>
            <a:ln w="9525">
              <a:noFill/>
              <a:miter lim="800000"/>
              <a:headEnd/>
              <a:tailEnd/>
            </a:ln>
          </p:spPr>
          <p:txBody>
            <a:bodyPr vert="eaVert" wrap="none">
              <a:spAutoFit/>
            </a:bodyPr>
            <a:lstStyle/>
            <a:p>
              <a:pPr>
                <a:defRPr/>
              </a:pPr>
              <a:r>
                <a:rPr lang="en-US" altLang="zh-CN" sz="2000" b="1">
                  <a:effectLst>
                    <a:outerShdw blurRad="38100" dist="38100" dir="2700000" algn="tl">
                      <a:srgbClr val="FFFFFF"/>
                    </a:outerShdw>
                  </a:effectLst>
                </a:rPr>
                <a:t>13    27    </a:t>
              </a:r>
              <a:r>
                <a:rPr lang="en-US" altLang="zh-CN" sz="2000" b="1">
                  <a:solidFill>
                    <a:srgbClr val="FF3300"/>
                  </a:solidFill>
                  <a:effectLst>
                    <a:outerShdw blurRad="38100" dist="38100" dir="2700000" algn="tl">
                      <a:srgbClr val="000000"/>
                    </a:outerShdw>
                  </a:effectLst>
                </a:rPr>
                <a:t>30</a:t>
              </a:r>
            </a:p>
          </p:txBody>
        </p:sp>
        <p:sp>
          <p:nvSpPr>
            <p:cNvPr id="22" name="Text Box 21"/>
            <p:cNvSpPr txBox="1">
              <a:spLocks noChangeArrowheads="1"/>
            </p:cNvSpPr>
            <p:nvPr/>
          </p:nvSpPr>
          <p:spPr bwMode="auto">
            <a:xfrm>
              <a:off x="4228" y="2790"/>
              <a:ext cx="308" cy="742"/>
            </a:xfrm>
            <a:prstGeom prst="rect">
              <a:avLst/>
            </a:prstGeom>
            <a:noFill/>
            <a:ln w="9525">
              <a:noFill/>
              <a:miter lim="800000"/>
              <a:headEnd/>
              <a:tailEnd/>
            </a:ln>
          </p:spPr>
          <p:txBody>
            <a:bodyPr vert="eaVert" wrap="none">
              <a:spAutoFit/>
            </a:bodyPr>
            <a:lstStyle/>
            <a:p>
              <a:pPr>
                <a:defRPr/>
              </a:pPr>
              <a:r>
                <a:rPr lang="en-US" altLang="zh-CN" sz="2000" b="1">
                  <a:effectLst>
                    <a:outerShdw blurRad="38100" dist="38100" dir="2700000" algn="tl">
                      <a:srgbClr val="FFFFFF"/>
                    </a:outerShdw>
                  </a:effectLst>
                </a:rPr>
                <a:t>     </a:t>
              </a:r>
              <a:r>
                <a:rPr lang="zh-CN" altLang="en-US" sz="2000" b="1">
                  <a:effectLst>
                    <a:outerShdw blurRad="38100" dist="38100" dir="2700000" algn="tl">
                      <a:srgbClr val="FFFFFF"/>
                    </a:outerShdw>
                  </a:effectLst>
                  <a:ea typeface="楷体_GB2312" pitchFamily="49" charset="-122"/>
                </a:rPr>
                <a:t>第六趟</a:t>
              </a:r>
            </a:p>
          </p:txBody>
        </p:sp>
      </p:grpSp>
      <p:grpSp>
        <p:nvGrpSpPr>
          <p:cNvPr id="23" name="Group 61"/>
          <p:cNvGrpSpPr>
            <a:grpSpLocks/>
          </p:cNvGrpSpPr>
          <p:nvPr/>
        </p:nvGrpSpPr>
        <p:grpSpPr bwMode="auto">
          <a:xfrm>
            <a:off x="8438173" y="466115"/>
            <a:ext cx="523875" cy="5969000"/>
            <a:chOff x="3946" y="178"/>
            <a:chExt cx="330" cy="3760"/>
          </a:xfrm>
        </p:grpSpPr>
        <p:sp>
          <p:nvSpPr>
            <p:cNvPr id="24" name="Text Box 62"/>
            <p:cNvSpPr txBox="1">
              <a:spLocks noChangeArrowheads="1"/>
            </p:cNvSpPr>
            <p:nvPr/>
          </p:nvSpPr>
          <p:spPr bwMode="auto">
            <a:xfrm>
              <a:off x="3968" y="178"/>
              <a:ext cx="308" cy="902"/>
            </a:xfrm>
            <a:prstGeom prst="rect">
              <a:avLst/>
            </a:prstGeom>
            <a:noFill/>
            <a:ln w="9525">
              <a:noFill/>
              <a:miter lim="800000"/>
              <a:headEnd/>
              <a:tailEnd/>
            </a:ln>
          </p:spPr>
          <p:txBody>
            <a:bodyPr vert="eaVert">
              <a:spAutoFit/>
            </a:bodyPr>
            <a:lstStyle/>
            <a:p>
              <a:pPr>
                <a:defRPr/>
              </a:pPr>
              <a:r>
                <a:rPr lang="en-US" altLang="zh-CN" sz="2000" b="1">
                  <a:effectLst>
                    <a:outerShdw blurRad="38100" dist="38100" dir="2700000" algn="tl">
                      <a:srgbClr val="FFFFFF"/>
                    </a:outerShdw>
                  </a:effectLst>
                </a:rPr>
                <a:t>    13    </a:t>
              </a:r>
              <a:r>
                <a:rPr lang="en-US" altLang="zh-CN" sz="2000" b="1">
                  <a:solidFill>
                    <a:srgbClr val="FF3300"/>
                  </a:solidFill>
                  <a:effectLst>
                    <a:outerShdw blurRad="38100" dist="38100" dir="2700000" algn="tl">
                      <a:srgbClr val="000000"/>
                    </a:outerShdw>
                  </a:effectLst>
                </a:rPr>
                <a:t>27</a:t>
              </a:r>
            </a:p>
          </p:txBody>
        </p:sp>
        <p:sp>
          <p:nvSpPr>
            <p:cNvPr id="25" name="Text Box 63"/>
            <p:cNvSpPr txBox="1">
              <a:spLocks noChangeArrowheads="1"/>
            </p:cNvSpPr>
            <p:nvPr/>
          </p:nvSpPr>
          <p:spPr bwMode="auto">
            <a:xfrm>
              <a:off x="3946" y="2895"/>
              <a:ext cx="308" cy="1043"/>
            </a:xfrm>
            <a:prstGeom prst="rect">
              <a:avLst/>
            </a:prstGeom>
            <a:noFill/>
            <a:ln w="9525">
              <a:noFill/>
              <a:miter lim="800000"/>
              <a:headEnd/>
              <a:tailEnd/>
            </a:ln>
          </p:spPr>
          <p:txBody>
            <a:bodyPr vert="eaVert">
              <a:spAutoFit/>
            </a:bodyPr>
            <a:lstStyle/>
            <a:p>
              <a:pPr>
                <a:defRPr/>
              </a:pPr>
              <a:r>
                <a:rPr lang="en-US" altLang="zh-CN" sz="2000" b="1">
                  <a:effectLst>
                    <a:outerShdw blurRad="38100" dist="38100" dir="2700000" algn="tl">
                      <a:srgbClr val="FFFFFF"/>
                    </a:outerShdw>
                  </a:effectLst>
                </a:rPr>
                <a:t>  </a:t>
              </a:r>
              <a:r>
                <a:rPr lang="zh-CN" altLang="en-US" sz="2000" b="1">
                  <a:effectLst>
                    <a:outerShdw blurRad="38100" dist="38100" dir="2700000" algn="tl">
                      <a:srgbClr val="FFFFFF"/>
                    </a:outerShdw>
                  </a:effectLst>
                  <a:ea typeface="楷体_GB2312" pitchFamily="49" charset="-122"/>
                </a:rPr>
                <a:t>第七趟</a:t>
              </a:r>
            </a:p>
          </p:txBody>
        </p:sp>
      </p:grpSp>
      <p:grpSp>
        <p:nvGrpSpPr>
          <p:cNvPr id="26" name="Group 78"/>
          <p:cNvGrpSpPr>
            <a:grpSpLocks/>
          </p:cNvGrpSpPr>
          <p:nvPr/>
        </p:nvGrpSpPr>
        <p:grpSpPr bwMode="auto">
          <a:xfrm>
            <a:off x="1964348" y="716940"/>
            <a:ext cx="865188" cy="5872162"/>
            <a:chOff x="1020" y="354"/>
            <a:chExt cx="545" cy="3699"/>
          </a:xfrm>
        </p:grpSpPr>
        <p:sp>
          <p:nvSpPr>
            <p:cNvPr id="27" name="Text Box 24"/>
            <p:cNvSpPr txBox="1">
              <a:spLocks noChangeArrowheads="1"/>
            </p:cNvSpPr>
            <p:nvPr/>
          </p:nvSpPr>
          <p:spPr bwMode="auto">
            <a:xfrm>
              <a:off x="1102" y="354"/>
              <a:ext cx="308" cy="2602"/>
            </a:xfrm>
            <a:prstGeom prst="rect">
              <a:avLst/>
            </a:prstGeom>
            <a:noFill/>
            <a:ln w="9525">
              <a:noFill/>
              <a:miter lim="800000"/>
              <a:headEnd/>
              <a:tailEnd/>
            </a:ln>
          </p:spPr>
          <p:txBody>
            <a:bodyPr vert="eaVert" wrap="none">
              <a:spAutoFit/>
            </a:bodyPr>
            <a:lstStyle/>
            <a:p>
              <a:pPr>
                <a:defRPr/>
              </a:pPr>
              <a:r>
                <a:rPr lang="en-US" altLang="zh-CN" sz="2000" b="1">
                  <a:effectLst>
                    <a:outerShdw blurRad="38100" dist="38100" dir="2700000" algn="tl">
                      <a:srgbClr val="FFFFFF"/>
                    </a:outerShdw>
                  </a:effectLst>
                </a:rPr>
                <a:t>49    38    65    97    76    13    27    30</a:t>
              </a:r>
            </a:p>
          </p:txBody>
        </p:sp>
        <p:sp>
          <p:nvSpPr>
            <p:cNvPr id="28" name="Text Box 25"/>
            <p:cNvSpPr txBox="1">
              <a:spLocks noChangeArrowheads="1"/>
            </p:cNvSpPr>
            <p:nvPr/>
          </p:nvSpPr>
          <p:spPr bwMode="auto">
            <a:xfrm>
              <a:off x="1094" y="2653"/>
              <a:ext cx="308" cy="1253"/>
            </a:xfrm>
            <a:prstGeom prst="rect">
              <a:avLst/>
            </a:prstGeom>
            <a:noFill/>
            <a:ln w="9525">
              <a:noFill/>
              <a:miter lim="800000"/>
              <a:headEnd/>
              <a:tailEnd/>
            </a:ln>
          </p:spPr>
          <p:txBody>
            <a:bodyPr vert="eaVert">
              <a:spAutoFit/>
            </a:bodyPr>
            <a:lstStyle/>
            <a:p>
              <a:pPr>
                <a:defRPr/>
              </a:pPr>
              <a:r>
                <a:rPr lang="en-US" altLang="zh-CN" sz="2000" b="1">
                  <a:effectLst>
                    <a:outerShdw blurRad="38100" dist="38100" dir="2700000" algn="tl">
                      <a:srgbClr val="FFFFFF"/>
                    </a:outerShdw>
                  </a:effectLst>
                </a:rPr>
                <a:t>         </a:t>
              </a:r>
              <a:r>
                <a:rPr lang="zh-CN" altLang="en-US" sz="2000" b="1">
                  <a:effectLst>
                    <a:outerShdw blurRad="38100" dist="38100" dir="2700000" algn="tl">
                      <a:srgbClr val="FFFFFF"/>
                    </a:outerShdw>
                  </a:effectLst>
                  <a:ea typeface="楷体_GB2312" pitchFamily="49" charset="-122"/>
                </a:rPr>
                <a:t>初始关键字</a:t>
              </a:r>
            </a:p>
          </p:txBody>
        </p:sp>
        <p:sp>
          <p:nvSpPr>
            <p:cNvPr id="29" name="Text Box 73"/>
            <p:cNvSpPr txBox="1">
              <a:spLocks noChangeArrowheads="1"/>
            </p:cNvSpPr>
            <p:nvPr/>
          </p:nvSpPr>
          <p:spPr bwMode="auto">
            <a:xfrm>
              <a:off x="1020" y="3803"/>
              <a:ext cx="545" cy="250"/>
            </a:xfrm>
            <a:prstGeom prst="rect">
              <a:avLst/>
            </a:prstGeom>
            <a:noFill/>
            <a:ln w="9525">
              <a:noFill/>
              <a:miter lim="800000"/>
              <a:headEnd/>
              <a:tailEnd/>
            </a:ln>
            <a:effectLst/>
          </p:spPr>
          <p:txBody>
            <a:bodyPr>
              <a:spAutoFit/>
            </a:bodyPr>
            <a:lstStyle/>
            <a:p>
              <a:pPr>
                <a:spcBef>
                  <a:spcPct val="50000"/>
                </a:spcBef>
                <a:defRPr/>
              </a:pPr>
              <a:r>
                <a:rPr lang="en-US" altLang="zh-CN" sz="2000" b="1">
                  <a:solidFill>
                    <a:srgbClr val="FF33CC"/>
                  </a:solidFill>
                  <a:effectLst>
                    <a:outerShdw blurRad="38100" dist="38100" dir="2700000" algn="tl">
                      <a:srgbClr val="000000"/>
                    </a:outerShdw>
                  </a:effectLst>
                </a:rPr>
                <a:t>n = 8</a:t>
              </a:r>
            </a:p>
          </p:txBody>
        </p:sp>
      </p:grpSp>
      <p:sp useBgFill="1">
        <p:nvSpPr>
          <p:cNvPr id="30" name="Text Box 27"/>
          <p:cNvSpPr txBox="1">
            <a:spLocks noChangeArrowheads="1"/>
          </p:cNvSpPr>
          <p:nvPr/>
        </p:nvSpPr>
        <p:spPr bwMode="auto">
          <a:xfrm>
            <a:off x="2123098" y="68995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38</a:t>
            </a:r>
          </a:p>
        </p:txBody>
      </p:sp>
      <p:sp useBgFill="1">
        <p:nvSpPr>
          <p:cNvPr id="31" name="Text Box 28"/>
          <p:cNvSpPr txBox="1">
            <a:spLocks noChangeArrowheads="1"/>
          </p:cNvSpPr>
          <p:nvPr/>
        </p:nvSpPr>
        <p:spPr bwMode="auto">
          <a:xfrm>
            <a:off x="2137386" y="123605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49</a:t>
            </a:r>
          </a:p>
        </p:txBody>
      </p:sp>
      <p:sp useBgFill="1">
        <p:nvSpPr>
          <p:cNvPr id="32" name="Text Box 29"/>
          <p:cNvSpPr txBox="1">
            <a:spLocks noChangeArrowheads="1"/>
          </p:cNvSpPr>
          <p:nvPr/>
        </p:nvSpPr>
        <p:spPr bwMode="auto">
          <a:xfrm>
            <a:off x="2142148" y="2288565"/>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76</a:t>
            </a:r>
          </a:p>
        </p:txBody>
      </p:sp>
      <p:grpSp>
        <p:nvGrpSpPr>
          <p:cNvPr id="33" name="Group 77"/>
          <p:cNvGrpSpPr>
            <a:grpSpLocks/>
          </p:cNvGrpSpPr>
          <p:nvPr/>
        </p:nvGrpSpPr>
        <p:grpSpPr bwMode="auto">
          <a:xfrm>
            <a:off x="1762736" y="813777"/>
            <a:ext cx="933450" cy="711200"/>
            <a:chOff x="884" y="433"/>
            <a:chExt cx="588" cy="448"/>
          </a:xfrm>
        </p:grpSpPr>
        <p:sp>
          <p:nvSpPr>
            <p:cNvPr id="34" name="AutoShape 72"/>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5" name="Line 76"/>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36" name="Group 79"/>
          <p:cNvGrpSpPr>
            <a:grpSpLocks/>
          </p:cNvGrpSpPr>
          <p:nvPr/>
        </p:nvGrpSpPr>
        <p:grpSpPr bwMode="auto">
          <a:xfrm>
            <a:off x="1778611" y="1344002"/>
            <a:ext cx="933450" cy="711200"/>
            <a:chOff x="884" y="433"/>
            <a:chExt cx="588" cy="448"/>
          </a:xfrm>
        </p:grpSpPr>
        <p:sp>
          <p:nvSpPr>
            <p:cNvPr id="37" name="AutoShape 80"/>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 name="Line 81"/>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39" name="Group 82"/>
          <p:cNvGrpSpPr>
            <a:grpSpLocks/>
          </p:cNvGrpSpPr>
          <p:nvPr/>
        </p:nvGrpSpPr>
        <p:grpSpPr bwMode="auto">
          <a:xfrm>
            <a:off x="1765911" y="1874227"/>
            <a:ext cx="933450" cy="711200"/>
            <a:chOff x="884" y="433"/>
            <a:chExt cx="588" cy="448"/>
          </a:xfrm>
        </p:grpSpPr>
        <p:sp>
          <p:nvSpPr>
            <p:cNvPr id="40" name="AutoShape 83"/>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 name="Line 84"/>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42" name="Group 85"/>
          <p:cNvGrpSpPr>
            <a:grpSpLocks/>
          </p:cNvGrpSpPr>
          <p:nvPr/>
        </p:nvGrpSpPr>
        <p:grpSpPr bwMode="auto">
          <a:xfrm>
            <a:off x="1767498" y="2404452"/>
            <a:ext cx="933450" cy="711200"/>
            <a:chOff x="884" y="433"/>
            <a:chExt cx="588" cy="448"/>
          </a:xfrm>
        </p:grpSpPr>
        <p:sp>
          <p:nvSpPr>
            <p:cNvPr id="43" name="AutoShape 86"/>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4" name="Line 87"/>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45" name="Text Box 30"/>
          <p:cNvSpPr txBox="1">
            <a:spLocks noChangeArrowheads="1"/>
          </p:cNvSpPr>
          <p:nvPr/>
        </p:nvSpPr>
        <p:spPr bwMode="auto">
          <a:xfrm>
            <a:off x="2170723" y="3353777"/>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97</a:t>
            </a:r>
          </a:p>
        </p:txBody>
      </p:sp>
      <p:sp useBgFill="1">
        <p:nvSpPr>
          <p:cNvPr id="46" name="Text Box 32"/>
          <p:cNvSpPr txBox="1">
            <a:spLocks noChangeArrowheads="1"/>
          </p:cNvSpPr>
          <p:nvPr/>
        </p:nvSpPr>
        <p:spPr bwMode="auto">
          <a:xfrm>
            <a:off x="2142148" y="284895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97</a:t>
            </a:r>
          </a:p>
        </p:txBody>
      </p:sp>
      <p:sp useBgFill="1">
        <p:nvSpPr>
          <p:cNvPr id="47" name="Text Box 33"/>
          <p:cNvSpPr txBox="1">
            <a:spLocks noChangeArrowheads="1"/>
          </p:cNvSpPr>
          <p:nvPr/>
        </p:nvSpPr>
        <p:spPr bwMode="auto">
          <a:xfrm>
            <a:off x="2170723" y="444915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97</a:t>
            </a:r>
          </a:p>
        </p:txBody>
      </p:sp>
      <p:sp useBgFill="1">
        <p:nvSpPr>
          <p:cNvPr id="48" name="Text Box 36"/>
          <p:cNvSpPr txBox="1">
            <a:spLocks noChangeArrowheads="1"/>
          </p:cNvSpPr>
          <p:nvPr/>
        </p:nvSpPr>
        <p:spPr bwMode="auto">
          <a:xfrm>
            <a:off x="2156436" y="3930040"/>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97</a:t>
            </a:r>
          </a:p>
        </p:txBody>
      </p:sp>
      <p:sp useBgFill="1">
        <p:nvSpPr>
          <p:cNvPr id="49" name="Text Box 31"/>
          <p:cNvSpPr txBox="1">
            <a:spLocks noChangeArrowheads="1"/>
          </p:cNvSpPr>
          <p:nvPr/>
        </p:nvSpPr>
        <p:spPr bwMode="auto">
          <a:xfrm>
            <a:off x="2131036" y="2850540"/>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13</a:t>
            </a:r>
          </a:p>
        </p:txBody>
      </p:sp>
      <p:sp useBgFill="1">
        <p:nvSpPr>
          <p:cNvPr id="50" name="Text Box 34"/>
          <p:cNvSpPr txBox="1">
            <a:spLocks noChangeArrowheads="1"/>
          </p:cNvSpPr>
          <p:nvPr/>
        </p:nvSpPr>
        <p:spPr bwMode="auto">
          <a:xfrm>
            <a:off x="2159611" y="3353777"/>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27</a:t>
            </a:r>
          </a:p>
        </p:txBody>
      </p:sp>
      <p:grpSp>
        <p:nvGrpSpPr>
          <p:cNvPr id="51" name="Group 88"/>
          <p:cNvGrpSpPr>
            <a:grpSpLocks/>
          </p:cNvGrpSpPr>
          <p:nvPr/>
        </p:nvGrpSpPr>
        <p:grpSpPr bwMode="auto">
          <a:xfrm>
            <a:off x="1769086" y="2948965"/>
            <a:ext cx="933450" cy="711200"/>
            <a:chOff x="884" y="433"/>
            <a:chExt cx="588" cy="448"/>
          </a:xfrm>
        </p:grpSpPr>
        <p:sp>
          <p:nvSpPr>
            <p:cNvPr id="52" name="AutoShape 89"/>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3" name="Line 90"/>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54" name="Group 91"/>
          <p:cNvGrpSpPr>
            <a:grpSpLocks/>
          </p:cNvGrpSpPr>
          <p:nvPr/>
        </p:nvGrpSpPr>
        <p:grpSpPr bwMode="auto">
          <a:xfrm>
            <a:off x="1784961" y="3479190"/>
            <a:ext cx="933450" cy="711200"/>
            <a:chOff x="884" y="433"/>
            <a:chExt cx="588" cy="448"/>
          </a:xfrm>
        </p:grpSpPr>
        <p:sp>
          <p:nvSpPr>
            <p:cNvPr id="55" name="AutoShape 92"/>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6" name="Line 93"/>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57" name="Text Box 35"/>
          <p:cNvSpPr txBox="1">
            <a:spLocks noChangeArrowheads="1"/>
          </p:cNvSpPr>
          <p:nvPr/>
        </p:nvSpPr>
        <p:spPr bwMode="auto">
          <a:xfrm>
            <a:off x="2142148" y="3885590"/>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30</a:t>
            </a:r>
          </a:p>
        </p:txBody>
      </p:sp>
      <p:grpSp>
        <p:nvGrpSpPr>
          <p:cNvPr id="58" name="Group 94"/>
          <p:cNvGrpSpPr>
            <a:grpSpLocks/>
          </p:cNvGrpSpPr>
          <p:nvPr/>
        </p:nvGrpSpPr>
        <p:grpSpPr bwMode="auto">
          <a:xfrm>
            <a:off x="1786548" y="3995127"/>
            <a:ext cx="933450" cy="711200"/>
            <a:chOff x="884" y="433"/>
            <a:chExt cx="588" cy="448"/>
          </a:xfrm>
        </p:grpSpPr>
        <p:sp>
          <p:nvSpPr>
            <p:cNvPr id="59" name="AutoShape 95"/>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60" name="Line 96"/>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61" name="Group 98"/>
          <p:cNvGrpSpPr>
            <a:grpSpLocks/>
          </p:cNvGrpSpPr>
          <p:nvPr/>
        </p:nvGrpSpPr>
        <p:grpSpPr bwMode="auto">
          <a:xfrm>
            <a:off x="2807311" y="815365"/>
            <a:ext cx="933450" cy="711200"/>
            <a:chOff x="884" y="433"/>
            <a:chExt cx="588" cy="448"/>
          </a:xfrm>
        </p:grpSpPr>
        <p:sp>
          <p:nvSpPr>
            <p:cNvPr id="62" name="AutoShape 99"/>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63" name="Line 100"/>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64" name="Group 101"/>
          <p:cNvGrpSpPr>
            <a:grpSpLocks/>
          </p:cNvGrpSpPr>
          <p:nvPr/>
        </p:nvGrpSpPr>
        <p:grpSpPr bwMode="auto">
          <a:xfrm>
            <a:off x="2808898" y="1359877"/>
            <a:ext cx="933450" cy="711200"/>
            <a:chOff x="884" y="433"/>
            <a:chExt cx="588" cy="448"/>
          </a:xfrm>
        </p:grpSpPr>
        <p:sp>
          <p:nvSpPr>
            <p:cNvPr id="65" name="AutoShape 102"/>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66" name="Line 103"/>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67" name="Group 104"/>
          <p:cNvGrpSpPr>
            <a:grpSpLocks/>
          </p:cNvGrpSpPr>
          <p:nvPr/>
        </p:nvGrpSpPr>
        <p:grpSpPr bwMode="auto">
          <a:xfrm>
            <a:off x="2810486" y="1875815"/>
            <a:ext cx="933450" cy="711200"/>
            <a:chOff x="884" y="433"/>
            <a:chExt cx="588" cy="448"/>
          </a:xfrm>
        </p:grpSpPr>
        <p:sp>
          <p:nvSpPr>
            <p:cNvPr id="68" name="AutoShape 105"/>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69" name="Line 106"/>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70" name="Text Box 37"/>
          <p:cNvSpPr txBox="1">
            <a:spLocks noChangeArrowheads="1"/>
          </p:cNvSpPr>
          <p:nvPr/>
        </p:nvSpPr>
        <p:spPr bwMode="auto">
          <a:xfrm>
            <a:off x="3156561" y="230285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13</a:t>
            </a:r>
          </a:p>
        </p:txBody>
      </p:sp>
      <p:sp useBgFill="1">
        <p:nvSpPr>
          <p:cNvPr id="71" name="Text Box 38"/>
          <p:cNvSpPr txBox="1">
            <a:spLocks noChangeArrowheads="1"/>
          </p:cNvSpPr>
          <p:nvPr/>
        </p:nvSpPr>
        <p:spPr bwMode="auto">
          <a:xfrm>
            <a:off x="3131161" y="3901465"/>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76</a:t>
            </a:r>
          </a:p>
        </p:txBody>
      </p:sp>
      <p:sp useBgFill="1">
        <p:nvSpPr>
          <p:cNvPr id="72" name="Text Box 39"/>
          <p:cNvSpPr txBox="1">
            <a:spLocks noChangeArrowheads="1"/>
          </p:cNvSpPr>
          <p:nvPr/>
        </p:nvSpPr>
        <p:spPr bwMode="auto">
          <a:xfrm>
            <a:off x="3159736" y="284895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76</a:t>
            </a:r>
          </a:p>
        </p:txBody>
      </p:sp>
      <p:sp useBgFill="1">
        <p:nvSpPr>
          <p:cNvPr id="73" name="Text Box 40"/>
          <p:cNvSpPr txBox="1">
            <a:spLocks noChangeArrowheads="1"/>
          </p:cNvSpPr>
          <p:nvPr/>
        </p:nvSpPr>
        <p:spPr bwMode="auto">
          <a:xfrm>
            <a:off x="3159736" y="3396640"/>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76</a:t>
            </a:r>
          </a:p>
        </p:txBody>
      </p:sp>
      <p:grpSp>
        <p:nvGrpSpPr>
          <p:cNvPr id="74" name="Group 107"/>
          <p:cNvGrpSpPr>
            <a:grpSpLocks/>
          </p:cNvGrpSpPr>
          <p:nvPr/>
        </p:nvGrpSpPr>
        <p:grpSpPr bwMode="auto">
          <a:xfrm>
            <a:off x="2812073" y="2420327"/>
            <a:ext cx="933450" cy="711200"/>
            <a:chOff x="884" y="433"/>
            <a:chExt cx="588" cy="448"/>
          </a:xfrm>
        </p:grpSpPr>
        <p:sp>
          <p:nvSpPr>
            <p:cNvPr id="75" name="AutoShape 108"/>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76" name="Line 109"/>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77" name="Text Box 41"/>
          <p:cNvSpPr txBox="1">
            <a:spLocks noChangeArrowheads="1"/>
          </p:cNvSpPr>
          <p:nvPr/>
        </p:nvSpPr>
        <p:spPr bwMode="auto">
          <a:xfrm>
            <a:off x="3174023" y="2834665"/>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27</a:t>
            </a:r>
          </a:p>
        </p:txBody>
      </p:sp>
      <p:grpSp>
        <p:nvGrpSpPr>
          <p:cNvPr id="78" name="Group 110"/>
          <p:cNvGrpSpPr>
            <a:grpSpLocks/>
          </p:cNvGrpSpPr>
          <p:nvPr/>
        </p:nvGrpSpPr>
        <p:grpSpPr bwMode="auto">
          <a:xfrm>
            <a:off x="2813661" y="2950552"/>
            <a:ext cx="933450" cy="711200"/>
            <a:chOff x="884" y="433"/>
            <a:chExt cx="588" cy="448"/>
          </a:xfrm>
        </p:grpSpPr>
        <p:sp>
          <p:nvSpPr>
            <p:cNvPr id="79" name="AutoShape 111"/>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80" name="Line 112"/>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81" name="Group 113"/>
          <p:cNvGrpSpPr>
            <a:grpSpLocks/>
          </p:cNvGrpSpPr>
          <p:nvPr/>
        </p:nvGrpSpPr>
        <p:grpSpPr bwMode="auto">
          <a:xfrm>
            <a:off x="2815248" y="3480777"/>
            <a:ext cx="933450" cy="711200"/>
            <a:chOff x="884" y="433"/>
            <a:chExt cx="588" cy="448"/>
          </a:xfrm>
        </p:grpSpPr>
        <p:sp>
          <p:nvSpPr>
            <p:cNvPr id="82" name="AutoShape 114"/>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83" name="Line 115"/>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84" name="Text Box 42"/>
          <p:cNvSpPr txBox="1">
            <a:spLocks noChangeArrowheads="1"/>
          </p:cNvSpPr>
          <p:nvPr/>
        </p:nvSpPr>
        <p:spPr bwMode="auto">
          <a:xfrm>
            <a:off x="3159736" y="3368065"/>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30</a:t>
            </a:r>
          </a:p>
        </p:txBody>
      </p:sp>
      <p:grpSp>
        <p:nvGrpSpPr>
          <p:cNvPr id="85" name="Group 120"/>
          <p:cNvGrpSpPr>
            <a:grpSpLocks/>
          </p:cNvGrpSpPr>
          <p:nvPr/>
        </p:nvGrpSpPr>
        <p:grpSpPr bwMode="auto">
          <a:xfrm>
            <a:off x="3823311" y="802665"/>
            <a:ext cx="933450" cy="711200"/>
            <a:chOff x="884" y="433"/>
            <a:chExt cx="588" cy="448"/>
          </a:xfrm>
        </p:grpSpPr>
        <p:sp>
          <p:nvSpPr>
            <p:cNvPr id="86" name="AutoShape 121"/>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87" name="Line 122"/>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88" name="Group 123"/>
          <p:cNvGrpSpPr>
            <a:grpSpLocks/>
          </p:cNvGrpSpPr>
          <p:nvPr/>
        </p:nvGrpSpPr>
        <p:grpSpPr bwMode="auto">
          <a:xfrm>
            <a:off x="3824898" y="1361465"/>
            <a:ext cx="933450" cy="711200"/>
            <a:chOff x="884" y="433"/>
            <a:chExt cx="588" cy="448"/>
          </a:xfrm>
        </p:grpSpPr>
        <p:sp>
          <p:nvSpPr>
            <p:cNvPr id="89" name="AutoShape 124"/>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90" name="Line 125"/>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91" name="Group 126"/>
          <p:cNvGrpSpPr>
            <a:grpSpLocks/>
          </p:cNvGrpSpPr>
          <p:nvPr/>
        </p:nvGrpSpPr>
        <p:grpSpPr bwMode="auto">
          <a:xfrm>
            <a:off x="3826486" y="1877402"/>
            <a:ext cx="933450" cy="711200"/>
            <a:chOff x="884" y="433"/>
            <a:chExt cx="588" cy="448"/>
          </a:xfrm>
        </p:grpSpPr>
        <p:sp>
          <p:nvSpPr>
            <p:cNvPr id="92" name="AutoShape 127"/>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93" name="Line 128"/>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94" name="Text Box 43"/>
          <p:cNvSpPr txBox="1">
            <a:spLocks noChangeArrowheads="1"/>
          </p:cNvSpPr>
          <p:nvPr/>
        </p:nvSpPr>
        <p:spPr bwMode="auto">
          <a:xfrm>
            <a:off x="4167798" y="176945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13</a:t>
            </a:r>
          </a:p>
        </p:txBody>
      </p:sp>
      <p:sp useBgFill="1">
        <p:nvSpPr>
          <p:cNvPr id="95" name="Text Box 44"/>
          <p:cNvSpPr txBox="1">
            <a:spLocks noChangeArrowheads="1"/>
          </p:cNvSpPr>
          <p:nvPr/>
        </p:nvSpPr>
        <p:spPr bwMode="auto">
          <a:xfrm>
            <a:off x="4182086" y="2331427"/>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65</a:t>
            </a:r>
          </a:p>
        </p:txBody>
      </p:sp>
      <p:sp useBgFill="1">
        <p:nvSpPr>
          <p:cNvPr id="96" name="Text Box 46"/>
          <p:cNvSpPr txBox="1">
            <a:spLocks noChangeArrowheads="1"/>
          </p:cNvSpPr>
          <p:nvPr/>
        </p:nvSpPr>
        <p:spPr bwMode="auto">
          <a:xfrm>
            <a:off x="4182086" y="2834665"/>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65</a:t>
            </a:r>
          </a:p>
        </p:txBody>
      </p:sp>
      <p:sp useBgFill="1">
        <p:nvSpPr>
          <p:cNvPr id="97" name="Text Box 48"/>
          <p:cNvSpPr txBox="1">
            <a:spLocks noChangeArrowheads="1"/>
          </p:cNvSpPr>
          <p:nvPr/>
        </p:nvSpPr>
        <p:spPr bwMode="auto">
          <a:xfrm>
            <a:off x="4167798" y="3353777"/>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65</a:t>
            </a:r>
          </a:p>
        </p:txBody>
      </p:sp>
      <p:grpSp>
        <p:nvGrpSpPr>
          <p:cNvPr id="98" name="Group 129"/>
          <p:cNvGrpSpPr>
            <a:grpSpLocks/>
          </p:cNvGrpSpPr>
          <p:nvPr/>
        </p:nvGrpSpPr>
        <p:grpSpPr bwMode="auto">
          <a:xfrm>
            <a:off x="3828073" y="2421915"/>
            <a:ext cx="933450" cy="711200"/>
            <a:chOff x="884" y="433"/>
            <a:chExt cx="588" cy="448"/>
          </a:xfrm>
        </p:grpSpPr>
        <p:sp>
          <p:nvSpPr>
            <p:cNvPr id="99" name="AutoShape 130"/>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00" name="Line 131"/>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101" name="Text Box 45"/>
          <p:cNvSpPr txBox="1">
            <a:spLocks noChangeArrowheads="1"/>
          </p:cNvSpPr>
          <p:nvPr/>
        </p:nvSpPr>
        <p:spPr bwMode="auto">
          <a:xfrm>
            <a:off x="4196373" y="230285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27</a:t>
            </a:r>
          </a:p>
        </p:txBody>
      </p:sp>
      <p:grpSp>
        <p:nvGrpSpPr>
          <p:cNvPr id="102" name="Group 132"/>
          <p:cNvGrpSpPr>
            <a:grpSpLocks/>
          </p:cNvGrpSpPr>
          <p:nvPr/>
        </p:nvGrpSpPr>
        <p:grpSpPr bwMode="auto">
          <a:xfrm>
            <a:off x="3829661" y="2923565"/>
            <a:ext cx="933450" cy="711200"/>
            <a:chOff x="884" y="433"/>
            <a:chExt cx="588" cy="448"/>
          </a:xfrm>
        </p:grpSpPr>
        <p:sp>
          <p:nvSpPr>
            <p:cNvPr id="103" name="AutoShape 133"/>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04" name="Line 134"/>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105" name="Text Box 47"/>
          <p:cNvSpPr txBox="1">
            <a:spLocks noChangeArrowheads="1"/>
          </p:cNvSpPr>
          <p:nvPr/>
        </p:nvSpPr>
        <p:spPr bwMode="auto">
          <a:xfrm>
            <a:off x="4169386" y="279180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30</a:t>
            </a:r>
          </a:p>
        </p:txBody>
      </p:sp>
      <p:grpSp>
        <p:nvGrpSpPr>
          <p:cNvPr id="106" name="Group 136"/>
          <p:cNvGrpSpPr>
            <a:grpSpLocks/>
          </p:cNvGrpSpPr>
          <p:nvPr/>
        </p:nvGrpSpPr>
        <p:grpSpPr bwMode="auto">
          <a:xfrm>
            <a:off x="4739298" y="804252"/>
            <a:ext cx="933450" cy="711200"/>
            <a:chOff x="884" y="433"/>
            <a:chExt cx="588" cy="448"/>
          </a:xfrm>
        </p:grpSpPr>
        <p:sp>
          <p:nvSpPr>
            <p:cNvPr id="107" name="AutoShape 137"/>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08" name="Line 138"/>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109" name="Text Box 49"/>
          <p:cNvSpPr txBox="1">
            <a:spLocks noChangeArrowheads="1"/>
          </p:cNvSpPr>
          <p:nvPr/>
        </p:nvSpPr>
        <p:spPr bwMode="auto">
          <a:xfrm>
            <a:off x="5104423" y="1237640"/>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13</a:t>
            </a:r>
          </a:p>
        </p:txBody>
      </p:sp>
      <p:sp useBgFill="1">
        <p:nvSpPr>
          <p:cNvPr id="110" name="Text Box 51"/>
          <p:cNvSpPr txBox="1">
            <a:spLocks noChangeArrowheads="1"/>
          </p:cNvSpPr>
          <p:nvPr/>
        </p:nvSpPr>
        <p:spPr bwMode="auto">
          <a:xfrm>
            <a:off x="5104423" y="2807677"/>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49</a:t>
            </a:r>
          </a:p>
        </p:txBody>
      </p:sp>
      <p:sp useBgFill="1">
        <p:nvSpPr>
          <p:cNvPr id="111" name="Text Box 52"/>
          <p:cNvSpPr txBox="1">
            <a:spLocks noChangeArrowheads="1"/>
          </p:cNvSpPr>
          <p:nvPr/>
        </p:nvSpPr>
        <p:spPr bwMode="auto">
          <a:xfrm>
            <a:off x="5104423" y="2288565"/>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49</a:t>
            </a:r>
          </a:p>
        </p:txBody>
      </p:sp>
      <p:sp useBgFill="1">
        <p:nvSpPr>
          <p:cNvPr id="112" name="Text Box 54"/>
          <p:cNvSpPr txBox="1">
            <a:spLocks noChangeArrowheads="1"/>
          </p:cNvSpPr>
          <p:nvPr/>
        </p:nvSpPr>
        <p:spPr bwMode="auto">
          <a:xfrm>
            <a:off x="5104423" y="176945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49</a:t>
            </a:r>
          </a:p>
        </p:txBody>
      </p:sp>
      <p:grpSp>
        <p:nvGrpSpPr>
          <p:cNvPr id="113" name="Group 139"/>
          <p:cNvGrpSpPr>
            <a:grpSpLocks/>
          </p:cNvGrpSpPr>
          <p:nvPr/>
        </p:nvGrpSpPr>
        <p:grpSpPr bwMode="auto">
          <a:xfrm>
            <a:off x="4740886" y="1377340"/>
            <a:ext cx="933450" cy="711200"/>
            <a:chOff x="884" y="433"/>
            <a:chExt cx="588" cy="448"/>
          </a:xfrm>
        </p:grpSpPr>
        <p:sp>
          <p:nvSpPr>
            <p:cNvPr id="114" name="AutoShape 140"/>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15" name="Line 141"/>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116" name="Group 142"/>
          <p:cNvGrpSpPr>
            <a:grpSpLocks/>
          </p:cNvGrpSpPr>
          <p:nvPr/>
        </p:nvGrpSpPr>
        <p:grpSpPr bwMode="auto">
          <a:xfrm>
            <a:off x="4742473" y="1850415"/>
            <a:ext cx="933450" cy="711200"/>
            <a:chOff x="884" y="433"/>
            <a:chExt cx="588" cy="448"/>
          </a:xfrm>
        </p:grpSpPr>
        <p:sp>
          <p:nvSpPr>
            <p:cNvPr id="117" name="AutoShape 143"/>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18" name="Line 144"/>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119" name="Text Box 55"/>
          <p:cNvSpPr txBox="1">
            <a:spLocks noChangeArrowheads="1"/>
          </p:cNvSpPr>
          <p:nvPr/>
        </p:nvSpPr>
        <p:spPr bwMode="auto">
          <a:xfrm>
            <a:off x="5118711" y="1740877"/>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27</a:t>
            </a:r>
          </a:p>
        </p:txBody>
      </p:sp>
      <p:grpSp>
        <p:nvGrpSpPr>
          <p:cNvPr id="120" name="Group 145"/>
          <p:cNvGrpSpPr>
            <a:grpSpLocks/>
          </p:cNvGrpSpPr>
          <p:nvPr/>
        </p:nvGrpSpPr>
        <p:grpSpPr bwMode="auto">
          <a:xfrm>
            <a:off x="4744061" y="2394927"/>
            <a:ext cx="933450" cy="711200"/>
            <a:chOff x="884" y="433"/>
            <a:chExt cx="588" cy="448"/>
          </a:xfrm>
        </p:grpSpPr>
        <p:sp>
          <p:nvSpPr>
            <p:cNvPr id="121" name="AutoShape 146"/>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22" name="Line 147"/>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123" name="Text Box 53"/>
          <p:cNvSpPr txBox="1">
            <a:spLocks noChangeArrowheads="1"/>
          </p:cNvSpPr>
          <p:nvPr/>
        </p:nvSpPr>
        <p:spPr bwMode="auto">
          <a:xfrm>
            <a:off x="5118711" y="2272690"/>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30</a:t>
            </a:r>
          </a:p>
        </p:txBody>
      </p:sp>
      <p:grpSp>
        <p:nvGrpSpPr>
          <p:cNvPr id="124" name="Group 149"/>
          <p:cNvGrpSpPr>
            <a:grpSpLocks/>
          </p:cNvGrpSpPr>
          <p:nvPr/>
        </p:nvGrpSpPr>
        <p:grpSpPr bwMode="auto">
          <a:xfrm>
            <a:off x="5569561" y="820127"/>
            <a:ext cx="933450" cy="711200"/>
            <a:chOff x="884" y="433"/>
            <a:chExt cx="588" cy="448"/>
          </a:xfrm>
        </p:grpSpPr>
        <p:sp>
          <p:nvSpPr>
            <p:cNvPr id="125" name="AutoShape 150"/>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26" name="Line 151"/>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127" name="Text Box 50"/>
          <p:cNvSpPr txBox="1">
            <a:spLocks noChangeArrowheads="1"/>
          </p:cNvSpPr>
          <p:nvPr/>
        </p:nvSpPr>
        <p:spPr bwMode="auto">
          <a:xfrm>
            <a:off x="5921986" y="68995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13</a:t>
            </a:r>
          </a:p>
        </p:txBody>
      </p:sp>
      <p:sp useBgFill="1">
        <p:nvSpPr>
          <p:cNvPr id="128" name="Text Box 56"/>
          <p:cNvSpPr txBox="1">
            <a:spLocks noChangeArrowheads="1"/>
          </p:cNvSpPr>
          <p:nvPr/>
        </p:nvSpPr>
        <p:spPr bwMode="auto">
          <a:xfrm>
            <a:off x="5936273" y="1236052"/>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38</a:t>
            </a:r>
          </a:p>
        </p:txBody>
      </p:sp>
      <p:sp useBgFill="1">
        <p:nvSpPr>
          <p:cNvPr id="129" name="Text Box 58"/>
          <p:cNvSpPr txBox="1">
            <a:spLocks noChangeArrowheads="1"/>
          </p:cNvSpPr>
          <p:nvPr/>
        </p:nvSpPr>
        <p:spPr bwMode="auto">
          <a:xfrm>
            <a:off x="5936273" y="1755165"/>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38</a:t>
            </a:r>
          </a:p>
        </p:txBody>
      </p:sp>
      <p:sp useBgFill="1">
        <p:nvSpPr>
          <p:cNvPr id="130" name="Text Box 60"/>
          <p:cNvSpPr txBox="1">
            <a:spLocks noChangeArrowheads="1"/>
          </p:cNvSpPr>
          <p:nvPr/>
        </p:nvSpPr>
        <p:spPr bwMode="auto">
          <a:xfrm>
            <a:off x="5934686" y="2274277"/>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38</a:t>
            </a:r>
          </a:p>
        </p:txBody>
      </p:sp>
      <p:grpSp>
        <p:nvGrpSpPr>
          <p:cNvPr id="131" name="Group 152"/>
          <p:cNvGrpSpPr>
            <a:grpSpLocks/>
          </p:cNvGrpSpPr>
          <p:nvPr/>
        </p:nvGrpSpPr>
        <p:grpSpPr bwMode="auto">
          <a:xfrm>
            <a:off x="5599723" y="1336065"/>
            <a:ext cx="933450" cy="711200"/>
            <a:chOff x="884" y="433"/>
            <a:chExt cx="588" cy="448"/>
          </a:xfrm>
        </p:grpSpPr>
        <p:sp>
          <p:nvSpPr>
            <p:cNvPr id="132" name="AutoShape 153"/>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33" name="Line 154"/>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134" name="Text Box 57"/>
          <p:cNvSpPr txBox="1">
            <a:spLocks noChangeArrowheads="1"/>
          </p:cNvSpPr>
          <p:nvPr/>
        </p:nvSpPr>
        <p:spPr bwMode="auto">
          <a:xfrm>
            <a:off x="5936273" y="1209065"/>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27</a:t>
            </a:r>
          </a:p>
        </p:txBody>
      </p:sp>
      <p:grpSp>
        <p:nvGrpSpPr>
          <p:cNvPr id="135" name="Group 155"/>
          <p:cNvGrpSpPr>
            <a:grpSpLocks/>
          </p:cNvGrpSpPr>
          <p:nvPr/>
        </p:nvGrpSpPr>
        <p:grpSpPr bwMode="auto">
          <a:xfrm>
            <a:off x="5601311" y="1852002"/>
            <a:ext cx="933450" cy="711200"/>
            <a:chOff x="884" y="433"/>
            <a:chExt cx="588" cy="448"/>
          </a:xfrm>
        </p:grpSpPr>
        <p:sp>
          <p:nvSpPr>
            <p:cNvPr id="136" name="AutoShape 156"/>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37" name="Line 157"/>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useBgFill="1">
        <p:nvSpPr>
          <p:cNvPr id="138" name="Text Box 59"/>
          <p:cNvSpPr txBox="1">
            <a:spLocks noChangeArrowheads="1"/>
          </p:cNvSpPr>
          <p:nvPr/>
        </p:nvSpPr>
        <p:spPr bwMode="auto">
          <a:xfrm>
            <a:off x="5921986" y="1726590"/>
            <a:ext cx="438150" cy="396875"/>
          </a:xfrm>
          <a:prstGeom prst="rect">
            <a:avLst/>
          </a:prstGeom>
          <a:ln w="9525">
            <a:noFill/>
            <a:miter lim="800000"/>
            <a:headEnd/>
            <a:tailEnd/>
          </a:ln>
          <a:effectLst/>
        </p:spPr>
        <p:txBody>
          <a:bodyPr wrap="none">
            <a:spAutoFit/>
          </a:bodyPr>
          <a:lstStyle/>
          <a:p>
            <a:pPr>
              <a:defRPr/>
            </a:pPr>
            <a:r>
              <a:rPr lang="en-US" altLang="zh-CN" sz="2000" b="1">
                <a:solidFill>
                  <a:srgbClr val="0033CC"/>
                </a:solidFill>
                <a:effectLst>
                  <a:outerShdw blurRad="38100" dist="38100" dir="2700000" algn="tl">
                    <a:srgbClr val="C0C0C0"/>
                  </a:outerShdw>
                </a:effectLst>
              </a:rPr>
              <a:t>30</a:t>
            </a:r>
          </a:p>
        </p:txBody>
      </p:sp>
      <p:grpSp>
        <p:nvGrpSpPr>
          <p:cNvPr id="139" name="Group 159"/>
          <p:cNvGrpSpPr>
            <a:grpSpLocks/>
          </p:cNvGrpSpPr>
          <p:nvPr/>
        </p:nvGrpSpPr>
        <p:grpSpPr bwMode="auto">
          <a:xfrm>
            <a:off x="6428398" y="793140"/>
            <a:ext cx="933450" cy="711200"/>
            <a:chOff x="884" y="433"/>
            <a:chExt cx="588" cy="448"/>
          </a:xfrm>
        </p:grpSpPr>
        <p:sp>
          <p:nvSpPr>
            <p:cNvPr id="140" name="AutoShape 160"/>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41" name="Line 161"/>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142" name="Group 162"/>
          <p:cNvGrpSpPr>
            <a:grpSpLocks/>
          </p:cNvGrpSpPr>
          <p:nvPr/>
        </p:nvGrpSpPr>
        <p:grpSpPr bwMode="auto">
          <a:xfrm>
            <a:off x="6429986" y="1323365"/>
            <a:ext cx="933450" cy="711200"/>
            <a:chOff x="884" y="433"/>
            <a:chExt cx="588" cy="448"/>
          </a:xfrm>
        </p:grpSpPr>
        <p:sp>
          <p:nvSpPr>
            <p:cNvPr id="143" name="AutoShape 163"/>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44" name="Line 164"/>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grpSp>
        <p:nvGrpSpPr>
          <p:cNvPr id="145" name="Group 169"/>
          <p:cNvGrpSpPr>
            <a:grpSpLocks/>
          </p:cNvGrpSpPr>
          <p:nvPr/>
        </p:nvGrpSpPr>
        <p:grpSpPr bwMode="auto">
          <a:xfrm>
            <a:off x="7330098" y="794727"/>
            <a:ext cx="933450" cy="711200"/>
            <a:chOff x="884" y="433"/>
            <a:chExt cx="588" cy="448"/>
          </a:xfrm>
        </p:grpSpPr>
        <p:sp>
          <p:nvSpPr>
            <p:cNvPr id="146" name="AutoShape 170"/>
            <p:cNvSpPr>
              <a:spLocks noChangeArrowheads="1"/>
            </p:cNvSpPr>
            <p:nvPr/>
          </p:nvSpPr>
          <p:spPr bwMode="auto">
            <a:xfrm rot="5247060">
              <a:off x="1175" y="584"/>
              <a:ext cx="448" cy="146"/>
            </a:xfrm>
            <a:custGeom>
              <a:avLst/>
              <a:gdLst>
                <a:gd name="G0" fmla="+- 9449 0 0"/>
                <a:gd name="G1" fmla="+- 9598376 0 0"/>
                <a:gd name="G2" fmla="+- 0 0 9598376"/>
                <a:gd name="T0" fmla="*/ 0 256 1"/>
                <a:gd name="T1" fmla="*/ 180 256 1"/>
                <a:gd name="G3" fmla="+- 9598376 T0 T1"/>
                <a:gd name="T2" fmla="*/ 0 256 1"/>
                <a:gd name="T3" fmla="*/ 90 256 1"/>
                <a:gd name="G4" fmla="+- 9598376 T2 T3"/>
                <a:gd name="G5" fmla="*/ G4 2 1"/>
                <a:gd name="T4" fmla="*/ 90 256 1"/>
                <a:gd name="T5" fmla="*/ 0 256 1"/>
                <a:gd name="G6" fmla="+- 9598376 T4 T5"/>
                <a:gd name="G7" fmla="*/ G6 2 1"/>
                <a:gd name="G8" fmla="abs 959837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449"/>
                <a:gd name="G18" fmla="*/ 9449 1 2"/>
                <a:gd name="G19" fmla="+- G18 5400 0"/>
                <a:gd name="G20" fmla="cos G19 9598376"/>
                <a:gd name="G21" fmla="sin G19 9598376"/>
                <a:gd name="G22" fmla="+- G20 10800 0"/>
                <a:gd name="G23" fmla="+- G21 10800 0"/>
                <a:gd name="G24" fmla="+- 10800 0 G20"/>
                <a:gd name="G25" fmla="+- 9449 10800 0"/>
                <a:gd name="G26" fmla="?: G9 G17 G25"/>
                <a:gd name="G27" fmla="?: G9 0 21600"/>
                <a:gd name="G28" fmla="cos 10800 9598376"/>
                <a:gd name="G29" fmla="sin 10800 9598376"/>
                <a:gd name="G30" fmla="sin 9449 9598376"/>
                <a:gd name="G31" fmla="+- G28 10800 0"/>
                <a:gd name="G32" fmla="+- G29 10800 0"/>
                <a:gd name="G33" fmla="+- G30 10800 0"/>
                <a:gd name="G34" fmla="?: G4 0 G31"/>
                <a:gd name="G35" fmla="?: 9598376 G34 0"/>
                <a:gd name="G36" fmla="?: G6 G35 G31"/>
                <a:gd name="G37" fmla="+- 21600 0 G36"/>
                <a:gd name="G38" fmla="?: G4 0 G33"/>
                <a:gd name="G39" fmla="?: 9598376 G38 G32"/>
                <a:gd name="G40" fmla="?: G6 G39 0"/>
                <a:gd name="G41" fmla="?: G4 G32 21600"/>
                <a:gd name="G42" fmla="?: G6 G41 G33"/>
                <a:gd name="T12" fmla="*/ 10800 w 21600"/>
                <a:gd name="T13" fmla="*/ 0 h 21600"/>
                <a:gd name="T14" fmla="*/ 2360 w 21600"/>
                <a:gd name="T15" fmla="*/ 16394 h 21600"/>
                <a:gd name="T16" fmla="*/ 10800 w 21600"/>
                <a:gd name="T17" fmla="*/ 1351 h 21600"/>
                <a:gd name="T18" fmla="*/ 19240 w 21600"/>
                <a:gd name="T19" fmla="*/ 1639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47" name="Line 171"/>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grpSp>
      <p:sp>
        <p:nvSpPr>
          <p:cNvPr id="148" name="Text Box 173"/>
          <p:cNvSpPr txBox="1">
            <a:spLocks noChangeArrowheads="1"/>
          </p:cNvSpPr>
          <p:nvPr/>
        </p:nvSpPr>
        <p:spPr bwMode="auto">
          <a:xfrm>
            <a:off x="9044598" y="1769452"/>
            <a:ext cx="611188" cy="3455988"/>
          </a:xfrm>
          <a:prstGeom prst="rect">
            <a:avLst/>
          </a:prstGeom>
          <a:noFill/>
          <a:ln w="9525">
            <a:noFill/>
            <a:miter lim="800000"/>
            <a:headEnd/>
            <a:tailEnd/>
          </a:ln>
          <a:effectLst/>
        </p:spPr>
        <p:txBody>
          <a:bodyPr vert="eaVert">
            <a:spAutoFit/>
          </a:bodyPr>
          <a:lstStyle/>
          <a:p>
            <a:pPr>
              <a:spcBef>
                <a:spcPct val="50000"/>
              </a:spcBef>
              <a:defRPr/>
            </a:pPr>
            <a:r>
              <a:rPr lang="zh-CN" altLang="en-US" sz="2800" b="1" u="sng">
                <a:solidFill>
                  <a:srgbClr val="CC3300"/>
                </a:solidFill>
                <a:effectLst>
                  <a:outerShdw blurRad="38100" dist="38100" dir="2700000" algn="tl">
                    <a:srgbClr val="000000"/>
                  </a:outerShdw>
                </a:effectLst>
                <a:ea typeface="隶书" pitchFamily="49" charset="-122"/>
              </a:rPr>
              <a:t>冒泡排序图示效果</a:t>
            </a:r>
          </a:p>
        </p:txBody>
      </p:sp>
    </p:spTree>
    <p:extLst>
      <p:ext uri="{BB962C8B-B14F-4D97-AF65-F5344CB8AC3E}">
        <p14:creationId xmlns:p14="http://schemas.microsoft.com/office/powerpoint/2010/main" val="148417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out)">
                                      <p:cBhvr>
                                        <p:cTn id="7" dur="500"/>
                                        <p:tgtEl>
                                          <p:spTgt spid="2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Right)">
                                      <p:cBhvr>
                                        <p:cTn id="12"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ox(in)">
                                      <p:cBhvr>
                                        <p:cTn id="17" dur="500"/>
                                        <p:tgtEl>
                                          <p:spTgt spid="30"/>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ox(in)">
                                      <p:cBhvr>
                                        <p:cTn id="22" dur="500"/>
                                        <p:tgtEl>
                                          <p:spTgt spid="3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strips(downRight)">
                                      <p:cBhvr>
                                        <p:cTn id="2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strips(downRight)">
                                      <p:cBhvr>
                                        <p:cTn id="32"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strips(downRight)">
                                      <p:cBhvr>
                                        <p:cTn id="37"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ox(in)">
                                      <p:cBhvr>
                                        <p:cTn id="42" dur="500"/>
                                        <p:tgtEl>
                                          <p:spTgt spid="32"/>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box(in)">
                                      <p:cBhvr>
                                        <p:cTn id="47" dur="500"/>
                                        <p:tgtEl>
                                          <p:spTgt spid="46"/>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strips(downRight)">
                                      <p:cBhvr>
                                        <p:cTn id="5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box(in)">
                                      <p:cBhvr>
                                        <p:cTn id="57" dur="500"/>
                                        <p:tgtEl>
                                          <p:spTgt spid="49"/>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box(in)">
                                      <p:cBhvr>
                                        <p:cTn id="62" dur="500"/>
                                        <p:tgtEl>
                                          <p:spTgt spid="45"/>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strips(downRight)">
                                      <p:cBhvr>
                                        <p:cTn id="67"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box(in)">
                                      <p:cBhvr>
                                        <p:cTn id="72" dur="500"/>
                                        <p:tgtEl>
                                          <p:spTgt spid="50"/>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box(in)">
                                      <p:cBhvr>
                                        <p:cTn id="77" dur="500"/>
                                        <p:tgtEl>
                                          <p:spTgt spid="48"/>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p:stCondLst>
                        <p:cond delay="indefinite"/>
                      </p:stCondLst>
                      <p:childTnLst>
                        <p:par>
                          <p:cTn id="79" fill="hold">
                            <p:stCondLst>
                              <p:cond delay="0"/>
                            </p:stCondLst>
                            <p:childTnLst>
                              <p:par>
                                <p:cTn id="80" presetID="18" presetClass="entr" presetSubtype="6" fill="hold"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strips(downRight)">
                                      <p:cBhvr>
                                        <p:cTn id="82"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box(in)">
                                      <p:cBhvr>
                                        <p:cTn id="87" dur="500"/>
                                        <p:tgtEl>
                                          <p:spTgt spid="57"/>
                                        </p:tgtEl>
                                      </p:cBhvr>
                                    </p:animEffect>
                                  </p:childTnLst>
                                  <p:subTnLst>
                                    <p:audio>
                                      <p:cMediaNode>
                                        <p:cTn display="0" masterRel="sameClick">
                                          <p:stCondLst>
                                            <p:cond evt="begin" delay="0">
                                              <p:tn val="85"/>
                                            </p:cond>
                                          </p:stCondLst>
                                          <p:endCondLst>
                                            <p:cond evt="onStopAudio" delay="0">
                                              <p:tgtEl>
                                                <p:sldTgt/>
                                              </p:tgtEl>
                                            </p:cond>
                                          </p:endCondLst>
                                        </p:cTn>
                                        <p:tgtEl>
                                          <p:sndTgt r:embed="rId2"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ox(in)">
                                      <p:cBhvr>
                                        <p:cTn id="92" dur="500"/>
                                        <p:tgtEl>
                                          <p:spTgt spid="47"/>
                                        </p:tgtEl>
                                      </p:cBhvr>
                                    </p:animEffect>
                                  </p:childTnLst>
                                  <p:subTnLst>
                                    <p:audio>
                                      <p:cMediaNode>
                                        <p:cTn display="0" masterRel="sameClick">
                                          <p:stCondLst>
                                            <p:cond evt="begin" delay="0">
                                              <p:tn val="90"/>
                                            </p:cond>
                                          </p:stCondLst>
                                          <p:endCondLst>
                                            <p:cond evt="onStopAudio" delay="0">
                                              <p:tgtEl>
                                                <p:sldTgt/>
                                              </p:tgtEl>
                                            </p:cond>
                                          </p:endCondLst>
                                        </p:cTn>
                                        <p:tgtEl>
                                          <p:sndTgt r:embed="rId2" name="camera.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box(out)">
                                      <p:cBhvr>
                                        <p:cTn id="97" dur="500"/>
                                        <p:tgtEl>
                                          <p:spTgt spid="5"/>
                                        </p:tgtEl>
                                      </p:cBhvr>
                                    </p:animEffect>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18" presetClass="entr" presetSubtype="6" fill="hold" nodeType="click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strips(downRight)">
                                      <p:cBhvr>
                                        <p:cTn id="102"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audio>
                                      <p:cMediaNode>
                                        <p:cTn display="0" masterRel="sameClick">
                                          <p:stCondLst>
                                            <p:cond evt="begin" delay="0">
                                              <p:tn val="100"/>
                                            </p:cond>
                                          </p:stCondLst>
                                          <p:endCondLst>
                                            <p:cond evt="onStopAudio" delay="0">
                                              <p:tgtEl>
                                                <p:sldTgt/>
                                              </p:tgtEl>
                                            </p:cond>
                                          </p:endCondLst>
                                        </p:cTn>
                                        <p:tgtEl>
                                          <p:sndTgt r:embed="rId2"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18" presetClass="entr" presetSubtype="6" fill="hold" nodeType="click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strips(downRight)">
                                      <p:cBhvr>
                                        <p:cTn id="107"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childTnLst>
                          </p:cTn>
                        </p:par>
                      </p:childTnLst>
                    </p:cTn>
                  </p:par>
                  <p:par>
                    <p:cTn id="108" fill="hold">
                      <p:stCondLst>
                        <p:cond delay="indefinite"/>
                      </p:stCondLst>
                      <p:childTnLst>
                        <p:par>
                          <p:cTn id="109" fill="hold">
                            <p:stCondLst>
                              <p:cond delay="0"/>
                            </p:stCondLst>
                            <p:childTnLst>
                              <p:par>
                                <p:cTn id="110" presetID="18" presetClass="entr" presetSubtype="6" fill="hold" nodeType="click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strips(downRight)">
                                      <p:cBhvr>
                                        <p:cTn id="112"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audio>
                                      <p:cMediaNode>
                                        <p:cTn display="0" masterRel="sameClick">
                                          <p:stCondLst>
                                            <p:cond evt="begin" delay="0">
                                              <p:tn val="110"/>
                                            </p:cond>
                                          </p:stCondLst>
                                          <p:endCondLst>
                                            <p:cond evt="onStopAudio" delay="0">
                                              <p:tgtEl>
                                                <p:sldTgt/>
                                              </p:tgtEl>
                                            </p:cond>
                                          </p:endCondLst>
                                        </p:cTn>
                                        <p:tgtEl>
                                          <p:sndTgt r:embed="rId2" name="camera.wav"/>
                                        </p:tgtEl>
                                      </p:cMediaNode>
                                    </p:audio>
                                  </p:subTnLst>
                                </p:cTn>
                              </p:par>
                            </p:childTnLst>
                          </p:cTn>
                        </p:par>
                      </p:childTnLst>
                    </p:cTn>
                  </p:par>
                  <p:par>
                    <p:cTn id="113" fill="hold">
                      <p:stCondLst>
                        <p:cond delay="indefinite"/>
                      </p:stCondLst>
                      <p:childTnLst>
                        <p:par>
                          <p:cTn id="114" fill="hold">
                            <p:stCondLst>
                              <p:cond delay="0"/>
                            </p:stCondLst>
                            <p:childTnLst>
                              <p:par>
                                <p:cTn id="115" presetID="18" presetClass="entr" presetSubtype="6" fill="hold" nodeType="click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strips(downRight)">
                                      <p:cBhvr>
                                        <p:cTn id="117"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audio>
                                      <p:cMediaNode>
                                        <p:cTn display="0" masterRel="sameClick">
                                          <p:stCondLst>
                                            <p:cond evt="begin" delay="0">
                                              <p:tn val="115"/>
                                            </p:cond>
                                          </p:stCondLst>
                                          <p:endCondLst>
                                            <p:cond evt="onStopAudio" delay="0">
                                              <p:tgtEl>
                                                <p:sldTgt/>
                                              </p:tgtEl>
                                            </p:cond>
                                          </p:endCondLst>
                                        </p:cTn>
                                        <p:tgtEl>
                                          <p:sndTgt r:embed="rId2" name="camera.wav"/>
                                        </p:tgtEl>
                                      </p:cMediaNode>
                                    </p:audio>
                                  </p:sub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box(in)">
                                      <p:cBhvr>
                                        <p:cTn id="122" dur="500"/>
                                        <p:tgtEl>
                                          <p:spTgt spid="70"/>
                                        </p:tgtEl>
                                      </p:cBhvr>
                                    </p:animEffect>
                                  </p:childTnLst>
                                  <p:subTnLst>
                                    <p:audio>
                                      <p:cMediaNode>
                                        <p:cTn display="0" masterRel="sameClick">
                                          <p:stCondLst>
                                            <p:cond evt="begin" delay="0">
                                              <p:tn val="120"/>
                                            </p:cond>
                                          </p:stCondLst>
                                          <p:endCondLst>
                                            <p:cond evt="onStopAudio" delay="0">
                                              <p:tgtEl>
                                                <p:sldTgt/>
                                              </p:tgtEl>
                                            </p:cond>
                                          </p:endCondLst>
                                        </p:cTn>
                                        <p:tgtEl>
                                          <p:sndTgt r:embed="rId2" name="camera.wav"/>
                                        </p:tgtEl>
                                      </p:cMediaNode>
                                    </p:audio>
                                  </p:sub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box(in)">
                                      <p:cBhvr>
                                        <p:cTn id="127" dur="500"/>
                                        <p:tgtEl>
                                          <p:spTgt spid="72"/>
                                        </p:tgtEl>
                                      </p:cBhvr>
                                    </p:animEffect>
                                  </p:childTnLst>
                                  <p:subTnLst>
                                    <p:audio>
                                      <p:cMediaNode>
                                        <p:cTn display="0" masterRel="sameClick">
                                          <p:stCondLst>
                                            <p:cond evt="begin" delay="0">
                                              <p:tn val="125"/>
                                            </p:cond>
                                          </p:stCondLst>
                                          <p:endCondLst>
                                            <p:cond evt="onStopAudio" delay="0">
                                              <p:tgtEl>
                                                <p:sldTgt/>
                                              </p:tgtEl>
                                            </p:cond>
                                          </p:endCondLst>
                                        </p:cTn>
                                        <p:tgtEl>
                                          <p:sndTgt r:embed="rId2" name="camera.wav"/>
                                        </p:tgtEl>
                                      </p:cMediaNode>
                                    </p:audio>
                                  </p:subTnLst>
                                </p:cTn>
                              </p:par>
                            </p:childTnLst>
                          </p:cTn>
                        </p:par>
                      </p:childTnLst>
                    </p:cTn>
                  </p:par>
                  <p:par>
                    <p:cTn id="128" fill="hold">
                      <p:stCondLst>
                        <p:cond delay="indefinite"/>
                      </p:stCondLst>
                      <p:childTnLst>
                        <p:par>
                          <p:cTn id="129" fill="hold">
                            <p:stCondLst>
                              <p:cond delay="0"/>
                            </p:stCondLst>
                            <p:childTnLst>
                              <p:par>
                                <p:cTn id="130" presetID="18" presetClass="entr" presetSubtype="6" fill="hold" nodeType="clickEffect">
                                  <p:stCondLst>
                                    <p:cond delay="0"/>
                                  </p:stCondLst>
                                  <p:childTnLst>
                                    <p:set>
                                      <p:cBhvr>
                                        <p:cTn id="131" dur="1" fill="hold">
                                          <p:stCondLst>
                                            <p:cond delay="0"/>
                                          </p:stCondLst>
                                        </p:cTn>
                                        <p:tgtEl>
                                          <p:spTgt spid="78"/>
                                        </p:tgtEl>
                                        <p:attrNameLst>
                                          <p:attrName>style.visibility</p:attrName>
                                        </p:attrNameLst>
                                      </p:cBhvr>
                                      <p:to>
                                        <p:strVal val="visible"/>
                                      </p:to>
                                    </p:set>
                                    <p:animEffect transition="in" filter="strips(downRight)">
                                      <p:cBhvr>
                                        <p:cTn id="132"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audio>
                                      <p:cMediaNode>
                                        <p:cTn display="0" masterRel="sameClick">
                                          <p:stCondLst>
                                            <p:cond evt="begin" delay="0">
                                              <p:tn val="130"/>
                                            </p:cond>
                                          </p:stCondLst>
                                          <p:endCondLst>
                                            <p:cond evt="onStopAudio" delay="0">
                                              <p:tgtEl>
                                                <p:sldTgt/>
                                              </p:tgtEl>
                                            </p:cond>
                                          </p:endCondLst>
                                        </p:cTn>
                                        <p:tgtEl>
                                          <p:sndTgt r:embed="rId2" name="camera.wav"/>
                                        </p:tgtEl>
                                      </p:cMediaNode>
                                    </p:audio>
                                  </p:sub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grpId="0" nodeType="clickEffect">
                                  <p:stCondLst>
                                    <p:cond delay="0"/>
                                  </p:stCondLst>
                                  <p:childTnLst>
                                    <p:set>
                                      <p:cBhvr>
                                        <p:cTn id="136" dur="1" fill="hold">
                                          <p:stCondLst>
                                            <p:cond delay="0"/>
                                          </p:stCondLst>
                                        </p:cTn>
                                        <p:tgtEl>
                                          <p:spTgt spid="77"/>
                                        </p:tgtEl>
                                        <p:attrNameLst>
                                          <p:attrName>style.visibility</p:attrName>
                                        </p:attrNameLst>
                                      </p:cBhvr>
                                      <p:to>
                                        <p:strVal val="visible"/>
                                      </p:to>
                                    </p:set>
                                    <p:animEffect transition="in" filter="box(in)">
                                      <p:cBhvr>
                                        <p:cTn id="137" dur="500"/>
                                        <p:tgtEl>
                                          <p:spTgt spid="77"/>
                                        </p:tgtEl>
                                      </p:cBhvr>
                                    </p:animEffect>
                                  </p:childTnLst>
                                  <p:subTnLst>
                                    <p:audio>
                                      <p:cMediaNode>
                                        <p:cTn display="0" masterRel="sameClick">
                                          <p:stCondLst>
                                            <p:cond evt="begin" delay="0">
                                              <p:tn val="135"/>
                                            </p:cond>
                                          </p:stCondLst>
                                          <p:endCondLst>
                                            <p:cond evt="onStopAudio" delay="0">
                                              <p:tgtEl>
                                                <p:sldTgt/>
                                              </p:tgtEl>
                                            </p:cond>
                                          </p:endCondLst>
                                        </p:cTn>
                                        <p:tgtEl>
                                          <p:sndTgt r:embed="rId2" name="camera.wav"/>
                                        </p:tgtEl>
                                      </p:cMediaNode>
                                    </p:audio>
                                  </p:subTnLst>
                                </p:cTn>
                              </p:par>
                            </p:childTnLst>
                          </p:cTn>
                        </p:par>
                      </p:childTnLst>
                    </p:cTn>
                  </p:par>
                  <p:par>
                    <p:cTn id="138" fill="hold">
                      <p:stCondLst>
                        <p:cond delay="indefinite"/>
                      </p:stCondLst>
                      <p:childTnLst>
                        <p:par>
                          <p:cTn id="139" fill="hold">
                            <p:stCondLst>
                              <p:cond delay="0"/>
                            </p:stCondLst>
                            <p:childTnLst>
                              <p:par>
                                <p:cTn id="140" presetID="4" presetClass="entr" presetSubtype="16" fill="hold" grpId="0" nodeType="clickEffect">
                                  <p:stCondLst>
                                    <p:cond delay="0"/>
                                  </p:stCondLst>
                                  <p:childTnLst>
                                    <p:set>
                                      <p:cBhvr>
                                        <p:cTn id="141" dur="1" fill="hold">
                                          <p:stCondLst>
                                            <p:cond delay="0"/>
                                          </p:stCondLst>
                                        </p:cTn>
                                        <p:tgtEl>
                                          <p:spTgt spid="73"/>
                                        </p:tgtEl>
                                        <p:attrNameLst>
                                          <p:attrName>style.visibility</p:attrName>
                                        </p:attrNameLst>
                                      </p:cBhvr>
                                      <p:to>
                                        <p:strVal val="visible"/>
                                      </p:to>
                                    </p:set>
                                    <p:animEffect transition="in" filter="box(in)">
                                      <p:cBhvr>
                                        <p:cTn id="142" dur="500"/>
                                        <p:tgtEl>
                                          <p:spTgt spid="73"/>
                                        </p:tgtEl>
                                      </p:cBhvr>
                                    </p:animEffect>
                                  </p:childTnLst>
                                  <p:subTnLst>
                                    <p:audio>
                                      <p:cMediaNode>
                                        <p:cTn display="0" masterRel="sameClick">
                                          <p:stCondLst>
                                            <p:cond evt="begin" delay="0">
                                              <p:tn val="140"/>
                                            </p:cond>
                                          </p:stCondLst>
                                          <p:endCondLst>
                                            <p:cond evt="onStopAudio" delay="0">
                                              <p:tgtEl>
                                                <p:sldTgt/>
                                              </p:tgtEl>
                                            </p:cond>
                                          </p:endCondLst>
                                        </p:cTn>
                                        <p:tgtEl>
                                          <p:sndTgt r:embed="rId2" name="camera.wav"/>
                                        </p:tgtEl>
                                      </p:cMediaNode>
                                    </p:audio>
                                  </p:subTnLst>
                                </p:cTn>
                              </p:par>
                            </p:childTnLst>
                          </p:cTn>
                        </p:par>
                      </p:childTnLst>
                    </p:cTn>
                  </p:par>
                  <p:par>
                    <p:cTn id="143" fill="hold">
                      <p:stCondLst>
                        <p:cond delay="indefinite"/>
                      </p:stCondLst>
                      <p:childTnLst>
                        <p:par>
                          <p:cTn id="144" fill="hold">
                            <p:stCondLst>
                              <p:cond delay="0"/>
                            </p:stCondLst>
                            <p:childTnLst>
                              <p:par>
                                <p:cTn id="145" presetID="18" presetClass="entr" presetSubtype="6" fill="hold" nodeType="clickEffect">
                                  <p:stCondLst>
                                    <p:cond delay="0"/>
                                  </p:stCondLst>
                                  <p:childTnLst>
                                    <p:set>
                                      <p:cBhvr>
                                        <p:cTn id="146" dur="1" fill="hold">
                                          <p:stCondLst>
                                            <p:cond delay="0"/>
                                          </p:stCondLst>
                                        </p:cTn>
                                        <p:tgtEl>
                                          <p:spTgt spid="81"/>
                                        </p:tgtEl>
                                        <p:attrNameLst>
                                          <p:attrName>style.visibility</p:attrName>
                                        </p:attrNameLst>
                                      </p:cBhvr>
                                      <p:to>
                                        <p:strVal val="visible"/>
                                      </p:to>
                                    </p:set>
                                    <p:animEffect transition="in" filter="strips(downRight)">
                                      <p:cBhvr>
                                        <p:cTn id="14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audio>
                                      <p:cMediaNode>
                                        <p:cTn display="0" masterRel="sameClick">
                                          <p:stCondLst>
                                            <p:cond evt="begin" delay="0">
                                              <p:tn val="145"/>
                                            </p:cond>
                                          </p:stCondLst>
                                          <p:endCondLst>
                                            <p:cond evt="onStopAudio" delay="0">
                                              <p:tgtEl>
                                                <p:sldTgt/>
                                              </p:tgtEl>
                                            </p:cond>
                                          </p:endCondLst>
                                        </p:cTn>
                                        <p:tgtEl>
                                          <p:sndTgt r:embed="rId2" name="camera.wav"/>
                                        </p:tgtEl>
                                      </p:cMediaNode>
                                    </p:audio>
                                  </p:subTnLst>
                                </p:cTn>
                              </p:par>
                            </p:childTnLst>
                          </p:cTn>
                        </p:par>
                      </p:childTnLst>
                    </p:cTn>
                  </p:par>
                  <p:par>
                    <p:cTn id="148" fill="hold">
                      <p:stCondLst>
                        <p:cond delay="indefinite"/>
                      </p:stCondLst>
                      <p:childTnLst>
                        <p:par>
                          <p:cTn id="149" fill="hold">
                            <p:stCondLst>
                              <p:cond delay="0"/>
                            </p:stCondLst>
                            <p:childTnLst>
                              <p:par>
                                <p:cTn id="150" presetID="4" presetClass="entr" presetSubtype="16" fill="hold" grpId="0" nodeType="clickEffect">
                                  <p:stCondLst>
                                    <p:cond delay="0"/>
                                  </p:stCondLst>
                                  <p:childTnLst>
                                    <p:set>
                                      <p:cBhvr>
                                        <p:cTn id="151" dur="1" fill="hold">
                                          <p:stCondLst>
                                            <p:cond delay="0"/>
                                          </p:stCondLst>
                                        </p:cTn>
                                        <p:tgtEl>
                                          <p:spTgt spid="84"/>
                                        </p:tgtEl>
                                        <p:attrNameLst>
                                          <p:attrName>style.visibility</p:attrName>
                                        </p:attrNameLst>
                                      </p:cBhvr>
                                      <p:to>
                                        <p:strVal val="visible"/>
                                      </p:to>
                                    </p:set>
                                    <p:animEffect transition="in" filter="box(in)">
                                      <p:cBhvr>
                                        <p:cTn id="152" dur="500"/>
                                        <p:tgtEl>
                                          <p:spTgt spid="84"/>
                                        </p:tgtEl>
                                      </p:cBhvr>
                                    </p:animEffect>
                                  </p:childTnLst>
                                  <p:subTnLst>
                                    <p:audio>
                                      <p:cMediaNode>
                                        <p:cTn display="0" masterRel="sameClick">
                                          <p:stCondLst>
                                            <p:cond evt="begin" delay="0">
                                              <p:tn val="150"/>
                                            </p:cond>
                                          </p:stCondLst>
                                          <p:endCondLst>
                                            <p:cond evt="onStopAudio" delay="0">
                                              <p:tgtEl>
                                                <p:sldTgt/>
                                              </p:tgtEl>
                                            </p:cond>
                                          </p:endCondLst>
                                        </p:cTn>
                                        <p:tgtEl>
                                          <p:sndTgt r:embed="rId2" name="camera.wav"/>
                                        </p:tgtEl>
                                      </p:cMediaNode>
                                    </p:audio>
                                  </p:subTnLst>
                                </p:cTn>
                              </p:par>
                            </p:childTnLst>
                          </p:cTn>
                        </p:par>
                      </p:childTnLst>
                    </p:cTn>
                  </p:par>
                  <p:par>
                    <p:cTn id="153" fill="hold">
                      <p:stCondLst>
                        <p:cond delay="indefinite"/>
                      </p:stCondLst>
                      <p:childTnLst>
                        <p:par>
                          <p:cTn id="154" fill="hold">
                            <p:stCondLst>
                              <p:cond delay="0"/>
                            </p:stCondLst>
                            <p:childTnLst>
                              <p:par>
                                <p:cTn id="155" presetID="4" presetClass="entr" presetSubtype="16" fill="hold" grpId="0" nodeType="clickEffect">
                                  <p:stCondLst>
                                    <p:cond delay="0"/>
                                  </p:stCondLst>
                                  <p:childTnLst>
                                    <p:set>
                                      <p:cBhvr>
                                        <p:cTn id="156" dur="1" fill="hold">
                                          <p:stCondLst>
                                            <p:cond delay="0"/>
                                          </p:stCondLst>
                                        </p:cTn>
                                        <p:tgtEl>
                                          <p:spTgt spid="71"/>
                                        </p:tgtEl>
                                        <p:attrNameLst>
                                          <p:attrName>style.visibility</p:attrName>
                                        </p:attrNameLst>
                                      </p:cBhvr>
                                      <p:to>
                                        <p:strVal val="visible"/>
                                      </p:to>
                                    </p:set>
                                    <p:animEffect transition="in" filter="box(in)">
                                      <p:cBhvr>
                                        <p:cTn id="157" dur="500"/>
                                        <p:tgtEl>
                                          <p:spTgt spid="71"/>
                                        </p:tgtEl>
                                      </p:cBhvr>
                                    </p:animEffect>
                                  </p:childTnLst>
                                  <p:subTnLst>
                                    <p:audio>
                                      <p:cMediaNode>
                                        <p:cTn display="0" masterRel="sameClick">
                                          <p:stCondLst>
                                            <p:cond evt="begin" delay="0">
                                              <p:tn val="155"/>
                                            </p:cond>
                                          </p:stCondLst>
                                          <p:endCondLst>
                                            <p:cond evt="onStopAudio" delay="0">
                                              <p:tgtEl>
                                                <p:sldTgt/>
                                              </p:tgtEl>
                                            </p:cond>
                                          </p:endCondLst>
                                        </p:cTn>
                                        <p:tgtEl>
                                          <p:sndTgt r:embed="rId2" name="camera.wav"/>
                                        </p:tgtEl>
                                      </p:cMediaNode>
                                    </p:audio>
                                  </p:subTnLst>
                                </p:cTn>
                              </p:par>
                            </p:childTnLst>
                          </p:cTn>
                        </p:par>
                      </p:childTnLst>
                    </p:cTn>
                  </p:par>
                  <p:par>
                    <p:cTn id="158" fill="hold">
                      <p:stCondLst>
                        <p:cond delay="indefinite"/>
                      </p:stCondLst>
                      <p:childTnLst>
                        <p:par>
                          <p:cTn id="159" fill="hold">
                            <p:stCondLst>
                              <p:cond delay="0"/>
                            </p:stCondLst>
                            <p:childTnLst>
                              <p:par>
                                <p:cTn id="160" presetID="4" presetClass="entr" presetSubtype="32" fill="hold" nodeType="clickEffect">
                                  <p:stCondLst>
                                    <p:cond delay="0"/>
                                  </p:stCondLst>
                                  <p:childTnLst>
                                    <p:set>
                                      <p:cBhvr>
                                        <p:cTn id="161" dur="1" fill="hold">
                                          <p:stCondLst>
                                            <p:cond delay="0"/>
                                          </p:stCondLst>
                                        </p:cTn>
                                        <p:tgtEl>
                                          <p:spTgt spid="8"/>
                                        </p:tgtEl>
                                        <p:attrNameLst>
                                          <p:attrName>style.visibility</p:attrName>
                                        </p:attrNameLst>
                                      </p:cBhvr>
                                      <p:to>
                                        <p:strVal val="visible"/>
                                      </p:to>
                                    </p:set>
                                    <p:animEffect transition="in" filter="box(out)">
                                      <p:cBhvr>
                                        <p:cTn id="162" dur="500"/>
                                        <p:tgtEl>
                                          <p:spTgt spid="8"/>
                                        </p:tgtEl>
                                      </p:cBhvr>
                                    </p:animEffect>
                                  </p:childTnLst>
                                  <p:subTnLst>
                                    <p:audio>
                                      <p:cMediaNode>
                                        <p:cTn display="0" masterRel="sameClick">
                                          <p:stCondLst>
                                            <p:cond evt="begin" delay="0">
                                              <p:tn val="160"/>
                                            </p:cond>
                                          </p:stCondLst>
                                          <p:endCondLst>
                                            <p:cond evt="onStopAudio" delay="0">
                                              <p:tgtEl>
                                                <p:sldTgt/>
                                              </p:tgtEl>
                                            </p:cond>
                                          </p:endCondLst>
                                        </p:cTn>
                                        <p:tgtEl>
                                          <p:sndTgt r:embed="rId2" name="camera.wav"/>
                                        </p:tgtEl>
                                      </p:cMediaNode>
                                    </p:audio>
                                  </p:subTnLst>
                                </p:cTn>
                              </p:par>
                            </p:childTnLst>
                          </p:cTn>
                        </p:par>
                      </p:childTnLst>
                    </p:cTn>
                  </p:par>
                  <p:par>
                    <p:cTn id="163" fill="hold">
                      <p:stCondLst>
                        <p:cond delay="indefinite"/>
                      </p:stCondLst>
                      <p:childTnLst>
                        <p:par>
                          <p:cTn id="164" fill="hold">
                            <p:stCondLst>
                              <p:cond delay="0"/>
                            </p:stCondLst>
                            <p:childTnLst>
                              <p:par>
                                <p:cTn id="165" presetID="18" presetClass="entr" presetSubtype="6" fill="hold" nodeType="clickEffect">
                                  <p:stCondLst>
                                    <p:cond delay="0"/>
                                  </p:stCondLst>
                                  <p:childTnLst>
                                    <p:set>
                                      <p:cBhvr>
                                        <p:cTn id="166" dur="1" fill="hold">
                                          <p:stCondLst>
                                            <p:cond delay="0"/>
                                          </p:stCondLst>
                                        </p:cTn>
                                        <p:tgtEl>
                                          <p:spTgt spid="85"/>
                                        </p:tgtEl>
                                        <p:attrNameLst>
                                          <p:attrName>style.visibility</p:attrName>
                                        </p:attrNameLst>
                                      </p:cBhvr>
                                      <p:to>
                                        <p:strVal val="visible"/>
                                      </p:to>
                                    </p:set>
                                    <p:animEffect transition="in" filter="strips(downRight)">
                                      <p:cBhvr>
                                        <p:cTn id="167" dur="500"/>
                                        <p:tgtEl>
                                          <p:spTgt spid="85"/>
                                        </p:tgtEl>
                                      </p:cBhvr>
                                    </p:animEffect>
                                  </p:childTnLst>
                                  <p:subTnLst>
                                    <p:set>
                                      <p:cBhvr override="childStyle">
                                        <p:cTn dur="1" fill="hold" display="0" masterRel="nextClick" afterEffect="1"/>
                                        <p:tgtEl>
                                          <p:spTgt spid="85"/>
                                        </p:tgtEl>
                                        <p:attrNameLst>
                                          <p:attrName>style.visibility</p:attrName>
                                        </p:attrNameLst>
                                      </p:cBhvr>
                                      <p:to>
                                        <p:strVal val="hidden"/>
                                      </p:to>
                                    </p:set>
                                    <p:audio>
                                      <p:cMediaNode>
                                        <p:cTn display="0" masterRel="sameClick">
                                          <p:stCondLst>
                                            <p:cond evt="begin" delay="0">
                                              <p:tn val="165"/>
                                            </p:cond>
                                          </p:stCondLst>
                                          <p:endCondLst>
                                            <p:cond evt="onStopAudio" delay="0">
                                              <p:tgtEl>
                                                <p:sldTgt/>
                                              </p:tgtEl>
                                            </p:cond>
                                          </p:endCondLst>
                                        </p:cTn>
                                        <p:tgtEl>
                                          <p:sndTgt r:embed="rId2" name="camera.wav"/>
                                        </p:tgtEl>
                                      </p:cMediaNode>
                                    </p:audio>
                                  </p:subTnLst>
                                </p:cTn>
                              </p:par>
                            </p:childTnLst>
                          </p:cTn>
                        </p:par>
                      </p:childTnLst>
                    </p:cTn>
                  </p:par>
                  <p:par>
                    <p:cTn id="168" fill="hold">
                      <p:stCondLst>
                        <p:cond delay="indefinite"/>
                      </p:stCondLst>
                      <p:childTnLst>
                        <p:par>
                          <p:cTn id="169" fill="hold">
                            <p:stCondLst>
                              <p:cond delay="0"/>
                            </p:stCondLst>
                            <p:childTnLst>
                              <p:par>
                                <p:cTn id="170" presetID="18" presetClass="entr" presetSubtype="6" fill="hold" nodeType="clickEffect">
                                  <p:stCondLst>
                                    <p:cond delay="0"/>
                                  </p:stCondLst>
                                  <p:childTnLst>
                                    <p:set>
                                      <p:cBhvr>
                                        <p:cTn id="171" dur="1" fill="hold">
                                          <p:stCondLst>
                                            <p:cond delay="0"/>
                                          </p:stCondLst>
                                        </p:cTn>
                                        <p:tgtEl>
                                          <p:spTgt spid="88"/>
                                        </p:tgtEl>
                                        <p:attrNameLst>
                                          <p:attrName>style.visibility</p:attrName>
                                        </p:attrNameLst>
                                      </p:cBhvr>
                                      <p:to>
                                        <p:strVal val="visible"/>
                                      </p:to>
                                    </p:set>
                                    <p:animEffect transition="in" filter="strips(downRight)">
                                      <p:cBhvr>
                                        <p:cTn id="172"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audio>
                                      <p:cMediaNode>
                                        <p:cTn display="0" masterRel="sameClick">
                                          <p:stCondLst>
                                            <p:cond evt="begin" delay="0">
                                              <p:tn val="170"/>
                                            </p:cond>
                                          </p:stCondLst>
                                          <p:endCondLst>
                                            <p:cond evt="onStopAudio" delay="0">
                                              <p:tgtEl>
                                                <p:sldTgt/>
                                              </p:tgtEl>
                                            </p:cond>
                                          </p:endCondLst>
                                        </p:cTn>
                                        <p:tgtEl>
                                          <p:sndTgt r:embed="rId2" name="camera.wav"/>
                                        </p:tgtEl>
                                      </p:cMediaNode>
                                    </p:audio>
                                  </p:subTnLst>
                                </p:cTn>
                              </p:par>
                            </p:childTnLst>
                          </p:cTn>
                        </p:par>
                      </p:childTnLst>
                    </p:cTn>
                  </p:par>
                  <p:par>
                    <p:cTn id="173" fill="hold">
                      <p:stCondLst>
                        <p:cond delay="indefinite"/>
                      </p:stCondLst>
                      <p:childTnLst>
                        <p:par>
                          <p:cTn id="174" fill="hold">
                            <p:stCondLst>
                              <p:cond delay="0"/>
                            </p:stCondLst>
                            <p:childTnLst>
                              <p:par>
                                <p:cTn id="175" presetID="18" presetClass="entr" presetSubtype="6" fill="hold" nodeType="clickEffect">
                                  <p:stCondLst>
                                    <p:cond delay="0"/>
                                  </p:stCondLst>
                                  <p:childTnLst>
                                    <p:set>
                                      <p:cBhvr>
                                        <p:cTn id="176" dur="1" fill="hold">
                                          <p:stCondLst>
                                            <p:cond delay="0"/>
                                          </p:stCondLst>
                                        </p:cTn>
                                        <p:tgtEl>
                                          <p:spTgt spid="91"/>
                                        </p:tgtEl>
                                        <p:attrNameLst>
                                          <p:attrName>style.visibility</p:attrName>
                                        </p:attrNameLst>
                                      </p:cBhvr>
                                      <p:to>
                                        <p:strVal val="visible"/>
                                      </p:to>
                                    </p:set>
                                    <p:animEffect transition="in" filter="strips(downRight)">
                                      <p:cBhvr>
                                        <p:cTn id="177" dur="500"/>
                                        <p:tgtEl>
                                          <p:spTgt spid="91"/>
                                        </p:tgtEl>
                                      </p:cBhvr>
                                    </p:animEffect>
                                  </p:childTnLst>
                                  <p:subTnLst>
                                    <p:set>
                                      <p:cBhvr override="childStyle">
                                        <p:cTn dur="1" fill="hold" display="0" masterRel="nextClick" afterEffect="1"/>
                                        <p:tgtEl>
                                          <p:spTgt spid="91"/>
                                        </p:tgtEl>
                                        <p:attrNameLst>
                                          <p:attrName>style.visibility</p:attrName>
                                        </p:attrNameLst>
                                      </p:cBhvr>
                                      <p:to>
                                        <p:strVal val="hidden"/>
                                      </p:to>
                                    </p:set>
                                    <p:audio>
                                      <p:cMediaNode>
                                        <p:cTn display="0" masterRel="sameClick">
                                          <p:stCondLst>
                                            <p:cond evt="begin" delay="0">
                                              <p:tn val="175"/>
                                            </p:cond>
                                          </p:stCondLst>
                                          <p:endCondLst>
                                            <p:cond evt="onStopAudio" delay="0">
                                              <p:tgtEl>
                                                <p:sldTgt/>
                                              </p:tgtEl>
                                            </p:cond>
                                          </p:endCondLst>
                                        </p:cTn>
                                        <p:tgtEl>
                                          <p:sndTgt r:embed="rId2" name="camera.wav"/>
                                        </p:tgtEl>
                                      </p:cMediaNode>
                                    </p:audio>
                                  </p:subTnLst>
                                </p:cTn>
                              </p:par>
                            </p:childTnLst>
                          </p:cTn>
                        </p:par>
                      </p:childTnLst>
                    </p:cTn>
                  </p:par>
                  <p:par>
                    <p:cTn id="178" fill="hold">
                      <p:stCondLst>
                        <p:cond delay="indefinite"/>
                      </p:stCondLst>
                      <p:childTnLst>
                        <p:par>
                          <p:cTn id="179" fill="hold">
                            <p:stCondLst>
                              <p:cond delay="0"/>
                            </p:stCondLst>
                            <p:childTnLst>
                              <p:par>
                                <p:cTn id="180" presetID="4" presetClass="entr" presetSubtype="16" fill="hold" grpId="0" nodeType="clickEffect">
                                  <p:stCondLst>
                                    <p:cond delay="0"/>
                                  </p:stCondLst>
                                  <p:childTnLst>
                                    <p:set>
                                      <p:cBhvr>
                                        <p:cTn id="181" dur="1" fill="hold">
                                          <p:stCondLst>
                                            <p:cond delay="0"/>
                                          </p:stCondLst>
                                        </p:cTn>
                                        <p:tgtEl>
                                          <p:spTgt spid="94"/>
                                        </p:tgtEl>
                                        <p:attrNameLst>
                                          <p:attrName>style.visibility</p:attrName>
                                        </p:attrNameLst>
                                      </p:cBhvr>
                                      <p:to>
                                        <p:strVal val="visible"/>
                                      </p:to>
                                    </p:set>
                                    <p:animEffect transition="in" filter="box(in)">
                                      <p:cBhvr>
                                        <p:cTn id="182" dur="500"/>
                                        <p:tgtEl>
                                          <p:spTgt spid="94"/>
                                        </p:tgtEl>
                                      </p:cBhvr>
                                    </p:animEffect>
                                  </p:childTnLst>
                                  <p:subTnLst>
                                    <p:audio>
                                      <p:cMediaNode>
                                        <p:cTn display="0" masterRel="sameClick">
                                          <p:stCondLst>
                                            <p:cond evt="begin" delay="0">
                                              <p:tn val="180"/>
                                            </p:cond>
                                          </p:stCondLst>
                                          <p:endCondLst>
                                            <p:cond evt="onStopAudio" delay="0">
                                              <p:tgtEl>
                                                <p:sldTgt/>
                                              </p:tgtEl>
                                            </p:cond>
                                          </p:endCondLst>
                                        </p:cTn>
                                        <p:tgtEl>
                                          <p:sndTgt r:embed="rId2" name="camera.wav"/>
                                        </p:tgtEl>
                                      </p:cMediaNode>
                                    </p:audio>
                                  </p:subTnLst>
                                </p:cTn>
                              </p:par>
                            </p:childTnLst>
                          </p:cTn>
                        </p:par>
                      </p:childTnLst>
                    </p:cTn>
                  </p:par>
                  <p:par>
                    <p:cTn id="183" fill="hold">
                      <p:stCondLst>
                        <p:cond delay="indefinite"/>
                      </p:stCondLst>
                      <p:childTnLst>
                        <p:par>
                          <p:cTn id="184" fill="hold">
                            <p:stCondLst>
                              <p:cond delay="0"/>
                            </p:stCondLst>
                            <p:childTnLst>
                              <p:par>
                                <p:cTn id="185" presetID="4" presetClass="entr" presetSubtype="16" fill="hold" grpId="0" nodeType="clickEffect">
                                  <p:stCondLst>
                                    <p:cond delay="0"/>
                                  </p:stCondLst>
                                  <p:childTnLst>
                                    <p:set>
                                      <p:cBhvr>
                                        <p:cTn id="186" dur="1" fill="hold">
                                          <p:stCondLst>
                                            <p:cond delay="0"/>
                                          </p:stCondLst>
                                        </p:cTn>
                                        <p:tgtEl>
                                          <p:spTgt spid="95"/>
                                        </p:tgtEl>
                                        <p:attrNameLst>
                                          <p:attrName>style.visibility</p:attrName>
                                        </p:attrNameLst>
                                      </p:cBhvr>
                                      <p:to>
                                        <p:strVal val="visible"/>
                                      </p:to>
                                    </p:set>
                                    <p:animEffect transition="in" filter="box(in)">
                                      <p:cBhvr>
                                        <p:cTn id="187" dur="500"/>
                                        <p:tgtEl>
                                          <p:spTgt spid="95"/>
                                        </p:tgtEl>
                                      </p:cBhvr>
                                    </p:animEffect>
                                  </p:childTnLst>
                                  <p:subTnLst>
                                    <p:audio>
                                      <p:cMediaNode>
                                        <p:cTn display="0" masterRel="sameClick">
                                          <p:stCondLst>
                                            <p:cond evt="begin" delay="0">
                                              <p:tn val="185"/>
                                            </p:cond>
                                          </p:stCondLst>
                                          <p:endCondLst>
                                            <p:cond evt="onStopAudio" delay="0">
                                              <p:tgtEl>
                                                <p:sldTgt/>
                                              </p:tgtEl>
                                            </p:cond>
                                          </p:endCondLst>
                                        </p:cTn>
                                        <p:tgtEl>
                                          <p:sndTgt r:embed="rId2" name="camera.wav"/>
                                        </p:tgtEl>
                                      </p:cMediaNode>
                                    </p:audio>
                                  </p:subTnLst>
                                </p:cTn>
                              </p:par>
                            </p:childTnLst>
                          </p:cTn>
                        </p:par>
                      </p:childTnLst>
                    </p:cTn>
                  </p:par>
                  <p:par>
                    <p:cTn id="188" fill="hold">
                      <p:stCondLst>
                        <p:cond delay="indefinite"/>
                      </p:stCondLst>
                      <p:childTnLst>
                        <p:par>
                          <p:cTn id="189" fill="hold">
                            <p:stCondLst>
                              <p:cond delay="0"/>
                            </p:stCondLst>
                            <p:childTnLst>
                              <p:par>
                                <p:cTn id="190" presetID="18" presetClass="entr" presetSubtype="6"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strips(downRight)">
                                      <p:cBhvr>
                                        <p:cTn id="192" dur="500"/>
                                        <p:tgtEl>
                                          <p:spTgt spid="98"/>
                                        </p:tgtEl>
                                      </p:cBhvr>
                                    </p:animEffect>
                                  </p:childTnLst>
                                  <p:subTnLst>
                                    <p:set>
                                      <p:cBhvr override="childStyle">
                                        <p:cTn dur="1" fill="hold" display="0" masterRel="nextClick" afterEffect="1"/>
                                        <p:tgtEl>
                                          <p:spTgt spid="98"/>
                                        </p:tgtEl>
                                        <p:attrNameLst>
                                          <p:attrName>style.visibility</p:attrName>
                                        </p:attrNameLst>
                                      </p:cBhvr>
                                      <p:to>
                                        <p:strVal val="hidden"/>
                                      </p:to>
                                    </p:set>
                                    <p:audio>
                                      <p:cMediaNode>
                                        <p:cTn display="0" masterRel="sameClick">
                                          <p:stCondLst>
                                            <p:cond evt="begin" delay="0">
                                              <p:tn val="190"/>
                                            </p:cond>
                                          </p:stCondLst>
                                          <p:endCondLst>
                                            <p:cond evt="onStopAudio" delay="0">
                                              <p:tgtEl>
                                                <p:sldTgt/>
                                              </p:tgtEl>
                                            </p:cond>
                                          </p:endCondLst>
                                        </p:cTn>
                                        <p:tgtEl>
                                          <p:sndTgt r:embed="rId2" name="camera.wav"/>
                                        </p:tgtEl>
                                      </p:cMediaNode>
                                    </p:audio>
                                  </p:subTnLst>
                                </p:cTn>
                              </p:par>
                            </p:childTnLst>
                          </p:cTn>
                        </p:par>
                      </p:childTnLst>
                    </p:cTn>
                  </p:par>
                  <p:par>
                    <p:cTn id="193" fill="hold">
                      <p:stCondLst>
                        <p:cond delay="indefinite"/>
                      </p:stCondLst>
                      <p:childTnLst>
                        <p:par>
                          <p:cTn id="194" fill="hold">
                            <p:stCondLst>
                              <p:cond delay="0"/>
                            </p:stCondLst>
                            <p:childTnLst>
                              <p:par>
                                <p:cTn id="195" presetID="4" presetClass="entr" presetSubtype="16" fill="hold" grpId="0" nodeType="clickEffect">
                                  <p:stCondLst>
                                    <p:cond delay="0"/>
                                  </p:stCondLst>
                                  <p:childTnLst>
                                    <p:set>
                                      <p:cBhvr>
                                        <p:cTn id="196" dur="1" fill="hold">
                                          <p:stCondLst>
                                            <p:cond delay="0"/>
                                          </p:stCondLst>
                                        </p:cTn>
                                        <p:tgtEl>
                                          <p:spTgt spid="101"/>
                                        </p:tgtEl>
                                        <p:attrNameLst>
                                          <p:attrName>style.visibility</p:attrName>
                                        </p:attrNameLst>
                                      </p:cBhvr>
                                      <p:to>
                                        <p:strVal val="visible"/>
                                      </p:to>
                                    </p:set>
                                    <p:animEffect transition="in" filter="box(in)">
                                      <p:cBhvr>
                                        <p:cTn id="197" dur="500"/>
                                        <p:tgtEl>
                                          <p:spTgt spid="101"/>
                                        </p:tgtEl>
                                      </p:cBhvr>
                                    </p:animEffect>
                                  </p:childTnLst>
                                  <p:subTnLst>
                                    <p:audio>
                                      <p:cMediaNode>
                                        <p:cTn display="0" masterRel="sameClick">
                                          <p:stCondLst>
                                            <p:cond evt="begin" delay="0">
                                              <p:tn val="195"/>
                                            </p:cond>
                                          </p:stCondLst>
                                          <p:endCondLst>
                                            <p:cond evt="onStopAudio" delay="0">
                                              <p:tgtEl>
                                                <p:sldTgt/>
                                              </p:tgtEl>
                                            </p:cond>
                                          </p:endCondLst>
                                        </p:cTn>
                                        <p:tgtEl>
                                          <p:sndTgt r:embed="rId2" name="camera.wav"/>
                                        </p:tgtEl>
                                      </p:cMediaNode>
                                    </p:audio>
                                  </p:subTnLst>
                                </p:cTn>
                              </p:par>
                            </p:childTnLst>
                          </p:cTn>
                        </p:par>
                      </p:childTnLst>
                    </p:cTn>
                  </p:par>
                  <p:par>
                    <p:cTn id="198" fill="hold">
                      <p:stCondLst>
                        <p:cond delay="indefinite"/>
                      </p:stCondLst>
                      <p:childTnLst>
                        <p:par>
                          <p:cTn id="199" fill="hold">
                            <p:stCondLst>
                              <p:cond delay="0"/>
                            </p:stCondLst>
                            <p:childTnLst>
                              <p:par>
                                <p:cTn id="200" presetID="4" presetClass="entr" presetSubtype="16" fill="hold" grpId="0" nodeType="clickEffect">
                                  <p:stCondLst>
                                    <p:cond delay="0"/>
                                  </p:stCondLst>
                                  <p:childTnLst>
                                    <p:set>
                                      <p:cBhvr>
                                        <p:cTn id="201" dur="1" fill="hold">
                                          <p:stCondLst>
                                            <p:cond delay="0"/>
                                          </p:stCondLst>
                                        </p:cTn>
                                        <p:tgtEl>
                                          <p:spTgt spid="96"/>
                                        </p:tgtEl>
                                        <p:attrNameLst>
                                          <p:attrName>style.visibility</p:attrName>
                                        </p:attrNameLst>
                                      </p:cBhvr>
                                      <p:to>
                                        <p:strVal val="visible"/>
                                      </p:to>
                                    </p:set>
                                    <p:animEffect transition="in" filter="box(in)">
                                      <p:cBhvr>
                                        <p:cTn id="202" dur="500"/>
                                        <p:tgtEl>
                                          <p:spTgt spid="96"/>
                                        </p:tgtEl>
                                      </p:cBhvr>
                                    </p:animEffect>
                                  </p:childTnLst>
                                  <p:subTnLst>
                                    <p:audio>
                                      <p:cMediaNode>
                                        <p:cTn display="0" masterRel="sameClick">
                                          <p:stCondLst>
                                            <p:cond evt="begin" delay="0">
                                              <p:tn val="200"/>
                                            </p:cond>
                                          </p:stCondLst>
                                          <p:endCondLst>
                                            <p:cond evt="onStopAudio" delay="0">
                                              <p:tgtEl>
                                                <p:sldTgt/>
                                              </p:tgtEl>
                                            </p:cond>
                                          </p:endCondLst>
                                        </p:cTn>
                                        <p:tgtEl>
                                          <p:sndTgt r:embed="rId2" name="camera.wav"/>
                                        </p:tgtEl>
                                      </p:cMediaNode>
                                    </p:audio>
                                  </p:subTnLst>
                                </p:cTn>
                              </p:par>
                            </p:childTnLst>
                          </p:cTn>
                        </p:par>
                      </p:childTnLst>
                    </p:cTn>
                  </p:par>
                  <p:par>
                    <p:cTn id="203" fill="hold">
                      <p:stCondLst>
                        <p:cond delay="indefinite"/>
                      </p:stCondLst>
                      <p:childTnLst>
                        <p:par>
                          <p:cTn id="204" fill="hold">
                            <p:stCondLst>
                              <p:cond delay="0"/>
                            </p:stCondLst>
                            <p:childTnLst>
                              <p:par>
                                <p:cTn id="205" presetID="18" presetClass="entr" presetSubtype="6" fill="hold" nodeType="clickEffect">
                                  <p:stCondLst>
                                    <p:cond delay="0"/>
                                  </p:stCondLst>
                                  <p:childTnLst>
                                    <p:set>
                                      <p:cBhvr>
                                        <p:cTn id="206" dur="1" fill="hold">
                                          <p:stCondLst>
                                            <p:cond delay="0"/>
                                          </p:stCondLst>
                                        </p:cTn>
                                        <p:tgtEl>
                                          <p:spTgt spid="102"/>
                                        </p:tgtEl>
                                        <p:attrNameLst>
                                          <p:attrName>style.visibility</p:attrName>
                                        </p:attrNameLst>
                                      </p:cBhvr>
                                      <p:to>
                                        <p:strVal val="visible"/>
                                      </p:to>
                                    </p:set>
                                    <p:animEffect transition="in" filter="strips(downRight)">
                                      <p:cBhvr>
                                        <p:cTn id="207" dur="500"/>
                                        <p:tgtEl>
                                          <p:spTgt spid="102"/>
                                        </p:tgtEl>
                                      </p:cBhvr>
                                    </p:animEffect>
                                  </p:childTnLst>
                                  <p:subTnLst>
                                    <p:set>
                                      <p:cBhvr override="childStyle">
                                        <p:cTn dur="1" fill="hold" display="0" masterRel="nextClick" afterEffect="1"/>
                                        <p:tgtEl>
                                          <p:spTgt spid="102"/>
                                        </p:tgtEl>
                                        <p:attrNameLst>
                                          <p:attrName>style.visibility</p:attrName>
                                        </p:attrNameLst>
                                      </p:cBhvr>
                                      <p:to>
                                        <p:strVal val="hidden"/>
                                      </p:to>
                                    </p:set>
                                    <p:audio>
                                      <p:cMediaNode>
                                        <p:cTn display="0" masterRel="sameClick">
                                          <p:stCondLst>
                                            <p:cond evt="begin" delay="0">
                                              <p:tn val="205"/>
                                            </p:cond>
                                          </p:stCondLst>
                                          <p:endCondLst>
                                            <p:cond evt="onStopAudio" delay="0">
                                              <p:tgtEl>
                                                <p:sldTgt/>
                                              </p:tgtEl>
                                            </p:cond>
                                          </p:endCondLst>
                                        </p:cTn>
                                        <p:tgtEl>
                                          <p:sndTgt r:embed="rId2" name="camera.wav"/>
                                        </p:tgtEl>
                                      </p:cMediaNode>
                                    </p:audio>
                                  </p:subTnLst>
                                </p:cTn>
                              </p:par>
                            </p:childTnLst>
                          </p:cTn>
                        </p:par>
                      </p:childTnLst>
                    </p:cTn>
                  </p:par>
                  <p:par>
                    <p:cTn id="208" fill="hold">
                      <p:stCondLst>
                        <p:cond delay="indefinite"/>
                      </p:stCondLst>
                      <p:childTnLst>
                        <p:par>
                          <p:cTn id="209" fill="hold">
                            <p:stCondLst>
                              <p:cond delay="0"/>
                            </p:stCondLst>
                            <p:childTnLst>
                              <p:par>
                                <p:cTn id="210" presetID="4" presetClass="entr" presetSubtype="16" fill="hold" grpId="0" nodeType="clickEffect">
                                  <p:stCondLst>
                                    <p:cond delay="0"/>
                                  </p:stCondLst>
                                  <p:childTnLst>
                                    <p:set>
                                      <p:cBhvr>
                                        <p:cTn id="211" dur="1" fill="hold">
                                          <p:stCondLst>
                                            <p:cond delay="0"/>
                                          </p:stCondLst>
                                        </p:cTn>
                                        <p:tgtEl>
                                          <p:spTgt spid="105"/>
                                        </p:tgtEl>
                                        <p:attrNameLst>
                                          <p:attrName>style.visibility</p:attrName>
                                        </p:attrNameLst>
                                      </p:cBhvr>
                                      <p:to>
                                        <p:strVal val="visible"/>
                                      </p:to>
                                    </p:set>
                                    <p:animEffect transition="in" filter="box(in)">
                                      <p:cBhvr>
                                        <p:cTn id="212" dur="500"/>
                                        <p:tgtEl>
                                          <p:spTgt spid="105"/>
                                        </p:tgtEl>
                                      </p:cBhvr>
                                    </p:animEffect>
                                  </p:childTnLst>
                                  <p:subTnLst>
                                    <p:audio>
                                      <p:cMediaNode>
                                        <p:cTn display="0" masterRel="sameClick">
                                          <p:stCondLst>
                                            <p:cond evt="begin" delay="0">
                                              <p:tn val="210"/>
                                            </p:cond>
                                          </p:stCondLst>
                                          <p:endCondLst>
                                            <p:cond evt="onStopAudio" delay="0">
                                              <p:tgtEl>
                                                <p:sldTgt/>
                                              </p:tgtEl>
                                            </p:cond>
                                          </p:endCondLst>
                                        </p:cTn>
                                        <p:tgtEl>
                                          <p:sndTgt r:embed="rId2" name="camera.wav"/>
                                        </p:tgtEl>
                                      </p:cMediaNode>
                                    </p:audio>
                                  </p:subTnLst>
                                </p:cTn>
                              </p:par>
                            </p:childTnLst>
                          </p:cTn>
                        </p:par>
                      </p:childTnLst>
                    </p:cTn>
                  </p:par>
                  <p:par>
                    <p:cTn id="213" fill="hold">
                      <p:stCondLst>
                        <p:cond delay="indefinite"/>
                      </p:stCondLst>
                      <p:childTnLst>
                        <p:par>
                          <p:cTn id="214" fill="hold">
                            <p:stCondLst>
                              <p:cond delay="0"/>
                            </p:stCondLst>
                            <p:childTnLst>
                              <p:par>
                                <p:cTn id="215" presetID="4" presetClass="entr" presetSubtype="16" fill="hold" grpId="0" nodeType="clickEffect">
                                  <p:stCondLst>
                                    <p:cond delay="0"/>
                                  </p:stCondLst>
                                  <p:childTnLst>
                                    <p:set>
                                      <p:cBhvr>
                                        <p:cTn id="216" dur="1" fill="hold">
                                          <p:stCondLst>
                                            <p:cond delay="0"/>
                                          </p:stCondLst>
                                        </p:cTn>
                                        <p:tgtEl>
                                          <p:spTgt spid="97"/>
                                        </p:tgtEl>
                                        <p:attrNameLst>
                                          <p:attrName>style.visibility</p:attrName>
                                        </p:attrNameLst>
                                      </p:cBhvr>
                                      <p:to>
                                        <p:strVal val="visible"/>
                                      </p:to>
                                    </p:set>
                                    <p:animEffect transition="in" filter="box(in)">
                                      <p:cBhvr>
                                        <p:cTn id="217" dur="500"/>
                                        <p:tgtEl>
                                          <p:spTgt spid="97"/>
                                        </p:tgtEl>
                                      </p:cBhvr>
                                    </p:animEffect>
                                  </p:childTnLst>
                                  <p:subTnLst>
                                    <p:audio>
                                      <p:cMediaNode>
                                        <p:cTn display="0" masterRel="sameClick">
                                          <p:stCondLst>
                                            <p:cond evt="begin" delay="0">
                                              <p:tn val="215"/>
                                            </p:cond>
                                          </p:stCondLst>
                                          <p:endCondLst>
                                            <p:cond evt="onStopAudio" delay="0">
                                              <p:tgtEl>
                                                <p:sldTgt/>
                                              </p:tgtEl>
                                            </p:cond>
                                          </p:endCondLst>
                                        </p:cTn>
                                        <p:tgtEl>
                                          <p:sndTgt r:embed="rId2" name="camera.wav"/>
                                        </p:tgtEl>
                                      </p:cMediaNode>
                                    </p:audio>
                                  </p:subTnLst>
                                </p:cTn>
                              </p:par>
                            </p:childTnLst>
                          </p:cTn>
                        </p:par>
                      </p:childTnLst>
                    </p:cTn>
                  </p:par>
                  <p:par>
                    <p:cTn id="218" fill="hold">
                      <p:stCondLst>
                        <p:cond delay="indefinite"/>
                      </p:stCondLst>
                      <p:childTnLst>
                        <p:par>
                          <p:cTn id="219" fill="hold">
                            <p:stCondLst>
                              <p:cond delay="0"/>
                            </p:stCondLst>
                            <p:childTnLst>
                              <p:par>
                                <p:cTn id="220" presetID="4" presetClass="entr" presetSubtype="32" fill="hold" nodeType="clickEffect">
                                  <p:stCondLst>
                                    <p:cond delay="0"/>
                                  </p:stCondLst>
                                  <p:childTnLst>
                                    <p:set>
                                      <p:cBhvr>
                                        <p:cTn id="221" dur="1" fill="hold">
                                          <p:stCondLst>
                                            <p:cond delay="0"/>
                                          </p:stCondLst>
                                        </p:cTn>
                                        <p:tgtEl>
                                          <p:spTgt spid="11"/>
                                        </p:tgtEl>
                                        <p:attrNameLst>
                                          <p:attrName>style.visibility</p:attrName>
                                        </p:attrNameLst>
                                      </p:cBhvr>
                                      <p:to>
                                        <p:strVal val="visible"/>
                                      </p:to>
                                    </p:set>
                                    <p:animEffect transition="in" filter="box(out)">
                                      <p:cBhvr>
                                        <p:cTn id="222" dur="500"/>
                                        <p:tgtEl>
                                          <p:spTgt spid="11"/>
                                        </p:tgtEl>
                                      </p:cBhvr>
                                    </p:animEffect>
                                  </p:childTnLst>
                                  <p:subTnLst>
                                    <p:audio>
                                      <p:cMediaNode>
                                        <p:cTn display="0" masterRel="sameClick">
                                          <p:stCondLst>
                                            <p:cond evt="begin" delay="0">
                                              <p:tn val="220"/>
                                            </p:cond>
                                          </p:stCondLst>
                                          <p:endCondLst>
                                            <p:cond evt="onStopAudio" delay="0">
                                              <p:tgtEl>
                                                <p:sldTgt/>
                                              </p:tgtEl>
                                            </p:cond>
                                          </p:endCondLst>
                                        </p:cTn>
                                        <p:tgtEl>
                                          <p:sndTgt r:embed="rId2" name="camera.wav"/>
                                        </p:tgtEl>
                                      </p:cMediaNode>
                                    </p:audio>
                                  </p:subTnLst>
                                </p:cTn>
                              </p:par>
                            </p:childTnLst>
                          </p:cTn>
                        </p:par>
                      </p:childTnLst>
                    </p:cTn>
                  </p:par>
                  <p:par>
                    <p:cTn id="223" fill="hold">
                      <p:stCondLst>
                        <p:cond delay="indefinite"/>
                      </p:stCondLst>
                      <p:childTnLst>
                        <p:par>
                          <p:cTn id="224" fill="hold">
                            <p:stCondLst>
                              <p:cond delay="0"/>
                            </p:stCondLst>
                            <p:childTnLst>
                              <p:par>
                                <p:cTn id="225" presetID="18" presetClass="entr" presetSubtype="6" fill="hold" nodeType="clickEffect">
                                  <p:stCondLst>
                                    <p:cond delay="0"/>
                                  </p:stCondLst>
                                  <p:childTnLst>
                                    <p:set>
                                      <p:cBhvr>
                                        <p:cTn id="226" dur="1" fill="hold">
                                          <p:stCondLst>
                                            <p:cond delay="0"/>
                                          </p:stCondLst>
                                        </p:cTn>
                                        <p:tgtEl>
                                          <p:spTgt spid="106"/>
                                        </p:tgtEl>
                                        <p:attrNameLst>
                                          <p:attrName>style.visibility</p:attrName>
                                        </p:attrNameLst>
                                      </p:cBhvr>
                                      <p:to>
                                        <p:strVal val="visible"/>
                                      </p:to>
                                    </p:set>
                                    <p:animEffect transition="in" filter="strips(downRight)">
                                      <p:cBhvr>
                                        <p:cTn id="227" dur="5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audio>
                                      <p:cMediaNode>
                                        <p:cTn display="0" masterRel="sameClick">
                                          <p:stCondLst>
                                            <p:cond evt="begin" delay="0">
                                              <p:tn val="225"/>
                                            </p:cond>
                                          </p:stCondLst>
                                          <p:endCondLst>
                                            <p:cond evt="onStopAudio" delay="0">
                                              <p:tgtEl>
                                                <p:sldTgt/>
                                              </p:tgtEl>
                                            </p:cond>
                                          </p:endCondLst>
                                        </p:cTn>
                                        <p:tgtEl>
                                          <p:sndTgt r:embed="rId2" name="camera.wav"/>
                                        </p:tgtEl>
                                      </p:cMediaNode>
                                    </p:audio>
                                  </p:subTnLst>
                                </p:cTn>
                              </p:par>
                            </p:childTnLst>
                          </p:cTn>
                        </p:par>
                      </p:childTnLst>
                    </p:cTn>
                  </p:par>
                  <p:par>
                    <p:cTn id="228" fill="hold">
                      <p:stCondLst>
                        <p:cond delay="indefinite"/>
                      </p:stCondLst>
                      <p:childTnLst>
                        <p:par>
                          <p:cTn id="229" fill="hold">
                            <p:stCondLst>
                              <p:cond delay="0"/>
                            </p:stCondLst>
                            <p:childTnLst>
                              <p:par>
                                <p:cTn id="230" presetID="18" presetClass="entr" presetSubtype="6" fill="hold" nodeType="clickEffect">
                                  <p:stCondLst>
                                    <p:cond delay="0"/>
                                  </p:stCondLst>
                                  <p:childTnLst>
                                    <p:set>
                                      <p:cBhvr>
                                        <p:cTn id="231" dur="1" fill="hold">
                                          <p:stCondLst>
                                            <p:cond delay="0"/>
                                          </p:stCondLst>
                                        </p:cTn>
                                        <p:tgtEl>
                                          <p:spTgt spid="113"/>
                                        </p:tgtEl>
                                        <p:attrNameLst>
                                          <p:attrName>style.visibility</p:attrName>
                                        </p:attrNameLst>
                                      </p:cBhvr>
                                      <p:to>
                                        <p:strVal val="visible"/>
                                      </p:to>
                                    </p:set>
                                    <p:animEffect transition="in" filter="strips(downRight)">
                                      <p:cBhvr>
                                        <p:cTn id="232" dur="500"/>
                                        <p:tgtEl>
                                          <p:spTgt spid="113"/>
                                        </p:tgtEl>
                                      </p:cBhvr>
                                    </p:animEffect>
                                  </p:childTnLst>
                                  <p:subTnLst>
                                    <p:set>
                                      <p:cBhvr override="childStyle">
                                        <p:cTn dur="1" fill="hold" display="0" masterRel="nextClick" afterEffect="1"/>
                                        <p:tgtEl>
                                          <p:spTgt spid="113"/>
                                        </p:tgtEl>
                                        <p:attrNameLst>
                                          <p:attrName>style.visibility</p:attrName>
                                        </p:attrNameLst>
                                      </p:cBhvr>
                                      <p:to>
                                        <p:strVal val="hidden"/>
                                      </p:to>
                                    </p:set>
                                    <p:audio>
                                      <p:cMediaNode>
                                        <p:cTn display="0" masterRel="sameClick">
                                          <p:stCondLst>
                                            <p:cond evt="begin" delay="0">
                                              <p:tn val="230"/>
                                            </p:cond>
                                          </p:stCondLst>
                                          <p:endCondLst>
                                            <p:cond evt="onStopAudio" delay="0">
                                              <p:tgtEl>
                                                <p:sldTgt/>
                                              </p:tgtEl>
                                            </p:cond>
                                          </p:endCondLst>
                                        </p:cTn>
                                        <p:tgtEl>
                                          <p:sndTgt r:embed="rId2" name="camera.wav"/>
                                        </p:tgtEl>
                                      </p:cMediaNode>
                                    </p:audio>
                                  </p:subTnLst>
                                </p:cTn>
                              </p:par>
                            </p:childTnLst>
                          </p:cTn>
                        </p:par>
                      </p:childTnLst>
                    </p:cTn>
                  </p:par>
                  <p:par>
                    <p:cTn id="233" fill="hold">
                      <p:stCondLst>
                        <p:cond delay="indefinite"/>
                      </p:stCondLst>
                      <p:childTnLst>
                        <p:par>
                          <p:cTn id="234" fill="hold">
                            <p:stCondLst>
                              <p:cond delay="0"/>
                            </p:stCondLst>
                            <p:childTnLst>
                              <p:par>
                                <p:cTn id="235" presetID="4" presetClass="entr" presetSubtype="16" fill="hold" grpId="0" nodeType="clickEffect">
                                  <p:stCondLst>
                                    <p:cond delay="0"/>
                                  </p:stCondLst>
                                  <p:childTnLst>
                                    <p:set>
                                      <p:cBhvr>
                                        <p:cTn id="236" dur="1" fill="hold">
                                          <p:stCondLst>
                                            <p:cond delay="0"/>
                                          </p:stCondLst>
                                        </p:cTn>
                                        <p:tgtEl>
                                          <p:spTgt spid="109"/>
                                        </p:tgtEl>
                                        <p:attrNameLst>
                                          <p:attrName>style.visibility</p:attrName>
                                        </p:attrNameLst>
                                      </p:cBhvr>
                                      <p:to>
                                        <p:strVal val="visible"/>
                                      </p:to>
                                    </p:set>
                                    <p:animEffect transition="in" filter="box(in)">
                                      <p:cBhvr>
                                        <p:cTn id="237" dur="500"/>
                                        <p:tgtEl>
                                          <p:spTgt spid="109"/>
                                        </p:tgtEl>
                                      </p:cBhvr>
                                    </p:animEffect>
                                  </p:childTnLst>
                                  <p:subTnLst>
                                    <p:audio>
                                      <p:cMediaNode>
                                        <p:cTn display="0" masterRel="sameClick">
                                          <p:stCondLst>
                                            <p:cond evt="begin" delay="0">
                                              <p:tn val="235"/>
                                            </p:cond>
                                          </p:stCondLst>
                                          <p:endCondLst>
                                            <p:cond evt="onStopAudio" delay="0">
                                              <p:tgtEl>
                                                <p:sldTgt/>
                                              </p:tgtEl>
                                            </p:cond>
                                          </p:endCondLst>
                                        </p:cTn>
                                        <p:tgtEl>
                                          <p:sndTgt r:embed="rId2" name="camera.wav"/>
                                        </p:tgtEl>
                                      </p:cMediaNode>
                                    </p:audio>
                                  </p:subTnLst>
                                </p:cTn>
                              </p:par>
                            </p:childTnLst>
                          </p:cTn>
                        </p:par>
                      </p:childTnLst>
                    </p:cTn>
                  </p:par>
                  <p:par>
                    <p:cTn id="238" fill="hold">
                      <p:stCondLst>
                        <p:cond delay="indefinite"/>
                      </p:stCondLst>
                      <p:childTnLst>
                        <p:par>
                          <p:cTn id="239" fill="hold">
                            <p:stCondLst>
                              <p:cond delay="0"/>
                            </p:stCondLst>
                            <p:childTnLst>
                              <p:par>
                                <p:cTn id="240" presetID="4" presetClass="entr" presetSubtype="16" fill="hold" grpId="0" nodeType="clickEffect">
                                  <p:stCondLst>
                                    <p:cond delay="0"/>
                                  </p:stCondLst>
                                  <p:childTnLst>
                                    <p:set>
                                      <p:cBhvr>
                                        <p:cTn id="241" dur="1" fill="hold">
                                          <p:stCondLst>
                                            <p:cond delay="0"/>
                                          </p:stCondLst>
                                        </p:cTn>
                                        <p:tgtEl>
                                          <p:spTgt spid="112"/>
                                        </p:tgtEl>
                                        <p:attrNameLst>
                                          <p:attrName>style.visibility</p:attrName>
                                        </p:attrNameLst>
                                      </p:cBhvr>
                                      <p:to>
                                        <p:strVal val="visible"/>
                                      </p:to>
                                    </p:set>
                                    <p:animEffect transition="in" filter="box(in)">
                                      <p:cBhvr>
                                        <p:cTn id="242" dur="500"/>
                                        <p:tgtEl>
                                          <p:spTgt spid="112"/>
                                        </p:tgtEl>
                                      </p:cBhvr>
                                    </p:animEffect>
                                  </p:childTnLst>
                                  <p:subTnLst>
                                    <p:audio>
                                      <p:cMediaNode>
                                        <p:cTn display="0" masterRel="sameClick">
                                          <p:stCondLst>
                                            <p:cond evt="begin" delay="0">
                                              <p:tn val="240"/>
                                            </p:cond>
                                          </p:stCondLst>
                                          <p:endCondLst>
                                            <p:cond evt="onStopAudio" delay="0">
                                              <p:tgtEl>
                                                <p:sldTgt/>
                                              </p:tgtEl>
                                            </p:cond>
                                          </p:endCondLst>
                                        </p:cTn>
                                        <p:tgtEl>
                                          <p:sndTgt r:embed="rId2" name="camera.wav"/>
                                        </p:tgtEl>
                                      </p:cMediaNode>
                                    </p:audio>
                                  </p:subTnLst>
                                </p:cTn>
                              </p:par>
                            </p:childTnLst>
                          </p:cTn>
                        </p:par>
                      </p:childTnLst>
                    </p:cTn>
                  </p:par>
                  <p:par>
                    <p:cTn id="243" fill="hold">
                      <p:stCondLst>
                        <p:cond delay="indefinite"/>
                      </p:stCondLst>
                      <p:childTnLst>
                        <p:par>
                          <p:cTn id="244" fill="hold">
                            <p:stCondLst>
                              <p:cond delay="0"/>
                            </p:stCondLst>
                            <p:childTnLst>
                              <p:par>
                                <p:cTn id="245" presetID="18" presetClass="entr" presetSubtype="6" fill="hold" nodeType="clickEffect">
                                  <p:stCondLst>
                                    <p:cond delay="0"/>
                                  </p:stCondLst>
                                  <p:childTnLst>
                                    <p:set>
                                      <p:cBhvr>
                                        <p:cTn id="246" dur="1" fill="hold">
                                          <p:stCondLst>
                                            <p:cond delay="0"/>
                                          </p:stCondLst>
                                        </p:cTn>
                                        <p:tgtEl>
                                          <p:spTgt spid="116"/>
                                        </p:tgtEl>
                                        <p:attrNameLst>
                                          <p:attrName>style.visibility</p:attrName>
                                        </p:attrNameLst>
                                      </p:cBhvr>
                                      <p:to>
                                        <p:strVal val="visible"/>
                                      </p:to>
                                    </p:set>
                                    <p:animEffect transition="in" filter="strips(downRight)">
                                      <p:cBhvr>
                                        <p:cTn id="247" dur="500"/>
                                        <p:tgtEl>
                                          <p:spTgt spid="116"/>
                                        </p:tgtEl>
                                      </p:cBhvr>
                                    </p:animEffect>
                                  </p:childTnLst>
                                  <p:subTnLst>
                                    <p:set>
                                      <p:cBhvr override="childStyle">
                                        <p:cTn dur="1" fill="hold" display="0" masterRel="nextClick" afterEffect="1"/>
                                        <p:tgtEl>
                                          <p:spTgt spid="116"/>
                                        </p:tgtEl>
                                        <p:attrNameLst>
                                          <p:attrName>style.visibility</p:attrName>
                                        </p:attrNameLst>
                                      </p:cBhvr>
                                      <p:to>
                                        <p:strVal val="hidden"/>
                                      </p:to>
                                    </p:set>
                                    <p:audio>
                                      <p:cMediaNode>
                                        <p:cTn display="0" masterRel="sameClick">
                                          <p:stCondLst>
                                            <p:cond evt="begin" delay="0">
                                              <p:tn val="245"/>
                                            </p:cond>
                                          </p:stCondLst>
                                          <p:endCondLst>
                                            <p:cond evt="onStopAudio" delay="0">
                                              <p:tgtEl>
                                                <p:sldTgt/>
                                              </p:tgtEl>
                                            </p:cond>
                                          </p:endCondLst>
                                        </p:cTn>
                                        <p:tgtEl>
                                          <p:sndTgt r:embed="rId2" name="camera.wav"/>
                                        </p:tgtEl>
                                      </p:cMediaNode>
                                    </p:audio>
                                  </p:subTnLst>
                                </p:cTn>
                              </p:par>
                            </p:childTnLst>
                          </p:cTn>
                        </p:par>
                      </p:childTnLst>
                    </p:cTn>
                  </p:par>
                  <p:par>
                    <p:cTn id="248" fill="hold">
                      <p:stCondLst>
                        <p:cond delay="indefinite"/>
                      </p:stCondLst>
                      <p:childTnLst>
                        <p:par>
                          <p:cTn id="249" fill="hold">
                            <p:stCondLst>
                              <p:cond delay="0"/>
                            </p:stCondLst>
                            <p:childTnLst>
                              <p:par>
                                <p:cTn id="250" presetID="4" presetClass="entr" presetSubtype="16" fill="hold" grpId="0" nodeType="clickEffect">
                                  <p:stCondLst>
                                    <p:cond delay="0"/>
                                  </p:stCondLst>
                                  <p:childTnLst>
                                    <p:set>
                                      <p:cBhvr>
                                        <p:cTn id="251" dur="1" fill="hold">
                                          <p:stCondLst>
                                            <p:cond delay="0"/>
                                          </p:stCondLst>
                                        </p:cTn>
                                        <p:tgtEl>
                                          <p:spTgt spid="119"/>
                                        </p:tgtEl>
                                        <p:attrNameLst>
                                          <p:attrName>style.visibility</p:attrName>
                                        </p:attrNameLst>
                                      </p:cBhvr>
                                      <p:to>
                                        <p:strVal val="visible"/>
                                      </p:to>
                                    </p:set>
                                    <p:animEffect transition="in" filter="box(in)">
                                      <p:cBhvr>
                                        <p:cTn id="252" dur="500"/>
                                        <p:tgtEl>
                                          <p:spTgt spid="119"/>
                                        </p:tgtEl>
                                      </p:cBhvr>
                                    </p:animEffect>
                                  </p:childTnLst>
                                  <p:subTnLst>
                                    <p:audio>
                                      <p:cMediaNode>
                                        <p:cTn display="0" masterRel="sameClick">
                                          <p:stCondLst>
                                            <p:cond evt="begin" delay="0">
                                              <p:tn val="250"/>
                                            </p:cond>
                                          </p:stCondLst>
                                          <p:endCondLst>
                                            <p:cond evt="onStopAudio" delay="0">
                                              <p:tgtEl>
                                                <p:sldTgt/>
                                              </p:tgtEl>
                                            </p:cond>
                                          </p:endCondLst>
                                        </p:cTn>
                                        <p:tgtEl>
                                          <p:sndTgt r:embed="rId2" name="camera.wav"/>
                                        </p:tgtEl>
                                      </p:cMediaNode>
                                    </p:audio>
                                  </p:subTnLst>
                                </p:cTn>
                              </p:par>
                            </p:childTnLst>
                          </p:cTn>
                        </p:par>
                      </p:childTnLst>
                    </p:cTn>
                  </p:par>
                  <p:par>
                    <p:cTn id="253" fill="hold">
                      <p:stCondLst>
                        <p:cond delay="indefinite"/>
                      </p:stCondLst>
                      <p:childTnLst>
                        <p:par>
                          <p:cTn id="254" fill="hold">
                            <p:stCondLst>
                              <p:cond delay="0"/>
                            </p:stCondLst>
                            <p:childTnLst>
                              <p:par>
                                <p:cTn id="255" presetID="4" presetClass="entr" presetSubtype="16" fill="hold" grpId="0" nodeType="clickEffect">
                                  <p:stCondLst>
                                    <p:cond delay="0"/>
                                  </p:stCondLst>
                                  <p:childTnLst>
                                    <p:set>
                                      <p:cBhvr>
                                        <p:cTn id="256" dur="1" fill="hold">
                                          <p:stCondLst>
                                            <p:cond delay="0"/>
                                          </p:stCondLst>
                                        </p:cTn>
                                        <p:tgtEl>
                                          <p:spTgt spid="111"/>
                                        </p:tgtEl>
                                        <p:attrNameLst>
                                          <p:attrName>style.visibility</p:attrName>
                                        </p:attrNameLst>
                                      </p:cBhvr>
                                      <p:to>
                                        <p:strVal val="visible"/>
                                      </p:to>
                                    </p:set>
                                    <p:animEffect transition="in" filter="box(in)">
                                      <p:cBhvr>
                                        <p:cTn id="257" dur="500"/>
                                        <p:tgtEl>
                                          <p:spTgt spid="111"/>
                                        </p:tgtEl>
                                      </p:cBhvr>
                                    </p:animEffect>
                                  </p:childTnLst>
                                  <p:subTnLst>
                                    <p:audio>
                                      <p:cMediaNode>
                                        <p:cTn display="0" masterRel="sameClick">
                                          <p:stCondLst>
                                            <p:cond evt="begin" delay="0">
                                              <p:tn val="255"/>
                                            </p:cond>
                                          </p:stCondLst>
                                          <p:endCondLst>
                                            <p:cond evt="onStopAudio" delay="0">
                                              <p:tgtEl>
                                                <p:sldTgt/>
                                              </p:tgtEl>
                                            </p:cond>
                                          </p:endCondLst>
                                        </p:cTn>
                                        <p:tgtEl>
                                          <p:sndTgt r:embed="rId2" name="camera.wav"/>
                                        </p:tgtEl>
                                      </p:cMediaNode>
                                    </p:audio>
                                  </p:subTnLst>
                                </p:cTn>
                              </p:par>
                            </p:childTnLst>
                          </p:cTn>
                        </p:par>
                      </p:childTnLst>
                    </p:cTn>
                  </p:par>
                  <p:par>
                    <p:cTn id="258" fill="hold">
                      <p:stCondLst>
                        <p:cond delay="indefinite"/>
                      </p:stCondLst>
                      <p:childTnLst>
                        <p:par>
                          <p:cTn id="259" fill="hold">
                            <p:stCondLst>
                              <p:cond delay="0"/>
                            </p:stCondLst>
                            <p:childTnLst>
                              <p:par>
                                <p:cTn id="260" presetID="18" presetClass="entr" presetSubtype="6" fill="hold" nodeType="clickEffect">
                                  <p:stCondLst>
                                    <p:cond delay="0"/>
                                  </p:stCondLst>
                                  <p:childTnLst>
                                    <p:set>
                                      <p:cBhvr>
                                        <p:cTn id="261" dur="1" fill="hold">
                                          <p:stCondLst>
                                            <p:cond delay="0"/>
                                          </p:stCondLst>
                                        </p:cTn>
                                        <p:tgtEl>
                                          <p:spTgt spid="120"/>
                                        </p:tgtEl>
                                        <p:attrNameLst>
                                          <p:attrName>style.visibility</p:attrName>
                                        </p:attrNameLst>
                                      </p:cBhvr>
                                      <p:to>
                                        <p:strVal val="visible"/>
                                      </p:to>
                                    </p:set>
                                    <p:animEffect transition="in" filter="strips(downRight)">
                                      <p:cBhvr>
                                        <p:cTn id="262" dur="500"/>
                                        <p:tgtEl>
                                          <p:spTgt spid="120"/>
                                        </p:tgtEl>
                                      </p:cBhvr>
                                    </p:animEffect>
                                  </p:childTnLst>
                                  <p:subTnLst>
                                    <p:set>
                                      <p:cBhvr override="childStyle">
                                        <p:cTn dur="1" fill="hold" display="0" masterRel="nextClick" afterEffect="1"/>
                                        <p:tgtEl>
                                          <p:spTgt spid="120"/>
                                        </p:tgtEl>
                                        <p:attrNameLst>
                                          <p:attrName>style.visibility</p:attrName>
                                        </p:attrNameLst>
                                      </p:cBhvr>
                                      <p:to>
                                        <p:strVal val="hidden"/>
                                      </p:to>
                                    </p:set>
                                    <p:audio>
                                      <p:cMediaNode>
                                        <p:cTn display="0" masterRel="sameClick">
                                          <p:stCondLst>
                                            <p:cond evt="begin" delay="0">
                                              <p:tn val="260"/>
                                            </p:cond>
                                          </p:stCondLst>
                                          <p:endCondLst>
                                            <p:cond evt="onStopAudio" delay="0">
                                              <p:tgtEl>
                                                <p:sldTgt/>
                                              </p:tgtEl>
                                            </p:cond>
                                          </p:endCondLst>
                                        </p:cTn>
                                        <p:tgtEl>
                                          <p:sndTgt r:embed="rId2" name="camera.wav"/>
                                        </p:tgtEl>
                                      </p:cMediaNode>
                                    </p:audio>
                                  </p:subTnLst>
                                </p:cTn>
                              </p:par>
                            </p:childTnLst>
                          </p:cTn>
                        </p:par>
                      </p:childTnLst>
                    </p:cTn>
                  </p:par>
                  <p:par>
                    <p:cTn id="263" fill="hold">
                      <p:stCondLst>
                        <p:cond delay="indefinite"/>
                      </p:stCondLst>
                      <p:childTnLst>
                        <p:par>
                          <p:cTn id="264" fill="hold">
                            <p:stCondLst>
                              <p:cond delay="0"/>
                            </p:stCondLst>
                            <p:childTnLst>
                              <p:par>
                                <p:cTn id="265" presetID="4" presetClass="entr" presetSubtype="16" fill="hold" grpId="0" nodeType="clickEffect">
                                  <p:stCondLst>
                                    <p:cond delay="0"/>
                                  </p:stCondLst>
                                  <p:childTnLst>
                                    <p:set>
                                      <p:cBhvr>
                                        <p:cTn id="266" dur="1" fill="hold">
                                          <p:stCondLst>
                                            <p:cond delay="0"/>
                                          </p:stCondLst>
                                        </p:cTn>
                                        <p:tgtEl>
                                          <p:spTgt spid="123"/>
                                        </p:tgtEl>
                                        <p:attrNameLst>
                                          <p:attrName>style.visibility</p:attrName>
                                        </p:attrNameLst>
                                      </p:cBhvr>
                                      <p:to>
                                        <p:strVal val="visible"/>
                                      </p:to>
                                    </p:set>
                                    <p:animEffect transition="in" filter="box(in)">
                                      <p:cBhvr>
                                        <p:cTn id="267" dur="500"/>
                                        <p:tgtEl>
                                          <p:spTgt spid="123"/>
                                        </p:tgtEl>
                                      </p:cBhvr>
                                    </p:animEffect>
                                  </p:childTnLst>
                                  <p:subTnLst>
                                    <p:audio>
                                      <p:cMediaNode>
                                        <p:cTn display="0" masterRel="sameClick">
                                          <p:stCondLst>
                                            <p:cond evt="begin" delay="0">
                                              <p:tn val="265"/>
                                            </p:cond>
                                          </p:stCondLst>
                                          <p:endCondLst>
                                            <p:cond evt="onStopAudio" delay="0">
                                              <p:tgtEl>
                                                <p:sldTgt/>
                                              </p:tgtEl>
                                            </p:cond>
                                          </p:endCondLst>
                                        </p:cTn>
                                        <p:tgtEl>
                                          <p:sndTgt r:embed="rId2" name="camera.wav"/>
                                        </p:tgtEl>
                                      </p:cMediaNode>
                                    </p:audio>
                                  </p:subTnLst>
                                </p:cTn>
                              </p:par>
                            </p:childTnLst>
                          </p:cTn>
                        </p:par>
                      </p:childTnLst>
                    </p:cTn>
                  </p:par>
                  <p:par>
                    <p:cTn id="268" fill="hold">
                      <p:stCondLst>
                        <p:cond delay="indefinite"/>
                      </p:stCondLst>
                      <p:childTnLst>
                        <p:par>
                          <p:cTn id="269" fill="hold">
                            <p:stCondLst>
                              <p:cond delay="0"/>
                            </p:stCondLst>
                            <p:childTnLst>
                              <p:par>
                                <p:cTn id="270" presetID="4" presetClass="entr" presetSubtype="16" fill="hold" grpId="0" nodeType="clickEffect">
                                  <p:stCondLst>
                                    <p:cond delay="0"/>
                                  </p:stCondLst>
                                  <p:childTnLst>
                                    <p:set>
                                      <p:cBhvr>
                                        <p:cTn id="271" dur="1" fill="hold">
                                          <p:stCondLst>
                                            <p:cond delay="0"/>
                                          </p:stCondLst>
                                        </p:cTn>
                                        <p:tgtEl>
                                          <p:spTgt spid="110"/>
                                        </p:tgtEl>
                                        <p:attrNameLst>
                                          <p:attrName>style.visibility</p:attrName>
                                        </p:attrNameLst>
                                      </p:cBhvr>
                                      <p:to>
                                        <p:strVal val="visible"/>
                                      </p:to>
                                    </p:set>
                                    <p:animEffect transition="in" filter="box(in)">
                                      <p:cBhvr>
                                        <p:cTn id="272" dur="500"/>
                                        <p:tgtEl>
                                          <p:spTgt spid="110"/>
                                        </p:tgtEl>
                                      </p:cBhvr>
                                    </p:animEffect>
                                  </p:childTnLst>
                                  <p:subTnLst>
                                    <p:audio>
                                      <p:cMediaNode>
                                        <p:cTn display="0" masterRel="sameClick">
                                          <p:stCondLst>
                                            <p:cond evt="begin" delay="0">
                                              <p:tn val="270"/>
                                            </p:cond>
                                          </p:stCondLst>
                                          <p:endCondLst>
                                            <p:cond evt="onStopAudio" delay="0">
                                              <p:tgtEl>
                                                <p:sldTgt/>
                                              </p:tgtEl>
                                            </p:cond>
                                          </p:endCondLst>
                                        </p:cTn>
                                        <p:tgtEl>
                                          <p:sndTgt r:embed="rId2" name="camera.wav"/>
                                        </p:tgtEl>
                                      </p:cMediaNode>
                                    </p:audio>
                                  </p:subTnLst>
                                </p:cTn>
                              </p:par>
                            </p:childTnLst>
                          </p:cTn>
                        </p:par>
                      </p:childTnLst>
                    </p:cTn>
                  </p:par>
                  <p:par>
                    <p:cTn id="273" fill="hold">
                      <p:stCondLst>
                        <p:cond delay="indefinite"/>
                      </p:stCondLst>
                      <p:childTnLst>
                        <p:par>
                          <p:cTn id="274" fill="hold">
                            <p:stCondLst>
                              <p:cond delay="0"/>
                            </p:stCondLst>
                            <p:childTnLst>
                              <p:par>
                                <p:cTn id="275" presetID="4" presetClass="entr" presetSubtype="32" fill="hold" nodeType="clickEffect">
                                  <p:stCondLst>
                                    <p:cond delay="0"/>
                                  </p:stCondLst>
                                  <p:childTnLst>
                                    <p:set>
                                      <p:cBhvr>
                                        <p:cTn id="276" dur="1" fill="hold">
                                          <p:stCondLst>
                                            <p:cond delay="0"/>
                                          </p:stCondLst>
                                        </p:cTn>
                                        <p:tgtEl>
                                          <p:spTgt spid="14"/>
                                        </p:tgtEl>
                                        <p:attrNameLst>
                                          <p:attrName>style.visibility</p:attrName>
                                        </p:attrNameLst>
                                      </p:cBhvr>
                                      <p:to>
                                        <p:strVal val="visible"/>
                                      </p:to>
                                    </p:set>
                                    <p:animEffect transition="in" filter="box(out)">
                                      <p:cBhvr>
                                        <p:cTn id="277" dur="500"/>
                                        <p:tgtEl>
                                          <p:spTgt spid="14"/>
                                        </p:tgtEl>
                                      </p:cBhvr>
                                    </p:animEffect>
                                  </p:childTnLst>
                                  <p:subTnLst>
                                    <p:audio>
                                      <p:cMediaNode>
                                        <p:cTn display="0" masterRel="sameClick">
                                          <p:stCondLst>
                                            <p:cond evt="begin" delay="0">
                                              <p:tn val="275"/>
                                            </p:cond>
                                          </p:stCondLst>
                                          <p:endCondLst>
                                            <p:cond evt="onStopAudio" delay="0">
                                              <p:tgtEl>
                                                <p:sldTgt/>
                                              </p:tgtEl>
                                            </p:cond>
                                          </p:endCondLst>
                                        </p:cTn>
                                        <p:tgtEl>
                                          <p:sndTgt r:embed="rId2" name="camera.wav"/>
                                        </p:tgtEl>
                                      </p:cMediaNode>
                                    </p:audio>
                                  </p:subTnLst>
                                </p:cTn>
                              </p:par>
                            </p:childTnLst>
                          </p:cTn>
                        </p:par>
                      </p:childTnLst>
                    </p:cTn>
                  </p:par>
                  <p:par>
                    <p:cTn id="278" fill="hold">
                      <p:stCondLst>
                        <p:cond delay="indefinite"/>
                      </p:stCondLst>
                      <p:childTnLst>
                        <p:par>
                          <p:cTn id="279" fill="hold">
                            <p:stCondLst>
                              <p:cond delay="0"/>
                            </p:stCondLst>
                            <p:childTnLst>
                              <p:par>
                                <p:cTn id="280" presetID="18" presetClass="entr" presetSubtype="6" fill="hold" nodeType="clickEffect">
                                  <p:stCondLst>
                                    <p:cond delay="0"/>
                                  </p:stCondLst>
                                  <p:childTnLst>
                                    <p:set>
                                      <p:cBhvr>
                                        <p:cTn id="281" dur="1" fill="hold">
                                          <p:stCondLst>
                                            <p:cond delay="0"/>
                                          </p:stCondLst>
                                        </p:cTn>
                                        <p:tgtEl>
                                          <p:spTgt spid="124"/>
                                        </p:tgtEl>
                                        <p:attrNameLst>
                                          <p:attrName>style.visibility</p:attrName>
                                        </p:attrNameLst>
                                      </p:cBhvr>
                                      <p:to>
                                        <p:strVal val="visible"/>
                                      </p:to>
                                    </p:set>
                                    <p:animEffect transition="in" filter="strips(downRight)">
                                      <p:cBhvr>
                                        <p:cTn id="282" dur="500"/>
                                        <p:tgtEl>
                                          <p:spTgt spid="124"/>
                                        </p:tgtEl>
                                      </p:cBhvr>
                                    </p:animEffect>
                                  </p:childTnLst>
                                  <p:subTnLst>
                                    <p:set>
                                      <p:cBhvr override="childStyle">
                                        <p:cTn dur="1" fill="hold" display="0" masterRel="nextClick" afterEffect="1"/>
                                        <p:tgtEl>
                                          <p:spTgt spid="124"/>
                                        </p:tgtEl>
                                        <p:attrNameLst>
                                          <p:attrName>style.visibility</p:attrName>
                                        </p:attrNameLst>
                                      </p:cBhvr>
                                      <p:to>
                                        <p:strVal val="hidden"/>
                                      </p:to>
                                    </p:set>
                                    <p:audio>
                                      <p:cMediaNode>
                                        <p:cTn display="0" masterRel="sameClick">
                                          <p:stCondLst>
                                            <p:cond evt="begin" delay="0">
                                              <p:tn val="280"/>
                                            </p:cond>
                                          </p:stCondLst>
                                          <p:endCondLst>
                                            <p:cond evt="onStopAudio" delay="0">
                                              <p:tgtEl>
                                                <p:sldTgt/>
                                              </p:tgtEl>
                                            </p:cond>
                                          </p:endCondLst>
                                        </p:cTn>
                                        <p:tgtEl>
                                          <p:sndTgt r:embed="rId2" name="camera.wav"/>
                                        </p:tgtEl>
                                      </p:cMediaNode>
                                    </p:audio>
                                  </p:subTnLst>
                                </p:cTn>
                              </p:par>
                            </p:childTnLst>
                          </p:cTn>
                        </p:par>
                      </p:childTnLst>
                    </p:cTn>
                  </p:par>
                  <p:par>
                    <p:cTn id="283" fill="hold">
                      <p:stCondLst>
                        <p:cond delay="indefinite"/>
                      </p:stCondLst>
                      <p:childTnLst>
                        <p:par>
                          <p:cTn id="284" fill="hold">
                            <p:stCondLst>
                              <p:cond delay="0"/>
                            </p:stCondLst>
                            <p:childTnLst>
                              <p:par>
                                <p:cTn id="285" presetID="4" presetClass="entr" presetSubtype="16" fill="hold" grpId="0" nodeType="clickEffect">
                                  <p:stCondLst>
                                    <p:cond delay="0"/>
                                  </p:stCondLst>
                                  <p:childTnLst>
                                    <p:set>
                                      <p:cBhvr>
                                        <p:cTn id="286" dur="1" fill="hold">
                                          <p:stCondLst>
                                            <p:cond delay="0"/>
                                          </p:stCondLst>
                                        </p:cTn>
                                        <p:tgtEl>
                                          <p:spTgt spid="127"/>
                                        </p:tgtEl>
                                        <p:attrNameLst>
                                          <p:attrName>style.visibility</p:attrName>
                                        </p:attrNameLst>
                                      </p:cBhvr>
                                      <p:to>
                                        <p:strVal val="visible"/>
                                      </p:to>
                                    </p:set>
                                    <p:animEffect transition="in" filter="box(in)">
                                      <p:cBhvr>
                                        <p:cTn id="287" dur="500"/>
                                        <p:tgtEl>
                                          <p:spTgt spid="127"/>
                                        </p:tgtEl>
                                      </p:cBhvr>
                                    </p:animEffect>
                                  </p:childTnLst>
                                  <p:subTnLst>
                                    <p:audio>
                                      <p:cMediaNode>
                                        <p:cTn display="0" masterRel="sameClick">
                                          <p:stCondLst>
                                            <p:cond evt="begin" delay="0">
                                              <p:tn val="285"/>
                                            </p:cond>
                                          </p:stCondLst>
                                          <p:endCondLst>
                                            <p:cond evt="onStopAudio" delay="0">
                                              <p:tgtEl>
                                                <p:sldTgt/>
                                              </p:tgtEl>
                                            </p:cond>
                                          </p:endCondLst>
                                        </p:cTn>
                                        <p:tgtEl>
                                          <p:sndTgt r:embed="rId2" name="camera.wav"/>
                                        </p:tgtEl>
                                      </p:cMediaNode>
                                    </p:audio>
                                  </p:subTnLst>
                                </p:cTn>
                              </p:par>
                            </p:childTnLst>
                          </p:cTn>
                        </p:par>
                      </p:childTnLst>
                    </p:cTn>
                  </p:par>
                  <p:par>
                    <p:cTn id="288" fill="hold">
                      <p:stCondLst>
                        <p:cond delay="indefinite"/>
                      </p:stCondLst>
                      <p:childTnLst>
                        <p:par>
                          <p:cTn id="289" fill="hold">
                            <p:stCondLst>
                              <p:cond delay="0"/>
                            </p:stCondLst>
                            <p:childTnLst>
                              <p:par>
                                <p:cTn id="290" presetID="4" presetClass="entr" presetSubtype="16" fill="hold" grpId="0" nodeType="clickEffect">
                                  <p:stCondLst>
                                    <p:cond delay="0"/>
                                  </p:stCondLst>
                                  <p:childTnLst>
                                    <p:set>
                                      <p:cBhvr>
                                        <p:cTn id="291" dur="1" fill="hold">
                                          <p:stCondLst>
                                            <p:cond delay="0"/>
                                          </p:stCondLst>
                                        </p:cTn>
                                        <p:tgtEl>
                                          <p:spTgt spid="128"/>
                                        </p:tgtEl>
                                        <p:attrNameLst>
                                          <p:attrName>style.visibility</p:attrName>
                                        </p:attrNameLst>
                                      </p:cBhvr>
                                      <p:to>
                                        <p:strVal val="visible"/>
                                      </p:to>
                                    </p:set>
                                    <p:animEffect transition="in" filter="box(in)">
                                      <p:cBhvr>
                                        <p:cTn id="292" dur="500"/>
                                        <p:tgtEl>
                                          <p:spTgt spid="128"/>
                                        </p:tgtEl>
                                      </p:cBhvr>
                                    </p:animEffect>
                                  </p:childTnLst>
                                  <p:subTnLst>
                                    <p:audio>
                                      <p:cMediaNode>
                                        <p:cTn display="0" masterRel="sameClick">
                                          <p:stCondLst>
                                            <p:cond evt="begin" delay="0">
                                              <p:tn val="290"/>
                                            </p:cond>
                                          </p:stCondLst>
                                          <p:endCondLst>
                                            <p:cond evt="onStopAudio" delay="0">
                                              <p:tgtEl>
                                                <p:sldTgt/>
                                              </p:tgtEl>
                                            </p:cond>
                                          </p:endCondLst>
                                        </p:cTn>
                                        <p:tgtEl>
                                          <p:sndTgt r:embed="rId2" name="camera.wav"/>
                                        </p:tgtEl>
                                      </p:cMediaNode>
                                    </p:audio>
                                  </p:subTnLst>
                                </p:cTn>
                              </p:par>
                            </p:childTnLst>
                          </p:cTn>
                        </p:par>
                      </p:childTnLst>
                    </p:cTn>
                  </p:par>
                  <p:par>
                    <p:cTn id="293" fill="hold">
                      <p:stCondLst>
                        <p:cond delay="indefinite"/>
                      </p:stCondLst>
                      <p:childTnLst>
                        <p:par>
                          <p:cTn id="294" fill="hold">
                            <p:stCondLst>
                              <p:cond delay="0"/>
                            </p:stCondLst>
                            <p:childTnLst>
                              <p:par>
                                <p:cTn id="295" presetID="18" presetClass="entr" presetSubtype="6" fill="hold" nodeType="clickEffect">
                                  <p:stCondLst>
                                    <p:cond delay="0"/>
                                  </p:stCondLst>
                                  <p:childTnLst>
                                    <p:set>
                                      <p:cBhvr>
                                        <p:cTn id="296" dur="1" fill="hold">
                                          <p:stCondLst>
                                            <p:cond delay="0"/>
                                          </p:stCondLst>
                                        </p:cTn>
                                        <p:tgtEl>
                                          <p:spTgt spid="131"/>
                                        </p:tgtEl>
                                        <p:attrNameLst>
                                          <p:attrName>style.visibility</p:attrName>
                                        </p:attrNameLst>
                                      </p:cBhvr>
                                      <p:to>
                                        <p:strVal val="visible"/>
                                      </p:to>
                                    </p:set>
                                    <p:animEffect transition="in" filter="strips(downRight)">
                                      <p:cBhvr>
                                        <p:cTn id="297"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audio>
                                      <p:cMediaNode>
                                        <p:cTn display="0" masterRel="sameClick">
                                          <p:stCondLst>
                                            <p:cond evt="begin" delay="0">
                                              <p:tn val="295"/>
                                            </p:cond>
                                          </p:stCondLst>
                                          <p:endCondLst>
                                            <p:cond evt="onStopAudio" delay="0">
                                              <p:tgtEl>
                                                <p:sldTgt/>
                                              </p:tgtEl>
                                            </p:cond>
                                          </p:endCondLst>
                                        </p:cTn>
                                        <p:tgtEl>
                                          <p:sndTgt r:embed="rId2" name="camera.wav"/>
                                        </p:tgtEl>
                                      </p:cMediaNode>
                                    </p:audio>
                                  </p:subTnLst>
                                </p:cTn>
                              </p:par>
                            </p:childTnLst>
                          </p:cTn>
                        </p:par>
                      </p:childTnLst>
                    </p:cTn>
                  </p:par>
                  <p:par>
                    <p:cTn id="298" fill="hold">
                      <p:stCondLst>
                        <p:cond delay="indefinite"/>
                      </p:stCondLst>
                      <p:childTnLst>
                        <p:par>
                          <p:cTn id="299" fill="hold">
                            <p:stCondLst>
                              <p:cond delay="0"/>
                            </p:stCondLst>
                            <p:childTnLst>
                              <p:par>
                                <p:cTn id="300" presetID="4" presetClass="entr" presetSubtype="16" fill="hold" grpId="0" nodeType="clickEffect">
                                  <p:stCondLst>
                                    <p:cond delay="0"/>
                                  </p:stCondLst>
                                  <p:childTnLst>
                                    <p:set>
                                      <p:cBhvr>
                                        <p:cTn id="301" dur="1" fill="hold">
                                          <p:stCondLst>
                                            <p:cond delay="0"/>
                                          </p:stCondLst>
                                        </p:cTn>
                                        <p:tgtEl>
                                          <p:spTgt spid="134"/>
                                        </p:tgtEl>
                                        <p:attrNameLst>
                                          <p:attrName>style.visibility</p:attrName>
                                        </p:attrNameLst>
                                      </p:cBhvr>
                                      <p:to>
                                        <p:strVal val="visible"/>
                                      </p:to>
                                    </p:set>
                                    <p:animEffect transition="in" filter="box(in)">
                                      <p:cBhvr>
                                        <p:cTn id="302" dur="500"/>
                                        <p:tgtEl>
                                          <p:spTgt spid="134"/>
                                        </p:tgtEl>
                                      </p:cBhvr>
                                    </p:animEffect>
                                  </p:childTnLst>
                                  <p:subTnLst>
                                    <p:audio>
                                      <p:cMediaNode>
                                        <p:cTn display="0" masterRel="sameClick">
                                          <p:stCondLst>
                                            <p:cond evt="begin" delay="0">
                                              <p:tn val="300"/>
                                            </p:cond>
                                          </p:stCondLst>
                                          <p:endCondLst>
                                            <p:cond evt="onStopAudio" delay="0">
                                              <p:tgtEl>
                                                <p:sldTgt/>
                                              </p:tgtEl>
                                            </p:cond>
                                          </p:endCondLst>
                                        </p:cTn>
                                        <p:tgtEl>
                                          <p:sndTgt r:embed="rId2" name="camera.wav"/>
                                        </p:tgtEl>
                                      </p:cMediaNode>
                                    </p:audio>
                                  </p:subTnLst>
                                </p:cTn>
                              </p:par>
                            </p:childTnLst>
                          </p:cTn>
                        </p:par>
                      </p:childTnLst>
                    </p:cTn>
                  </p:par>
                  <p:par>
                    <p:cTn id="303" fill="hold">
                      <p:stCondLst>
                        <p:cond delay="indefinite"/>
                      </p:stCondLst>
                      <p:childTnLst>
                        <p:par>
                          <p:cTn id="304" fill="hold">
                            <p:stCondLst>
                              <p:cond delay="0"/>
                            </p:stCondLst>
                            <p:childTnLst>
                              <p:par>
                                <p:cTn id="305" presetID="4" presetClass="entr" presetSubtype="16" fill="hold" grpId="0" nodeType="clickEffect">
                                  <p:stCondLst>
                                    <p:cond delay="0"/>
                                  </p:stCondLst>
                                  <p:childTnLst>
                                    <p:set>
                                      <p:cBhvr>
                                        <p:cTn id="306" dur="1" fill="hold">
                                          <p:stCondLst>
                                            <p:cond delay="0"/>
                                          </p:stCondLst>
                                        </p:cTn>
                                        <p:tgtEl>
                                          <p:spTgt spid="129"/>
                                        </p:tgtEl>
                                        <p:attrNameLst>
                                          <p:attrName>style.visibility</p:attrName>
                                        </p:attrNameLst>
                                      </p:cBhvr>
                                      <p:to>
                                        <p:strVal val="visible"/>
                                      </p:to>
                                    </p:set>
                                    <p:animEffect transition="in" filter="box(in)">
                                      <p:cBhvr>
                                        <p:cTn id="307" dur="500"/>
                                        <p:tgtEl>
                                          <p:spTgt spid="129"/>
                                        </p:tgtEl>
                                      </p:cBhvr>
                                    </p:animEffect>
                                  </p:childTnLst>
                                  <p:subTnLst>
                                    <p:audio>
                                      <p:cMediaNode>
                                        <p:cTn display="0" masterRel="sameClick">
                                          <p:stCondLst>
                                            <p:cond evt="begin" delay="0">
                                              <p:tn val="305"/>
                                            </p:cond>
                                          </p:stCondLst>
                                          <p:endCondLst>
                                            <p:cond evt="onStopAudio" delay="0">
                                              <p:tgtEl>
                                                <p:sldTgt/>
                                              </p:tgtEl>
                                            </p:cond>
                                          </p:endCondLst>
                                        </p:cTn>
                                        <p:tgtEl>
                                          <p:sndTgt r:embed="rId2" name="camera.wav"/>
                                        </p:tgtEl>
                                      </p:cMediaNode>
                                    </p:audio>
                                  </p:subTnLst>
                                </p:cTn>
                              </p:par>
                            </p:childTnLst>
                          </p:cTn>
                        </p:par>
                      </p:childTnLst>
                    </p:cTn>
                  </p:par>
                  <p:par>
                    <p:cTn id="308" fill="hold">
                      <p:stCondLst>
                        <p:cond delay="indefinite"/>
                      </p:stCondLst>
                      <p:childTnLst>
                        <p:par>
                          <p:cTn id="309" fill="hold">
                            <p:stCondLst>
                              <p:cond delay="0"/>
                            </p:stCondLst>
                            <p:childTnLst>
                              <p:par>
                                <p:cTn id="310" presetID="18" presetClass="entr" presetSubtype="6" fill="hold" nodeType="clickEffect">
                                  <p:stCondLst>
                                    <p:cond delay="0"/>
                                  </p:stCondLst>
                                  <p:childTnLst>
                                    <p:set>
                                      <p:cBhvr>
                                        <p:cTn id="311" dur="1" fill="hold">
                                          <p:stCondLst>
                                            <p:cond delay="0"/>
                                          </p:stCondLst>
                                        </p:cTn>
                                        <p:tgtEl>
                                          <p:spTgt spid="135"/>
                                        </p:tgtEl>
                                        <p:attrNameLst>
                                          <p:attrName>style.visibility</p:attrName>
                                        </p:attrNameLst>
                                      </p:cBhvr>
                                      <p:to>
                                        <p:strVal val="visible"/>
                                      </p:to>
                                    </p:set>
                                    <p:animEffect transition="in" filter="strips(downRight)">
                                      <p:cBhvr>
                                        <p:cTn id="312"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audio>
                                      <p:cMediaNode>
                                        <p:cTn display="0" masterRel="sameClick">
                                          <p:stCondLst>
                                            <p:cond evt="begin" delay="0">
                                              <p:tn val="310"/>
                                            </p:cond>
                                          </p:stCondLst>
                                          <p:endCondLst>
                                            <p:cond evt="onStopAudio" delay="0">
                                              <p:tgtEl>
                                                <p:sldTgt/>
                                              </p:tgtEl>
                                            </p:cond>
                                          </p:endCondLst>
                                        </p:cTn>
                                        <p:tgtEl>
                                          <p:sndTgt r:embed="rId2" name="camera.wav"/>
                                        </p:tgtEl>
                                      </p:cMediaNode>
                                    </p:audio>
                                  </p:subTnLst>
                                </p:cTn>
                              </p:par>
                            </p:childTnLst>
                          </p:cTn>
                        </p:par>
                      </p:childTnLst>
                    </p:cTn>
                  </p:par>
                  <p:par>
                    <p:cTn id="313" fill="hold">
                      <p:stCondLst>
                        <p:cond delay="indefinite"/>
                      </p:stCondLst>
                      <p:childTnLst>
                        <p:par>
                          <p:cTn id="314" fill="hold">
                            <p:stCondLst>
                              <p:cond delay="0"/>
                            </p:stCondLst>
                            <p:childTnLst>
                              <p:par>
                                <p:cTn id="315" presetID="4" presetClass="entr" presetSubtype="16" fill="hold" grpId="0" nodeType="clickEffect">
                                  <p:stCondLst>
                                    <p:cond delay="0"/>
                                  </p:stCondLst>
                                  <p:childTnLst>
                                    <p:set>
                                      <p:cBhvr>
                                        <p:cTn id="316" dur="1" fill="hold">
                                          <p:stCondLst>
                                            <p:cond delay="0"/>
                                          </p:stCondLst>
                                        </p:cTn>
                                        <p:tgtEl>
                                          <p:spTgt spid="138"/>
                                        </p:tgtEl>
                                        <p:attrNameLst>
                                          <p:attrName>style.visibility</p:attrName>
                                        </p:attrNameLst>
                                      </p:cBhvr>
                                      <p:to>
                                        <p:strVal val="visible"/>
                                      </p:to>
                                    </p:set>
                                    <p:animEffect transition="in" filter="box(in)">
                                      <p:cBhvr>
                                        <p:cTn id="317" dur="500"/>
                                        <p:tgtEl>
                                          <p:spTgt spid="138"/>
                                        </p:tgtEl>
                                      </p:cBhvr>
                                    </p:animEffect>
                                  </p:childTnLst>
                                  <p:subTnLst>
                                    <p:audio>
                                      <p:cMediaNode>
                                        <p:cTn display="0" masterRel="sameClick">
                                          <p:stCondLst>
                                            <p:cond evt="begin" delay="0">
                                              <p:tn val="315"/>
                                            </p:cond>
                                          </p:stCondLst>
                                          <p:endCondLst>
                                            <p:cond evt="onStopAudio" delay="0">
                                              <p:tgtEl>
                                                <p:sldTgt/>
                                              </p:tgtEl>
                                            </p:cond>
                                          </p:endCondLst>
                                        </p:cTn>
                                        <p:tgtEl>
                                          <p:sndTgt r:embed="rId2" name="camera.wav"/>
                                        </p:tgtEl>
                                      </p:cMediaNode>
                                    </p:audio>
                                  </p:subTnLst>
                                </p:cTn>
                              </p:par>
                            </p:childTnLst>
                          </p:cTn>
                        </p:par>
                      </p:childTnLst>
                    </p:cTn>
                  </p:par>
                  <p:par>
                    <p:cTn id="318" fill="hold">
                      <p:stCondLst>
                        <p:cond delay="indefinite"/>
                      </p:stCondLst>
                      <p:childTnLst>
                        <p:par>
                          <p:cTn id="319" fill="hold">
                            <p:stCondLst>
                              <p:cond delay="0"/>
                            </p:stCondLst>
                            <p:childTnLst>
                              <p:par>
                                <p:cTn id="320" presetID="4" presetClass="entr" presetSubtype="16" fill="hold" grpId="0" nodeType="clickEffect">
                                  <p:stCondLst>
                                    <p:cond delay="0"/>
                                  </p:stCondLst>
                                  <p:childTnLst>
                                    <p:set>
                                      <p:cBhvr>
                                        <p:cTn id="321" dur="1" fill="hold">
                                          <p:stCondLst>
                                            <p:cond delay="0"/>
                                          </p:stCondLst>
                                        </p:cTn>
                                        <p:tgtEl>
                                          <p:spTgt spid="130"/>
                                        </p:tgtEl>
                                        <p:attrNameLst>
                                          <p:attrName>style.visibility</p:attrName>
                                        </p:attrNameLst>
                                      </p:cBhvr>
                                      <p:to>
                                        <p:strVal val="visible"/>
                                      </p:to>
                                    </p:set>
                                    <p:animEffect transition="in" filter="box(in)">
                                      <p:cBhvr>
                                        <p:cTn id="322" dur="500"/>
                                        <p:tgtEl>
                                          <p:spTgt spid="130"/>
                                        </p:tgtEl>
                                      </p:cBhvr>
                                    </p:animEffect>
                                  </p:childTnLst>
                                  <p:subTnLst>
                                    <p:audio>
                                      <p:cMediaNode>
                                        <p:cTn display="0" masterRel="sameClick">
                                          <p:stCondLst>
                                            <p:cond evt="begin" delay="0">
                                              <p:tn val="320"/>
                                            </p:cond>
                                          </p:stCondLst>
                                          <p:endCondLst>
                                            <p:cond evt="onStopAudio" delay="0">
                                              <p:tgtEl>
                                                <p:sldTgt/>
                                              </p:tgtEl>
                                            </p:cond>
                                          </p:endCondLst>
                                        </p:cTn>
                                        <p:tgtEl>
                                          <p:sndTgt r:embed="rId2" name="camera.wav"/>
                                        </p:tgtEl>
                                      </p:cMediaNode>
                                    </p:audio>
                                  </p:subTnLst>
                                </p:cTn>
                              </p:par>
                            </p:childTnLst>
                          </p:cTn>
                        </p:par>
                      </p:childTnLst>
                    </p:cTn>
                  </p:par>
                  <p:par>
                    <p:cTn id="323" fill="hold">
                      <p:stCondLst>
                        <p:cond delay="indefinite"/>
                      </p:stCondLst>
                      <p:childTnLst>
                        <p:par>
                          <p:cTn id="324" fill="hold">
                            <p:stCondLst>
                              <p:cond delay="0"/>
                            </p:stCondLst>
                            <p:childTnLst>
                              <p:par>
                                <p:cTn id="325" presetID="4" presetClass="entr" presetSubtype="32" fill="hold" nodeType="clickEffect">
                                  <p:stCondLst>
                                    <p:cond delay="0"/>
                                  </p:stCondLst>
                                  <p:childTnLst>
                                    <p:set>
                                      <p:cBhvr>
                                        <p:cTn id="326" dur="1" fill="hold">
                                          <p:stCondLst>
                                            <p:cond delay="0"/>
                                          </p:stCondLst>
                                        </p:cTn>
                                        <p:tgtEl>
                                          <p:spTgt spid="17"/>
                                        </p:tgtEl>
                                        <p:attrNameLst>
                                          <p:attrName>style.visibility</p:attrName>
                                        </p:attrNameLst>
                                      </p:cBhvr>
                                      <p:to>
                                        <p:strVal val="visible"/>
                                      </p:to>
                                    </p:set>
                                    <p:animEffect transition="in" filter="box(out)">
                                      <p:cBhvr>
                                        <p:cTn id="327" dur="500"/>
                                        <p:tgtEl>
                                          <p:spTgt spid="17"/>
                                        </p:tgtEl>
                                      </p:cBhvr>
                                    </p:animEffect>
                                  </p:childTnLst>
                                  <p:subTnLst>
                                    <p:audio>
                                      <p:cMediaNode>
                                        <p:cTn display="0" masterRel="sameClick">
                                          <p:stCondLst>
                                            <p:cond evt="begin" delay="0">
                                              <p:tn val="325"/>
                                            </p:cond>
                                          </p:stCondLst>
                                          <p:endCondLst>
                                            <p:cond evt="onStopAudio" delay="0">
                                              <p:tgtEl>
                                                <p:sldTgt/>
                                              </p:tgtEl>
                                            </p:cond>
                                          </p:endCondLst>
                                        </p:cTn>
                                        <p:tgtEl>
                                          <p:sndTgt r:embed="rId2" name="camera.wav"/>
                                        </p:tgtEl>
                                      </p:cMediaNode>
                                    </p:audio>
                                  </p:subTnLst>
                                </p:cTn>
                              </p:par>
                            </p:childTnLst>
                          </p:cTn>
                        </p:par>
                      </p:childTnLst>
                    </p:cTn>
                  </p:par>
                  <p:par>
                    <p:cTn id="328" fill="hold">
                      <p:stCondLst>
                        <p:cond delay="indefinite"/>
                      </p:stCondLst>
                      <p:childTnLst>
                        <p:par>
                          <p:cTn id="329" fill="hold">
                            <p:stCondLst>
                              <p:cond delay="0"/>
                            </p:stCondLst>
                            <p:childTnLst>
                              <p:par>
                                <p:cTn id="330" presetID="18" presetClass="entr" presetSubtype="6" fill="hold" nodeType="clickEffect">
                                  <p:stCondLst>
                                    <p:cond delay="0"/>
                                  </p:stCondLst>
                                  <p:childTnLst>
                                    <p:set>
                                      <p:cBhvr>
                                        <p:cTn id="331" dur="1" fill="hold">
                                          <p:stCondLst>
                                            <p:cond delay="0"/>
                                          </p:stCondLst>
                                        </p:cTn>
                                        <p:tgtEl>
                                          <p:spTgt spid="139"/>
                                        </p:tgtEl>
                                        <p:attrNameLst>
                                          <p:attrName>style.visibility</p:attrName>
                                        </p:attrNameLst>
                                      </p:cBhvr>
                                      <p:to>
                                        <p:strVal val="visible"/>
                                      </p:to>
                                    </p:set>
                                    <p:animEffect transition="in" filter="strips(downRight)">
                                      <p:cBhvr>
                                        <p:cTn id="332" dur="500"/>
                                        <p:tgtEl>
                                          <p:spTgt spid="139"/>
                                        </p:tgtEl>
                                      </p:cBhvr>
                                    </p:animEffect>
                                  </p:childTnLst>
                                  <p:subTnLst>
                                    <p:set>
                                      <p:cBhvr override="childStyle">
                                        <p:cTn dur="1" fill="hold" display="0" masterRel="nextClick" afterEffect="1"/>
                                        <p:tgtEl>
                                          <p:spTgt spid="139"/>
                                        </p:tgtEl>
                                        <p:attrNameLst>
                                          <p:attrName>style.visibility</p:attrName>
                                        </p:attrNameLst>
                                      </p:cBhvr>
                                      <p:to>
                                        <p:strVal val="hidden"/>
                                      </p:to>
                                    </p:set>
                                    <p:audio>
                                      <p:cMediaNode>
                                        <p:cTn display="0" masterRel="sameClick">
                                          <p:stCondLst>
                                            <p:cond evt="begin" delay="0">
                                              <p:tn val="330"/>
                                            </p:cond>
                                          </p:stCondLst>
                                          <p:endCondLst>
                                            <p:cond evt="onStopAudio" delay="0">
                                              <p:tgtEl>
                                                <p:sldTgt/>
                                              </p:tgtEl>
                                            </p:cond>
                                          </p:endCondLst>
                                        </p:cTn>
                                        <p:tgtEl>
                                          <p:sndTgt r:embed="rId2" name="camera.wav"/>
                                        </p:tgtEl>
                                      </p:cMediaNode>
                                    </p:audio>
                                  </p:subTnLst>
                                </p:cTn>
                              </p:par>
                            </p:childTnLst>
                          </p:cTn>
                        </p:par>
                      </p:childTnLst>
                    </p:cTn>
                  </p:par>
                  <p:par>
                    <p:cTn id="333" fill="hold">
                      <p:stCondLst>
                        <p:cond delay="indefinite"/>
                      </p:stCondLst>
                      <p:childTnLst>
                        <p:par>
                          <p:cTn id="334" fill="hold">
                            <p:stCondLst>
                              <p:cond delay="0"/>
                            </p:stCondLst>
                            <p:childTnLst>
                              <p:par>
                                <p:cTn id="335" presetID="18" presetClass="entr" presetSubtype="6" fill="hold" nodeType="clickEffect">
                                  <p:stCondLst>
                                    <p:cond delay="0"/>
                                  </p:stCondLst>
                                  <p:childTnLst>
                                    <p:set>
                                      <p:cBhvr>
                                        <p:cTn id="336" dur="1" fill="hold">
                                          <p:stCondLst>
                                            <p:cond delay="0"/>
                                          </p:stCondLst>
                                        </p:cTn>
                                        <p:tgtEl>
                                          <p:spTgt spid="142"/>
                                        </p:tgtEl>
                                        <p:attrNameLst>
                                          <p:attrName>style.visibility</p:attrName>
                                        </p:attrNameLst>
                                      </p:cBhvr>
                                      <p:to>
                                        <p:strVal val="visible"/>
                                      </p:to>
                                    </p:set>
                                    <p:animEffect transition="in" filter="strips(downRight)">
                                      <p:cBhvr>
                                        <p:cTn id="337" dur="500"/>
                                        <p:tgtEl>
                                          <p:spTgt spid="142"/>
                                        </p:tgtEl>
                                      </p:cBhvr>
                                    </p:animEffect>
                                  </p:childTnLst>
                                  <p:subTnLst>
                                    <p:set>
                                      <p:cBhvr override="childStyle">
                                        <p:cTn dur="1" fill="hold" display="0" masterRel="nextClick" afterEffect="1"/>
                                        <p:tgtEl>
                                          <p:spTgt spid="142"/>
                                        </p:tgtEl>
                                        <p:attrNameLst>
                                          <p:attrName>style.visibility</p:attrName>
                                        </p:attrNameLst>
                                      </p:cBhvr>
                                      <p:to>
                                        <p:strVal val="hidden"/>
                                      </p:to>
                                    </p:set>
                                    <p:audio>
                                      <p:cMediaNode>
                                        <p:cTn display="0" masterRel="sameClick">
                                          <p:stCondLst>
                                            <p:cond evt="begin" delay="0">
                                              <p:tn val="335"/>
                                            </p:cond>
                                          </p:stCondLst>
                                          <p:endCondLst>
                                            <p:cond evt="onStopAudio" delay="0">
                                              <p:tgtEl>
                                                <p:sldTgt/>
                                              </p:tgtEl>
                                            </p:cond>
                                          </p:endCondLst>
                                        </p:cTn>
                                        <p:tgtEl>
                                          <p:sndTgt r:embed="rId2" name="camera.wav"/>
                                        </p:tgtEl>
                                      </p:cMediaNode>
                                    </p:audio>
                                  </p:subTnLst>
                                </p:cTn>
                              </p:par>
                            </p:childTnLst>
                          </p:cTn>
                        </p:par>
                      </p:childTnLst>
                    </p:cTn>
                  </p:par>
                  <p:par>
                    <p:cTn id="338" fill="hold">
                      <p:stCondLst>
                        <p:cond delay="indefinite"/>
                      </p:stCondLst>
                      <p:childTnLst>
                        <p:par>
                          <p:cTn id="339" fill="hold">
                            <p:stCondLst>
                              <p:cond delay="0"/>
                            </p:stCondLst>
                            <p:childTnLst>
                              <p:par>
                                <p:cTn id="340" presetID="4" presetClass="entr" presetSubtype="32" fill="hold" nodeType="clickEffect">
                                  <p:stCondLst>
                                    <p:cond delay="0"/>
                                  </p:stCondLst>
                                  <p:childTnLst>
                                    <p:set>
                                      <p:cBhvr>
                                        <p:cTn id="341" dur="1" fill="hold">
                                          <p:stCondLst>
                                            <p:cond delay="0"/>
                                          </p:stCondLst>
                                        </p:cTn>
                                        <p:tgtEl>
                                          <p:spTgt spid="20"/>
                                        </p:tgtEl>
                                        <p:attrNameLst>
                                          <p:attrName>style.visibility</p:attrName>
                                        </p:attrNameLst>
                                      </p:cBhvr>
                                      <p:to>
                                        <p:strVal val="visible"/>
                                      </p:to>
                                    </p:set>
                                    <p:animEffect transition="in" filter="box(out)">
                                      <p:cBhvr>
                                        <p:cTn id="342" dur="500"/>
                                        <p:tgtEl>
                                          <p:spTgt spid="20"/>
                                        </p:tgtEl>
                                      </p:cBhvr>
                                    </p:animEffect>
                                  </p:childTnLst>
                                  <p:subTnLst>
                                    <p:audio>
                                      <p:cMediaNode>
                                        <p:cTn display="0" masterRel="sameClick">
                                          <p:stCondLst>
                                            <p:cond evt="begin" delay="0">
                                              <p:tn val="340"/>
                                            </p:cond>
                                          </p:stCondLst>
                                          <p:endCondLst>
                                            <p:cond evt="onStopAudio" delay="0">
                                              <p:tgtEl>
                                                <p:sldTgt/>
                                              </p:tgtEl>
                                            </p:cond>
                                          </p:endCondLst>
                                        </p:cTn>
                                        <p:tgtEl>
                                          <p:sndTgt r:embed="rId2" name="camera.wav"/>
                                        </p:tgtEl>
                                      </p:cMediaNode>
                                    </p:audio>
                                  </p:subTnLst>
                                </p:cTn>
                              </p:par>
                            </p:childTnLst>
                          </p:cTn>
                        </p:par>
                      </p:childTnLst>
                    </p:cTn>
                  </p:par>
                  <p:par>
                    <p:cTn id="343" fill="hold">
                      <p:stCondLst>
                        <p:cond delay="indefinite"/>
                      </p:stCondLst>
                      <p:childTnLst>
                        <p:par>
                          <p:cTn id="344" fill="hold">
                            <p:stCondLst>
                              <p:cond delay="0"/>
                            </p:stCondLst>
                            <p:childTnLst>
                              <p:par>
                                <p:cTn id="345" presetID="18" presetClass="entr" presetSubtype="6" fill="hold" nodeType="clickEffect">
                                  <p:stCondLst>
                                    <p:cond delay="0"/>
                                  </p:stCondLst>
                                  <p:childTnLst>
                                    <p:set>
                                      <p:cBhvr>
                                        <p:cTn id="346" dur="1" fill="hold">
                                          <p:stCondLst>
                                            <p:cond delay="0"/>
                                          </p:stCondLst>
                                        </p:cTn>
                                        <p:tgtEl>
                                          <p:spTgt spid="145"/>
                                        </p:tgtEl>
                                        <p:attrNameLst>
                                          <p:attrName>style.visibility</p:attrName>
                                        </p:attrNameLst>
                                      </p:cBhvr>
                                      <p:to>
                                        <p:strVal val="visible"/>
                                      </p:to>
                                    </p:set>
                                    <p:animEffect transition="in" filter="strips(downRight)">
                                      <p:cBhvr>
                                        <p:cTn id="347" dur="500"/>
                                        <p:tgtEl>
                                          <p:spTgt spid="145"/>
                                        </p:tgtEl>
                                      </p:cBhvr>
                                    </p:animEffect>
                                  </p:childTnLst>
                                  <p:subTnLst>
                                    <p:set>
                                      <p:cBhvr override="childStyle">
                                        <p:cTn dur="1" fill="hold" display="0" masterRel="nextClick" afterEffect="1"/>
                                        <p:tgtEl>
                                          <p:spTgt spid="145"/>
                                        </p:tgtEl>
                                        <p:attrNameLst>
                                          <p:attrName>style.visibility</p:attrName>
                                        </p:attrNameLst>
                                      </p:cBhvr>
                                      <p:to>
                                        <p:strVal val="hidden"/>
                                      </p:to>
                                    </p:set>
                                    <p:audio>
                                      <p:cMediaNode>
                                        <p:cTn display="0" masterRel="sameClick">
                                          <p:stCondLst>
                                            <p:cond evt="begin" delay="0">
                                              <p:tn val="345"/>
                                            </p:cond>
                                          </p:stCondLst>
                                          <p:endCondLst>
                                            <p:cond evt="onStopAudio" delay="0">
                                              <p:tgtEl>
                                                <p:sldTgt/>
                                              </p:tgtEl>
                                            </p:cond>
                                          </p:endCondLst>
                                        </p:cTn>
                                        <p:tgtEl>
                                          <p:sndTgt r:embed="rId2" name="camera.wav"/>
                                        </p:tgtEl>
                                      </p:cMediaNode>
                                    </p:audio>
                                  </p:subTnLst>
                                </p:cTn>
                              </p:par>
                            </p:childTnLst>
                          </p:cTn>
                        </p:par>
                      </p:childTnLst>
                    </p:cTn>
                  </p:par>
                  <p:par>
                    <p:cTn id="348" fill="hold">
                      <p:stCondLst>
                        <p:cond delay="indefinite"/>
                      </p:stCondLst>
                      <p:childTnLst>
                        <p:par>
                          <p:cTn id="349" fill="hold">
                            <p:stCondLst>
                              <p:cond delay="0"/>
                            </p:stCondLst>
                            <p:childTnLst>
                              <p:par>
                                <p:cTn id="350" presetID="4" presetClass="entr" presetSubtype="32" fill="hold" nodeType="clickEffect">
                                  <p:stCondLst>
                                    <p:cond delay="0"/>
                                  </p:stCondLst>
                                  <p:childTnLst>
                                    <p:set>
                                      <p:cBhvr>
                                        <p:cTn id="351" dur="1" fill="hold">
                                          <p:stCondLst>
                                            <p:cond delay="0"/>
                                          </p:stCondLst>
                                        </p:cTn>
                                        <p:tgtEl>
                                          <p:spTgt spid="23"/>
                                        </p:tgtEl>
                                        <p:attrNameLst>
                                          <p:attrName>style.visibility</p:attrName>
                                        </p:attrNameLst>
                                      </p:cBhvr>
                                      <p:to>
                                        <p:strVal val="visible"/>
                                      </p:to>
                                    </p:set>
                                    <p:animEffect transition="in" filter="box(out)">
                                      <p:cBhvr>
                                        <p:cTn id="352" dur="500"/>
                                        <p:tgtEl>
                                          <p:spTgt spid="23"/>
                                        </p:tgtEl>
                                      </p:cBhvr>
                                    </p:animEffect>
                                  </p:childTnLst>
                                  <p:subTnLst>
                                    <p:audio>
                                      <p:cMediaNode>
                                        <p:cTn display="0" masterRel="sameClick">
                                          <p:stCondLst>
                                            <p:cond evt="begin" delay="0">
                                              <p:tn val="35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45" grpId="0" animBg="1"/>
      <p:bldP spid="46" grpId="0" animBg="1"/>
      <p:bldP spid="47" grpId="0" animBg="1"/>
      <p:bldP spid="48" grpId="0" animBg="1"/>
      <p:bldP spid="49" grpId="0" animBg="1"/>
      <p:bldP spid="50" grpId="0" animBg="1"/>
      <p:bldP spid="57" grpId="0" animBg="1"/>
      <p:bldP spid="70" grpId="0" animBg="1"/>
      <p:bldP spid="71" grpId="0" animBg="1"/>
      <p:bldP spid="72" grpId="0" animBg="1"/>
      <p:bldP spid="73" grpId="0" animBg="1"/>
      <p:bldP spid="77" grpId="0" animBg="1"/>
      <p:bldP spid="84" grpId="0" animBg="1"/>
      <p:bldP spid="94" grpId="0" animBg="1"/>
      <p:bldP spid="95" grpId="0" animBg="1"/>
      <p:bldP spid="96" grpId="0" animBg="1"/>
      <p:bldP spid="97" grpId="0" animBg="1"/>
      <p:bldP spid="101" grpId="0" animBg="1"/>
      <p:bldP spid="105" grpId="0" animBg="1"/>
      <p:bldP spid="109" grpId="0" animBg="1"/>
      <p:bldP spid="110" grpId="0" animBg="1"/>
      <p:bldP spid="111" grpId="0" animBg="1"/>
      <p:bldP spid="112" grpId="0" animBg="1"/>
      <p:bldP spid="119" grpId="0" animBg="1"/>
      <p:bldP spid="123" grpId="0" animBg="1"/>
      <p:bldP spid="127" grpId="0" animBg="1"/>
      <p:bldP spid="128" grpId="0" animBg="1"/>
      <p:bldP spid="129" grpId="0" animBg="1"/>
      <p:bldP spid="130" grpId="0" animBg="1"/>
      <p:bldP spid="134" grpId="0" animBg="1"/>
      <p:bldP spid="1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5" descr="信纸"/>
          <p:cNvSpPr txBox="1">
            <a:spLocks noChangeArrowheads="1"/>
          </p:cNvSpPr>
          <p:nvPr/>
        </p:nvSpPr>
        <p:spPr bwMode="auto">
          <a:xfrm>
            <a:off x="578826" y="1146572"/>
            <a:ext cx="6048375" cy="5326716"/>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marL="457200" indent="-457200">
              <a:defRPr/>
            </a:pPr>
            <a:r>
              <a:rPr lang="en-US" altLang="zh-CN" sz="2000" b="1" dirty="0" smtClean="0">
                <a:effectLst>
                  <a:outerShdw blurRad="38100" dist="38100" dir="2700000" algn="tl">
                    <a:srgbClr val="FFFFFF"/>
                  </a:outerShdw>
                </a:effectLst>
              </a:rPr>
              <a:t> </a:t>
            </a:r>
            <a:r>
              <a:rPr lang="en-US" altLang="zh-CN" sz="1600" b="1" dirty="0">
                <a:effectLst>
                  <a:outerShdw blurRad="38100" dist="38100" dir="2700000" algn="tl">
                    <a:srgbClr val="FFFFFF"/>
                  </a:outerShdw>
                </a:effectLst>
                <a:ea typeface="楷体_GB2312" pitchFamily="49" charset="-122"/>
              </a:rPr>
              <a:t>#include </a:t>
            </a:r>
            <a:r>
              <a:rPr lang="en-US" altLang="zh-CN" sz="1600" b="1" dirty="0" smtClean="0">
                <a:effectLst>
                  <a:outerShdw blurRad="38100" dist="38100" dir="2700000" algn="tl">
                    <a:srgbClr val="FFFFFF"/>
                  </a:outerShdw>
                </a:effectLst>
                <a:ea typeface="楷体_GB2312" pitchFamily="49" charset="-122"/>
              </a:rPr>
              <a:t>&lt;</a:t>
            </a:r>
            <a:r>
              <a:rPr lang="en-US" altLang="zh-CN" sz="1600" b="1" dirty="0" err="1" smtClean="0">
                <a:effectLst>
                  <a:outerShdw blurRad="38100" dist="38100" dir="2700000" algn="tl">
                    <a:srgbClr val="FFFFFF"/>
                  </a:outerShdw>
                </a:effectLst>
                <a:ea typeface="楷体_GB2312" pitchFamily="49" charset="-122"/>
              </a:rPr>
              <a:t>iostream</a:t>
            </a:r>
            <a:r>
              <a:rPr lang="en-US" altLang="zh-CN" sz="1600" b="1" dirty="0" smtClean="0">
                <a:effectLst>
                  <a:outerShdw blurRad="38100" dist="38100" dir="2700000" algn="tl">
                    <a:srgbClr val="FFFFFF"/>
                  </a:outerShdw>
                </a:effectLst>
                <a:ea typeface="楷体_GB2312" pitchFamily="49" charset="-122"/>
              </a:rPr>
              <a:t>&gt;</a:t>
            </a:r>
          </a:p>
          <a:p>
            <a:pPr marL="457200" indent="-457200">
              <a:defRPr/>
            </a:pPr>
            <a:r>
              <a:rPr lang="en-US" altLang="zh-CN" sz="1600" b="1" dirty="0" smtClean="0">
                <a:effectLst>
                  <a:outerShdw blurRad="38100" dist="38100" dir="2700000" algn="tl">
                    <a:srgbClr val="FFFFFF"/>
                  </a:outerShdw>
                </a:effectLst>
                <a:ea typeface="楷体_GB2312" pitchFamily="49" charset="-122"/>
              </a:rPr>
              <a:t>#include&lt;</a:t>
            </a:r>
            <a:r>
              <a:rPr lang="en-US" altLang="zh-CN" sz="1600" b="1" dirty="0" err="1" smtClean="0">
                <a:effectLst>
                  <a:outerShdw blurRad="38100" dist="38100" dir="2700000" algn="tl">
                    <a:srgbClr val="FFFFFF"/>
                  </a:outerShdw>
                </a:effectLst>
                <a:ea typeface="楷体_GB2312" pitchFamily="49" charset="-122"/>
              </a:rPr>
              <a:t>cstdio</a:t>
            </a:r>
            <a:r>
              <a:rPr lang="en-US" altLang="zh-CN" sz="1600" b="1" dirty="0" smtClean="0">
                <a:effectLst>
                  <a:outerShdw blurRad="38100" dist="38100" dir="2700000" algn="tl">
                    <a:srgbClr val="FFFFFF"/>
                  </a:outerShdw>
                </a:effectLst>
                <a:ea typeface="楷体_GB2312" pitchFamily="49" charset="-122"/>
              </a:rPr>
              <a:t>&gt;</a:t>
            </a:r>
          </a:p>
          <a:p>
            <a:pPr marL="457200" indent="-457200">
              <a:defRPr/>
            </a:pPr>
            <a:r>
              <a:rPr lang="en-US" altLang="zh-CN" sz="1600" b="1" dirty="0">
                <a:effectLst>
                  <a:outerShdw blurRad="38100" dist="38100" dir="2700000" algn="tl">
                    <a:srgbClr val="FFFFFF"/>
                  </a:outerShdw>
                </a:effectLst>
                <a:ea typeface="楷体_GB2312" pitchFamily="49" charset="-122"/>
              </a:rPr>
              <a:t>u</a:t>
            </a:r>
            <a:r>
              <a:rPr lang="en-US" altLang="zh-CN" sz="1600" b="1" dirty="0" smtClean="0">
                <a:effectLst>
                  <a:outerShdw blurRad="38100" dist="38100" dir="2700000" algn="tl">
                    <a:srgbClr val="FFFFFF"/>
                  </a:outerShdw>
                </a:effectLst>
                <a:ea typeface="楷体_GB2312" pitchFamily="49" charset="-122"/>
              </a:rPr>
              <a:t>sing namespace </a:t>
            </a:r>
            <a:r>
              <a:rPr lang="en-US" altLang="zh-CN" sz="1600" b="1" dirty="0" err="1" smtClean="0">
                <a:effectLst>
                  <a:outerShdw blurRad="38100" dist="38100" dir="2700000" algn="tl">
                    <a:srgbClr val="FFFFFF"/>
                  </a:outerShdw>
                </a:effectLst>
                <a:ea typeface="楷体_GB2312" pitchFamily="49" charset="-122"/>
              </a:rPr>
              <a:t>std</a:t>
            </a:r>
            <a:r>
              <a:rPr lang="en-US" altLang="zh-CN" sz="1600" b="1" dirty="0" smtClean="0">
                <a:effectLst>
                  <a:outerShdw blurRad="38100" dist="38100" dir="2700000" algn="tl">
                    <a:srgbClr val="FFFFFF"/>
                  </a:outerShdw>
                </a:effectLst>
                <a:ea typeface="楷体_GB2312" pitchFamily="49" charset="-122"/>
              </a:rPr>
              <a:t>; </a:t>
            </a:r>
            <a:endParaRPr lang="en-US" altLang="zh-CN" sz="1600" b="1" dirty="0">
              <a:effectLst>
                <a:outerShdw blurRad="38100" dist="38100" dir="2700000" algn="tl">
                  <a:srgbClr val="FFFFFF"/>
                </a:outerShdw>
              </a:effectLst>
              <a:ea typeface="楷体_GB2312" pitchFamily="49" charset="-122"/>
            </a:endParaRPr>
          </a:p>
          <a:p>
            <a:pPr marL="457200" indent="-457200">
              <a:defRPr/>
            </a:pPr>
            <a:r>
              <a:rPr lang="en-US" altLang="zh-CN" sz="1600" b="1" dirty="0" smtClean="0">
                <a:effectLst>
                  <a:outerShdw blurRad="38100" dist="38100" dir="2700000" algn="tl">
                    <a:srgbClr val="FFFFFF"/>
                  </a:outerShdw>
                </a:effectLst>
                <a:ea typeface="楷体_GB2312" pitchFamily="49" charset="-122"/>
              </a:rPr>
              <a:t> #define  NUM   10</a:t>
            </a:r>
          </a:p>
          <a:p>
            <a:pPr marL="457200" indent="-457200">
              <a:defRPr/>
            </a:pPr>
            <a:r>
              <a:rPr lang="en-US" altLang="zh-CN" sz="1600" b="1" dirty="0" smtClean="0">
                <a:solidFill>
                  <a:srgbClr val="CC3300"/>
                </a:solidFill>
                <a:effectLst>
                  <a:outerShdw blurRad="38100" dist="38100" dir="2700000" algn="tl">
                    <a:srgbClr val="000000"/>
                  </a:outerShdw>
                </a:effectLst>
                <a:ea typeface="楷体_GB2312" pitchFamily="49" charset="-122"/>
              </a:rPr>
              <a:t>  void main ( )</a:t>
            </a:r>
          </a:p>
          <a:p>
            <a:pPr marL="457200" indent="-457200">
              <a:defRPr/>
            </a:pPr>
            <a:r>
              <a:rPr lang="en-US" altLang="zh-CN" sz="1600" b="1" dirty="0" smtClean="0">
                <a:effectLst>
                  <a:outerShdw blurRad="38100" dist="38100" dir="2700000" algn="tl">
                    <a:srgbClr val="FFFFFF"/>
                  </a:outerShdw>
                </a:effectLst>
                <a:ea typeface="楷体_GB2312" pitchFamily="49" charset="-122"/>
              </a:rPr>
              <a:t>  </a:t>
            </a:r>
            <a:r>
              <a:rPr lang="en-US" altLang="zh-CN" sz="1600" b="1" dirty="0">
                <a:effectLst>
                  <a:outerShdw blurRad="38100" dist="38100" dir="2700000" algn="tl">
                    <a:srgbClr val="FFFFFF"/>
                  </a:outerShdw>
                </a:effectLst>
                <a:ea typeface="楷体_GB2312" pitchFamily="49" charset="-122"/>
              </a:rPr>
              <a:t>{</a:t>
            </a:r>
          </a:p>
          <a:p>
            <a:pPr marL="457200" indent="-457200">
              <a:defRPr/>
            </a:pPr>
            <a:r>
              <a:rPr lang="en-US" altLang="zh-CN" sz="1600" b="1" dirty="0">
                <a:effectLst>
                  <a:outerShdw blurRad="38100" dist="38100" dir="2700000" algn="tl">
                    <a:srgbClr val="FFFFFF"/>
                  </a:outerShdw>
                </a:effectLst>
                <a:ea typeface="楷体_GB2312" pitchFamily="49" charset="-122"/>
              </a:rPr>
              <a:t>    </a:t>
            </a:r>
            <a:r>
              <a:rPr lang="en-US" altLang="zh-CN" sz="1600" b="1" dirty="0" err="1">
                <a:effectLst>
                  <a:outerShdw blurRad="38100" dist="38100" dir="2700000" algn="tl">
                    <a:srgbClr val="FFFFFF"/>
                  </a:outerShdw>
                </a:effectLst>
                <a:ea typeface="楷体_GB2312" pitchFamily="49" charset="-122"/>
              </a:rPr>
              <a:t>int</a:t>
            </a:r>
            <a:r>
              <a:rPr lang="en-US" altLang="zh-CN" sz="1600" b="1" dirty="0">
                <a:effectLst>
                  <a:outerShdw blurRad="38100" dist="38100" dir="2700000" algn="tl">
                    <a:srgbClr val="FFFFFF"/>
                  </a:outerShdw>
                </a:effectLst>
                <a:ea typeface="楷体_GB2312" pitchFamily="49" charset="-122"/>
              </a:rPr>
              <a:t> a[NUM], </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 j, t;</a:t>
            </a:r>
          </a:p>
          <a:p>
            <a:pPr marL="457200" indent="-457200">
              <a:defRPr/>
            </a:pPr>
            <a:r>
              <a:rPr lang="en-US" altLang="zh-CN" sz="1600" b="1" dirty="0" smtClean="0">
                <a:effectLst>
                  <a:outerShdw blurRad="38100" dist="38100" dir="2700000" algn="tl">
                    <a:srgbClr val="FFFFFF"/>
                  </a:outerShdw>
                </a:effectLst>
                <a:ea typeface="楷体_GB2312" pitchFamily="49" charset="-122"/>
              </a:rPr>
              <a:t>    for </a:t>
            </a:r>
            <a:r>
              <a:rPr lang="en-US" altLang="zh-CN" sz="1600" b="1" dirty="0">
                <a:effectLst>
                  <a:outerShdw blurRad="38100" dist="38100" dir="2700000" algn="tl">
                    <a:srgbClr val="FFFFFF"/>
                  </a:outerShdw>
                </a:effectLst>
                <a:ea typeface="楷体_GB2312" pitchFamily="49" charset="-122"/>
              </a:rPr>
              <a:t>(</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 = 0; </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 &lt; NUM; </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  </a:t>
            </a:r>
            <a:r>
              <a:rPr lang="en-US" altLang="zh-CN" sz="1600" b="1" dirty="0">
                <a:solidFill>
                  <a:srgbClr val="0033CC"/>
                </a:solidFill>
                <a:effectLst>
                  <a:outerShdw blurRad="38100" dist="38100" dir="2700000" algn="tl">
                    <a:srgbClr val="000000"/>
                  </a:outerShdw>
                </a:effectLst>
                <a:ea typeface="楷体_GB2312" pitchFamily="49" charset="-122"/>
              </a:rPr>
              <a:t>//</a:t>
            </a:r>
            <a:r>
              <a:rPr lang="zh-CN" altLang="en-US" sz="1600" b="1" dirty="0">
                <a:solidFill>
                  <a:srgbClr val="0033CC"/>
                </a:solidFill>
                <a:effectLst>
                  <a:outerShdw blurRad="38100" dist="38100" dir="2700000" algn="tl">
                    <a:srgbClr val="000000"/>
                  </a:outerShdw>
                </a:effectLst>
                <a:ea typeface="楷体_GB2312" pitchFamily="49" charset="-122"/>
              </a:rPr>
              <a:t>输入</a:t>
            </a:r>
            <a:r>
              <a:rPr lang="en-US" altLang="zh-CN" sz="1600" b="1" dirty="0">
                <a:solidFill>
                  <a:srgbClr val="0033CC"/>
                </a:solidFill>
                <a:effectLst>
                  <a:outerShdw blurRad="38100" dist="38100" dir="2700000" algn="tl">
                    <a:srgbClr val="000000"/>
                  </a:outerShdw>
                </a:effectLst>
                <a:ea typeface="楷体_GB2312" pitchFamily="49" charset="-122"/>
              </a:rPr>
              <a:t>NUM</a:t>
            </a:r>
            <a:r>
              <a:rPr lang="zh-CN" altLang="en-US" sz="1600" b="1" dirty="0">
                <a:solidFill>
                  <a:srgbClr val="0033CC"/>
                </a:solidFill>
                <a:effectLst>
                  <a:outerShdw blurRad="38100" dist="38100" dir="2700000" algn="tl">
                    <a:srgbClr val="000000"/>
                  </a:outerShdw>
                </a:effectLst>
                <a:ea typeface="楷体_GB2312" pitchFamily="49" charset="-122"/>
              </a:rPr>
              <a:t>个整数</a:t>
            </a:r>
          </a:p>
          <a:p>
            <a:pPr marL="457200" indent="-457200">
              <a:defRPr/>
            </a:pPr>
            <a:r>
              <a:rPr lang="zh-CN" altLang="en-US" sz="1600" b="1" dirty="0">
                <a:effectLst>
                  <a:outerShdw blurRad="38100" dist="38100" dir="2700000" algn="tl">
                    <a:srgbClr val="FFFFFF"/>
                  </a:outerShdw>
                </a:effectLst>
                <a:ea typeface="楷体_GB2312" pitchFamily="49" charset="-122"/>
              </a:rPr>
              <a:t>        </a:t>
            </a:r>
            <a:r>
              <a:rPr lang="en-US" altLang="zh-CN" sz="1600" b="1" dirty="0" err="1">
                <a:effectLst>
                  <a:outerShdw blurRad="38100" dist="38100" dir="2700000" algn="tl">
                    <a:srgbClr val="FFFFFF"/>
                  </a:outerShdw>
                </a:effectLst>
                <a:ea typeface="楷体_GB2312" pitchFamily="49" charset="-122"/>
              </a:rPr>
              <a:t>scanf</a:t>
            </a:r>
            <a:r>
              <a:rPr lang="en-US" altLang="zh-CN" sz="1600" b="1" dirty="0">
                <a:effectLst>
                  <a:outerShdw blurRad="38100" dist="38100" dir="2700000" algn="tl">
                    <a:srgbClr val="FFFFFF"/>
                  </a:outerShdw>
                </a:effectLst>
                <a:ea typeface="楷体_GB2312" pitchFamily="49" charset="-122"/>
              </a:rPr>
              <a:t> ("%d", &amp;a[</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a:t>
            </a:r>
          </a:p>
          <a:p>
            <a:pPr marL="457200" indent="-457200">
              <a:defRPr/>
            </a:pPr>
            <a:r>
              <a:rPr lang="en-US" altLang="zh-CN" sz="1600" b="1" dirty="0">
                <a:effectLst>
                  <a:outerShdw blurRad="38100" dist="38100" dir="2700000" algn="tl">
                    <a:srgbClr val="FFFFFF"/>
                  </a:outerShdw>
                </a:effectLst>
                <a:ea typeface="楷体_GB2312" pitchFamily="49" charset="-122"/>
              </a:rPr>
              <a:t>    for (</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 = 1; </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 &lt; </a:t>
            </a:r>
            <a:r>
              <a:rPr lang="en-US" altLang="zh-CN" sz="1600" b="1" dirty="0" smtClean="0">
                <a:effectLst>
                  <a:outerShdw blurRad="38100" dist="38100" dir="2700000" algn="tl">
                    <a:srgbClr val="FFFFFF"/>
                  </a:outerShdw>
                </a:effectLst>
                <a:ea typeface="楷体_GB2312" pitchFamily="49" charset="-122"/>
              </a:rPr>
              <a:t>NUM-1; </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           </a:t>
            </a:r>
            <a:r>
              <a:rPr lang="en-US" altLang="zh-CN" sz="1600" b="1" dirty="0">
                <a:solidFill>
                  <a:srgbClr val="0033CC"/>
                </a:solidFill>
                <a:effectLst>
                  <a:outerShdw blurRad="38100" dist="38100" dir="2700000" algn="tl">
                    <a:srgbClr val="000000"/>
                  </a:outerShdw>
                </a:effectLst>
                <a:ea typeface="楷体_GB2312" pitchFamily="49" charset="-122"/>
              </a:rPr>
              <a:t>//</a:t>
            </a:r>
            <a:r>
              <a:rPr lang="zh-CN" altLang="en-US" sz="1600" b="1" dirty="0">
                <a:solidFill>
                  <a:srgbClr val="0033CC"/>
                </a:solidFill>
                <a:effectLst>
                  <a:outerShdw blurRad="38100" dist="38100" dir="2700000" algn="tl">
                    <a:srgbClr val="000000"/>
                  </a:outerShdw>
                </a:effectLst>
                <a:ea typeface="楷体_GB2312" pitchFamily="49" charset="-122"/>
              </a:rPr>
              <a:t>趟数，共</a:t>
            </a:r>
            <a:r>
              <a:rPr lang="en-US" altLang="zh-CN" sz="1600" b="1" dirty="0">
                <a:solidFill>
                  <a:srgbClr val="0033CC"/>
                </a:solidFill>
                <a:effectLst>
                  <a:outerShdw blurRad="38100" dist="38100" dir="2700000" algn="tl">
                    <a:srgbClr val="000000"/>
                  </a:outerShdw>
                </a:effectLst>
                <a:ea typeface="楷体_GB2312" pitchFamily="49" charset="-122"/>
              </a:rPr>
              <a:t>NUM-1</a:t>
            </a:r>
            <a:r>
              <a:rPr lang="zh-CN" altLang="en-US" sz="1600" b="1" dirty="0">
                <a:solidFill>
                  <a:srgbClr val="0033CC"/>
                </a:solidFill>
                <a:effectLst>
                  <a:outerShdw blurRad="38100" dist="38100" dir="2700000" algn="tl">
                    <a:srgbClr val="000000"/>
                  </a:outerShdw>
                </a:effectLst>
                <a:ea typeface="楷体_GB2312" pitchFamily="49" charset="-122"/>
              </a:rPr>
              <a:t>趟</a:t>
            </a:r>
          </a:p>
          <a:p>
            <a:pPr marL="457200" indent="-457200">
              <a:defRPr/>
            </a:pPr>
            <a:r>
              <a:rPr lang="zh-CN" altLang="en-US" sz="1600" b="1" dirty="0">
                <a:effectLst>
                  <a:outerShdw blurRad="38100" dist="38100" dir="2700000" algn="tl">
                    <a:srgbClr val="FFFFFF"/>
                  </a:outerShdw>
                </a:effectLst>
                <a:ea typeface="楷体_GB2312" pitchFamily="49" charset="-122"/>
              </a:rPr>
              <a:t>       </a:t>
            </a:r>
            <a:r>
              <a:rPr lang="en-US" altLang="zh-CN" sz="1600" b="1" dirty="0">
                <a:effectLst>
                  <a:outerShdw blurRad="38100" dist="38100" dir="2700000" algn="tl">
                    <a:srgbClr val="FFFFFF"/>
                  </a:outerShdw>
                </a:effectLst>
                <a:ea typeface="楷体_GB2312" pitchFamily="49" charset="-122"/>
              </a:rPr>
              <a:t>for (j = </a:t>
            </a:r>
            <a:r>
              <a:rPr lang="en-US" altLang="zh-CN" sz="1600" b="1" dirty="0" smtClean="0">
                <a:effectLst>
                  <a:outerShdw blurRad="38100" dist="38100" dir="2700000" algn="tl">
                    <a:srgbClr val="FFFFFF"/>
                  </a:outerShdw>
                </a:effectLst>
                <a:ea typeface="楷体_GB2312" pitchFamily="49" charset="-122"/>
              </a:rPr>
              <a:t>i-1; </a:t>
            </a:r>
            <a:r>
              <a:rPr lang="en-US" altLang="zh-CN" sz="1600" b="1" dirty="0">
                <a:effectLst>
                  <a:outerShdw blurRad="38100" dist="38100" dir="2700000" algn="tl">
                    <a:srgbClr val="FFFFFF"/>
                  </a:outerShdw>
                </a:effectLst>
                <a:ea typeface="楷体_GB2312" pitchFamily="49" charset="-122"/>
              </a:rPr>
              <a:t>j &lt; NUM - </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 </a:t>
            </a:r>
            <a:r>
              <a:rPr lang="en-US" altLang="zh-CN" sz="1600" b="1" dirty="0" err="1">
                <a:effectLst>
                  <a:outerShdw blurRad="38100" dist="38100" dir="2700000" algn="tl">
                    <a:srgbClr val="FFFFFF"/>
                  </a:outerShdw>
                </a:effectLst>
                <a:ea typeface="楷体_GB2312" pitchFamily="49" charset="-122"/>
              </a:rPr>
              <a:t>j++</a:t>
            </a:r>
            <a:r>
              <a:rPr lang="en-US" altLang="zh-CN" sz="1600" b="1" dirty="0">
                <a:effectLst>
                  <a:outerShdw blurRad="38100" dist="38100" dir="2700000" algn="tl">
                    <a:srgbClr val="FFFFFF"/>
                  </a:outerShdw>
                </a:effectLst>
                <a:ea typeface="楷体_GB2312" pitchFamily="49" charset="-122"/>
              </a:rPr>
              <a:t>)  </a:t>
            </a:r>
            <a:r>
              <a:rPr lang="en-US" altLang="zh-CN" sz="1600" b="1" dirty="0">
                <a:solidFill>
                  <a:srgbClr val="0033CC"/>
                </a:solidFill>
                <a:effectLst>
                  <a:outerShdw blurRad="38100" dist="38100" dir="2700000" algn="tl">
                    <a:srgbClr val="000000"/>
                  </a:outerShdw>
                </a:effectLst>
                <a:ea typeface="楷体_GB2312" pitchFamily="49" charset="-122"/>
              </a:rPr>
              <a:t>//</a:t>
            </a:r>
            <a:r>
              <a:rPr lang="zh-CN" altLang="en-US" sz="1600" b="1" dirty="0">
                <a:solidFill>
                  <a:srgbClr val="0033CC"/>
                </a:solidFill>
                <a:effectLst>
                  <a:outerShdw blurRad="38100" dist="38100" dir="2700000" algn="tl">
                    <a:srgbClr val="000000"/>
                  </a:outerShdw>
                </a:effectLst>
                <a:ea typeface="楷体_GB2312" pitchFamily="49" charset="-122"/>
              </a:rPr>
              <a:t>实现一次冒泡操作</a:t>
            </a:r>
          </a:p>
          <a:p>
            <a:pPr marL="457200" indent="-457200">
              <a:defRPr/>
            </a:pPr>
            <a:r>
              <a:rPr lang="zh-CN" altLang="en-US" sz="1600" b="1" dirty="0">
                <a:effectLst>
                  <a:outerShdw blurRad="38100" dist="38100" dir="2700000" algn="tl">
                    <a:srgbClr val="FFFFFF"/>
                  </a:outerShdw>
                </a:effectLst>
                <a:ea typeface="楷体_GB2312" pitchFamily="49" charset="-122"/>
              </a:rPr>
              <a:t>          </a:t>
            </a:r>
            <a:r>
              <a:rPr lang="en-US" altLang="zh-CN" sz="1600" b="1" dirty="0">
                <a:effectLst>
                  <a:outerShdw blurRad="38100" dist="38100" dir="2700000" algn="tl">
                    <a:srgbClr val="FFFFFF"/>
                  </a:outerShdw>
                </a:effectLst>
                <a:ea typeface="楷体_GB2312" pitchFamily="49" charset="-122"/>
              </a:rPr>
              <a:t>if (a[j] &gt; a[j+1])   </a:t>
            </a:r>
            <a:r>
              <a:rPr lang="en-US" altLang="zh-CN" sz="1600" b="1" dirty="0">
                <a:solidFill>
                  <a:srgbClr val="0033CC"/>
                </a:solidFill>
                <a:effectLst>
                  <a:outerShdw blurRad="38100" dist="38100" dir="2700000" algn="tl">
                    <a:srgbClr val="000000"/>
                  </a:outerShdw>
                </a:effectLst>
                <a:ea typeface="楷体_GB2312" pitchFamily="49" charset="-122"/>
              </a:rPr>
              <a:t>//</a:t>
            </a:r>
            <a:r>
              <a:rPr lang="zh-CN" altLang="en-US" sz="1600" b="1" dirty="0">
                <a:solidFill>
                  <a:srgbClr val="0033CC"/>
                </a:solidFill>
                <a:effectLst>
                  <a:outerShdw blurRad="38100" dist="38100" dir="2700000" algn="tl">
                    <a:srgbClr val="000000"/>
                  </a:outerShdw>
                </a:effectLst>
                <a:ea typeface="楷体_GB2312" pitchFamily="49" charset="-122"/>
              </a:rPr>
              <a:t>交换</a:t>
            </a:r>
            <a:r>
              <a:rPr lang="en-US" altLang="zh-CN" sz="1600" b="1" dirty="0">
                <a:solidFill>
                  <a:srgbClr val="0033CC"/>
                </a:solidFill>
                <a:effectLst>
                  <a:outerShdw blurRad="38100" dist="38100" dir="2700000" algn="tl">
                    <a:srgbClr val="000000"/>
                  </a:outerShdw>
                </a:effectLst>
                <a:ea typeface="楷体_GB2312" pitchFamily="49" charset="-122"/>
              </a:rPr>
              <a:t>a[j]</a:t>
            </a:r>
            <a:r>
              <a:rPr lang="zh-CN" altLang="en-US" sz="1600" b="1" dirty="0">
                <a:solidFill>
                  <a:srgbClr val="0033CC"/>
                </a:solidFill>
                <a:effectLst>
                  <a:outerShdw blurRad="38100" dist="38100" dir="2700000" algn="tl">
                    <a:srgbClr val="000000"/>
                  </a:outerShdw>
                </a:effectLst>
                <a:ea typeface="楷体_GB2312" pitchFamily="49" charset="-122"/>
              </a:rPr>
              <a:t>和</a:t>
            </a:r>
            <a:r>
              <a:rPr lang="en-US" altLang="zh-CN" sz="1600" b="1" dirty="0">
                <a:solidFill>
                  <a:srgbClr val="0033CC"/>
                </a:solidFill>
                <a:effectLst>
                  <a:outerShdw blurRad="38100" dist="38100" dir="2700000" algn="tl">
                    <a:srgbClr val="000000"/>
                  </a:outerShdw>
                </a:effectLst>
                <a:ea typeface="楷体_GB2312" pitchFamily="49" charset="-122"/>
              </a:rPr>
              <a:t>a[j+1]</a:t>
            </a:r>
          </a:p>
          <a:p>
            <a:pPr marL="457200" indent="-457200">
              <a:defRPr/>
            </a:pPr>
            <a:r>
              <a:rPr lang="en-US" altLang="zh-CN" sz="1600" b="1" dirty="0">
                <a:effectLst>
                  <a:outerShdw blurRad="38100" dist="38100" dir="2700000" algn="tl">
                    <a:srgbClr val="FFFFFF"/>
                  </a:outerShdw>
                </a:effectLst>
                <a:ea typeface="楷体_GB2312" pitchFamily="49" charset="-122"/>
              </a:rPr>
              <a:t>          {  </a:t>
            </a:r>
          </a:p>
          <a:p>
            <a:pPr marL="457200" indent="-457200">
              <a:defRPr/>
            </a:pPr>
            <a:r>
              <a:rPr lang="en-US" altLang="zh-CN" sz="1600" b="1" dirty="0">
                <a:effectLst>
                  <a:outerShdw blurRad="38100" dist="38100" dir="2700000" algn="tl">
                    <a:srgbClr val="FFFFFF"/>
                  </a:outerShdw>
                </a:effectLst>
                <a:ea typeface="楷体_GB2312" pitchFamily="49" charset="-122"/>
              </a:rPr>
              <a:t>             t = a[j];</a:t>
            </a:r>
          </a:p>
          <a:p>
            <a:pPr marL="457200" indent="-457200">
              <a:defRPr/>
            </a:pPr>
            <a:r>
              <a:rPr lang="en-US" altLang="zh-CN" sz="1600" b="1" dirty="0">
                <a:effectLst>
                  <a:outerShdw blurRad="38100" dist="38100" dir="2700000" algn="tl">
                    <a:srgbClr val="FFFFFF"/>
                  </a:outerShdw>
                </a:effectLst>
                <a:ea typeface="楷体_GB2312" pitchFamily="49" charset="-122"/>
              </a:rPr>
              <a:t>             a[j] = a[j+1];</a:t>
            </a:r>
          </a:p>
          <a:p>
            <a:pPr marL="457200" indent="-457200">
              <a:defRPr/>
            </a:pPr>
            <a:r>
              <a:rPr lang="en-US" altLang="zh-CN" sz="1600" b="1" dirty="0">
                <a:effectLst>
                  <a:outerShdw blurRad="38100" dist="38100" dir="2700000" algn="tl">
                    <a:srgbClr val="FFFFFF"/>
                  </a:outerShdw>
                </a:effectLst>
                <a:ea typeface="楷体_GB2312" pitchFamily="49" charset="-122"/>
              </a:rPr>
              <a:t>             a[j+1] = t;</a:t>
            </a:r>
          </a:p>
          <a:p>
            <a:pPr marL="457200" indent="-457200">
              <a:defRPr/>
            </a:pPr>
            <a:r>
              <a:rPr lang="en-US" altLang="zh-CN" sz="1600" b="1" dirty="0">
                <a:effectLst>
                  <a:outerShdw blurRad="38100" dist="38100" dir="2700000" algn="tl">
                    <a:srgbClr val="FFFFFF"/>
                  </a:outerShdw>
                </a:effectLst>
                <a:ea typeface="楷体_GB2312" pitchFamily="49" charset="-122"/>
              </a:rPr>
              <a:t>          }</a:t>
            </a:r>
          </a:p>
          <a:p>
            <a:pPr marL="457200" indent="-457200">
              <a:defRPr/>
            </a:pPr>
            <a:r>
              <a:rPr lang="en-US" altLang="zh-CN" sz="1600" b="1" dirty="0" smtClean="0">
                <a:effectLst>
                  <a:outerShdw blurRad="38100" dist="38100" dir="2700000" algn="tl">
                    <a:srgbClr val="FFFFFF"/>
                  </a:outerShdw>
                </a:effectLst>
                <a:ea typeface="楷体_GB2312" pitchFamily="49" charset="-122"/>
              </a:rPr>
              <a:t>    </a:t>
            </a:r>
            <a:r>
              <a:rPr lang="en-US" altLang="zh-CN" sz="1600" b="1" dirty="0" err="1" smtClean="0">
                <a:effectLst>
                  <a:outerShdw blurRad="38100" dist="38100" dir="2700000" algn="tl">
                    <a:srgbClr val="FFFFFF"/>
                  </a:outerShdw>
                </a:effectLst>
                <a:ea typeface="楷体_GB2312" pitchFamily="49" charset="-122"/>
              </a:rPr>
              <a:t>printf</a:t>
            </a:r>
            <a:r>
              <a:rPr lang="en-US" altLang="zh-CN" sz="1600" b="1" dirty="0" smtClean="0">
                <a:effectLst>
                  <a:outerShdw blurRad="38100" dist="38100" dir="2700000" algn="tl">
                    <a:srgbClr val="FFFFFF"/>
                  </a:outerShdw>
                </a:effectLst>
                <a:ea typeface="楷体_GB2312" pitchFamily="49" charset="-122"/>
              </a:rPr>
              <a:t> </a:t>
            </a:r>
            <a:r>
              <a:rPr lang="en-US" altLang="zh-CN" sz="1600" b="1" dirty="0">
                <a:effectLst>
                  <a:outerShdw blurRad="38100" dist="38100" dir="2700000" algn="tl">
                    <a:srgbClr val="FFFFFF"/>
                  </a:outerShdw>
                </a:effectLst>
                <a:ea typeface="楷体_GB2312" pitchFamily="49" charset="-122"/>
              </a:rPr>
              <a:t>("the sorted numbers:\n");  </a:t>
            </a:r>
          </a:p>
          <a:p>
            <a:pPr marL="457200" indent="-457200">
              <a:defRPr/>
            </a:pPr>
            <a:r>
              <a:rPr lang="en-US" altLang="zh-CN" sz="1600" b="1" dirty="0">
                <a:effectLst>
                  <a:outerShdw blurRad="38100" dist="38100" dir="2700000" algn="tl">
                    <a:srgbClr val="FFFFFF"/>
                  </a:outerShdw>
                </a:effectLst>
                <a:ea typeface="楷体_GB2312" pitchFamily="49" charset="-122"/>
              </a:rPr>
              <a:t>    for (</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 = 0; </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 &lt; NUM; </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  </a:t>
            </a:r>
          </a:p>
          <a:p>
            <a:pPr marL="457200" indent="-457200">
              <a:defRPr/>
            </a:pPr>
            <a:r>
              <a:rPr lang="en-US" altLang="zh-CN" sz="1600" b="1" dirty="0">
                <a:effectLst>
                  <a:outerShdw blurRad="38100" dist="38100" dir="2700000" algn="tl">
                    <a:srgbClr val="FFFFFF"/>
                  </a:outerShdw>
                </a:effectLst>
                <a:ea typeface="楷体_GB2312" pitchFamily="49" charset="-122"/>
              </a:rPr>
              <a:t>        </a:t>
            </a:r>
            <a:r>
              <a:rPr lang="en-US" altLang="zh-CN" sz="1600" b="1" dirty="0" err="1">
                <a:effectLst>
                  <a:outerShdw blurRad="38100" dist="38100" dir="2700000" algn="tl">
                    <a:srgbClr val="FFFFFF"/>
                  </a:outerShdw>
                </a:effectLst>
                <a:ea typeface="楷体_GB2312" pitchFamily="49" charset="-122"/>
              </a:rPr>
              <a:t>printf</a:t>
            </a:r>
            <a:r>
              <a:rPr lang="en-US" altLang="zh-CN" sz="1600" b="1" dirty="0">
                <a:effectLst>
                  <a:outerShdw blurRad="38100" dist="38100" dir="2700000" algn="tl">
                    <a:srgbClr val="FFFFFF"/>
                  </a:outerShdw>
                </a:effectLst>
                <a:ea typeface="楷体_GB2312" pitchFamily="49" charset="-122"/>
              </a:rPr>
              <a:t> ("%d ", a[</a:t>
            </a:r>
            <a:r>
              <a:rPr lang="en-US" altLang="zh-CN" sz="1600" b="1" dirty="0" err="1">
                <a:effectLst>
                  <a:outerShdw blurRad="38100" dist="38100" dir="2700000" algn="tl">
                    <a:srgbClr val="FFFFFF"/>
                  </a:outerShdw>
                </a:effectLst>
                <a:ea typeface="楷体_GB2312" pitchFamily="49" charset="-122"/>
              </a:rPr>
              <a:t>i</a:t>
            </a:r>
            <a:r>
              <a:rPr lang="en-US" altLang="zh-CN" sz="1600" b="1" dirty="0">
                <a:effectLst>
                  <a:outerShdw blurRad="38100" dist="38100" dir="2700000" algn="tl">
                    <a:srgbClr val="FFFFFF"/>
                  </a:outerShdw>
                </a:effectLst>
                <a:ea typeface="楷体_GB2312" pitchFamily="49" charset="-122"/>
              </a:rPr>
              <a:t>]);</a:t>
            </a:r>
          </a:p>
          <a:p>
            <a:pPr marL="457200" indent="-457200">
              <a:defRPr/>
            </a:pPr>
            <a:r>
              <a:rPr lang="en-US" altLang="zh-CN" sz="1600" b="1" dirty="0">
                <a:effectLst>
                  <a:outerShdw blurRad="38100" dist="38100" dir="2700000" algn="tl">
                    <a:srgbClr val="FFFFFF"/>
                  </a:outerShdw>
                </a:effectLst>
                <a:ea typeface="楷体_GB2312" pitchFamily="49" charset="-122"/>
              </a:rPr>
              <a:t>  }</a:t>
            </a:r>
          </a:p>
        </p:txBody>
      </p:sp>
      <p:sp>
        <p:nvSpPr>
          <p:cNvPr id="5" name="AutoShape 32"/>
          <p:cNvSpPr>
            <a:spLocks noChangeArrowheads="1"/>
          </p:cNvSpPr>
          <p:nvPr/>
        </p:nvSpPr>
        <p:spPr bwMode="auto">
          <a:xfrm>
            <a:off x="5103685" y="4312700"/>
            <a:ext cx="6624637" cy="2160588"/>
          </a:xfrm>
          <a:prstGeom prst="cloudCallout">
            <a:avLst>
              <a:gd name="adj1" fmla="val -38340"/>
              <a:gd name="adj2" fmla="val -96393"/>
            </a:avLst>
          </a:prstGeom>
          <a:gradFill rotWithShape="1">
            <a:gsLst>
              <a:gs pos="0">
                <a:srgbClr val="CCFFFF"/>
              </a:gs>
              <a:gs pos="100000">
                <a:srgbClr val="CCFFFF">
                  <a:gamma/>
                  <a:shade val="78824"/>
                  <a:invGamma/>
                </a:srgbClr>
              </a:gs>
            </a:gsLst>
            <a:lin ang="5400000" scaled="1"/>
          </a:gradFill>
          <a:ln w="25400">
            <a:solidFill>
              <a:srgbClr val="FF00FF"/>
            </a:solidFill>
            <a:round/>
            <a:headEnd/>
            <a:tailEnd/>
          </a:ln>
          <a:effectLst>
            <a:outerShdw dist="107763" dir="2700000" algn="ctr" rotWithShape="0">
              <a:schemeClr val="bg2">
                <a:alpha val="50000"/>
              </a:schemeClr>
            </a:outerShdw>
          </a:effectLst>
        </p:spPr>
        <p:txBody>
          <a:bodyPr/>
          <a:lstStyle/>
          <a:p>
            <a:pPr>
              <a:defRPr/>
            </a:pP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不足之处：</a:t>
            </a:r>
            <a:r>
              <a:rPr lang="zh-CN" altLang="en-US" b="1">
                <a:effectLst>
                  <a:outerShdw blurRad="38100" dist="38100" dir="2700000" algn="tl">
                    <a:srgbClr val="FFFFFF"/>
                  </a:outerShdw>
                </a:effectLst>
                <a:latin typeface="楷体_GB2312" pitchFamily="49" charset="-122"/>
                <a:ea typeface="楷体_GB2312" pitchFamily="49" charset="-122"/>
              </a:rPr>
              <a:t>对已排好序的序列仍然要进行</a:t>
            </a:r>
            <a:r>
              <a:rPr lang="en-US" altLang="zh-CN" b="1">
                <a:effectLst>
                  <a:outerShdw blurRad="38100" dist="38100" dir="2700000" algn="tl">
                    <a:srgbClr val="FFFFFF"/>
                  </a:outerShdw>
                </a:effectLst>
                <a:latin typeface="楷体_GB2312" pitchFamily="49" charset="-122"/>
                <a:ea typeface="楷体_GB2312" pitchFamily="49" charset="-122"/>
              </a:rPr>
              <a:t>9</a:t>
            </a:r>
            <a:r>
              <a:rPr lang="zh-CN" altLang="en-US" b="1">
                <a:effectLst>
                  <a:outerShdw blurRad="38100" dist="38100" dir="2700000" algn="tl">
                    <a:srgbClr val="FFFFFF"/>
                  </a:outerShdw>
                </a:effectLst>
                <a:latin typeface="楷体_GB2312" pitchFamily="49" charset="-122"/>
                <a:ea typeface="楷体_GB2312" pitchFamily="49" charset="-122"/>
              </a:rPr>
              <a:t>轮冒泡操作，尽管不会有任何数据交换操作。</a:t>
            </a:r>
            <a:r>
              <a:rPr lang="zh-CN" altLang="en-US"/>
              <a:t> </a:t>
            </a:r>
          </a:p>
        </p:txBody>
      </p:sp>
      <p:sp>
        <p:nvSpPr>
          <p:cNvPr id="6" name="Text Box 33"/>
          <p:cNvSpPr txBox="1">
            <a:spLocks noChangeArrowheads="1"/>
          </p:cNvSpPr>
          <p:nvPr/>
        </p:nvSpPr>
        <p:spPr bwMode="auto">
          <a:xfrm>
            <a:off x="6916983" y="5392994"/>
            <a:ext cx="2736850" cy="579438"/>
          </a:xfrm>
          <a:prstGeom prst="rect">
            <a:avLst/>
          </a:prstGeom>
          <a:noFill/>
          <a:ln w="9525">
            <a:noFill/>
            <a:miter lim="800000"/>
            <a:headEnd/>
            <a:tailEnd/>
          </a:ln>
          <a:effectLst/>
        </p:spPr>
        <p:txBody>
          <a:bodyPr>
            <a:spAutoFit/>
          </a:bodyPr>
          <a:lstStyle/>
          <a:p>
            <a:pPr>
              <a:spcBef>
                <a:spcPct val="50000"/>
              </a:spcBef>
              <a:defRPr/>
            </a:pPr>
            <a:r>
              <a:rPr lang="zh-CN" altLang="en-US" sz="3200" b="1" dirty="0">
                <a:solidFill>
                  <a:srgbClr val="FF33CC"/>
                </a:solidFill>
                <a:effectLst>
                  <a:outerShdw blurRad="38100" dist="38100" dir="2700000" algn="tl">
                    <a:srgbClr val="000000"/>
                  </a:outerShdw>
                </a:effectLst>
                <a:ea typeface="隶书" pitchFamily="49" charset="-122"/>
              </a:rPr>
              <a:t>如何修改呢？</a:t>
            </a:r>
          </a:p>
        </p:txBody>
      </p:sp>
    </p:spTree>
    <p:extLst>
      <p:ext uri="{BB962C8B-B14F-4D97-AF65-F5344CB8AC3E}">
        <p14:creationId xmlns:p14="http://schemas.microsoft.com/office/powerpoint/2010/main" val="228022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1"/>
          <p:cNvSpPr>
            <a:spLocks noChangeArrowheads="1"/>
          </p:cNvSpPr>
          <p:nvPr/>
        </p:nvSpPr>
        <p:spPr bwMode="auto">
          <a:xfrm>
            <a:off x="421786" y="479583"/>
            <a:ext cx="8280400" cy="1169551"/>
          </a:xfrm>
          <a:prstGeom prst="rect">
            <a:avLst/>
          </a:prstGeom>
          <a:noFill/>
          <a:ln w="38100">
            <a:solidFill>
              <a:srgbClr val="008000"/>
            </a:solidFill>
            <a:miter lim="800000"/>
            <a:headEnd/>
            <a:tailEnd/>
          </a:ln>
          <a:effectLst/>
        </p:spPr>
        <p:txBody>
          <a:bodyPr anchor="ctr">
            <a:spAutoFit/>
          </a:bodyPr>
          <a:lstStyle/>
          <a:p>
            <a:pPr>
              <a:defRPr/>
            </a:pPr>
            <a:r>
              <a:rPr lang="zh-CN" altLang="en-US" sz="1400" b="1" u="sng" dirty="0">
                <a:solidFill>
                  <a:srgbClr val="CC3300"/>
                </a:solidFill>
                <a:effectLst>
                  <a:outerShdw blurRad="38100" dist="38100" dir="2700000" algn="tl">
                    <a:srgbClr val="000000"/>
                  </a:outerShdw>
                </a:effectLst>
                <a:latin typeface="楷体_GB2312" pitchFamily="49" charset="-122"/>
                <a:ea typeface="楷体_GB2312" pitchFamily="49" charset="-122"/>
              </a:rPr>
              <a:t>对冒泡排序的改进</a:t>
            </a:r>
            <a:r>
              <a:rPr lang="en-US" altLang="zh-CN" sz="1400" b="1" u="sng" dirty="0">
                <a:solidFill>
                  <a:srgbClr val="CC3300"/>
                </a:solidFill>
                <a:effectLst>
                  <a:outerShdw blurRad="38100" dist="38100" dir="2700000" algn="tl">
                    <a:srgbClr val="000000"/>
                  </a:outerShdw>
                </a:effectLst>
                <a:latin typeface="楷体_GB2312" pitchFamily="49" charset="-122"/>
                <a:ea typeface="楷体_GB2312" pitchFamily="49" charset="-122"/>
              </a:rPr>
              <a:t>:</a:t>
            </a:r>
          </a:p>
          <a:p>
            <a:pPr>
              <a:defRPr/>
            </a:pPr>
            <a:r>
              <a:rPr lang="en-US" altLang="zh-CN" sz="1400" b="1" dirty="0">
                <a:effectLst>
                  <a:outerShdw blurRad="38100" dist="38100" dir="2700000" algn="tl">
                    <a:srgbClr val="FFFFFF"/>
                  </a:outerShdw>
                </a:effectLst>
                <a:latin typeface="楷体_GB2312" pitchFamily="49" charset="-122"/>
                <a:ea typeface="楷体_GB2312" pitchFamily="49" charset="-122"/>
              </a:rPr>
              <a:t>    </a:t>
            </a:r>
            <a:r>
              <a:rPr lang="zh-CN" altLang="en-US" sz="1400" b="1" dirty="0">
                <a:effectLst>
                  <a:outerShdw blurRad="38100" dist="38100" dir="2700000" algn="tl">
                    <a:srgbClr val="FFFFFF"/>
                  </a:outerShdw>
                </a:effectLst>
                <a:latin typeface="楷体_GB2312" pitchFamily="49" charset="-122"/>
                <a:ea typeface="楷体_GB2312" pitchFamily="49" charset="-122"/>
              </a:rPr>
              <a:t>当一次冒泡过程中发现没有交换操作时，表明序列已经排好序了，便终止冒泡操作。为了标记在比较过程中是否发生了数据交换，在程序中设立一个标志变量</a:t>
            </a:r>
            <a:r>
              <a:rPr lang="en-US" altLang="zh-CN" sz="1400" b="1" dirty="0">
                <a:solidFill>
                  <a:srgbClr val="FF33CC"/>
                </a:solidFill>
                <a:effectLst>
                  <a:outerShdw blurRad="38100" dist="38100" dir="2700000" algn="tl">
                    <a:srgbClr val="000000"/>
                  </a:outerShdw>
                </a:effectLst>
                <a:latin typeface="楷体_GB2312" pitchFamily="49" charset="-122"/>
                <a:ea typeface="楷体_GB2312" pitchFamily="49" charset="-122"/>
              </a:rPr>
              <a:t>flag</a:t>
            </a:r>
            <a:r>
              <a:rPr lang="zh-CN" altLang="en-US" sz="1400" b="1" dirty="0">
                <a:effectLst>
                  <a:outerShdw blurRad="38100" dist="38100" dir="2700000" algn="tl">
                    <a:srgbClr val="FFFFFF"/>
                  </a:outerShdw>
                </a:effectLst>
                <a:latin typeface="楷体_GB2312" pitchFamily="49" charset="-122"/>
                <a:ea typeface="楷体_GB2312" pitchFamily="49" charset="-122"/>
              </a:rPr>
              <a:t>，在每趟比较前，把</a:t>
            </a:r>
            <a:r>
              <a:rPr lang="en-US" altLang="zh-CN" sz="1400" b="1" dirty="0">
                <a:effectLst>
                  <a:outerShdw blurRad="38100" dist="38100" dir="2700000" algn="tl">
                    <a:srgbClr val="FFFFFF"/>
                  </a:outerShdw>
                </a:effectLst>
                <a:latin typeface="楷体_GB2312" pitchFamily="49" charset="-122"/>
                <a:ea typeface="楷体_GB2312" pitchFamily="49" charset="-122"/>
              </a:rPr>
              <a:t>flag</a:t>
            </a:r>
            <a:r>
              <a:rPr lang="zh-CN" altLang="en-US" sz="1400" b="1" dirty="0">
                <a:effectLst>
                  <a:outerShdw blurRad="38100" dist="38100" dir="2700000" algn="tl">
                    <a:srgbClr val="FFFFFF"/>
                  </a:outerShdw>
                </a:effectLst>
                <a:latin typeface="楷体_GB2312" pitchFamily="49" charset="-122"/>
                <a:ea typeface="楷体_GB2312" pitchFamily="49" charset="-122"/>
              </a:rPr>
              <a:t>变量置为</a:t>
            </a:r>
            <a:r>
              <a:rPr lang="en-US" altLang="zh-CN" sz="1400" b="1" dirty="0">
                <a:effectLst>
                  <a:outerShdw blurRad="38100" dist="38100" dir="2700000" algn="tl">
                    <a:srgbClr val="FFFFFF"/>
                  </a:outerShdw>
                </a:effectLst>
                <a:latin typeface="楷体_GB2312" pitchFamily="49" charset="-122"/>
                <a:ea typeface="楷体_GB2312" pitchFamily="49" charset="-122"/>
              </a:rPr>
              <a:t>0</a:t>
            </a:r>
            <a:r>
              <a:rPr lang="zh-CN" altLang="en-US" sz="1400" b="1" dirty="0">
                <a:effectLst>
                  <a:outerShdw blurRad="38100" dist="38100" dir="2700000" algn="tl">
                    <a:srgbClr val="FFFFFF"/>
                  </a:outerShdw>
                </a:effectLst>
                <a:latin typeface="楷体_GB2312" pitchFamily="49" charset="-122"/>
                <a:ea typeface="楷体_GB2312" pitchFamily="49" charset="-122"/>
              </a:rPr>
              <a:t>，如果在这趟比较过程中发生了交换，把变量</a:t>
            </a:r>
            <a:r>
              <a:rPr lang="en-US" altLang="zh-CN" sz="1400" b="1" dirty="0">
                <a:effectLst>
                  <a:outerShdw blurRad="38100" dist="38100" dir="2700000" algn="tl">
                    <a:srgbClr val="FFFFFF"/>
                  </a:outerShdw>
                </a:effectLst>
                <a:latin typeface="楷体_GB2312" pitchFamily="49" charset="-122"/>
                <a:ea typeface="楷体_GB2312" pitchFamily="49" charset="-122"/>
              </a:rPr>
              <a:t>flag</a:t>
            </a:r>
            <a:r>
              <a:rPr lang="zh-CN" altLang="en-US" sz="1400" b="1" dirty="0">
                <a:effectLst>
                  <a:outerShdw blurRad="38100" dist="38100" dir="2700000" algn="tl">
                    <a:srgbClr val="FFFFFF"/>
                  </a:outerShdw>
                </a:effectLst>
                <a:latin typeface="楷体_GB2312" pitchFamily="49" charset="-122"/>
                <a:ea typeface="楷体_GB2312" pitchFamily="49" charset="-122"/>
              </a:rPr>
              <a:t>的值置为</a:t>
            </a:r>
            <a:r>
              <a:rPr lang="en-US" altLang="zh-CN" sz="1400" b="1" dirty="0">
                <a:effectLst>
                  <a:outerShdw blurRad="38100" dist="38100" dir="2700000" algn="tl">
                    <a:srgbClr val="FFFFFF"/>
                  </a:outerShdw>
                </a:effectLst>
                <a:latin typeface="楷体_GB2312" pitchFamily="49" charset="-122"/>
                <a:ea typeface="楷体_GB2312" pitchFamily="49" charset="-122"/>
              </a:rPr>
              <a:t>1</a:t>
            </a:r>
            <a:r>
              <a:rPr lang="zh-CN" altLang="en-US" sz="1400" b="1" dirty="0">
                <a:effectLst>
                  <a:outerShdw blurRad="38100" dist="38100" dir="2700000" algn="tl">
                    <a:srgbClr val="FFFFFF"/>
                  </a:outerShdw>
                </a:effectLst>
                <a:latin typeface="楷体_GB2312" pitchFamily="49" charset="-122"/>
                <a:ea typeface="楷体_GB2312" pitchFamily="49" charset="-122"/>
              </a:rPr>
              <a:t>。在这一趟比较结束后判断如果</a:t>
            </a:r>
            <a:r>
              <a:rPr lang="en-US" altLang="zh-CN" sz="1400" b="1" dirty="0">
                <a:effectLst>
                  <a:outerShdw blurRad="38100" dist="38100" dir="2700000" algn="tl">
                    <a:srgbClr val="FFFFFF"/>
                  </a:outerShdw>
                </a:effectLst>
                <a:latin typeface="楷体_GB2312" pitchFamily="49" charset="-122"/>
                <a:ea typeface="楷体_GB2312" pitchFamily="49" charset="-122"/>
              </a:rPr>
              <a:t>flag</a:t>
            </a:r>
            <a:r>
              <a:rPr lang="zh-CN" altLang="en-US" sz="1400" b="1" dirty="0">
                <a:effectLst>
                  <a:outerShdw blurRad="38100" dist="38100" dir="2700000" algn="tl">
                    <a:srgbClr val="FFFFFF"/>
                  </a:outerShdw>
                </a:effectLst>
                <a:latin typeface="楷体_GB2312" pitchFamily="49" charset="-122"/>
                <a:ea typeface="楷体_GB2312" pitchFamily="49" charset="-122"/>
              </a:rPr>
              <a:t>变量取值等于</a:t>
            </a:r>
            <a:r>
              <a:rPr lang="en-US" altLang="zh-CN" sz="1400" b="1" dirty="0">
                <a:effectLst>
                  <a:outerShdw blurRad="38100" dist="38100" dir="2700000" algn="tl">
                    <a:srgbClr val="FFFFFF"/>
                  </a:outerShdw>
                </a:effectLst>
                <a:latin typeface="楷体_GB2312" pitchFamily="49" charset="-122"/>
                <a:ea typeface="楷体_GB2312" pitchFamily="49" charset="-122"/>
              </a:rPr>
              <a:t>0</a:t>
            </a:r>
            <a:r>
              <a:rPr lang="zh-CN" altLang="en-US" sz="1400" b="1" dirty="0">
                <a:effectLst>
                  <a:outerShdw blurRad="38100" dist="38100" dir="2700000" algn="tl">
                    <a:srgbClr val="FFFFFF"/>
                  </a:outerShdw>
                </a:effectLst>
                <a:latin typeface="楷体_GB2312" pitchFamily="49" charset="-122"/>
                <a:ea typeface="楷体_GB2312" pitchFamily="49" charset="-122"/>
              </a:rPr>
              <a:t>表示可以结束排序过程，否则进行下一趟比较。 </a:t>
            </a:r>
          </a:p>
        </p:txBody>
      </p:sp>
      <p:sp>
        <p:nvSpPr>
          <p:cNvPr id="6" name="Text Box 25" descr="信纸"/>
          <p:cNvSpPr txBox="1">
            <a:spLocks noChangeArrowheads="1"/>
          </p:cNvSpPr>
          <p:nvPr/>
        </p:nvSpPr>
        <p:spPr bwMode="auto">
          <a:xfrm>
            <a:off x="2099895" y="1623617"/>
            <a:ext cx="6048375" cy="5234383"/>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marL="457200" indent="-457200">
              <a:defRPr/>
            </a:pPr>
            <a:r>
              <a:rPr lang="en-US" altLang="zh-CN" sz="2000" b="1" dirty="0" smtClean="0">
                <a:effectLst>
                  <a:outerShdw blurRad="38100" dist="38100" dir="2700000" algn="tl">
                    <a:srgbClr val="FFFFFF"/>
                  </a:outerShdw>
                </a:effectLst>
              </a:rPr>
              <a:t> </a:t>
            </a:r>
            <a:r>
              <a:rPr lang="en-US" altLang="zh-CN" sz="1400" b="1" dirty="0">
                <a:effectLst>
                  <a:outerShdw blurRad="38100" dist="38100" dir="2700000" algn="tl">
                    <a:srgbClr val="FFFFFF"/>
                  </a:outerShdw>
                </a:effectLst>
                <a:ea typeface="楷体_GB2312" pitchFamily="49" charset="-122"/>
              </a:rPr>
              <a:t>#include </a:t>
            </a:r>
            <a:r>
              <a:rPr lang="en-US" altLang="zh-CN" sz="1400" b="1" dirty="0" smtClean="0">
                <a:effectLst>
                  <a:outerShdw blurRad="38100" dist="38100" dir="2700000" algn="tl">
                    <a:srgbClr val="FFFFFF"/>
                  </a:outerShdw>
                </a:effectLst>
                <a:ea typeface="楷体_GB2312" pitchFamily="49" charset="-122"/>
              </a:rPr>
              <a:t>&lt;</a:t>
            </a:r>
            <a:r>
              <a:rPr lang="en-US" altLang="zh-CN" sz="1400" b="1" dirty="0" err="1" smtClean="0">
                <a:effectLst>
                  <a:outerShdw blurRad="38100" dist="38100" dir="2700000" algn="tl">
                    <a:srgbClr val="FFFFFF"/>
                  </a:outerShdw>
                </a:effectLst>
                <a:ea typeface="楷体_GB2312" pitchFamily="49" charset="-122"/>
              </a:rPr>
              <a:t>iostream</a:t>
            </a:r>
            <a:r>
              <a:rPr lang="en-US" altLang="zh-CN" sz="1400" b="1" dirty="0" smtClean="0">
                <a:effectLst>
                  <a:outerShdw blurRad="38100" dist="38100" dir="2700000" algn="tl">
                    <a:srgbClr val="FFFFFF"/>
                  </a:outerShdw>
                </a:effectLst>
                <a:ea typeface="楷体_GB2312" pitchFamily="49" charset="-122"/>
              </a:rPr>
              <a:t>&gt;</a:t>
            </a:r>
          </a:p>
          <a:p>
            <a:pPr marL="457200" indent="-457200">
              <a:defRPr/>
            </a:pPr>
            <a:r>
              <a:rPr lang="en-US" altLang="zh-CN" sz="1400" b="1" dirty="0" smtClean="0">
                <a:effectLst>
                  <a:outerShdw blurRad="38100" dist="38100" dir="2700000" algn="tl">
                    <a:srgbClr val="FFFFFF"/>
                  </a:outerShdw>
                </a:effectLst>
                <a:ea typeface="楷体_GB2312" pitchFamily="49" charset="-122"/>
              </a:rPr>
              <a:t>#include&lt;</a:t>
            </a:r>
            <a:r>
              <a:rPr lang="en-US" altLang="zh-CN" sz="1400" b="1" dirty="0" err="1" smtClean="0">
                <a:effectLst>
                  <a:outerShdw blurRad="38100" dist="38100" dir="2700000" algn="tl">
                    <a:srgbClr val="FFFFFF"/>
                  </a:outerShdw>
                </a:effectLst>
                <a:ea typeface="楷体_GB2312" pitchFamily="49" charset="-122"/>
              </a:rPr>
              <a:t>cstdio</a:t>
            </a:r>
            <a:r>
              <a:rPr lang="en-US" altLang="zh-CN" sz="1400" b="1" dirty="0" smtClean="0">
                <a:effectLst>
                  <a:outerShdw blurRad="38100" dist="38100" dir="2700000" algn="tl">
                    <a:srgbClr val="FFFFFF"/>
                  </a:outerShdw>
                </a:effectLst>
                <a:ea typeface="楷体_GB2312" pitchFamily="49" charset="-122"/>
              </a:rPr>
              <a:t>&gt;</a:t>
            </a:r>
          </a:p>
          <a:p>
            <a:pPr marL="457200" indent="-457200">
              <a:defRPr/>
            </a:pPr>
            <a:r>
              <a:rPr lang="en-US" altLang="zh-CN" sz="1400" b="1" dirty="0">
                <a:effectLst>
                  <a:outerShdw blurRad="38100" dist="38100" dir="2700000" algn="tl">
                    <a:srgbClr val="FFFFFF"/>
                  </a:outerShdw>
                </a:effectLst>
                <a:ea typeface="楷体_GB2312" pitchFamily="49" charset="-122"/>
              </a:rPr>
              <a:t>u</a:t>
            </a:r>
            <a:r>
              <a:rPr lang="en-US" altLang="zh-CN" sz="1400" b="1" dirty="0" smtClean="0">
                <a:effectLst>
                  <a:outerShdw blurRad="38100" dist="38100" dir="2700000" algn="tl">
                    <a:srgbClr val="FFFFFF"/>
                  </a:outerShdw>
                </a:effectLst>
                <a:ea typeface="楷体_GB2312" pitchFamily="49" charset="-122"/>
              </a:rPr>
              <a:t>sing namespace </a:t>
            </a:r>
            <a:r>
              <a:rPr lang="en-US" altLang="zh-CN" sz="1400" b="1" dirty="0" err="1" smtClean="0">
                <a:effectLst>
                  <a:outerShdw blurRad="38100" dist="38100" dir="2700000" algn="tl">
                    <a:srgbClr val="FFFFFF"/>
                  </a:outerShdw>
                </a:effectLst>
                <a:ea typeface="楷体_GB2312" pitchFamily="49" charset="-122"/>
              </a:rPr>
              <a:t>std</a:t>
            </a:r>
            <a:r>
              <a:rPr lang="en-US" altLang="zh-CN" sz="1400" b="1" dirty="0" smtClean="0">
                <a:effectLst>
                  <a:outerShdw blurRad="38100" dist="38100" dir="2700000" algn="tl">
                    <a:srgbClr val="FFFFFF"/>
                  </a:outerShdw>
                </a:effectLst>
                <a:ea typeface="楷体_GB2312" pitchFamily="49" charset="-122"/>
              </a:rPr>
              <a:t>; </a:t>
            </a:r>
            <a:endParaRPr lang="en-US" altLang="zh-CN" sz="1400" b="1" dirty="0">
              <a:effectLst>
                <a:outerShdw blurRad="38100" dist="38100" dir="2700000" algn="tl">
                  <a:srgbClr val="FFFFFF"/>
                </a:outerShdw>
              </a:effectLst>
              <a:ea typeface="楷体_GB2312" pitchFamily="49" charset="-122"/>
            </a:endParaRPr>
          </a:p>
          <a:p>
            <a:pPr marL="457200" indent="-457200">
              <a:defRPr/>
            </a:pPr>
            <a:r>
              <a:rPr lang="en-US" altLang="zh-CN" sz="1400" b="1" dirty="0" smtClean="0">
                <a:effectLst>
                  <a:outerShdw blurRad="38100" dist="38100" dir="2700000" algn="tl">
                    <a:srgbClr val="FFFFFF"/>
                  </a:outerShdw>
                </a:effectLst>
                <a:ea typeface="楷体_GB2312" pitchFamily="49" charset="-122"/>
              </a:rPr>
              <a:t> #define  NUM   10</a:t>
            </a:r>
          </a:p>
          <a:p>
            <a:pPr marL="457200" indent="-457200">
              <a:defRPr/>
            </a:pPr>
            <a:r>
              <a:rPr lang="en-US" altLang="zh-CN" sz="1400" b="1" dirty="0" smtClean="0">
                <a:solidFill>
                  <a:srgbClr val="CC3300"/>
                </a:solidFill>
                <a:effectLst>
                  <a:outerShdw blurRad="38100" dist="38100" dir="2700000" algn="tl">
                    <a:srgbClr val="000000"/>
                  </a:outerShdw>
                </a:effectLst>
                <a:ea typeface="楷体_GB2312" pitchFamily="49" charset="-122"/>
              </a:rPr>
              <a:t>  void main ( )</a:t>
            </a:r>
          </a:p>
          <a:p>
            <a:pPr marL="457200" indent="-457200">
              <a:defRPr/>
            </a:pPr>
            <a:r>
              <a:rPr lang="en-US" altLang="zh-CN" sz="1400" b="1" dirty="0" smtClean="0">
                <a:effectLst>
                  <a:outerShdw blurRad="38100" dist="38100" dir="2700000" algn="tl">
                    <a:srgbClr val="FFFFFF"/>
                  </a:outerShdw>
                </a:effectLst>
                <a:ea typeface="楷体_GB2312" pitchFamily="49" charset="-122"/>
              </a:rPr>
              <a:t>  </a:t>
            </a:r>
            <a:r>
              <a:rPr lang="en-US" altLang="zh-CN" sz="1400" b="1" dirty="0">
                <a:effectLst>
                  <a:outerShdw blurRad="38100" dist="38100" dir="2700000" algn="tl">
                    <a:srgbClr val="FFFFFF"/>
                  </a:outerShdw>
                </a:effectLst>
                <a:ea typeface="楷体_GB2312" pitchFamily="49" charset="-122"/>
              </a:rPr>
              <a:t>{</a:t>
            </a:r>
          </a:p>
          <a:p>
            <a:pPr marL="457200" indent="-457200">
              <a:defRPr/>
            </a:pPr>
            <a:r>
              <a:rPr lang="en-US" altLang="zh-CN"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ea typeface="楷体_GB2312" pitchFamily="49" charset="-122"/>
              </a:rPr>
              <a:t>int</a:t>
            </a:r>
            <a:r>
              <a:rPr lang="en-US" altLang="zh-CN" sz="1400" b="1" dirty="0">
                <a:effectLst>
                  <a:outerShdw blurRad="38100" dist="38100" dir="2700000" algn="tl">
                    <a:srgbClr val="FFFFFF"/>
                  </a:outerShdw>
                </a:effectLst>
                <a:ea typeface="楷体_GB2312" pitchFamily="49" charset="-122"/>
              </a:rPr>
              <a:t> a[NUM], </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 j, </a:t>
            </a:r>
            <a:r>
              <a:rPr lang="en-US" altLang="zh-CN" sz="1400" b="1" dirty="0" err="1" smtClean="0">
                <a:effectLst>
                  <a:outerShdw blurRad="38100" dist="38100" dir="2700000" algn="tl">
                    <a:srgbClr val="FFFFFF"/>
                  </a:outerShdw>
                </a:effectLst>
                <a:ea typeface="楷体_GB2312" pitchFamily="49" charset="-122"/>
              </a:rPr>
              <a:t>t,</a:t>
            </a:r>
            <a:r>
              <a:rPr lang="en-US" altLang="zh-CN" sz="1400" b="1" dirty="0" err="1">
                <a:solidFill>
                  <a:srgbClr val="FF33CC"/>
                </a:solidFill>
                <a:effectLst>
                  <a:outerShdw blurRad="38100" dist="38100" dir="2700000" algn="tl">
                    <a:srgbClr val="000000"/>
                  </a:outerShdw>
                </a:effectLst>
                <a:ea typeface="楷体_GB2312" pitchFamily="49" charset="-122"/>
              </a:rPr>
              <a:t>flag</a:t>
            </a:r>
            <a:r>
              <a:rPr lang="en-US" altLang="zh-CN" sz="1400" b="1" dirty="0" smtClean="0">
                <a:effectLst>
                  <a:outerShdw blurRad="38100" dist="38100" dir="2700000" algn="tl">
                    <a:srgbClr val="FFFFFF"/>
                  </a:outerShdw>
                </a:effectLst>
                <a:ea typeface="楷体_GB2312" pitchFamily="49" charset="-122"/>
              </a:rPr>
              <a:t>;</a:t>
            </a:r>
            <a:endParaRPr lang="en-US" altLang="zh-CN" sz="1400" b="1" dirty="0">
              <a:effectLst>
                <a:outerShdw blurRad="38100" dist="38100" dir="2700000" algn="tl">
                  <a:srgbClr val="FFFFFF"/>
                </a:outerShdw>
              </a:effectLst>
              <a:ea typeface="楷体_GB2312" pitchFamily="49" charset="-122"/>
            </a:endParaRPr>
          </a:p>
          <a:p>
            <a:pPr marL="457200" indent="-457200">
              <a:defRPr/>
            </a:pPr>
            <a:r>
              <a:rPr lang="en-US" altLang="zh-CN" sz="1400" b="1" dirty="0" smtClean="0">
                <a:effectLst>
                  <a:outerShdw blurRad="38100" dist="38100" dir="2700000" algn="tl">
                    <a:srgbClr val="FFFFFF"/>
                  </a:outerShdw>
                </a:effectLst>
                <a:ea typeface="楷体_GB2312" pitchFamily="49" charset="-122"/>
              </a:rPr>
              <a:t>    for </a:t>
            </a:r>
            <a:r>
              <a:rPr lang="en-US" altLang="zh-CN" sz="1400" b="1" dirty="0">
                <a:effectLst>
                  <a:outerShdw blurRad="38100" dist="38100" dir="2700000" algn="tl">
                    <a:srgbClr val="FFFFFF"/>
                  </a:outerShdw>
                </a:effectLst>
                <a:ea typeface="楷体_GB2312" pitchFamily="49" charset="-122"/>
              </a:rPr>
              <a:t>(</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 = 0; </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 &lt; NUM; </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  </a:t>
            </a:r>
            <a:r>
              <a:rPr lang="en-US" altLang="zh-CN" sz="1400" b="1" dirty="0">
                <a:solidFill>
                  <a:srgbClr val="0033CC"/>
                </a:solidFill>
                <a:effectLst>
                  <a:outerShdw blurRad="38100" dist="38100" dir="2700000" algn="tl">
                    <a:srgbClr val="000000"/>
                  </a:outerShdw>
                </a:effectLst>
                <a:ea typeface="楷体_GB2312" pitchFamily="49" charset="-122"/>
              </a:rPr>
              <a:t>//</a:t>
            </a:r>
            <a:r>
              <a:rPr lang="zh-CN" altLang="en-US" sz="1400" b="1" dirty="0">
                <a:solidFill>
                  <a:srgbClr val="0033CC"/>
                </a:solidFill>
                <a:effectLst>
                  <a:outerShdw blurRad="38100" dist="38100" dir="2700000" algn="tl">
                    <a:srgbClr val="000000"/>
                  </a:outerShdw>
                </a:effectLst>
                <a:ea typeface="楷体_GB2312" pitchFamily="49" charset="-122"/>
              </a:rPr>
              <a:t>输入</a:t>
            </a:r>
            <a:r>
              <a:rPr lang="en-US" altLang="zh-CN" sz="1400" b="1" dirty="0">
                <a:solidFill>
                  <a:srgbClr val="0033CC"/>
                </a:solidFill>
                <a:effectLst>
                  <a:outerShdw blurRad="38100" dist="38100" dir="2700000" algn="tl">
                    <a:srgbClr val="000000"/>
                  </a:outerShdw>
                </a:effectLst>
                <a:ea typeface="楷体_GB2312" pitchFamily="49" charset="-122"/>
              </a:rPr>
              <a:t>NUM</a:t>
            </a:r>
            <a:r>
              <a:rPr lang="zh-CN" altLang="en-US" sz="1400" b="1" dirty="0">
                <a:solidFill>
                  <a:srgbClr val="0033CC"/>
                </a:solidFill>
                <a:effectLst>
                  <a:outerShdw blurRad="38100" dist="38100" dir="2700000" algn="tl">
                    <a:srgbClr val="000000"/>
                  </a:outerShdw>
                </a:effectLst>
                <a:ea typeface="楷体_GB2312" pitchFamily="49" charset="-122"/>
              </a:rPr>
              <a:t>个整数</a:t>
            </a:r>
          </a:p>
          <a:p>
            <a:pPr marL="457200" indent="-457200">
              <a:defRPr/>
            </a:pPr>
            <a:r>
              <a:rPr lang="zh-CN" altLang="en-US"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ea typeface="楷体_GB2312" pitchFamily="49" charset="-122"/>
              </a:rPr>
              <a:t>scanf</a:t>
            </a:r>
            <a:r>
              <a:rPr lang="en-US" altLang="zh-CN" sz="1400" b="1" dirty="0">
                <a:effectLst>
                  <a:outerShdw blurRad="38100" dist="38100" dir="2700000" algn="tl">
                    <a:srgbClr val="FFFFFF"/>
                  </a:outerShdw>
                </a:effectLst>
                <a:ea typeface="楷体_GB2312" pitchFamily="49" charset="-122"/>
              </a:rPr>
              <a:t> ("%d", &amp;a[</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a:t>
            </a:r>
          </a:p>
          <a:p>
            <a:pPr marL="457200" indent="-457200">
              <a:defRPr/>
            </a:pPr>
            <a:r>
              <a:rPr lang="en-US" altLang="zh-CN" sz="1400" b="1" dirty="0">
                <a:effectLst>
                  <a:outerShdw blurRad="38100" dist="38100" dir="2700000" algn="tl">
                    <a:srgbClr val="FFFFFF"/>
                  </a:outerShdw>
                </a:effectLst>
                <a:ea typeface="楷体_GB2312" pitchFamily="49" charset="-122"/>
              </a:rPr>
              <a:t>    for (</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 = 1; </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 &lt; </a:t>
            </a:r>
            <a:r>
              <a:rPr lang="en-US" altLang="zh-CN" sz="1400" b="1" dirty="0" smtClean="0">
                <a:effectLst>
                  <a:outerShdw blurRad="38100" dist="38100" dir="2700000" algn="tl">
                    <a:srgbClr val="FFFFFF"/>
                  </a:outerShdw>
                </a:effectLst>
                <a:ea typeface="楷体_GB2312" pitchFamily="49" charset="-122"/>
              </a:rPr>
              <a:t>NUM-1; </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 </a:t>
            </a:r>
            <a:r>
              <a:rPr lang="en-US" altLang="zh-CN" sz="1400" b="1" dirty="0">
                <a:solidFill>
                  <a:srgbClr val="0033CC"/>
                </a:solidFill>
                <a:effectLst>
                  <a:outerShdw blurRad="38100" dist="38100" dir="2700000" algn="tl">
                    <a:srgbClr val="000000"/>
                  </a:outerShdw>
                </a:effectLst>
                <a:ea typeface="楷体_GB2312" pitchFamily="49" charset="-122"/>
              </a:rPr>
              <a:t>//</a:t>
            </a:r>
            <a:r>
              <a:rPr lang="zh-CN" altLang="en-US" sz="1400" b="1" dirty="0">
                <a:solidFill>
                  <a:srgbClr val="0033CC"/>
                </a:solidFill>
                <a:effectLst>
                  <a:outerShdw blurRad="38100" dist="38100" dir="2700000" algn="tl">
                    <a:srgbClr val="000000"/>
                  </a:outerShdw>
                </a:effectLst>
                <a:ea typeface="楷体_GB2312" pitchFamily="49" charset="-122"/>
              </a:rPr>
              <a:t>趟数，共</a:t>
            </a:r>
            <a:r>
              <a:rPr lang="en-US" altLang="zh-CN" sz="1400" b="1" dirty="0">
                <a:solidFill>
                  <a:srgbClr val="0033CC"/>
                </a:solidFill>
                <a:effectLst>
                  <a:outerShdw blurRad="38100" dist="38100" dir="2700000" algn="tl">
                    <a:srgbClr val="000000"/>
                  </a:outerShdw>
                </a:effectLst>
                <a:ea typeface="楷体_GB2312" pitchFamily="49" charset="-122"/>
              </a:rPr>
              <a:t>NUM-1</a:t>
            </a:r>
            <a:r>
              <a:rPr lang="zh-CN" altLang="en-US" sz="1400" b="1" dirty="0" smtClean="0">
                <a:solidFill>
                  <a:srgbClr val="0033CC"/>
                </a:solidFill>
                <a:effectLst>
                  <a:outerShdw blurRad="38100" dist="38100" dir="2700000" algn="tl">
                    <a:srgbClr val="000000"/>
                  </a:outerShdw>
                </a:effectLst>
                <a:ea typeface="楷体_GB2312" pitchFamily="49" charset="-122"/>
              </a:rPr>
              <a:t>趟</a:t>
            </a:r>
            <a:endParaRPr lang="en-US" altLang="zh-CN" sz="1400" b="1" dirty="0" smtClean="0">
              <a:effectLst>
                <a:outerShdw blurRad="38100" dist="38100" dir="2700000" algn="tl">
                  <a:srgbClr val="FFFFFF"/>
                </a:outerShdw>
              </a:effectLst>
              <a:ea typeface="楷体_GB2312" pitchFamily="49" charset="-122"/>
            </a:endParaRPr>
          </a:p>
          <a:p>
            <a:pPr marL="457200" indent="-457200">
              <a:defRPr/>
            </a:pPr>
            <a:r>
              <a:rPr lang="en-US" altLang="zh-CN" sz="1400" b="1" dirty="0" smtClean="0">
                <a:effectLst>
                  <a:outerShdw blurRad="38100" dist="38100" dir="2700000" algn="tl">
                    <a:srgbClr val="FFFFFF"/>
                  </a:outerShdw>
                </a:effectLst>
                <a:ea typeface="楷体_GB2312" pitchFamily="49" charset="-122"/>
              </a:rPr>
              <a:t>   {</a:t>
            </a:r>
          </a:p>
          <a:p>
            <a:pPr marL="457200" indent="-457200">
              <a:defRPr/>
            </a:pPr>
            <a:r>
              <a:rPr lang="en-US" altLang="zh-CN" sz="1400" b="1" dirty="0">
                <a:solidFill>
                  <a:srgbClr val="FF33CC"/>
                </a:solidFill>
                <a:effectLst>
                  <a:outerShdw blurRad="38100" dist="38100" dir="2700000" algn="tl">
                    <a:srgbClr val="000000"/>
                  </a:outerShdw>
                </a:effectLst>
                <a:ea typeface="楷体_GB2312" pitchFamily="49" charset="-122"/>
              </a:rPr>
              <a:t>         flag=0;</a:t>
            </a:r>
          </a:p>
          <a:p>
            <a:pPr marL="457200" indent="-457200">
              <a:defRPr/>
            </a:pPr>
            <a:r>
              <a:rPr lang="en-US" altLang="zh-CN" sz="1400" b="1" dirty="0">
                <a:effectLst>
                  <a:outerShdw blurRad="38100" dist="38100" dir="2700000" algn="tl">
                    <a:srgbClr val="FFFFFF"/>
                  </a:outerShdw>
                </a:effectLst>
                <a:ea typeface="楷体_GB2312" pitchFamily="49" charset="-122"/>
              </a:rPr>
              <a:t> </a:t>
            </a:r>
            <a:r>
              <a:rPr lang="en-US" altLang="zh-CN" sz="1400" b="1" dirty="0" smtClean="0">
                <a:effectLst>
                  <a:outerShdw blurRad="38100" dist="38100" dir="2700000" algn="tl">
                    <a:srgbClr val="FFFFFF"/>
                  </a:outerShdw>
                </a:effectLst>
                <a:ea typeface="楷体_GB2312" pitchFamily="49" charset="-122"/>
              </a:rPr>
              <a:t>       for </a:t>
            </a:r>
            <a:r>
              <a:rPr lang="en-US" altLang="zh-CN" sz="1400" b="1" dirty="0">
                <a:effectLst>
                  <a:outerShdw blurRad="38100" dist="38100" dir="2700000" algn="tl">
                    <a:srgbClr val="FFFFFF"/>
                  </a:outerShdw>
                </a:effectLst>
                <a:ea typeface="楷体_GB2312" pitchFamily="49" charset="-122"/>
              </a:rPr>
              <a:t>(j = </a:t>
            </a:r>
            <a:r>
              <a:rPr lang="en-US" altLang="zh-CN" sz="1400" b="1" dirty="0" smtClean="0">
                <a:effectLst>
                  <a:outerShdw blurRad="38100" dist="38100" dir="2700000" algn="tl">
                    <a:srgbClr val="FFFFFF"/>
                  </a:outerShdw>
                </a:effectLst>
                <a:ea typeface="楷体_GB2312" pitchFamily="49" charset="-122"/>
              </a:rPr>
              <a:t>i-1; </a:t>
            </a:r>
            <a:r>
              <a:rPr lang="en-US" altLang="zh-CN" sz="1400" b="1" dirty="0">
                <a:effectLst>
                  <a:outerShdw blurRad="38100" dist="38100" dir="2700000" algn="tl">
                    <a:srgbClr val="FFFFFF"/>
                  </a:outerShdw>
                </a:effectLst>
                <a:ea typeface="楷体_GB2312" pitchFamily="49" charset="-122"/>
              </a:rPr>
              <a:t>j &lt; NUM - </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ea typeface="楷体_GB2312" pitchFamily="49" charset="-122"/>
              </a:rPr>
              <a:t>j++</a:t>
            </a:r>
            <a:r>
              <a:rPr lang="en-US" altLang="zh-CN" sz="1400" b="1" dirty="0">
                <a:effectLst>
                  <a:outerShdw blurRad="38100" dist="38100" dir="2700000" algn="tl">
                    <a:srgbClr val="FFFFFF"/>
                  </a:outerShdw>
                </a:effectLst>
                <a:ea typeface="楷体_GB2312" pitchFamily="49" charset="-122"/>
              </a:rPr>
              <a:t>)  </a:t>
            </a:r>
            <a:r>
              <a:rPr lang="en-US" altLang="zh-CN" sz="1400" b="1" dirty="0">
                <a:solidFill>
                  <a:srgbClr val="0033CC"/>
                </a:solidFill>
                <a:effectLst>
                  <a:outerShdw blurRad="38100" dist="38100" dir="2700000" algn="tl">
                    <a:srgbClr val="000000"/>
                  </a:outerShdw>
                </a:effectLst>
                <a:ea typeface="楷体_GB2312" pitchFamily="49" charset="-122"/>
              </a:rPr>
              <a:t>//</a:t>
            </a:r>
            <a:r>
              <a:rPr lang="zh-CN" altLang="en-US" sz="1400" b="1" dirty="0">
                <a:solidFill>
                  <a:srgbClr val="0033CC"/>
                </a:solidFill>
                <a:effectLst>
                  <a:outerShdw blurRad="38100" dist="38100" dir="2700000" algn="tl">
                    <a:srgbClr val="000000"/>
                  </a:outerShdw>
                </a:effectLst>
                <a:ea typeface="楷体_GB2312" pitchFamily="49" charset="-122"/>
              </a:rPr>
              <a:t>实现一次冒泡操作</a:t>
            </a:r>
          </a:p>
          <a:p>
            <a:pPr marL="457200" indent="-457200">
              <a:defRPr/>
            </a:pPr>
            <a:r>
              <a:rPr lang="zh-CN" altLang="en-US" sz="1400" b="1" dirty="0">
                <a:effectLst>
                  <a:outerShdw blurRad="38100" dist="38100" dir="2700000" algn="tl">
                    <a:srgbClr val="FFFFFF"/>
                  </a:outerShdw>
                </a:effectLst>
                <a:ea typeface="楷体_GB2312" pitchFamily="49" charset="-122"/>
              </a:rPr>
              <a:t>          </a:t>
            </a:r>
            <a:r>
              <a:rPr lang="en-US" altLang="zh-CN" sz="1400" b="1" dirty="0">
                <a:effectLst>
                  <a:outerShdw blurRad="38100" dist="38100" dir="2700000" algn="tl">
                    <a:srgbClr val="FFFFFF"/>
                  </a:outerShdw>
                </a:effectLst>
                <a:ea typeface="楷体_GB2312" pitchFamily="49" charset="-122"/>
              </a:rPr>
              <a:t>if (a[j] &gt; a[j+1])   </a:t>
            </a:r>
            <a:r>
              <a:rPr lang="en-US" altLang="zh-CN" sz="1400" b="1" dirty="0">
                <a:solidFill>
                  <a:srgbClr val="0033CC"/>
                </a:solidFill>
                <a:effectLst>
                  <a:outerShdw blurRad="38100" dist="38100" dir="2700000" algn="tl">
                    <a:srgbClr val="000000"/>
                  </a:outerShdw>
                </a:effectLst>
                <a:ea typeface="楷体_GB2312" pitchFamily="49" charset="-122"/>
              </a:rPr>
              <a:t>//</a:t>
            </a:r>
            <a:r>
              <a:rPr lang="zh-CN" altLang="en-US" sz="1400" b="1" dirty="0">
                <a:solidFill>
                  <a:srgbClr val="0033CC"/>
                </a:solidFill>
                <a:effectLst>
                  <a:outerShdw blurRad="38100" dist="38100" dir="2700000" algn="tl">
                    <a:srgbClr val="000000"/>
                  </a:outerShdw>
                </a:effectLst>
                <a:ea typeface="楷体_GB2312" pitchFamily="49" charset="-122"/>
              </a:rPr>
              <a:t>交换</a:t>
            </a:r>
            <a:r>
              <a:rPr lang="en-US" altLang="zh-CN" sz="1400" b="1" dirty="0">
                <a:solidFill>
                  <a:srgbClr val="0033CC"/>
                </a:solidFill>
                <a:effectLst>
                  <a:outerShdw blurRad="38100" dist="38100" dir="2700000" algn="tl">
                    <a:srgbClr val="000000"/>
                  </a:outerShdw>
                </a:effectLst>
                <a:ea typeface="楷体_GB2312" pitchFamily="49" charset="-122"/>
              </a:rPr>
              <a:t>a[j]</a:t>
            </a:r>
            <a:r>
              <a:rPr lang="zh-CN" altLang="en-US" sz="1400" b="1" dirty="0">
                <a:solidFill>
                  <a:srgbClr val="0033CC"/>
                </a:solidFill>
                <a:effectLst>
                  <a:outerShdw blurRad="38100" dist="38100" dir="2700000" algn="tl">
                    <a:srgbClr val="000000"/>
                  </a:outerShdw>
                </a:effectLst>
                <a:ea typeface="楷体_GB2312" pitchFamily="49" charset="-122"/>
              </a:rPr>
              <a:t>和</a:t>
            </a:r>
            <a:r>
              <a:rPr lang="en-US" altLang="zh-CN" sz="1400" b="1" dirty="0">
                <a:solidFill>
                  <a:srgbClr val="0033CC"/>
                </a:solidFill>
                <a:effectLst>
                  <a:outerShdw blurRad="38100" dist="38100" dir="2700000" algn="tl">
                    <a:srgbClr val="000000"/>
                  </a:outerShdw>
                </a:effectLst>
                <a:ea typeface="楷体_GB2312" pitchFamily="49" charset="-122"/>
              </a:rPr>
              <a:t>a[j+1]</a:t>
            </a:r>
          </a:p>
          <a:p>
            <a:pPr marL="457200" indent="-457200">
              <a:defRPr/>
            </a:pPr>
            <a:r>
              <a:rPr lang="en-US" altLang="zh-CN" sz="1400" b="1" dirty="0">
                <a:effectLst>
                  <a:outerShdw blurRad="38100" dist="38100" dir="2700000" algn="tl">
                    <a:srgbClr val="FFFFFF"/>
                  </a:outerShdw>
                </a:effectLst>
                <a:ea typeface="楷体_GB2312" pitchFamily="49" charset="-122"/>
              </a:rPr>
              <a:t>          {  </a:t>
            </a:r>
          </a:p>
          <a:p>
            <a:pPr marL="457200" indent="-457200">
              <a:defRPr/>
            </a:pPr>
            <a:r>
              <a:rPr lang="en-US" altLang="zh-CN" sz="1400" b="1" dirty="0">
                <a:effectLst>
                  <a:outerShdw blurRad="38100" dist="38100" dir="2700000" algn="tl">
                    <a:srgbClr val="FFFFFF"/>
                  </a:outerShdw>
                </a:effectLst>
                <a:ea typeface="楷体_GB2312" pitchFamily="49" charset="-122"/>
              </a:rPr>
              <a:t>             t = a[j</a:t>
            </a:r>
            <a:r>
              <a:rPr lang="en-US" altLang="zh-CN" sz="1400" b="1" dirty="0" smtClean="0">
                <a:effectLst>
                  <a:outerShdw blurRad="38100" dist="38100" dir="2700000" algn="tl">
                    <a:srgbClr val="FFFFFF"/>
                  </a:outerShdw>
                </a:effectLst>
                <a:ea typeface="楷体_GB2312" pitchFamily="49" charset="-122"/>
              </a:rPr>
              <a:t>];a[j</a:t>
            </a:r>
            <a:r>
              <a:rPr lang="en-US" altLang="zh-CN" sz="1400" b="1" dirty="0">
                <a:effectLst>
                  <a:outerShdw blurRad="38100" dist="38100" dir="2700000" algn="tl">
                    <a:srgbClr val="FFFFFF"/>
                  </a:outerShdw>
                </a:effectLst>
                <a:ea typeface="楷体_GB2312" pitchFamily="49" charset="-122"/>
              </a:rPr>
              <a:t>] = a[j+1</a:t>
            </a:r>
            <a:r>
              <a:rPr lang="en-US" altLang="zh-CN" sz="1400" b="1" dirty="0" smtClean="0">
                <a:effectLst>
                  <a:outerShdw blurRad="38100" dist="38100" dir="2700000" algn="tl">
                    <a:srgbClr val="FFFFFF"/>
                  </a:outerShdw>
                </a:effectLst>
                <a:ea typeface="楷体_GB2312" pitchFamily="49" charset="-122"/>
              </a:rPr>
              <a:t>]; </a:t>
            </a:r>
            <a:r>
              <a:rPr lang="en-US" altLang="zh-CN" sz="1400" b="1" dirty="0">
                <a:effectLst>
                  <a:outerShdw blurRad="38100" dist="38100" dir="2700000" algn="tl">
                    <a:srgbClr val="FFFFFF"/>
                  </a:outerShdw>
                </a:effectLst>
                <a:ea typeface="楷体_GB2312" pitchFamily="49" charset="-122"/>
              </a:rPr>
              <a:t>a[j+1] = t</a:t>
            </a:r>
            <a:r>
              <a:rPr lang="en-US" altLang="zh-CN" sz="1400" b="1" dirty="0" smtClean="0">
                <a:effectLst>
                  <a:outerShdw blurRad="38100" dist="38100" dir="2700000" algn="tl">
                    <a:srgbClr val="FFFFFF"/>
                  </a:outerShdw>
                </a:effectLst>
                <a:ea typeface="楷体_GB2312" pitchFamily="49" charset="-122"/>
              </a:rPr>
              <a:t>; flag=1</a:t>
            </a:r>
            <a:endParaRPr lang="en-US" altLang="zh-CN" sz="1400" b="1" dirty="0">
              <a:effectLst>
                <a:outerShdw blurRad="38100" dist="38100" dir="2700000" algn="tl">
                  <a:srgbClr val="FFFFFF"/>
                </a:outerShdw>
              </a:effectLst>
              <a:ea typeface="楷体_GB2312" pitchFamily="49" charset="-122"/>
            </a:endParaRPr>
          </a:p>
          <a:p>
            <a:pPr marL="457200" indent="-457200">
              <a:defRPr/>
            </a:pPr>
            <a:r>
              <a:rPr lang="en-US" altLang="zh-CN" sz="1400" b="1" dirty="0">
                <a:effectLst>
                  <a:outerShdw blurRad="38100" dist="38100" dir="2700000" algn="tl">
                    <a:srgbClr val="FFFFFF"/>
                  </a:outerShdw>
                </a:effectLst>
                <a:ea typeface="楷体_GB2312" pitchFamily="49" charset="-122"/>
              </a:rPr>
              <a:t>          </a:t>
            </a:r>
            <a:r>
              <a:rPr lang="en-US" altLang="zh-CN" sz="1400" b="1" dirty="0" smtClean="0">
                <a:effectLst>
                  <a:outerShdw blurRad="38100" dist="38100" dir="2700000" algn="tl">
                    <a:srgbClr val="FFFFFF"/>
                  </a:outerShdw>
                </a:effectLst>
                <a:ea typeface="楷体_GB2312" pitchFamily="49" charset="-122"/>
              </a:rPr>
              <a:t>}</a:t>
            </a:r>
          </a:p>
          <a:p>
            <a:pPr marL="457200" indent="-457200">
              <a:defRPr/>
            </a:pPr>
            <a:r>
              <a:rPr lang="en-US" altLang="zh-CN" sz="1400" b="1" dirty="0">
                <a:effectLst>
                  <a:outerShdw blurRad="38100" dist="38100" dir="2700000" algn="tl">
                    <a:srgbClr val="FFFFFF"/>
                  </a:outerShdw>
                </a:effectLst>
                <a:ea typeface="楷体_GB2312" pitchFamily="49" charset="-122"/>
              </a:rPr>
              <a:t> </a:t>
            </a:r>
            <a:r>
              <a:rPr lang="en-US" altLang="zh-CN" sz="1400" b="1" dirty="0" smtClean="0">
                <a:effectLst>
                  <a:outerShdw blurRad="38100" dist="38100" dir="2700000" algn="tl">
                    <a:srgbClr val="FFFFFF"/>
                  </a:outerShdw>
                </a:effectLst>
                <a:ea typeface="楷体_GB2312" pitchFamily="49" charset="-122"/>
              </a:rPr>
              <a:t>         </a:t>
            </a:r>
            <a:r>
              <a:rPr lang="en-US" altLang="zh-CN" sz="1400" b="1" dirty="0">
                <a:solidFill>
                  <a:srgbClr val="FF33CC"/>
                </a:solidFill>
                <a:effectLst>
                  <a:outerShdw blurRad="38100" dist="38100" dir="2700000" algn="tl">
                    <a:srgbClr val="000000"/>
                  </a:outerShdw>
                </a:effectLst>
                <a:ea typeface="楷体_GB2312" pitchFamily="49" charset="-122"/>
              </a:rPr>
              <a:t>if (flag = = 0)  break;</a:t>
            </a:r>
          </a:p>
          <a:p>
            <a:pPr marL="457200" indent="-457200">
              <a:defRPr/>
            </a:pPr>
            <a:r>
              <a:rPr lang="en-US" altLang="zh-CN" sz="1400" b="1" dirty="0" smtClean="0">
                <a:effectLst>
                  <a:outerShdw blurRad="38100" dist="38100" dir="2700000" algn="tl">
                    <a:srgbClr val="FFFFFF"/>
                  </a:outerShdw>
                </a:effectLst>
                <a:ea typeface="楷体_GB2312" pitchFamily="49" charset="-122"/>
              </a:rPr>
              <a:t>   }</a:t>
            </a:r>
            <a:endParaRPr lang="en-US" altLang="zh-CN" sz="1400" b="1" dirty="0">
              <a:effectLst>
                <a:outerShdw blurRad="38100" dist="38100" dir="2700000" algn="tl">
                  <a:srgbClr val="FFFFFF"/>
                </a:outerShdw>
              </a:effectLst>
              <a:ea typeface="楷体_GB2312" pitchFamily="49" charset="-122"/>
            </a:endParaRPr>
          </a:p>
          <a:p>
            <a:pPr marL="457200" indent="-457200">
              <a:defRPr/>
            </a:pPr>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printf</a:t>
            </a:r>
            <a:r>
              <a:rPr lang="en-US" altLang="zh-CN" sz="1400" b="1" dirty="0" smtClean="0">
                <a:effectLst>
                  <a:outerShdw blurRad="38100" dist="38100" dir="2700000" algn="tl">
                    <a:srgbClr val="FFFFFF"/>
                  </a:outerShdw>
                </a:effectLst>
                <a:ea typeface="楷体_GB2312" pitchFamily="49" charset="-122"/>
              </a:rPr>
              <a:t> </a:t>
            </a:r>
            <a:r>
              <a:rPr lang="en-US" altLang="zh-CN" sz="1400" b="1" dirty="0">
                <a:effectLst>
                  <a:outerShdw blurRad="38100" dist="38100" dir="2700000" algn="tl">
                    <a:srgbClr val="FFFFFF"/>
                  </a:outerShdw>
                </a:effectLst>
                <a:ea typeface="楷体_GB2312" pitchFamily="49" charset="-122"/>
              </a:rPr>
              <a:t>("the sorted numbers:\n");  </a:t>
            </a:r>
          </a:p>
          <a:p>
            <a:pPr marL="457200" indent="-457200">
              <a:defRPr/>
            </a:pPr>
            <a:r>
              <a:rPr lang="en-US" altLang="zh-CN" sz="1400" b="1" dirty="0">
                <a:effectLst>
                  <a:outerShdw blurRad="38100" dist="38100" dir="2700000" algn="tl">
                    <a:srgbClr val="FFFFFF"/>
                  </a:outerShdw>
                </a:effectLst>
                <a:ea typeface="楷体_GB2312" pitchFamily="49" charset="-122"/>
              </a:rPr>
              <a:t>    for (</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 = 0; </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 &lt; NUM; </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  </a:t>
            </a:r>
          </a:p>
          <a:p>
            <a:pPr marL="457200" indent="-457200">
              <a:defRPr/>
            </a:pPr>
            <a:r>
              <a:rPr lang="en-US" altLang="zh-CN"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ea typeface="楷体_GB2312" pitchFamily="49" charset="-122"/>
              </a:rPr>
              <a:t>printf</a:t>
            </a:r>
            <a:r>
              <a:rPr lang="en-US" altLang="zh-CN" sz="1400" b="1" dirty="0">
                <a:effectLst>
                  <a:outerShdw blurRad="38100" dist="38100" dir="2700000" algn="tl">
                    <a:srgbClr val="FFFFFF"/>
                  </a:outerShdw>
                </a:effectLst>
                <a:ea typeface="楷体_GB2312" pitchFamily="49" charset="-122"/>
              </a:rPr>
              <a:t> ("%d ", a[</a:t>
            </a:r>
            <a:r>
              <a:rPr lang="en-US" altLang="zh-CN" sz="1400" b="1" dirty="0" err="1">
                <a:effectLst>
                  <a:outerShdw blurRad="38100" dist="38100" dir="2700000" algn="tl">
                    <a:srgbClr val="FFFFFF"/>
                  </a:outerShdw>
                </a:effectLst>
                <a:ea typeface="楷体_GB2312" pitchFamily="49" charset="-122"/>
              </a:rPr>
              <a:t>i</a:t>
            </a:r>
            <a:r>
              <a:rPr lang="en-US" altLang="zh-CN" sz="1400" b="1" dirty="0">
                <a:effectLst>
                  <a:outerShdw blurRad="38100" dist="38100" dir="2700000" algn="tl">
                    <a:srgbClr val="FFFFFF"/>
                  </a:outerShdw>
                </a:effectLst>
                <a:ea typeface="楷体_GB2312" pitchFamily="49" charset="-122"/>
              </a:rPr>
              <a:t>]);</a:t>
            </a:r>
          </a:p>
          <a:p>
            <a:pPr marL="457200" indent="-457200">
              <a:defRPr/>
            </a:pPr>
            <a:r>
              <a:rPr lang="en-US" altLang="zh-CN" sz="1400" b="1" dirty="0">
                <a:effectLst>
                  <a:outerShdw blurRad="38100" dist="38100" dir="2700000" algn="tl">
                    <a:srgbClr val="FFFFFF"/>
                  </a:outerShdw>
                </a:effectLst>
                <a:ea typeface="楷体_GB2312" pitchFamily="49" charset="-122"/>
              </a:rPr>
              <a:t>  }</a:t>
            </a:r>
          </a:p>
        </p:txBody>
      </p:sp>
    </p:spTree>
    <p:extLst>
      <p:ext uri="{BB962C8B-B14F-4D97-AF65-F5344CB8AC3E}">
        <p14:creationId xmlns:p14="http://schemas.microsoft.com/office/powerpoint/2010/main" val="206328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840887" y="1340555"/>
            <a:ext cx="8675688" cy="369332"/>
          </a:xfrm>
          <a:prstGeom prst="rect">
            <a:avLst/>
          </a:prstGeom>
          <a:noFill/>
          <a:ln w="9525">
            <a:noFill/>
            <a:miter lim="800000"/>
            <a:headEnd/>
            <a:tailEnd/>
          </a:ln>
          <a:effectLst/>
        </p:spPr>
        <p:txBody>
          <a:bodyPr anchor="ctr">
            <a:spAutoFit/>
          </a:bodyPr>
          <a:lstStyle/>
          <a:p>
            <a:pPr>
              <a:defRPr/>
            </a:pPr>
            <a:r>
              <a:rPr lang="en-US" altLang="zh-CN" b="1" dirty="0" smtClean="0">
                <a:solidFill>
                  <a:srgbClr val="CC3300"/>
                </a:solidFill>
                <a:effectLst>
                  <a:outerShdw blurRad="38100" dist="38100" dir="2700000" algn="tl">
                    <a:srgbClr val="000000"/>
                  </a:outerShdw>
                </a:effectLst>
                <a:latin typeface="隶书" pitchFamily="49" charset="-122"/>
                <a:ea typeface="隶书" pitchFamily="49" charset="-122"/>
              </a:rPr>
              <a:t>【</a:t>
            </a:r>
            <a:r>
              <a:rPr lang="zh-CN" altLang="en-US" b="1" dirty="0" smtClean="0">
                <a:solidFill>
                  <a:srgbClr val="CC3300"/>
                </a:solidFill>
                <a:effectLst>
                  <a:outerShdw blurRad="38100" dist="38100" dir="2700000" algn="tl">
                    <a:srgbClr val="000000"/>
                  </a:outerShdw>
                </a:effectLst>
                <a:latin typeface="隶书" pitchFamily="49" charset="-122"/>
                <a:ea typeface="隶书" pitchFamily="49" charset="-122"/>
              </a:rPr>
              <a:t>例</a:t>
            </a:r>
            <a:r>
              <a:rPr lang="en-US" altLang="zh-CN" b="1" dirty="0" smtClean="0">
                <a:solidFill>
                  <a:srgbClr val="CC3300"/>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用</a:t>
            </a:r>
            <a:r>
              <a:rPr lang="zh-CN" altLang="en-US" b="1" dirty="0">
                <a:solidFill>
                  <a:schemeClr val="accent2"/>
                </a:solidFill>
                <a:effectLst>
                  <a:outerShdw blurRad="38100" dist="38100" dir="2700000" algn="tl">
                    <a:srgbClr val="000000"/>
                  </a:outerShdw>
                </a:effectLst>
                <a:latin typeface="隶书" pitchFamily="49" charset="-122"/>
                <a:ea typeface="隶书" pitchFamily="49" charset="-122"/>
              </a:rPr>
              <a:t>选择排序法</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将</a:t>
            </a:r>
            <a:r>
              <a:rPr lang="en-US" altLang="zh-CN" b="1" dirty="0">
                <a:solidFill>
                  <a:srgbClr val="CC3300"/>
                </a:solidFill>
                <a:effectLst>
                  <a:outerShdw blurRad="38100" dist="38100" dir="2700000" algn="tl">
                    <a:srgbClr val="000000"/>
                  </a:outerShdw>
                </a:effectLst>
                <a:latin typeface="隶书" pitchFamily="49" charset="-122"/>
                <a:ea typeface="隶书" pitchFamily="49" charset="-122"/>
              </a:rPr>
              <a:t>10</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个整数按照从小到大的顺序排序</a:t>
            </a:r>
          </a:p>
        </p:txBody>
      </p:sp>
      <p:sp useBgFill="1">
        <p:nvSpPr>
          <p:cNvPr id="5" name="Rectangle 7"/>
          <p:cNvSpPr>
            <a:spLocks noChangeArrowheads="1"/>
          </p:cNvSpPr>
          <p:nvPr/>
        </p:nvSpPr>
        <p:spPr bwMode="auto">
          <a:xfrm>
            <a:off x="1199662" y="2044334"/>
            <a:ext cx="8129588" cy="2686050"/>
          </a:xfrm>
          <a:prstGeom prst="rect">
            <a:avLst/>
          </a:prstGeom>
          <a:ln w="38100">
            <a:solidFill>
              <a:srgbClr val="008000"/>
            </a:solidFill>
            <a:miter lim="800000"/>
            <a:headEnd/>
            <a:tailEnd/>
          </a:ln>
          <a:effectLst/>
        </p:spPr>
        <p:txBody>
          <a:bodyPr lIns="90000" tIns="46800" rIns="90000" bIns="46800" anchor="ctr">
            <a:spAutoFit/>
          </a:bodyPr>
          <a:lstStyle/>
          <a:p>
            <a:pPr>
              <a:defRPr/>
            </a:pPr>
            <a:r>
              <a:rPr lang="zh-CN" altLang="en-US" b="1" u="sng" dirty="0">
                <a:solidFill>
                  <a:srgbClr val="FF3300"/>
                </a:solidFill>
                <a:effectLst>
                  <a:outerShdw blurRad="38100" dist="38100" dir="2700000" algn="tl">
                    <a:srgbClr val="C0C0C0"/>
                  </a:outerShdw>
                </a:effectLst>
                <a:latin typeface="楷体_GB2312" pitchFamily="49" charset="-122"/>
                <a:ea typeface="楷体_GB2312" pitchFamily="49" charset="-122"/>
              </a:rPr>
              <a:t>排序过程：</a:t>
            </a:r>
          </a:p>
          <a:p>
            <a:pPr>
              <a:defRPr/>
            </a:pPr>
            <a:r>
              <a:rPr lang="zh-CN" altLang="en-US" b="1" dirty="0">
                <a:effectLst>
                  <a:outerShdw blurRad="38100" dist="38100" dir="2700000" algn="tl">
                    <a:srgbClr val="C0C0C0"/>
                  </a:outerShdw>
                </a:effectLst>
                <a:latin typeface="楷体_GB2312" pitchFamily="49" charset="-122"/>
                <a:ea typeface="楷体_GB2312" pitchFamily="49" charset="-122"/>
              </a:rPr>
              <a:t>  </a:t>
            </a:r>
            <a:r>
              <a:rPr lang="en-US" altLang="zh-CN" b="1" dirty="0">
                <a:effectLst>
                  <a:outerShdw blurRad="38100" dist="38100" dir="2700000" algn="tl">
                    <a:srgbClr val="C0C0C0"/>
                  </a:outerShdw>
                </a:effectLst>
                <a:latin typeface="楷体_GB2312" pitchFamily="49" charset="-122"/>
                <a:ea typeface="楷体_GB2312" pitchFamily="49" charset="-122"/>
              </a:rPr>
              <a:t>(1) </a:t>
            </a:r>
            <a:r>
              <a:rPr lang="zh-CN" altLang="en-US" b="1" dirty="0">
                <a:effectLst>
                  <a:outerShdw blurRad="38100" dist="38100" dir="2700000" algn="tl">
                    <a:srgbClr val="C0C0C0"/>
                  </a:outerShdw>
                </a:effectLst>
                <a:latin typeface="楷体_GB2312" pitchFamily="49" charset="-122"/>
                <a:ea typeface="楷体_GB2312" pitchFamily="49" charset="-122"/>
              </a:rPr>
              <a:t>首先通过</a:t>
            </a:r>
            <a:r>
              <a:rPr lang="en-US" altLang="zh-CN" b="1" dirty="0">
                <a:effectLst>
                  <a:outerShdw blurRad="38100" dist="38100" dir="2700000" algn="tl">
                    <a:srgbClr val="C0C0C0"/>
                  </a:outerShdw>
                </a:effectLst>
                <a:latin typeface="楷体_GB2312" pitchFamily="49" charset="-122"/>
                <a:ea typeface="楷体_GB2312" pitchFamily="49" charset="-122"/>
              </a:rPr>
              <a:t>n-1</a:t>
            </a:r>
            <a:r>
              <a:rPr lang="zh-CN" altLang="zh-CN" b="1" dirty="0">
                <a:effectLst>
                  <a:outerShdw blurRad="38100" dist="38100" dir="2700000" algn="tl">
                    <a:srgbClr val="C0C0C0"/>
                  </a:outerShdw>
                </a:effectLst>
                <a:latin typeface="楷体_GB2312" pitchFamily="49" charset="-122"/>
                <a:ea typeface="楷体_GB2312" pitchFamily="49" charset="-122"/>
              </a:rPr>
              <a:t>次比较，从</a:t>
            </a:r>
            <a:r>
              <a:rPr lang="en-US" altLang="zh-CN" b="1" dirty="0">
                <a:effectLst>
                  <a:outerShdw blurRad="38100" dist="38100" dir="2700000" algn="tl">
                    <a:srgbClr val="C0C0C0"/>
                  </a:outerShdw>
                </a:effectLst>
                <a:latin typeface="楷体_GB2312" pitchFamily="49" charset="-122"/>
                <a:ea typeface="楷体_GB2312" pitchFamily="49" charset="-122"/>
              </a:rPr>
              <a:t>n</a:t>
            </a:r>
            <a:r>
              <a:rPr lang="zh-CN" altLang="zh-CN" b="1" dirty="0">
                <a:effectLst>
                  <a:outerShdw blurRad="38100" dist="38100" dir="2700000" algn="tl">
                    <a:srgbClr val="C0C0C0"/>
                  </a:outerShdw>
                </a:effectLst>
                <a:latin typeface="楷体_GB2312" pitchFamily="49" charset="-122"/>
                <a:ea typeface="楷体_GB2312" pitchFamily="49" charset="-122"/>
              </a:rPr>
              <a:t>个数中找出最小的， 将它与第一个数交换</a:t>
            </a:r>
            <a:r>
              <a:rPr lang="zh-CN" altLang="zh-CN" b="1" dirty="0">
                <a:effectLst>
                  <a:outerShdw blurRad="38100" dist="38100" dir="2700000" algn="tl">
                    <a:srgbClr val="C0C0C0"/>
                  </a:outerShdw>
                </a:effectLst>
                <a:latin typeface="Times New Roman"/>
                <a:ea typeface="楷体_GB2312" pitchFamily="49" charset="-122"/>
              </a:rPr>
              <a:t>—</a:t>
            </a:r>
            <a:r>
              <a:rPr lang="zh-CN" altLang="zh-CN" b="1" dirty="0">
                <a:solidFill>
                  <a:srgbClr val="FF33CC"/>
                </a:solidFill>
                <a:effectLst>
                  <a:outerShdw blurRad="38100" dist="38100" dir="2700000" algn="tl">
                    <a:srgbClr val="C0C0C0"/>
                  </a:outerShdw>
                </a:effectLst>
                <a:latin typeface="楷体_GB2312" pitchFamily="49" charset="-122"/>
                <a:ea typeface="楷体_GB2312" pitchFamily="49" charset="-122"/>
              </a:rPr>
              <a:t>第一趟选择排序</a:t>
            </a:r>
            <a:r>
              <a:rPr lang="zh-CN" altLang="zh-CN" b="1" dirty="0">
                <a:effectLst>
                  <a:outerShdw blurRad="38100" dist="38100" dir="2700000" algn="tl">
                    <a:srgbClr val="C0C0C0"/>
                  </a:outerShdw>
                </a:effectLst>
                <a:latin typeface="楷体_GB2312" pitchFamily="49" charset="-122"/>
                <a:ea typeface="楷体_GB2312" pitchFamily="49" charset="-122"/>
              </a:rPr>
              <a:t>，结果最小的数被安置在第一个元素位置上；</a:t>
            </a:r>
          </a:p>
          <a:p>
            <a:pPr>
              <a:defRPr/>
            </a:pPr>
            <a:r>
              <a:rPr lang="zh-CN" altLang="en-US" b="1" dirty="0">
                <a:effectLst>
                  <a:outerShdw blurRad="38100" dist="38100" dir="2700000" algn="tl">
                    <a:srgbClr val="C0C0C0"/>
                  </a:outerShdw>
                </a:effectLst>
                <a:latin typeface="楷体_GB2312" pitchFamily="49" charset="-122"/>
                <a:ea typeface="楷体_GB2312" pitchFamily="49" charset="-122"/>
              </a:rPr>
              <a:t>  </a:t>
            </a:r>
            <a:r>
              <a:rPr lang="en-US" altLang="zh-CN" b="1" dirty="0">
                <a:effectLst>
                  <a:outerShdw blurRad="38100" dist="38100" dir="2700000" algn="tl">
                    <a:srgbClr val="C0C0C0"/>
                  </a:outerShdw>
                </a:effectLst>
                <a:latin typeface="楷体_GB2312" pitchFamily="49" charset="-122"/>
                <a:ea typeface="楷体_GB2312" pitchFamily="49" charset="-122"/>
              </a:rPr>
              <a:t>(2) </a:t>
            </a:r>
            <a:r>
              <a:rPr lang="zh-CN" altLang="zh-CN" b="1" dirty="0">
                <a:effectLst>
                  <a:outerShdw blurRad="38100" dist="38100" dir="2700000" algn="tl">
                    <a:srgbClr val="C0C0C0"/>
                  </a:outerShdw>
                </a:effectLst>
                <a:latin typeface="楷体_GB2312" pitchFamily="49" charset="-122"/>
                <a:ea typeface="楷体_GB2312" pitchFamily="49" charset="-122"/>
              </a:rPr>
              <a:t>再通过</a:t>
            </a:r>
            <a:r>
              <a:rPr lang="en-US" altLang="zh-CN" b="1" dirty="0">
                <a:effectLst>
                  <a:outerShdw blurRad="38100" dist="38100" dir="2700000" algn="tl">
                    <a:srgbClr val="C0C0C0"/>
                  </a:outerShdw>
                </a:effectLst>
                <a:latin typeface="楷体_GB2312" pitchFamily="49" charset="-122"/>
                <a:ea typeface="楷体_GB2312" pitchFamily="49" charset="-122"/>
              </a:rPr>
              <a:t>n-2</a:t>
            </a:r>
            <a:r>
              <a:rPr lang="zh-CN" altLang="zh-CN" b="1" dirty="0">
                <a:effectLst>
                  <a:outerShdw blurRad="38100" dist="38100" dir="2700000" algn="tl">
                    <a:srgbClr val="C0C0C0"/>
                  </a:outerShdw>
                </a:effectLst>
                <a:latin typeface="楷体_GB2312" pitchFamily="49" charset="-122"/>
                <a:ea typeface="楷体_GB2312" pitchFamily="49" charset="-122"/>
              </a:rPr>
              <a:t>次比较，从剩余的</a:t>
            </a:r>
            <a:r>
              <a:rPr lang="en-US" altLang="zh-CN" b="1" dirty="0">
                <a:effectLst>
                  <a:outerShdw blurRad="38100" dist="38100" dir="2700000" algn="tl">
                    <a:srgbClr val="C0C0C0"/>
                  </a:outerShdw>
                </a:effectLst>
                <a:latin typeface="楷体_GB2312" pitchFamily="49" charset="-122"/>
                <a:ea typeface="楷体_GB2312" pitchFamily="49" charset="-122"/>
              </a:rPr>
              <a:t>n-1</a:t>
            </a:r>
            <a:r>
              <a:rPr lang="zh-CN" altLang="zh-CN" b="1" dirty="0">
                <a:effectLst>
                  <a:outerShdw blurRad="38100" dist="38100" dir="2700000" algn="tl">
                    <a:srgbClr val="C0C0C0"/>
                  </a:outerShdw>
                </a:effectLst>
                <a:latin typeface="楷体_GB2312" pitchFamily="49" charset="-122"/>
                <a:ea typeface="楷体_GB2312" pitchFamily="49" charset="-122"/>
              </a:rPr>
              <a:t>个数中找出关键字次小的记录，将它与第二个数交换</a:t>
            </a:r>
            <a:r>
              <a:rPr lang="zh-CN" altLang="zh-CN" b="1" dirty="0">
                <a:effectLst>
                  <a:outerShdw blurRad="38100" dist="38100" dir="2700000" algn="tl">
                    <a:srgbClr val="C0C0C0"/>
                  </a:outerShdw>
                </a:effectLst>
                <a:latin typeface="Times New Roman"/>
                <a:ea typeface="楷体_GB2312" pitchFamily="49" charset="-122"/>
              </a:rPr>
              <a:t>—</a:t>
            </a:r>
            <a:r>
              <a:rPr lang="zh-CN" altLang="zh-CN" b="1" dirty="0">
                <a:solidFill>
                  <a:srgbClr val="FF33CC"/>
                </a:solidFill>
                <a:effectLst>
                  <a:outerShdw blurRad="38100" dist="38100" dir="2700000" algn="tl">
                    <a:srgbClr val="C0C0C0"/>
                  </a:outerShdw>
                </a:effectLst>
                <a:latin typeface="楷体_GB2312" pitchFamily="49" charset="-122"/>
                <a:ea typeface="楷体_GB2312" pitchFamily="49" charset="-122"/>
              </a:rPr>
              <a:t>第二趟选择排序；</a:t>
            </a:r>
          </a:p>
          <a:p>
            <a:pPr>
              <a:defRPr/>
            </a:pPr>
            <a:r>
              <a:rPr lang="zh-CN" altLang="en-US" b="1" dirty="0">
                <a:effectLst>
                  <a:outerShdw blurRad="38100" dist="38100" dir="2700000" algn="tl">
                    <a:srgbClr val="C0C0C0"/>
                  </a:outerShdw>
                </a:effectLst>
                <a:latin typeface="楷体_GB2312" pitchFamily="49" charset="-122"/>
                <a:ea typeface="楷体_GB2312" pitchFamily="49" charset="-122"/>
              </a:rPr>
              <a:t>  </a:t>
            </a:r>
            <a:r>
              <a:rPr lang="en-US" altLang="zh-CN" b="1" dirty="0">
                <a:effectLst>
                  <a:outerShdw blurRad="38100" dist="38100" dir="2700000" algn="tl">
                    <a:srgbClr val="C0C0C0"/>
                  </a:outerShdw>
                </a:effectLst>
                <a:latin typeface="楷体_GB2312" pitchFamily="49" charset="-122"/>
                <a:ea typeface="楷体_GB2312" pitchFamily="49" charset="-122"/>
              </a:rPr>
              <a:t>(3) </a:t>
            </a:r>
            <a:r>
              <a:rPr lang="zh-CN" altLang="zh-CN" b="1" dirty="0">
                <a:effectLst>
                  <a:outerShdw blurRad="38100" dist="38100" dir="2700000" algn="tl">
                    <a:srgbClr val="C0C0C0"/>
                  </a:outerShdw>
                </a:effectLst>
                <a:latin typeface="楷体_GB2312" pitchFamily="49" charset="-122"/>
                <a:ea typeface="楷体_GB2312" pitchFamily="49" charset="-122"/>
              </a:rPr>
              <a:t>重复上述过程，共经过</a:t>
            </a:r>
            <a:r>
              <a:rPr lang="en-US" altLang="zh-CN" b="1" dirty="0">
                <a:effectLst>
                  <a:outerShdw blurRad="38100" dist="38100" dir="2700000" algn="tl">
                    <a:srgbClr val="C0C0C0"/>
                  </a:outerShdw>
                </a:effectLst>
                <a:latin typeface="楷体_GB2312" pitchFamily="49" charset="-122"/>
                <a:ea typeface="楷体_GB2312" pitchFamily="49" charset="-122"/>
              </a:rPr>
              <a:t>n-1</a:t>
            </a:r>
            <a:r>
              <a:rPr lang="zh-CN" altLang="zh-CN" b="1" dirty="0">
                <a:effectLst>
                  <a:outerShdw blurRad="38100" dist="38100" dir="2700000" algn="tl">
                    <a:srgbClr val="C0C0C0"/>
                  </a:outerShdw>
                </a:effectLst>
                <a:latin typeface="楷体_GB2312" pitchFamily="49" charset="-122"/>
                <a:ea typeface="楷体_GB2312" pitchFamily="49" charset="-122"/>
              </a:rPr>
              <a:t>趟排序后，排序结束。</a:t>
            </a:r>
            <a:endParaRPr lang="zh-CN" altLang="en-US" b="1" dirty="0">
              <a:effectLst>
                <a:outerShdw blurRad="38100" dist="38100" dir="2700000" algn="tl">
                  <a:srgbClr val="C0C0C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25948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302115" y="1018382"/>
            <a:ext cx="7129463" cy="57943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tabLst>
                <a:tab pos="177800" algn="l"/>
              </a:tabLst>
              <a:defRPr kumimoji="1" sz="2400">
                <a:solidFill>
                  <a:schemeClr val="tx1"/>
                </a:solidFill>
                <a:latin typeface="Times New Roman" panose="02020603050405020304" pitchFamily="18" charset="0"/>
                <a:ea typeface="宋体" panose="02010600030101010101" pitchFamily="2" charset="-122"/>
              </a:defRPr>
            </a:lvl1pPr>
            <a:lvl2pPr marL="1081405" indent="-457200">
              <a:tabLst>
                <a:tab pos="177800" algn="l"/>
              </a:tabLst>
              <a:defRPr kumimoji="1" sz="2400">
                <a:solidFill>
                  <a:schemeClr val="tx1"/>
                </a:solidFill>
                <a:latin typeface="Times New Roman" panose="02020603050405020304" pitchFamily="18" charset="0"/>
                <a:ea typeface="宋体" panose="02010600030101010101" pitchFamily="2" charset="-122"/>
              </a:defRPr>
            </a:lvl2pPr>
            <a:lvl3pPr marL="1717675" indent="-457200">
              <a:tabLst>
                <a:tab pos="177800" algn="l"/>
              </a:tabLst>
              <a:defRPr kumimoji="1" sz="2400">
                <a:solidFill>
                  <a:schemeClr val="tx1"/>
                </a:solidFill>
                <a:latin typeface="Times New Roman" panose="02020603050405020304" pitchFamily="18" charset="0"/>
                <a:ea typeface="宋体" panose="02010600030101010101" pitchFamily="2" charset="-122"/>
              </a:defRPr>
            </a:lvl3pPr>
            <a:lvl4pPr marL="2354580" indent="-457200">
              <a:tabLst>
                <a:tab pos="177800" algn="l"/>
              </a:tabLst>
              <a:defRPr kumimoji="1" sz="2400">
                <a:solidFill>
                  <a:schemeClr val="tx1"/>
                </a:solidFill>
                <a:latin typeface="Times New Roman" panose="02020603050405020304" pitchFamily="18" charset="0"/>
                <a:ea typeface="宋体" panose="02010600030101010101" pitchFamily="2" charset="-122"/>
              </a:defRPr>
            </a:lvl4pPr>
            <a:lvl5pPr marL="2990850" indent="-457200">
              <a:tabLst>
                <a:tab pos="177800" algn="l"/>
              </a:tabLst>
              <a:defRPr kumimoji="1" sz="2400">
                <a:solidFill>
                  <a:schemeClr val="tx1"/>
                </a:solidFill>
                <a:latin typeface="Times New Roman" panose="02020603050405020304" pitchFamily="18" charset="0"/>
                <a:ea typeface="宋体" panose="02010600030101010101" pitchFamily="2" charset="-122"/>
              </a:defRPr>
            </a:lvl5pPr>
            <a:lvl6pPr marL="34480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6pPr>
            <a:lvl7pPr marL="39052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7pPr>
            <a:lvl8pPr marL="43624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8pPr>
            <a:lvl9pPr marL="48196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Char char="u"/>
            </a:pPr>
            <a:r>
              <a:rPr kumimoji="0" lang="zh-CN" altLang="en-US" sz="3200" b="1" dirty="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学习的意义</a:t>
            </a:r>
            <a:r>
              <a:rPr kumimoji="0" lang="zh-CN" altLang="en-US" b="1" dirty="0">
                <a:effectLst>
                  <a:outerShdw blurRad="38100" dist="38100" dir="2700000" algn="tl">
                    <a:srgbClr val="FFFFFF"/>
                  </a:outerShdw>
                </a:effectLst>
              </a:rPr>
              <a:t>   </a:t>
            </a:r>
            <a:endParaRPr kumimoji="0" lang="zh-CN" altLang="en-US" dirty="0"/>
          </a:p>
        </p:txBody>
      </p:sp>
      <p:sp>
        <p:nvSpPr>
          <p:cNvPr id="21" name="Rectangle 37"/>
          <p:cNvSpPr>
            <a:spLocks noChangeArrowheads="1"/>
          </p:cNvSpPr>
          <p:nvPr/>
        </p:nvSpPr>
        <p:spPr bwMode="auto">
          <a:xfrm>
            <a:off x="1661746" y="1622767"/>
            <a:ext cx="7706214" cy="1477328"/>
          </a:xfrm>
          <a:prstGeom prst="rect">
            <a:avLst/>
          </a:prstGeom>
          <a:noFill/>
          <a:ln w="38100">
            <a:solidFill>
              <a:srgbClr val="336600"/>
            </a:solidFill>
            <a:miter lim="800000"/>
            <a:headEnd/>
            <a:tailEnd/>
          </a:ln>
          <a:effectLst/>
        </p:spPr>
        <p:txBody>
          <a:bodyPr wrap="square" anchor="ctr">
            <a:spAutoFit/>
          </a:bodyPr>
          <a:lstStyle/>
          <a:p>
            <a:pPr>
              <a:defRPr/>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latin typeface="楷体_GB2312" pitchFamily="49" charset="-122"/>
                <a:ea typeface="楷体_GB2312" pitchFamily="49" charset="-122"/>
              </a:rPr>
              <a:t>到目前为止，我们</a:t>
            </a:r>
            <a:r>
              <a:rPr lang="zh-CN" altLang="en-US" b="1" dirty="0" smtClean="0">
                <a:effectLst>
                  <a:outerShdw blurRad="38100" dist="38100" dir="2700000" algn="tl">
                    <a:srgbClr val="FFFFFF"/>
                  </a:outerShdw>
                </a:effectLst>
                <a:latin typeface="楷体_GB2312" pitchFamily="49" charset="-122"/>
                <a:ea typeface="楷体_GB2312" pitchFamily="49" charset="-122"/>
              </a:rPr>
              <a:t>已经</a:t>
            </a:r>
            <a:r>
              <a:rPr lang="zh-CN" altLang="en-US" b="1" dirty="0">
                <a:effectLst>
                  <a:outerShdw blurRad="38100" dist="38100" dir="2700000" algn="tl">
                    <a:srgbClr val="FFFFFF"/>
                  </a:outerShdw>
                </a:effectLst>
                <a:latin typeface="楷体_GB2312" pitchFamily="49" charset="-122"/>
                <a:ea typeface="楷体_GB2312" pitchFamily="49" charset="-122"/>
              </a:rPr>
              <a:t>学习</a:t>
            </a:r>
            <a:r>
              <a:rPr lang="zh-CN" altLang="en-US" b="1" dirty="0" smtClean="0">
                <a:effectLst>
                  <a:outerShdw blurRad="38100" dist="38100" dir="2700000" algn="tl">
                    <a:srgbClr val="FFFFFF"/>
                  </a:outerShdw>
                </a:effectLst>
                <a:latin typeface="楷体_GB2312" pitchFamily="49" charset="-122"/>
                <a:ea typeface="楷体_GB2312" pitchFamily="49" charset="-122"/>
              </a:rPr>
              <a:t>了</a:t>
            </a:r>
            <a:r>
              <a:rPr lang="en-US" altLang="zh-CN" b="1" dirty="0" smtClean="0">
                <a:effectLst>
                  <a:outerShdw blurRad="38100" dist="38100" dir="2700000" algn="tl">
                    <a:srgbClr val="FFFFFF"/>
                  </a:outerShdw>
                </a:effectLst>
                <a:latin typeface="楷体_GB2312" pitchFamily="49" charset="-122"/>
                <a:ea typeface="楷体_GB2312" pitchFamily="49" charset="-122"/>
              </a:rPr>
              <a:t>C++</a:t>
            </a:r>
            <a:r>
              <a:rPr lang="zh-CN" altLang="en-US" b="1" dirty="0" smtClean="0">
                <a:effectLst>
                  <a:outerShdw blurRad="38100" dist="38100" dir="2700000" algn="tl">
                    <a:srgbClr val="FFFFFF"/>
                  </a:outerShdw>
                </a:effectLst>
                <a:latin typeface="楷体_GB2312" pitchFamily="49" charset="-122"/>
                <a:ea typeface="楷体_GB2312" pitchFamily="49" charset="-122"/>
              </a:rPr>
              <a:t>语言</a:t>
            </a:r>
            <a:r>
              <a:rPr lang="zh-CN" altLang="en-US" b="1" dirty="0">
                <a:effectLst>
                  <a:outerShdw blurRad="38100" dist="38100" dir="2700000" algn="tl">
                    <a:srgbClr val="FFFFFF"/>
                  </a:outerShdw>
                </a:effectLst>
                <a:latin typeface="楷体_GB2312" pitchFamily="49" charset="-122"/>
                <a:ea typeface="楷体_GB2312" pitchFamily="49" charset="-122"/>
              </a:rPr>
              <a:t>中的基本数据类型，如果用基本数据类型来定义某些变量，那么这些变量在内存中将占用各自的内存单元，变量之间的制约关系无法体现，不能表现出这些变量之间的关联性，看不出它们之间有任何的联系，我们把这些变量称之为</a:t>
            </a:r>
            <a:r>
              <a:rPr lang="zh-CN" altLang="en-US" b="1" dirty="0">
                <a:solidFill>
                  <a:srgbClr val="CC3300"/>
                </a:solidFill>
                <a:effectLst>
                  <a:outerShdw blurRad="38100" dist="38100" dir="2700000" algn="tl">
                    <a:srgbClr val="000000"/>
                  </a:outerShdw>
                </a:effectLst>
                <a:latin typeface="Times New Roman"/>
                <a:ea typeface="楷体_GB2312" pitchFamily="49" charset="-122"/>
              </a:rPr>
              <a:t>“</a:t>
            </a:r>
            <a:r>
              <a:rPr lang="zh-CN" altLang="en-US" b="1" dirty="0">
                <a:solidFill>
                  <a:srgbClr val="CC3300"/>
                </a:solidFill>
                <a:effectLst>
                  <a:outerShdw blurRad="38100" dist="38100" dir="2700000" algn="tl">
                    <a:srgbClr val="000000"/>
                  </a:outerShdw>
                </a:effectLst>
                <a:latin typeface="楷体_GB2312" pitchFamily="49" charset="-122"/>
                <a:ea typeface="楷体_GB2312" pitchFamily="49" charset="-122"/>
              </a:rPr>
              <a:t>离散变量</a:t>
            </a:r>
            <a:r>
              <a:rPr lang="zh-CN" altLang="en-US" b="1" dirty="0">
                <a:solidFill>
                  <a:srgbClr val="CC3300"/>
                </a:solidFill>
                <a:effectLst>
                  <a:outerShdw blurRad="38100" dist="38100" dir="2700000" algn="tl">
                    <a:srgbClr val="000000"/>
                  </a:outerShdw>
                </a:effectLst>
                <a:latin typeface="Times New Roman"/>
                <a:ea typeface="楷体_GB2312" pitchFamily="49" charset="-122"/>
              </a:rPr>
              <a:t>”</a:t>
            </a:r>
            <a:r>
              <a:rPr lang="zh-CN" altLang="en-US" b="1" dirty="0">
                <a:effectLst>
                  <a:outerShdw blurRad="38100" dist="38100" dir="2700000" algn="tl">
                    <a:srgbClr val="FFFFFF"/>
                  </a:outerShdw>
                </a:effectLst>
                <a:latin typeface="楷体_GB2312" pitchFamily="49" charset="-122"/>
                <a:ea typeface="楷体_GB2312" pitchFamily="49" charset="-122"/>
              </a:rPr>
              <a:t>，对它们的访问只能通过变量名逐一进行</a:t>
            </a:r>
            <a:r>
              <a:rPr lang="zh-CN" altLang="en-US" dirty="0">
                <a:latin typeface="楷体_GB2312" pitchFamily="49" charset="-122"/>
                <a:ea typeface="楷体_GB2312" pitchFamily="49" charset="-122"/>
              </a:rPr>
              <a:t> </a:t>
            </a:r>
            <a:r>
              <a:rPr lang="zh-CN" altLang="en-US" b="1" dirty="0">
                <a:effectLst>
                  <a:outerShdw blurRad="38100" dist="38100" dir="2700000" algn="tl">
                    <a:srgbClr val="FFFFFF"/>
                  </a:outerShdw>
                </a:effectLst>
                <a:latin typeface="楷体_GB2312" pitchFamily="49" charset="-122"/>
                <a:ea typeface="楷体_GB2312" pitchFamily="49" charset="-122"/>
              </a:rPr>
              <a:t>。   </a:t>
            </a:r>
            <a:r>
              <a:rPr lang="zh-CN" altLang="en-US" b="1" dirty="0">
                <a:solidFill>
                  <a:srgbClr val="CC3300"/>
                </a:solidFill>
                <a:effectLst>
                  <a:outerShdw blurRad="38100" dist="38100" dir="2700000" algn="tl">
                    <a:srgbClr val="000000"/>
                  </a:outerShdw>
                </a:effectLst>
                <a:latin typeface="楷体_GB2312" pitchFamily="49" charset="-122"/>
                <a:ea typeface="楷体_GB2312" pitchFamily="49" charset="-122"/>
              </a:rPr>
              <a:t>       </a:t>
            </a:r>
            <a:r>
              <a:rPr lang="zh-CN" altLang="en-US" dirty="0">
                <a:solidFill>
                  <a:srgbClr val="CC3300"/>
                </a:solidFill>
                <a:latin typeface="楷体_GB2312" pitchFamily="49" charset="-122"/>
                <a:ea typeface="楷体_GB2312" pitchFamily="49" charset="-122"/>
              </a:rPr>
              <a:t> </a:t>
            </a:r>
          </a:p>
        </p:txBody>
      </p:sp>
      <p:sp>
        <p:nvSpPr>
          <p:cNvPr id="22" name="Rectangle 56"/>
          <p:cNvSpPr>
            <a:spLocks noChangeArrowheads="1"/>
          </p:cNvSpPr>
          <p:nvPr/>
        </p:nvSpPr>
        <p:spPr bwMode="auto">
          <a:xfrm>
            <a:off x="1366228" y="3234593"/>
            <a:ext cx="5787162" cy="369332"/>
          </a:xfrm>
          <a:prstGeom prst="rect">
            <a:avLst/>
          </a:prstGeom>
          <a:noFill/>
          <a:ln w="9525">
            <a:noFill/>
            <a:miter lim="800000"/>
            <a:headEnd/>
            <a:tailEnd/>
          </a:ln>
          <a:effectLst/>
        </p:spPr>
        <p:txBody>
          <a:bodyPr wrap="none">
            <a:spAutoFit/>
          </a:bodyPr>
          <a:lstStyle/>
          <a:p>
            <a:pPr>
              <a:defRPr/>
            </a:pPr>
            <a:r>
              <a:rPr lang="zh-CN" altLang="en-US" b="1" dirty="0">
                <a:effectLst>
                  <a:outerShdw blurRad="38100" dist="38100" dir="2700000" algn="tl">
                    <a:srgbClr val="FFFFFF"/>
                  </a:outerShdw>
                </a:effectLst>
                <a:ea typeface="楷体_GB2312" pitchFamily="49" charset="-122"/>
              </a:rPr>
              <a:t>下面来思考一个问题</a:t>
            </a:r>
            <a:r>
              <a:rPr lang="zh-CN" altLang="en-US" b="1" dirty="0" smtClean="0">
                <a:effectLst>
                  <a:outerShdw blurRad="38100" dist="38100" dir="2700000" algn="tl">
                    <a:srgbClr val="FFFFFF"/>
                  </a:outerShdw>
                </a:effectLst>
                <a:ea typeface="楷体_GB2312" pitchFamily="49" charset="-122"/>
              </a:rPr>
              <a:t>：</a:t>
            </a:r>
            <a:r>
              <a:rPr lang="zh-CN" altLang="en-US" b="1" dirty="0" smtClean="0">
                <a:solidFill>
                  <a:srgbClr val="CC3300"/>
                </a:solidFill>
                <a:effectLst>
                  <a:outerShdw blurRad="38100" dist="38100" dir="2700000" algn="tl">
                    <a:srgbClr val="000000"/>
                  </a:outerShdw>
                </a:effectLst>
                <a:ea typeface="楷体_GB2312" pitchFamily="49" charset="-122"/>
              </a:rPr>
              <a:t>读入</a:t>
            </a:r>
            <a:r>
              <a:rPr lang="en-US" altLang="zh-CN" b="1" dirty="0" smtClean="0">
                <a:solidFill>
                  <a:srgbClr val="CC3300"/>
                </a:solidFill>
                <a:effectLst>
                  <a:outerShdw blurRad="38100" dist="38100" dir="2700000" algn="tl">
                    <a:srgbClr val="000000"/>
                  </a:outerShdw>
                </a:effectLst>
                <a:ea typeface="楷体_GB2312" pitchFamily="49" charset="-122"/>
              </a:rPr>
              <a:t>10</a:t>
            </a:r>
            <a:r>
              <a:rPr lang="zh-CN" altLang="en-US" b="1" dirty="0" smtClean="0">
                <a:solidFill>
                  <a:srgbClr val="CC3300"/>
                </a:solidFill>
                <a:effectLst>
                  <a:outerShdw blurRad="38100" dist="38100" dir="2700000" algn="tl">
                    <a:srgbClr val="000000"/>
                  </a:outerShdw>
                </a:effectLst>
                <a:ea typeface="楷体_GB2312" pitchFamily="49" charset="-122"/>
              </a:rPr>
              <a:t>个整数，将其反向输出？</a:t>
            </a:r>
            <a:endParaRPr lang="zh-CN" altLang="en-US" b="1" dirty="0">
              <a:solidFill>
                <a:srgbClr val="CC3300"/>
              </a:solidFill>
              <a:effectLst>
                <a:outerShdw blurRad="38100" dist="38100" dir="2700000" algn="tl">
                  <a:srgbClr val="000000"/>
                </a:outerShdw>
              </a:effectLst>
              <a:ea typeface="楷体_GB2312" pitchFamily="49" charset="-122"/>
            </a:endParaRPr>
          </a:p>
        </p:txBody>
      </p:sp>
      <p:sp>
        <p:nvSpPr>
          <p:cNvPr id="23" name="Rectangle 79"/>
          <p:cNvSpPr>
            <a:spLocks noChangeArrowheads="1"/>
          </p:cNvSpPr>
          <p:nvPr/>
        </p:nvSpPr>
        <p:spPr bwMode="auto">
          <a:xfrm>
            <a:off x="1484312" y="3998205"/>
            <a:ext cx="3149233" cy="1477328"/>
          </a:xfrm>
          <a:prstGeom prst="rect">
            <a:avLst/>
          </a:prstGeom>
          <a:noFill/>
          <a:ln w="38100">
            <a:solidFill>
              <a:srgbClr val="FF00FF"/>
            </a:solidFill>
            <a:miter lim="800000"/>
            <a:headEnd/>
            <a:tailEnd/>
          </a:ln>
          <a:effectLst/>
        </p:spPr>
        <p:txBody>
          <a:bodyPr wrap="square" anchor="ctr">
            <a:spAutoFit/>
          </a:bodyPr>
          <a:lstStyle/>
          <a:p>
            <a:pPr>
              <a:defRPr/>
            </a:pPr>
            <a:r>
              <a:rPr lang="zh-CN" altLang="en-US" b="1" u="sng" dirty="0">
                <a:solidFill>
                  <a:srgbClr val="D60093"/>
                </a:solidFill>
                <a:effectLst>
                  <a:outerShdw blurRad="38100" dist="38100" dir="2700000" algn="tl">
                    <a:srgbClr val="000000"/>
                  </a:outerShdw>
                </a:effectLst>
                <a:latin typeface="楷体_GB2312" pitchFamily="49" charset="-122"/>
                <a:ea typeface="楷体_GB2312" pitchFamily="49" charset="-122"/>
              </a:rPr>
              <a:t>解题思路：</a:t>
            </a:r>
          </a:p>
          <a:p>
            <a:pPr>
              <a:defRPr/>
            </a:pPr>
            <a:r>
              <a:rPr lang="zh-CN" altLang="en-US" b="1" dirty="0">
                <a:effectLst>
                  <a:outerShdw blurRad="38100" dist="38100" dir="2700000" algn="tl">
                    <a:srgbClr val="FFFFFF"/>
                  </a:outerShdw>
                </a:effectLst>
                <a:latin typeface="楷体_GB2312" pitchFamily="49" charset="-122"/>
                <a:ea typeface="楷体_GB2312" pitchFamily="49" charset="-122"/>
              </a:rPr>
              <a:t>    定义</a:t>
            </a:r>
            <a:r>
              <a:rPr lang="en-US" altLang="zh-CN" b="1" dirty="0" smtClean="0">
                <a:effectLst>
                  <a:outerShdw blurRad="38100" dist="38100" dir="2700000" algn="tl">
                    <a:srgbClr val="FFFFFF"/>
                  </a:outerShdw>
                </a:effectLst>
                <a:latin typeface="楷体_GB2312" pitchFamily="49" charset="-122"/>
                <a:ea typeface="楷体_GB2312" pitchFamily="49" charset="-122"/>
              </a:rPr>
              <a:t>10</a:t>
            </a:r>
            <a:r>
              <a:rPr lang="zh-CN" altLang="en-US" b="1" dirty="0">
                <a:effectLst>
                  <a:outerShdw blurRad="38100" dist="38100" dir="2700000" algn="tl">
                    <a:srgbClr val="FFFFFF"/>
                  </a:outerShdw>
                </a:effectLst>
                <a:latin typeface="楷体_GB2312" pitchFamily="49" charset="-122"/>
                <a:ea typeface="楷体_GB2312" pitchFamily="49" charset="-122"/>
              </a:rPr>
              <a:t>个整型变量来分别存放这</a:t>
            </a:r>
            <a:r>
              <a:rPr lang="en-US" altLang="zh-CN" b="1" dirty="0" smtClean="0">
                <a:effectLst>
                  <a:outerShdw blurRad="38100" dist="38100" dir="2700000" algn="tl">
                    <a:srgbClr val="FFFFFF"/>
                  </a:outerShdw>
                </a:effectLst>
                <a:latin typeface="楷体_GB2312" pitchFamily="49" charset="-122"/>
                <a:ea typeface="楷体_GB2312" pitchFamily="49" charset="-122"/>
              </a:rPr>
              <a:t>10</a:t>
            </a:r>
            <a:r>
              <a:rPr lang="zh-CN" altLang="en-US" b="1" dirty="0">
                <a:effectLst>
                  <a:outerShdw blurRad="38100" dist="38100" dir="2700000" algn="tl">
                    <a:srgbClr val="FFFFFF"/>
                  </a:outerShdw>
                </a:effectLst>
                <a:latin typeface="楷体_GB2312" pitchFamily="49" charset="-122"/>
                <a:ea typeface="楷体_GB2312" pitchFamily="49" charset="-122"/>
              </a:rPr>
              <a:t>个整数，然后</a:t>
            </a:r>
            <a:r>
              <a:rPr lang="zh-CN" altLang="en-US" b="1" dirty="0" smtClean="0">
                <a:effectLst>
                  <a:outerShdw blurRad="38100" dist="38100" dir="2700000" algn="tl">
                    <a:srgbClr val="FFFFFF"/>
                  </a:outerShdw>
                </a:effectLst>
                <a:latin typeface="楷体_GB2312" pitchFamily="49" charset="-122"/>
                <a:ea typeface="楷体_GB2312" pitchFamily="49" charset="-122"/>
              </a:rPr>
              <a:t>再将这些变量按照相反顺序输出</a:t>
            </a:r>
            <a:r>
              <a:rPr lang="zh-CN" altLang="en-US" dirty="0" smtClean="0"/>
              <a:t>。</a:t>
            </a:r>
            <a:endParaRPr lang="zh-CN" altLang="en-US" dirty="0"/>
          </a:p>
        </p:txBody>
      </p:sp>
      <p:sp>
        <p:nvSpPr>
          <p:cNvPr id="25" name="AutoShape 59"/>
          <p:cNvSpPr>
            <a:spLocks noChangeArrowheads="1"/>
          </p:cNvSpPr>
          <p:nvPr/>
        </p:nvSpPr>
        <p:spPr bwMode="auto">
          <a:xfrm>
            <a:off x="5893297" y="3584344"/>
            <a:ext cx="1861519" cy="1152525"/>
          </a:xfrm>
          <a:prstGeom prst="wedgeRoundRectCallout">
            <a:avLst>
              <a:gd name="adj1" fmla="val -122319"/>
              <a:gd name="adj2" fmla="val 69833"/>
              <a:gd name="adj3" fmla="val 16667"/>
            </a:avLst>
          </a:prstGeom>
          <a:gradFill rotWithShape="1">
            <a:gsLst>
              <a:gs pos="0">
                <a:srgbClr val="CCFFFF"/>
              </a:gs>
              <a:gs pos="100000">
                <a:srgbClr val="CCFFFF">
                  <a:gamma/>
                  <a:shade val="78824"/>
                  <a:invGamma/>
                </a:srgbClr>
              </a:gs>
            </a:gsLst>
            <a:lin ang="5400000" scaled="1"/>
          </a:gra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000" b="1" dirty="0" smtClean="0">
                <a:solidFill>
                  <a:srgbClr val="FF3300"/>
                </a:solidFill>
                <a:effectLst>
                  <a:outerShdw blurRad="38100" dist="38100" dir="2700000" algn="tl">
                    <a:srgbClr val="000000"/>
                  </a:outerShdw>
                </a:effectLst>
                <a:latin typeface="隶书" pitchFamily="49" charset="-122"/>
                <a:ea typeface="隶书" pitchFamily="49" charset="-122"/>
              </a:rPr>
              <a:t>如果是</a:t>
            </a:r>
            <a:r>
              <a:rPr lang="en-US" altLang="zh-CN" sz="2000" b="1" dirty="0" smtClean="0">
                <a:solidFill>
                  <a:srgbClr val="FF3300"/>
                </a:solidFill>
                <a:effectLst>
                  <a:outerShdw blurRad="38100" dist="38100" dir="2700000" algn="tl">
                    <a:srgbClr val="000000"/>
                  </a:outerShdw>
                </a:effectLst>
                <a:latin typeface="隶书" pitchFamily="49" charset="-122"/>
                <a:ea typeface="隶书" pitchFamily="49" charset="-122"/>
              </a:rPr>
              <a:t>100</a:t>
            </a:r>
            <a:r>
              <a:rPr lang="zh-CN" altLang="en-US" sz="2000" b="1" dirty="0" smtClean="0">
                <a:solidFill>
                  <a:srgbClr val="FF3300"/>
                </a:solidFill>
                <a:effectLst>
                  <a:outerShdw blurRad="38100" dist="38100" dir="2700000" algn="tl">
                    <a:srgbClr val="000000"/>
                  </a:outerShdw>
                </a:effectLst>
                <a:latin typeface="隶书" pitchFamily="49" charset="-122"/>
                <a:ea typeface="隶书" pitchFamily="49" charset="-122"/>
              </a:rPr>
              <a:t>个数字呢？太</a:t>
            </a:r>
            <a:r>
              <a:rPr lang="zh-CN" altLang="en-US" sz="2000" b="1" dirty="0">
                <a:solidFill>
                  <a:srgbClr val="FF3300"/>
                </a:solidFill>
                <a:effectLst>
                  <a:outerShdw blurRad="38100" dist="38100" dir="2700000" algn="tl">
                    <a:srgbClr val="000000"/>
                  </a:outerShdw>
                </a:effectLst>
                <a:latin typeface="隶书" pitchFamily="49" charset="-122"/>
                <a:ea typeface="隶书" pitchFamily="49" charset="-122"/>
              </a:rPr>
              <a:t>复杂了！晕！！！</a:t>
            </a:r>
          </a:p>
        </p:txBody>
      </p:sp>
      <p:sp>
        <p:nvSpPr>
          <p:cNvPr id="26" name="AutoShape 80"/>
          <p:cNvSpPr>
            <a:spLocks noChangeArrowheads="1"/>
          </p:cNvSpPr>
          <p:nvPr/>
        </p:nvSpPr>
        <p:spPr bwMode="auto">
          <a:xfrm>
            <a:off x="4960938" y="5000137"/>
            <a:ext cx="5143256" cy="1778732"/>
          </a:xfrm>
          <a:prstGeom prst="cloudCallout">
            <a:avLst>
              <a:gd name="adj1" fmla="val -68219"/>
              <a:gd name="adj2" fmla="val -130179"/>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a:lstStyle/>
          <a:p>
            <a:pPr algn="ctr">
              <a:defRPr/>
            </a:pPr>
            <a:r>
              <a:rPr lang="zh-CN" altLang="en-US" sz="3200" b="1">
                <a:solidFill>
                  <a:srgbClr val="FF3300"/>
                </a:solidFill>
                <a:effectLst>
                  <a:outerShdw blurRad="38100" dist="38100" dir="2700000" algn="tl">
                    <a:srgbClr val="000000"/>
                  </a:outerShdw>
                </a:effectLst>
                <a:ea typeface="隶书" pitchFamily="49" charset="-122"/>
              </a:rPr>
              <a:t>有没有更好的方法来解决呢？</a:t>
            </a:r>
          </a:p>
        </p:txBody>
      </p:sp>
      <p:sp>
        <p:nvSpPr>
          <p:cNvPr id="27" name="Text Box 81"/>
          <p:cNvSpPr txBox="1">
            <a:spLocks noChangeArrowheads="1"/>
          </p:cNvSpPr>
          <p:nvPr/>
        </p:nvSpPr>
        <p:spPr bwMode="auto">
          <a:xfrm>
            <a:off x="5379122" y="6111547"/>
            <a:ext cx="4751387" cy="579437"/>
          </a:xfrm>
          <a:prstGeom prst="rect">
            <a:avLst/>
          </a:prstGeom>
          <a:noFill/>
          <a:ln w="9525">
            <a:noFill/>
            <a:miter lim="800000"/>
            <a:headEnd/>
            <a:tailEnd/>
          </a:ln>
          <a:effectLst/>
        </p:spPr>
        <p:txBody>
          <a:bodyPr>
            <a:spAutoFit/>
          </a:bodyPr>
          <a:lstStyle/>
          <a:p>
            <a:pPr>
              <a:spcBef>
                <a:spcPct val="50000"/>
              </a:spcBef>
              <a:defRPr/>
            </a:pPr>
            <a:r>
              <a:rPr lang="zh-CN" altLang="en-US" sz="3200" b="1" dirty="0">
                <a:solidFill>
                  <a:srgbClr val="0033CC"/>
                </a:solidFill>
                <a:effectLst>
                  <a:outerShdw blurRad="38100" dist="38100" dir="2700000" algn="tl">
                    <a:srgbClr val="000000"/>
                  </a:outerShdw>
                </a:effectLst>
                <a:ea typeface="隶书" pitchFamily="49" charset="-122"/>
              </a:rPr>
              <a:t>有！就是用</a:t>
            </a:r>
            <a:r>
              <a:rPr lang="zh-CN" altLang="en-US" sz="3200" b="1" dirty="0">
                <a:solidFill>
                  <a:srgbClr val="D60093"/>
                </a:solidFill>
                <a:effectLst>
                  <a:outerShdw blurRad="38100" dist="38100" dir="2700000" algn="tl">
                    <a:srgbClr val="000000"/>
                  </a:outerShdw>
                </a:effectLst>
                <a:ea typeface="隶书" pitchFamily="49" charset="-122"/>
              </a:rPr>
              <a:t>数组</a:t>
            </a:r>
            <a:r>
              <a:rPr lang="zh-CN" altLang="en-US" sz="3200" b="1" dirty="0">
                <a:solidFill>
                  <a:srgbClr val="0033CC"/>
                </a:solidFill>
                <a:effectLst>
                  <a:outerShdw blurRad="38100" dist="38100" dir="2700000" algn="tl">
                    <a:srgbClr val="000000"/>
                  </a:outerShdw>
                </a:effectLst>
                <a:ea typeface="隶书" pitchFamily="49" charset="-122"/>
              </a:rPr>
              <a:t>来编程。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ox(out)">
                                      <p:cBhvr>
                                        <p:cTn id="13" dur="500"/>
                                        <p:tgtEl>
                                          <p:spTgt spid="21"/>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ox(out)">
                                      <p:cBhvr>
                                        <p:cTn id="18" dur="500"/>
                                        <p:tgtEl>
                                          <p:spTgt spid="22"/>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strips(downRight)">
                                      <p:cBhvr>
                                        <p:cTn id="28" dur="500"/>
                                        <p:tgtEl>
                                          <p:spTgt spid="25"/>
                                        </p:tgtEl>
                                      </p:cBhvr>
                                    </p:animEffect>
                                  </p:childTnLst>
                                  <p:subTnLst>
                                    <p:audio>
                                      <p:cMediaNode>
                                        <p:cTn display="0" masterRel="sameClick">
                                          <p:stCondLst>
                                            <p:cond evt="begin" delay="0">
                                              <p:tn val="26"/>
                                            </p:cond>
                                          </p:stCondLst>
                                          <p:endCondLst>
                                            <p:cond evt="onStopAudio" delay="0">
                                              <p:tgtEl>
                                                <p:sldTgt/>
                                              </p:tgtEl>
                                            </p:cond>
                                          </p:endCondLst>
                                        </p:cTn>
                                        <p:tgtEl>
                                          <p:sndTgt r:embed="rId4" name="laser.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strips(downRight)">
                                      <p:cBhvr>
                                        <p:cTn id="33" dur="500"/>
                                        <p:tgtEl>
                                          <p:spTgt spid="26"/>
                                        </p:tgtEl>
                                      </p:cBhvr>
                                    </p:animEffect>
                                  </p:childTnLst>
                                  <p:subTnLst>
                                    <p:audio>
                                      <p:cMediaNode>
                                        <p:cTn display="0" masterRel="sameClick">
                                          <p:stCondLst>
                                            <p:cond evt="begin" delay="0">
                                              <p:tn val="31"/>
                                            </p:cond>
                                          </p:stCondLst>
                                          <p:endCondLst>
                                            <p:cond evt="onStopAudio" delay="0">
                                              <p:tgtEl>
                                                <p:sldTgt/>
                                              </p:tgtEl>
                                            </p:cond>
                                          </p:endCondLst>
                                        </p:cTn>
                                        <p:tgtEl>
                                          <p:sndTgt r:embed="rId5" name="chimes.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box(out)">
                                      <p:cBhvr>
                                        <p:cTn id="38" dur="500"/>
                                        <p:tgtEl>
                                          <p:spTgt spid="27"/>
                                        </p:tgtEl>
                                      </p:cBhvr>
                                    </p:animEffect>
                                  </p:childTnLst>
                                  <p:subTnLst>
                                    <p:audio>
                                      <p:cMediaNode>
                                        <p:cTn display="0" masterRel="sameClick">
                                          <p:stCondLst>
                                            <p:cond evt="begin" delay="0">
                                              <p:tn val="36"/>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animBg="1"/>
      <p:bldP spid="22" grpId="0"/>
      <p:bldP spid="23" grpId="0" animBg="1"/>
      <p:bldP spid="25" grpId="0" animBg="1"/>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7" name="Rectangle 2"/>
          <p:cNvSpPr>
            <a:spLocks noChangeArrowheads="1"/>
          </p:cNvSpPr>
          <p:nvPr/>
        </p:nvSpPr>
        <p:spPr bwMode="auto">
          <a:xfrm>
            <a:off x="1384789" y="402981"/>
            <a:ext cx="8264525" cy="6267450"/>
          </a:xfrm>
          <a:prstGeom prst="rect">
            <a:avLst/>
          </a:prstGeom>
          <a:ln w="38100">
            <a:solidFill>
              <a:srgbClr val="FF00FF"/>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endParaRPr lang="zh-CN" altLang="en-US"/>
          </a:p>
        </p:txBody>
      </p:sp>
      <p:sp>
        <p:nvSpPr>
          <p:cNvPr id="88" name="Text Box 4"/>
          <p:cNvSpPr txBox="1">
            <a:spLocks noChangeArrowheads="1"/>
          </p:cNvSpPr>
          <p:nvPr/>
        </p:nvSpPr>
        <p:spPr bwMode="auto">
          <a:xfrm>
            <a:off x="3362814" y="793506"/>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000">
              <a:solidFill>
                <a:schemeClr val="bg2"/>
              </a:solidFill>
            </a:endParaRPr>
          </a:p>
        </p:txBody>
      </p:sp>
      <p:sp>
        <p:nvSpPr>
          <p:cNvPr id="89" name="Text Box 5"/>
          <p:cNvSpPr txBox="1">
            <a:spLocks noChangeArrowheads="1"/>
          </p:cNvSpPr>
          <p:nvPr/>
        </p:nvSpPr>
        <p:spPr bwMode="auto">
          <a:xfrm>
            <a:off x="2665902" y="926856"/>
            <a:ext cx="5081587" cy="457200"/>
          </a:xfrm>
          <a:prstGeom prst="rect">
            <a:avLst/>
          </a:prstGeom>
          <a:noFill/>
          <a:ln w="9525">
            <a:noFill/>
            <a:miter lim="800000"/>
            <a:headEnd/>
            <a:tailEnd/>
          </a:ln>
          <a:effectLst/>
        </p:spPr>
        <p:txBody>
          <a:bodyPr wrap="none">
            <a:spAutoFit/>
          </a:bodyPr>
          <a:lstStyle/>
          <a:p>
            <a:pPr>
              <a:defRPr/>
            </a:pPr>
            <a:r>
              <a:rPr lang="zh-CN" altLang="en-US" b="1">
                <a:solidFill>
                  <a:srgbClr val="0033CC"/>
                </a:solidFill>
                <a:effectLst>
                  <a:outerShdw blurRad="38100" dist="38100" dir="2700000" algn="tl">
                    <a:srgbClr val="000000"/>
                  </a:outerShdw>
                </a:effectLst>
                <a:ea typeface="楷体_GB2312" pitchFamily="49" charset="-122"/>
              </a:rPr>
              <a:t>初始：</a:t>
            </a:r>
            <a:r>
              <a:rPr lang="en-US" altLang="zh-CN" sz="2000" b="1">
                <a:effectLst>
                  <a:outerShdw blurRad="38100" dist="38100" dir="2700000" algn="tl">
                    <a:srgbClr val="FFFFFF"/>
                  </a:outerShdw>
                </a:effectLst>
              </a:rPr>
              <a:t>[ </a:t>
            </a:r>
            <a:r>
              <a:rPr lang="en-US" altLang="zh-CN" sz="2000" b="1">
                <a:solidFill>
                  <a:srgbClr val="CC3300"/>
                </a:solidFill>
                <a:effectLst>
                  <a:outerShdw blurRad="38100" dist="38100" dir="2700000" algn="tl">
                    <a:srgbClr val="000000"/>
                  </a:outerShdw>
                </a:effectLst>
              </a:rPr>
              <a:t>49 </a:t>
            </a:r>
            <a:r>
              <a:rPr lang="en-US" altLang="zh-CN" sz="2000" b="1">
                <a:effectLst>
                  <a:outerShdw blurRad="38100" dist="38100" dir="2700000" algn="tl">
                    <a:srgbClr val="FFFFFF"/>
                  </a:outerShdw>
                </a:effectLst>
              </a:rPr>
              <a:t>    38     65     97     76     13     27 ]</a:t>
            </a:r>
          </a:p>
        </p:txBody>
      </p:sp>
      <p:grpSp>
        <p:nvGrpSpPr>
          <p:cNvPr id="90" name="Group 9"/>
          <p:cNvGrpSpPr>
            <a:grpSpLocks/>
          </p:cNvGrpSpPr>
          <p:nvPr/>
        </p:nvGrpSpPr>
        <p:grpSpPr bwMode="auto">
          <a:xfrm>
            <a:off x="4388339" y="1296744"/>
            <a:ext cx="268288" cy="598487"/>
            <a:chOff x="2320" y="767"/>
            <a:chExt cx="169" cy="377"/>
          </a:xfrm>
        </p:grpSpPr>
        <p:sp>
          <p:nvSpPr>
            <p:cNvPr id="91" name="Line 10"/>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92" name="Text Box 11"/>
            <p:cNvSpPr txBox="1">
              <a:spLocks noChangeArrowheads="1"/>
            </p:cNvSpPr>
            <p:nvPr/>
          </p:nvSpPr>
          <p:spPr bwMode="auto">
            <a:xfrm>
              <a:off x="2320" y="894"/>
              <a:ext cx="169"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339933"/>
                  </a:solidFill>
                  <a:effectLst>
                    <a:outerShdw blurRad="38100" dist="38100" dir="2700000" algn="tl">
                      <a:srgbClr val="C0C0C0"/>
                    </a:outerShdw>
                  </a:effectLst>
                </a:rPr>
                <a:t>j</a:t>
              </a:r>
            </a:p>
          </p:txBody>
        </p:sp>
      </p:grpSp>
      <p:sp>
        <p:nvSpPr>
          <p:cNvPr id="93" name="Text Box 12"/>
          <p:cNvSpPr txBox="1">
            <a:spLocks noChangeArrowheads="1"/>
          </p:cNvSpPr>
          <p:nvPr/>
        </p:nvSpPr>
        <p:spPr bwMode="auto">
          <a:xfrm>
            <a:off x="1722927" y="909394"/>
            <a:ext cx="746125" cy="457200"/>
          </a:xfrm>
          <a:prstGeom prst="rect">
            <a:avLst/>
          </a:prstGeom>
          <a:noFill/>
          <a:ln w="9525">
            <a:noFill/>
            <a:miter lim="800000"/>
            <a:headEnd/>
            <a:tailEnd/>
          </a:ln>
          <a:effectLst/>
        </p:spPr>
        <p:txBody>
          <a:bodyPr wrap="none">
            <a:spAutoFit/>
          </a:bodyPr>
          <a:lstStyle/>
          <a:p>
            <a:pPr>
              <a:defRPr/>
            </a:pPr>
            <a:r>
              <a:rPr lang="en-US" altLang="zh-CN" b="1">
                <a:solidFill>
                  <a:srgbClr val="FF33CC"/>
                </a:solidFill>
                <a:effectLst>
                  <a:outerShdw blurRad="38100" dist="38100" dir="2700000" algn="tl">
                    <a:srgbClr val="000000"/>
                  </a:outerShdw>
                </a:effectLst>
              </a:rPr>
              <a:t>i = 1</a:t>
            </a:r>
          </a:p>
        </p:txBody>
      </p:sp>
      <p:sp useBgFill="1">
        <p:nvSpPr>
          <p:cNvPr id="94" name="Text Box 13"/>
          <p:cNvSpPr txBox="1">
            <a:spLocks noChangeArrowheads="1"/>
          </p:cNvSpPr>
          <p:nvPr/>
        </p:nvSpPr>
        <p:spPr bwMode="auto">
          <a:xfrm>
            <a:off x="3589826" y="980831"/>
            <a:ext cx="504825" cy="396875"/>
          </a:xfrm>
          <a:prstGeom prst="rect">
            <a:avLst/>
          </a:prstGeom>
          <a:ln w="9525">
            <a:noFill/>
            <a:miter lim="800000"/>
            <a:headEnd/>
            <a:tailEnd/>
          </a:ln>
          <a:effectLst/>
        </p:spPr>
        <p:txBody>
          <a:bodyPr>
            <a:spAutoFit/>
          </a:bodyPr>
          <a:lstStyle/>
          <a:p>
            <a:pPr>
              <a:defRPr/>
            </a:pPr>
            <a:r>
              <a:rPr lang="en-US" altLang="zh-CN" sz="2000" b="1">
                <a:solidFill>
                  <a:srgbClr val="FF3300"/>
                </a:solidFill>
                <a:effectLst>
                  <a:outerShdw blurRad="38100" dist="38100" dir="2700000" algn="tl">
                    <a:srgbClr val="C0C0C0"/>
                  </a:outerShdw>
                </a:effectLst>
              </a:rPr>
              <a:t>13</a:t>
            </a:r>
          </a:p>
        </p:txBody>
      </p:sp>
      <p:sp useBgFill="1">
        <p:nvSpPr>
          <p:cNvPr id="95" name="Text Box 14"/>
          <p:cNvSpPr txBox="1">
            <a:spLocks noChangeArrowheads="1"/>
          </p:cNvSpPr>
          <p:nvPr/>
        </p:nvSpPr>
        <p:spPr bwMode="auto">
          <a:xfrm>
            <a:off x="6594964" y="923681"/>
            <a:ext cx="438150" cy="396875"/>
          </a:xfrm>
          <a:prstGeom prst="rect">
            <a:avLst/>
          </a:prstGeom>
          <a:ln w="9525">
            <a:noFill/>
            <a:miter lim="800000"/>
            <a:headEnd/>
            <a:tailEnd/>
          </a:ln>
          <a:effectLst/>
        </p:spPr>
        <p:txBody>
          <a:bodyPr wrap="none">
            <a:spAutoFit/>
          </a:bodyPr>
          <a:lstStyle/>
          <a:p>
            <a:pPr>
              <a:defRPr/>
            </a:pPr>
            <a:r>
              <a:rPr lang="en-US" altLang="zh-CN" sz="2000" b="1" dirty="0">
                <a:solidFill>
                  <a:srgbClr val="CC3300"/>
                </a:solidFill>
                <a:effectLst>
                  <a:outerShdw blurRad="38100" dist="38100" dir="2700000" algn="tl">
                    <a:srgbClr val="C0C0C0"/>
                  </a:outerShdw>
                </a:effectLst>
              </a:rPr>
              <a:t>49</a:t>
            </a:r>
          </a:p>
        </p:txBody>
      </p:sp>
      <p:sp>
        <p:nvSpPr>
          <p:cNvPr id="96" name="Text Box 15"/>
          <p:cNvSpPr txBox="1">
            <a:spLocks noChangeArrowheads="1"/>
          </p:cNvSpPr>
          <p:nvPr/>
        </p:nvSpPr>
        <p:spPr bwMode="auto">
          <a:xfrm>
            <a:off x="2624627" y="2523881"/>
            <a:ext cx="5462587" cy="457200"/>
          </a:xfrm>
          <a:prstGeom prst="rect">
            <a:avLst/>
          </a:prstGeom>
          <a:noFill/>
          <a:ln w="9525">
            <a:noFill/>
            <a:miter lim="800000"/>
            <a:headEnd/>
            <a:tailEnd/>
          </a:ln>
          <a:effectLst/>
        </p:spPr>
        <p:txBody>
          <a:bodyPr wrap="none">
            <a:spAutoFit/>
          </a:bodyPr>
          <a:lstStyle/>
          <a:p>
            <a:pPr>
              <a:defRPr/>
            </a:pPr>
            <a:r>
              <a:rPr lang="zh-CN" altLang="en-US" b="1">
                <a:solidFill>
                  <a:srgbClr val="0033CC"/>
                </a:solidFill>
                <a:effectLst>
                  <a:outerShdw blurRad="38100" dist="38100" dir="2700000" algn="tl">
                    <a:srgbClr val="000000"/>
                  </a:outerShdw>
                </a:effectLst>
                <a:ea typeface="楷体_GB2312" pitchFamily="49" charset="-122"/>
              </a:rPr>
              <a:t>一趟：</a:t>
            </a:r>
            <a:r>
              <a:rPr lang="zh-CN" altLang="en-US" sz="2000" b="1">
                <a:solidFill>
                  <a:schemeClr val="bg2"/>
                </a:solidFill>
                <a:effectLst>
                  <a:outerShdw blurRad="38100" dist="38100" dir="2700000" algn="tl">
                    <a:srgbClr val="000000"/>
                  </a:outerShdw>
                </a:effectLst>
              </a:rPr>
              <a:t>    </a:t>
            </a:r>
            <a:r>
              <a:rPr lang="en-US" altLang="zh-CN" sz="2000" b="1">
                <a:solidFill>
                  <a:srgbClr val="FF0000"/>
                </a:solidFill>
                <a:effectLst>
                  <a:outerShdw blurRad="38100" dist="38100" dir="2700000" algn="tl">
                    <a:srgbClr val="000000"/>
                  </a:outerShdw>
                </a:effectLst>
              </a:rPr>
              <a:t>13</a:t>
            </a:r>
            <a:r>
              <a:rPr lang="en-US" altLang="zh-CN" sz="2000" b="1">
                <a:solidFill>
                  <a:schemeClr val="bg2"/>
                </a:solidFill>
                <a:effectLst>
                  <a:outerShdw blurRad="38100" dist="38100" dir="2700000" algn="tl">
                    <a:srgbClr val="000000"/>
                  </a:outerShdw>
                </a:effectLst>
              </a:rPr>
              <a:t>     </a:t>
            </a:r>
            <a:r>
              <a:rPr lang="en-US" altLang="zh-CN" sz="2000" b="1">
                <a:effectLst>
                  <a:outerShdw blurRad="38100" dist="38100" dir="2700000" algn="tl">
                    <a:srgbClr val="FFFFFF"/>
                  </a:outerShdw>
                </a:effectLst>
              </a:rPr>
              <a:t>[  </a:t>
            </a:r>
            <a:r>
              <a:rPr lang="en-US" altLang="zh-CN" sz="2000" b="1">
                <a:solidFill>
                  <a:srgbClr val="CC3300"/>
                </a:solidFill>
                <a:effectLst>
                  <a:outerShdw blurRad="38100" dist="38100" dir="2700000" algn="tl">
                    <a:srgbClr val="000000"/>
                  </a:outerShdw>
                </a:effectLst>
              </a:rPr>
              <a:t>38 </a:t>
            </a:r>
            <a:r>
              <a:rPr lang="en-US" altLang="zh-CN" sz="2000" b="1">
                <a:effectLst>
                  <a:outerShdw blurRad="38100" dist="38100" dir="2700000" algn="tl">
                    <a:srgbClr val="FFFFFF"/>
                  </a:outerShdw>
                </a:effectLst>
              </a:rPr>
              <a:t>    65     97     76     49     27  ]</a:t>
            </a:r>
          </a:p>
        </p:txBody>
      </p:sp>
      <p:sp>
        <p:nvSpPr>
          <p:cNvPr id="97" name="Text Box 16"/>
          <p:cNvSpPr txBox="1">
            <a:spLocks noChangeArrowheads="1"/>
          </p:cNvSpPr>
          <p:nvPr/>
        </p:nvSpPr>
        <p:spPr bwMode="auto">
          <a:xfrm>
            <a:off x="1708639" y="2501656"/>
            <a:ext cx="746125" cy="457200"/>
          </a:xfrm>
          <a:prstGeom prst="rect">
            <a:avLst/>
          </a:prstGeom>
          <a:noFill/>
          <a:ln w="9525">
            <a:noFill/>
            <a:miter lim="800000"/>
            <a:headEnd/>
            <a:tailEnd/>
          </a:ln>
          <a:effectLst/>
        </p:spPr>
        <p:txBody>
          <a:bodyPr wrap="none">
            <a:spAutoFit/>
          </a:bodyPr>
          <a:lstStyle/>
          <a:p>
            <a:pPr>
              <a:defRPr/>
            </a:pPr>
            <a:r>
              <a:rPr lang="en-US" altLang="zh-CN" b="1">
                <a:solidFill>
                  <a:srgbClr val="FF33CC"/>
                </a:solidFill>
                <a:effectLst>
                  <a:outerShdw blurRad="38100" dist="38100" dir="2700000" algn="tl">
                    <a:srgbClr val="000000"/>
                  </a:outerShdw>
                </a:effectLst>
              </a:rPr>
              <a:t>i = 2</a:t>
            </a:r>
          </a:p>
        </p:txBody>
      </p:sp>
      <p:sp useBgFill="1">
        <p:nvSpPr>
          <p:cNvPr id="98" name="Text Box 17"/>
          <p:cNvSpPr txBox="1">
            <a:spLocks noChangeArrowheads="1"/>
          </p:cNvSpPr>
          <p:nvPr/>
        </p:nvSpPr>
        <p:spPr bwMode="auto">
          <a:xfrm>
            <a:off x="4539152" y="2546962"/>
            <a:ext cx="438150" cy="396875"/>
          </a:xfrm>
          <a:prstGeom prst="rect">
            <a:avLst/>
          </a:prstGeom>
          <a:ln w="9525">
            <a:noFill/>
            <a:miter lim="800000"/>
            <a:headEnd/>
            <a:tailEnd/>
          </a:ln>
          <a:effectLst/>
        </p:spPr>
        <p:txBody>
          <a:bodyPr wrap="none">
            <a:spAutoFit/>
          </a:bodyPr>
          <a:lstStyle/>
          <a:p>
            <a:pPr>
              <a:defRPr/>
            </a:pPr>
            <a:r>
              <a:rPr lang="en-US" altLang="zh-CN" sz="2000" b="1" dirty="0">
                <a:solidFill>
                  <a:srgbClr val="FF3300"/>
                </a:solidFill>
                <a:effectLst>
                  <a:outerShdw blurRad="38100" dist="38100" dir="2700000" algn="tl">
                    <a:srgbClr val="C0C0C0"/>
                  </a:outerShdw>
                </a:effectLst>
              </a:rPr>
              <a:t>27</a:t>
            </a:r>
          </a:p>
        </p:txBody>
      </p:sp>
      <p:sp useBgFill="1">
        <p:nvSpPr>
          <p:cNvPr id="99" name="Text Box 18"/>
          <p:cNvSpPr txBox="1">
            <a:spLocks noChangeArrowheads="1"/>
          </p:cNvSpPr>
          <p:nvPr/>
        </p:nvSpPr>
        <p:spPr bwMode="auto">
          <a:xfrm>
            <a:off x="7577627" y="2556610"/>
            <a:ext cx="438150" cy="396875"/>
          </a:xfrm>
          <a:prstGeom prst="rect">
            <a:avLst/>
          </a:prstGeom>
          <a:ln w="9525">
            <a:noFill/>
            <a:miter lim="800000"/>
            <a:headEnd/>
            <a:tailEnd/>
          </a:ln>
          <a:effectLst/>
        </p:spPr>
        <p:txBody>
          <a:bodyPr wrap="none">
            <a:spAutoFit/>
          </a:bodyPr>
          <a:lstStyle/>
          <a:p>
            <a:pPr>
              <a:defRPr/>
            </a:pPr>
            <a:r>
              <a:rPr lang="en-US" altLang="zh-CN" sz="2000" b="1">
                <a:solidFill>
                  <a:srgbClr val="CC3300"/>
                </a:solidFill>
                <a:effectLst>
                  <a:outerShdw blurRad="38100" dist="38100" dir="2700000" algn="tl">
                    <a:srgbClr val="C0C0C0"/>
                  </a:outerShdw>
                </a:effectLst>
              </a:rPr>
              <a:t>38</a:t>
            </a:r>
          </a:p>
        </p:txBody>
      </p:sp>
      <p:sp>
        <p:nvSpPr>
          <p:cNvPr id="100" name="Text Box 20"/>
          <p:cNvSpPr txBox="1">
            <a:spLocks noChangeArrowheads="1"/>
          </p:cNvSpPr>
          <p:nvPr/>
        </p:nvSpPr>
        <p:spPr bwMode="auto">
          <a:xfrm>
            <a:off x="2619864" y="3555756"/>
            <a:ext cx="5335588" cy="457200"/>
          </a:xfrm>
          <a:prstGeom prst="rect">
            <a:avLst/>
          </a:prstGeom>
          <a:noFill/>
          <a:ln w="9525">
            <a:noFill/>
            <a:miter lim="800000"/>
            <a:headEnd/>
            <a:tailEnd/>
          </a:ln>
          <a:effectLst/>
        </p:spPr>
        <p:txBody>
          <a:bodyPr wrap="none">
            <a:spAutoFit/>
          </a:bodyPr>
          <a:lstStyle/>
          <a:p>
            <a:pPr>
              <a:defRPr/>
            </a:pPr>
            <a:r>
              <a:rPr lang="zh-CN" altLang="en-US" b="1">
                <a:solidFill>
                  <a:schemeClr val="accent2"/>
                </a:solidFill>
                <a:effectLst>
                  <a:outerShdw blurRad="38100" dist="38100" dir="2700000" algn="tl">
                    <a:srgbClr val="000000"/>
                  </a:outerShdw>
                </a:effectLst>
                <a:ea typeface="楷体_GB2312" pitchFamily="49" charset="-122"/>
              </a:rPr>
              <a:t>二趟：</a:t>
            </a:r>
            <a:r>
              <a:rPr lang="zh-CN" altLang="en-US" sz="2000" b="1">
                <a:solidFill>
                  <a:schemeClr val="bg2"/>
                </a:solidFill>
                <a:effectLst>
                  <a:outerShdw blurRad="38100" dist="38100" dir="2700000" algn="tl">
                    <a:srgbClr val="000000"/>
                  </a:outerShdw>
                </a:effectLst>
              </a:rPr>
              <a:t>    </a:t>
            </a:r>
            <a:r>
              <a:rPr lang="en-US" altLang="zh-CN" sz="2000" b="1">
                <a:solidFill>
                  <a:srgbClr val="FF0000"/>
                </a:solidFill>
                <a:effectLst>
                  <a:outerShdw blurRad="38100" dist="38100" dir="2700000" algn="tl">
                    <a:srgbClr val="000000"/>
                  </a:outerShdw>
                </a:effectLst>
              </a:rPr>
              <a:t>13      27</a:t>
            </a:r>
            <a:r>
              <a:rPr lang="en-US" altLang="zh-CN" sz="2000" b="1">
                <a:solidFill>
                  <a:schemeClr val="bg2"/>
                </a:solidFill>
                <a:effectLst>
                  <a:outerShdw blurRad="38100" dist="38100" dir="2700000" algn="tl">
                    <a:srgbClr val="000000"/>
                  </a:outerShdw>
                </a:effectLst>
              </a:rPr>
              <a:t>     </a:t>
            </a:r>
            <a:r>
              <a:rPr lang="en-US" altLang="zh-CN" sz="2000" b="1">
                <a:effectLst>
                  <a:outerShdw blurRad="38100" dist="38100" dir="2700000" algn="tl">
                    <a:srgbClr val="FFFFFF"/>
                  </a:outerShdw>
                </a:effectLst>
              </a:rPr>
              <a:t>[</a:t>
            </a:r>
            <a:r>
              <a:rPr lang="en-US" altLang="zh-CN" sz="2000" b="1">
                <a:solidFill>
                  <a:srgbClr val="CC3300"/>
                </a:solidFill>
                <a:effectLst>
                  <a:outerShdw blurRad="38100" dist="38100" dir="2700000" algn="tl">
                    <a:srgbClr val="000000"/>
                  </a:outerShdw>
                </a:effectLst>
              </a:rPr>
              <a:t>65</a:t>
            </a:r>
            <a:r>
              <a:rPr lang="en-US" altLang="zh-CN" sz="2000" b="1">
                <a:effectLst>
                  <a:outerShdw blurRad="38100" dist="38100" dir="2700000" algn="tl">
                    <a:srgbClr val="FFFFFF"/>
                  </a:outerShdw>
                </a:effectLst>
              </a:rPr>
              <a:t>     97     76     49     38 ]</a:t>
            </a:r>
          </a:p>
        </p:txBody>
      </p:sp>
      <p:grpSp>
        <p:nvGrpSpPr>
          <p:cNvPr id="101" name="Group 92"/>
          <p:cNvGrpSpPr>
            <a:grpSpLocks/>
          </p:cNvGrpSpPr>
          <p:nvPr/>
        </p:nvGrpSpPr>
        <p:grpSpPr bwMode="auto">
          <a:xfrm>
            <a:off x="5299564" y="3957394"/>
            <a:ext cx="2278063" cy="315912"/>
            <a:chOff x="2862" y="2452"/>
            <a:chExt cx="1435" cy="199"/>
          </a:xfrm>
        </p:grpSpPr>
        <p:sp>
          <p:nvSpPr>
            <p:cNvPr id="102" name="Line 22"/>
            <p:cNvSpPr>
              <a:spLocks noChangeShapeType="1"/>
            </p:cNvSpPr>
            <p:nvPr/>
          </p:nvSpPr>
          <p:spPr bwMode="auto">
            <a:xfrm>
              <a:off x="4293" y="2461"/>
              <a:ext cx="1" cy="190"/>
            </a:xfrm>
            <a:prstGeom prst="line">
              <a:avLst/>
            </a:prstGeom>
            <a:noFill/>
            <a:ln w="28575">
              <a:solidFill>
                <a:srgbClr val="0000FF"/>
              </a:solidFill>
              <a:round/>
              <a:headEnd/>
              <a:tailEnd type="stealth" w="lg" len="lg"/>
            </a:ln>
            <a:effectLst>
              <a:outerShdw dist="35921" dir="2700000" algn="ctr" rotWithShape="0">
                <a:srgbClr val="808080"/>
              </a:outerShdw>
            </a:effectLst>
          </p:spPr>
          <p:txBody>
            <a:bodyPr wrap="none" anchor="ctr"/>
            <a:lstStyle/>
            <a:p>
              <a:pPr>
                <a:defRPr/>
              </a:pPr>
              <a:endParaRPr lang="zh-CN" altLang="en-US"/>
            </a:p>
          </p:txBody>
        </p:sp>
        <p:sp>
          <p:nvSpPr>
            <p:cNvPr id="103" name="Line 23"/>
            <p:cNvSpPr>
              <a:spLocks noChangeShapeType="1"/>
            </p:cNvSpPr>
            <p:nvPr/>
          </p:nvSpPr>
          <p:spPr bwMode="auto">
            <a:xfrm flipV="1">
              <a:off x="2874" y="2452"/>
              <a:ext cx="0" cy="190"/>
            </a:xfrm>
            <a:prstGeom prst="line">
              <a:avLst/>
            </a:prstGeom>
            <a:noFill/>
            <a:ln w="28575">
              <a:solidFill>
                <a:srgbClr val="0000FF"/>
              </a:solidFill>
              <a:round/>
              <a:headEnd/>
              <a:tailEnd type="stealth" w="lg" len="lg"/>
            </a:ln>
            <a:effectLst>
              <a:outerShdw dist="35921" dir="2700000" algn="ctr" rotWithShape="0">
                <a:srgbClr val="808080"/>
              </a:outerShdw>
            </a:effectLst>
          </p:spPr>
          <p:txBody>
            <a:bodyPr wrap="none" anchor="ctr"/>
            <a:lstStyle/>
            <a:p>
              <a:pPr>
                <a:defRPr/>
              </a:pPr>
              <a:endParaRPr lang="zh-CN" altLang="en-US"/>
            </a:p>
          </p:txBody>
        </p:sp>
        <p:sp>
          <p:nvSpPr>
            <p:cNvPr id="104" name="Line 24"/>
            <p:cNvSpPr>
              <a:spLocks noChangeShapeType="1"/>
            </p:cNvSpPr>
            <p:nvPr/>
          </p:nvSpPr>
          <p:spPr bwMode="auto">
            <a:xfrm>
              <a:off x="2862" y="2641"/>
              <a:ext cx="1435" cy="0"/>
            </a:xfrm>
            <a:prstGeom prst="line">
              <a:avLst/>
            </a:prstGeom>
            <a:noFill/>
            <a:ln w="28575">
              <a:solidFill>
                <a:srgbClr val="0000FF"/>
              </a:solidFill>
              <a:round/>
              <a:headEnd/>
              <a:tailEnd/>
            </a:ln>
            <a:effectLst>
              <a:outerShdw dist="35921" dir="2700000" algn="ctr" rotWithShape="0">
                <a:srgbClr val="808080"/>
              </a:outerShdw>
            </a:effectLst>
          </p:spPr>
          <p:txBody>
            <a:bodyPr wrap="none" anchor="ctr"/>
            <a:lstStyle/>
            <a:p>
              <a:pPr>
                <a:defRPr/>
              </a:pPr>
              <a:endParaRPr lang="zh-CN" altLang="en-US"/>
            </a:p>
          </p:txBody>
        </p:sp>
      </p:grpSp>
      <p:sp>
        <p:nvSpPr>
          <p:cNvPr id="105" name="Text Box 26"/>
          <p:cNvSpPr txBox="1">
            <a:spLocks noChangeArrowheads="1"/>
          </p:cNvSpPr>
          <p:nvPr/>
        </p:nvSpPr>
        <p:spPr bwMode="auto">
          <a:xfrm>
            <a:off x="2619864" y="4276481"/>
            <a:ext cx="5335588" cy="457200"/>
          </a:xfrm>
          <a:prstGeom prst="rect">
            <a:avLst/>
          </a:prstGeom>
          <a:noFill/>
          <a:ln w="9525">
            <a:noFill/>
            <a:miter lim="800000"/>
            <a:headEnd/>
            <a:tailEnd/>
          </a:ln>
          <a:effectLst/>
        </p:spPr>
        <p:txBody>
          <a:bodyPr wrap="none">
            <a:spAutoFit/>
          </a:bodyPr>
          <a:lstStyle/>
          <a:p>
            <a:pPr>
              <a:defRPr/>
            </a:pPr>
            <a:r>
              <a:rPr lang="zh-CN" altLang="en-US" b="1">
                <a:solidFill>
                  <a:schemeClr val="accent2"/>
                </a:solidFill>
                <a:effectLst>
                  <a:outerShdw blurRad="38100" dist="38100" dir="2700000" algn="tl">
                    <a:srgbClr val="000000"/>
                  </a:outerShdw>
                </a:effectLst>
                <a:ea typeface="楷体_GB2312" pitchFamily="49" charset="-122"/>
              </a:rPr>
              <a:t>三趟：</a:t>
            </a:r>
            <a:r>
              <a:rPr lang="zh-CN" altLang="en-US" sz="2000" b="1">
                <a:solidFill>
                  <a:schemeClr val="bg2"/>
                </a:solidFill>
                <a:effectLst>
                  <a:outerShdw blurRad="38100" dist="38100" dir="2700000" algn="tl">
                    <a:srgbClr val="000000"/>
                  </a:outerShdw>
                </a:effectLst>
              </a:rPr>
              <a:t>    </a:t>
            </a:r>
            <a:r>
              <a:rPr lang="en-US" altLang="zh-CN" sz="2000" b="1">
                <a:solidFill>
                  <a:srgbClr val="FF0000"/>
                </a:solidFill>
                <a:effectLst>
                  <a:outerShdw blurRad="38100" dist="38100" dir="2700000" algn="tl">
                    <a:srgbClr val="000000"/>
                  </a:outerShdw>
                </a:effectLst>
              </a:rPr>
              <a:t>13      27     38</a:t>
            </a:r>
            <a:r>
              <a:rPr lang="en-US" altLang="zh-CN" sz="2000" b="1">
                <a:solidFill>
                  <a:schemeClr val="bg2"/>
                </a:solidFill>
                <a:effectLst>
                  <a:outerShdw blurRad="38100" dist="38100" dir="2700000" algn="tl">
                    <a:srgbClr val="000000"/>
                  </a:outerShdw>
                </a:effectLst>
              </a:rPr>
              <a:t>     </a:t>
            </a:r>
            <a:r>
              <a:rPr lang="en-US" altLang="zh-CN" sz="2000" b="1">
                <a:effectLst>
                  <a:outerShdw blurRad="38100" dist="38100" dir="2700000" algn="tl">
                    <a:srgbClr val="FFFFFF"/>
                  </a:outerShdw>
                </a:effectLst>
              </a:rPr>
              <a:t>[</a:t>
            </a:r>
            <a:r>
              <a:rPr lang="en-US" altLang="zh-CN" sz="2000" b="1">
                <a:solidFill>
                  <a:srgbClr val="CC3300"/>
                </a:solidFill>
                <a:effectLst>
                  <a:outerShdw blurRad="38100" dist="38100" dir="2700000" algn="tl">
                    <a:srgbClr val="000000"/>
                  </a:outerShdw>
                </a:effectLst>
              </a:rPr>
              <a:t>97</a:t>
            </a:r>
            <a:r>
              <a:rPr lang="en-US" altLang="zh-CN" sz="2000" b="1">
                <a:effectLst>
                  <a:outerShdw blurRad="38100" dist="38100" dir="2700000" algn="tl">
                    <a:srgbClr val="FFFFFF"/>
                  </a:outerShdw>
                </a:effectLst>
              </a:rPr>
              <a:t>     76     49     65 ]</a:t>
            </a:r>
          </a:p>
        </p:txBody>
      </p:sp>
      <p:grpSp>
        <p:nvGrpSpPr>
          <p:cNvPr id="106" name="Group 27"/>
          <p:cNvGrpSpPr>
            <a:grpSpLocks/>
          </p:cNvGrpSpPr>
          <p:nvPr/>
        </p:nvGrpSpPr>
        <p:grpSpPr bwMode="auto">
          <a:xfrm>
            <a:off x="5875827" y="4652719"/>
            <a:ext cx="1125537" cy="228600"/>
            <a:chOff x="3108" y="2854"/>
            <a:chExt cx="709" cy="144"/>
          </a:xfrm>
        </p:grpSpPr>
        <p:sp>
          <p:nvSpPr>
            <p:cNvPr id="107" name="Line 28"/>
            <p:cNvSpPr>
              <a:spLocks noChangeShapeType="1"/>
            </p:cNvSpPr>
            <p:nvPr/>
          </p:nvSpPr>
          <p:spPr bwMode="auto">
            <a:xfrm>
              <a:off x="3816" y="2854"/>
              <a:ext cx="1" cy="144"/>
            </a:xfrm>
            <a:prstGeom prst="line">
              <a:avLst/>
            </a:prstGeom>
            <a:noFill/>
            <a:ln w="28575">
              <a:solidFill>
                <a:srgbClr val="0000FF"/>
              </a:solidFill>
              <a:round/>
              <a:headEnd/>
              <a:tailEnd type="stealth" w="lg" len="lg"/>
            </a:ln>
            <a:effectLst>
              <a:outerShdw dist="35921" dir="2700000" algn="ctr" rotWithShape="0">
                <a:srgbClr val="808080"/>
              </a:outerShdw>
            </a:effectLst>
          </p:spPr>
          <p:txBody>
            <a:bodyPr wrap="none" anchor="ctr"/>
            <a:lstStyle/>
            <a:p>
              <a:pPr>
                <a:defRPr/>
              </a:pPr>
              <a:endParaRPr lang="zh-CN" altLang="en-US"/>
            </a:p>
          </p:txBody>
        </p:sp>
        <p:sp>
          <p:nvSpPr>
            <p:cNvPr id="108" name="Line 29"/>
            <p:cNvSpPr>
              <a:spLocks noChangeShapeType="1"/>
            </p:cNvSpPr>
            <p:nvPr/>
          </p:nvSpPr>
          <p:spPr bwMode="auto">
            <a:xfrm flipV="1">
              <a:off x="3108" y="2859"/>
              <a:ext cx="0" cy="122"/>
            </a:xfrm>
            <a:prstGeom prst="line">
              <a:avLst/>
            </a:prstGeom>
            <a:noFill/>
            <a:ln w="28575">
              <a:solidFill>
                <a:srgbClr val="0000FF"/>
              </a:solidFill>
              <a:round/>
              <a:headEnd/>
              <a:tailEnd type="stealth" w="lg" len="lg"/>
            </a:ln>
            <a:effectLst>
              <a:outerShdw dist="35921" dir="2700000" algn="ctr" rotWithShape="0">
                <a:srgbClr val="808080"/>
              </a:outerShdw>
            </a:effectLst>
          </p:spPr>
          <p:txBody>
            <a:bodyPr wrap="none" anchor="ctr"/>
            <a:lstStyle/>
            <a:p>
              <a:pPr>
                <a:defRPr/>
              </a:pPr>
              <a:endParaRPr lang="zh-CN" altLang="en-US"/>
            </a:p>
          </p:txBody>
        </p:sp>
        <p:sp>
          <p:nvSpPr>
            <p:cNvPr id="109" name="Line 30"/>
            <p:cNvSpPr>
              <a:spLocks noChangeShapeType="1"/>
            </p:cNvSpPr>
            <p:nvPr/>
          </p:nvSpPr>
          <p:spPr bwMode="auto">
            <a:xfrm>
              <a:off x="3117" y="2989"/>
              <a:ext cx="688" cy="0"/>
            </a:xfrm>
            <a:prstGeom prst="line">
              <a:avLst/>
            </a:prstGeom>
            <a:noFill/>
            <a:ln w="28575">
              <a:solidFill>
                <a:srgbClr val="0000FF"/>
              </a:solidFill>
              <a:round/>
              <a:headEnd/>
              <a:tailEnd/>
            </a:ln>
            <a:effectLst>
              <a:outerShdw dist="35921" dir="2700000" algn="ctr" rotWithShape="0">
                <a:srgbClr val="808080"/>
              </a:outerShdw>
            </a:effectLst>
          </p:spPr>
          <p:txBody>
            <a:bodyPr wrap="none" anchor="ctr"/>
            <a:lstStyle/>
            <a:p>
              <a:pPr>
                <a:defRPr/>
              </a:pPr>
              <a:endParaRPr lang="zh-CN" altLang="en-US"/>
            </a:p>
          </p:txBody>
        </p:sp>
      </p:grpSp>
      <p:sp>
        <p:nvSpPr>
          <p:cNvPr id="110" name="Text Box 32"/>
          <p:cNvSpPr txBox="1">
            <a:spLocks noChangeArrowheads="1"/>
          </p:cNvSpPr>
          <p:nvPr/>
        </p:nvSpPr>
        <p:spPr bwMode="auto">
          <a:xfrm>
            <a:off x="2619863" y="4819406"/>
            <a:ext cx="5910263" cy="400110"/>
          </a:xfrm>
          <a:prstGeom prst="rect">
            <a:avLst/>
          </a:prstGeom>
          <a:noFill/>
          <a:ln w="9525">
            <a:noFill/>
            <a:miter lim="800000"/>
            <a:headEnd/>
            <a:tailEnd/>
          </a:ln>
          <a:effectLst/>
        </p:spPr>
        <p:txBody>
          <a:bodyPr wrap="square">
            <a:spAutoFit/>
          </a:bodyPr>
          <a:lstStyle/>
          <a:p>
            <a:pPr>
              <a:defRPr/>
            </a:pPr>
            <a:r>
              <a:rPr lang="zh-CN" altLang="en-US" b="1">
                <a:solidFill>
                  <a:schemeClr val="accent2"/>
                </a:solidFill>
                <a:effectLst>
                  <a:outerShdw blurRad="38100" dist="38100" dir="2700000" algn="tl">
                    <a:srgbClr val="000000"/>
                  </a:outerShdw>
                </a:effectLst>
                <a:ea typeface="楷体_GB2312" pitchFamily="49" charset="-122"/>
              </a:rPr>
              <a:t>四趟：</a:t>
            </a:r>
            <a:r>
              <a:rPr lang="zh-CN" altLang="en-US" sz="2000" b="1">
                <a:solidFill>
                  <a:schemeClr val="bg2"/>
                </a:solidFill>
                <a:effectLst>
                  <a:outerShdw blurRad="38100" dist="38100" dir="2700000" algn="tl">
                    <a:srgbClr val="000000"/>
                  </a:outerShdw>
                </a:effectLst>
              </a:rPr>
              <a:t>    </a:t>
            </a:r>
            <a:r>
              <a:rPr lang="en-US" altLang="zh-CN" sz="2000" b="1">
                <a:solidFill>
                  <a:srgbClr val="FF0000"/>
                </a:solidFill>
                <a:effectLst>
                  <a:outerShdw blurRad="38100" dist="38100" dir="2700000" algn="tl">
                    <a:srgbClr val="000000"/>
                  </a:outerShdw>
                </a:effectLst>
              </a:rPr>
              <a:t>13      27     38     49</a:t>
            </a:r>
            <a:r>
              <a:rPr lang="en-US" altLang="zh-CN" sz="2000" b="1">
                <a:solidFill>
                  <a:schemeClr val="bg2"/>
                </a:solidFill>
                <a:effectLst>
                  <a:outerShdw blurRad="38100" dist="38100" dir="2700000" algn="tl">
                    <a:srgbClr val="000000"/>
                  </a:outerShdw>
                </a:effectLst>
              </a:rPr>
              <a:t>     </a:t>
            </a:r>
            <a:r>
              <a:rPr lang="en-US" altLang="zh-CN" sz="2000" b="1">
                <a:effectLst>
                  <a:outerShdw blurRad="38100" dist="38100" dir="2700000" algn="tl">
                    <a:srgbClr val="FFFFFF"/>
                  </a:outerShdw>
                </a:effectLst>
              </a:rPr>
              <a:t>[</a:t>
            </a:r>
            <a:r>
              <a:rPr lang="en-US" altLang="zh-CN" sz="2000" b="1">
                <a:solidFill>
                  <a:srgbClr val="CC3300"/>
                </a:solidFill>
                <a:effectLst>
                  <a:outerShdw blurRad="38100" dist="38100" dir="2700000" algn="tl">
                    <a:srgbClr val="000000"/>
                  </a:outerShdw>
                </a:effectLst>
              </a:rPr>
              <a:t>76</a:t>
            </a:r>
            <a:r>
              <a:rPr lang="en-US" altLang="zh-CN" sz="2000" b="1">
                <a:effectLst>
                  <a:outerShdw blurRad="38100" dist="38100" dir="2700000" algn="tl">
                    <a:srgbClr val="FFFFFF"/>
                  </a:outerShdw>
                </a:effectLst>
              </a:rPr>
              <a:t>     97     65 ]</a:t>
            </a:r>
          </a:p>
        </p:txBody>
      </p:sp>
      <p:grpSp>
        <p:nvGrpSpPr>
          <p:cNvPr id="111" name="Group 33"/>
          <p:cNvGrpSpPr>
            <a:grpSpLocks/>
          </p:cNvGrpSpPr>
          <p:nvPr/>
        </p:nvGrpSpPr>
        <p:grpSpPr bwMode="auto">
          <a:xfrm>
            <a:off x="6464789" y="5167069"/>
            <a:ext cx="1125538" cy="228600"/>
            <a:chOff x="3452" y="3205"/>
            <a:chExt cx="709" cy="144"/>
          </a:xfrm>
        </p:grpSpPr>
        <p:sp>
          <p:nvSpPr>
            <p:cNvPr id="112" name="Line 34"/>
            <p:cNvSpPr>
              <a:spLocks noChangeShapeType="1"/>
            </p:cNvSpPr>
            <p:nvPr/>
          </p:nvSpPr>
          <p:spPr bwMode="auto">
            <a:xfrm>
              <a:off x="4160" y="3205"/>
              <a:ext cx="1" cy="144"/>
            </a:xfrm>
            <a:prstGeom prst="line">
              <a:avLst/>
            </a:prstGeom>
            <a:noFill/>
            <a:ln w="28575">
              <a:solidFill>
                <a:srgbClr val="0000FF"/>
              </a:solidFill>
              <a:round/>
              <a:headEnd/>
              <a:tailEnd type="stealth" w="lg" len="lg"/>
            </a:ln>
            <a:effectLst>
              <a:outerShdw dist="35921" dir="2700000" algn="ctr" rotWithShape="0">
                <a:srgbClr val="808080"/>
              </a:outerShdw>
            </a:effectLst>
          </p:spPr>
          <p:txBody>
            <a:bodyPr wrap="none" anchor="ctr"/>
            <a:lstStyle/>
            <a:p>
              <a:pPr>
                <a:defRPr/>
              </a:pPr>
              <a:endParaRPr lang="zh-CN" altLang="en-US"/>
            </a:p>
          </p:txBody>
        </p:sp>
        <p:sp>
          <p:nvSpPr>
            <p:cNvPr id="113" name="Line 35"/>
            <p:cNvSpPr>
              <a:spLocks noChangeShapeType="1"/>
            </p:cNvSpPr>
            <p:nvPr/>
          </p:nvSpPr>
          <p:spPr bwMode="auto">
            <a:xfrm flipV="1">
              <a:off x="3452" y="3210"/>
              <a:ext cx="0" cy="122"/>
            </a:xfrm>
            <a:prstGeom prst="line">
              <a:avLst/>
            </a:prstGeom>
            <a:noFill/>
            <a:ln w="28575">
              <a:solidFill>
                <a:srgbClr val="0000FF"/>
              </a:solidFill>
              <a:round/>
              <a:headEnd/>
              <a:tailEnd type="stealth" w="lg" len="lg"/>
            </a:ln>
            <a:effectLst>
              <a:outerShdw dist="35921" dir="2700000" algn="ctr" rotWithShape="0">
                <a:srgbClr val="808080"/>
              </a:outerShdw>
            </a:effectLst>
          </p:spPr>
          <p:txBody>
            <a:bodyPr wrap="none" anchor="ctr"/>
            <a:lstStyle/>
            <a:p>
              <a:pPr>
                <a:defRPr/>
              </a:pPr>
              <a:endParaRPr lang="zh-CN" altLang="en-US"/>
            </a:p>
          </p:txBody>
        </p:sp>
        <p:sp>
          <p:nvSpPr>
            <p:cNvPr id="114" name="Line 36"/>
            <p:cNvSpPr>
              <a:spLocks noChangeShapeType="1"/>
            </p:cNvSpPr>
            <p:nvPr/>
          </p:nvSpPr>
          <p:spPr bwMode="auto">
            <a:xfrm>
              <a:off x="3461" y="3340"/>
              <a:ext cx="688" cy="0"/>
            </a:xfrm>
            <a:prstGeom prst="line">
              <a:avLst/>
            </a:prstGeom>
            <a:noFill/>
            <a:ln w="28575">
              <a:solidFill>
                <a:srgbClr val="0000FF"/>
              </a:solidFill>
              <a:round/>
              <a:headEnd/>
              <a:tailEnd/>
            </a:ln>
            <a:effectLst>
              <a:outerShdw dist="35921" dir="2700000" algn="ctr" rotWithShape="0">
                <a:srgbClr val="808080"/>
              </a:outerShdw>
            </a:effectLst>
          </p:spPr>
          <p:txBody>
            <a:bodyPr wrap="none" anchor="ctr"/>
            <a:lstStyle/>
            <a:p>
              <a:pPr>
                <a:defRPr/>
              </a:pPr>
              <a:endParaRPr lang="zh-CN" altLang="en-US"/>
            </a:p>
          </p:txBody>
        </p:sp>
      </p:grpSp>
      <p:sp>
        <p:nvSpPr>
          <p:cNvPr id="115" name="Text Box 38"/>
          <p:cNvSpPr txBox="1">
            <a:spLocks noChangeArrowheads="1"/>
          </p:cNvSpPr>
          <p:nvPr/>
        </p:nvSpPr>
        <p:spPr bwMode="auto">
          <a:xfrm>
            <a:off x="2619864" y="5355981"/>
            <a:ext cx="5335588" cy="457200"/>
          </a:xfrm>
          <a:prstGeom prst="rect">
            <a:avLst/>
          </a:prstGeom>
          <a:noFill/>
          <a:ln w="9525">
            <a:noFill/>
            <a:miter lim="800000"/>
            <a:headEnd/>
            <a:tailEnd/>
          </a:ln>
          <a:effectLst/>
        </p:spPr>
        <p:txBody>
          <a:bodyPr wrap="none">
            <a:spAutoFit/>
          </a:bodyPr>
          <a:lstStyle/>
          <a:p>
            <a:pPr>
              <a:defRPr/>
            </a:pPr>
            <a:r>
              <a:rPr lang="zh-CN" altLang="en-US" b="1">
                <a:solidFill>
                  <a:schemeClr val="accent2"/>
                </a:solidFill>
                <a:effectLst>
                  <a:outerShdw blurRad="38100" dist="38100" dir="2700000" algn="tl">
                    <a:srgbClr val="000000"/>
                  </a:outerShdw>
                </a:effectLst>
                <a:ea typeface="楷体_GB2312" pitchFamily="49" charset="-122"/>
              </a:rPr>
              <a:t>五趟：</a:t>
            </a:r>
            <a:r>
              <a:rPr lang="zh-CN" altLang="en-US" sz="2000" b="1">
                <a:solidFill>
                  <a:schemeClr val="bg2"/>
                </a:solidFill>
                <a:effectLst>
                  <a:outerShdw blurRad="38100" dist="38100" dir="2700000" algn="tl">
                    <a:srgbClr val="000000"/>
                  </a:outerShdw>
                </a:effectLst>
              </a:rPr>
              <a:t>    </a:t>
            </a:r>
            <a:r>
              <a:rPr lang="en-US" altLang="zh-CN" sz="2000" b="1">
                <a:solidFill>
                  <a:srgbClr val="FF0000"/>
                </a:solidFill>
                <a:effectLst>
                  <a:outerShdw blurRad="38100" dist="38100" dir="2700000" algn="tl">
                    <a:srgbClr val="000000"/>
                  </a:outerShdw>
                </a:effectLst>
              </a:rPr>
              <a:t>13      27     38     49     65</a:t>
            </a:r>
            <a:r>
              <a:rPr lang="en-US" altLang="zh-CN" sz="2000" b="1">
                <a:solidFill>
                  <a:schemeClr val="bg2"/>
                </a:solidFill>
                <a:effectLst>
                  <a:outerShdw blurRad="38100" dist="38100" dir="2700000" algn="tl">
                    <a:srgbClr val="000000"/>
                  </a:outerShdw>
                </a:effectLst>
              </a:rPr>
              <a:t>     </a:t>
            </a:r>
            <a:r>
              <a:rPr lang="en-US" altLang="zh-CN" sz="2000" b="1">
                <a:effectLst>
                  <a:outerShdw blurRad="38100" dist="38100" dir="2700000" algn="tl">
                    <a:srgbClr val="FFFFFF"/>
                  </a:outerShdw>
                </a:effectLst>
              </a:rPr>
              <a:t>[</a:t>
            </a:r>
            <a:r>
              <a:rPr lang="en-US" altLang="zh-CN" sz="2000" b="1">
                <a:solidFill>
                  <a:srgbClr val="CC3300"/>
                </a:solidFill>
                <a:effectLst>
                  <a:outerShdw blurRad="38100" dist="38100" dir="2700000" algn="tl">
                    <a:srgbClr val="000000"/>
                  </a:outerShdw>
                </a:effectLst>
              </a:rPr>
              <a:t>97</a:t>
            </a:r>
            <a:r>
              <a:rPr lang="en-US" altLang="zh-CN" sz="2000" b="1">
                <a:effectLst>
                  <a:outerShdw blurRad="38100" dist="38100" dir="2700000" algn="tl">
                    <a:srgbClr val="FFFFFF"/>
                  </a:outerShdw>
                </a:effectLst>
              </a:rPr>
              <a:t>     76 ]</a:t>
            </a:r>
          </a:p>
        </p:txBody>
      </p:sp>
      <p:grpSp>
        <p:nvGrpSpPr>
          <p:cNvPr id="116" name="Group 39"/>
          <p:cNvGrpSpPr>
            <a:grpSpLocks/>
          </p:cNvGrpSpPr>
          <p:nvPr/>
        </p:nvGrpSpPr>
        <p:grpSpPr bwMode="auto">
          <a:xfrm>
            <a:off x="7048989" y="5738569"/>
            <a:ext cx="498475" cy="228600"/>
            <a:chOff x="3847" y="3556"/>
            <a:chExt cx="314" cy="144"/>
          </a:xfrm>
        </p:grpSpPr>
        <p:sp>
          <p:nvSpPr>
            <p:cNvPr id="117" name="Line 40"/>
            <p:cNvSpPr>
              <a:spLocks noChangeShapeType="1"/>
            </p:cNvSpPr>
            <p:nvPr/>
          </p:nvSpPr>
          <p:spPr bwMode="auto">
            <a:xfrm>
              <a:off x="4160" y="3556"/>
              <a:ext cx="1" cy="144"/>
            </a:xfrm>
            <a:prstGeom prst="line">
              <a:avLst/>
            </a:prstGeom>
            <a:noFill/>
            <a:ln w="28575">
              <a:solidFill>
                <a:srgbClr val="0000FF"/>
              </a:solidFill>
              <a:round/>
              <a:headEnd/>
              <a:tailEnd type="stealth" w="lg" len="lg"/>
            </a:ln>
            <a:effectLst>
              <a:outerShdw dist="35921" dir="2700000" algn="ctr" rotWithShape="0">
                <a:srgbClr val="808080"/>
              </a:outerShdw>
            </a:effectLst>
          </p:spPr>
          <p:txBody>
            <a:bodyPr wrap="none" anchor="ctr"/>
            <a:lstStyle/>
            <a:p>
              <a:pPr>
                <a:defRPr/>
              </a:pPr>
              <a:endParaRPr lang="zh-CN" altLang="en-US"/>
            </a:p>
          </p:txBody>
        </p:sp>
        <p:sp>
          <p:nvSpPr>
            <p:cNvPr id="118" name="Line 41"/>
            <p:cNvSpPr>
              <a:spLocks noChangeShapeType="1"/>
            </p:cNvSpPr>
            <p:nvPr/>
          </p:nvSpPr>
          <p:spPr bwMode="auto">
            <a:xfrm flipV="1">
              <a:off x="3852" y="3561"/>
              <a:ext cx="0" cy="122"/>
            </a:xfrm>
            <a:prstGeom prst="line">
              <a:avLst/>
            </a:prstGeom>
            <a:noFill/>
            <a:ln w="28575">
              <a:solidFill>
                <a:srgbClr val="0000FF"/>
              </a:solidFill>
              <a:round/>
              <a:headEnd/>
              <a:tailEnd type="stealth" w="lg" len="lg"/>
            </a:ln>
            <a:effectLst>
              <a:outerShdw dist="35921" dir="2700000" algn="ctr" rotWithShape="0">
                <a:srgbClr val="808080"/>
              </a:outerShdw>
            </a:effectLst>
          </p:spPr>
          <p:txBody>
            <a:bodyPr wrap="none" anchor="ctr"/>
            <a:lstStyle/>
            <a:p>
              <a:pPr>
                <a:defRPr/>
              </a:pPr>
              <a:endParaRPr lang="zh-CN" altLang="en-US"/>
            </a:p>
          </p:txBody>
        </p:sp>
        <p:sp>
          <p:nvSpPr>
            <p:cNvPr id="119" name="Line 42"/>
            <p:cNvSpPr>
              <a:spLocks noChangeShapeType="1"/>
            </p:cNvSpPr>
            <p:nvPr/>
          </p:nvSpPr>
          <p:spPr bwMode="auto">
            <a:xfrm>
              <a:off x="3847" y="3677"/>
              <a:ext cx="311" cy="0"/>
            </a:xfrm>
            <a:prstGeom prst="line">
              <a:avLst/>
            </a:prstGeom>
            <a:noFill/>
            <a:ln w="28575">
              <a:solidFill>
                <a:srgbClr val="0000FF"/>
              </a:solidFill>
              <a:round/>
              <a:headEnd/>
              <a:tailEnd/>
            </a:ln>
            <a:effectLst>
              <a:outerShdw dist="35921" dir="2700000" algn="ctr" rotWithShape="0">
                <a:srgbClr val="808080"/>
              </a:outerShdw>
            </a:effectLst>
          </p:spPr>
          <p:txBody>
            <a:bodyPr wrap="none" anchor="ctr"/>
            <a:lstStyle/>
            <a:p>
              <a:pPr>
                <a:defRPr/>
              </a:pPr>
              <a:endParaRPr lang="zh-CN" altLang="en-US"/>
            </a:p>
          </p:txBody>
        </p:sp>
      </p:grpSp>
      <p:sp>
        <p:nvSpPr>
          <p:cNvPr id="120" name="Text Box 43"/>
          <p:cNvSpPr txBox="1">
            <a:spLocks noChangeArrowheads="1"/>
          </p:cNvSpPr>
          <p:nvPr/>
        </p:nvSpPr>
        <p:spPr bwMode="auto">
          <a:xfrm>
            <a:off x="2619864" y="5921131"/>
            <a:ext cx="5335588" cy="457200"/>
          </a:xfrm>
          <a:prstGeom prst="rect">
            <a:avLst/>
          </a:prstGeom>
          <a:noFill/>
          <a:ln w="9525">
            <a:noFill/>
            <a:miter lim="800000"/>
            <a:headEnd/>
            <a:tailEnd/>
          </a:ln>
          <a:effectLst/>
        </p:spPr>
        <p:txBody>
          <a:bodyPr wrap="none">
            <a:spAutoFit/>
          </a:bodyPr>
          <a:lstStyle/>
          <a:p>
            <a:pPr>
              <a:defRPr/>
            </a:pPr>
            <a:r>
              <a:rPr lang="zh-CN" altLang="en-US" b="1">
                <a:solidFill>
                  <a:schemeClr val="accent2"/>
                </a:solidFill>
                <a:effectLst>
                  <a:outerShdw blurRad="38100" dist="38100" dir="2700000" algn="tl">
                    <a:srgbClr val="000000"/>
                  </a:outerShdw>
                </a:effectLst>
                <a:ea typeface="楷体_GB2312" pitchFamily="49" charset="-122"/>
              </a:rPr>
              <a:t>六趟：</a:t>
            </a:r>
            <a:r>
              <a:rPr lang="zh-CN" altLang="en-US" sz="2000" b="1">
                <a:solidFill>
                  <a:schemeClr val="bg2"/>
                </a:solidFill>
                <a:effectLst>
                  <a:outerShdw blurRad="38100" dist="38100" dir="2700000" algn="tl">
                    <a:srgbClr val="000000"/>
                  </a:outerShdw>
                </a:effectLst>
              </a:rPr>
              <a:t>    </a:t>
            </a:r>
            <a:r>
              <a:rPr lang="en-US" altLang="zh-CN" sz="2000" b="1">
                <a:solidFill>
                  <a:srgbClr val="FF0000"/>
                </a:solidFill>
                <a:effectLst>
                  <a:outerShdw blurRad="38100" dist="38100" dir="2700000" algn="tl">
                    <a:srgbClr val="000000"/>
                  </a:outerShdw>
                </a:effectLst>
              </a:rPr>
              <a:t>13      27     38     49     65     76</a:t>
            </a:r>
            <a:r>
              <a:rPr lang="en-US" altLang="zh-CN" sz="2000" b="1">
                <a:solidFill>
                  <a:schemeClr val="bg2"/>
                </a:solidFill>
                <a:effectLst>
                  <a:outerShdw blurRad="38100" dist="38100" dir="2700000" algn="tl">
                    <a:srgbClr val="000000"/>
                  </a:outerShdw>
                </a:effectLst>
              </a:rPr>
              <a:t>     </a:t>
            </a:r>
            <a:r>
              <a:rPr lang="en-US" altLang="zh-CN" sz="2000" b="1">
                <a:effectLst>
                  <a:outerShdw blurRad="38100" dist="38100" dir="2700000" algn="tl">
                    <a:srgbClr val="FFFFFF"/>
                  </a:outerShdw>
                </a:effectLst>
              </a:rPr>
              <a:t>[</a:t>
            </a:r>
            <a:r>
              <a:rPr lang="en-US" altLang="zh-CN" sz="2000" b="1">
                <a:solidFill>
                  <a:srgbClr val="CC3300"/>
                </a:solidFill>
                <a:effectLst>
                  <a:outerShdw blurRad="38100" dist="38100" dir="2700000" algn="tl">
                    <a:srgbClr val="000000"/>
                  </a:outerShdw>
                </a:effectLst>
              </a:rPr>
              <a:t>97</a:t>
            </a:r>
            <a:r>
              <a:rPr lang="en-US" altLang="zh-CN" sz="2000" b="1">
                <a:effectLst>
                  <a:outerShdw blurRad="38100" dist="38100" dir="2700000" algn="tl">
                    <a:srgbClr val="FFFFFF"/>
                  </a:outerShdw>
                </a:effectLst>
              </a:rPr>
              <a:t> ]</a:t>
            </a:r>
          </a:p>
        </p:txBody>
      </p:sp>
      <p:grpSp>
        <p:nvGrpSpPr>
          <p:cNvPr id="121" name="Group 44"/>
          <p:cNvGrpSpPr>
            <a:grpSpLocks/>
          </p:cNvGrpSpPr>
          <p:nvPr/>
        </p:nvGrpSpPr>
        <p:grpSpPr bwMode="auto">
          <a:xfrm>
            <a:off x="6687039" y="431556"/>
            <a:ext cx="325438" cy="625475"/>
            <a:chOff x="1920" y="206"/>
            <a:chExt cx="205" cy="394"/>
          </a:xfrm>
        </p:grpSpPr>
        <p:sp>
          <p:nvSpPr>
            <p:cNvPr id="122" name="Line 45"/>
            <p:cNvSpPr>
              <a:spLocks noChangeShapeType="1"/>
            </p:cNvSpPr>
            <p:nvPr/>
          </p:nvSpPr>
          <p:spPr bwMode="auto">
            <a:xfrm>
              <a:off x="2000" y="422"/>
              <a:ext cx="0" cy="178"/>
            </a:xfrm>
            <a:prstGeom prst="line">
              <a:avLst/>
            </a:prstGeom>
            <a:noFill/>
            <a:ln w="28575">
              <a:solidFill>
                <a:srgbClr val="0000FF"/>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23" name="Text Box 46"/>
            <p:cNvSpPr txBox="1">
              <a:spLocks noChangeArrowheads="1"/>
            </p:cNvSpPr>
            <p:nvPr/>
          </p:nvSpPr>
          <p:spPr bwMode="auto">
            <a:xfrm>
              <a:off x="1920" y="206"/>
              <a:ext cx="205"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FF"/>
                  </a:solidFill>
                  <a:effectLst>
                    <a:outerShdw blurRad="38100" dist="38100" dir="2700000" algn="tl">
                      <a:srgbClr val="C0C0C0"/>
                    </a:outerShdw>
                  </a:effectLst>
                </a:rPr>
                <a:t>k</a:t>
              </a:r>
            </a:p>
          </p:txBody>
        </p:sp>
      </p:grpSp>
      <p:grpSp>
        <p:nvGrpSpPr>
          <p:cNvPr id="124" name="Group 47"/>
          <p:cNvGrpSpPr>
            <a:grpSpLocks/>
          </p:cNvGrpSpPr>
          <p:nvPr/>
        </p:nvGrpSpPr>
        <p:grpSpPr bwMode="auto">
          <a:xfrm>
            <a:off x="7509364" y="2001594"/>
            <a:ext cx="325438" cy="625475"/>
            <a:chOff x="1920" y="206"/>
            <a:chExt cx="205" cy="394"/>
          </a:xfrm>
        </p:grpSpPr>
        <p:sp>
          <p:nvSpPr>
            <p:cNvPr id="125" name="Line 48"/>
            <p:cNvSpPr>
              <a:spLocks noChangeShapeType="1"/>
            </p:cNvSpPr>
            <p:nvPr/>
          </p:nvSpPr>
          <p:spPr bwMode="auto">
            <a:xfrm>
              <a:off x="2000" y="422"/>
              <a:ext cx="0" cy="178"/>
            </a:xfrm>
            <a:prstGeom prst="line">
              <a:avLst/>
            </a:prstGeom>
            <a:noFill/>
            <a:ln w="28575">
              <a:solidFill>
                <a:srgbClr val="0000FF"/>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26" name="Text Box 49"/>
            <p:cNvSpPr txBox="1">
              <a:spLocks noChangeArrowheads="1"/>
            </p:cNvSpPr>
            <p:nvPr/>
          </p:nvSpPr>
          <p:spPr bwMode="auto">
            <a:xfrm>
              <a:off x="1920" y="206"/>
              <a:ext cx="205"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FF"/>
                  </a:solidFill>
                  <a:effectLst>
                    <a:outerShdw blurRad="38100" dist="38100" dir="2700000" algn="tl">
                      <a:srgbClr val="C0C0C0"/>
                    </a:outerShdw>
                  </a:effectLst>
                </a:rPr>
                <a:t>k</a:t>
              </a:r>
            </a:p>
          </p:txBody>
        </p:sp>
      </p:grpSp>
      <p:grpSp>
        <p:nvGrpSpPr>
          <p:cNvPr id="127" name="Group 50"/>
          <p:cNvGrpSpPr>
            <a:grpSpLocks/>
          </p:cNvGrpSpPr>
          <p:nvPr/>
        </p:nvGrpSpPr>
        <p:grpSpPr bwMode="auto">
          <a:xfrm>
            <a:off x="4694727" y="1992069"/>
            <a:ext cx="325437" cy="625475"/>
            <a:chOff x="1920" y="206"/>
            <a:chExt cx="205" cy="394"/>
          </a:xfrm>
        </p:grpSpPr>
        <p:sp>
          <p:nvSpPr>
            <p:cNvPr id="128" name="Line 51"/>
            <p:cNvSpPr>
              <a:spLocks noChangeShapeType="1"/>
            </p:cNvSpPr>
            <p:nvPr/>
          </p:nvSpPr>
          <p:spPr bwMode="auto">
            <a:xfrm>
              <a:off x="2000" y="422"/>
              <a:ext cx="0" cy="178"/>
            </a:xfrm>
            <a:prstGeom prst="line">
              <a:avLst/>
            </a:prstGeom>
            <a:noFill/>
            <a:ln w="28575">
              <a:solidFill>
                <a:srgbClr val="0000FF"/>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29" name="Text Box 52"/>
            <p:cNvSpPr txBox="1">
              <a:spLocks noChangeArrowheads="1"/>
            </p:cNvSpPr>
            <p:nvPr/>
          </p:nvSpPr>
          <p:spPr bwMode="auto">
            <a:xfrm>
              <a:off x="1920" y="206"/>
              <a:ext cx="205"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FF"/>
                  </a:solidFill>
                  <a:effectLst>
                    <a:outerShdw blurRad="38100" dist="38100" dir="2700000" algn="tl">
                      <a:srgbClr val="C0C0C0"/>
                    </a:outerShdw>
                  </a:effectLst>
                </a:rPr>
                <a:t>k</a:t>
              </a:r>
            </a:p>
          </p:txBody>
        </p:sp>
      </p:grpSp>
      <p:grpSp>
        <p:nvGrpSpPr>
          <p:cNvPr id="130" name="Group 53"/>
          <p:cNvGrpSpPr>
            <a:grpSpLocks/>
          </p:cNvGrpSpPr>
          <p:nvPr/>
        </p:nvGrpSpPr>
        <p:grpSpPr bwMode="auto">
          <a:xfrm>
            <a:off x="4432789" y="425206"/>
            <a:ext cx="325438" cy="625475"/>
            <a:chOff x="1920" y="206"/>
            <a:chExt cx="205" cy="394"/>
          </a:xfrm>
        </p:grpSpPr>
        <p:sp>
          <p:nvSpPr>
            <p:cNvPr id="131" name="Line 54"/>
            <p:cNvSpPr>
              <a:spLocks noChangeShapeType="1"/>
            </p:cNvSpPr>
            <p:nvPr/>
          </p:nvSpPr>
          <p:spPr bwMode="auto">
            <a:xfrm>
              <a:off x="2000" y="422"/>
              <a:ext cx="0" cy="178"/>
            </a:xfrm>
            <a:prstGeom prst="line">
              <a:avLst/>
            </a:prstGeom>
            <a:noFill/>
            <a:ln w="28575">
              <a:solidFill>
                <a:srgbClr val="0000FF"/>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32" name="Text Box 55"/>
            <p:cNvSpPr txBox="1">
              <a:spLocks noChangeArrowheads="1"/>
            </p:cNvSpPr>
            <p:nvPr/>
          </p:nvSpPr>
          <p:spPr bwMode="auto">
            <a:xfrm>
              <a:off x="1920" y="206"/>
              <a:ext cx="205"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FF"/>
                  </a:solidFill>
                  <a:effectLst>
                    <a:outerShdw blurRad="38100" dist="38100" dir="2700000" algn="tl">
                      <a:srgbClr val="C0C0C0"/>
                    </a:outerShdw>
                  </a:effectLst>
                </a:rPr>
                <a:t>k</a:t>
              </a:r>
            </a:p>
          </p:txBody>
        </p:sp>
      </p:grpSp>
      <p:grpSp>
        <p:nvGrpSpPr>
          <p:cNvPr id="133" name="Group 56"/>
          <p:cNvGrpSpPr>
            <a:grpSpLocks/>
          </p:cNvGrpSpPr>
          <p:nvPr/>
        </p:nvGrpSpPr>
        <p:grpSpPr bwMode="auto">
          <a:xfrm>
            <a:off x="4978889" y="1277694"/>
            <a:ext cx="268288" cy="598487"/>
            <a:chOff x="2320" y="767"/>
            <a:chExt cx="169" cy="377"/>
          </a:xfrm>
        </p:grpSpPr>
        <p:sp>
          <p:nvSpPr>
            <p:cNvPr id="134" name="Line 57"/>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35" name="Text Box 58"/>
            <p:cNvSpPr txBox="1">
              <a:spLocks noChangeArrowheads="1"/>
            </p:cNvSpPr>
            <p:nvPr/>
          </p:nvSpPr>
          <p:spPr bwMode="auto">
            <a:xfrm>
              <a:off x="2320" y="894"/>
              <a:ext cx="169"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339933"/>
                  </a:solidFill>
                  <a:effectLst>
                    <a:outerShdw blurRad="38100" dist="38100" dir="2700000" algn="tl">
                      <a:srgbClr val="C0C0C0"/>
                    </a:outerShdw>
                  </a:effectLst>
                </a:rPr>
                <a:t>j</a:t>
              </a:r>
            </a:p>
          </p:txBody>
        </p:sp>
      </p:grpSp>
      <p:grpSp>
        <p:nvGrpSpPr>
          <p:cNvPr id="136" name="Group 59"/>
          <p:cNvGrpSpPr>
            <a:grpSpLocks/>
          </p:cNvGrpSpPr>
          <p:nvPr/>
        </p:nvGrpSpPr>
        <p:grpSpPr bwMode="auto">
          <a:xfrm>
            <a:off x="5493239" y="1296744"/>
            <a:ext cx="268288" cy="598487"/>
            <a:chOff x="2320" y="767"/>
            <a:chExt cx="169" cy="377"/>
          </a:xfrm>
        </p:grpSpPr>
        <p:sp>
          <p:nvSpPr>
            <p:cNvPr id="137" name="Line 60"/>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38" name="Text Box 61"/>
            <p:cNvSpPr txBox="1">
              <a:spLocks noChangeArrowheads="1"/>
            </p:cNvSpPr>
            <p:nvPr/>
          </p:nvSpPr>
          <p:spPr bwMode="auto">
            <a:xfrm>
              <a:off x="2320" y="894"/>
              <a:ext cx="169"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339933"/>
                  </a:solidFill>
                  <a:effectLst>
                    <a:outerShdw blurRad="38100" dist="38100" dir="2700000" algn="tl">
                      <a:srgbClr val="C0C0C0"/>
                    </a:outerShdw>
                  </a:effectLst>
                </a:rPr>
                <a:t>j</a:t>
              </a:r>
            </a:p>
          </p:txBody>
        </p:sp>
      </p:grpSp>
      <p:grpSp>
        <p:nvGrpSpPr>
          <p:cNvPr id="139" name="Group 62"/>
          <p:cNvGrpSpPr>
            <a:grpSpLocks/>
          </p:cNvGrpSpPr>
          <p:nvPr/>
        </p:nvGrpSpPr>
        <p:grpSpPr bwMode="auto">
          <a:xfrm>
            <a:off x="6064739" y="1315794"/>
            <a:ext cx="268288" cy="598487"/>
            <a:chOff x="2320" y="767"/>
            <a:chExt cx="169" cy="377"/>
          </a:xfrm>
        </p:grpSpPr>
        <p:sp>
          <p:nvSpPr>
            <p:cNvPr id="140" name="Line 63"/>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41" name="Text Box 64"/>
            <p:cNvSpPr txBox="1">
              <a:spLocks noChangeArrowheads="1"/>
            </p:cNvSpPr>
            <p:nvPr/>
          </p:nvSpPr>
          <p:spPr bwMode="auto">
            <a:xfrm>
              <a:off x="2320" y="894"/>
              <a:ext cx="169"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339933"/>
                  </a:solidFill>
                  <a:effectLst>
                    <a:outerShdw blurRad="38100" dist="38100" dir="2700000" algn="tl">
                      <a:srgbClr val="C0C0C0"/>
                    </a:outerShdw>
                  </a:effectLst>
                </a:rPr>
                <a:t>j</a:t>
              </a:r>
            </a:p>
          </p:txBody>
        </p:sp>
      </p:grpSp>
      <p:grpSp>
        <p:nvGrpSpPr>
          <p:cNvPr id="142" name="Group 65"/>
          <p:cNvGrpSpPr>
            <a:grpSpLocks/>
          </p:cNvGrpSpPr>
          <p:nvPr/>
        </p:nvGrpSpPr>
        <p:grpSpPr bwMode="auto">
          <a:xfrm>
            <a:off x="6636239" y="1334844"/>
            <a:ext cx="268288" cy="598487"/>
            <a:chOff x="2320" y="767"/>
            <a:chExt cx="169" cy="377"/>
          </a:xfrm>
        </p:grpSpPr>
        <p:sp>
          <p:nvSpPr>
            <p:cNvPr id="143" name="Line 66"/>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44" name="Text Box 67"/>
            <p:cNvSpPr txBox="1">
              <a:spLocks noChangeArrowheads="1"/>
            </p:cNvSpPr>
            <p:nvPr/>
          </p:nvSpPr>
          <p:spPr bwMode="auto">
            <a:xfrm>
              <a:off x="2320" y="894"/>
              <a:ext cx="169"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339933"/>
                  </a:solidFill>
                  <a:effectLst>
                    <a:outerShdw blurRad="38100" dist="38100" dir="2700000" algn="tl">
                      <a:srgbClr val="C0C0C0"/>
                    </a:outerShdw>
                  </a:effectLst>
                </a:rPr>
                <a:t>j</a:t>
              </a:r>
            </a:p>
          </p:txBody>
        </p:sp>
      </p:grpSp>
      <p:grpSp>
        <p:nvGrpSpPr>
          <p:cNvPr id="145" name="Group 68"/>
          <p:cNvGrpSpPr>
            <a:grpSpLocks/>
          </p:cNvGrpSpPr>
          <p:nvPr/>
        </p:nvGrpSpPr>
        <p:grpSpPr bwMode="auto">
          <a:xfrm>
            <a:off x="7226789" y="1315794"/>
            <a:ext cx="268288" cy="598487"/>
            <a:chOff x="2320" y="767"/>
            <a:chExt cx="169" cy="377"/>
          </a:xfrm>
        </p:grpSpPr>
        <p:sp>
          <p:nvSpPr>
            <p:cNvPr id="146" name="Line 69"/>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47" name="Text Box 70"/>
            <p:cNvSpPr txBox="1">
              <a:spLocks noChangeArrowheads="1"/>
            </p:cNvSpPr>
            <p:nvPr/>
          </p:nvSpPr>
          <p:spPr bwMode="auto">
            <a:xfrm>
              <a:off x="2320" y="894"/>
              <a:ext cx="169"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339933"/>
                  </a:solidFill>
                  <a:effectLst>
                    <a:outerShdw blurRad="38100" dist="38100" dir="2700000" algn="tl">
                      <a:srgbClr val="C0C0C0"/>
                    </a:outerShdw>
                  </a:effectLst>
                </a:rPr>
                <a:t>j</a:t>
              </a:r>
            </a:p>
          </p:txBody>
        </p:sp>
      </p:grpSp>
      <p:grpSp>
        <p:nvGrpSpPr>
          <p:cNvPr id="148" name="Group 71"/>
          <p:cNvGrpSpPr>
            <a:grpSpLocks/>
          </p:cNvGrpSpPr>
          <p:nvPr/>
        </p:nvGrpSpPr>
        <p:grpSpPr bwMode="auto">
          <a:xfrm>
            <a:off x="5239239" y="2944569"/>
            <a:ext cx="268288" cy="598487"/>
            <a:chOff x="2320" y="767"/>
            <a:chExt cx="169" cy="377"/>
          </a:xfrm>
        </p:grpSpPr>
        <p:sp>
          <p:nvSpPr>
            <p:cNvPr id="149" name="Line 72"/>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50" name="Text Box 73"/>
            <p:cNvSpPr txBox="1">
              <a:spLocks noChangeArrowheads="1"/>
            </p:cNvSpPr>
            <p:nvPr/>
          </p:nvSpPr>
          <p:spPr bwMode="auto">
            <a:xfrm>
              <a:off x="2320" y="894"/>
              <a:ext cx="169"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339933"/>
                  </a:solidFill>
                  <a:effectLst>
                    <a:outerShdw blurRad="38100" dist="38100" dir="2700000" algn="tl">
                      <a:srgbClr val="C0C0C0"/>
                    </a:outerShdw>
                  </a:effectLst>
                </a:rPr>
                <a:t>j</a:t>
              </a:r>
            </a:p>
          </p:txBody>
        </p:sp>
      </p:grpSp>
      <p:grpSp>
        <p:nvGrpSpPr>
          <p:cNvPr id="151" name="Group 74"/>
          <p:cNvGrpSpPr>
            <a:grpSpLocks/>
          </p:cNvGrpSpPr>
          <p:nvPr/>
        </p:nvGrpSpPr>
        <p:grpSpPr bwMode="auto">
          <a:xfrm>
            <a:off x="5801214" y="2954094"/>
            <a:ext cx="268288" cy="598487"/>
            <a:chOff x="2320" y="767"/>
            <a:chExt cx="169" cy="377"/>
          </a:xfrm>
        </p:grpSpPr>
        <p:sp>
          <p:nvSpPr>
            <p:cNvPr id="152" name="Line 75"/>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53" name="Text Box 76"/>
            <p:cNvSpPr txBox="1">
              <a:spLocks noChangeArrowheads="1"/>
            </p:cNvSpPr>
            <p:nvPr/>
          </p:nvSpPr>
          <p:spPr bwMode="auto">
            <a:xfrm>
              <a:off x="2320" y="894"/>
              <a:ext cx="169"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339933"/>
                  </a:solidFill>
                  <a:effectLst>
                    <a:outerShdw blurRad="38100" dist="38100" dir="2700000" algn="tl">
                      <a:srgbClr val="C0C0C0"/>
                    </a:outerShdw>
                  </a:effectLst>
                </a:rPr>
                <a:t>j</a:t>
              </a:r>
            </a:p>
          </p:txBody>
        </p:sp>
      </p:grpSp>
      <p:grpSp>
        <p:nvGrpSpPr>
          <p:cNvPr id="154" name="Group 77"/>
          <p:cNvGrpSpPr>
            <a:grpSpLocks/>
          </p:cNvGrpSpPr>
          <p:nvPr/>
        </p:nvGrpSpPr>
        <p:grpSpPr bwMode="auto">
          <a:xfrm>
            <a:off x="6377477" y="2954094"/>
            <a:ext cx="268287" cy="598487"/>
            <a:chOff x="2320" y="767"/>
            <a:chExt cx="169" cy="377"/>
          </a:xfrm>
        </p:grpSpPr>
        <p:sp>
          <p:nvSpPr>
            <p:cNvPr id="155" name="Line 78"/>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56" name="Text Box 79"/>
            <p:cNvSpPr txBox="1">
              <a:spLocks noChangeArrowheads="1"/>
            </p:cNvSpPr>
            <p:nvPr/>
          </p:nvSpPr>
          <p:spPr bwMode="auto">
            <a:xfrm>
              <a:off x="2320" y="894"/>
              <a:ext cx="169"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339933"/>
                  </a:solidFill>
                  <a:effectLst>
                    <a:outerShdw blurRad="38100" dist="38100" dir="2700000" algn="tl">
                      <a:srgbClr val="C0C0C0"/>
                    </a:outerShdw>
                  </a:effectLst>
                </a:rPr>
                <a:t>j</a:t>
              </a:r>
            </a:p>
          </p:txBody>
        </p:sp>
      </p:grpSp>
      <p:grpSp>
        <p:nvGrpSpPr>
          <p:cNvPr id="157" name="Group 80"/>
          <p:cNvGrpSpPr>
            <a:grpSpLocks/>
          </p:cNvGrpSpPr>
          <p:nvPr/>
        </p:nvGrpSpPr>
        <p:grpSpPr bwMode="auto">
          <a:xfrm>
            <a:off x="6958502" y="2949331"/>
            <a:ext cx="268287" cy="598488"/>
            <a:chOff x="2320" y="767"/>
            <a:chExt cx="169" cy="377"/>
          </a:xfrm>
        </p:grpSpPr>
        <p:sp>
          <p:nvSpPr>
            <p:cNvPr id="158" name="Line 81"/>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59" name="Text Box 82"/>
            <p:cNvSpPr txBox="1">
              <a:spLocks noChangeArrowheads="1"/>
            </p:cNvSpPr>
            <p:nvPr/>
          </p:nvSpPr>
          <p:spPr bwMode="auto">
            <a:xfrm>
              <a:off x="2320" y="894"/>
              <a:ext cx="169"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339933"/>
                  </a:solidFill>
                  <a:effectLst>
                    <a:outerShdw blurRad="38100" dist="38100" dir="2700000" algn="tl">
                      <a:srgbClr val="C0C0C0"/>
                    </a:outerShdw>
                  </a:effectLst>
                </a:rPr>
                <a:t>j</a:t>
              </a:r>
            </a:p>
          </p:txBody>
        </p:sp>
      </p:grpSp>
      <p:grpSp>
        <p:nvGrpSpPr>
          <p:cNvPr id="160" name="Group 83"/>
          <p:cNvGrpSpPr>
            <a:grpSpLocks/>
          </p:cNvGrpSpPr>
          <p:nvPr/>
        </p:nvGrpSpPr>
        <p:grpSpPr bwMode="auto">
          <a:xfrm>
            <a:off x="7530002" y="2954094"/>
            <a:ext cx="268287" cy="598487"/>
            <a:chOff x="2320" y="767"/>
            <a:chExt cx="169" cy="377"/>
          </a:xfrm>
        </p:grpSpPr>
        <p:sp>
          <p:nvSpPr>
            <p:cNvPr id="161" name="Line 84"/>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62" name="Text Box 85"/>
            <p:cNvSpPr txBox="1">
              <a:spLocks noChangeArrowheads="1"/>
            </p:cNvSpPr>
            <p:nvPr/>
          </p:nvSpPr>
          <p:spPr bwMode="auto">
            <a:xfrm>
              <a:off x="2320" y="894"/>
              <a:ext cx="169"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339933"/>
                  </a:solidFill>
                  <a:effectLst>
                    <a:outerShdw blurRad="38100" dist="38100" dir="2700000" algn="tl">
                      <a:srgbClr val="C0C0C0"/>
                    </a:outerShdw>
                  </a:effectLst>
                </a:rPr>
                <a:t>j</a:t>
              </a:r>
            </a:p>
          </p:txBody>
        </p:sp>
      </p:grpSp>
      <p:grpSp>
        <p:nvGrpSpPr>
          <p:cNvPr id="163" name="Group 6"/>
          <p:cNvGrpSpPr>
            <a:grpSpLocks/>
          </p:cNvGrpSpPr>
          <p:nvPr/>
        </p:nvGrpSpPr>
        <p:grpSpPr bwMode="auto">
          <a:xfrm>
            <a:off x="3854939" y="406156"/>
            <a:ext cx="325438" cy="625475"/>
            <a:chOff x="1920" y="206"/>
            <a:chExt cx="205" cy="394"/>
          </a:xfrm>
        </p:grpSpPr>
        <p:sp>
          <p:nvSpPr>
            <p:cNvPr id="164" name="Line 7"/>
            <p:cNvSpPr>
              <a:spLocks noChangeShapeType="1"/>
            </p:cNvSpPr>
            <p:nvPr/>
          </p:nvSpPr>
          <p:spPr bwMode="auto">
            <a:xfrm>
              <a:off x="2000" y="422"/>
              <a:ext cx="0" cy="178"/>
            </a:xfrm>
            <a:prstGeom prst="line">
              <a:avLst/>
            </a:prstGeom>
            <a:noFill/>
            <a:ln w="28575">
              <a:solidFill>
                <a:srgbClr val="0000FF"/>
              </a:solidFill>
              <a:round/>
              <a:headEnd/>
              <a:tailEnd type="stealth" w="lg" len="lg"/>
            </a:ln>
            <a:effectLst>
              <a:outerShdw dist="35921" dir="2700000" algn="ctr" rotWithShape="0">
                <a:schemeClr val="bg2"/>
              </a:outerShdw>
            </a:effectLst>
          </p:spPr>
          <p:txBody>
            <a:bodyPr wrap="none" anchor="ctr"/>
            <a:lstStyle/>
            <a:p>
              <a:pPr>
                <a:defRPr/>
              </a:pPr>
              <a:endParaRPr lang="zh-CN" altLang="en-US"/>
            </a:p>
          </p:txBody>
        </p:sp>
        <p:sp>
          <p:nvSpPr>
            <p:cNvPr id="165" name="Text Box 8"/>
            <p:cNvSpPr txBox="1">
              <a:spLocks noChangeArrowheads="1"/>
            </p:cNvSpPr>
            <p:nvPr/>
          </p:nvSpPr>
          <p:spPr bwMode="auto">
            <a:xfrm>
              <a:off x="1920" y="206"/>
              <a:ext cx="205"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FF"/>
                  </a:solidFill>
                  <a:effectLst>
                    <a:outerShdw blurRad="38100" dist="38100" dir="2700000" algn="tl">
                      <a:srgbClr val="C0C0C0"/>
                    </a:outerShdw>
                  </a:effectLst>
                </a:rPr>
                <a:t>k</a:t>
              </a:r>
            </a:p>
          </p:txBody>
        </p:sp>
      </p:grpSp>
      <p:sp useBgFill="1">
        <p:nvSpPr>
          <p:cNvPr id="166" name="Rectangle 89"/>
          <p:cNvSpPr>
            <a:spLocks noChangeArrowheads="1"/>
          </p:cNvSpPr>
          <p:nvPr/>
        </p:nvSpPr>
        <p:spPr bwMode="auto">
          <a:xfrm>
            <a:off x="3642214" y="483944"/>
            <a:ext cx="647700" cy="5619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useBgFill="1">
        <p:nvSpPr>
          <p:cNvPr id="167" name="Rectangle 90"/>
          <p:cNvSpPr>
            <a:spLocks noChangeArrowheads="1"/>
          </p:cNvSpPr>
          <p:nvPr/>
        </p:nvSpPr>
        <p:spPr bwMode="auto">
          <a:xfrm>
            <a:off x="4272452" y="499819"/>
            <a:ext cx="647700" cy="5619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useBgFill="1">
        <p:nvSpPr>
          <p:cNvPr id="168" name="Rectangle 91"/>
          <p:cNvSpPr>
            <a:spLocks noChangeArrowheads="1"/>
          </p:cNvSpPr>
          <p:nvPr/>
        </p:nvSpPr>
        <p:spPr bwMode="auto">
          <a:xfrm>
            <a:off x="4502639" y="2058744"/>
            <a:ext cx="647700" cy="5619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9" name="Text Box 93"/>
          <p:cNvSpPr txBox="1">
            <a:spLocks noChangeArrowheads="1"/>
          </p:cNvSpPr>
          <p:nvPr/>
        </p:nvSpPr>
        <p:spPr bwMode="auto">
          <a:xfrm>
            <a:off x="8784127" y="1693619"/>
            <a:ext cx="611187" cy="3455987"/>
          </a:xfrm>
          <a:prstGeom prst="rect">
            <a:avLst/>
          </a:prstGeom>
          <a:noFill/>
          <a:ln w="9525">
            <a:noFill/>
            <a:miter lim="800000"/>
            <a:headEnd/>
            <a:tailEnd/>
          </a:ln>
          <a:effectLst/>
        </p:spPr>
        <p:txBody>
          <a:bodyPr vert="eaVert">
            <a:spAutoFit/>
          </a:bodyPr>
          <a:lstStyle/>
          <a:p>
            <a:pPr>
              <a:spcBef>
                <a:spcPct val="50000"/>
              </a:spcBef>
              <a:defRPr/>
            </a:pPr>
            <a:r>
              <a:rPr lang="zh-CN" altLang="en-US" sz="2800" b="1" u="sng">
                <a:solidFill>
                  <a:srgbClr val="CC3300"/>
                </a:solidFill>
                <a:effectLst>
                  <a:outerShdw blurRad="38100" dist="38100" dir="2700000" algn="tl">
                    <a:srgbClr val="000000"/>
                  </a:outerShdw>
                </a:effectLst>
                <a:ea typeface="隶书" pitchFamily="49" charset="-122"/>
              </a:rPr>
              <a:t>选择排序图示效果</a:t>
            </a:r>
          </a:p>
        </p:txBody>
      </p:sp>
    </p:spTree>
    <p:extLst>
      <p:ext uri="{BB962C8B-B14F-4D97-AF65-F5344CB8AC3E}">
        <p14:creationId xmlns:p14="http://schemas.microsoft.com/office/powerpoint/2010/main" val="193942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box(out)">
                                      <p:cBhvr>
                                        <p:cTn id="7" dur="500"/>
                                        <p:tgtEl>
                                          <p:spTgt spid="8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3">
                                            <p:txEl>
                                              <p:pRg st="0" end="0"/>
                                            </p:txEl>
                                          </p:spTgt>
                                        </p:tgtEl>
                                        <p:attrNameLst>
                                          <p:attrName>style.visibility</p:attrName>
                                        </p:attrNameLst>
                                      </p:cBhvr>
                                      <p:to>
                                        <p:strVal val="visible"/>
                                      </p:to>
                                    </p:set>
                                    <p:animEffect transition="in" filter="box(out)">
                                      <p:cBhvr>
                                        <p:cTn id="12" dur="500"/>
                                        <p:tgtEl>
                                          <p:spTgt spid="9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63"/>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90"/>
                                        </p:tgtEl>
                                        <p:attrNameLst>
                                          <p:attrName>style.visibility</p:attrName>
                                        </p:attrNameLst>
                                      </p:cBhvr>
                                      <p:to>
                                        <p:strVal val="visible"/>
                                      </p:to>
                                    </p:set>
                                  </p:childTnLst>
                                  <p:subTnLst>
                                    <p:set>
                                      <p:cBhvr override="childStyle">
                                        <p:cTn dur="1" fill="hold" display="0" masterRel="nextClick" afterEffect="1"/>
                                        <p:tgtEl>
                                          <p:spTgt spid="90"/>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6"/>
                                        </p:tgtEl>
                                        <p:attrNameLst>
                                          <p:attrName>style.visibility</p:attrName>
                                        </p:attrNameLst>
                                      </p:cBhvr>
                                      <p:to>
                                        <p:strVal val="visible"/>
                                      </p:to>
                                    </p:set>
                                    <p:animEffect transition="in" filter="blinds(horizontal)">
                                      <p:cBhvr>
                                        <p:cTn id="25" dur="500"/>
                                        <p:tgtEl>
                                          <p:spTgt spid="166"/>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499"/>
                                          </p:stCondLst>
                                        </p:cTn>
                                        <p:tgtEl>
                                          <p:spTgt spid="130"/>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33"/>
                                        </p:tgtEl>
                                        <p:attrNameLst>
                                          <p:attrName>style.visibility</p:attrName>
                                        </p:attrNameLst>
                                      </p:cBhvr>
                                      <p:to>
                                        <p:strVal val="visible"/>
                                      </p:to>
                                    </p:set>
                                  </p:childTnLst>
                                  <p:subTnLst>
                                    <p:set>
                                      <p:cBhvr override="childStyle">
                                        <p:cTn dur="1" fill="hold" display="0" masterRel="nextClick" afterEffect="1"/>
                                        <p:tgtEl>
                                          <p:spTgt spid="133"/>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136"/>
                                        </p:tgtEl>
                                        <p:attrNameLst>
                                          <p:attrName>style.visibility</p:attrName>
                                        </p:attrNameLst>
                                      </p:cBhvr>
                                      <p:to>
                                        <p:strVal val="visible"/>
                                      </p:to>
                                    </p:set>
                                  </p:childTnLst>
                                  <p:subTnLst>
                                    <p:set>
                                      <p:cBhvr override="childStyle">
                                        <p:cTn dur="1" fill="hold" display="0" masterRel="nextClick" afterEffect="1"/>
                                        <p:tgtEl>
                                          <p:spTgt spid="136"/>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39"/>
                                        </p:tgtEl>
                                        <p:attrNameLst>
                                          <p:attrName>style.visibility</p:attrName>
                                        </p:attrNameLst>
                                      </p:cBhvr>
                                      <p:to>
                                        <p:strVal val="visible"/>
                                      </p:to>
                                    </p:set>
                                  </p:childTnLst>
                                  <p:subTnLst>
                                    <p:set>
                                      <p:cBhvr override="childStyle">
                                        <p:cTn dur="1" fill="hold" display="0" masterRel="nextClick" afterEffect="1"/>
                                        <p:tgtEl>
                                          <p:spTgt spid="139"/>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142"/>
                                        </p:tgtEl>
                                        <p:attrNameLst>
                                          <p:attrName>style.visibility</p:attrName>
                                        </p:attrNameLst>
                                      </p:cBhvr>
                                      <p:to>
                                        <p:strVal val="visible"/>
                                      </p:to>
                                    </p:set>
                                  </p:childTnLst>
                                  <p:subTnLst>
                                    <p:set>
                                      <p:cBhvr override="childStyle">
                                        <p:cTn dur="1" fill="hold" display="0" masterRel="nextClick" afterEffect="1"/>
                                        <p:tgtEl>
                                          <p:spTgt spid="142"/>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67"/>
                                        </p:tgtEl>
                                        <p:attrNameLst>
                                          <p:attrName>style.visibility</p:attrName>
                                        </p:attrNameLst>
                                      </p:cBhvr>
                                      <p:to>
                                        <p:strVal val="visible"/>
                                      </p:to>
                                    </p:set>
                                    <p:animEffect transition="in" filter="blinds(horizontal)">
                                      <p:cBhvr>
                                        <p:cTn id="49" dur="500"/>
                                        <p:tgtEl>
                                          <p:spTgt spid="167"/>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499"/>
                                          </p:stCondLst>
                                        </p:cTn>
                                        <p:tgtEl>
                                          <p:spTgt spid="121"/>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box(out)">
                                      <p:cBhvr>
                                        <p:cTn id="61" dur="500"/>
                                        <p:tgtEl>
                                          <p:spTgt spid="94"/>
                                        </p:tgtEl>
                                      </p:cBhvr>
                                    </p:animEffect>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95"/>
                                        </p:tgtEl>
                                        <p:attrNameLst>
                                          <p:attrName>style.visibility</p:attrName>
                                        </p:attrNameLst>
                                      </p:cBhvr>
                                      <p:to>
                                        <p:strVal val="visible"/>
                                      </p:to>
                                    </p:set>
                                    <p:animEffect transition="in" filter="box(out)">
                                      <p:cBhvr>
                                        <p:cTn id="66" dur="500"/>
                                        <p:tgtEl>
                                          <p:spTgt spid="95"/>
                                        </p:tgtEl>
                                      </p:cBhvr>
                                    </p:animEffect>
                                  </p:childTnLst>
                                  <p:subTnLst>
                                    <p:audio>
                                      <p:cMediaNode>
                                        <p:cTn display="0" masterRel="sameClick">
                                          <p:stCondLst>
                                            <p:cond evt="begin" delay="0">
                                              <p:tn val="64"/>
                                            </p:cond>
                                          </p:stCondLst>
                                          <p:endCondLst>
                                            <p:cond evt="onStopAudio" delay="0">
                                              <p:tgtEl>
                                                <p:sldTgt/>
                                              </p:tgtEl>
                                            </p:cond>
                                          </p:endCondLst>
                                        </p:cTn>
                                        <p:tgtEl>
                                          <p:sndTgt r:embed="rId2" name="CAMERA.WAV"/>
                                        </p:tgtEl>
                                      </p:cMediaNode>
                                    </p:audio>
                                  </p:subTnLst>
                                </p:cTn>
                              </p:par>
                            </p:childTnLst>
                          </p:cTn>
                        </p:par>
                      </p:childTnLst>
                    </p:cTn>
                  </p:par>
                  <p:par>
                    <p:cTn id="67" fill="hold">
                      <p:stCondLst>
                        <p:cond delay="indefinite"/>
                      </p:stCondLst>
                      <p:childTnLst>
                        <p:par>
                          <p:cTn id="68" fill="hold">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96">
                                            <p:txEl>
                                              <p:pRg st="0" end="0"/>
                                            </p:txEl>
                                          </p:spTgt>
                                        </p:tgtEl>
                                        <p:attrNameLst>
                                          <p:attrName>style.visibility</p:attrName>
                                        </p:attrNameLst>
                                      </p:cBhvr>
                                      <p:to>
                                        <p:strVal val="visible"/>
                                      </p:to>
                                    </p:set>
                                    <p:animEffect transition="in" filter="box(out)">
                                      <p:cBhvr>
                                        <p:cTn id="71" dur="500"/>
                                        <p:tgtEl>
                                          <p:spTgt spid="96">
                                            <p:txEl>
                                              <p:pRg st="0" end="0"/>
                                            </p:txEl>
                                          </p:spTgt>
                                        </p:tgtEl>
                                      </p:cBhvr>
                                    </p:animEffect>
                                  </p:childTnLst>
                                  <p:subTnLst>
                                    <p:audio>
                                      <p:cMediaNode>
                                        <p:cTn display="0" masterRel="sameClick">
                                          <p:stCondLst>
                                            <p:cond evt="begin" delay="0">
                                              <p:tn val="69"/>
                                            </p:cond>
                                          </p:stCondLst>
                                          <p:endCondLst>
                                            <p:cond evt="onStopAudio" delay="0">
                                              <p:tgtEl>
                                                <p:sldTgt/>
                                              </p:tgtEl>
                                            </p:cond>
                                          </p:endCondLst>
                                        </p:cTn>
                                        <p:tgtEl>
                                          <p:sndTgt r:embed="rId2" name="CAMERA.WAV"/>
                                        </p:tgtEl>
                                      </p:cMediaNode>
                                    </p:audio>
                                  </p:subTnLst>
                                </p:cTn>
                              </p:par>
                            </p:childTnLst>
                          </p:cTn>
                        </p:par>
                      </p:childTnLst>
                    </p:cTn>
                  </p:par>
                  <p:par>
                    <p:cTn id="72" fill="hold">
                      <p:stCondLst>
                        <p:cond delay="indefinite"/>
                      </p:stCondLst>
                      <p:childTnLst>
                        <p:par>
                          <p:cTn id="73" fill="hold">
                            <p:stCondLst>
                              <p:cond delay="0"/>
                            </p:stCondLst>
                            <p:childTnLst>
                              <p:par>
                                <p:cTn id="74" presetID="4" presetClass="entr" presetSubtype="32" fill="hold" grpId="0" nodeType="clickEffect">
                                  <p:stCondLst>
                                    <p:cond delay="0"/>
                                  </p:stCondLst>
                                  <p:childTnLst>
                                    <p:set>
                                      <p:cBhvr>
                                        <p:cTn id="75" dur="1" fill="hold">
                                          <p:stCondLst>
                                            <p:cond delay="0"/>
                                          </p:stCondLst>
                                        </p:cTn>
                                        <p:tgtEl>
                                          <p:spTgt spid="97">
                                            <p:txEl>
                                              <p:pRg st="0" end="0"/>
                                            </p:txEl>
                                          </p:spTgt>
                                        </p:tgtEl>
                                        <p:attrNameLst>
                                          <p:attrName>style.visibility</p:attrName>
                                        </p:attrNameLst>
                                      </p:cBhvr>
                                      <p:to>
                                        <p:strVal val="visible"/>
                                      </p:to>
                                    </p:set>
                                    <p:animEffect transition="in" filter="box(out)">
                                      <p:cBhvr>
                                        <p:cTn id="76" dur="500"/>
                                        <p:tgtEl>
                                          <p:spTgt spid="97">
                                            <p:txEl>
                                              <p:pRg st="0" end="0"/>
                                            </p:txEl>
                                          </p:spTgt>
                                        </p:tgtEl>
                                      </p:cBhvr>
                                    </p:animEffect>
                                  </p:childTnLst>
                                  <p:subTnLst>
                                    <p:audio>
                                      <p:cMediaNode>
                                        <p:cTn display="0" masterRel="sameClick">
                                          <p:stCondLst>
                                            <p:cond evt="begin" delay="0">
                                              <p:tn val="74"/>
                                            </p:cond>
                                          </p:stCondLst>
                                          <p:endCondLst>
                                            <p:cond evt="onStopAudio" delay="0">
                                              <p:tgtEl>
                                                <p:sldTgt/>
                                              </p:tgtEl>
                                            </p:cond>
                                          </p:endCondLst>
                                        </p:cTn>
                                        <p:tgtEl>
                                          <p:sndTgt r:embed="rId2" name="CAMERA.WAV"/>
                                        </p:tgtEl>
                                      </p:cMediaNode>
                                    </p:audio>
                                  </p:sub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499"/>
                                          </p:stCondLst>
                                        </p:cTn>
                                        <p:tgtEl>
                                          <p:spTgt spid="127"/>
                                        </p:tgtEl>
                                        <p:attrNameLst>
                                          <p:attrName>style.visibility</p:attrName>
                                        </p:attrNameLst>
                                      </p:cBhvr>
                                      <p:to>
                                        <p:strVal val="visible"/>
                                      </p:to>
                                    </p:set>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499"/>
                                          </p:stCondLst>
                                        </p:cTn>
                                        <p:tgtEl>
                                          <p:spTgt spid="148"/>
                                        </p:tgtEl>
                                        <p:attrNameLst>
                                          <p:attrName>style.visibility</p:attrName>
                                        </p:attrNameLst>
                                      </p:cBhvr>
                                      <p:to>
                                        <p:strVal val="visible"/>
                                      </p:to>
                                    </p:set>
                                  </p:childTnLst>
                                  <p:subTnLst>
                                    <p:set>
                                      <p:cBhvr override="childStyle">
                                        <p:cTn dur="1" fill="hold" display="0" masterRel="nextClick" afterEffect="1"/>
                                        <p:tgtEl>
                                          <p:spTgt spid="148"/>
                                        </p:tgtEl>
                                        <p:attrNameLst>
                                          <p:attrName>style.visibility</p:attrName>
                                        </p:attrNameLst>
                                      </p:cBhvr>
                                      <p:to>
                                        <p:strVal val="hidden"/>
                                      </p:to>
                                    </p:se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51"/>
                                        </p:tgtEl>
                                        <p:attrNameLst>
                                          <p:attrName>style.visibility</p:attrName>
                                        </p:attrNameLst>
                                      </p:cBhvr>
                                      <p:to>
                                        <p:strVal val="visible"/>
                                      </p:to>
                                    </p:set>
                                  </p:childTnLst>
                                  <p:subTnLst>
                                    <p:set>
                                      <p:cBhvr override="childStyle">
                                        <p:cTn dur="1" fill="hold" display="0" masterRel="nextClick" afterEffect="1"/>
                                        <p:tgtEl>
                                          <p:spTgt spid="151"/>
                                        </p:tgtEl>
                                        <p:attrNameLst>
                                          <p:attrName>style.visibility</p:attrName>
                                        </p:attrNameLst>
                                      </p:cBhvr>
                                      <p:to>
                                        <p:strVal val="hidden"/>
                                      </p:to>
                                    </p:set>
                                    <p:audio>
                                      <p:cMediaNode>
                                        <p:cTn display="0" masterRel="sameClick">
                                          <p:stCondLst>
                                            <p:cond evt="begin" delay="0">
                                              <p:tn val="87"/>
                                            </p:cond>
                                          </p:stCondLst>
                                          <p:endCondLst>
                                            <p:cond evt="onStopAudio" delay="0">
                                              <p:tgtEl>
                                                <p:sldTgt/>
                                              </p:tgtEl>
                                            </p:cond>
                                          </p:endCondLst>
                                        </p:cTn>
                                        <p:tgtEl>
                                          <p:sndTgt r:embed="rId2" name="CAMERA.WAV"/>
                                        </p:tgtEl>
                                      </p:cMediaNode>
                                    </p:audio>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154"/>
                                        </p:tgtEl>
                                        <p:attrNameLst>
                                          <p:attrName>style.visibility</p:attrName>
                                        </p:attrNameLst>
                                      </p:cBhvr>
                                      <p:to>
                                        <p:strVal val="visible"/>
                                      </p:to>
                                    </p:set>
                                  </p:childTnLst>
                                  <p:subTnLst>
                                    <p:set>
                                      <p:cBhvr override="childStyle">
                                        <p:cTn dur="1" fill="hold" display="0" masterRel="nextClick" afterEffect="1"/>
                                        <p:tgtEl>
                                          <p:spTgt spid="154"/>
                                        </p:tgtEl>
                                        <p:attrNameLst>
                                          <p:attrName>style.visibility</p:attrName>
                                        </p:attrNameLst>
                                      </p:cBhvr>
                                      <p:to>
                                        <p:strVal val="hidden"/>
                                      </p:to>
                                    </p:se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499"/>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audio>
                                      <p:cMediaNode>
                                        <p:cTn display="0" masterRel="sameClick">
                                          <p:stCondLst>
                                            <p:cond evt="begin" delay="0">
                                              <p:tn val="99"/>
                                            </p:cond>
                                          </p:stCondLst>
                                          <p:endCondLst>
                                            <p:cond evt="onStopAudio" delay="0">
                                              <p:tgtEl>
                                                <p:sldTgt/>
                                              </p:tgtEl>
                                            </p:cond>
                                          </p:endCondLst>
                                        </p:cTn>
                                        <p:tgtEl>
                                          <p:sndTgt r:embed="rId2"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68"/>
                                        </p:tgtEl>
                                        <p:attrNameLst>
                                          <p:attrName>style.visibility</p:attrName>
                                        </p:attrNameLst>
                                      </p:cBhvr>
                                      <p:to>
                                        <p:strVal val="visible"/>
                                      </p:to>
                                    </p:set>
                                    <p:animEffect transition="in" filter="blinds(horizontal)">
                                      <p:cBhvr>
                                        <p:cTn id="105" dur="500"/>
                                        <p:tgtEl>
                                          <p:spTgt spid="168"/>
                                        </p:tgtEl>
                                      </p:cBhvr>
                                    </p:animEffect>
                                  </p:childTnLst>
                                </p:cTn>
                              </p:par>
                            </p:childTnLst>
                          </p:cTn>
                        </p:par>
                        <p:par>
                          <p:cTn id="106" fill="hold">
                            <p:stCondLst>
                              <p:cond delay="500"/>
                            </p:stCondLst>
                            <p:childTnLst>
                              <p:par>
                                <p:cTn id="107" presetID="1" presetClass="entr" presetSubtype="0" fill="hold" nodeType="afterEffect">
                                  <p:stCondLst>
                                    <p:cond delay="0"/>
                                  </p:stCondLst>
                                  <p:childTnLst>
                                    <p:set>
                                      <p:cBhvr>
                                        <p:cTn id="108" dur="1" fill="hold">
                                          <p:stCondLst>
                                            <p:cond delay="499"/>
                                          </p:stCondLst>
                                        </p:cTn>
                                        <p:tgtEl>
                                          <p:spTgt spid="124"/>
                                        </p:tgtEl>
                                        <p:attrNameLst>
                                          <p:attrName>style.visibility</p:attrName>
                                        </p:attrNameLst>
                                      </p:cBhvr>
                                      <p:to>
                                        <p:strVal val="visible"/>
                                      </p:to>
                                    </p:set>
                                  </p:childTnLst>
                                  <p:subTnLst>
                                    <p:audio>
                                      <p:cMediaNode>
                                        <p:cTn display="0" masterRel="sameClick">
                                          <p:stCondLst>
                                            <p:cond evt="begin" delay="0">
                                              <p:tn val="107"/>
                                            </p:cond>
                                          </p:stCondLst>
                                          <p:endCondLst>
                                            <p:cond evt="onStopAudio" delay="0">
                                              <p:tgtEl>
                                                <p:sldTgt/>
                                              </p:tgtEl>
                                            </p:cond>
                                          </p:endCondLst>
                                        </p:cTn>
                                        <p:tgtEl>
                                          <p:sndTgt r:embed="rId2" name="CAMERA.WAV"/>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98"/>
                                        </p:tgtEl>
                                        <p:attrNameLst>
                                          <p:attrName>style.visibility</p:attrName>
                                        </p:attrNameLst>
                                      </p:cBhvr>
                                      <p:to>
                                        <p:strVal val="visible"/>
                                      </p:to>
                                    </p:set>
                                    <p:animEffect transition="in" filter="box(out)">
                                      <p:cBhvr>
                                        <p:cTn id="113" dur="500"/>
                                        <p:tgtEl>
                                          <p:spTgt spid="98"/>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99"/>
                                        </p:tgtEl>
                                        <p:attrNameLst>
                                          <p:attrName>style.visibility</p:attrName>
                                        </p:attrNameLst>
                                      </p:cBhvr>
                                      <p:to>
                                        <p:strVal val="visible"/>
                                      </p:to>
                                    </p:set>
                                    <p:animEffect transition="in" filter="box(out)">
                                      <p:cBhvr>
                                        <p:cTn id="118" dur="500"/>
                                        <p:tgtEl>
                                          <p:spTgt spid="99"/>
                                        </p:tgtEl>
                                      </p:cBhvr>
                                    </p:animEffect>
                                  </p:childTnLst>
                                  <p:subTnLst>
                                    <p:audio>
                                      <p:cMediaNode>
                                        <p:cTn display="0" masterRel="sameClick">
                                          <p:stCondLst>
                                            <p:cond evt="begin" delay="0">
                                              <p:tn val="116"/>
                                            </p:cond>
                                          </p:stCondLst>
                                          <p:endCondLst>
                                            <p:cond evt="onStopAudio" delay="0">
                                              <p:tgtEl>
                                                <p:sldTgt/>
                                              </p:tgtEl>
                                            </p:cond>
                                          </p:endCondLst>
                                        </p:cTn>
                                        <p:tgtEl>
                                          <p:sndTgt r:embed="rId2" name="CAMERA.WAV"/>
                                        </p:tgtEl>
                                      </p:cMediaNode>
                                    </p:audio>
                                  </p:sub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100"/>
                                        </p:tgtEl>
                                        <p:attrNameLst>
                                          <p:attrName>style.visibility</p:attrName>
                                        </p:attrNameLst>
                                      </p:cBhvr>
                                      <p:to>
                                        <p:strVal val="visible"/>
                                      </p:to>
                                    </p:set>
                                    <p:animEffect transition="in" filter="box(out)">
                                      <p:cBhvr>
                                        <p:cTn id="123" dur="500"/>
                                        <p:tgtEl>
                                          <p:spTgt spid="100"/>
                                        </p:tgtEl>
                                      </p:cBhvr>
                                    </p:animEffect>
                                  </p:childTnLst>
                                  <p:subTnLst>
                                    <p:audio>
                                      <p:cMediaNode>
                                        <p:cTn display="0" masterRel="sameClick">
                                          <p:stCondLst>
                                            <p:cond evt="begin" delay="0">
                                              <p:tn val="121"/>
                                            </p:cond>
                                          </p:stCondLst>
                                          <p:endCondLst>
                                            <p:cond evt="onStopAudio" delay="0">
                                              <p:tgtEl>
                                                <p:sldTgt/>
                                              </p:tgtEl>
                                            </p:cond>
                                          </p:endCondLst>
                                        </p:cTn>
                                        <p:tgtEl>
                                          <p:sndTgt r:embed="rId2"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nodeType="clickEffect">
                                  <p:stCondLst>
                                    <p:cond delay="0"/>
                                  </p:stCondLst>
                                  <p:childTnLst>
                                    <p:set>
                                      <p:cBhvr>
                                        <p:cTn id="127" dur="1" fill="hold">
                                          <p:stCondLst>
                                            <p:cond delay="0"/>
                                          </p:stCondLst>
                                        </p:cTn>
                                        <p:tgtEl>
                                          <p:spTgt spid="101"/>
                                        </p:tgtEl>
                                        <p:attrNameLst>
                                          <p:attrName>style.visibility</p:attrName>
                                        </p:attrNameLst>
                                      </p:cBhvr>
                                      <p:to>
                                        <p:strVal val="visible"/>
                                      </p:to>
                                    </p:set>
                                    <p:animEffect transition="in" filter="strips(downLeft)">
                                      <p:cBhvr>
                                        <p:cTn id="128" dur="500"/>
                                        <p:tgtEl>
                                          <p:spTgt spid="101"/>
                                        </p:tgtEl>
                                      </p:cBhvr>
                                    </p:animEffect>
                                  </p:childTnLst>
                                  <p:subTnLst>
                                    <p:audio>
                                      <p:cMediaNode>
                                        <p:cTn display="0" masterRel="sameClick">
                                          <p:stCondLst>
                                            <p:cond evt="begin" delay="0">
                                              <p:tn val="126"/>
                                            </p:cond>
                                          </p:stCondLst>
                                          <p:endCondLst>
                                            <p:cond evt="onStopAudio" delay="0">
                                              <p:tgtEl>
                                                <p:sldTgt/>
                                              </p:tgtEl>
                                            </p:cond>
                                          </p:endCondLst>
                                        </p:cTn>
                                        <p:tgtEl>
                                          <p:sndTgt r:embed="rId2"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4" presetClass="entr" presetSubtype="32" fill="hold" grpId="0" nodeType="clickEffect">
                                  <p:stCondLst>
                                    <p:cond delay="0"/>
                                  </p:stCondLst>
                                  <p:childTnLst>
                                    <p:set>
                                      <p:cBhvr>
                                        <p:cTn id="132" dur="1" fill="hold">
                                          <p:stCondLst>
                                            <p:cond delay="0"/>
                                          </p:stCondLst>
                                        </p:cTn>
                                        <p:tgtEl>
                                          <p:spTgt spid="105"/>
                                        </p:tgtEl>
                                        <p:attrNameLst>
                                          <p:attrName>style.visibility</p:attrName>
                                        </p:attrNameLst>
                                      </p:cBhvr>
                                      <p:to>
                                        <p:strVal val="visible"/>
                                      </p:to>
                                    </p:set>
                                    <p:animEffect transition="in" filter="box(out)">
                                      <p:cBhvr>
                                        <p:cTn id="133" dur="500"/>
                                        <p:tgtEl>
                                          <p:spTgt spid="105"/>
                                        </p:tgtEl>
                                      </p:cBhvr>
                                    </p:animEffect>
                                  </p:childTnLst>
                                  <p:subTnLst>
                                    <p:audio>
                                      <p:cMediaNode>
                                        <p:cTn display="0" masterRel="sameClick">
                                          <p:stCondLst>
                                            <p:cond evt="begin" delay="0">
                                              <p:tn val="131"/>
                                            </p:cond>
                                          </p:stCondLst>
                                          <p:endCondLst>
                                            <p:cond evt="onStopAudio" delay="0">
                                              <p:tgtEl>
                                                <p:sldTgt/>
                                              </p:tgtEl>
                                            </p:cond>
                                          </p:endCondLst>
                                        </p:cTn>
                                        <p:tgtEl>
                                          <p:sndTgt r:embed="rId2" name="camera.wav"/>
                                        </p:tgtEl>
                                      </p:cMediaNode>
                                    </p:audio>
                                  </p:subTnLst>
                                </p:cTn>
                              </p:par>
                            </p:childTnLst>
                          </p:cTn>
                        </p:par>
                      </p:childTnLst>
                    </p:cTn>
                  </p:par>
                  <p:par>
                    <p:cTn id="134" fill="hold">
                      <p:stCondLst>
                        <p:cond delay="indefinite"/>
                      </p:stCondLst>
                      <p:childTnLst>
                        <p:par>
                          <p:cTn id="135" fill="hold">
                            <p:stCondLst>
                              <p:cond delay="0"/>
                            </p:stCondLst>
                            <p:childTnLst>
                              <p:par>
                                <p:cTn id="136" presetID="18" presetClass="entr" presetSubtype="12" fill="hold"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strips(downLeft)">
                                      <p:cBhvr>
                                        <p:cTn id="138" dur="500"/>
                                        <p:tgtEl>
                                          <p:spTgt spid="106"/>
                                        </p:tgtEl>
                                      </p:cBhvr>
                                    </p:animEffect>
                                  </p:childTnLst>
                                  <p:subTnLst>
                                    <p:audio>
                                      <p:cMediaNode>
                                        <p:cTn display="0" masterRel="sameClick">
                                          <p:stCondLst>
                                            <p:cond evt="begin" delay="0">
                                              <p:tn val="136"/>
                                            </p:cond>
                                          </p:stCondLst>
                                          <p:endCondLst>
                                            <p:cond evt="onStopAudio" delay="0">
                                              <p:tgtEl>
                                                <p:sldTgt/>
                                              </p:tgtEl>
                                            </p:cond>
                                          </p:endCondLst>
                                        </p:cTn>
                                        <p:tgtEl>
                                          <p:sndTgt r:embed="rId2" name="camera.wav"/>
                                        </p:tgtEl>
                                      </p:cMediaNode>
                                    </p:audio>
                                  </p:subTnLst>
                                </p:cTn>
                              </p:par>
                            </p:childTnLst>
                          </p:cTn>
                        </p:par>
                      </p:childTnLst>
                    </p:cTn>
                  </p:par>
                  <p:par>
                    <p:cTn id="139" fill="hold">
                      <p:stCondLst>
                        <p:cond delay="indefinite"/>
                      </p:stCondLst>
                      <p:childTnLst>
                        <p:par>
                          <p:cTn id="140" fill="hold">
                            <p:stCondLst>
                              <p:cond delay="0"/>
                            </p:stCondLst>
                            <p:childTnLst>
                              <p:par>
                                <p:cTn id="141" presetID="4" presetClass="entr" presetSubtype="32" fill="hold" grpId="0" nodeType="clickEffect">
                                  <p:stCondLst>
                                    <p:cond delay="0"/>
                                  </p:stCondLst>
                                  <p:childTnLst>
                                    <p:set>
                                      <p:cBhvr>
                                        <p:cTn id="142" dur="1" fill="hold">
                                          <p:stCondLst>
                                            <p:cond delay="0"/>
                                          </p:stCondLst>
                                        </p:cTn>
                                        <p:tgtEl>
                                          <p:spTgt spid="110"/>
                                        </p:tgtEl>
                                        <p:attrNameLst>
                                          <p:attrName>style.visibility</p:attrName>
                                        </p:attrNameLst>
                                      </p:cBhvr>
                                      <p:to>
                                        <p:strVal val="visible"/>
                                      </p:to>
                                    </p:set>
                                    <p:animEffect transition="in" filter="box(out)">
                                      <p:cBhvr>
                                        <p:cTn id="143" dur="500"/>
                                        <p:tgtEl>
                                          <p:spTgt spid="110"/>
                                        </p:tgtEl>
                                      </p:cBhvr>
                                    </p:animEffect>
                                  </p:childTnLst>
                                  <p:subTnLst>
                                    <p:audio>
                                      <p:cMediaNode>
                                        <p:cTn display="0" masterRel="sameClick">
                                          <p:stCondLst>
                                            <p:cond evt="begin" delay="0">
                                              <p:tn val="141"/>
                                            </p:cond>
                                          </p:stCondLst>
                                          <p:endCondLst>
                                            <p:cond evt="onStopAudio" delay="0">
                                              <p:tgtEl>
                                                <p:sldTgt/>
                                              </p:tgtEl>
                                            </p:cond>
                                          </p:endCondLst>
                                        </p:cTn>
                                        <p:tgtEl>
                                          <p:sndTgt r:embed="rId2" name="camera.wav"/>
                                        </p:tgtEl>
                                      </p:cMediaNode>
                                    </p:audio>
                                  </p:subTnLst>
                                </p:cTn>
                              </p:par>
                            </p:childTnLst>
                          </p:cTn>
                        </p:par>
                      </p:childTnLst>
                    </p:cTn>
                  </p:par>
                  <p:par>
                    <p:cTn id="144" fill="hold">
                      <p:stCondLst>
                        <p:cond delay="indefinite"/>
                      </p:stCondLst>
                      <p:childTnLst>
                        <p:par>
                          <p:cTn id="145" fill="hold">
                            <p:stCondLst>
                              <p:cond delay="0"/>
                            </p:stCondLst>
                            <p:childTnLst>
                              <p:par>
                                <p:cTn id="146" presetID="18" presetClass="entr" presetSubtype="12" fill="hold" nodeType="clickEffect">
                                  <p:stCondLst>
                                    <p:cond delay="0"/>
                                  </p:stCondLst>
                                  <p:childTnLst>
                                    <p:set>
                                      <p:cBhvr>
                                        <p:cTn id="147" dur="1" fill="hold">
                                          <p:stCondLst>
                                            <p:cond delay="0"/>
                                          </p:stCondLst>
                                        </p:cTn>
                                        <p:tgtEl>
                                          <p:spTgt spid="111"/>
                                        </p:tgtEl>
                                        <p:attrNameLst>
                                          <p:attrName>style.visibility</p:attrName>
                                        </p:attrNameLst>
                                      </p:cBhvr>
                                      <p:to>
                                        <p:strVal val="visible"/>
                                      </p:to>
                                    </p:set>
                                    <p:animEffect transition="in" filter="strips(downLeft)">
                                      <p:cBhvr>
                                        <p:cTn id="148" dur="500"/>
                                        <p:tgtEl>
                                          <p:spTgt spid="111"/>
                                        </p:tgtEl>
                                      </p:cBhvr>
                                    </p:animEffect>
                                  </p:childTnLst>
                                  <p:subTnLst>
                                    <p:audio>
                                      <p:cMediaNode>
                                        <p:cTn display="0" masterRel="sameClick">
                                          <p:stCondLst>
                                            <p:cond evt="begin" delay="0">
                                              <p:tn val="146"/>
                                            </p:cond>
                                          </p:stCondLst>
                                          <p:endCondLst>
                                            <p:cond evt="onStopAudio" delay="0">
                                              <p:tgtEl>
                                                <p:sldTgt/>
                                              </p:tgtEl>
                                            </p:cond>
                                          </p:endCondLst>
                                        </p:cTn>
                                        <p:tgtEl>
                                          <p:sndTgt r:embed="rId2" name="camera.wav"/>
                                        </p:tgtEl>
                                      </p:cMediaNode>
                                    </p:audio>
                                  </p:subTnLst>
                                </p:cTn>
                              </p:par>
                            </p:childTnLst>
                          </p:cTn>
                        </p:par>
                      </p:childTnLst>
                    </p:cTn>
                  </p:par>
                  <p:par>
                    <p:cTn id="149" fill="hold">
                      <p:stCondLst>
                        <p:cond delay="indefinite"/>
                      </p:stCondLst>
                      <p:childTnLst>
                        <p:par>
                          <p:cTn id="150" fill="hold">
                            <p:stCondLst>
                              <p:cond delay="0"/>
                            </p:stCondLst>
                            <p:childTnLst>
                              <p:par>
                                <p:cTn id="151" presetID="4" presetClass="entr" presetSubtype="32" fill="hold" grpId="0" nodeType="clickEffect">
                                  <p:stCondLst>
                                    <p:cond delay="0"/>
                                  </p:stCondLst>
                                  <p:childTnLst>
                                    <p:set>
                                      <p:cBhvr>
                                        <p:cTn id="152" dur="1" fill="hold">
                                          <p:stCondLst>
                                            <p:cond delay="0"/>
                                          </p:stCondLst>
                                        </p:cTn>
                                        <p:tgtEl>
                                          <p:spTgt spid="115"/>
                                        </p:tgtEl>
                                        <p:attrNameLst>
                                          <p:attrName>style.visibility</p:attrName>
                                        </p:attrNameLst>
                                      </p:cBhvr>
                                      <p:to>
                                        <p:strVal val="visible"/>
                                      </p:to>
                                    </p:set>
                                    <p:animEffect transition="in" filter="box(out)">
                                      <p:cBhvr>
                                        <p:cTn id="153" dur="500"/>
                                        <p:tgtEl>
                                          <p:spTgt spid="115"/>
                                        </p:tgtEl>
                                      </p:cBhvr>
                                    </p:animEffect>
                                  </p:childTnLst>
                                  <p:subTnLst>
                                    <p:audio>
                                      <p:cMediaNode>
                                        <p:cTn display="0" masterRel="sameClick">
                                          <p:stCondLst>
                                            <p:cond evt="begin" delay="0">
                                              <p:tn val="151"/>
                                            </p:cond>
                                          </p:stCondLst>
                                          <p:endCondLst>
                                            <p:cond evt="onStopAudio" delay="0">
                                              <p:tgtEl>
                                                <p:sldTgt/>
                                              </p:tgtEl>
                                            </p:cond>
                                          </p:endCondLst>
                                        </p:cTn>
                                        <p:tgtEl>
                                          <p:sndTgt r:embed="rId2" name="camera.wav"/>
                                        </p:tgtEl>
                                      </p:cMediaNode>
                                    </p:audio>
                                  </p:subTnLst>
                                </p:cTn>
                              </p:par>
                            </p:childTnLst>
                          </p:cTn>
                        </p:par>
                      </p:childTnLst>
                    </p:cTn>
                  </p:par>
                  <p:par>
                    <p:cTn id="154" fill="hold">
                      <p:stCondLst>
                        <p:cond delay="indefinite"/>
                      </p:stCondLst>
                      <p:childTnLst>
                        <p:par>
                          <p:cTn id="155" fill="hold">
                            <p:stCondLst>
                              <p:cond delay="0"/>
                            </p:stCondLst>
                            <p:childTnLst>
                              <p:par>
                                <p:cTn id="156" presetID="18" presetClass="entr" presetSubtype="12" fill="hold" nodeType="clickEffect">
                                  <p:stCondLst>
                                    <p:cond delay="0"/>
                                  </p:stCondLst>
                                  <p:childTnLst>
                                    <p:set>
                                      <p:cBhvr>
                                        <p:cTn id="157" dur="1" fill="hold">
                                          <p:stCondLst>
                                            <p:cond delay="0"/>
                                          </p:stCondLst>
                                        </p:cTn>
                                        <p:tgtEl>
                                          <p:spTgt spid="116"/>
                                        </p:tgtEl>
                                        <p:attrNameLst>
                                          <p:attrName>style.visibility</p:attrName>
                                        </p:attrNameLst>
                                      </p:cBhvr>
                                      <p:to>
                                        <p:strVal val="visible"/>
                                      </p:to>
                                    </p:set>
                                    <p:animEffect transition="in" filter="strips(downLeft)">
                                      <p:cBhvr>
                                        <p:cTn id="158" dur="500"/>
                                        <p:tgtEl>
                                          <p:spTgt spid="116"/>
                                        </p:tgtEl>
                                      </p:cBhvr>
                                    </p:animEffect>
                                  </p:childTnLst>
                                  <p:subTnLst>
                                    <p:audio>
                                      <p:cMediaNode>
                                        <p:cTn display="0" masterRel="sameClick">
                                          <p:stCondLst>
                                            <p:cond evt="begin" delay="0">
                                              <p:tn val="156"/>
                                            </p:cond>
                                          </p:stCondLst>
                                          <p:endCondLst>
                                            <p:cond evt="onStopAudio" delay="0">
                                              <p:tgtEl>
                                                <p:sldTgt/>
                                              </p:tgtEl>
                                            </p:cond>
                                          </p:endCondLst>
                                        </p:cTn>
                                        <p:tgtEl>
                                          <p:sndTgt r:embed="rId2" name="camera.wav"/>
                                        </p:tgtEl>
                                      </p:cMediaNode>
                                    </p:audio>
                                  </p:subTnLst>
                                </p:cTn>
                              </p:par>
                            </p:childTnLst>
                          </p:cTn>
                        </p:par>
                      </p:childTnLst>
                    </p:cTn>
                  </p:par>
                  <p:par>
                    <p:cTn id="159" fill="hold">
                      <p:stCondLst>
                        <p:cond delay="indefinite"/>
                      </p:stCondLst>
                      <p:childTnLst>
                        <p:par>
                          <p:cTn id="160" fill="hold">
                            <p:stCondLst>
                              <p:cond delay="0"/>
                            </p:stCondLst>
                            <p:childTnLst>
                              <p:par>
                                <p:cTn id="161" presetID="4" presetClass="entr" presetSubtype="32" fill="hold" grpId="0" nodeType="clickEffect">
                                  <p:stCondLst>
                                    <p:cond delay="0"/>
                                  </p:stCondLst>
                                  <p:childTnLst>
                                    <p:set>
                                      <p:cBhvr>
                                        <p:cTn id="162" dur="1" fill="hold">
                                          <p:stCondLst>
                                            <p:cond delay="0"/>
                                          </p:stCondLst>
                                        </p:cTn>
                                        <p:tgtEl>
                                          <p:spTgt spid="120"/>
                                        </p:tgtEl>
                                        <p:attrNameLst>
                                          <p:attrName>style.visibility</p:attrName>
                                        </p:attrNameLst>
                                      </p:cBhvr>
                                      <p:to>
                                        <p:strVal val="visible"/>
                                      </p:to>
                                    </p:set>
                                    <p:animEffect transition="in" filter="box(out)">
                                      <p:cBhvr>
                                        <p:cTn id="163" dur="500"/>
                                        <p:tgtEl>
                                          <p:spTgt spid="120"/>
                                        </p:tgtEl>
                                      </p:cBhvr>
                                    </p:animEffect>
                                  </p:childTnLst>
                                  <p:subTnLst>
                                    <p:audio>
                                      <p:cMediaNode>
                                        <p:cTn display="0" masterRel="sameClick">
                                          <p:stCondLst>
                                            <p:cond evt="begin" delay="0">
                                              <p:tn val="16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uild="p" autoUpdateAnimBg="0"/>
      <p:bldP spid="93" grpId="0" build="p" autoUpdateAnimBg="0"/>
      <p:bldP spid="94" grpId="0" animBg="1" autoUpdateAnimBg="0"/>
      <p:bldP spid="95" grpId="0" animBg="1" autoUpdateAnimBg="0"/>
      <p:bldP spid="96" grpId="0" build="p" autoUpdateAnimBg="0"/>
      <p:bldP spid="97" grpId="0" build="p" autoUpdateAnimBg="0"/>
      <p:bldP spid="98" grpId="0" animBg="1" autoUpdateAnimBg="0"/>
      <p:bldP spid="99" grpId="0" animBg="1" autoUpdateAnimBg="0"/>
      <p:bldP spid="100" grpId="0"/>
      <p:bldP spid="105" grpId="0"/>
      <p:bldP spid="110" grpId="0"/>
      <p:bldP spid="115" grpId="0"/>
      <p:bldP spid="120" grpId="0"/>
      <p:bldP spid="166" grpId="0" animBg="1"/>
      <p:bldP spid="167" grpId="0" animBg="1"/>
      <p:bldP spid="16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6" descr="信纸"/>
          <p:cNvSpPr txBox="1">
            <a:spLocks noChangeArrowheads="1"/>
          </p:cNvSpPr>
          <p:nvPr/>
        </p:nvSpPr>
        <p:spPr bwMode="auto">
          <a:xfrm>
            <a:off x="7023589" y="1139109"/>
            <a:ext cx="4112321" cy="4803495"/>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none" lIns="90000" tIns="46800" rIns="90000" bIns="46800" anchor="ctr">
            <a:spAutoFit/>
          </a:bodyPr>
          <a:lstStyle/>
          <a:p>
            <a:pPr>
              <a:defRPr/>
            </a:pPr>
            <a:r>
              <a:rPr lang="en-US" altLang="zh-CN" b="1" dirty="0" smtClean="0">
                <a:effectLst>
                  <a:outerShdw blurRad="38100" dist="38100" dir="2700000" algn="tl">
                    <a:srgbClr val="FFFFFF"/>
                  </a:outerShdw>
                </a:effectLst>
              </a:rPr>
              <a:t>#include&lt;</a:t>
            </a:r>
            <a:r>
              <a:rPr lang="en-US" altLang="zh-CN" b="1" dirty="0" err="1" smtClean="0">
                <a:effectLst>
                  <a:outerShdw blurRad="38100" dist="38100" dir="2700000" algn="tl">
                    <a:srgbClr val="FFFFFF"/>
                  </a:outerShdw>
                </a:effectLst>
              </a:rPr>
              <a:t>iostream</a:t>
            </a:r>
            <a:r>
              <a:rPr lang="en-US" altLang="zh-CN" b="1" dirty="0" smtClean="0">
                <a:effectLst>
                  <a:outerShdw blurRad="38100" dist="38100" dir="2700000" algn="tl">
                    <a:srgbClr val="FFFFFF"/>
                  </a:outerShdw>
                </a:effectLst>
              </a:rPr>
              <a:t>&gt;</a:t>
            </a:r>
          </a:p>
          <a:p>
            <a:pPr>
              <a:defRPr/>
            </a:pPr>
            <a:r>
              <a:rPr lang="en-US" altLang="zh-CN" b="1" dirty="0" smtClean="0">
                <a:effectLst>
                  <a:outerShdw blurRad="38100" dist="38100" dir="2700000" algn="tl">
                    <a:srgbClr val="FFFFFF"/>
                  </a:outerShdw>
                </a:effectLst>
              </a:rPr>
              <a:t>#include &lt;</a:t>
            </a:r>
            <a:r>
              <a:rPr lang="en-US" altLang="zh-CN" b="1" dirty="0" err="1" smtClean="0">
                <a:effectLst>
                  <a:outerShdw blurRad="38100" dist="38100" dir="2700000" algn="tl">
                    <a:srgbClr val="FFFFFF"/>
                  </a:outerShdw>
                </a:effectLst>
              </a:rPr>
              <a:t>cstdio</a:t>
            </a:r>
            <a:r>
              <a:rPr lang="en-US" altLang="zh-CN" b="1" dirty="0" smtClean="0">
                <a:effectLst>
                  <a:outerShdw blurRad="38100" dist="38100" dir="2700000" algn="tl">
                    <a:srgbClr val="FFFFFF"/>
                  </a:outerShdw>
                </a:effectLst>
              </a:rPr>
              <a:t>&gt;</a:t>
            </a:r>
          </a:p>
          <a:p>
            <a:pPr>
              <a:defRPr/>
            </a:pPr>
            <a:r>
              <a:rPr lang="en-US" altLang="zh-CN" b="1" dirty="0">
                <a:effectLst>
                  <a:outerShdw blurRad="38100" dist="38100" dir="2700000" algn="tl">
                    <a:srgbClr val="FFFFFF"/>
                  </a:outerShdw>
                </a:effectLst>
              </a:rPr>
              <a:t>u</a:t>
            </a:r>
            <a:r>
              <a:rPr lang="en-US" altLang="zh-CN" b="1" dirty="0" smtClean="0">
                <a:effectLst>
                  <a:outerShdw blurRad="38100" dist="38100" dir="2700000" algn="tl">
                    <a:srgbClr val="FFFFFF"/>
                  </a:outerShdw>
                </a:effectLst>
              </a:rPr>
              <a:t>sing namespace </a:t>
            </a:r>
            <a:r>
              <a:rPr lang="en-US" altLang="zh-CN" b="1" dirty="0" err="1" smtClean="0">
                <a:effectLst>
                  <a:outerShdw blurRad="38100" dist="38100" dir="2700000" algn="tl">
                    <a:srgbClr val="FFFFFF"/>
                  </a:outerShdw>
                </a:effectLst>
              </a:rPr>
              <a:t>std</a:t>
            </a:r>
            <a:r>
              <a:rPr lang="en-US" altLang="zh-CN" b="1" dirty="0" smtClean="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a:defRPr/>
            </a:pPr>
            <a:r>
              <a:rPr lang="en-US" altLang="zh-CN" b="1" dirty="0">
                <a:solidFill>
                  <a:srgbClr val="CC3300"/>
                </a:solidFill>
                <a:effectLst>
                  <a:outerShdw blurRad="38100" dist="38100" dir="2700000" algn="tl">
                    <a:srgbClr val="000000"/>
                  </a:outerShdw>
                </a:effectLst>
              </a:rPr>
              <a:t>void main( )</a:t>
            </a:r>
          </a:p>
          <a:p>
            <a:pPr>
              <a:defRPr/>
            </a:pPr>
            <a:r>
              <a:rPr lang="en-US" altLang="zh-CN" b="1" dirty="0">
                <a:effectLst>
                  <a:outerShdw blurRad="38100" dist="38100" dir="2700000" algn="tl">
                    <a:srgbClr val="FFFFFF"/>
                  </a:outerShdw>
                </a:effectLst>
              </a:rPr>
              <a:t>{   </a:t>
            </a:r>
          </a:p>
          <a:p>
            <a:pPr>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a[11],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j, k, x;</a:t>
            </a:r>
          </a:p>
          <a:p>
            <a:pPr>
              <a:defRPr/>
            </a:pPr>
            <a:r>
              <a:rPr lang="en-US" altLang="zh-CN" b="1" dirty="0" smtClean="0">
                <a:effectLst>
                  <a:outerShdw blurRad="38100" dist="38100" dir="2700000" algn="tl">
                    <a:srgbClr val="FFFFFF"/>
                  </a:outerShdw>
                </a:effectLst>
              </a:rPr>
              <a:t>   for </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&lt; 11;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scanf</a:t>
            </a:r>
            <a:r>
              <a:rPr lang="en-US" altLang="zh-CN" b="1" dirty="0">
                <a:effectLst>
                  <a:outerShdw blurRad="38100" dist="38100" dir="2700000" algn="tl">
                    <a:srgbClr val="FFFFFF"/>
                  </a:outerShdw>
                </a:effectLst>
              </a:rPr>
              <a:t> ("%d", &amp;a[</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smtClean="0">
                <a:effectLst>
                  <a:outerShdw blurRad="38100" dist="38100" dir="2700000" algn="tl">
                    <a:srgbClr val="FFFFFF"/>
                  </a:outerShdw>
                </a:effectLst>
              </a:rPr>
              <a:t>for </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&lt; 10;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    { </a:t>
            </a:r>
          </a:p>
          <a:p>
            <a:pPr>
              <a:defRPr/>
            </a:pPr>
            <a:r>
              <a:rPr lang="en-US" altLang="zh-CN" b="1" dirty="0">
                <a:effectLst>
                  <a:outerShdw blurRad="38100" dist="38100" dir="2700000" algn="tl">
                    <a:srgbClr val="FFFFFF"/>
                  </a:outerShdw>
                </a:effectLst>
              </a:rPr>
              <a:t>       for (j = i+1; j &lt;= 10; </a:t>
            </a:r>
            <a:r>
              <a:rPr lang="en-US" altLang="zh-CN" b="1" dirty="0" err="1">
                <a:effectLst>
                  <a:outerShdw blurRad="38100" dist="38100" dir="2700000" algn="tl">
                    <a:srgbClr val="FFFFFF"/>
                  </a:outerShdw>
                </a:effectLst>
              </a:rPr>
              <a:t>j++</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            if (</a:t>
            </a:r>
            <a:r>
              <a:rPr lang="en-US" altLang="zh-CN" b="1" dirty="0" smtClean="0">
                <a:effectLst>
                  <a:outerShdw blurRad="38100" dist="38100" dir="2700000" algn="tl">
                    <a:srgbClr val="FFFFFF"/>
                  </a:outerShdw>
                </a:effectLst>
              </a:rPr>
              <a:t>a[</a:t>
            </a:r>
            <a:r>
              <a:rPr lang="en-US" altLang="zh-CN" b="1" dirty="0" err="1" smtClean="0">
                <a:effectLst>
                  <a:outerShdw blurRad="38100" dist="38100" dir="2700000" algn="tl">
                    <a:srgbClr val="FFFFFF"/>
                  </a:outerShdw>
                </a:effectLst>
              </a:rPr>
              <a:t>i</a:t>
            </a:r>
            <a:r>
              <a:rPr lang="en-US" altLang="zh-CN" b="1" dirty="0" smtClean="0">
                <a:effectLst>
                  <a:outerShdw blurRad="38100" dist="38100" dir="2700000" algn="tl">
                    <a:srgbClr val="FFFFFF"/>
                  </a:outerShdw>
                </a:effectLst>
              </a:rPr>
              <a:t>] &gt;a[j])</a:t>
            </a:r>
            <a:endParaRPr lang="en-US" altLang="zh-CN" b="1" dirty="0">
              <a:effectLst>
                <a:outerShdw blurRad="38100" dist="38100" dir="2700000" algn="tl">
                  <a:srgbClr val="FFFFFF"/>
                </a:outerShdw>
              </a:effectLst>
            </a:endParaRPr>
          </a:p>
          <a:p>
            <a:pPr>
              <a:defRPr/>
            </a:pPr>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      </a:t>
            </a:r>
            <a:r>
              <a:rPr lang="en-US" altLang="zh-CN" b="1" dirty="0">
                <a:effectLst>
                  <a:outerShdw blurRad="38100" dist="38100" dir="2700000" algn="tl">
                    <a:srgbClr val="FFFFFF"/>
                  </a:outerShdw>
                </a:effectLst>
              </a:rPr>
              <a:t>{  x = a[</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a[</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a:t>
            </a:r>
            <a:r>
              <a:rPr lang="en-US" altLang="zh-CN" b="1" dirty="0" smtClean="0">
                <a:effectLst>
                  <a:outerShdw blurRad="38100" dist="38100" dir="2700000" algn="tl">
                    <a:srgbClr val="FFFFFF"/>
                  </a:outerShdw>
                </a:effectLst>
              </a:rPr>
              <a:t>a[j]; a[j] </a:t>
            </a:r>
            <a:r>
              <a:rPr lang="en-US" altLang="zh-CN" b="1" dirty="0">
                <a:effectLst>
                  <a:outerShdw blurRad="38100" dist="38100" dir="2700000" algn="tl">
                    <a:srgbClr val="FFFFFF"/>
                  </a:outerShdw>
                </a:effectLst>
              </a:rPr>
              <a:t>= x; }</a:t>
            </a:r>
          </a:p>
          <a:p>
            <a:pPr>
              <a:defRPr/>
            </a:pPr>
            <a:r>
              <a:rPr lang="en-US" altLang="zh-CN" b="1" dirty="0">
                <a:effectLst>
                  <a:outerShdw blurRad="38100" dist="38100" dir="2700000" algn="tl">
                    <a:srgbClr val="FFFFFF"/>
                  </a:outerShdw>
                </a:effectLst>
              </a:rPr>
              <a:t>    }</a:t>
            </a:r>
          </a:p>
          <a:p>
            <a:pPr>
              <a:defRPr/>
            </a:pPr>
            <a:r>
              <a:rPr lang="en-US" altLang="zh-CN" b="1" dirty="0" smtClean="0">
                <a:effectLst>
                  <a:outerShdw blurRad="38100" dist="38100" dir="2700000" algn="tl">
                    <a:srgbClr val="FFFFFF"/>
                  </a:outerShdw>
                </a:effectLst>
              </a:rPr>
              <a:t>for </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&lt; 11;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("%d ", a[</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a:t>
            </a:r>
          </a:p>
        </p:txBody>
      </p:sp>
      <p:sp>
        <p:nvSpPr>
          <p:cNvPr id="5" name="Text Box 36" descr="信纸"/>
          <p:cNvSpPr txBox="1">
            <a:spLocks noChangeArrowheads="1"/>
          </p:cNvSpPr>
          <p:nvPr/>
        </p:nvSpPr>
        <p:spPr bwMode="auto">
          <a:xfrm>
            <a:off x="871904" y="862863"/>
            <a:ext cx="4202089" cy="5080494"/>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none" lIns="90000" tIns="46800" rIns="90000" bIns="46800" anchor="ctr">
            <a:spAutoFit/>
          </a:bodyPr>
          <a:lstStyle/>
          <a:p>
            <a:pPr>
              <a:defRPr/>
            </a:pPr>
            <a:r>
              <a:rPr lang="en-US" altLang="zh-CN" b="1" dirty="0" smtClean="0">
                <a:effectLst>
                  <a:outerShdw blurRad="38100" dist="38100" dir="2700000" algn="tl">
                    <a:srgbClr val="FFFFFF"/>
                  </a:outerShdw>
                </a:effectLst>
              </a:rPr>
              <a:t>#include&lt;</a:t>
            </a:r>
            <a:r>
              <a:rPr lang="en-US" altLang="zh-CN" b="1" dirty="0" err="1" smtClean="0">
                <a:effectLst>
                  <a:outerShdw blurRad="38100" dist="38100" dir="2700000" algn="tl">
                    <a:srgbClr val="FFFFFF"/>
                  </a:outerShdw>
                </a:effectLst>
              </a:rPr>
              <a:t>iostream</a:t>
            </a:r>
            <a:r>
              <a:rPr lang="en-US" altLang="zh-CN" b="1" dirty="0" smtClean="0">
                <a:effectLst>
                  <a:outerShdw blurRad="38100" dist="38100" dir="2700000" algn="tl">
                    <a:srgbClr val="FFFFFF"/>
                  </a:outerShdw>
                </a:effectLst>
              </a:rPr>
              <a:t>&gt;</a:t>
            </a:r>
          </a:p>
          <a:p>
            <a:pPr>
              <a:defRPr/>
            </a:pPr>
            <a:r>
              <a:rPr lang="en-US" altLang="zh-CN" b="1" dirty="0" smtClean="0">
                <a:effectLst>
                  <a:outerShdw blurRad="38100" dist="38100" dir="2700000" algn="tl">
                    <a:srgbClr val="FFFFFF"/>
                  </a:outerShdw>
                </a:effectLst>
              </a:rPr>
              <a:t>#include &lt;</a:t>
            </a:r>
            <a:r>
              <a:rPr lang="en-US" altLang="zh-CN" b="1" dirty="0" err="1" smtClean="0">
                <a:effectLst>
                  <a:outerShdw blurRad="38100" dist="38100" dir="2700000" algn="tl">
                    <a:srgbClr val="FFFFFF"/>
                  </a:outerShdw>
                </a:effectLst>
              </a:rPr>
              <a:t>cstdio</a:t>
            </a:r>
            <a:r>
              <a:rPr lang="en-US" altLang="zh-CN" b="1" dirty="0" smtClean="0">
                <a:effectLst>
                  <a:outerShdw blurRad="38100" dist="38100" dir="2700000" algn="tl">
                    <a:srgbClr val="FFFFFF"/>
                  </a:outerShdw>
                </a:effectLst>
              </a:rPr>
              <a:t>&gt;</a:t>
            </a:r>
          </a:p>
          <a:p>
            <a:pPr>
              <a:defRPr/>
            </a:pPr>
            <a:r>
              <a:rPr lang="en-US" altLang="zh-CN" b="1" dirty="0">
                <a:effectLst>
                  <a:outerShdw blurRad="38100" dist="38100" dir="2700000" algn="tl">
                    <a:srgbClr val="FFFFFF"/>
                  </a:outerShdw>
                </a:effectLst>
              </a:rPr>
              <a:t>u</a:t>
            </a:r>
            <a:r>
              <a:rPr lang="en-US" altLang="zh-CN" b="1" dirty="0" smtClean="0">
                <a:effectLst>
                  <a:outerShdw blurRad="38100" dist="38100" dir="2700000" algn="tl">
                    <a:srgbClr val="FFFFFF"/>
                  </a:outerShdw>
                </a:effectLst>
              </a:rPr>
              <a:t>sing namespace </a:t>
            </a:r>
            <a:r>
              <a:rPr lang="en-US" altLang="zh-CN" b="1" dirty="0" err="1" smtClean="0">
                <a:effectLst>
                  <a:outerShdw blurRad="38100" dist="38100" dir="2700000" algn="tl">
                    <a:srgbClr val="FFFFFF"/>
                  </a:outerShdw>
                </a:effectLst>
              </a:rPr>
              <a:t>std</a:t>
            </a:r>
            <a:r>
              <a:rPr lang="en-US" altLang="zh-CN" b="1" dirty="0" smtClean="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a:defRPr/>
            </a:pPr>
            <a:r>
              <a:rPr lang="en-US" altLang="zh-CN" b="1" dirty="0">
                <a:solidFill>
                  <a:srgbClr val="CC3300"/>
                </a:solidFill>
                <a:effectLst>
                  <a:outerShdw blurRad="38100" dist="38100" dir="2700000" algn="tl">
                    <a:srgbClr val="000000"/>
                  </a:outerShdw>
                </a:effectLst>
              </a:rPr>
              <a:t>void main( )</a:t>
            </a:r>
          </a:p>
          <a:p>
            <a:pPr>
              <a:defRPr/>
            </a:pPr>
            <a:r>
              <a:rPr lang="en-US" altLang="zh-CN" b="1" dirty="0">
                <a:effectLst>
                  <a:outerShdw blurRad="38100" dist="38100" dir="2700000" algn="tl">
                    <a:srgbClr val="FFFFFF"/>
                  </a:outerShdw>
                </a:effectLst>
              </a:rPr>
              <a:t>{   </a:t>
            </a:r>
          </a:p>
          <a:p>
            <a:pPr>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a[11],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j, k, x;</a:t>
            </a:r>
          </a:p>
          <a:p>
            <a:pPr>
              <a:defRPr/>
            </a:pPr>
            <a:r>
              <a:rPr lang="en-US" altLang="zh-CN" b="1" dirty="0" smtClean="0">
                <a:effectLst>
                  <a:outerShdw blurRad="38100" dist="38100" dir="2700000" algn="tl">
                    <a:srgbClr val="FFFFFF"/>
                  </a:outerShdw>
                </a:effectLst>
              </a:rPr>
              <a:t>   for </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&lt; 11;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scanf</a:t>
            </a:r>
            <a:r>
              <a:rPr lang="en-US" altLang="zh-CN" b="1" dirty="0">
                <a:effectLst>
                  <a:outerShdw blurRad="38100" dist="38100" dir="2700000" algn="tl">
                    <a:srgbClr val="FFFFFF"/>
                  </a:outerShdw>
                </a:effectLst>
              </a:rPr>
              <a:t> ("%d", &amp;a[</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smtClean="0">
                <a:effectLst>
                  <a:outerShdw blurRad="38100" dist="38100" dir="2700000" algn="tl">
                    <a:srgbClr val="FFFFFF"/>
                  </a:outerShdw>
                </a:effectLst>
              </a:rPr>
              <a:t>for </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&lt; 10;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    { </a:t>
            </a:r>
          </a:p>
          <a:p>
            <a:pPr>
              <a:defRPr/>
            </a:pPr>
            <a:r>
              <a:rPr lang="en-US" altLang="zh-CN" b="1" dirty="0" smtClean="0">
                <a:effectLst>
                  <a:outerShdw blurRad="38100" dist="38100" dir="2700000" algn="tl">
                    <a:srgbClr val="FFFFFF"/>
                  </a:outerShdw>
                </a:effectLst>
              </a:rPr>
              <a:t>         </a:t>
            </a:r>
            <a:r>
              <a:rPr lang="en-US" altLang="zh-CN" b="1" dirty="0">
                <a:effectLst>
                  <a:outerShdw blurRad="38100" dist="38100" dir="2700000" algn="tl">
                    <a:srgbClr val="FFFFFF"/>
                  </a:outerShdw>
                </a:effectLst>
              </a:rPr>
              <a:t>k =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       for (j = i+1; j &lt;= 10; </a:t>
            </a:r>
            <a:r>
              <a:rPr lang="en-US" altLang="zh-CN" b="1" dirty="0" err="1">
                <a:effectLst>
                  <a:outerShdw blurRad="38100" dist="38100" dir="2700000" algn="tl">
                    <a:srgbClr val="FFFFFF"/>
                  </a:outerShdw>
                </a:effectLst>
              </a:rPr>
              <a:t>j++</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            if (a[j] &lt; a[k])  k = j;</a:t>
            </a:r>
          </a:p>
          <a:p>
            <a:pPr>
              <a:defRPr/>
            </a:pPr>
            <a:r>
              <a:rPr lang="en-US" altLang="zh-CN" b="1" dirty="0">
                <a:effectLst>
                  <a:outerShdw blurRad="38100" dist="38100" dir="2700000" algn="tl">
                    <a:srgbClr val="FFFFFF"/>
                  </a:outerShdw>
                </a:effectLst>
              </a:rPr>
              <a:t>      if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k)</a:t>
            </a:r>
          </a:p>
          <a:p>
            <a:pPr>
              <a:defRPr/>
            </a:pPr>
            <a:r>
              <a:rPr lang="en-US" altLang="zh-CN" b="1" dirty="0">
                <a:effectLst>
                  <a:outerShdw blurRad="38100" dist="38100" dir="2700000" algn="tl">
                    <a:srgbClr val="FFFFFF"/>
                  </a:outerShdw>
                </a:effectLst>
              </a:rPr>
              <a:t>      {  x = a[</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a[</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a[k]; a[k] = x; }</a:t>
            </a:r>
            <a:r>
              <a:rPr lang="en-US" altLang="zh-CN" b="1" dirty="0" smtClean="0">
                <a:effectLst>
                  <a:outerShdw blurRad="38100" dist="38100" dir="2700000" algn="tl">
                    <a:srgbClr val="FFFFFF"/>
                  </a:outerShdw>
                </a:effectLst>
              </a:rPr>
              <a:t>    </a:t>
            </a:r>
            <a:r>
              <a:rPr lang="en-US" altLang="zh-CN" b="1" dirty="0">
                <a:effectLst>
                  <a:outerShdw blurRad="38100" dist="38100" dir="2700000" algn="tl">
                    <a:srgbClr val="FFFFFF"/>
                  </a:outerShdw>
                </a:effectLst>
              </a:rPr>
              <a:t>}</a:t>
            </a:r>
          </a:p>
          <a:p>
            <a:pPr>
              <a:defRPr/>
            </a:pPr>
            <a:r>
              <a:rPr lang="en-US" altLang="zh-CN" b="1" dirty="0" smtClean="0">
                <a:effectLst>
                  <a:outerShdw blurRad="38100" dist="38100" dir="2700000" algn="tl">
                    <a:srgbClr val="FFFFFF"/>
                  </a:outerShdw>
                </a:effectLst>
              </a:rPr>
              <a:t>     for </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&lt; 11;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("%d ", a[</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pPr>
              <a:defRPr/>
            </a:pPr>
            <a:r>
              <a:rPr lang="en-US" altLang="zh-CN" b="1" dirty="0">
                <a:effectLst>
                  <a:outerShdw blurRad="38100" dist="38100" dir="2700000" algn="tl">
                    <a:srgbClr val="FFFFFF"/>
                  </a:outerShdw>
                </a:effectLst>
              </a:rPr>
              <a:t>}</a:t>
            </a:r>
          </a:p>
        </p:txBody>
      </p:sp>
    </p:spTree>
    <p:extLst>
      <p:ext uri="{BB962C8B-B14F-4D97-AF65-F5344CB8AC3E}">
        <p14:creationId xmlns:p14="http://schemas.microsoft.com/office/powerpoint/2010/main" val="227874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997" y="1815123"/>
            <a:ext cx="10515600" cy="376112"/>
          </a:xfrm>
        </p:spPr>
        <p:txBody>
          <a:bodyPr>
            <a:normAutofit fontScale="90000"/>
          </a:bodyPr>
          <a:lstStyle/>
          <a:p>
            <a:pPr algn="l"/>
            <a:r>
              <a:rPr lang="zh-CN" altLang="en-US" dirty="0"/>
              <a:t>例 </a:t>
            </a:r>
            <a:r>
              <a:rPr lang="en-US" altLang="zh-CN" dirty="0"/>
              <a:t>1</a:t>
            </a:r>
            <a:r>
              <a:rPr lang="zh-CN" altLang="en-US" dirty="0"/>
              <a:t>：数组操作</a:t>
            </a:r>
            <a:r>
              <a:rPr lang="en-US" altLang="zh-CN" dirty="0"/>
              <a:t>(P1067)</a:t>
            </a:r>
            <a:br>
              <a:rPr lang="en-US" altLang="zh-CN" dirty="0"/>
            </a:br>
            <a:endParaRPr lang="zh-CN" altLang="en-US" dirty="0"/>
          </a:p>
        </p:txBody>
      </p:sp>
      <p:sp>
        <p:nvSpPr>
          <p:cNvPr id="3" name="内容占位符 2"/>
          <p:cNvSpPr>
            <a:spLocks noGrp="1"/>
          </p:cNvSpPr>
          <p:nvPr>
            <p:ph idx="1"/>
          </p:nvPr>
        </p:nvSpPr>
        <p:spPr>
          <a:xfrm>
            <a:off x="468923" y="2270366"/>
            <a:ext cx="10515600" cy="4328747"/>
          </a:xfrm>
        </p:spPr>
        <p:txBody>
          <a:bodyPr>
            <a:normAutofit fontScale="77500" lnSpcReduction="20000"/>
          </a:bodyPr>
          <a:lstStyle/>
          <a:p>
            <a:r>
              <a:rPr lang="zh-CN" altLang="en-US" dirty="0" smtClean="0"/>
              <a:t>    给</a:t>
            </a:r>
            <a:r>
              <a:rPr lang="zh-CN" altLang="en-US" dirty="0"/>
              <a:t>出 </a:t>
            </a:r>
            <a:r>
              <a:rPr lang="en-US" altLang="zh-CN" dirty="0"/>
              <a:t>N </a:t>
            </a:r>
            <a:r>
              <a:rPr lang="zh-CN" altLang="en-US" dirty="0"/>
              <a:t>个整数 </a:t>
            </a:r>
            <a:r>
              <a:rPr lang="en-US" altLang="zh-CN" dirty="0"/>
              <a:t>a1,a2,…,an</a:t>
            </a:r>
            <a:r>
              <a:rPr lang="zh-CN" altLang="en-US" dirty="0"/>
              <a:t>，请编程完成些列任务：</a:t>
            </a:r>
            <a:br>
              <a:rPr lang="zh-CN" altLang="en-US" dirty="0"/>
            </a:br>
            <a:r>
              <a:rPr lang="en-US" altLang="zh-CN" dirty="0"/>
              <a:t>1</a:t>
            </a:r>
            <a:r>
              <a:rPr lang="zh-CN" altLang="en-US" dirty="0"/>
              <a:t>）、计算 </a:t>
            </a:r>
            <a:r>
              <a:rPr lang="en-US" altLang="zh-CN" dirty="0"/>
              <a:t>N </a:t>
            </a:r>
            <a:r>
              <a:rPr lang="zh-CN" altLang="en-US" dirty="0"/>
              <a:t>个整数的和</a:t>
            </a:r>
            <a:r>
              <a:rPr lang="en-US" altLang="zh-CN" dirty="0"/>
              <a:t>;</a:t>
            </a:r>
            <a:br>
              <a:rPr lang="en-US" altLang="zh-CN" dirty="0"/>
            </a:br>
            <a:r>
              <a:rPr lang="en-US" altLang="zh-CN" dirty="0"/>
              <a:t>2</a:t>
            </a:r>
            <a:r>
              <a:rPr lang="zh-CN" altLang="en-US" dirty="0"/>
              <a:t>）、把这 </a:t>
            </a:r>
            <a:r>
              <a:rPr lang="en-US" altLang="zh-CN" dirty="0"/>
              <a:t>N </a:t>
            </a:r>
            <a:r>
              <a:rPr lang="zh-CN" altLang="en-US" dirty="0"/>
              <a:t>个整数按输入顺序的逆序输出；</a:t>
            </a:r>
            <a:br>
              <a:rPr lang="zh-CN" altLang="en-US" dirty="0"/>
            </a:br>
            <a:r>
              <a:rPr lang="en-US" altLang="zh-CN" dirty="0"/>
              <a:t>3</a:t>
            </a:r>
            <a:r>
              <a:rPr lang="zh-CN" altLang="en-US" dirty="0"/>
              <a:t>）、找出 </a:t>
            </a:r>
            <a:r>
              <a:rPr lang="en-US" altLang="zh-CN" dirty="0"/>
              <a:t>N </a:t>
            </a:r>
            <a:r>
              <a:rPr lang="zh-CN" altLang="en-US" dirty="0"/>
              <a:t>个整数中最大的一个数，并输出这个数以及这个数在输入中序列中最早出现的位置；</a:t>
            </a:r>
            <a:br>
              <a:rPr lang="zh-CN" altLang="en-US" dirty="0"/>
            </a:br>
            <a:r>
              <a:rPr lang="en-US" altLang="zh-CN" dirty="0"/>
              <a:t>4</a:t>
            </a:r>
            <a:r>
              <a:rPr lang="zh-CN" altLang="en-US" dirty="0"/>
              <a:t>）、找出 </a:t>
            </a:r>
            <a:r>
              <a:rPr lang="en-US" altLang="zh-CN" dirty="0"/>
              <a:t>N </a:t>
            </a:r>
            <a:r>
              <a:rPr lang="zh-CN" altLang="en-US" dirty="0"/>
              <a:t>个整数中最小的一个数，并输出这个数以及这个数在输入中序列中最晚出现的位置；</a:t>
            </a:r>
            <a:br>
              <a:rPr lang="zh-CN" altLang="en-US" dirty="0"/>
            </a:br>
            <a:r>
              <a:rPr lang="en-US" altLang="zh-CN" dirty="0"/>
              <a:t>5</a:t>
            </a:r>
            <a:r>
              <a:rPr lang="zh-CN" altLang="en-US" dirty="0"/>
              <a:t>）、找出 </a:t>
            </a:r>
            <a:r>
              <a:rPr lang="en-US" altLang="zh-CN" dirty="0"/>
              <a:t>N </a:t>
            </a:r>
            <a:r>
              <a:rPr lang="zh-CN" altLang="en-US" dirty="0"/>
              <a:t>个整数中大于 </a:t>
            </a:r>
            <a:r>
              <a:rPr lang="en-US" altLang="zh-CN" dirty="0"/>
              <a:t>10 </a:t>
            </a:r>
            <a:r>
              <a:rPr lang="zh-CN" altLang="en-US" dirty="0"/>
              <a:t>且小于 </a:t>
            </a:r>
            <a:r>
              <a:rPr lang="en-US" altLang="zh-CN" dirty="0"/>
              <a:t>100 </a:t>
            </a:r>
            <a:r>
              <a:rPr lang="zh-CN" altLang="en-US" dirty="0"/>
              <a:t>的数据个数并输出；</a:t>
            </a:r>
            <a:br>
              <a:rPr lang="zh-CN" altLang="en-US" dirty="0"/>
            </a:br>
            <a:r>
              <a:rPr lang="en-US" altLang="zh-CN" dirty="0"/>
              <a:t>6</a:t>
            </a:r>
            <a:r>
              <a:rPr lang="zh-CN" altLang="en-US" dirty="0"/>
              <a:t>）、插入一个元素；</a:t>
            </a:r>
            <a:br>
              <a:rPr lang="zh-CN" altLang="en-US" dirty="0"/>
            </a:br>
            <a:r>
              <a:rPr lang="en-US" altLang="zh-CN" dirty="0"/>
              <a:t>7</a:t>
            </a:r>
            <a:r>
              <a:rPr lang="zh-CN" altLang="en-US" dirty="0"/>
              <a:t>）、删除一个元素；</a:t>
            </a:r>
            <a:br>
              <a:rPr lang="zh-CN" altLang="en-US" dirty="0"/>
            </a:br>
            <a:r>
              <a:rPr lang="en-US" altLang="zh-CN" dirty="0"/>
              <a:t>【</a:t>
            </a:r>
            <a:r>
              <a:rPr lang="zh-CN" altLang="en-US" dirty="0"/>
              <a:t>输入</a:t>
            </a:r>
            <a:r>
              <a:rPr lang="en-US" altLang="zh-CN" dirty="0"/>
              <a:t>】</a:t>
            </a:r>
            <a:br>
              <a:rPr lang="en-US" altLang="zh-CN" dirty="0"/>
            </a:br>
            <a:r>
              <a:rPr lang="zh-CN" altLang="en-US" dirty="0"/>
              <a:t>第 </a:t>
            </a:r>
            <a:r>
              <a:rPr lang="en-US" altLang="zh-CN" dirty="0"/>
              <a:t>1 </a:t>
            </a:r>
            <a:r>
              <a:rPr lang="zh-CN" altLang="en-US" dirty="0"/>
              <a:t>行：一个整数 </a:t>
            </a:r>
            <a:r>
              <a:rPr lang="en-US" altLang="zh-CN" dirty="0"/>
              <a:t>N</a:t>
            </a:r>
            <a:r>
              <a:rPr lang="zh-CN" altLang="en-US" dirty="0"/>
              <a:t>；第 </a:t>
            </a:r>
            <a:r>
              <a:rPr lang="en-US" altLang="zh-CN" dirty="0"/>
              <a:t>2 </a:t>
            </a:r>
            <a:r>
              <a:rPr lang="zh-CN" altLang="en-US" dirty="0"/>
              <a:t>包含 </a:t>
            </a:r>
            <a:r>
              <a:rPr lang="en-US" altLang="zh-CN" dirty="0"/>
              <a:t>N </a:t>
            </a:r>
            <a:r>
              <a:rPr lang="zh-CN" altLang="en-US" dirty="0"/>
              <a:t>个整数，表示 </a:t>
            </a:r>
            <a:r>
              <a:rPr lang="en-US" altLang="zh-CN" dirty="0"/>
              <a:t>N </a:t>
            </a:r>
            <a:r>
              <a:rPr lang="zh-CN" altLang="en-US" dirty="0"/>
              <a:t>个元素的数组。第 </a:t>
            </a:r>
            <a:r>
              <a:rPr lang="en-US" altLang="zh-CN" dirty="0"/>
              <a:t>3 </a:t>
            </a:r>
            <a:r>
              <a:rPr lang="zh-CN" altLang="en-US" dirty="0"/>
              <a:t>行：两个整数：</a:t>
            </a:r>
            <a:r>
              <a:rPr lang="en-US" altLang="zh-CN" dirty="0" err="1"/>
              <a:t>K,x</a:t>
            </a:r>
            <a:r>
              <a:rPr lang="zh-CN" altLang="en-US" dirty="0"/>
              <a:t>，表示要</a:t>
            </a:r>
            <a:br>
              <a:rPr lang="zh-CN" altLang="en-US" dirty="0"/>
            </a:br>
            <a:r>
              <a:rPr lang="zh-CN" altLang="en-US" dirty="0"/>
              <a:t>在第 </a:t>
            </a:r>
            <a:r>
              <a:rPr lang="en-US" altLang="zh-CN" dirty="0"/>
              <a:t>K </a:t>
            </a:r>
            <a:r>
              <a:rPr lang="zh-CN" altLang="en-US" dirty="0"/>
              <a:t>个元素前插入一个元素 </a:t>
            </a:r>
            <a:r>
              <a:rPr lang="en-US" altLang="zh-CN" dirty="0"/>
              <a:t>x </a:t>
            </a:r>
            <a:r>
              <a:rPr lang="zh-CN" altLang="en-US" dirty="0"/>
              <a:t>。第 </a:t>
            </a:r>
            <a:r>
              <a:rPr lang="en-US" altLang="zh-CN" dirty="0"/>
              <a:t>4 </a:t>
            </a:r>
            <a:r>
              <a:rPr lang="zh-CN" altLang="en-US" dirty="0"/>
              <a:t>行：一个整数 </a:t>
            </a:r>
            <a:r>
              <a:rPr lang="en-US" altLang="zh-CN" dirty="0"/>
              <a:t>y </a:t>
            </a:r>
            <a:r>
              <a:rPr lang="zh-CN" altLang="en-US" dirty="0"/>
              <a:t>表示要删除第 </a:t>
            </a:r>
            <a:r>
              <a:rPr lang="en-US" altLang="zh-CN" dirty="0"/>
              <a:t>y </a:t>
            </a:r>
            <a:r>
              <a:rPr lang="zh-CN" altLang="en-US" dirty="0"/>
              <a:t>个元素。</a:t>
            </a:r>
            <a:br>
              <a:rPr lang="zh-CN" altLang="en-US" dirty="0"/>
            </a:br>
            <a:r>
              <a:rPr lang="en-US" altLang="zh-CN" dirty="0"/>
              <a:t>【</a:t>
            </a:r>
            <a:r>
              <a:rPr lang="zh-CN" altLang="en-US" dirty="0"/>
              <a:t>输出</a:t>
            </a:r>
            <a:r>
              <a:rPr lang="en-US" altLang="zh-CN" dirty="0"/>
              <a:t>】</a:t>
            </a:r>
            <a:br>
              <a:rPr lang="en-US" altLang="zh-CN" dirty="0"/>
            </a:br>
            <a:r>
              <a:rPr lang="zh-CN" altLang="en-US" dirty="0"/>
              <a:t>第 </a:t>
            </a:r>
            <a:r>
              <a:rPr lang="en-US" altLang="zh-CN" dirty="0"/>
              <a:t>1 </a:t>
            </a:r>
            <a:r>
              <a:rPr lang="zh-CN" altLang="en-US" dirty="0"/>
              <a:t>行：一个整数，表示输入的 </a:t>
            </a:r>
            <a:r>
              <a:rPr lang="en-US" altLang="zh-CN" dirty="0"/>
              <a:t>N </a:t>
            </a:r>
            <a:r>
              <a:rPr lang="zh-CN" altLang="en-US" dirty="0"/>
              <a:t>个整数的和。第 </a:t>
            </a:r>
            <a:r>
              <a:rPr lang="en-US" altLang="zh-CN" dirty="0"/>
              <a:t>2 </a:t>
            </a:r>
            <a:r>
              <a:rPr lang="zh-CN" altLang="en-US" dirty="0"/>
              <a:t>行：逆序输出 </a:t>
            </a:r>
            <a:r>
              <a:rPr lang="en-US" altLang="zh-CN" dirty="0"/>
              <a:t>N </a:t>
            </a:r>
            <a:r>
              <a:rPr lang="zh-CN" altLang="en-US" dirty="0"/>
              <a:t>个整数；第 </a:t>
            </a:r>
            <a:r>
              <a:rPr lang="en-US" altLang="zh-CN" dirty="0"/>
              <a:t>3 </a:t>
            </a:r>
            <a:r>
              <a:rPr lang="zh-CN" altLang="en-US" dirty="0"/>
              <a:t>行：第一个整数</a:t>
            </a:r>
            <a:br>
              <a:rPr lang="zh-CN" altLang="en-US" dirty="0"/>
            </a:br>
            <a:r>
              <a:rPr lang="zh-CN" altLang="en-US" dirty="0"/>
              <a:t>是最大数，第二个整数是最大数最早出现的位置；第 </a:t>
            </a:r>
            <a:r>
              <a:rPr lang="en-US" altLang="zh-CN" dirty="0"/>
              <a:t>4 </a:t>
            </a:r>
            <a:r>
              <a:rPr lang="zh-CN" altLang="en-US" dirty="0"/>
              <a:t>行：第一个整数是最小数，第二个整数是最小数最</a:t>
            </a:r>
            <a:br>
              <a:rPr lang="zh-CN" altLang="en-US" dirty="0"/>
            </a:br>
            <a:r>
              <a:rPr lang="zh-CN" altLang="en-US" dirty="0"/>
              <a:t>晚出现的位置；第 </a:t>
            </a:r>
            <a:r>
              <a:rPr lang="en-US" altLang="zh-CN" dirty="0"/>
              <a:t>5 </a:t>
            </a:r>
            <a:r>
              <a:rPr lang="zh-CN" altLang="en-US" dirty="0"/>
              <a:t>行：第一个是 </a:t>
            </a:r>
            <a:r>
              <a:rPr lang="en-US" altLang="zh-CN" dirty="0"/>
              <a:t>N </a:t>
            </a:r>
            <a:r>
              <a:rPr lang="zh-CN" altLang="en-US" dirty="0"/>
              <a:t>个整数中大于 </a:t>
            </a:r>
            <a:r>
              <a:rPr lang="en-US" altLang="zh-CN" dirty="0"/>
              <a:t>10 </a:t>
            </a:r>
            <a:r>
              <a:rPr lang="zh-CN" altLang="en-US" dirty="0"/>
              <a:t>且小于 </a:t>
            </a:r>
            <a:r>
              <a:rPr lang="en-US" altLang="zh-CN" dirty="0"/>
              <a:t>100 </a:t>
            </a:r>
            <a:r>
              <a:rPr lang="zh-CN" altLang="en-US" dirty="0"/>
              <a:t>的整数个数，后面接着是大于 </a:t>
            </a:r>
            <a:r>
              <a:rPr lang="en-US" altLang="zh-CN" dirty="0"/>
              <a:t>10 </a:t>
            </a:r>
            <a:r>
              <a:rPr lang="zh-CN" altLang="en-US" dirty="0"/>
              <a:t>且小</a:t>
            </a:r>
            <a:br>
              <a:rPr lang="zh-CN" altLang="en-US" dirty="0"/>
            </a:br>
            <a:r>
              <a:rPr lang="zh-CN" altLang="en-US" dirty="0"/>
              <a:t>于 </a:t>
            </a:r>
            <a:r>
              <a:rPr lang="en-US" altLang="zh-CN" dirty="0"/>
              <a:t>100 </a:t>
            </a:r>
            <a:r>
              <a:rPr lang="zh-CN" altLang="en-US" dirty="0"/>
              <a:t>的整数；第 </a:t>
            </a:r>
            <a:r>
              <a:rPr lang="en-US" altLang="zh-CN" dirty="0"/>
              <a:t>6 </a:t>
            </a:r>
            <a:endParaRPr lang="en-US" altLang="zh-CN" dirty="0" smtClean="0"/>
          </a:p>
        </p:txBody>
      </p:sp>
      <p:sp>
        <p:nvSpPr>
          <p:cNvPr id="4" name="Rectangle 32"/>
          <p:cNvSpPr>
            <a:spLocks noChangeArrowheads="1"/>
          </p:cNvSpPr>
          <p:nvPr/>
        </p:nvSpPr>
        <p:spPr bwMode="auto">
          <a:xfrm>
            <a:off x="468923" y="1062256"/>
            <a:ext cx="2393604" cy="369332"/>
          </a:xfrm>
          <a:prstGeom prst="rect">
            <a:avLst/>
          </a:prstGeom>
          <a:noFill/>
          <a:ln w="9525">
            <a:noFill/>
            <a:miter lim="800000"/>
            <a:headEnd/>
            <a:tailEnd/>
          </a:ln>
          <a:effectLst/>
        </p:spPr>
        <p:txBody>
          <a:bodyPr wrap="none">
            <a:spAutoFit/>
          </a:bodyPr>
          <a:lstStyle/>
          <a:p>
            <a:pPr>
              <a:defRPr/>
            </a:pPr>
            <a:r>
              <a:rPr lang="en-US" altLang="zh-CN" b="1" dirty="0">
                <a:solidFill>
                  <a:srgbClr val="D60093"/>
                </a:solidFill>
                <a:latin typeface="楷体_GB2312" pitchFamily="49" charset="-122"/>
                <a:ea typeface="楷体_GB2312" pitchFamily="49" charset="-122"/>
              </a:rPr>
              <a:t>3</a:t>
            </a:r>
            <a:r>
              <a:rPr lang="zh-CN" altLang="en-US" b="1" dirty="0" smtClean="0">
                <a:solidFill>
                  <a:srgbClr val="D60093"/>
                </a:solidFill>
                <a:latin typeface="楷体_GB2312" pitchFamily="49" charset="-122"/>
                <a:ea typeface="楷体_GB2312" pitchFamily="49" charset="-122"/>
              </a:rPr>
              <a:t>、</a:t>
            </a:r>
            <a:r>
              <a:rPr lang="zh-CN" altLang="en-US" b="1" dirty="0">
                <a:solidFill>
                  <a:srgbClr val="D60093"/>
                </a:solidFill>
                <a:latin typeface="楷体_GB2312" pitchFamily="49" charset="-122"/>
                <a:ea typeface="楷体_GB2312" pitchFamily="49" charset="-122"/>
              </a:rPr>
              <a:t>一维数</a:t>
            </a:r>
            <a:r>
              <a:rPr lang="zh-CN" altLang="en-US" b="1" dirty="0" smtClean="0">
                <a:solidFill>
                  <a:srgbClr val="D60093"/>
                </a:solidFill>
                <a:latin typeface="楷体_GB2312" pitchFamily="49" charset="-122"/>
                <a:ea typeface="楷体_GB2312" pitchFamily="49" charset="-122"/>
              </a:rPr>
              <a:t>组应用例题</a:t>
            </a:r>
            <a:endParaRPr lang="zh-CN" altLang="en-US" b="1" dirty="0">
              <a:solidFill>
                <a:srgbClr val="D60093"/>
              </a:solidFill>
              <a:latin typeface="楷体_GB2312" pitchFamily="49" charset="-122"/>
              <a:ea typeface="楷体_GB2312" pitchFamily="49" charset="-122"/>
            </a:endParaRPr>
          </a:p>
        </p:txBody>
      </p:sp>
    </p:spTree>
    <p:extLst>
      <p:ext uri="{BB962C8B-B14F-4D97-AF65-F5344CB8AC3E}">
        <p14:creationId xmlns:p14="http://schemas.microsoft.com/office/powerpoint/2010/main" val="15113651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4" name="矩形 3"/>
          <p:cNvSpPr/>
          <p:nvPr/>
        </p:nvSpPr>
        <p:spPr>
          <a:xfrm>
            <a:off x="841131" y="1652953"/>
            <a:ext cx="6096000" cy="2308324"/>
          </a:xfrm>
          <a:prstGeom prst="rect">
            <a:avLst/>
          </a:prstGeom>
        </p:spPr>
        <p:txBody>
          <a:bodyPr>
            <a:spAutoFit/>
          </a:bodyPr>
          <a:lstStyle/>
          <a:p>
            <a:r>
              <a:rPr lang="zh-CN" altLang="en-US" dirty="0">
                <a:solidFill>
                  <a:srgbClr val="000000"/>
                </a:solidFill>
                <a:latin typeface="SimSun" panose="02010600030101010101" pitchFamily="2" charset="-122"/>
                <a:ea typeface="SimSun" panose="02010600030101010101" pitchFamily="2" charset="-122"/>
              </a:rPr>
              <a:t>本题涉及数组的一些基本操作：</a:t>
            </a:r>
            <a:br>
              <a:rPr lang="zh-CN" altLang="en-US" dirty="0">
                <a:solidFill>
                  <a:srgbClr val="000000"/>
                </a:solidFill>
                <a:latin typeface="SimSun" panose="02010600030101010101" pitchFamily="2" charset="-122"/>
                <a:ea typeface="SimSun" panose="02010600030101010101" pitchFamily="2" charset="-122"/>
              </a:rPr>
            </a:br>
            <a:r>
              <a:rPr lang="en-US" altLang="zh-CN" dirty="0">
                <a:solidFill>
                  <a:srgbClr val="000000"/>
                </a:solidFill>
                <a:latin typeface="Courier New" panose="02070309020205020404" pitchFamily="49" charset="0"/>
                <a:ea typeface="SimSun" panose="02010600030101010101" pitchFamily="2" charset="-122"/>
              </a:rPr>
              <a:t>1</a:t>
            </a:r>
            <a:r>
              <a:rPr lang="zh-CN" altLang="en-US" dirty="0">
                <a:solidFill>
                  <a:srgbClr val="000000"/>
                </a:solidFill>
                <a:latin typeface="SimSun" panose="02010600030101010101" pitchFamily="2" charset="-122"/>
                <a:ea typeface="SimSun" panose="02010600030101010101" pitchFamily="2" charset="-122"/>
              </a:rPr>
              <a:t>、遍历数组（俗称扫描，刷一遍） ；</a:t>
            </a:r>
            <a:br>
              <a:rPr lang="zh-CN" altLang="en-US" dirty="0">
                <a:solidFill>
                  <a:srgbClr val="000000"/>
                </a:solidFill>
                <a:latin typeface="SimSun" panose="02010600030101010101" pitchFamily="2" charset="-122"/>
                <a:ea typeface="SimSun" panose="02010600030101010101" pitchFamily="2" charset="-122"/>
              </a:rPr>
            </a:br>
            <a:r>
              <a:rPr lang="en-US" altLang="zh-CN" dirty="0">
                <a:solidFill>
                  <a:srgbClr val="000000"/>
                </a:solidFill>
                <a:latin typeface="Courier New" panose="02070309020205020404" pitchFamily="49" charset="0"/>
                <a:ea typeface="SimSun" panose="02010600030101010101" pitchFamily="2" charset="-122"/>
              </a:rPr>
              <a:t>2</a:t>
            </a:r>
            <a:r>
              <a:rPr lang="zh-CN" altLang="en-US" dirty="0">
                <a:solidFill>
                  <a:srgbClr val="000000"/>
                </a:solidFill>
                <a:latin typeface="SimSun" panose="02010600030101010101" pitchFamily="2" charset="-122"/>
                <a:ea typeface="SimSun" panose="02010600030101010101" pitchFamily="2" charset="-122"/>
              </a:rPr>
              <a:t>、顺序查找；</a:t>
            </a:r>
            <a:br>
              <a:rPr lang="zh-CN" altLang="en-US" dirty="0">
                <a:solidFill>
                  <a:srgbClr val="000000"/>
                </a:solidFill>
                <a:latin typeface="SimSun" panose="02010600030101010101" pitchFamily="2" charset="-122"/>
                <a:ea typeface="SimSun" panose="02010600030101010101" pitchFamily="2" charset="-122"/>
              </a:rPr>
            </a:br>
            <a:r>
              <a:rPr lang="en-US" altLang="zh-CN" dirty="0">
                <a:solidFill>
                  <a:srgbClr val="000000"/>
                </a:solidFill>
                <a:latin typeface="Courier New" panose="02070309020205020404" pitchFamily="49" charset="0"/>
                <a:ea typeface="SimSun" panose="02010600030101010101" pitchFamily="2" charset="-122"/>
              </a:rPr>
              <a:t>3</a:t>
            </a:r>
            <a:r>
              <a:rPr lang="zh-CN" altLang="en-US" dirty="0">
                <a:solidFill>
                  <a:srgbClr val="000000"/>
                </a:solidFill>
                <a:latin typeface="SimSun" panose="02010600030101010101" pitchFamily="2" charset="-122"/>
                <a:ea typeface="SimSun" panose="02010600030101010101" pitchFamily="2" charset="-122"/>
              </a:rPr>
              <a:t>、插入与删除。</a:t>
            </a:r>
            <a:br>
              <a:rPr lang="zh-CN" altLang="en-US" dirty="0">
                <a:solidFill>
                  <a:srgbClr val="000000"/>
                </a:solidFill>
                <a:latin typeface="SimSun" panose="02010600030101010101" pitchFamily="2" charset="-122"/>
                <a:ea typeface="SimSun" panose="02010600030101010101" pitchFamily="2" charset="-122"/>
              </a:rPr>
            </a:br>
            <a:r>
              <a:rPr lang="zh-CN" altLang="en-US" dirty="0">
                <a:solidFill>
                  <a:srgbClr val="000000"/>
                </a:solidFill>
                <a:latin typeface="SimSun" panose="02010600030101010101" pitchFamily="2" charset="-122"/>
                <a:ea typeface="SimSun" panose="02010600030101010101" pitchFamily="2" charset="-122"/>
              </a:rPr>
              <a:t>其中遍历数组是最基本的操作。</a:t>
            </a:r>
            <a:br>
              <a:rPr lang="zh-CN" altLang="en-US" dirty="0">
                <a:solidFill>
                  <a:srgbClr val="000000"/>
                </a:solidFill>
                <a:latin typeface="SimSun" panose="02010600030101010101" pitchFamily="2" charset="-122"/>
                <a:ea typeface="SimSun" panose="02010600030101010101" pitchFamily="2" charset="-122"/>
              </a:rPr>
            </a:br>
            <a:r>
              <a:rPr lang="en-US" altLang="zh-CN" dirty="0">
                <a:solidFill>
                  <a:srgbClr val="000000"/>
                </a:solidFill>
                <a:latin typeface="Courier New" panose="02070309020205020404" pitchFamily="49" charset="0"/>
                <a:ea typeface="SimSun" panose="02010600030101010101" pitchFamily="2" charset="-122"/>
              </a:rPr>
              <a:t>for(</a:t>
            </a:r>
            <a:r>
              <a:rPr lang="en-US" altLang="zh-CN" dirty="0" err="1">
                <a:solidFill>
                  <a:srgbClr val="000000"/>
                </a:solidFill>
                <a:latin typeface="Courier New" panose="02070309020205020404" pitchFamily="49" charset="0"/>
                <a:ea typeface="SimSun" panose="02010600030101010101" pitchFamily="2" charset="-122"/>
              </a:rPr>
              <a:t>int</a:t>
            </a:r>
            <a:r>
              <a:rPr lang="en-US" altLang="zh-CN" dirty="0">
                <a:solidFill>
                  <a:srgbClr val="000000"/>
                </a:solidFill>
                <a:latin typeface="Courier New" panose="02070309020205020404" pitchFamily="49" charset="0"/>
                <a:ea typeface="SimSun" panose="02010600030101010101" pitchFamily="2" charset="-122"/>
              </a:rPr>
              <a:t> </a:t>
            </a:r>
            <a:r>
              <a:rPr lang="en-US" altLang="zh-CN" dirty="0" err="1">
                <a:solidFill>
                  <a:srgbClr val="000000"/>
                </a:solidFill>
                <a:latin typeface="Courier New" panose="02070309020205020404" pitchFamily="49" charset="0"/>
                <a:ea typeface="SimSun" panose="02010600030101010101" pitchFamily="2" charset="-122"/>
              </a:rPr>
              <a:t>i</a:t>
            </a:r>
            <a:r>
              <a:rPr lang="en-US" altLang="zh-CN" dirty="0">
                <a:solidFill>
                  <a:srgbClr val="000000"/>
                </a:solidFill>
                <a:latin typeface="Courier New" panose="02070309020205020404" pitchFamily="49" charset="0"/>
                <a:ea typeface="SimSun" panose="02010600030101010101" pitchFamily="2" charset="-122"/>
              </a:rPr>
              <a:t>=1;i&lt;=</a:t>
            </a:r>
            <a:r>
              <a:rPr lang="en-US" altLang="zh-CN" dirty="0" err="1">
                <a:solidFill>
                  <a:srgbClr val="000000"/>
                </a:solidFill>
                <a:latin typeface="Courier New" panose="02070309020205020404" pitchFamily="49" charset="0"/>
                <a:ea typeface="SimSun" panose="02010600030101010101" pitchFamily="2" charset="-122"/>
              </a:rPr>
              <a:t>N;i</a:t>
            </a:r>
            <a:r>
              <a:rPr lang="en-US" altLang="zh-CN" dirty="0">
                <a:solidFill>
                  <a:srgbClr val="000000"/>
                </a:solidFill>
                <a:latin typeface="Courier New" panose="02070309020205020404" pitchFamily="49" charset="0"/>
                <a:ea typeface="SimSun" panose="02010600030101010101" pitchFamily="2" charset="-122"/>
              </a:rPr>
              <a:t>++)</a:t>
            </a:r>
            <a:br>
              <a:rPr lang="en-US" altLang="zh-CN" dirty="0">
                <a:solidFill>
                  <a:srgbClr val="000000"/>
                </a:solidFill>
                <a:latin typeface="Courier New" panose="02070309020205020404" pitchFamily="49" charset="0"/>
                <a:ea typeface="SimSun" panose="02010600030101010101" pitchFamily="2" charset="-122"/>
              </a:rPr>
            </a:br>
            <a:r>
              <a:rPr lang="en-US" altLang="zh-CN" dirty="0">
                <a:solidFill>
                  <a:srgbClr val="000000"/>
                </a:solidFill>
                <a:latin typeface="Courier New" panose="02070309020205020404" pitchFamily="49" charset="0"/>
                <a:ea typeface="SimSun" panose="02010600030101010101" pitchFamily="2" charset="-122"/>
              </a:rPr>
              <a:t>….</a:t>
            </a:r>
            <a:br>
              <a:rPr lang="en-US" altLang="zh-CN" dirty="0">
                <a:solidFill>
                  <a:srgbClr val="000000"/>
                </a:solidFill>
                <a:latin typeface="Courier New" panose="02070309020205020404" pitchFamily="49" charset="0"/>
                <a:ea typeface="SimSun" panose="02010600030101010101" pitchFamily="2" charset="-122"/>
              </a:rPr>
            </a:br>
            <a:endParaRPr lang="zh-CN" altLang="en-US" dirty="0"/>
          </a:p>
        </p:txBody>
      </p:sp>
      <p:sp>
        <p:nvSpPr>
          <p:cNvPr id="5" name="矩形 4"/>
          <p:cNvSpPr/>
          <p:nvPr/>
        </p:nvSpPr>
        <p:spPr>
          <a:xfrm>
            <a:off x="841131" y="3992392"/>
            <a:ext cx="6096000" cy="1477328"/>
          </a:xfrm>
          <a:prstGeom prst="rect">
            <a:avLst/>
          </a:prstGeom>
        </p:spPr>
        <p:txBody>
          <a:bodyPr>
            <a:spAutoFit/>
          </a:bodyPr>
          <a:lstStyle/>
          <a:p>
            <a:r>
              <a:rPr lang="zh-CN" altLang="en-US" dirty="0">
                <a:solidFill>
                  <a:srgbClr val="000000"/>
                </a:solidFill>
                <a:latin typeface="SimSun" panose="02010600030101010101" pitchFamily="2" charset="-122"/>
                <a:ea typeface="SimSun" panose="02010600030101010101" pitchFamily="2" charset="-122"/>
              </a:rPr>
              <a:t>要注意的是：</a:t>
            </a:r>
            <a:br>
              <a:rPr lang="zh-CN" altLang="en-US" dirty="0">
                <a:solidFill>
                  <a:srgbClr val="000000"/>
                </a:solidFill>
                <a:latin typeface="SimSun" panose="02010600030101010101" pitchFamily="2" charset="-122"/>
                <a:ea typeface="SimSun" panose="02010600030101010101" pitchFamily="2" charset="-122"/>
              </a:rPr>
            </a:br>
            <a:r>
              <a:rPr lang="zh-CN" altLang="en-US" dirty="0">
                <a:solidFill>
                  <a:srgbClr val="000000"/>
                </a:solidFill>
                <a:latin typeface="SimSun" panose="02010600030101010101" pitchFamily="2" charset="-122"/>
                <a:ea typeface="SimSun" panose="02010600030101010101" pitchFamily="2" charset="-122"/>
              </a:rPr>
              <a:t>定义数组的时候， 如何确定数组</a:t>
            </a:r>
            <a:br>
              <a:rPr lang="zh-CN" altLang="en-US" dirty="0">
                <a:solidFill>
                  <a:srgbClr val="000000"/>
                </a:solidFill>
                <a:latin typeface="SimSun" panose="02010600030101010101" pitchFamily="2" charset="-122"/>
                <a:ea typeface="SimSun" panose="02010600030101010101" pitchFamily="2" charset="-122"/>
              </a:rPr>
            </a:br>
            <a:r>
              <a:rPr lang="zh-CN" altLang="en-US" dirty="0">
                <a:solidFill>
                  <a:srgbClr val="000000"/>
                </a:solidFill>
                <a:latin typeface="SimSun" panose="02010600030101010101" pitchFamily="2" charset="-122"/>
                <a:ea typeface="SimSun" panose="02010600030101010101" pitchFamily="2" charset="-122"/>
              </a:rPr>
              <a:t>的大小，这时候需要看数据规模，并</a:t>
            </a:r>
            <a:br>
              <a:rPr lang="zh-CN" altLang="en-US" dirty="0">
                <a:solidFill>
                  <a:srgbClr val="000000"/>
                </a:solidFill>
                <a:latin typeface="SimSun" panose="02010600030101010101" pitchFamily="2" charset="-122"/>
                <a:ea typeface="SimSun" panose="02010600030101010101" pitchFamily="2" charset="-122"/>
              </a:rPr>
            </a:br>
            <a:r>
              <a:rPr lang="zh-CN" altLang="en-US" dirty="0">
                <a:solidFill>
                  <a:srgbClr val="000000"/>
                </a:solidFill>
                <a:latin typeface="SimSun" panose="02010600030101010101" pitchFamily="2" charset="-122"/>
                <a:ea typeface="SimSun" panose="02010600030101010101" pitchFamily="2" charset="-122"/>
              </a:rPr>
              <a:t>适当比题目给出的数据规模大一点。</a:t>
            </a:r>
            <a:br>
              <a:rPr lang="zh-CN" altLang="en-US" dirty="0">
                <a:solidFill>
                  <a:srgbClr val="000000"/>
                </a:solidFill>
                <a:latin typeface="SimSun" panose="02010600030101010101" pitchFamily="2" charset="-122"/>
                <a:ea typeface="SimSun" panose="02010600030101010101" pitchFamily="2" charset="-122"/>
              </a:rPr>
            </a:br>
            <a:endParaRPr lang="zh-CN" altLang="en-US" dirty="0"/>
          </a:p>
        </p:txBody>
      </p:sp>
      <p:pic>
        <p:nvPicPr>
          <p:cNvPr id="7" name="图片 6"/>
          <p:cNvPicPr>
            <a:picLocks noChangeAspect="1"/>
          </p:cNvPicPr>
          <p:nvPr/>
        </p:nvPicPr>
        <p:blipFill>
          <a:blip r:embed="rId2"/>
          <a:stretch>
            <a:fillRect/>
          </a:stretch>
        </p:blipFill>
        <p:spPr>
          <a:xfrm>
            <a:off x="5647591" y="1003328"/>
            <a:ext cx="4781550" cy="1666875"/>
          </a:xfrm>
          <a:prstGeom prst="rect">
            <a:avLst/>
          </a:prstGeom>
        </p:spPr>
      </p:pic>
      <p:pic>
        <p:nvPicPr>
          <p:cNvPr id="8" name="图片 7"/>
          <p:cNvPicPr>
            <a:picLocks noChangeAspect="1"/>
          </p:cNvPicPr>
          <p:nvPr/>
        </p:nvPicPr>
        <p:blipFill>
          <a:blip r:embed="rId3"/>
          <a:stretch>
            <a:fillRect/>
          </a:stretch>
        </p:blipFill>
        <p:spPr>
          <a:xfrm>
            <a:off x="5647591" y="3074579"/>
            <a:ext cx="3629025" cy="847725"/>
          </a:xfrm>
          <a:prstGeom prst="rect">
            <a:avLst/>
          </a:prstGeom>
        </p:spPr>
      </p:pic>
      <p:pic>
        <p:nvPicPr>
          <p:cNvPr id="9" name="图片 8"/>
          <p:cNvPicPr>
            <a:picLocks noChangeAspect="1"/>
          </p:cNvPicPr>
          <p:nvPr/>
        </p:nvPicPr>
        <p:blipFill>
          <a:blip r:embed="rId4"/>
          <a:stretch>
            <a:fillRect/>
          </a:stretch>
        </p:blipFill>
        <p:spPr>
          <a:xfrm>
            <a:off x="5636232" y="4731056"/>
            <a:ext cx="5334000" cy="1066800"/>
          </a:xfrm>
          <a:prstGeom prst="rect">
            <a:avLst/>
          </a:prstGeom>
        </p:spPr>
      </p:pic>
    </p:spTree>
    <p:extLst>
      <p:ext uri="{BB962C8B-B14F-4D97-AF65-F5344CB8AC3E}">
        <p14:creationId xmlns:p14="http://schemas.microsoft.com/office/powerpoint/2010/main" val="148170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pic>
        <p:nvPicPr>
          <p:cNvPr id="2" name="图片 1"/>
          <p:cNvPicPr>
            <a:picLocks noChangeAspect="1"/>
          </p:cNvPicPr>
          <p:nvPr/>
        </p:nvPicPr>
        <p:blipFill>
          <a:blip r:embed="rId2"/>
          <a:stretch>
            <a:fillRect/>
          </a:stretch>
        </p:blipFill>
        <p:spPr>
          <a:xfrm>
            <a:off x="471853" y="1753674"/>
            <a:ext cx="4676775" cy="1390650"/>
          </a:xfrm>
          <a:prstGeom prst="rect">
            <a:avLst/>
          </a:prstGeom>
        </p:spPr>
      </p:pic>
      <p:pic>
        <p:nvPicPr>
          <p:cNvPr id="6" name="图片 5"/>
          <p:cNvPicPr>
            <a:picLocks noChangeAspect="1"/>
          </p:cNvPicPr>
          <p:nvPr/>
        </p:nvPicPr>
        <p:blipFill>
          <a:blip r:embed="rId3"/>
          <a:stretch>
            <a:fillRect/>
          </a:stretch>
        </p:blipFill>
        <p:spPr>
          <a:xfrm>
            <a:off x="389791" y="3745522"/>
            <a:ext cx="5257800" cy="1943100"/>
          </a:xfrm>
          <a:prstGeom prst="rect">
            <a:avLst/>
          </a:prstGeom>
        </p:spPr>
      </p:pic>
      <p:pic>
        <p:nvPicPr>
          <p:cNvPr id="10" name="图片 9"/>
          <p:cNvPicPr>
            <a:picLocks noChangeAspect="1"/>
          </p:cNvPicPr>
          <p:nvPr/>
        </p:nvPicPr>
        <p:blipFill>
          <a:blip r:embed="rId4"/>
          <a:stretch>
            <a:fillRect/>
          </a:stretch>
        </p:blipFill>
        <p:spPr>
          <a:xfrm>
            <a:off x="6501910" y="1239715"/>
            <a:ext cx="5048250" cy="2809875"/>
          </a:xfrm>
          <a:prstGeom prst="rect">
            <a:avLst/>
          </a:prstGeom>
        </p:spPr>
      </p:pic>
      <p:pic>
        <p:nvPicPr>
          <p:cNvPr id="11" name="图片 10"/>
          <p:cNvPicPr>
            <a:picLocks noChangeAspect="1"/>
          </p:cNvPicPr>
          <p:nvPr/>
        </p:nvPicPr>
        <p:blipFill>
          <a:blip r:embed="rId5"/>
          <a:stretch>
            <a:fillRect/>
          </a:stretch>
        </p:blipFill>
        <p:spPr>
          <a:xfrm>
            <a:off x="6368560" y="4261705"/>
            <a:ext cx="5314950" cy="2238375"/>
          </a:xfrm>
          <a:prstGeom prst="rect">
            <a:avLst/>
          </a:prstGeom>
        </p:spPr>
      </p:pic>
    </p:spTree>
    <p:extLst>
      <p:ext uri="{BB962C8B-B14F-4D97-AF65-F5344CB8AC3E}">
        <p14:creationId xmlns:p14="http://schemas.microsoft.com/office/powerpoint/2010/main" val="127413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905" y="1366716"/>
            <a:ext cx="10515600" cy="376112"/>
          </a:xfrm>
        </p:spPr>
        <p:txBody>
          <a:bodyPr>
            <a:normAutofit fontScale="90000"/>
          </a:bodyPr>
          <a:lstStyle/>
          <a:p>
            <a:pPr algn="l"/>
            <a:r>
              <a:rPr lang="zh-CN" altLang="en-US" dirty="0"/>
              <a:t>例 </a:t>
            </a:r>
            <a:r>
              <a:rPr lang="en-US" altLang="zh-CN" dirty="0"/>
              <a:t>2</a:t>
            </a:r>
            <a:r>
              <a:rPr lang="zh-CN" altLang="en-US" dirty="0"/>
              <a:t>：查找与排序</a:t>
            </a:r>
            <a:r>
              <a:rPr lang="en-US" altLang="zh-CN" dirty="0"/>
              <a:t>(P1064)</a:t>
            </a:r>
            <a:br>
              <a:rPr lang="en-US" altLang="zh-CN" dirty="0"/>
            </a:br>
            <a:endParaRPr lang="zh-CN" altLang="en-US" dirty="0"/>
          </a:p>
        </p:txBody>
      </p:sp>
      <p:sp>
        <p:nvSpPr>
          <p:cNvPr id="3" name="内容占位符 2"/>
          <p:cNvSpPr>
            <a:spLocks noGrp="1"/>
          </p:cNvSpPr>
          <p:nvPr>
            <p:ph idx="1"/>
          </p:nvPr>
        </p:nvSpPr>
        <p:spPr>
          <a:xfrm>
            <a:off x="363412" y="1821958"/>
            <a:ext cx="10515600" cy="4350242"/>
          </a:xfrm>
        </p:spPr>
        <p:txBody>
          <a:bodyPr>
            <a:normAutofit fontScale="77500" lnSpcReduction="20000"/>
          </a:bodyPr>
          <a:lstStyle/>
          <a:p>
            <a:r>
              <a:rPr lang="zh-CN" altLang="en-US" dirty="0"/>
              <a:t>排序与查找是数据处理中非常重要的两种运算，有很多算法来实现这两种运算，时间和空间复杂度</a:t>
            </a:r>
            <a:r>
              <a:rPr lang="zh-CN" altLang="en-US" dirty="0" smtClean="0"/>
              <a:t>也不一样</a:t>
            </a:r>
            <a:r>
              <a:rPr lang="zh-CN" altLang="en-US" dirty="0"/>
              <a:t>，在今后的学习中，我们会慢慢学习到。在本题中，给出 </a:t>
            </a:r>
            <a:r>
              <a:rPr lang="en-US" altLang="zh-CN" dirty="0"/>
              <a:t>n </a:t>
            </a:r>
            <a:r>
              <a:rPr lang="zh-CN" altLang="en-US" dirty="0"/>
              <a:t>个整数，请你完成下面两个任务：</a:t>
            </a:r>
            <a:br>
              <a:rPr lang="zh-CN" altLang="en-US" dirty="0"/>
            </a:br>
            <a:r>
              <a:rPr lang="en-US" altLang="zh-CN" dirty="0"/>
              <a:t>1</a:t>
            </a:r>
            <a:r>
              <a:rPr lang="zh-CN" altLang="en-US" dirty="0"/>
              <a:t>、在这 </a:t>
            </a:r>
            <a:r>
              <a:rPr lang="en-US" altLang="zh-CN" dirty="0"/>
              <a:t>n </a:t>
            </a:r>
            <a:r>
              <a:rPr lang="zh-CN" altLang="en-US" dirty="0"/>
              <a:t>个整数中 </a:t>
            </a:r>
            <a:r>
              <a:rPr lang="en-US" altLang="zh-CN" dirty="0"/>
              <a:t>x </a:t>
            </a:r>
            <a:r>
              <a:rPr lang="zh-CN" altLang="en-US" dirty="0"/>
              <a:t>出现的最早位置和次数（顺序查找）。</a:t>
            </a:r>
            <a:br>
              <a:rPr lang="zh-CN" altLang="en-US" dirty="0"/>
            </a:br>
            <a:r>
              <a:rPr lang="en-US" altLang="zh-CN" dirty="0"/>
              <a:t>2</a:t>
            </a:r>
            <a:r>
              <a:rPr lang="zh-CN" altLang="en-US" dirty="0"/>
              <a:t>、把着 </a:t>
            </a:r>
            <a:r>
              <a:rPr lang="en-US" altLang="zh-CN" dirty="0"/>
              <a:t>n </a:t>
            </a:r>
            <a:r>
              <a:rPr lang="zh-CN" altLang="en-US" dirty="0"/>
              <a:t>个整数由小到大排序后输出（请你分别运用选择排序、冒泡排序、插入排序实现）。</a:t>
            </a:r>
            <a:br>
              <a:rPr lang="zh-CN" altLang="en-US" dirty="0"/>
            </a:br>
            <a:r>
              <a:rPr lang="en-US" altLang="zh-CN" dirty="0"/>
              <a:t>【</a:t>
            </a:r>
            <a:r>
              <a:rPr lang="zh-CN" altLang="en-US" dirty="0"/>
              <a:t>输入格式</a:t>
            </a:r>
            <a:r>
              <a:rPr lang="en-US" altLang="zh-CN" dirty="0"/>
              <a:t>】</a:t>
            </a:r>
            <a:r>
              <a:rPr lang="zh-CN" altLang="en-US" dirty="0"/>
              <a:t>第一行一个整数 </a:t>
            </a:r>
            <a:r>
              <a:rPr lang="en-US" altLang="zh-CN" dirty="0"/>
              <a:t>n</a:t>
            </a:r>
            <a:r>
              <a:rPr lang="zh-CN" altLang="en-US" dirty="0"/>
              <a:t>。第二行包含 </a:t>
            </a:r>
            <a:r>
              <a:rPr lang="en-US" altLang="zh-CN" dirty="0"/>
              <a:t>n </a:t>
            </a:r>
            <a:r>
              <a:rPr lang="zh-CN" altLang="en-US" dirty="0"/>
              <a:t>个整数：</a:t>
            </a:r>
            <a:r>
              <a:rPr lang="en-US" altLang="zh-CN" dirty="0"/>
              <a:t>a1,a2,…,an</a:t>
            </a:r>
            <a:r>
              <a:rPr lang="zh-CN" altLang="en-US" dirty="0"/>
              <a:t>。第 </a:t>
            </a:r>
            <a:r>
              <a:rPr lang="en-US" altLang="zh-CN" dirty="0"/>
              <a:t>3 </a:t>
            </a:r>
            <a:r>
              <a:rPr lang="zh-CN" altLang="en-US" dirty="0"/>
              <a:t>行，表示待查找的数 </a:t>
            </a:r>
            <a:r>
              <a:rPr lang="en-US" altLang="zh-CN" dirty="0"/>
              <a:t>x</a:t>
            </a:r>
            <a:r>
              <a:rPr lang="zh-CN" altLang="en-US" dirty="0"/>
              <a:t>。</a:t>
            </a:r>
            <a:br>
              <a:rPr lang="zh-CN" altLang="en-US" dirty="0"/>
            </a:br>
            <a:r>
              <a:rPr lang="en-US" altLang="zh-CN" dirty="0"/>
              <a:t>【</a:t>
            </a:r>
            <a:r>
              <a:rPr lang="zh-CN" altLang="en-US" dirty="0"/>
              <a:t>输出格式</a:t>
            </a:r>
            <a:r>
              <a:rPr lang="en-US" altLang="zh-CN" dirty="0"/>
              <a:t>】</a:t>
            </a:r>
            <a:r>
              <a:rPr lang="zh-CN" altLang="en-US" dirty="0"/>
              <a:t>第 </a:t>
            </a:r>
            <a:r>
              <a:rPr lang="en-US" altLang="zh-CN" dirty="0"/>
              <a:t>1 </a:t>
            </a:r>
            <a:r>
              <a:rPr lang="zh-CN" altLang="en-US" dirty="0"/>
              <a:t>行，如果 </a:t>
            </a:r>
            <a:r>
              <a:rPr lang="en-US" altLang="zh-CN" dirty="0"/>
              <a:t>x </a:t>
            </a:r>
            <a:r>
              <a:rPr lang="zh-CN" altLang="en-US" dirty="0"/>
              <a:t>出现，则输出最早位置（下标）和次数，否则</a:t>
            </a:r>
            <a:r>
              <a:rPr lang="zh-CN" altLang="en-US" dirty="0" smtClean="0"/>
              <a:t>输</a:t>
            </a:r>
            <a:r>
              <a:rPr lang="zh-CN" altLang="en-US" dirty="0"/>
              <a:t>出</a:t>
            </a:r>
            <a:r>
              <a:rPr lang="en-US" altLang="zh-CN" dirty="0"/>
              <a:t>-1</a:t>
            </a:r>
            <a:r>
              <a:rPr lang="zh-CN" altLang="en-US" dirty="0"/>
              <a:t>。第 </a:t>
            </a:r>
            <a:r>
              <a:rPr lang="en-US" altLang="zh-CN" dirty="0"/>
              <a:t>2 </a:t>
            </a:r>
            <a:r>
              <a:rPr lang="zh-CN" altLang="en-US" dirty="0"/>
              <a:t>行，包含 </a:t>
            </a:r>
            <a:r>
              <a:rPr lang="en-US" altLang="zh-CN" dirty="0"/>
              <a:t>n </a:t>
            </a:r>
            <a:r>
              <a:rPr lang="zh-CN" altLang="en-US" dirty="0"/>
              <a:t>个整数，表示由小到大排序后的序列。</a:t>
            </a:r>
            <a:endParaRPr lang="en-US" altLang="zh-CN" dirty="0" smtClean="0"/>
          </a:p>
          <a:p>
            <a:r>
              <a:rPr lang="en-US" altLang="zh-CN" dirty="0"/>
              <a:t>【</a:t>
            </a:r>
            <a:r>
              <a:rPr lang="zh-CN" altLang="en-US" dirty="0"/>
              <a:t>样例</a:t>
            </a:r>
            <a:r>
              <a:rPr lang="en-US" altLang="zh-CN" dirty="0" smtClean="0"/>
              <a:t>】</a:t>
            </a:r>
          </a:p>
          <a:p>
            <a:endParaRPr lang="en-US" altLang="zh-CN" dirty="0" smtClean="0"/>
          </a:p>
          <a:p>
            <a:endParaRPr lang="en-US" altLang="zh-CN" dirty="0"/>
          </a:p>
          <a:p>
            <a:endParaRPr lang="en-US" altLang="zh-CN" dirty="0"/>
          </a:p>
          <a:p>
            <a:r>
              <a:rPr lang="en-US" altLang="zh-CN" dirty="0"/>
              <a:t/>
            </a:r>
            <a:br>
              <a:rPr lang="en-US" altLang="zh-CN" dirty="0"/>
            </a:br>
            <a:r>
              <a:rPr lang="en-US" altLang="zh-CN" dirty="0" smtClean="0"/>
              <a:t>【</a:t>
            </a:r>
            <a:r>
              <a:rPr lang="zh-CN" altLang="en-US" dirty="0"/>
              <a:t>数据范围</a:t>
            </a:r>
            <a:r>
              <a:rPr lang="en-US" altLang="zh-CN" dirty="0"/>
              <a:t>】</a:t>
            </a:r>
            <a:br>
              <a:rPr lang="en-US" altLang="zh-CN" dirty="0"/>
            </a:br>
            <a:r>
              <a:rPr lang="en-US" altLang="zh-CN" dirty="0"/>
              <a:t>1&lt;=n&lt;=5000</a:t>
            </a:r>
            <a:r>
              <a:rPr lang="zh-CN" altLang="en-US" dirty="0"/>
              <a:t>，序列中整数在 </a:t>
            </a:r>
            <a:r>
              <a:rPr lang="en-US" altLang="zh-CN" dirty="0" err="1"/>
              <a:t>int</a:t>
            </a:r>
            <a:r>
              <a:rPr lang="en-US" altLang="zh-CN" dirty="0"/>
              <a:t> </a:t>
            </a:r>
            <a:r>
              <a:rPr lang="zh-CN" altLang="en-US" dirty="0" smtClean="0"/>
              <a:t>范围。</a:t>
            </a:r>
            <a:r>
              <a:rPr lang="zh-CN" altLang="en-US" dirty="0"/>
              <a:t/>
            </a:r>
            <a:br>
              <a:rPr lang="zh-CN" altLang="en-US" dirty="0"/>
            </a:br>
            <a:endParaRPr lang="en-US" altLang="zh-CN" dirty="0" smtClean="0"/>
          </a:p>
        </p:txBody>
      </p:sp>
      <p:pic>
        <p:nvPicPr>
          <p:cNvPr id="5" name="图片 4"/>
          <p:cNvPicPr>
            <a:picLocks noChangeAspect="1"/>
          </p:cNvPicPr>
          <p:nvPr/>
        </p:nvPicPr>
        <p:blipFill>
          <a:blip r:embed="rId2"/>
          <a:stretch>
            <a:fillRect/>
          </a:stretch>
        </p:blipFill>
        <p:spPr>
          <a:xfrm>
            <a:off x="599343" y="3997079"/>
            <a:ext cx="9639300" cy="1247775"/>
          </a:xfrm>
          <a:prstGeom prst="rect">
            <a:avLst/>
          </a:prstGeom>
        </p:spPr>
      </p:pic>
    </p:spTree>
    <p:extLst>
      <p:ext uri="{BB962C8B-B14F-4D97-AF65-F5344CB8AC3E}">
        <p14:creationId xmlns:p14="http://schemas.microsoft.com/office/powerpoint/2010/main" val="1611535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2" name="矩形 1"/>
          <p:cNvSpPr/>
          <p:nvPr/>
        </p:nvSpPr>
        <p:spPr>
          <a:xfrm>
            <a:off x="1166446" y="1769322"/>
            <a:ext cx="8962290" cy="923330"/>
          </a:xfrm>
          <a:prstGeom prst="rect">
            <a:avLst/>
          </a:prstGeom>
        </p:spPr>
        <p:txBody>
          <a:bodyPr wrap="square">
            <a:spAutoFit/>
          </a:bodyPr>
          <a:lstStyle/>
          <a:p>
            <a:r>
              <a:rPr lang="en-US" altLang="zh-CN" dirty="0">
                <a:solidFill>
                  <a:srgbClr val="000000"/>
                </a:solidFill>
                <a:latin typeface="Courier New Bold" panose="02070609020205020404" pitchFamily="49" charset="0"/>
              </a:rPr>
              <a:t>1</a:t>
            </a:r>
            <a:r>
              <a:rPr lang="zh-CN" altLang="en-US" dirty="0">
                <a:solidFill>
                  <a:srgbClr val="000000"/>
                </a:solidFill>
                <a:latin typeface="SimSun" panose="02010600030101010101" pitchFamily="2" charset="-122"/>
                <a:ea typeface="SimSun" panose="02010600030101010101" pitchFamily="2" charset="-122"/>
              </a:rPr>
              <a:t>、顺序查找</a:t>
            </a:r>
            <a:r>
              <a:rPr lang="en-US" altLang="zh-CN" dirty="0">
                <a:solidFill>
                  <a:srgbClr val="000000"/>
                </a:solidFill>
                <a:latin typeface="Courier New Bold" panose="02070609020205020404" pitchFamily="49" charset="0"/>
                <a:ea typeface="SimSun" panose="02010600030101010101" pitchFamily="2" charset="-122"/>
              </a:rPr>
              <a:t>:</a:t>
            </a:r>
            <a:r>
              <a:rPr lang="zh-CN" altLang="en-US" dirty="0">
                <a:solidFill>
                  <a:srgbClr val="000000"/>
                </a:solidFill>
                <a:latin typeface="SimSun" panose="02010600030101010101" pitchFamily="2" charset="-122"/>
                <a:ea typeface="SimSun" panose="02010600030101010101" pitchFamily="2" charset="-122"/>
              </a:rPr>
              <a:t>查找运算是确定一个特定的值在数组的位置，这个值可能存在也可能不存在。顺序</a:t>
            </a:r>
            <a:r>
              <a:rPr lang="zh-CN" altLang="en-US" dirty="0" smtClean="0">
                <a:solidFill>
                  <a:srgbClr val="000000"/>
                </a:solidFill>
                <a:latin typeface="SimSun" panose="02010600030101010101" pitchFamily="2" charset="-122"/>
                <a:ea typeface="SimSun" panose="02010600030101010101" pitchFamily="2" charset="-122"/>
              </a:rPr>
              <a:t>查找就是</a:t>
            </a:r>
            <a:r>
              <a:rPr lang="zh-CN" altLang="en-US" dirty="0">
                <a:solidFill>
                  <a:srgbClr val="000000"/>
                </a:solidFill>
                <a:latin typeface="SimSun" panose="02010600030101010101" pitchFamily="2" charset="-122"/>
                <a:ea typeface="SimSun" panose="02010600030101010101" pitchFamily="2" charset="-122"/>
              </a:rPr>
              <a:t>顺序扫描数组，逐个比较每个元素和待查找的数值 </a:t>
            </a:r>
            <a:r>
              <a:rPr lang="en-US" altLang="zh-CN" dirty="0">
                <a:solidFill>
                  <a:srgbClr val="000000"/>
                </a:solidFill>
                <a:latin typeface="Courier New" panose="02070309020205020404" pitchFamily="49" charset="0"/>
                <a:ea typeface="SimSun" panose="02010600030101010101" pitchFamily="2" charset="-122"/>
              </a:rPr>
              <a:t>x,</a:t>
            </a:r>
            <a:r>
              <a:rPr lang="zh-CN" altLang="en-US" dirty="0">
                <a:solidFill>
                  <a:srgbClr val="000000"/>
                </a:solidFill>
                <a:latin typeface="SimSun" panose="02010600030101010101" pitchFamily="2" charset="-122"/>
                <a:ea typeface="SimSun" panose="02010600030101010101" pitchFamily="2" charset="-122"/>
              </a:rPr>
              <a:t>如果找到，则退出扫描，时间复杂度</a:t>
            </a:r>
            <a:r>
              <a:rPr lang="zh-CN" altLang="en-US" dirty="0" smtClean="0">
                <a:solidFill>
                  <a:srgbClr val="000000"/>
                </a:solidFill>
                <a:latin typeface="SimSun" panose="02010600030101010101" pitchFamily="2" charset="-122"/>
                <a:ea typeface="SimSun" panose="02010600030101010101" pitchFamily="2" charset="-122"/>
              </a:rPr>
              <a:t>是</a:t>
            </a:r>
            <a:r>
              <a:rPr lang="en-US" altLang="zh-CN" dirty="0" smtClean="0">
                <a:solidFill>
                  <a:srgbClr val="000000"/>
                </a:solidFill>
                <a:latin typeface="Courier New" panose="02070309020205020404" pitchFamily="49" charset="0"/>
                <a:ea typeface="SimSun" panose="02010600030101010101" pitchFamily="2" charset="-122"/>
              </a:rPr>
              <a:t>O(n</a:t>
            </a:r>
            <a:r>
              <a:rPr lang="en-US" altLang="zh-CN" dirty="0">
                <a:solidFill>
                  <a:srgbClr val="000000"/>
                </a:solidFill>
                <a:latin typeface="Courier New" panose="02070309020205020404" pitchFamily="49" charset="0"/>
                <a:ea typeface="SimSun" panose="02010600030101010101" pitchFamily="2" charset="-122"/>
              </a:rPr>
              <a:t>)</a:t>
            </a:r>
            <a:r>
              <a:rPr lang="zh-CN" altLang="en-US" dirty="0">
                <a:solidFill>
                  <a:srgbClr val="000000"/>
                </a:solidFill>
                <a:latin typeface="SimSun" panose="02010600030101010101" pitchFamily="2" charset="-122"/>
                <a:ea typeface="SimSun" panose="02010600030101010101" pitchFamily="2" charset="-122"/>
              </a:rPr>
              <a:t>的</a:t>
            </a:r>
            <a:r>
              <a:rPr lang="zh-CN" altLang="en-US" dirty="0" smtClean="0">
                <a:solidFill>
                  <a:srgbClr val="000000"/>
                </a:solidFill>
                <a:latin typeface="SimSun" panose="02010600030101010101" pitchFamily="2" charset="-122"/>
                <a:ea typeface="SimSun" panose="02010600030101010101" pitchFamily="2" charset="-122"/>
              </a:rPr>
              <a:t>。</a:t>
            </a:r>
            <a:endParaRPr lang="zh-CN" altLang="en-US" dirty="0"/>
          </a:p>
        </p:txBody>
      </p:sp>
      <p:pic>
        <p:nvPicPr>
          <p:cNvPr id="5" name="图片 4"/>
          <p:cNvPicPr>
            <a:picLocks noChangeAspect="1"/>
          </p:cNvPicPr>
          <p:nvPr/>
        </p:nvPicPr>
        <p:blipFill>
          <a:blip r:embed="rId2"/>
          <a:stretch>
            <a:fillRect/>
          </a:stretch>
        </p:blipFill>
        <p:spPr>
          <a:xfrm>
            <a:off x="1286607" y="2809021"/>
            <a:ext cx="9372600" cy="2105025"/>
          </a:xfrm>
          <a:prstGeom prst="rect">
            <a:avLst/>
          </a:prstGeom>
        </p:spPr>
      </p:pic>
    </p:spTree>
    <p:extLst>
      <p:ext uri="{BB962C8B-B14F-4D97-AF65-F5344CB8AC3E}">
        <p14:creationId xmlns:p14="http://schemas.microsoft.com/office/powerpoint/2010/main" val="293152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6698" y="1081454"/>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2" name="矩形 1"/>
          <p:cNvSpPr/>
          <p:nvPr/>
        </p:nvSpPr>
        <p:spPr>
          <a:xfrm>
            <a:off x="659422" y="1494692"/>
            <a:ext cx="10489223" cy="923330"/>
          </a:xfrm>
          <a:prstGeom prst="rect">
            <a:avLst/>
          </a:prstGeom>
        </p:spPr>
        <p:txBody>
          <a:bodyPr wrap="square">
            <a:spAutoFit/>
          </a:bodyPr>
          <a:lstStyle/>
          <a:p>
            <a:r>
              <a:rPr lang="en-US" altLang="zh-CN" dirty="0"/>
              <a:t>2</a:t>
            </a:r>
            <a:r>
              <a:rPr lang="zh-CN" altLang="en-US" dirty="0"/>
              <a:t>、</a:t>
            </a:r>
            <a:r>
              <a:rPr lang="en-US" altLang="zh-CN" dirty="0"/>
              <a:t>n2 </a:t>
            </a:r>
            <a:r>
              <a:rPr lang="zh-CN" altLang="en-US" dirty="0"/>
              <a:t>排序算法</a:t>
            </a:r>
            <a:r>
              <a:rPr lang="en-US" altLang="zh-CN" dirty="0"/>
              <a:t>: </a:t>
            </a:r>
            <a:r>
              <a:rPr lang="zh-CN" altLang="en-US" dirty="0"/>
              <a:t>排序就是把一列杂乱无章的数据由小到大或由大到小排成一列，这里介绍三种</a:t>
            </a:r>
            <a:r>
              <a:rPr lang="zh-CN" altLang="en-US" dirty="0" smtClean="0"/>
              <a:t>排序算法</a:t>
            </a:r>
            <a:r>
              <a:rPr lang="zh-CN" altLang="en-US" dirty="0"/>
              <a:t>，时间复杂度都是 </a:t>
            </a:r>
            <a:r>
              <a:rPr lang="en-US" altLang="zh-CN" dirty="0"/>
              <a:t>O(n2)</a:t>
            </a:r>
            <a:r>
              <a:rPr lang="zh-CN" altLang="en-US" dirty="0"/>
              <a:t>的。</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1276348" y="2120413"/>
            <a:ext cx="9505950" cy="4533900"/>
          </a:xfrm>
          <a:prstGeom prst="rect">
            <a:avLst/>
          </a:prstGeom>
        </p:spPr>
      </p:pic>
    </p:spTree>
    <p:extLst>
      <p:ext uri="{BB962C8B-B14F-4D97-AF65-F5344CB8AC3E}">
        <p14:creationId xmlns:p14="http://schemas.microsoft.com/office/powerpoint/2010/main" val="426871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6698" y="1081454"/>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2" name="矩形 1"/>
          <p:cNvSpPr/>
          <p:nvPr/>
        </p:nvSpPr>
        <p:spPr>
          <a:xfrm>
            <a:off x="659422" y="1494692"/>
            <a:ext cx="10489223" cy="646331"/>
          </a:xfrm>
          <a:prstGeom prst="rect">
            <a:avLst/>
          </a:prstGeom>
        </p:spPr>
        <p:txBody>
          <a:bodyPr wrap="square">
            <a:spAutoFit/>
          </a:bodyPr>
          <a:lstStyle/>
          <a:p>
            <a:r>
              <a:rPr lang="en-US" altLang="zh-CN" dirty="0"/>
              <a:t>3</a:t>
            </a:r>
            <a:r>
              <a:rPr lang="zh-CN" altLang="en-US" dirty="0"/>
              <a:t>、概念：时间复杂</a:t>
            </a:r>
            <a:r>
              <a:rPr lang="zh-CN" altLang="en-US" dirty="0" smtClean="0"/>
              <a:t>度</a:t>
            </a:r>
            <a:r>
              <a:rPr lang="zh-CN" altLang="en-US" dirty="0"/>
              <a:t/>
            </a:r>
            <a:br>
              <a:rPr lang="zh-CN" altLang="en-US" dirty="0"/>
            </a:br>
            <a:endParaRPr lang="zh-CN" altLang="en-US" dirty="0"/>
          </a:p>
        </p:txBody>
      </p:sp>
      <p:sp>
        <p:nvSpPr>
          <p:cNvPr id="5" name="矩形 4"/>
          <p:cNvSpPr/>
          <p:nvPr/>
        </p:nvSpPr>
        <p:spPr>
          <a:xfrm>
            <a:off x="659422" y="2681544"/>
            <a:ext cx="10014440" cy="1200329"/>
          </a:xfrm>
          <a:prstGeom prst="rect">
            <a:avLst/>
          </a:prstGeom>
        </p:spPr>
        <p:txBody>
          <a:bodyPr wrap="square">
            <a:spAutoFit/>
          </a:bodyPr>
          <a:lstStyle/>
          <a:p>
            <a:r>
              <a:rPr lang="zh-CN" altLang="en-US" dirty="0" smtClean="0">
                <a:solidFill>
                  <a:srgbClr val="000000"/>
                </a:solidFill>
                <a:latin typeface="SimSun" panose="02010600030101010101" pitchFamily="2" charset="-122"/>
                <a:ea typeface="SimSun" panose="02010600030101010101" pitchFamily="2" charset="-122"/>
              </a:rPr>
              <a:t>    时间</a:t>
            </a:r>
            <a:r>
              <a:rPr lang="zh-CN" altLang="en-US" dirty="0">
                <a:solidFill>
                  <a:srgbClr val="000000"/>
                </a:solidFill>
                <a:latin typeface="SimSun" panose="02010600030101010101" pitchFamily="2" charset="-122"/>
                <a:ea typeface="SimSun" panose="02010600030101010101" pitchFamily="2" charset="-122"/>
              </a:rPr>
              <a:t>复杂度就是一个程序中，基本操作被执行的次数，比如上面几种排序，交换操作都会被</a:t>
            </a:r>
            <a:r>
              <a:rPr lang="zh-CN" altLang="en-US" dirty="0" smtClean="0">
                <a:solidFill>
                  <a:srgbClr val="000000"/>
                </a:solidFill>
                <a:latin typeface="SimSun" panose="02010600030101010101" pitchFamily="2" charset="-122"/>
                <a:ea typeface="SimSun" panose="02010600030101010101" pitchFamily="2" charset="-122"/>
              </a:rPr>
              <a:t>执行</a:t>
            </a:r>
            <a:r>
              <a:rPr lang="en-US" altLang="zh-CN" dirty="0" smtClean="0">
                <a:solidFill>
                  <a:srgbClr val="000000"/>
                </a:solidFill>
                <a:latin typeface="Courier New" panose="02070309020205020404" pitchFamily="49" charset="0"/>
                <a:ea typeface="SimSun" panose="02010600030101010101" pitchFamily="2" charset="-122"/>
              </a:rPr>
              <a:t>n(n-1</a:t>
            </a:r>
            <a:r>
              <a:rPr lang="en-US" altLang="zh-CN" dirty="0">
                <a:solidFill>
                  <a:srgbClr val="000000"/>
                </a:solidFill>
                <a:latin typeface="Courier New" panose="02070309020205020404" pitchFamily="49" charset="0"/>
                <a:ea typeface="SimSun" panose="02010600030101010101" pitchFamily="2" charset="-122"/>
              </a:rPr>
              <a:t>)/2 </a:t>
            </a:r>
            <a:r>
              <a:rPr lang="zh-CN" altLang="en-US" dirty="0">
                <a:solidFill>
                  <a:srgbClr val="000000"/>
                </a:solidFill>
                <a:latin typeface="SimSun" panose="02010600030101010101" pitchFamily="2" charset="-122"/>
                <a:ea typeface="SimSun" panose="02010600030101010101" pitchFamily="2" charset="-122"/>
              </a:rPr>
              <a:t>次，因为这个表达式的最高次项的指数都是 </a:t>
            </a:r>
            <a:r>
              <a:rPr lang="en-US" altLang="zh-CN" dirty="0">
                <a:solidFill>
                  <a:srgbClr val="000000"/>
                </a:solidFill>
                <a:latin typeface="Courier New" panose="02070309020205020404" pitchFamily="49" charset="0"/>
                <a:ea typeface="SimSun" panose="02010600030101010101" pitchFamily="2" charset="-122"/>
              </a:rPr>
              <a:t>n</a:t>
            </a:r>
            <a:r>
              <a:rPr lang="en-US" altLang="zh-CN" sz="800" dirty="0">
                <a:solidFill>
                  <a:srgbClr val="000000"/>
                </a:solidFill>
                <a:latin typeface="Courier New" panose="02070309020205020404" pitchFamily="49" charset="0"/>
                <a:ea typeface="SimSun" panose="02010600030101010101" pitchFamily="2" charset="-122"/>
              </a:rPr>
              <a:t>2</a:t>
            </a:r>
            <a:r>
              <a:rPr lang="zh-CN" altLang="en-US" dirty="0">
                <a:solidFill>
                  <a:srgbClr val="000000"/>
                </a:solidFill>
                <a:latin typeface="SimSun" panose="02010600030101010101" pitchFamily="2" charset="-122"/>
                <a:ea typeface="SimSun" panose="02010600030101010101" pitchFamily="2" charset="-122"/>
              </a:rPr>
              <a:t>，所以这三个算法的时间复杂度都是 </a:t>
            </a:r>
            <a:r>
              <a:rPr lang="en-US" altLang="zh-CN" dirty="0">
                <a:solidFill>
                  <a:srgbClr val="000000"/>
                </a:solidFill>
                <a:latin typeface="Courier New" panose="02070309020205020404" pitchFamily="49" charset="0"/>
                <a:ea typeface="SimSun" panose="02010600030101010101" pitchFamily="2" charset="-122"/>
              </a:rPr>
              <a:t>O(n</a:t>
            </a:r>
            <a:r>
              <a:rPr lang="en-US" altLang="zh-CN" sz="800" dirty="0">
                <a:solidFill>
                  <a:srgbClr val="000000"/>
                </a:solidFill>
                <a:latin typeface="Courier New" panose="02070309020205020404" pitchFamily="49" charset="0"/>
                <a:ea typeface="SimSun" panose="02010600030101010101" pitchFamily="2" charset="-122"/>
              </a:rPr>
              <a:t>2</a:t>
            </a:r>
            <a:r>
              <a:rPr lang="en-US" altLang="zh-CN" dirty="0">
                <a:solidFill>
                  <a:srgbClr val="000000"/>
                </a:solidFill>
                <a:latin typeface="Courier New" panose="02070309020205020404" pitchFamily="49" charset="0"/>
                <a:ea typeface="SimSun" panose="02010600030101010101" pitchFamily="2" charset="-122"/>
              </a:rPr>
              <a:t>)</a:t>
            </a:r>
            <a:r>
              <a:rPr lang="zh-CN" altLang="en-US" dirty="0">
                <a:solidFill>
                  <a:srgbClr val="000000"/>
                </a:solidFill>
                <a:latin typeface="SimSun" panose="02010600030101010101" pitchFamily="2" charset="-122"/>
                <a:ea typeface="SimSun" panose="02010600030101010101" pitchFamily="2" charset="-122"/>
              </a:rPr>
              <a:t>。</a:t>
            </a:r>
            <a:r>
              <a:rPr lang="zh-CN" altLang="en-US" dirty="0">
                <a:solidFill>
                  <a:srgbClr val="000000"/>
                </a:solidFill>
                <a:latin typeface="Courier New" panose="02070309020205020404" pitchFamily="49" charset="0"/>
                <a:ea typeface="SimSun" panose="02010600030101010101" pitchFamily="2" charset="-122"/>
              </a:rPr>
              <a:t/>
            </a:r>
            <a:br>
              <a:rPr lang="zh-CN" altLang="en-US" dirty="0">
                <a:solidFill>
                  <a:srgbClr val="000000"/>
                </a:solidFill>
                <a:latin typeface="Courier New" panose="02070309020205020404" pitchFamily="49" charset="0"/>
                <a:ea typeface="SimSun" panose="02010600030101010101" pitchFamily="2" charset="-122"/>
              </a:rPr>
            </a:br>
            <a:endParaRPr lang="zh-CN" altLang="en-US" dirty="0"/>
          </a:p>
        </p:txBody>
      </p:sp>
    </p:spTree>
    <p:extLst>
      <p:ext uri="{BB962C8B-B14F-4D97-AF65-F5344CB8AC3E}">
        <p14:creationId xmlns:p14="http://schemas.microsoft.com/office/powerpoint/2010/main" val="297719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528" y="1284167"/>
            <a:ext cx="10515600" cy="376112"/>
          </a:xfrm>
        </p:spPr>
        <p:txBody>
          <a:bodyPr>
            <a:normAutofit fontScale="90000"/>
          </a:bodyPr>
          <a:lstStyle/>
          <a:p>
            <a:pPr algn="l"/>
            <a:r>
              <a:rPr lang="zh-CN" altLang="en-US" dirty="0"/>
              <a:t>例 </a:t>
            </a:r>
            <a:r>
              <a:rPr lang="en-US" altLang="zh-CN" dirty="0"/>
              <a:t>3</a:t>
            </a:r>
            <a:r>
              <a:rPr lang="zh-CN" altLang="en-US" dirty="0"/>
              <a:t>：开灯问题（题库 </a:t>
            </a:r>
            <a:r>
              <a:rPr lang="en-US" altLang="zh-CN" dirty="0"/>
              <a:t>P1068</a:t>
            </a:r>
            <a:r>
              <a:rPr lang="zh-CN" altLang="en-US" dirty="0"/>
              <a:t>）</a:t>
            </a:r>
            <a:br>
              <a:rPr lang="zh-CN" altLang="en-US" dirty="0"/>
            </a:br>
            <a:endParaRPr lang="zh-CN" altLang="en-US" dirty="0"/>
          </a:p>
        </p:txBody>
      </p:sp>
      <p:sp>
        <p:nvSpPr>
          <p:cNvPr id="3" name="内容占位符 2"/>
          <p:cNvSpPr>
            <a:spLocks noGrp="1"/>
          </p:cNvSpPr>
          <p:nvPr>
            <p:ph idx="1"/>
          </p:nvPr>
        </p:nvSpPr>
        <p:spPr>
          <a:xfrm>
            <a:off x="231528" y="1958727"/>
            <a:ext cx="10515600" cy="3773857"/>
          </a:xfrm>
        </p:spPr>
        <p:txBody>
          <a:bodyPr>
            <a:normAutofit/>
          </a:bodyPr>
          <a:lstStyle/>
          <a:p>
            <a:r>
              <a:rPr lang="zh-CN" altLang="en-US" dirty="0" smtClean="0"/>
              <a:t>有 </a:t>
            </a:r>
            <a:r>
              <a:rPr lang="en-US" altLang="zh-CN" dirty="0" smtClean="0"/>
              <a:t>n </a:t>
            </a:r>
            <a:r>
              <a:rPr lang="zh-CN" altLang="en-US" dirty="0" smtClean="0"/>
              <a:t>盏灯，编号为 </a:t>
            </a:r>
            <a:r>
              <a:rPr lang="en-US" altLang="zh-CN" dirty="0" smtClean="0"/>
              <a:t>1~n</a:t>
            </a:r>
            <a:r>
              <a:rPr lang="zh-CN" altLang="en-US" dirty="0" smtClean="0"/>
              <a:t>。第 </a:t>
            </a:r>
            <a:r>
              <a:rPr lang="en-US" altLang="zh-CN" dirty="0" smtClean="0"/>
              <a:t>1 </a:t>
            </a:r>
            <a:r>
              <a:rPr lang="zh-CN" altLang="en-US" dirty="0" smtClean="0"/>
              <a:t>个人把所有灯打开，第 </a:t>
            </a:r>
            <a:r>
              <a:rPr lang="en-US" altLang="zh-CN" dirty="0" smtClean="0"/>
              <a:t>2 </a:t>
            </a:r>
            <a:r>
              <a:rPr lang="zh-CN" altLang="en-US" dirty="0" smtClean="0"/>
              <a:t>个人按下所有编号为 </a:t>
            </a:r>
            <a:r>
              <a:rPr lang="en-US" altLang="zh-CN" dirty="0" smtClean="0"/>
              <a:t>2 </a:t>
            </a:r>
            <a:r>
              <a:rPr lang="zh-CN" altLang="en-US" dirty="0" smtClean="0"/>
              <a:t>的倍数的开关（这些灯将被关掉），第 </a:t>
            </a:r>
            <a:r>
              <a:rPr lang="en-US" altLang="zh-CN" dirty="0" smtClean="0"/>
              <a:t>3 </a:t>
            </a:r>
            <a:r>
              <a:rPr lang="zh-CN" altLang="en-US" dirty="0" smtClean="0"/>
              <a:t>个人按下所有编号为 </a:t>
            </a:r>
            <a:r>
              <a:rPr lang="en-US" altLang="zh-CN" dirty="0" smtClean="0"/>
              <a:t>3 </a:t>
            </a:r>
            <a:r>
              <a:rPr lang="zh-CN" altLang="en-US" dirty="0" smtClean="0"/>
              <a:t>的倍数的开关（其中关掉的灯将被打开，开着的灯将被关闭），依此类推。一共有 </a:t>
            </a:r>
            <a:r>
              <a:rPr lang="en-US" altLang="zh-CN" dirty="0" smtClean="0"/>
              <a:t>k </a:t>
            </a:r>
            <a:r>
              <a:rPr lang="zh-CN" altLang="en-US" dirty="0" smtClean="0"/>
              <a:t>个人，问最后哪些灯开着？</a:t>
            </a:r>
            <a:br>
              <a:rPr lang="zh-CN" altLang="en-US" dirty="0" smtClean="0"/>
            </a:br>
            <a:r>
              <a:rPr lang="en-US" altLang="zh-CN" dirty="0" smtClean="0"/>
              <a:t>【</a:t>
            </a:r>
            <a:r>
              <a:rPr lang="zh-CN" altLang="en-US" dirty="0" smtClean="0"/>
              <a:t>输入</a:t>
            </a:r>
            <a:r>
              <a:rPr lang="en-US" altLang="zh-CN" dirty="0" smtClean="0"/>
              <a:t>】n </a:t>
            </a:r>
            <a:r>
              <a:rPr lang="zh-CN" altLang="en-US" dirty="0" smtClean="0"/>
              <a:t>和 </a:t>
            </a:r>
            <a:r>
              <a:rPr lang="en-US" altLang="zh-CN" dirty="0" smtClean="0"/>
              <a:t>k</a:t>
            </a:r>
            <a:r>
              <a:rPr lang="zh-CN" altLang="en-US" dirty="0" smtClean="0"/>
              <a:t>，</a:t>
            </a:r>
            <a:br>
              <a:rPr lang="zh-CN" altLang="en-US" dirty="0" smtClean="0"/>
            </a:br>
            <a:r>
              <a:rPr lang="en-US" altLang="zh-CN" dirty="0" smtClean="0"/>
              <a:t>【</a:t>
            </a:r>
            <a:r>
              <a:rPr lang="zh-CN" altLang="en-US" dirty="0" smtClean="0"/>
              <a:t>输出</a:t>
            </a:r>
            <a:r>
              <a:rPr lang="en-US" altLang="zh-CN" dirty="0" smtClean="0"/>
              <a:t>】</a:t>
            </a:r>
            <a:r>
              <a:rPr lang="zh-CN" altLang="en-US" dirty="0" smtClean="0"/>
              <a:t>开着的灯的编号。</a:t>
            </a:r>
            <a:r>
              <a:rPr lang="en-US" altLang="zh-CN" dirty="0" smtClean="0"/>
              <a:t>(k&lt;=n&lt;=1000)</a:t>
            </a:r>
            <a:r>
              <a:rPr lang="zh-CN" altLang="en-US" dirty="0" smtClean="0"/>
              <a:t>。</a:t>
            </a:r>
            <a:br>
              <a:rPr lang="zh-CN" altLang="en-US" dirty="0" smtClean="0"/>
            </a:br>
            <a:r>
              <a:rPr lang="en-US" altLang="zh-CN" dirty="0" smtClean="0"/>
              <a:t>【</a:t>
            </a:r>
            <a:r>
              <a:rPr lang="zh-CN" altLang="en-US" dirty="0" smtClean="0"/>
              <a:t>样例</a:t>
            </a:r>
            <a:r>
              <a:rPr lang="en-US" altLang="zh-CN" dirty="0" smtClean="0"/>
              <a:t>】 </a:t>
            </a:r>
            <a:r>
              <a:rPr lang="zh-CN" altLang="en-US" dirty="0" smtClean="0"/>
              <a:t>输入 </a:t>
            </a:r>
            <a:r>
              <a:rPr lang="en-US" altLang="zh-CN" dirty="0" smtClean="0"/>
              <a:t>7,3</a:t>
            </a:r>
            <a:r>
              <a:rPr lang="zh-CN" altLang="en-US" dirty="0" smtClean="0"/>
              <a:t>，则输出 </a:t>
            </a:r>
            <a:r>
              <a:rPr lang="en-US" altLang="zh-CN" dirty="0" smtClean="0"/>
              <a:t>1 5 6 7</a:t>
            </a:r>
            <a:r>
              <a:rPr lang="zh-CN" altLang="en-US" dirty="0" smtClean="0"/>
              <a:t>。</a:t>
            </a:r>
            <a:br>
              <a:rPr lang="zh-CN" altLang="en-US" dirty="0" smtClean="0"/>
            </a:br>
            <a:endParaRPr lang="en-US" altLang="zh-CN" dirty="0" smtClean="0"/>
          </a:p>
        </p:txBody>
      </p:sp>
    </p:spTree>
    <p:extLst>
      <p:ext uri="{BB962C8B-B14F-4D97-AF65-F5344CB8AC3E}">
        <p14:creationId xmlns:p14="http://schemas.microsoft.com/office/powerpoint/2010/main" val="1349096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9068" y="1137627"/>
            <a:ext cx="3843337" cy="647700"/>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defRPr/>
            </a:pPr>
            <a:r>
              <a:rPr lang="en-US" altLang="zh-CN" dirty="0" smtClean="0">
                <a:solidFill>
                  <a:srgbClr val="FF0000"/>
                </a:solidFill>
                <a:effectLst>
                  <a:outerShdw blurRad="38100" dist="38100" dir="2700000" algn="tl">
                    <a:srgbClr val="000000"/>
                  </a:outerShdw>
                </a:effectLst>
                <a:latin typeface="隶书" pitchFamily="49" charset="-122"/>
                <a:ea typeface="隶书" pitchFamily="49" charset="-122"/>
              </a:rPr>
              <a:t> </a:t>
            </a:r>
            <a:r>
              <a:rPr lang="zh-CN" altLang="en-US" dirty="0" smtClean="0">
                <a:solidFill>
                  <a:srgbClr val="FF0000"/>
                </a:solidFill>
                <a:effectLst>
                  <a:outerShdw blurRad="38100" dist="38100" dir="2700000" algn="tl">
                    <a:srgbClr val="000000"/>
                  </a:outerShdw>
                </a:effectLst>
                <a:latin typeface="隶书" pitchFamily="49" charset="-122"/>
                <a:ea typeface="隶书" pitchFamily="49" charset="-122"/>
              </a:rPr>
              <a:t>一维数组</a:t>
            </a:r>
            <a:r>
              <a:rPr lang="zh-CN" altLang="en-US" dirty="0" smtClean="0"/>
              <a:t> </a:t>
            </a:r>
          </a:p>
        </p:txBody>
      </p:sp>
      <p:sp>
        <p:nvSpPr>
          <p:cNvPr id="5" name="Rectangle 32"/>
          <p:cNvSpPr>
            <a:spLocks noChangeArrowheads="1"/>
          </p:cNvSpPr>
          <p:nvPr/>
        </p:nvSpPr>
        <p:spPr bwMode="auto">
          <a:xfrm>
            <a:off x="852488" y="1610524"/>
            <a:ext cx="2161169" cy="369332"/>
          </a:xfrm>
          <a:prstGeom prst="rect">
            <a:avLst/>
          </a:prstGeom>
          <a:noFill/>
          <a:ln w="9525">
            <a:noFill/>
            <a:miter lim="800000"/>
            <a:headEnd/>
            <a:tailEnd/>
          </a:ln>
          <a:effectLst/>
        </p:spPr>
        <p:txBody>
          <a:bodyPr wrap="none">
            <a:spAutoFit/>
          </a:bodyPr>
          <a:lstStyle/>
          <a:p>
            <a:pPr>
              <a:defRPr/>
            </a:pPr>
            <a:r>
              <a:rPr lang="en-US" altLang="zh-CN" b="1" dirty="0">
                <a:solidFill>
                  <a:srgbClr val="D60093"/>
                </a:solidFill>
                <a:latin typeface="楷体_GB2312" pitchFamily="49" charset="-122"/>
                <a:ea typeface="楷体_GB2312" pitchFamily="49" charset="-122"/>
              </a:rPr>
              <a:t>1</a:t>
            </a:r>
            <a:r>
              <a:rPr lang="zh-CN" altLang="en-US" b="1" dirty="0">
                <a:solidFill>
                  <a:srgbClr val="D60093"/>
                </a:solidFill>
                <a:latin typeface="楷体_GB2312" pitchFamily="49" charset="-122"/>
                <a:ea typeface="楷体_GB2312" pitchFamily="49" charset="-122"/>
              </a:rPr>
              <a:t>、一维数组的定义</a:t>
            </a:r>
          </a:p>
        </p:txBody>
      </p:sp>
      <p:sp>
        <p:nvSpPr>
          <p:cNvPr id="6" name="Rectangle 33"/>
          <p:cNvSpPr>
            <a:spLocks noChangeArrowheads="1"/>
          </p:cNvSpPr>
          <p:nvPr/>
        </p:nvSpPr>
        <p:spPr bwMode="auto">
          <a:xfrm>
            <a:off x="1018808" y="2047224"/>
            <a:ext cx="1646605" cy="369332"/>
          </a:xfrm>
          <a:prstGeom prst="rect">
            <a:avLst/>
          </a:prstGeom>
          <a:noFill/>
          <a:ln w="9525">
            <a:noFill/>
            <a:miter lim="800000"/>
            <a:headEnd/>
            <a:tailEnd/>
          </a:ln>
          <a:effectLst/>
        </p:spPr>
        <p:txBody>
          <a:bodyPr wrap="none">
            <a:spAutoFit/>
          </a:bodyPr>
          <a:lstStyle/>
          <a:p>
            <a:pPr>
              <a:buClr>
                <a:srgbClr val="339933"/>
              </a:buClr>
              <a:buFont typeface="Wingdings" pitchFamily="2" charset="2"/>
              <a:buChar char="Ø"/>
              <a:defRPr/>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339933"/>
                </a:solidFill>
                <a:effectLst>
                  <a:outerShdw blurRad="38100" dist="38100" dir="2700000" algn="tl">
                    <a:srgbClr val="000000"/>
                  </a:outerShdw>
                </a:effectLst>
                <a:latin typeface="楷体_GB2312" pitchFamily="49" charset="-122"/>
                <a:ea typeface="楷体_GB2312" pitchFamily="49" charset="-122"/>
              </a:rPr>
              <a:t>定义方式：</a:t>
            </a:r>
          </a:p>
        </p:txBody>
      </p:sp>
      <p:sp>
        <p:nvSpPr>
          <p:cNvPr id="7" name="Text Box 35"/>
          <p:cNvSpPr txBox="1">
            <a:spLocks noChangeArrowheads="1"/>
          </p:cNvSpPr>
          <p:nvPr/>
        </p:nvSpPr>
        <p:spPr bwMode="auto">
          <a:xfrm>
            <a:off x="1392851" y="2510698"/>
            <a:ext cx="4594712" cy="369332"/>
          </a:xfrm>
          <a:prstGeom prst="rect">
            <a:avLst/>
          </a:prstGeom>
          <a:gradFill rotWithShape="1">
            <a:gsLst>
              <a:gs pos="0">
                <a:srgbClr val="FFFF99"/>
              </a:gs>
              <a:gs pos="100000">
                <a:srgbClr val="FFFF99">
                  <a:gamma/>
                  <a:shade val="54510"/>
                  <a:invGamma/>
                </a:srgbClr>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wrap="square" anchor="ctr">
            <a:spAutoFit/>
          </a:bodyPr>
          <a:lstStyle/>
          <a:p>
            <a:pPr>
              <a:defRPr/>
            </a:pPr>
            <a:r>
              <a:rPr lang="zh-CN" altLang="en-US" b="1" dirty="0" smtClean="0">
                <a:solidFill>
                  <a:srgbClr val="FF3300"/>
                </a:solidFill>
                <a:effectLst>
                  <a:outerShdw blurRad="38100" dist="38100" dir="2700000" algn="tl">
                    <a:srgbClr val="000000"/>
                  </a:outerShdw>
                </a:effectLst>
                <a:latin typeface="隶书" pitchFamily="49" charset="-122"/>
                <a:ea typeface="隶书" pitchFamily="49" charset="-122"/>
              </a:rPr>
              <a:t>数组元素的类型  数组</a:t>
            </a:r>
            <a:r>
              <a:rPr lang="zh-CN" altLang="en-US" b="1" dirty="0">
                <a:solidFill>
                  <a:srgbClr val="FF3300"/>
                </a:solidFill>
                <a:effectLst>
                  <a:outerShdw blurRad="38100" dist="38100" dir="2700000" algn="tl">
                    <a:srgbClr val="000000"/>
                  </a:outerShdw>
                </a:effectLst>
                <a:latin typeface="隶书" pitchFamily="49" charset="-122"/>
                <a:ea typeface="隶书" pitchFamily="49" charset="-122"/>
              </a:rPr>
              <a:t>变量名</a:t>
            </a:r>
            <a:r>
              <a:rPr lang="en-US" altLang="zh-CN" b="1" dirty="0" smtClean="0">
                <a:solidFill>
                  <a:srgbClr val="FF3300"/>
                </a:solidFill>
                <a:effectLst>
                  <a:outerShdw blurRad="38100" dist="38100" dir="2700000" algn="tl">
                    <a:srgbClr val="000000"/>
                  </a:outerShdw>
                </a:effectLst>
                <a:latin typeface="隶书" pitchFamily="49" charset="-122"/>
                <a:ea typeface="隶书" pitchFamily="49" charset="-122"/>
              </a:rPr>
              <a:t>[</a:t>
            </a:r>
            <a:r>
              <a:rPr lang="zh-CN" altLang="en-US" b="1" dirty="0" smtClean="0">
                <a:solidFill>
                  <a:srgbClr val="FF3300"/>
                </a:solidFill>
                <a:effectLst>
                  <a:outerShdw blurRad="38100" dist="38100" dir="2700000" algn="tl">
                    <a:srgbClr val="000000"/>
                  </a:outerShdw>
                </a:effectLst>
                <a:latin typeface="隶书" pitchFamily="49" charset="-122"/>
                <a:ea typeface="隶书" pitchFamily="49" charset="-122"/>
              </a:rPr>
              <a:t>元素个数</a:t>
            </a:r>
            <a:r>
              <a:rPr lang="en-US" altLang="zh-CN" b="1" dirty="0" smtClean="0">
                <a:solidFill>
                  <a:srgbClr val="FF3300"/>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3300"/>
                </a:solidFill>
                <a:effectLst>
                  <a:outerShdw blurRad="38100" dist="38100" dir="2700000" algn="tl">
                    <a:srgbClr val="000000"/>
                  </a:outerShdw>
                </a:effectLst>
                <a:latin typeface="隶书" pitchFamily="49" charset="-122"/>
                <a:ea typeface="隶书" pitchFamily="49" charset="-122"/>
              </a:rPr>
              <a:t>；</a:t>
            </a:r>
          </a:p>
        </p:txBody>
      </p:sp>
      <p:sp>
        <p:nvSpPr>
          <p:cNvPr id="9" name="AutoShape 40"/>
          <p:cNvSpPr>
            <a:spLocks noChangeArrowheads="1"/>
          </p:cNvSpPr>
          <p:nvPr/>
        </p:nvSpPr>
        <p:spPr bwMode="auto">
          <a:xfrm>
            <a:off x="1718258" y="3303080"/>
            <a:ext cx="1295399" cy="686343"/>
          </a:xfrm>
          <a:prstGeom prst="wedgeRoundRectCallout">
            <a:avLst>
              <a:gd name="adj1" fmla="val -36630"/>
              <a:gd name="adj2" fmla="val -120542"/>
              <a:gd name="adj3" fmla="val 16667"/>
            </a:avLst>
          </a:prstGeom>
          <a:gradFill rotWithShape="1">
            <a:gsLst>
              <a:gs pos="0">
                <a:srgbClr val="CCECFF"/>
              </a:gs>
              <a:gs pos="100000">
                <a:schemeClr val="bg1"/>
              </a:gs>
            </a:gsLst>
            <a:lin ang="5400000" scaled="1"/>
          </a:gradFill>
          <a:ln w="9525">
            <a:solidFill>
              <a:schemeClr val="tx1"/>
            </a:solidFill>
            <a:miter lim="800000"/>
            <a:headEnd/>
            <a:tailEnd/>
          </a:ln>
          <a:effectLst>
            <a:outerShdw dist="107763" dir="2700000" algn="ctr" rotWithShape="0">
              <a:schemeClr val="bg2">
                <a:alpha val="50000"/>
              </a:schemeClr>
            </a:outerShdw>
          </a:effectLst>
        </p:spPr>
        <p:txBody>
          <a:bodyPr/>
          <a:lstStyle/>
          <a:p>
            <a:pPr>
              <a:defRPr/>
            </a:pPr>
            <a:r>
              <a:rPr lang="zh-CN" altLang="en-US" sz="1600" b="1" dirty="0" smtClean="0">
                <a:solidFill>
                  <a:srgbClr val="0033CC"/>
                </a:solidFill>
                <a:ea typeface="楷体_GB2312" pitchFamily="49" charset="-122"/>
              </a:rPr>
              <a:t>数组中元素</a:t>
            </a:r>
            <a:r>
              <a:rPr lang="zh-CN" altLang="en-US" sz="1600" b="1" dirty="0">
                <a:solidFill>
                  <a:srgbClr val="0033CC"/>
                </a:solidFill>
                <a:ea typeface="楷体_GB2312" pitchFamily="49" charset="-122"/>
              </a:rPr>
              <a:t>的数据类型</a:t>
            </a:r>
          </a:p>
        </p:txBody>
      </p:sp>
      <p:sp>
        <p:nvSpPr>
          <p:cNvPr id="10" name="AutoShape 41"/>
          <p:cNvSpPr>
            <a:spLocks noChangeArrowheads="1"/>
          </p:cNvSpPr>
          <p:nvPr/>
        </p:nvSpPr>
        <p:spPr bwMode="auto">
          <a:xfrm>
            <a:off x="3369475" y="3392338"/>
            <a:ext cx="1318845" cy="632551"/>
          </a:xfrm>
          <a:prstGeom prst="wedgeRoundRectCallout">
            <a:avLst>
              <a:gd name="adj1" fmla="val -35306"/>
              <a:gd name="adj2" fmla="val -146926"/>
              <a:gd name="adj3" fmla="val 16667"/>
            </a:avLst>
          </a:prstGeom>
          <a:gradFill rotWithShape="1">
            <a:gsLst>
              <a:gs pos="0">
                <a:srgbClr val="CCECFF"/>
              </a:gs>
              <a:gs pos="100000">
                <a:schemeClr val="bg1"/>
              </a:gs>
            </a:gsLst>
            <a:lin ang="5400000" scaled="1"/>
          </a:gradFill>
          <a:ln w="9525">
            <a:solidFill>
              <a:schemeClr val="tx1"/>
            </a:solidFill>
            <a:miter lim="800000"/>
            <a:headEnd/>
            <a:tailEnd/>
          </a:ln>
          <a:effectLst>
            <a:outerShdw dist="107763" dir="2700000" algn="ctr" rotWithShape="0">
              <a:schemeClr val="bg2">
                <a:alpha val="50000"/>
              </a:schemeClr>
            </a:outerShdw>
          </a:effectLst>
        </p:spPr>
        <p:txBody>
          <a:bodyPr/>
          <a:lstStyle/>
          <a:p>
            <a:pPr>
              <a:defRPr/>
            </a:pPr>
            <a:r>
              <a:rPr lang="zh-CN" altLang="en-US" sz="1200" b="1" dirty="0" smtClean="0">
                <a:solidFill>
                  <a:srgbClr val="0033CC"/>
                </a:solidFill>
                <a:ea typeface="楷体_GB2312" pitchFamily="49" charset="-122"/>
              </a:rPr>
              <a:t>数组跟变量一样都要有自己的名字</a:t>
            </a:r>
            <a:endParaRPr lang="zh-CN" altLang="en-US" sz="1200" b="1" dirty="0">
              <a:solidFill>
                <a:srgbClr val="0033CC"/>
              </a:solidFill>
              <a:ea typeface="楷体_GB2312" pitchFamily="49" charset="-122"/>
            </a:endParaRPr>
          </a:p>
        </p:txBody>
      </p:sp>
      <p:sp>
        <p:nvSpPr>
          <p:cNvPr id="11" name="AutoShape 42"/>
          <p:cNvSpPr>
            <a:spLocks noChangeArrowheads="1"/>
          </p:cNvSpPr>
          <p:nvPr/>
        </p:nvSpPr>
        <p:spPr bwMode="auto">
          <a:xfrm>
            <a:off x="6668600" y="3391667"/>
            <a:ext cx="1376362" cy="899571"/>
          </a:xfrm>
          <a:prstGeom prst="wedgeRoundRectCallout">
            <a:avLst>
              <a:gd name="adj1" fmla="val -171576"/>
              <a:gd name="adj2" fmla="val -110972"/>
              <a:gd name="adj3" fmla="val 16667"/>
            </a:avLst>
          </a:prstGeom>
          <a:gradFill rotWithShape="1">
            <a:gsLst>
              <a:gs pos="0">
                <a:srgbClr val="CCECFF"/>
              </a:gs>
              <a:gs pos="100000">
                <a:schemeClr val="bg1"/>
              </a:gs>
            </a:gsLst>
            <a:lin ang="5400000" scaled="1"/>
          </a:gradFill>
          <a:ln w="9525">
            <a:solidFill>
              <a:schemeClr val="tx1"/>
            </a:solidFill>
            <a:miter lim="800000"/>
            <a:headEnd/>
            <a:tailEnd/>
          </a:ln>
          <a:effectLst>
            <a:outerShdw dist="107763" dir="2700000" algn="ctr" rotWithShape="0">
              <a:schemeClr val="bg2">
                <a:alpha val="50000"/>
              </a:schemeClr>
            </a:outerShdw>
          </a:effectLst>
        </p:spPr>
        <p:txBody>
          <a:bodyPr/>
          <a:lstStyle/>
          <a:p>
            <a:pPr>
              <a:defRPr/>
            </a:pPr>
            <a:r>
              <a:rPr lang="zh-CN" altLang="en-US" sz="1400" b="1" dirty="0" smtClean="0">
                <a:solidFill>
                  <a:srgbClr val="0033CC"/>
                </a:solidFill>
                <a:latin typeface="楷体_GB2312" pitchFamily="49" charset="-122"/>
                <a:ea typeface="楷体_GB2312" pitchFamily="49" charset="-122"/>
              </a:rPr>
              <a:t>表示数组中可以存储多少个元素，</a:t>
            </a:r>
            <a:r>
              <a:rPr lang="zh-CN" altLang="en-US" sz="1400" b="1" dirty="0" smtClean="0">
                <a:solidFill>
                  <a:srgbClr val="FF0000"/>
                </a:solidFill>
                <a:latin typeface="楷体_GB2312" pitchFamily="49" charset="-122"/>
                <a:ea typeface="楷体_GB2312" pitchFamily="49" charset="-122"/>
              </a:rPr>
              <a:t>必须是一个常量</a:t>
            </a:r>
            <a:r>
              <a:rPr lang="zh-CN" altLang="en-US" sz="1400" b="1" dirty="0" smtClean="0">
                <a:solidFill>
                  <a:srgbClr val="0033CC"/>
                </a:solidFill>
                <a:latin typeface="楷体_GB2312" pitchFamily="49" charset="-122"/>
                <a:ea typeface="楷体_GB2312" pitchFamily="49" charset="-122"/>
              </a:rPr>
              <a:t>。</a:t>
            </a:r>
            <a:endParaRPr lang="zh-CN" altLang="en-US" sz="1400" b="1" dirty="0">
              <a:solidFill>
                <a:srgbClr val="0033CC"/>
              </a:solidFill>
              <a:latin typeface="楷体_GB2312" pitchFamily="49" charset="-122"/>
              <a:ea typeface="楷体_GB2312" pitchFamily="49" charset="-122"/>
            </a:endParaRPr>
          </a:p>
        </p:txBody>
      </p:sp>
      <p:sp>
        <p:nvSpPr>
          <p:cNvPr id="12" name="AutoShape 43"/>
          <p:cNvSpPr>
            <a:spLocks noChangeArrowheads="1"/>
          </p:cNvSpPr>
          <p:nvPr/>
        </p:nvSpPr>
        <p:spPr bwMode="auto">
          <a:xfrm>
            <a:off x="4688319" y="3303080"/>
            <a:ext cx="1806451" cy="721809"/>
          </a:xfrm>
          <a:prstGeom prst="wedgeRoundRectCallout">
            <a:avLst>
              <a:gd name="adj1" fmla="val -56094"/>
              <a:gd name="adj2" fmla="val -115084"/>
              <a:gd name="adj3" fmla="val 16667"/>
            </a:avLst>
          </a:prstGeom>
          <a:gradFill rotWithShape="1">
            <a:gsLst>
              <a:gs pos="0">
                <a:srgbClr val="CCECFF"/>
              </a:gs>
              <a:gs pos="100000">
                <a:schemeClr val="bg1"/>
              </a:gs>
            </a:gsLst>
            <a:lin ang="5400000" scaled="1"/>
          </a:gradFill>
          <a:ln w="9525">
            <a:solidFill>
              <a:schemeClr val="tx1"/>
            </a:solidFill>
            <a:miter lim="800000"/>
            <a:headEnd/>
            <a:tailEnd/>
          </a:ln>
          <a:effectLst>
            <a:outerShdw dist="107763" dir="2700000" algn="ctr" rotWithShape="0">
              <a:schemeClr val="bg2">
                <a:alpha val="50000"/>
              </a:schemeClr>
            </a:outerShdw>
          </a:effectLst>
        </p:spPr>
        <p:txBody>
          <a:bodyPr/>
          <a:lstStyle/>
          <a:p>
            <a:pPr eaLnBrk="0" hangingPunct="0">
              <a:defRPr/>
            </a:pPr>
            <a:r>
              <a:rPr lang="en-US" altLang="zh-CN" sz="1400" b="1" dirty="0">
                <a:solidFill>
                  <a:srgbClr val="FF3300"/>
                </a:solidFill>
                <a:ea typeface="楷体_GB2312" pitchFamily="49" charset="-122"/>
              </a:rPr>
              <a:t>[  ]:</a:t>
            </a:r>
            <a:r>
              <a:rPr lang="en-US" altLang="zh-CN" sz="1400" b="1" dirty="0">
                <a:solidFill>
                  <a:srgbClr val="0033CC"/>
                </a:solidFill>
                <a:ea typeface="楷体_GB2312" pitchFamily="49" charset="-122"/>
              </a:rPr>
              <a:t>  </a:t>
            </a:r>
            <a:r>
              <a:rPr lang="zh-CN" altLang="en-US" sz="1400" b="1" dirty="0">
                <a:solidFill>
                  <a:srgbClr val="0033CC"/>
                </a:solidFill>
                <a:ea typeface="楷体_GB2312" pitchFamily="49" charset="-122"/>
              </a:rPr>
              <a:t>数组运算符</a:t>
            </a:r>
          </a:p>
          <a:p>
            <a:pPr eaLnBrk="0" hangingPunct="0">
              <a:defRPr/>
            </a:pPr>
            <a:r>
              <a:rPr lang="zh-CN" altLang="en-US" sz="1400" b="1" dirty="0" smtClean="0">
                <a:solidFill>
                  <a:srgbClr val="CC00FF"/>
                </a:solidFill>
                <a:ea typeface="楷体_GB2312" pitchFamily="49" charset="-122"/>
              </a:rPr>
              <a:t>        不能</a:t>
            </a:r>
            <a:r>
              <a:rPr lang="zh-CN" altLang="en-US" sz="1400" b="1" dirty="0">
                <a:solidFill>
                  <a:srgbClr val="CC00FF"/>
                </a:solidFill>
                <a:ea typeface="楷体_GB2312" pitchFamily="49" charset="-122"/>
              </a:rPr>
              <a:t>用</a:t>
            </a:r>
            <a:r>
              <a:rPr lang="en-US" altLang="zh-CN" sz="1400" b="1" dirty="0">
                <a:solidFill>
                  <a:srgbClr val="CC00FF"/>
                </a:solidFill>
                <a:ea typeface="楷体_GB2312" pitchFamily="49" charset="-122"/>
              </a:rPr>
              <a:t>( )</a:t>
            </a:r>
          </a:p>
          <a:p>
            <a:pPr eaLnBrk="0" hangingPunct="0">
              <a:defRPr/>
            </a:pPr>
            <a:endParaRPr lang="en-US" altLang="zh-CN" sz="2000" b="1" dirty="0">
              <a:solidFill>
                <a:srgbClr val="CC00FF"/>
              </a:solidFill>
              <a:effectLst>
                <a:outerShdw blurRad="38100" dist="38100" dir="2700000" algn="tl">
                  <a:srgbClr val="000000"/>
                </a:outerShdw>
              </a:effectLst>
              <a:ea typeface="楷体_GB2312" pitchFamily="49" charset="-122"/>
            </a:endParaRPr>
          </a:p>
        </p:txBody>
      </p:sp>
      <p:sp>
        <p:nvSpPr>
          <p:cNvPr id="13" name="AutoShape 44"/>
          <p:cNvSpPr>
            <a:spLocks noChangeArrowheads="1"/>
          </p:cNvSpPr>
          <p:nvPr/>
        </p:nvSpPr>
        <p:spPr bwMode="auto">
          <a:xfrm>
            <a:off x="8255977" y="3498667"/>
            <a:ext cx="1362808" cy="504825"/>
          </a:xfrm>
          <a:prstGeom prst="wedgeRoundRectCallout">
            <a:avLst>
              <a:gd name="adj1" fmla="val -235766"/>
              <a:gd name="adj2" fmla="val -184275"/>
              <a:gd name="adj3" fmla="val 16667"/>
            </a:avLst>
          </a:prstGeom>
          <a:gradFill rotWithShape="1">
            <a:gsLst>
              <a:gs pos="0">
                <a:srgbClr val="CCECFF"/>
              </a:gs>
              <a:gs pos="100000">
                <a:schemeClr val="bg1"/>
              </a:gs>
            </a:gsLst>
            <a:lin ang="5400000" scaled="1"/>
          </a:gradFill>
          <a:ln w="9525">
            <a:solidFill>
              <a:schemeClr val="tx1"/>
            </a:solidFill>
            <a:miter lim="800000"/>
            <a:headEnd/>
            <a:tailEnd/>
          </a:ln>
          <a:effectLst>
            <a:outerShdw dist="107763" dir="2700000" algn="ctr" rotWithShape="0">
              <a:schemeClr val="bg2">
                <a:alpha val="50000"/>
              </a:schemeClr>
            </a:outerShdw>
          </a:effectLst>
        </p:spPr>
        <p:txBody>
          <a:bodyPr/>
          <a:lstStyle/>
          <a:p>
            <a:pPr>
              <a:defRPr/>
            </a:pPr>
            <a:r>
              <a:rPr lang="zh-CN" altLang="en-US" sz="1600" b="1" dirty="0">
                <a:solidFill>
                  <a:srgbClr val="0033CC"/>
                </a:solidFill>
                <a:latin typeface="楷体_GB2312" pitchFamily="49" charset="-122"/>
                <a:ea typeface="楷体_GB2312" pitchFamily="49" charset="-122"/>
              </a:rPr>
              <a:t>用分号结尾</a:t>
            </a:r>
          </a:p>
        </p:txBody>
      </p:sp>
      <p:sp>
        <p:nvSpPr>
          <p:cNvPr id="14" name="Rectangle 45" descr="信纸"/>
          <p:cNvSpPr>
            <a:spLocks noChangeArrowheads="1"/>
          </p:cNvSpPr>
          <p:nvPr/>
        </p:nvSpPr>
        <p:spPr bwMode="auto">
          <a:xfrm>
            <a:off x="1481260" y="4394235"/>
            <a:ext cx="8137525" cy="2215991"/>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indent="266700">
              <a:defRPr/>
            </a:pPr>
            <a:r>
              <a:rPr lang="zh-CN" altLang="en-US" b="1" dirty="0">
                <a:solidFill>
                  <a:srgbClr val="FF3300"/>
                </a:solidFill>
                <a:effectLst>
                  <a:outerShdw blurRad="38100" dist="38100" dir="2700000" algn="tl">
                    <a:srgbClr val="000000"/>
                  </a:outerShdw>
                </a:effectLst>
                <a:ea typeface="楷体_GB2312" pitchFamily="49" charset="-122"/>
              </a:rPr>
              <a:t>例如：</a:t>
            </a:r>
          </a:p>
          <a:p>
            <a:pPr indent="266700">
              <a:defRPr/>
            </a:pPr>
            <a:r>
              <a:rPr lang="en-US" altLang="zh-CN" b="1" dirty="0" err="1">
                <a:effectLst>
                  <a:outerShdw blurRad="38100" dist="38100" dir="2700000" algn="tl">
                    <a:srgbClr val="FFFFFF"/>
                  </a:outerShdw>
                </a:effectLst>
                <a:ea typeface="楷体_GB2312" pitchFamily="49" charset="-122"/>
              </a:rPr>
              <a:t>int</a:t>
            </a:r>
            <a:r>
              <a:rPr lang="en-US" altLang="zh-CN" b="1" dirty="0">
                <a:effectLst>
                  <a:outerShdw blurRad="38100" dist="38100" dir="2700000" algn="tl">
                    <a:srgbClr val="FFFFFF"/>
                  </a:outerShdw>
                </a:effectLst>
                <a:ea typeface="楷体_GB2312" pitchFamily="49" charset="-122"/>
              </a:rPr>
              <a:t> a[10];   </a:t>
            </a:r>
            <a:r>
              <a:rPr lang="en-US" altLang="zh-CN" b="1" dirty="0" smtClean="0">
                <a:effectLst>
                  <a:outerShdw blurRad="38100" dist="38100" dir="2700000" algn="tl">
                    <a:srgbClr val="FFFFFF"/>
                  </a:outerShdw>
                </a:effectLst>
                <a:ea typeface="楷体_GB2312" pitchFamily="49" charset="-122"/>
              </a:rPr>
              <a:t> </a:t>
            </a:r>
            <a:r>
              <a:rPr lang="en-US" altLang="zh-CN" sz="2000" b="1" dirty="0" smtClean="0">
                <a:solidFill>
                  <a:srgbClr val="0033CC"/>
                </a:solidFill>
                <a:ea typeface="楷体_GB2312" pitchFamily="49" charset="-122"/>
              </a:rPr>
              <a:t>//</a:t>
            </a:r>
            <a:r>
              <a:rPr lang="zh-CN" altLang="en-US" sz="2000" b="1" dirty="0">
                <a:solidFill>
                  <a:srgbClr val="0033CC"/>
                </a:solidFill>
                <a:ea typeface="楷体_GB2312" pitchFamily="49" charset="-122"/>
              </a:rPr>
              <a:t>定义了有</a:t>
            </a:r>
            <a:r>
              <a:rPr lang="en-US" altLang="zh-CN" sz="2000" b="1" dirty="0">
                <a:solidFill>
                  <a:srgbClr val="0033CC"/>
                </a:solidFill>
                <a:ea typeface="楷体_GB2312" pitchFamily="49" charset="-122"/>
              </a:rPr>
              <a:t>10</a:t>
            </a:r>
            <a:r>
              <a:rPr lang="zh-CN" altLang="en-US" sz="2000" b="1" dirty="0">
                <a:solidFill>
                  <a:srgbClr val="0033CC"/>
                </a:solidFill>
                <a:ea typeface="楷体_GB2312" pitchFamily="49" charset="-122"/>
              </a:rPr>
              <a:t>个数据元素的</a:t>
            </a:r>
            <a:r>
              <a:rPr lang="en-US" altLang="zh-CN" sz="2000" b="1" dirty="0" err="1">
                <a:solidFill>
                  <a:srgbClr val="0033CC"/>
                </a:solidFill>
                <a:ea typeface="楷体_GB2312" pitchFamily="49" charset="-122"/>
              </a:rPr>
              <a:t>int</a:t>
            </a:r>
            <a:r>
              <a:rPr lang="zh-CN" altLang="en-US" sz="2000" b="1" dirty="0" smtClean="0">
                <a:solidFill>
                  <a:srgbClr val="0033CC"/>
                </a:solidFill>
                <a:ea typeface="楷体_GB2312" pitchFamily="49" charset="-122"/>
              </a:rPr>
              <a:t>型一维数组</a:t>
            </a:r>
            <a:r>
              <a:rPr lang="en-US" altLang="zh-CN" sz="2000" b="1" dirty="0" smtClean="0">
                <a:solidFill>
                  <a:srgbClr val="0033CC"/>
                </a:solidFill>
                <a:ea typeface="楷体_GB2312" pitchFamily="49" charset="-122"/>
              </a:rPr>
              <a:t>a</a:t>
            </a:r>
            <a:r>
              <a:rPr lang="zh-CN" altLang="en-US" sz="2000" b="1" dirty="0" smtClean="0">
                <a:solidFill>
                  <a:srgbClr val="0033CC"/>
                </a:solidFill>
                <a:ea typeface="楷体_GB2312" pitchFamily="49" charset="-122"/>
              </a:rPr>
              <a:t>；</a:t>
            </a:r>
            <a:endParaRPr lang="en-US" altLang="zh-CN" sz="2000" b="1" dirty="0" smtClean="0">
              <a:solidFill>
                <a:srgbClr val="0033CC"/>
              </a:solidFill>
              <a:ea typeface="楷体_GB2312" pitchFamily="49" charset="-122"/>
            </a:endParaRPr>
          </a:p>
          <a:p>
            <a:pPr indent="266700">
              <a:defRPr/>
            </a:pPr>
            <a:endParaRPr lang="en-US" altLang="zh-CN" sz="2000" b="1" dirty="0" smtClean="0">
              <a:solidFill>
                <a:srgbClr val="0033CC"/>
              </a:solidFill>
              <a:effectLst>
                <a:outerShdw blurRad="38100" dist="38100" dir="2700000" algn="tl">
                  <a:srgbClr val="000000"/>
                </a:outerShdw>
              </a:effectLst>
              <a:ea typeface="楷体_GB2312" pitchFamily="49" charset="-122"/>
            </a:endParaRPr>
          </a:p>
          <a:p>
            <a:pPr indent="266700">
              <a:defRPr/>
            </a:pPr>
            <a:endParaRPr lang="en-US" altLang="zh-CN" sz="2000" b="1" dirty="0">
              <a:solidFill>
                <a:srgbClr val="0033CC"/>
              </a:solidFill>
              <a:effectLst>
                <a:outerShdw blurRad="38100" dist="38100" dir="2700000" algn="tl">
                  <a:srgbClr val="000000"/>
                </a:outerShdw>
              </a:effectLst>
              <a:ea typeface="楷体_GB2312" pitchFamily="49" charset="-122"/>
            </a:endParaRPr>
          </a:p>
          <a:p>
            <a:pPr indent="266700">
              <a:defRPr/>
            </a:pPr>
            <a:r>
              <a:rPr lang="en-US" altLang="zh-CN" b="1" dirty="0">
                <a:effectLst>
                  <a:outerShdw blurRad="38100" dist="38100" dir="2700000" algn="tl">
                    <a:srgbClr val="FFFFFF"/>
                  </a:outerShdw>
                </a:effectLst>
                <a:ea typeface="楷体_GB2312" pitchFamily="49" charset="-122"/>
              </a:rPr>
              <a:t>float f[20];                        </a:t>
            </a:r>
            <a:r>
              <a:rPr lang="en-US" altLang="zh-CN" sz="2000" b="1" dirty="0">
                <a:solidFill>
                  <a:srgbClr val="0033CC"/>
                </a:solidFill>
                <a:ea typeface="楷体_GB2312" pitchFamily="49" charset="-122"/>
              </a:rPr>
              <a:t>//</a:t>
            </a:r>
            <a:r>
              <a:rPr lang="zh-CN" altLang="en-US" sz="2000" b="1" dirty="0">
                <a:solidFill>
                  <a:srgbClr val="0033CC"/>
                </a:solidFill>
                <a:ea typeface="楷体_GB2312" pitchFamily="49" charset="-122"/>
              </a:rPr>
              <a:t>定义了有</a:t>
            </a:r>
            <a:r>
              <a:rPr lang="en-US" altLang="zh-CN" sz="2000" b="1" dirty="0">
                <a:solidFill>
                  <a:srgbClr val="0033CC"/>
                </a:solidFill>
                <a:ea typeface="楷体_GB2312" pitchFamily="49" charset="-122"/>
              </a:rPr>
              <a:t>20</a:t>
            </a:r>
            <a:r>
              <a:rPr lang="zh-CN" altLang="en-US" sz="2000" b="1" dirty="0">
                <a:solidFill>
                  <a:srgbClr val="0033CC"/>
                </a:solidFill>
                <a:ea typeface="楷体_GB2312" pitchFamily="49" charset="-122"/>
              </a:rPr>
              <a:t>个数据元素的</a:t>
            </a:r>
            <a:r>
              <a:rPr lang="en-US" altLang="zh-CN" sz="2000" b="1" dirty="0">
                <a:solidFill>
                  <a:srgbClr val="0033CC"/>
                </a:solidFill>
                <a:ea typeface="楷体_GB2312" pitchFamily="49" charset="-122"/>
              </a:rPr>
              <a:t>float</a:t>
            </a:r>
            <a:r>
              <a:rPr lang="zh-CN" altLang="en-US" sz="2000" b="1" dirty="0">
                <a:solidFill>
                  <a:srgbClr val="0033CC"/>
                </a:solidFill>
                <a:ea typeface="楷体_GB2312" pitchFamily="49" charset="-122"/>
              </a:rPr>
              <a:t>型数组</a:t>
            </a:r>
            <a:r>
              <a:rPr lang="en-US" altLang="zh-CN" sz="2000" b="1" dirty="0">
                <a:solidFill>
                  <a:srgbClr val="0033CC"/>
                </a:solidFill>
                <a:ea typeface="楷体_GB2312" pitchFamily="49" charset="-122"/>
              </a:rPr>
              <a:t>f</a:t>
            </a:r>
          </a:p>
          <a:p>
            <a:pPr indent="266700">
              <a:defRPr/>
            </a:pPr>
            <a:r>
              <a:rPr lang="en-US" altLang="zh-CN" b="1" dirty="0">
                <a:effectLst>
                  <a:outerShdw blurRad="38100" dist="38100" dir="2700000" algn="tl">
                    <a:srgbClr val="FFFFFF"/>
                  </a:outerShdw>
                </a:effectLst>
                <a:ea typeface="楷体_GB2312" pitchFamily="49" charset="-122"/>
              </a:rPr>
              <a:t>char str1[10], str2[20];   </a:t>
            </a:r>
            <a:r>
              <a:rPr lang="en-US" altLang="zh-CN" sz="2000" b="1" dirty="0">
                <a:solidFill>
                  <a:srgbClr val="0033CC"/>
                </a:solidFill>
                <a:ea typeface="楷体_GB2312" pitchFamily="49" charset="-122"/>
              </a:rPr>
              <a:t>//</a:t>
            </a:r>
            <a:r>
              <a:rPr lang="zh-CN" altLang="en-US" sz="2000" b="1" dirty="0">
                <a:solidFill>
                  <a:srgbClr val="0033CC"/>
                </a:solidFill>
                <a:ea typeface="楷体_GB2312" pitchFamily="49" charset="-122"/>
              </a:rPr>
              <a:t>定义了有</a:t>
            </a:r>
            <a:r>
              <a:rPr lang="en-US" altLang="zh-CN" sz="2000" b="1" dirty="0">
                <a:solidFill>
                  <a:srgbClr val="0033CC"/>
                </a:solidFill>
                <a:ea typeface="楷体_GB2312" pitchFamily="49" charset="-122"/>
              </a:rPr>
              <a:t>10</a:t>
            </a:r>
            <a:r>
              <a:rPr lang="zh-CN" altLang="en-US" sz="2000" b="1" dirty="0">
                <a:solidFill>
                  <a:srgbClr val="0033CC"/>
                </a:solidFill>
                <a:ea typeface="楷体_GB2312" pitchFamily="49" charset="-122"/>
              </a:rPr>
              <a:t>个和</a:t>
            </a:r>
            <a:r>
              <a:rPr lang="en-US" altLang="zh-CN" sz="2000" b="1" dirty="0">
                <a:solidFill>
                  <a:srgbClr val="0033CC"/>
                </a:solidFill>
                <a:ea typeface="楷体_GB2312" pitchFamily="49" charset="-122"/>
              </a:rPr>
              <a:t>20</a:t>
            </a:r>
            <a:r>
              <a:rPr lang="zh-CN" altLang="en-US" sz="2000" b="1" dirty="0">
                <a:solidFill>
                  <a:srgbClr val="0033CC"/>
                </a:solidFill>
                <a:ea typeface="楷体_GB2312" pitchFamily="49" charset="-122"/>
              </a:rPr>
              <a:t>个数据元素的</a:t>
            </a:r>
            <a:r>
              <a:rPr lang="en-US" altLang="zh-CN" sz="2000" b="1" dirty="0">
                <a:solidFill>
                  <a:srgbClr val="0033CC"/>
                </a:solidFill>
                <a:ea typeface="楷体_GB2312" pitchFamily="49" charset="-122"/>
              </a:rPr>
              <a:t>char</a:t>
            </a:r>
            <a:r>
              <a:rPr lang="zh-CN" altLang="en-US" sz="2000" b="1" dirty="0">
                <a:solidFill>
                  <a:srgbClr val="0033CC"/>
                </a:solidFill>
                <a:ea typeface="楷体_GB2312" pitchFamily="49" charset="-122"/>
              </a:rPr>
              <a:t>型</a:t>
            </a:r>
          </a:p>
          <a:p>
            <a:pPr indent="266700">
              <a:defRPr/>
            </a:pPr>
            <a:r>
              <a:rPr lang="zh-CN" altLang="en-US" sz="2000" b="1" dirty="0">
                <a:solidFill>
                  <a:srgbClr val="0033CC"/>
                </a:solidFill>
                <a:ea typeface="楷体_GB2312" pitchFamily="49" charset="-122"/>
              </a:rPr>
              <a:t>                                                     数组</a:t>
            </a:r>
            <a:r>
              <a:rPr lang="en-US" altLang="zh-CN" sz="2000" b="1" dirty="0">
                <a:solidFill>
                  <a:srgbClr val="0033CC"/>
                </a:solidFill>
                <a:ea typeface="楷体_GB2312" pitchFamily="49" charset="-122"/>
              </a:rPr>
              <a:t>str1</a:t>
            </a:r>
            <a:r>
              <a:rPr lang="zh-CN" altLang="en-US" sz="2000" b="1" dirty="0">
                <a:solidFill>
                  <a:srgbClr val="0033CC"/>
                </a:solidFill>
                <a:ea typeface="楷体_GB2312" pitchFamily="49" charset="-122"/>
              </a:rPr>
              <a:t>和</a:t>
            </a:r>
            <a:r>
              <a:rPr lang="en-US" altLang="zh-CN" sz="2000" b="1" dirty="0">
                <a:solidFill>
                  <a:srgbClr val="0033CC"/>
                </a:solidFill>
                <a:ea typeface="楷体_GB2312" pitchFamily="49" charset="-122"/>
              </a:rPr>
              <a:t>str2</a:t>
            </a:r>
          </a:p>
        </p:txBody>
      </p:sp>
      <p:graphicFrame>
        <p:nvGraphicFramePr>
          <p:cNvPr id="15" name="表格 14"/>
          <p:cNvGraphicFramePr>
            <a:graphicFrameLocks noGrp="1"/>
          </p:cNvGraphicFramePr>
          <p:nvPr>
            <p:extLst>
              <p:ext uri="{D42A27DB-BD31-4B8C-83A1-F6EECF244321}">
                <p14:modId xmlns:p14="http://schemas.microsoft.com/office/powerpoint/2010/main" val="1677362735"/>
              </p:ext>
            </p:extLst>
          </p:nvPr>
        </p:nvGraphicFramePr>
        <p:xfrm>
          <a:off x="2061905" y="5168254"/>
          <a:ext cx="5657740" cy="370840"/>
        </p:xfrm>
        <a:graphic>
          <a:graphicData uri="http://schemas.openxmlformats.org/drawingml/2006/table">
            <a:tbl>
              <a:tblPr firstRow="1" bandRow="1">
                <a:tableStyleId>{5C22544A-7EE6-4342-B048-85BDC9FD1C3A}</a:tableStyleId>
              </a:tblPr>
              <a:tblGrid>
                <a:gridCol w="565774">
                  <a:extLst>
                    <a:ext uri="{9D8B030D-6E8A-4147-A177-3AD203B41FA5}">
                      <a16:colId xmlns:a16="http://schemas.microsoft.com/office/drawing/2014/main" val="1798339451"/>
                    </a:ext>
                  </a:extLst>
                </a:gridCol>
                <a:gridCol w="565774">
                  <a:extLst>
                    <a:ext uri="{9D8B030D-6E8A-4147-A177-3AD203B41FA5}">
                      <a16:colId xmlns:a16="http://schemas.microsoft.com/office/drawing/2014/main" val="2414856243"/>
                    </a:ext>
                  </a:extLst>
                </a:gridCol>
                <a:gridCol w="565774">
                  <a:extLst>
                    <a:ext uri="{9D8B030D-6E8A-4147-A177-3AD203B41FA5}">
                      <a16:colId xmlns:a16="http://schemas.microsoft.com/office/drawing/2014/main" val="3638784166"/>
                    </a:ext>
                  </a:extLst>
                </a:gridCol>
                <a:gridCol w="565774">
                  <a:extLst>
                    <a:ext uri="{9D8B030D-6E8A-4147-A177-3AD203B41FA5}">
                      <a16:colId xmlns:a16="http://schemas.microsoft.com/office/drawing/2014/main" val="2285099761"/>
                    </a:ext>
                  </a:extLst>
                </a:gridCol>
                <a:gridCol w="565774">
                  <a:extLst>
                    <a:ext uri="{9D8B030D-6E8A-4147-A177-3AD203B41FA5}">
                      <a16:colId xmlns:a16="http://schemas.microsoft.com/office/drawing/2014/main" val="1076501626"/>
                    </a:ext>
                  </a:extLst>
                </a:gridCol>
                <a:gridCol w="565774">
                  <a:extLst>
                    <a:ext uri="{9D8B030D-6E8A-4147-A177-3AD203B41FA5}">
                      <a16:colId xmlns:a16="http://schemas.microsoft.com/office/drawing/2014/main" val="2137412939"/>
                    </a:ext>
                  </a:extLst>
                </a:gridCol>
                <a:gridCol w="565774">
                  <a:extLst>
                    <a:ext uri="{9D8B030D-6E8A-4147-A177-3AD203B41FA5}">
                      <a16:colId xmlns:a16="http://schemas.microsoft.com/office/drawing/2014/main" val="2299449625"/>
                    </a:ext>
                  </a:extLst>
                </a:gridCol>
                <a:gridCol w="565774">
                  <a:extLst>
                    <a:ext uri="{9D8B030D-6E8A-4147-A177-3AD203B41FA5}">
                      <a16:colId xmlns:a16="http://schemas.microsoft.com/office/drawing/2014/main" val="1238737479"/>
                    </a:ext>
                  </a:extLst>
                </a:gridCol>
                <a:gridCol w="565774">
                  <a:extLst>
                    <a:ext uri="{9D8B030D-6E8A-4147-A177-3AD203B41FA5}">
                      <a16:colId xmlns:a16="http://schemas.microsoft.com/office/drawing/2014/main" val="3068205020"/>
                    </a:ext>
                  </a:extLst>
                </a:gridCol>
                <a:gridCol w="565774">
                  <a:extLst>
                    <a:ext uri="{9D8B030D-6E8A-4147-A177-3AD203B41FA5}">
                      <a16:colId xmlns:a16="http://schemas.microsoft.com/office/drawing/2014/main" val="4189838664"/>
                    </a:ext>
                  </a:extLst>
                </a:gridCol>
              </a:tblGrid>
              <a:tr h="370840">
                <a:tc>
                  <a:txBody>
                    <a:bodyPr/>
                    <a:lstStyle/>
                    <a:p>
                      <a:r>
                        <a:rPr lang="en-US" altLang="zh-CN" sz="1600" dirty="0" smtClean="0"/>
                        <a:t>a</a:t>
                      </a:r>
                      <a:r>
                        <a:rPr lang="en-US" altLang="zh-CN" sz="1600" baseline="0" dirty="0" smtClean="0"/>
                        <a:t>[0]</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a:t>
                      </a:r>
                      <a:r>
                        <a:rPr lang="en-US" altLang="zh-CN" sz="1800" baseline="0" dirty="0" smtClean="0"/>
                        <a:t>[1]</a:t>
                      </a:r>
                      <a:endParaRPr lang="zh-CN" altLang="en-US"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a:t>
                      </a:r>
                      <a:r>
                        <a:rPr lang="en-US" altLang="zh-CN" sz="1800" baseline="0" dirty="0" smtClean="0"/>
                        <a:t>[2]</a:t>
                      </a:r>
                      <a:endParaRPr lang="zh-CN" altLang="en-US"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a:t>
                      </a:r>
                      <a:r>
                        <a:rPr lang="en-US" altLang="zh-CN" sz="1800" baseline="0" dirty="0" smtClean="0"/>
                        <a:t>[3]</a:t>
                      </a:r>
                      <a:endParaRPr lang="zh-CN" altLang="en-US"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a:t>
                      </a:r>
                      <a:r>
                        <a:rPr lang="en-US" altLang="zh-CN" sz="1800" baseline="0" dirty="0" smtClean="0"/>
                        <a:t>[4]</a:t>
                      </a:r>
                      <a:endParaRPr lang="zh-CN" altLang="en-US"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a:t>
                      </a:r>
                      <a:r>
                        <a:rPr lang="en-US" altLang="zh-CN" sz="1800" baseline="0" dirty="0" smtClean="0"/>
                        <a:t>[5]</a:t>
                      </a:r>
                      <a:endParaRPr lang="zh-CN" altLang="en-US"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a:t>
                      </a:r>
                      <a:r>
                        <a:rPr lang="en-US" altLang="zh-CN" sz="1800" baseline="0" dirty="0" smtClean="0"/>
                        <a:t>[6]</a:t>
                      </a:r>
                      <a:endParaRPr lang="zh-CN" altLang="en-US"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a:t>
                      </a:r>
                      <a:r>
                        <a:rPr lang="en-US" altLang="zh-CN" sz="1800" baseline="0" dirty="0" smtClean="0"/>
                        <a:t>[7]</a:t>
                      </a:r>
                      <a:endParaRPr lang="zh-CN" altLang="en-US"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a:t>
                      </a:r>
                      <a:r>
                        <a:rPr lang="en-US" altLang="zh-CN" sz="1800" baseline="0" dirty="0" smtClean="0"/>
                        <a:t>[8]</a:t>
                      </a:r>
                      <a:endParaRPr lang="zh-CN" altLang="en-US"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a:t>
                      </a:r>
                      <a:r>
                        <a:rPr lang="en-US" altLang="zh-CN" sz="1800" baseline="0" dirty="0" smtClean="0"/>
                        <a:t>[9]</a:t>
                      </a:r>
                      <a:endParaRPr lang="zh-CN" altLang="en-US" sz="1800" dirty="0" smtClean="0"/>
                    </a:p>
                  </a:txBody>
                  <a:tcPr/>
                </a:tc>
                <a:extLst>
                  <a:ext uri="{0D108BD9-81ED-4DB2-BD59-A6C34878D82A}">
                    <a16:rowId xmlns:a16="http://schemas.microsoft.com/office/drawing/2014/main" val="223923599"/>
                  </a:ext>
                </a:extLst>
              </a:tr>
            </a:tbl>
          </a:graphicData>
        </a:graphic>
      </p:graphicFrame>
    </p:spTree>
    <p:extLst>
      <p:ext uri="{BB962C8B-B14F-4D97-AF65-F5344CB8AC3E}">
        <p14:creationId xmlns:p14="http://schemas.microsoft.com/office/powerpoint/2010/main" val="3863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out)">
                                      <p:cBhvr>
                                        <p:cTn id="19" dur="500"/>
                                        <p:tgtEl>
                                          <p:spTgt spid="7"/>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upRight)">
                                      <p:cBhvr>
                                        <p:cTn id="24"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4" name="laser.wav"/>
                                        </p:tgtEl>
                                      </p:cMediaNode>
                                    </p:audio>
                                  </p:subTnLst>
                                </p:cTn>
                              </p:par>
                            </p:childTnLst>
                          </p:cTn>
                        </p:par>
                      </p:childTnLst>
                    </p:cTn>
                  </p:par>
                  <p:par>
                    <p:cTn id="25" fill="hold">
                      <p:stCondLst>
                        <p:cond delay="indefinite"/>
                      </p:stCondLst>
                      <p:childTnLst>
                        <p:par>
                          <p:cTn id="26" fill="hold">
                            <p:stCondLst>
                              <p:cond delay="0"/>
                            </p:stCondLst>
                            <p:childTnLst>
                              <p:par>
                                <p:cTn id="27" presetID="18" presetClass="entr" presetSubtype="3"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strips(upRight)">
                                      <p:cBhvr>
                                        <p:cTn id="29"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4" name="laser.wav"/>
                                        </p:tgtEl>
                                      </p:cMediaNode>
                                    </p:audio>
                                  </p:subTnLst>
                                </p:cTn>
                              </p:par>
                            </p:childTnLst>
                          </p:cTn>
                        </p:par>
                      </p:childTnLst>
                    </p:cTn>
                  </p:par>
                  <p:par>
                    <p:cTn id="30" fill="hold">
                      <p:stCondLst>
                        <p:cond delay="indefinite"/>
                      </p:stCondLst>
                      <p:childTnLst>
                        <p:par>
                          <p:cTn id="31" fill="hold">
                            <p:stCondLst>
                              <p:cond delay="0"/>
                            </p:stCondLst>
                            <p:childTnLst>
                              <p:par>
                                <p:cTn id="32" presetID="18" presetClass="entr" presetSubtype="3"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strips(upRight)">
                                      <p:cBhvr>
                                        <p:cTn id="34"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4" name="laser.wav"/>
                                        </p:tgtEl>
                                      </p:cMediaNode>
                                    </p:audio>
                                  </p:sub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upRight)">
                                      <p:cBhvr>
                                        <p:cTn id="39"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37"/>
                                            </p:cond>
                                          </p:stCondLst>
                                          <p:endCondLst>
                                            <p:cond evt="onStopAudio" delay="0">
                                              <p:tgtEl>
                                                <p:sldTgt/>
                                              </p:tgtEl>
                                            </p:cond>
                                          </p:endCondLst>
                                        </p:cTn>
                                        <p:tgtEl>
                                          <p:sndTgt r:embed="rId4" name="laser.wav"/>
                                        </p:tgtEl>
                                      </p:cMediaNode>
                                    </p:audio>
                                  </p:subTnLst>
                                </p:cTn>
                              </p:par>
                            </p:childTnLst>
                          </p:cTn>
                        </p:par>
                      </p:childTnLst>
                    </p:cTn>
                  </p:par>
                  <p:par>
                    <p:cTn id="40" fill="hold">
                      <p:stCondLst>
                        <p:cond delay="indefinite"/>
                      </p:stCondLst>
                      <p:childTnLst>
                        <p:par>
                          <p:cTn id="41" fill="hold">
                            <p:stCondLst>
                              <p:cond delay="0"/>
                            </p:stCondLst>
                            <p:childTnLst>
                              <p:par>
                                <p:cTn id="42" presetID="18" presetClass="entr" presetSubtype="3"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strips(upRight)">
                                      <p:cBhvr>
                                        <p:cTn id="44"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4" name="laser.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ox(out)">
                                      <p:cBhvr>
                                        <p:cTn id="49" dur="500"/>
                                        <p:tgtEl>
                                          <p:spTgt spid="14"/>
                                        </p:tgtEl>
                                      </p:cBhvr>
                                    </p:animEffect>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autoUpdateAnimBg="0"/>
      <p:bldP spid="9" grpId="0" animBg="1"/>
      <p:bldP spid="10" grpId="0" animBg="1"/>
      <p:bldP spid="11" grpId="0" animBg="1"/>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2" name="矩形 1"/>
          <p:cNvSpPr/>
          <p:nvPr/>
        </p:nvSpPr>
        <p:spPr>
          <a:xfrm>
            <a:off x="977410" y="1547445"/>
            <a:ext cx="9340362" cy="2308324"/>
          </a:xfrm>
          <a:prstGeom prst="rect">
            <a:avLst/>
          </a:prstGeom>
        </p:spPr>
        <p:txBody>
          <a:bodyPr wrap="square">
            <a:spAutoFit/>
          </a:bodyPr>
          <a:lstStyle/>
          <a:p>
            <a:r>
              <a:rPr lang="zh-CN" altLang="en-US" dirty="0"/>
              <a:t>数组新用法：用数组 </a:t>
            </a:r>
            <a:r>
              <a:rPr lang="en-US" altLang="zh-CN" dirty="0"/>
              <a:t>a[1]..a[n]</a:t>
            </a:r>
            <a:r>
              <a:rPr lang="zh-CN" altLang="en-US" dirty="0"/>
              <a:t>表示编号为 </a:t>
            </a:r>
            <a:r>
              <a:rPr lang="en-US" altLang="zh-CN" dirty="0"/>
              <a:t>1~n </a:t>
            </a:r>
            <a:r>
              <a:rPr lang="zh-CN" altLang="en-US" dirty="0"/>
              <a:t>的盏灯的状态，</a:t>
            </a:r>
            <a:r>
              <a:rPr lang="en-US" altLang="zh-CN" dirty="0"/>
              <a:t>a[</a:t>
            </a:r>
            <a:r>
              <a:rPr lang="en-US" altLang="zh-CN" dirty="0" err="1"/>
              <a:t>i</a:t>
            </a:r>
            <a:r>
              <a:rPr lang="en-US" altLang="zh-CN" dirty="0"/>
              <a:t>]=0 </a:t>
            </a:r>
            <a:r>
              <a:rPr lang="zh-CN" altLang="en-US" dirty="0"/>
              <a:t>表示第 </a:t>
            </a:r>
            <a:r>
              <a:rPr lang="en-US" altLang="zh-CN" dirty="0" err="1"/>
              <a:t>i</a:t>
            </a:r>
            <a:r>
              <a:rPr lang="en-US" altLang="zh-CN" dirty="0"/>
              <a:t> </a:t>
            </a:r>
            <a:r>
              <a:rPr lang="zh-CN" altLang="en-US" dirty="0"/>
              <a:t>盏灯是关着的；</a:t>
            </a:r>
            <a:br>
              <a:rPr lang="zh-CN" altLang="en-US" dirty="0"/>
            </a:br>
            <a:r>
              <a:rPr lang="en-US" altLang="zh-CN" dirty="0"/>
              <a:t>a[</a:t>
            </a:r>
            <a:r>
              <a:rPr lang="en-US" altLang="zh-CN" dirty="0" err="1"/>
              <a:t>i</a:t>
            </a:r>
            <a:r>
              <a:rPr lang="en-US" altLang="zh-CN" dirty="0"/>
              <a:t>]!=0 </a:t>
            </a:r>
            <a:r>
              <a:rPr lang="zh-CN" altLang="en-US" dirty="0"/>
              <a:t>表示第 </a:t>
            </a:r>
            <a:r>
              <a:rPr lang="en-US" altLang="zh-CN" dirty="0" err="1"/>
              <a:t>i</a:t>
            </a:r>
            <a:r>
              <a:rPr lang="en-US" altLang="zh-CN" dirty="0"/>
              <a:t> </a:t>
            </a:r>
            <a:r>
              <a:rPr lang="zh-CN" altLang="en-US" dirty="0"/>
              <a:t>盏灯是开着的。那么第 </a:t>
            </a:r>
            <a:r>
              <a:rPr lang="en-US" altLang="zh-CN" dirty="0" err="1"/>
              <a:t>i</a:t>
            </a:r>
            <a:r>
              <a:rPr lang="en-US" altLang="zh-CN" dirty="0"/>
              <a:t> </a:t>
            </a:r>
            <a:r>
              <a:rPr lang="zh-CN" altLang="en-US" dirty="0"/>
              <a:t>盏灯的开关按下一次的状态变化就是</a:t>
            </a:r>
            <a:r>
              <a:rPr lang="zh-CN" altLang="en-US" dirty="0" smtClean="0"/>
              <a:t>：</a:t>
            </a:r>
            <a:endParaRPr lang="en-US" altLang="zh-CN" dirty="0" smtClean="0"/>
          </a:p>
          <a:p>
            <a:r>
              <a:rPr lang="en-US" altLang="zh-CN" dirty="0" smtClean="0"/>
              <a:t>a[</a:t>
            </a:r>
            <a:r>
              <a:rPr lang="en-US" altLang="zh-CN" dirty="0" err="1" smtClean="0"/>
              <a:t>i</a:t>
            </a:r>
            <a:r>
              <a:rPr lang="en-US" altLang="zh-CN" dirty="0"/>
              <a:t>]!=a[</a:t>
            </a:r>
            <a:r>
              <a:rPr lang="en-US" altLang="zh-CN" dirty="0" err="1"/>
              <a:t>i</a:t>
            </a:r>
            <a:r>
              <a:rPr lang="en-US" altLang="zh-CN" dirty="0"/>
              <a:t>]</a:t>
            </a:r>
            <a:r>
              <a:rPr lang="zh-CN" altLang="en-US" dirty="0"/>
              <a:t>（</a:t>
            </a:r>
            <a:r>
              <a:rPr lang="zh-CN" altLang="en-US" dirty="0" smtClean="0"/>
              <a:t>或者</a:t>
            </a:r>
            <a:r>
              <a:rPr lang="en-US" altLang="zh-CN" dirty="0" smtClean="0"/>
              <a:t>if(a[</a:t>
            </a:r>
            <a:r>
              <a:rPr lang="en-US" altLang="zh-CN" dirty="0" err="1" smtClean="0"/>
              <a:t>i</a:t>
            </a:r>
            <a:r>
              <a:rPr lang="en-US" altLang="zh-CN" dirty="0"/>
              <a:t>]=0) a[</a:t>
            </a:r>
            <a:r>
              <a:rPr lang="en-US" altLang="zh-CN" dirty="0" err="1"/>
              <a:t>i</a:t>
            </a:r>
            <a:r>
              <a:rPr lang="en-US" altLang="zh-CN" dirty="0"/>
              <a:t>]=1; else a[</a:t>
            </a:r>
            <a:r>
              <a:rPr lang="en-US" altLang="zh-CN" dirty="0" err="1"/>
              <a:t>i</a:t>
            </a:r>
            <a:r>
              <a:rPr lang="en-US" altLang="zh-CN" dirty="0"/>
              <a:t>]=0;</a:t>
            </a:r>
            <a:r>
              <a:rPr lang="zh-CN" altLang="en-US" dirty="0"/>
              <a:t>）</a:t>
            </a:r>
            <a:br>
              <a:rPr lang="zh-CN" altLang="en-US" dirty="0"/>
            </a:br>
            <a:r>
              <a:rPr lang="zh-CN" altLang="en-US" dirty="0"/>
              <a:t>这种新用法的特点是：</a:t>
            </a:r>
            <a:br>
              <a:rPr lang="zh-CN" altLang="en-US" dirty="0"/>
            </a:br>
            <a:r>
              <a:rPr lang="zh-CN" altLang="en-US" dirty="0" smtClean="0"/>
              <a:t>      </a:t>
            </a:r>
            <a:r>
              <a:rPr lang="zh-CN" altLang="en-US" dirty="0" smtClean="0">
                <a:solidFill>
                  <a:srgbClr val="FF0000"/>
                </a:solidFill>
              </a:rPr>
              <a:t>◆</a:t>
            </a:r>
            <a:r>
              <a:rPr lang="zh-CN" altLang="en-US" dirty="0">
                <a:solidFill>
                  <a:srgbClr val="FF0000"/>
                </a:solidFill>
              </a:rPr>
              <a:t>数组元素 </a:t>
            </a:r>
            <a:r>
              <a:rPr lang="en-US" altLang="zh-CN" dirty="0">
                <a:solidFill>
                  <a:srgbClr val="FF0000"/>
                </a:solidFill>
              </a:rPr>
              <a:t>a[</a:t>
            </a:r>
            <a:r>
              <a:rPr lang="en-US" altLang="zh-CN" dirty="0" err="1">
                <a:solidFill>
                  <a:srgbClr val="FF0000"/>
                </a:solidFill>
              </a:rPr>
              <a:t>i</a:t>
            </a:r>
            <a:r>
              <a:rPr lang="en-US" altLang="zh-CN" dirty="0">
                <a:solidFill>
                  <a:srgbClr val="FF0000"/>
                </a:solidFill>
              </a:rPr>
              <a:t>]</a:t>
            </a:r>
            <a:r>
              <a:rPr lang="zh-CN" altLang="en-US" dirty="0">
                <a:solidFill>
                  <a:srgbClr val="FF0000"/>
                </a:solidFill>
              </a:rPr>
              <a:t>的下标表示的含义 </a:t>
            </a:r>
            <a:r>
              <a:rPr lang="en-US" altLang="zh-CN" dirty="0">
                <a:solidFill>
                  <a:srgbClr val="FF0000"/>
                </a:solidFill>
              </a:rPr>
              <a:t>—— </a:t>
            </a:r>
            <a:r>
              <a:rPr lang="zh-CN" altLang="en-US" dirty="0">
                <a:solidFill>
                  <a:srgbClr val="FF0000"/>
                </a:solidFill>
              </a:rPr>
              <a:t>第 </a:t>
            </a:r>
            <a:r>
              <a:rPr lang="en-US" altLang="zh-CN" dirty="0" err="1">
                <a:solidFill>
                  <a:srgbClr val="FF0000"/>
                </a:solidFill>
              </a:rPr>
              <a:t>i</a:t>
            </a:r>
            <a:r>
              <a:rPr lang="en-US" altLang="zh-CN" dirty="0">
                <a:solidFill>
                  <a:srgbClr val="FF0000"/>
                </a:solidFill>
              </a:rPr>
              <a:t> </a:t>
            </a:r>
            <a:r>
              <a:rPr lang="zh-CN" altLang="en-US" dirty="0">
                <a:solidFill>
                  <a:srgbClr val="FF0000"/>
                </a:solidFill>
              </a:rPr>
              <a:t>盏灯；</a:t>
            </a:r>
            <a:br>
              <a:rPr lang="zh-CN" altLang="en-US" dirty="0">
                <a:solidFill>
                  <a:srgbClr val="FF0000"/>
                </a:solidFill>
              </a:rPr>
            </a:br>
            <a:r>
              <a:rPr lang="zh-CN" altLang="en-US" dirty="0" smtClean="0">
                <a:solidFill>
                  <a:srgbClr val="FF0000"/>
                </a:solidFill>
              </a:rPr>
              <a:t>      ◆</a:t>
            </a:r>
            <a:r>
              <a:rPr lang="zh-CN" altLang="en-US" dirty="0">
                <a:solidFill>
                  <a:srgbClr val="FF0000"/>
                </a:solidFill>
              </a:rPr>
              <a:t>数组元素 </a:t>
            </a:r>
            <a:r>
              <a:rPr lang="en-US" altLang="zh-CN" dirty="0">
                <a:solidFill>
                  <a:srgbClr val="FF0000"/>
                </a:solidFill>
              </a:rPr>
              <a:t>a[</a:t>
            </a:r>
            <a:r>
              <a:rPr lang="en-US" altLang="zh-CN" dirty="0" err="1">
                <a:solidFill>
                  <a:srgbClr val="FF0000"/>
                </a:solidFill>
              </a:rPr>
              <a:t>i</a:t>
            </a:r>
            <a:r>
              <a:rPr lang="en-US" altLang="zh-CN" dirty="0">
                <a:solidFill>
                  <a:srgbClr val="FF0000"/>
                </a:solidFill>
              </a:rPr>
              <a:t>]</a:t>
            </a:r>
            <a:r>
              <a:rPr lang="zh-CN" altLang="en-US" dirty="0">
                <a:solidFill>
                  <a:srgbClr val="FF0000"/>
                </a:solidFill>
              </a:rPr>
              <a:t>的值表示的含义 </a:t>
            </a:r>
            <a:r>
              <a:rPr lang="en-US" altLang="zh-CN" dirty="0">
                <a:solidFill>
                  <a:srgbClr val="FF0000"/>
                </a:solidFill>
              </a:rPr>
              <a:t>—— a[</a:t>
            </a:r>
            <a:r>
              <a:rPr lang="en-US" altLang="zh-CN" dirty="0" err="1">
                <a:solidFill>
                  <a:srgbClr val="FF0000"/>
                </a:solidFill>
              </a:rPr>
              <a:t>i</a:t>
            </a:r>
            <a:r>
              <a:rPr lang="en-US" altLang="zh-CN" dirty="0">
                <a:solidFill>
                  <a:srgbClr val="FF0000"/>
                </a:solidFill>
              </a:rPr>
              <a:t>]</a:t>
            </a:r>
            <a:r>
              <a:rPr lang="zh-CN" altLang="en-US" dirty="0">
                <a:solidFill>
                  <a:srgbClr val="FF0000"/>
                </a:solidFill>
              </a:rPr>
              <a:t>的值表示灯的状态（亮为非 </a:t>
            </a:r>
            <a:r>
              <a:rPr lang="en-US" altLang="zh-CN" dirty="0">
                <a:solidFill>
                  <a:srgbClr val="FF0000"/>
                </a:solidFill>
              </a:rPr>
              <a:t>0 </a:t>
            </a:r>
            <a:r>
              <a:rPr lang="zh-CN" altLang="en-US" dirty="0">
                <a:solidFill>
                  <a:srgbClr val="FF0000"/>
                </a:solidFill>
              </a:rPr>
              <a:t>和不亮为 </a:t>
            </a:r>
            <a:r>
              <a:rPr lang="en-US" altLang="zh-CN" dirty="0">
                <a:solidFill>
                  <a:srgbClr val="FF0000"/>
                </a:solidFill>
              </a:rPr>
              <a:t>0</a:t>
            </a:r>
            <a:r>
              <a:rPr lang="zh-CN" altLang="en-US" dirty="0">
                <a:solidFill>
                  <a:srgbClr val="FF0000"/>
                </a:solidFill>
              </a:rPr>
              <a:t>）。</a:t>
            </a:r>
            <a:r>
              <a:rPr lang="zh-CN" altLang="en-US" dirty="0"/>
              <a:t/>
            </a:r>
            <a:br>
              <a:rPr lang="zh-CN" altLang="en-US" dirty="0"/>
            </a:br>
            <a:r>
              <a:rPr lang="zh-CN" altLang="en-US" dirty="0"/>
              <a:t>我们称这样的数组为状态数组或标记数组。</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1936506" y="3610201"/>
            <a:ext cx="6539279" cy="3037515"/>
          </a:xfrm>
          <a:prstGeom prst="rect">
            <a:avLst/>
          </a:prstGeom>
        </p:spPr>
      </p:pic>
    </p:spTree>
    <p:extLst>
      <p:ext uri="{BB962C8B-B14F-4D97-AF65-F5344CB8AC3E}">
        <p14:creationId xmlns:p14="http://schemas.microsoft.com/office/powerpoint/2010/main" val="104182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528" y="1152283"/>
            <a:ext cx="10515600" cy="376112"/>
          </a:xfrm>
        </p:spPr>
        <p:txBody>
          <a:bodyPr>
            <a:normAutofit fontScale="90000"/>
          </a:bodyPr>
          <a:lstStyle/>
          <a:p>
            <a:pPr algn="l"/>
            <a:r>
              <a:rPr lang="zh-CN" altLang="en-US" dirty="0"/>
              <a:t>例 </a:t>
            </a:r>
            <a:r>
              <a:rPr lang="en-US" altLang="zh-CN" dirty="0"/>
              <a:t>4</a:t>
            </a:r>
            <a:r>
              <a:rPr lang="zh-CN" altLang="en-US" dirty="0"/>
              <a:t>：明明的随机数（</a:t>
            </a:r>
            <a:r>
              <a:rPr lang="en-US" altLang="zh-CN" dirty="0"/>
              <a:t>P1065</a:t>
            </a:r>
            <a:r>
              <a:rPr lang="zh-CN" altLang="en-US" dirty="0"/>
              <a:t>）</a:t>
            </a:r>
            <a:br>
              <a:rPr lang="zh-CN" altLang="en-US" dirty="0"/>
            </a:br>
            <a:endParaRPr lang="zh-CN" altLang="en-US" dirty="0"/>
          </a:p>
        </p:txBody>
      </p:sp>
      <p:sp>
        <p:nvSpPr>
          <p:cNvPr id="3" name="内容占位符 2"/>
          <p:cNvSpPr>
            <a:spLocks noGrp="1"/>
          </p:cNvSpPr>
          <p:nvPr>
            <p:ph idx="1"/>
          </p:nvPr>
        </p:nvSpPr>
        <p:spPr>
          <a:xfrm>
            <a:off x="345828" y="1747710"/>
            <a:ext cx="11207264" cy="4723427"/>
          </a:xfrm>
        </p:spPr>
        <p:txBody>
          <a:bodyPr>
            <a:normAutofit fontScale="92500"/>
          </a:bodyPr>
          <a:lstStyle/>
          <a:p>
            <a:r>
              <a:rPr lang="zh-CN" altLang="en-US" dirty="0"/>
              <a:t>明明想在学校中请一些同学一起做一项问卷调查，为了实验的客观性，他先用计算机生成了 </a:t>
            </a:r>
            <a:r>
              <a:rPr lang="en-US" altLang="zh-CN" dirty="0"/>
              <a:t>N </a:t>
            </a:r>
            <a:r>
              <a:rPr lang="zh-CN" altLang="en-US" dirty="0"/>
              <a:t>个 </a:t>
            </a:r>
            <a:r>
              <a:rPr lang="en-US" altLang="zh-CN" dirty="0"/>
              <a:t>1 </a:t>
            </a:r>
            <a:r>
              <a:rPr lang="zh-CN" altLang="en-US" dirty="0" smtClean="0"/>
              <a:t>到</a:t>
            </a:r>
            <a:r>
              <a:rPr lang="en-US" altLang="zh-CN" dirty="0" smtClean="0"/>
              <a:t>1000 </a:t>
            </a:r>
            <a:r>
              <a:rPr lang="zh-CN" altLang="en-US" dirty="0"/>
              <a:t>之间的随机整数（</a:t>
            </a:r>
            <a:r>
              <a:rPr lang="en-US" altLang="zh-CN" dirty="0"/>
              <a:t>N≤100</a:t>
            </a:r>
            <a:r>
              <a:rPr lang="zh-CN" altLang="en-US" dirty="0"/>
              <a:t>），对于其中重复的数字，只保留一个，把其余相同的数去掉，不同的数</a:t>
            </a:r>
            <a:r>
              <a:rPr lang="zh-CN" altLang="en-US" dirty="0" smtClean="0"/>
              <a:t>对应</a:t>
            </a:r>
            <a:r>
              <a:rPr lang="zh-CN" altLang="en-US" dirty="0"/>
              <a:t>着不同的学生的学号。然后再把这些数从小到大排序，按照排好的顺序去找同学做调查。请你协助</a:t>
            </a:r>
            <a:r>
              <a:rPr lang="zh-CN" altLang="en-US" dirty="0" smtClean="0"/>
              <a:t>明明完成</a:t>
            </a:r>
            <a:r>
              <a:rPr lang="zh-CN" altLang="en-US" dirty="0"/>
              <a:t>“去重”与“排序”的工作。</a:t>
            </a:r>
            <a:br>
              <a:rPr lang="zh-CN" altLang="en-US" dirty="0"/>
            </a:br>
            <a:r>
              <a:rPr lang="en-US" altLang="zh-CN" dirty="0"/>
              <a:t>【</a:t>
            </a:r>
            <a:r>
              <a:rPr lang="zh-CN" altLang="en-US" dirty="0"/>
              <a:t>输入</a:t>
            </a:r>
            <a:r>
              <a:rPr lang="en-US" altLang="zh-CN" dirty="0"/>
              <a:t>】</a:t>
            </a:r>
            <a:r>
              <a:rPr lang="zh-CN" altLang="en-US" dirty="0"/>
              <a:t>第 </a:t>
            </a:r>
            <a:r>
              <a:rPr lang="en-US" altLang="zh-CN" dirty="0"/>
              <a:t>1 </a:t>
            </a:r>
            <a:r>
              <a:rPr lang="zh-CN" altLang="en-US" dirty="0"/>
              <a:t>行为 </a:t>
            </a:r>
            <a:r>
              <a:rPr lang="en-US" altLang="zh-CN" dirty="0"/>
              <a:t>1 </a:t>
            </a:r>
            <a:r>
              <a:rPr lang="zh-CN" altLang="en-US" dirty="0"/>
              <a:t>个正整数，表示随机数的个数，第 </a:t>
            </a:r>
            <a:r>
              <a:rPr lang="en-US" altLang="zh-CN" dirty="0"/>
              <a:t>2 </a:t>
            </a:r>
            <a:r>
              <a:rPr lang="zh-CN" altLang="en-US" dirty="0"/>
              <a:t>行有 </a:t>
            </a:r>
            <a:r>
              <a:rPr lang="en-US" altLang="zh-CN" dirty="0"/>
              <a:t>N </a:t>
            </a:r>
            <a:r>
              <a:rPr lang="zh-CN" altLang="en-US" dirty="0"/>
              <a:t>个正整数，为所产生的随机数。</a:t>
            </a:r>
            <a:br>
              <a:rPr lang="zh-CN" altLang="en-US" dirty="0"/>
            </a:br>
            <a:r>
              <a:rPr lang="en-US" altLang="zh-CN" dirty="0"/>
              <a:t>【</a:t>
            </a:r>
            <a:r>
              <a:rPr lang="zh-CN" altLang="en-US" dirty="0"/>
              <a:t>输出</a:t>
            </a:r>
            <a:r>
              <a:rPr lang="en-US" altLang="zh-CN" dirty="0"/>
              <a:t>】</a:t>
            </a:r>
            <a:r>
              <a:rPr lang="zh-CN" altLang="en-US" dirty="0"/>
              <a:t>第 </a:t>
            </a:r>
            <a:r>
              <a:rPr lang="en-US" altLang="zh-CN" dirty="0"/>
              <a:t>1 </a:t>
            </a:r>
            <a:r>
              <a:rPr lang="zh-CN" altLang="en-US" dirty="0"/>
              <a:t>行为 </a:t>
            </a:r>
            <a:r>
              <a:rPr lang="en-US" altLang="zh-CN" dirty="0"/>
              <a:t>1 </a:t>
            </a:r>
            <a:r>
              <a:rPr lang="zh-CN" altLang="en-US" dirty="0"/>
              <a:t>个正整数 </a:t>
            </a:r>
            <a:r>
              <a:rPr lang="en-US" altLang="zh-CN" dirty="0"/>
              <a:t>M</a:t>
            </a:r>
            <a:r>
              <a:rPr lang="zh-CN" altLang="en-US" dirty="0"/>
              <a:t>，表示不相同的随机数的个数。第 </a:t>
            </a:r>
            <a:r>
              <a:rPr lang="en-US" altLang="zh-CN" dirty="0"/>
              <a:t>2 </a:t>
            </a:r>
            <a:r>
              <a:rPr lang="zh-CN" altLang="en-US" dirty="0"/>
              <a:t>行为 </a:t>
            </a:r>
            <a:r>
              <a:rPr lang="en-US" altLang="zh-CN" dirty="0"/>
              <a:t>M </a:t>
            </a:r>
            <a:r>
              <a:rPr lang="zh-CN" altLang="en-US" dirty="0"/>
              <a:t>个用空格隔开的正整数，为</a:t>
            </a:r>
            <a:r>
              <a:rPr lang="zh-CN" altLang="en-US" dirty="0" smtClean="0"/>
              <a:t>从小</a:t>
            </a:r>
            <a:r>
              <a:rPr lang="zh-CN" altLang="en-US" dirty="0"/>
              <a:t>到大排好序的不相同的随机数。</a:t>
            </a:r>
            <a:br>
              <a:rPr lang="zh-CN" altLang="en-US" dirty="0"/>
            </a:br>
            <a:r>
              <a:rPr lang="en-US" altLang="zh-CN" dirty="0"/>
              <a:t>【</a:t>
            </a:r>
            <a:r>
              <a:rPr lang="zh-CN" altLang="en-US" dirty="0"/>
              <a:t>样例</a:t>
            </a:r>
            <a:r>
              <a:rPr lang="en-US" altLang="zh-CN" dirty="0" smtClean="0"/>
              <a:t>】</a:t>
            </a:r>
          </a:p>
          <a:p>
            <a:endParaRPr lang="en-US" altLang="zh-CN" dirty="0"/>
          </a:p>
          <a:p>
            <a:endParaRPr lang="en-US" altLang="zh-CN" dirty="0" smtClean="0"/>
          </a:p>
          <a:p>
            <a:r>
              <a:rPr lang="en-US" altLang="zh-CN" dirty="0"/>
              <a:t/>
            </a:r>
            <a:br>
              <a:rPr lang="en-US" altLang="zh-CN" dirty="0"/>
            </a:br>
            <a:r>
              <a:rPr lang="en-US" altLang="zh-CN" dirty="0" smtClean="0"/>
              <a:t>【</a:t>
            </a:r>
            <a:r>
              <a:rPr lang="zh-CN" altLang="en-US" dirty="0"/>
              <a:t>数据范围</a:t>
            </a:r>
            <a:r>
              <a:rPr lang="en-US" altLang="zh-CN" dirty="0"/>
              <a:t>】</a:t>
            </a:r>
            <a:br>
              <a:rPr lang="en-US" altLang="zh-CN" dirty="0"/>
            </a:br>
            <a:r>
              <a:rPr lang="en-US" altLang="zh-CN" dirty="0"/>
              <a:t>N&lt;=100, </a:t>
            </a:r>
            <a:r>
              <a:rPr lang="zh-CN" altLang="en-US" dirty="0"/>
              <a:t>每个随机数在 </a:t>
            </a:r>
            <a:r>
              <a:rPr lang="en-US" altLang="zh-CN" dirty="0"/>
              <a:t>1 </a:t>
            </a:r>
            <a:r>
              <a:rPr lang="zh-CN" altLang="en-US" dirty="0"/>
              <a:t>到 </a:t>
            </a:r>
            <a:r>
              <a:rPr lang="en-US" altLang="zh-CN" dirty="0"/>
              <a:t>1000 </a:t>
            </a:r>
            <a:endParaRPr lang="en-US" altLang="zh-CN" dirty="0" smtClean="0"/>
          </a:p>
        </p:txBody>
      </p:sp>
      <p:pic>
        <p:nvPicPr>
          <p:cNvPr id="4" name="图片 3"/>
          <p:cNvPicPr>
            <a:picLocks noChangeAspect="1"/>
          </p:cNvPicPr>
          <p:nvPr/>
        </p:nvPicPr>
        <p:blipFill>
          <a:blip r:embed="rId2"/>
          <a:stretch>
            <a:fillRect/>
          </a:stretch>
        </p:blipFill>
        <p:spPr>
          <a:xfrm>
            <a:off x="824645" y="4791441"/>
            <a:ext cx="9610725" cy="581025"/>
          </a:xfrm>
          <a:prstGeom prst="rect">
            <a:avLst/>
          </a:prstGeom>
        </p:spPr>
      </p:pic>
    </p:spTree>
    <p:extLst>
      <p:ext uri="{BB962C8B-B14F-4D97-AF65-F5344CB8AC3E}">
        <p14:creationId xmlns:p14="http://schemas.microsoft.com/office/powerpoint/2010/main" val="11380821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smtClean="0"/>
              <a:t>讲解：</a:t>
            </a:r>
            <a:r>
              <a:rPr lang="en-US" altLang="zh-CN" dirty="0" smtClean="0"/>
              <a:t>】</a:t>
            </a:r>
            <a:endParaRPr lang="zh-CN" altLang="en-US" dirty="0"/>
          </a:p>
        </p:txBody>
      </p:sp>
      <p:sp>
        <p:nvSpPr>
          <p:cNvPr id="2" name="矩形 1"/>
          <p:cNvSpPr/>
          <p:nvPr/>
        </p:nvSpPr>
        <p:spPr>
          <a:xfrm>
            <a:off x="1134207" y="1762789"/>
            <a:ext cx="8660423" cy="646331"/>
          </a:xfrm>
          <a:prstGeom prst="rect">
            <a:avLst/>
          </a:prstGeom>
        </p:spPr>
        <p:txBody>
          <a:bodyPr wrap="square">
            <a:spAutoFit/>
          </a:bodyPr>
          <a:lstStyle/>
          <a:p>
            <a:r>
              <a:rPr lang="zh-CN" altLang="en-US" dirty="0">
                <a:solidFill>
                  <a:srgbClr val="000000"/>
                </a:solidFill>
                <a:latin typeface="SimSun" panose="02010600030101010101" pitchFamily="2" charset="-122"/>
                <a:ea typeface="SimSun" panose="02010600030101010101" pitchFamily="2" charset="-122"/>
              </a:rPr>
              <a:t>本题解答方法很多，涉及的知识点有：</a:t>
            </a:r>
            <a:r>
              <a:rPr lang="zh-CN" altLang="en-US" dirty="0">
                <a:solidFill>
                  <a:srgbClr val="FF0000"/>
                </a:solidFill>
                <a:latin typeface="SimSun" panose="02010600030101010101" pitchFamily="2" charset="-122"/>
                <a:ea typeface="SimSun" panose="02010600030101010101" pitchFamily="2" charset="-122"/>
              </a:rPr>
              <a:t>查找算法</a:t>
            </a:r>
            <a:r>
              <a:rPr lang="zh-CN" altLang="en-US" dirty="0">
                <a:solidFill>
                  <a:srgbClr val="000000"/>
                </a:solidFill>
                <a:latin typeface="SimSun" panose="02010600030101010101" pitchFamily="2" charset="-122"/>
                <a:ea typeface="SimSun" panose="02010600030101010101" pitchFamily="2" charset="-122"/>
              </a:rPr>
              <a:t>、</a:t>
            </a:r>
            <a:r>
              <a:rPr lang="zh-CN" altLang="en-US" dirty="0">
                <a:solidFill>
                  <a:srgbClr val="FF0000"/>
                </a:solidFill>
                <a:latin typeface="SimSun" panose="02010600030101010101" pitchFamily="2" charset="-122"/>
                <a:ea typeface="SimSun" panose="02010600030101010101" pitchFamily="2" charset="-122"/>
              </a:rPr>
              <a:t>排序算法、标记数组。</a:t>
            </a:r>
            <a:br>
              <a:rPr lang="zh-CN" altLang="en-US" dirty="0">
                <a:solidFill>
                  <a:srgbClr val="FF0000"/>
                </a:solidFill>
                <a:latin typeface="SimSun" panose="02010600030101010101" pitchFamily="2" charset="-122"/>
                <a:ea typeface="SimSun" panose="02010600030101010101" pitchFamily="2" charset="-122"/>
              </a:rPr>
            </a:br>
            <a:endParaRPr lang="zh-CN" altLang="en-US" dirty="0"/>
          </a:p>
        </p:txBody>
      </p:sp>
      <p:pic>
        <p:nvPicPr>
          <p:cNvPr id="5" name="图片 4"/>
          <p:cNvPicPr>
            <a:picLocks noChangeAspect="1"/>
          </p:cNvPicPr>
          <p:nvPr/>
        </p:nvPicPr>
        <p:blipFill>
          <a:blip r:embed="rId2"/>
          <a:stretch>
            <a:fillRect/>
          </a:stretch>
        </p:blipFill>
        <p:spPr>
          <a:xfrm>
            <a:off x="1311701" y="2181974"/>
            <a:ext cx="8671780" cy="4563192"/>
          </a:xfrm>
          <a:prstGeom prst="rect">
            <a:avLst/>
          </a:prstGeom>
        </p:spPr>
      </p:pic>
    </p:spTree>
    <p:extLst>
      <p:ext uri="{BB962C8B-B14F-4D97-AF65-F5344CB8AC3E}">
        <p14:creationId xmlns:p14="http://schemas.microsoft.com/office/powerpoint/2010/main" val="354994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smtClean="0"/>
              <a:t>讲解：</a:t>
            </a:r>
            <a:r>
              <a:rPr lang="en-US" altLang="zh-CN" dirty="0" smtClean="0"/>
              <a:t>】</a:t>
            </a:r>
            <a:endParaRPr lang="zh-CN" altLang="en-US" dirty="0"/>
          </a:p>
        </p:txBody>
      </p:sp>
      <p:pic>
        <p:nvPicPr>
          <p:cNvPr id="4" name="图片 3"/>
          <p:cNvPicPr>
            <a:picLocks noChangeAspect="1"/>
          </p:cNvPicPr>
          <p:nvPr/>
        </p:nvPicPr>
        <p:blipFill>
          <a:blip r:embed="rId2"/>
          <a:stretch>
            <a:fillRect/>
          </a:stretch>
        </p:blipFill>
        <p:spPr>
          <a:xfrm>
            <a:off x="1266091" y="1861404"/>
            <a:ext cx="9639300" cy="4067175"/>
          </a:xfrm>
          <a:prstGeom prst="rect">
            <a:avLst/>
          </a:prstGeom>
        </p:spPr>
      </p:pic>
    </p:spTree>
    <p:extLst>
      <p:ext uri="{BB962C8B-B14F-4D97-AF65-F5344CB8AC3E}">
        <p14:creationId xmlns:p14="http://schemas.microsoft.com/office/powerpoint/2010/main" val="377938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528" y="1152283"/>
            <a:ext cx="10515600" cy="376112"/>
          </a:xfrm>
        </p:spPr>
        <p:txBody>
          <a:bodyPr>
            <a:normAutofit fontScale="90000"/>
          </a:bodyPr>
          <a:lstStyle/>
          <a:p>
            <a:pPr algn="l"/>
            <a:r>
              <a:rPr lang="zh-CN" altLang="en-US" dirty="0"/>
              <a:t>例 </a:t>
            </a:r>
            <a:r>
              <a:rPr lang="en-US" altLang="zh-CN" dirty="0"/>
              <a:t>5</a:t>
            </a:r>
            <a:r>
              <a:rPr lang="zh-CN" altLang="en-US" dirty="0"/>
              <a:t>：奖学金</a:t>
            </a:r>
            <a:r>
              <a:rPr lang="en-US" altLang="zh-CN" dirty="0"/>
              <a:t>(P1066)</a:t>
            </a:r>
            <a:br>
              <a:rPr lang="en-US" altLang="zh-CN" dirty="0"/>
            </a:br>
            <a:endParaRPr lang="zh-CN" altLang="en-US" dirty="0"/>
          </a:p>
        </p:txBody>
      </p:sp>
      <p:sp>
        <p:nvSpPr>
          <p:cNvPr id="3" name="内容占位符 2"/>
          <p:cNvSpPr>
            <a:spLocks noGrp="1"/>
          </p:cNvSpPr>
          <p:nvPr>
            <p:ph idx="1"/>
          </p:nvPr>
        </p:nvSpPr>
        <p:spPr>
          <a:xfrm>
            <a:off x="407373" y="1440472"/>
            <a:ext cx="11207264" cy="4897807"/>
          </a:xfrm>
        </p:spPr>
        <p:txBody>
          <a:bodyPr>
            <a:noAutofit/>
          </a:bodyPr>
          <a:lstStyle/>
          <a:p>
            <a:r>
              <a:rPr lang="zh-CN" altLang="en-US" sz="2000" dirty="0">
                <a:latin typeface="+mn-ea"/>
              </a:rPr>
              <a:t>某小学最近得到了一笔赞助，打算拿出其中一部分为学习成绩优秀的前 </a:t>
            </a:r>
            <a:r>
              <a:rPr lang="en-US" altLang="zh-CN" sz="2000" dirty="0">
                <a:latin typeface="+mn-ea"/>
              </a:rPr>
              <a:t>5 </a:t>
            </a:r>
            <a:r>
              <a:rPr lang="zh-CN" altLang="en-US" sz="2000" dirty="0">
                <a:latin typeface="+mn-ea"/>
              </a:rPr>
              <a:t>名学生发奖学金。期末，</a:t>
            </a:r>
            <a:r>
              <a:rPr lang="zh-CN" altLang="en-US" sz="2000" dirty="0" smtClean="0">
                <a:latin typeface="+mn-ea"/>
              </a:rPr>
              <a:t>每个</a:t>
            </a:r>
            <a:r>
              <a:rPr lang="zh-CN" altLang="en-US" sz="2000" dirty="0">
                <a:latin typeface="+mn-ea"/>
              </a:rPr>
              <a:t>学生都有 </a:t>
            </a:r>
            <a:r>
              <a:rPr lang="en-US" altLang="zh-CN" sz="2000" dirty="0">
                <a:latin typeface="+mn-ea"/>
              </a:rPr>
              <a:t>3 </a:t>
            </a:r>
            <a:r>
              <a:rPr lang="zh-CN" altLang="en-US" sz="2000" dirty="0">
                <a:latin typeface="+mn-ea"/>
              </a:rPr>
              <a:t>门课的成绩：语文、数学、英语。先按总分从高到低排序，如果两个同学总分相同，再按</a:t>
            </a:r>
            <a:r>
              <a:rPr lang="zh-CN" altLang="en-US" sz="2000" dirty="0" smtClean="0">
                <a:latin typeface="+mn-ea"/>
              </a:rPr>
              <a:t>语文</a:t>
            </a:r>
            <a:r>
              <a:rPr lang="zh-CN" altLang="en-US" sz="2000" dirty="0">
                <a:latin typeface="+mn-ea"/>
              </a:rPr>
              <a:t>成绩从高到低排序，如果两个同学总分和语文成绩都相同，那么规定学号小的同学排在前面，这样，</a:t>
            </a:r>
            <a:r>
              <a:rPr lang="zh-CN" altLang="en-US" sz="2000" dirty="0" smtClean="0">
                <a:latin typeface="+mn-ea"/>
              </a:rPr>
              <a:t>每个</a:t>
            </a:r>
            <a:r>
              <a:rPr lang="zh-CN" altLang="en-US" sz="2000" dirty="0">
                <a:latin typeface="+mn-ea"/>
              </a:rPr>
              <a:t>学生的排序是唯一确定的。</a:t>
            </a:r>
            <a:br>
              <a:rPr lang="zh-CN" altLang="en-US" sz="2000" dirty="0">
                <a:latin typeface="+mn-ea"/>
              </a:rPr>
            </a:br>
            <a:r>
              <a:rPr lang="zh-CN" altLang="en-US" sz="2000" dirty="0">
                <a:latin typeface="+mn-ea"/>
              </a:rPr>
              <a:t>任务：先根据输入的 </a:t>
            </a:r>
            <a:r>
              <a:rPr lang="en-US" altLang="zh-CN" sz="2000" dirty="0">
                <a:latin typeface="+mn-ea"/>
              </a:rPr>
              <a:t>3 </a:t>
            </a:r>
            <a:r>
              <a:rPr lang="zh-CN" altLang="en-US" sz="2000" dirty="0">
                <a:latin typeface="+mn-ea"/>
              </a:rPr>
              <a:t>门课的成绩计算总分，然后按上述规则排序，最后按排名顺序输出前 </a:t>
            </a:r>
            <a:r>
              <a:rPr lang="en-US" altLang="zh-CN" sz="2000" dirty="0">
                <a:latin typeface="+mn-ea"/>
              </a:rPr>
              <a:t>5 </a:t>
            </a:r>
            <a:r>
              <a:rPr lang="zh-CN" altLang="en-US" sz="2000" dirty="0">
                <a:latin typeface="+mn-ea"/>
              </a:rPr>
              <a:t>名</a:t>
            </a:r>
            <a:r>
              <a:rPr lang="zh-CN" altLang="en-US" sz="2000" dirty="0" smtClean="0">
                <a:latin typeface="+mn-ea"/>
              </a:rPr>
              <a:t>学生的</a:t>
            </a:r>
            <a:r>
              <a:rPr lang="zh-CN" altLang="en-US" sz="2000" dirty="0">
                <a:latin typeface="+mn-ea"/>
              </a:rPr>
              <a:t>学号和总分。注意，在前 </a:t>
            </a:r>
            <a:r>
              <a:rPr lang="en-US" altLang="zh-CN" sz="2000" dirty="0">
                <a:latin typeface="+mn-ea"/>
              </a:rPr>
              <a:t>5 </a:t>
            </a:r>
            <a:r>
              <a:rPr lang="zh-CN" altLang="en-US" sz="2000" dirty="0">
                <a:latin typeface="+mn-ea"/>
              </a:rPr>
              <a:t>名同学中，每个人的奖学金都不相同，因此，你必须严格按上述规则排序。</a:t>
            </a:r>
            <a:br>
              <a:rPr lang="zh-CN" altLang="en-US" sz="2000" dirty="0">
                <a:latin typeface="+mn-ea"/>
              </a:rPr>
            </a:br>
            <a:r>
              <a:rPr lang="en-US" altLang="zh-CN" sz="2000" dirty="0">
                <a:latin typeface="+mn-ea"/>
              </a:rPr>
              <a:t>【</a:t>
            </a:r>
            <a:r>
              <a:rPr lang="zh-CN" altLang="en-US" sz="2000" dirty="0">
                <a:latin typeface="+mn-ea"/>
              </a:rPr>
              <a:t>输入</a:t>
            </a:r>
            <a:r>
              <a:rPr lang="en-US" altLang="zh-CN" sz="2000" dirty="0">
                <a:latin typeface="+mn-ea"/>
              </a:rPr>
              <a:t>】</a:t>
            </a:r>
            <a:br>
              <a:rPr lang="en-US" altLang="zh-CN" sz="2000" dirty="0">
                <a:latin typeface="+mn-ea"/>
              </a:rPr>
            </a:br>
            <a:r>
              <a:rPr lang="zh-CN" altLang="en-US" sz="2000" dirty="0">
                <a:latin typeface="+mn-ea"/>
              </a:rPr>
              <a:t>含 </a:t>
            </a:r>
            <a:r>
              <a:rPr lang="en-US" altLang="zh-CN" sz="2000" dirty="0">
                <a:latin typeface="+mn-ea"/>
              </a:rPr>
              <a:t>n+1 </a:t>
            </a:r>
            <a:r>
              <a:rPr lang="zh-CN" altLang="en-US" sz="2000" dirty="0">
                <a:latin typeface="+mn-ea"/>
              </a:rPr>
              <a:t>行：第 </a:t>
            </a:r>
            <a:r>
              <a:rPr lang="en-US" altLang="zh-CN" sz="2000" dirty="0">
                <a:latin typeface="+mn-ea"/>
              </a:rPr>
              <a:t>1 </a:t>
            </a:r>
            <a:r>
              <a:rPr lang="zh-CN" altLang="en-US" sz="2000" dirty="0">
                <a:latin typeface="+mn-ea"/>
              </a:rPr>
              <a:t>行为一个正整数 </a:t>
            </a:r>
            <a:r>
              <a:rPr lang="en-US" altLang="zh-CN" sz="2000" dirty="0">
                <a:latin typeface="+mn-ea"/>
              </a:rPr>
              <a:t>n</a:t>
            </a:r>
            <a:r>
              <a:rPr lang="zh-CN" altLang="en-US" sz="2000" dirty="0">
                <a:latin typeface="+mn-ea"/>
              </a:rPr>
              <a:t>，表示该校参加评选的学生人数。</a:t>
            </a:r>
            <a:br>
              <a:rPr lang="zh-CN" altLang="en-US" sz="2000" dirty="0">
                <a:latin typeface="+mn-ea"/>
              </a:rPr>
            </a:br>
            <a:r>
              <a:rPr lang="zh-CN" altLang="en-US" sz="2000" dirty="0">
                <a:latin typeface="+mn-ea"/>
              </a:rPr>
              <a:t>第 </a:t>
            </a:r>
            <a:r>
              <a:rPr lang="en-US" altLang="zh-CN" sz="2000" dirty="0">
                <a:latin typeface="+mn-ea"/>
              </a:rPr>
              <a:t>2 </a:t>
            </a:r>
            <a:r>
              <a:rPr lang="zh-CN" altLang="en-US" sz="2000" dirty="0">
                <a:latin typeface="+mn-ea"/>
              </a:rPr>
              <a:t>到 </a:t>
            </a:r>
            <a:r>
              <a:rPr lang="en-US" altLang="zh-CN" sz="2000" dirty="0">
                <a:latin typeface="+mn-ea"/>
              </a:rPr>
              <a:t>n+1 </a:t>
            </a:r>
            <a:r>
              <a:rPr lang="zh-CN" altLang="en-US" sz="2000" dirty="0">
                <a:latin typeface="+mn-ea"/>
              </a:rPr>
              <a:t>行，每行有 </a:t>
            </a:r>
            <a:r>
              <a:rPr lang="en-US" altLang="zh-CN" sz="2000" dirty="0">
                <a:latin typeface="+mn-ea"/>
              </a:rPr>
              <a:t>3 </a:t>
            </a:r>
            <a:r>
              <a:rPr lang="zh-CN" altLang="en-US" sz="2000" dirty="0">
                <a:latin typeface="+mn-ea"/>
              </a:rPr>
              <a:t>个用空格隔开的数字，每个数字都在 </a:t>
            </a:r>
            <a:r>
              <a:rPr lang="en-US" altLang="zh-CN" sz="2000" dirty="0">
                <a:latin typeface="+mn-ea"/>
              </a:rPr>
              <a:t>0 </a:t>
            </a:r>
            <a:r>
              <a:rPr lang="zh-CN" altLang="en-US" sz="2000" dirty="0">
                <a:latin typeface="+mn-ea"/>
              </a:rPr>
              <a:t>到 </a:t>
            </a:r>
            <a:r>
              <a:rPr lang="en-US" altLang="zh-CN" sz="2000" dirty="0">
                <a:latin typeface="+mn-ea"/>
              </a:rPr>
              <a:t>100 </a:t>
            </a:r>
            <a:r>
              <a:rPr lang="zh-CN" altLang="en-US" sz="2000" dirty="0">
                <a:latin typeface="+mn-ea"/>
              </a:rPr>
              <a:t>之间。第 </a:t>
            </a:r>
            <a:r>
              <a:rPr lang="en-US" altLang="zh-CN" sz="2000" dirty="0">
                <a:latin typeface="+mn-ea"/>
              </a:rPr>
              <a:t>j </a:t>
            </a:r>
            <a:r>
              <a:rPr lang="zh-CN" altLang="en-US" sz="2000" dirty="0">
                <a:latin typeface="+mn-ea"/>
              </a:rPr>
              <a:t>行的 </a:t>
            </a:r>
            <a:r>
              <a:rPr lang="en-US" altLang="zh-CN" sz="2000" dirty="0">
                <a:latin typeface="+mn-ea"/>
              </a:rPr>
              <a:t>3 </a:t>
            </a:r>
            <a:r>
              <a:rPr lang="zh-CN" altLang="en-US" sz="2000" dirty="0">
                <a:latin typeface="+mn-ea"/>
              </a:rPr>
              <a:t>个数字</a:t>
            </a:r>
            <a:r>
              <a:rPr lang="zh-CN" altLang="en-US" sz="2000" dirty="0" smtClean="0">
                <a:latin typeface="+mn-ea"/>
              </a:rPr>
              <a:t>依次</a:t>
            </a:r>
            <a:r>
              <a:rPr lang="zh-CN" altLang="en-US" sz="2000" dirty="0">
                <a:latin typeface="+mn-ea"/>
              </a:rPr>
              <a:t>表示学号为 </a:t>
            </a:r>
            <a:r>
              <a:rPr lang="en-US" altLang="zh-CN" sz="2000" dirty="0">
                <a:latin typeface="+mn-ea"/>
              </a:rPr>
              <a:t>j-1 </a:t>
            </a:r>
            <a:r>
              <a:rPr lang="zh-CN" altLang="en-US" sz="2000" dirty="0">
                <a:latin typeface="+mn-ea"/>
              </a:rPr>
              <a:t>的学生的语文、数学、英语的成绩。每个学生的学号按照输入顺序编号为 </a:t>
            </a:r>
            <a:r>
              <a:rPr lang="en-US" altLang="zh-CN" sz="2000" dirty="0">
                <a:latin typeface="+mn-ea"/>
              </a:rPr>
              <a:t>1~n</a:t>
            </a:r>
            <a:r>
              <a:rPr lang="zh-CN" altLang="en-US" sz="2000" dirty="0">
                <a:latin typeface="+mn-ea"/>
              </a:rPr>
              <a:t>（恰好</a:t>
            </a:r>
            <a:r>
              <a:rPr lang="zh-CN" altLang="en-US" sz="2000" dirty="0" smtClean="0">
                <a:latin typeface="+mn-ea"/>
              </a:rPr>
              <a:t>是输入数据</a:t>
            </a:r>
            <a:r>
              <a:rPr lang="zh-CN" altLang="en-US" sz="2000" dirty="0">
                <a:latin typeface="+mn-ea"/>
              </a:rPr>
              <a:t>的行号减 </a:t>
            </a:r>
            <a:r>
              <a:rPr lang="en-US" altLang="zh-CN" sz="2000" dirty="0">
                <a:latin typeface="+mn-ea"/>
              </a:rPr>
              <a:t>1</a:t>
            </a:r>
            <a:r>
              <a:rPr lang="zh-CN" altLang="en-US" sz="2000" dirty="0">
                <a:latin typeface="+mn-ea"/>
              </a:rPr>
              <a:t>）。所给的数据都是正确的，不必检验。</a:t>
            </a:r>
            <a:br>
              <a:rPr lang="zh-CN" altLang="en-US" sz="2000" dirty="0">
                <a:latin typeface="+mn-ea"/>
              </a:rPr>
            </a:br>
            <a:r>
              <a:rPr lang="en-US" altLang="zh-CN" sz="2000" dirty="0">
                <a:latin typeface="+mn-ea"/>
              </a:rPr>
              <a:t>【</a:t>
            </a:r>
            <a:r>
              <a:rPr lang="zh-CN" altLang="en-US" sz="2000" dirty="0">
                <a:latin typeface="+mn-ea"/>
              </a:rPr>
              <a:t>输出</a:t>
            </a:r>
            <a:r>
              <a:rPr lang="en-US" altLang="zh-CN" sz="2000" dirty="0">
                <a:latin typeface="+mn-ea"/>
              </a:rPr>
              <a:t>】</a:t>
            </a:r>
            <a:br>
              <a:rPr lang="en-US" altLang="zh-CN" sz="2000" dirty="0">
                <a:latin typeface="+mn-ea"/>
              </a:rPr>
            </a:br>
            <a:r>
              <a:rPr lang="zh-CN" altLang="en-US" sz="2000" dirty="0">
                <a:latin typeface="+mn-ea"/>
              </a:rPr>
              <a:t>共有 </a:t>
            </a:r>
            <a:r>
              <a:rPr lang="en-US" altLang="zh-CN" sz="2000" dirty="0">
                <a:latin typeface="+mn-ea"/>
              </a:rPr>
              <a:t>5 </a:t>
            </a:r>
            <a:r>
              <a:rPr lang="zh-CN" altLang="en-US" sz="2000" dirty="0">
                <a:latin typeface="+mn-ea"/>
              </a:rPr>
              <a:t>行，每行是两个用空格隔开的正整数</a:t>
            </a:r>
            <a:r>
              <a:rPr lang="en-US" altLang="zh-CN" sz="2000" dirty="0">
                <a:latin typeface="+mn-ea"/>
              </a:rPr>
              <a:t>, </a:t>
            </a:r>
            <a:r>
              <a:rPr lang="zh-CN" altLang="en-US" sz="2000" dirty="0">
                <a:latin typeface="+mn-ea"/>
              </a:rPr>
              <a:t>依次表示前 </a:t>
            </a:r>
            <a:r>
              <a:rPr lang="en-US" altLang="zh-CN" sz="2000" dirty="0">
                <a:latin typeface="+mn-ea"/>
              </a:rPr>
              <a:t>5 </a:t>
            </a:r>
            <a:r>
              <a:rPr lang="zh-CN" altLang="en-US" sz="2000" dirty="0">
                <a:latin typeface="+mn-ea"/>
              </a:rPr>
              <a:t>名学生的学号和总分。</a:t>
            </a:r>
            <a:br>
              <a:rPr lang="zh-CN" altLang="en-US" sz="2000" dirty="0">
                <a:latin typeface="+mn-ea"/>
              </a:rPr>
            </a:br>
            <a:r>
              <a:rPr lang="en-US" altLang="zh-CN" sz="2000" dirty="0">
                <a:latin typeface="+mn-ea"/>
              </a:rPr>
              <a:t>【</a:t>
            </a:r>
            <a:r>
              <a:rPr lang="zh-CN" altLang="en-US" sz="2000" dirty="0">
                <a:latin typeface="+mn-ea"/>
              </a:rPr>
              <a:t>数据范围</a:t>
            </a:r>
            <a:r>
              <a:rPr lang="en-US" altLang="zh-CN" sz="2000" dirty="0">
                <a:latin typeface="+mn-ea"/>
              </a:rPr>
              <a:t>】</a:t>
            </a:r>
            <a:br>
              <a:rPr lang="en-US" altLang="zh-CN" sz="2000" dirty="0">
                <a:latin typeface="+mn-ea"/>
              </a:rPr>
            </a:br>
            <a:r>
              <a:rPr lang="en-US" altLang="zh-CN" sz="2000" dirty="0">
                <a:latin typeface="+mn-ea"/>
              </a:rPr>
              <a:t>50</a:t>
            </a:r>
            <a:r>
              <a:rPr lang="en-US" altLang="zh-CN" sz="2000" dirty="0" smtClean="0">
                <a:latin typeface="+mn-ea"/>
              </a:rPr>
              <a:t>%</a:t>
            </a:r>
            <a:r>
              <a:rPr lang="zh-CN" altLang="en-US" sz="2000" dirty="0">
                <a:latin typeface="+mn-ea"/>
              </a:rPr>
              <a:t>的数据满足：各学生的总成绩各不相同</a:t>
            </a:r>
          </a:p>
          <a:p>
            <a:r>
              <a:rPr lang="en-US" altLang="zh-CN" sz="2000" dirty="0">
                <a:latin typeface="+mn-ea"/>
              </a:rPr>
              <a:t>100%</a:t>
            </a:r>
            <a:r>
              <a:rPr lang="zh-CN" altLang="en-US" sz="2000" dirty="0">
                <a:latin typeface="+mn-ea"/>
              </a:rPr>
              <a:t>的数据满足：</a:t>
            </a:r>
            <a:r>
              <a:rPr lang="en-US" altLang="zh-CN" sz="2000" dirty="0">
                <a:latin typeface="+mn-ea"/>
              </a:rPr>
              <a:t>6&lt;=n&lt;=300</a:t>
            </a:r>
            <a:endParaRPr lang="en-US" altLang="zh-CN" sz="2000" dirty="0" smtClean="0">
              <a:latin typeface="+mn-ea"/>
            </a:endParaRPr>
          </a:p>
        </p:txBody>
      </p:sp>
    </p:spTree>
    <p:extLst>
      <p:ext uri="{BB962C8B-B14F-4D97-AF65-F5344CB8AC3E}">
        <p14:creationId xmlns:p14="http://schemas.microsoft.com/office/powerpoint/2010/main" val="1174062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smtClean="0"/>
              <a:t>讲解：</a:t>
            </a:r>
            <a:r>
              <a:rPr lang="en-US" altLang="zh-CN" dirty="0" smtClean="0"/>
              <a:t>】</a:t>
            </a:r>
            <a:endParaRPr lang="zh-CN" altLang="en-US" dirty="0"/>
          </a:p>
        </p:txBody>
      </p:sp>
      <p:sp>
        <p:nvSpPr>
          <p:cNvPr id="2" name="矩形 1"/>
          <p:cNvSpPr/>
          <p:nvPr/>
        </p:nvSpPr>
        <p:spPr>
          <a:xfrm>
            <a:off x="975946" y="1565030"/>
            <a:ext cx="9806353" cy="2031325"/>
          </a:xfrm>
          <a:prstGeom prst="rect">
            <a:avLst/>
          </a:prstGeom>
        </p:spPr>
        <p:txBody>
          <a:bodyPr wrap="square">
            <a:spAutoFit/>
          </a:bodyPr>
          <a:lstStyle/>
          <a:p>
            <a:r>
              <a:rPr lang="zh-CN" altLang="en-US" dirty="0" smtClean="0"/>
              <a:t>     本</a:t>
            </a:r>
            <a:r>
              <a:rPr lang="zh-CN" altLang="en-US" dirty="0"/>
              <a:t>题目仍然是排序：排序的标准时：总分从高到低排序，如果两个同学总分相同，再按语文成绩从</a:t>
            </a:r>
            <a:r>
              <a:rPr lang="zh-CN" altLang="en-US" dirty="0" smtClean="0"/>
              <a:t>高到</a:t>
            </a:r>
            <a:r>
              <a:rPr lang="zh-CN" altLang="en-US" dirty="0"/>
              <a:t>低排序，如果两个同学总分和语文成绩都相同，那么规定学号小的同学排在前面</a:t>
            </a:r>
            <a:r>
              <a:rPr lang="zh-CN" altLang="en-US" dirty="0" smtClean="0"/>
              <a:t>。</a:t>
            </a:r>
            <a:endParaRPr lang="en-US" altLang="zh-CN" dirty="0" smtClean="0"/>
          </a:p>
          <a:p>
            <a:r>
              <a:rPr lang="en-US" altLang="zh-CN" dirty="0"/>
              <a:t> </a:t>
            </a:r>
            <a:r>
              <a:rPr lang="en-US" altLang="zh-CN" dirty="0" smtClean="0"/>
              <a:t>    </a:t>
            </a:r>
            <a:r>
              <a:rPr lang="zh-CN" altLang="en-US" dirty="0" smtClean="0"/>
              <a:t>我们</a:t>
            </a:r>
            <a:r>
              <a:rPr lang="zh-CN" altLang="en-US" dirty="0"/>
              <a:t>把这种要求的排序称为多关键字排序：第一关键字是总分，第二关键字是语文成绩，第三</a:t>
            </a:r>
            <a:r>
              <a:rPr lang="zh-CN" altLang="en-US" dirty="0" smtClean="0"/>
              <a:t>关键字是</a:t>
            </a:r>
            <a:r>
              <a:rPr lang="zh-CN" altLang="en-US" dirty="0"/>
              <a:t>学号。</a:t>
            </a:r>
            <a:br>
              <a:rPr lang="zh-CN" altLang="en-US" dirty="0"/>
            </a:br>
            <a:r>
              <a:rPr lang="zh-CN" altLang="en-US" dirty="0" smtClean="0"/>
              <a:t>      设</a:t>
            </a:r>
            <a:r>
              <a:rPr lang="zh-CN" altLang="en-US" dirty="0"/>
              <a:t>数组：</a:t>
            </a:r>
            <a:r>
              <a:rPr lang="en-US" altLang="zh-CN" dirty="0"/>
              <a:t>a[</a:t>
            </a:r>
            <a:r>
              <a:rPr lang="en-US" altLang="zh-CN" dirty="0" err="1"/>
              <a:t>i</a:t>
            </a:r>
            <a:r>
              <a:rPr lang="en-US" altLang="zh-CN" dirty="0"/>
              <a:t>],b[</a:t>
            </a:r>
            <a:r>
              <a:rPr lang="en-US" altLang="zh-CN" dirty="0" err="1"/>
              <a:t>i</a:t>
            </a:r>
            <a:r>
              <a:rPr lang="en-US" altLang="zh-CN" dirty="0"/>
              <a:t>],c[</a:t>
            </a:r>
            <a:r>
              <a:rPr lang="en-US" altLang="zh-CN" dirty="0" err="1"/>
              <a:t>i</a:t>
            </a:r>
            <a:r>
              <a:rPr lang="en-US" altLang="zh-CN" dirty="0"/>
              <a:t>],tot[</a:t>
            </a:r>
            <a:r>
              <a:rPr lang="en-US" altLang="zh-CN" dirty="0" err="1"/>
              <a:t>i</a:t>
            </a:r>
            <a:r>
              <a:rPr lang="en-US" altLang="zh-CN" dirty="0"/>
              <a:t>],no[</a:t>
            </a:r>
            <a:r>
              <a:rPr lang="en-US" altLang="zh-CN" dirty="0" err="1"/>
              <a:t>i</a:t>
            </a:r>
            <a:r>
              <a:rPr lang="en-US" altLang="zh-CN" dirty="0"/>
              <a:t>]</a:t>
            </a:r>
            <a:r>
              <a:rPr lang="zh-CN" altLang="en-US" dirty="0"/>
              <a:t>分别表示学好为 </a:t>
            </a:r>
            <a:r>
              <a:rPr lang="en-US" altLang="zh-CN" dirty="0" err="1"/>
              <a:t>i</a:t>
            </a:r>
            <a:r>
              <a:rPr lang="en-US" altLang="zh-CN" dirty="0"/>
              <a:t> </a:t>
            </a:r>
            <a:r>
              <a:rPr lang="zh-CN" altLang="en-US" dirty="0"/>
              <a:t>的学生的语文、数学、外语、总分</a:t>
            </a:r>
            <a:r>
              <a:rPr lang="zh-CN" altLang="en-US" dirty="0" smtClean="0"/>
              <a:t>、和</a:t>
            </a:r>
            <a:r>
              <a:rPr lang="zh-CN" altLang="en-US" dirty="0"/>
              <a:t>学号，则假设用选择排序的时候，在第 </a:t>
            </a:r>
            <a:r>
              <a:rPr lang="en-US" altLang="zh-CN" dirty="0" err="1"/>
              <a:t>i</a:t>
            </a:r>
            <a:r>
              <a:rPr lang="en-US" altLang="zh-CN" dirty="0"/>
              <a:t> </a:t>
            </a:r>
            <a:r>
              <a:rPr lang="zh-CN" altLang="en-US" dirty="0"/>
              <a:t>个元素和第 </a:t>
            </a:r>
            <a:r>
              <a:rPr lang="en-US" altLang="zh-CN" dirty="0" smtClean="0"/>
              <a:t>j</a:t>
            </a:r>
            <a:r>
              <a:rPr lang="zh-CN" altLang="en-US" dirty="0"/>
              <a:t>个元素比较的时候，按多关键字标准来处理：</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1435344" y="3596355"/>
            <a:ext cx="9163050" cy="2333625"/>
          </a:xfrm>
          <a:prstGeom prst="rect">
            <a:avLst/>
          </a:prstGeom>
        </p:spPr>
      </p:pic>
    </p:spTree>
    <p:extLst>
      <p:ext uri="{BB962C8B-B14F-4D97-AF65-F5344CB8AC3E}">
        <p14:creationId xmlns:p14="http://schemas.microsoft.com/office/powerpoint/2010/main" val="385015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528" y="1152283"/>
            <a:ext cx="10515600" cy="376112"/>
          </a:xfrm>
        </p:spPr>
        <p:txBody>
          <a:bodyPr>
            <a:normAutofit fontScale="90000"/>
          </a:bodyPr>
          <a:lstStyle/>
          <a:p>
            <a:pPr algn="l"/>
            <a:r>
              <a:rPr lang="zh-CN" altLang="en-US" dirty="0"/>
              <a:t>例 </a:t>
            </a:r>
            <a:r>
              <a:rPr lang="en-US" altLang="zh-CN" dirty="0"/>
              <a:t>6</a:t>
            </a:r>
            <a:r>
              <a:rPr lang="zh-CN" altLang="en-US" dirty="0"/>
              <a:t>、垂直柱状图（</a:t>
            </a:r>
            <a:r>
              <a:rPr lang="en-US" altLang="zh-CN" dirty="0"/>
              <a:t>P1071</a:t>
            </a:r>
            <a:r>
              <a:rPr lang="zh-CN" altLang="en-US" dirty="0"/>
              <a:t>）</a:t>
            </a:r>
            <a:br>
              <a:rPr lang="zh-CN" altLang="en-US" dirty="0"/>
            </a:br>
            <a:endParaRPr lang="zh-CN" altLang="en-US" dirty="0"/>
          </a:p>
        </p:txBody>
      </p:sp>
      <p:sp>
        <p:nvSpPr>
          <p:cNvPr id="3" name="内容占位符 2"/>
          <p:cNvSpPr>
            <a:spLocks noGrp="1"/>
          </p:cNvSpPr>
          <p:nvPr>
            <p:ph idx="1"/>
          </p:nvPr>
        </p:nvSpPr>
        <p:spPr>
          <a:xfrm>
            <a:off x="407373" y="1440472"/>
            <a:ext cx="11207264" cy="4897807"/>
          </a:xfrm>
        </p:spPr>
        <p:txBody>
          <a:bodyPr>
            <a:noAutofit/>
          </a:bodyPr>
          <a:lstStyle/>
          <a:p>
            <a:r>
              <a:rPr lang="zh-CN" altLang="en-US" sz="2000" dirty="0">
                <a:latin typeface="+mj-ea"/>
                <a:ea typeface="+mj-ea"/>
              </a:rPr>
              <a:t>写一个程序从读取四行字符，然后用柱状图输出每个大写字符在输入中出现的次数。严格地按照</a:t>
            </a:r>
            <a:r>
              <a:rPr lang="zh-CN" altLang="en-US" sz="2000" dirty="0" smtClean="0">
                <a:latin typeface="+mj-ea"/>
                <a:ea typeface="+mj-ea"/>
              </a:rPr>
              <a:t>输出样</a:t>
            </a:r>
            <a:r>
              <a:rPr lang="zh-CN" altLang="en-US" sz="2000" dirty="0">
                <a:latin typeface="+mj-ea"/>
                <a:ea typeface="+mj-ea"/>
              </a:rPr>
              <a:t>例来安排你的输出格式。</a:t>
            </a:r>
            <a:br>
              <a:rPr lang="zh-CN" altLang="en-US" sz="2000" dirty="0">
                <a:latin typeface="+mj-ea"/>
                <a:ea typeface="+mj-ea"/>
              </a:rPr>
            </a:br>
            <a:r>
              <a:rPr lang="en-US" altLang="zh-CN" sz="2000" dirty="0">
                <a:latin typeface="+mj-ea"/>
                <a:ea typeface="+mj-ea"/>
              </a:rPr>
              <a:t>【</a:t>
            </a:r>
            <a:r>
              <a:rPr lang="zh-CN" altLang="en-US" sz="2000" dirty="0">
                <a:latin typeface="+mj-ea"/>
                <a:ea typeface="+mj-ea"/>
              </a:rPr>
              <a:t>输入格式</a:t>
            </a:r>
            <a:r>
              <a:rPr lang="en-US" altLang="zh-CN" sz="2000" dirty="0">
                <a:latin typeface="+mj-ea"/>
                <a:ea typeface="+mj-ea"/>
              </a:rPr>
              <a:t>】</a:t>
            </a:r>
            <a:r>
              <a:rPr lang="zh-CN" altLang="en-US" sz="2000" dirty="0">
                <a:latin typeface="+mj-ea"/>
                <a:ea typeface="+mj-ea"/>
              </a:rPr>
              <a:t>四行字符，每行不超过 </a:t>
            </a:r>
            <a:r>
              <a:rPr lang="en-US" altLang="zh-CN" sz="2000" dirty="0">
                <a:latin typeface="+mj-ea"/>
                <a:ea typeface="+mj-ea"/>
              </a:rPr>
              <a:t>72 </a:t>
            </a:r>
            <a:r>
              <a:rPr lang="zh-CN" altLang="en-US" sz="2000" dirty="0">
                <a:latin typeface="+mj-ea"/>
                <a:ea typeface="+mj-ea"/>
              </a:rPr>
              <a:t>个字符。</a:t>
            </a:r>
            <a:br>
              <a:rPr lang="zh-CN" altLang="en-US" sz="2000" dirty="0">
                <a:latin typeface="+mj-ea"/>
                <a:ea typeface="+mj-ea"/>
              </a:rPr>
            </a:br>
            <a:r>
              <a:rPr lang="en-US" altLang="zh-CN" sz="2000" dirty="0">
                <a:latin typeface="+mj-ea"/>
                <a:ea typeface="+mj-ea"/>
              </a:rPr>
              <a:t>【</a:t>
            </a:r>
            <a:r>
              <a:rPr lang="zh-CN" altLang="en-US" sz="2000" dirty="0">
                <a:latin typeface="+mj-ea"/>
                <a:ea typeface="+mj-ea"/>
              </a:rPr>
              <a:t>输出格式</a:t>
            </a:r>
            <a:r>
              <a:rPr lang="en-US" altLang="zh-CN" sz="2000" dirty="0">
                <a:latin typeface="+mj-ea"/>
                <a:ea typeface="+mj-ea"/>
              </a:rPr>
              <a:t>】</a:t>
            </a:r>
            <a:r>
              <a:rPr lang="zh-CN" altLang="en-US" sz="2000" dirty="0">
                <a:latin typeface="+mj-ea"/>
                <a:ea typeface="+mj-ea"/>
              </a:rPr>
              <a:t>由若干行组成，前几行由空格和星号组成，最后一行则是由字母组成的。每一列对应的</a:t>
            </a:r>
            <a:r>
              <a:rPr lang="zh-CN" altLang="en-US" sz="2000" dirty="0" smtClean="0">
                <a:latin typeface="+mj-ea"/>
                <a:ea typeface="+mj-ea"/>
              </a:rPr>
              <a:t>星号个数</a:t>
            </a:r>
            <a:r>
              <a:rPr lang="zh-CN" altLang="en-US" sz="2000" dirty="0">
                <a:latin typeface="+mj-ea"/>
                <a:ea typeface="+mj-ea"/>
              </a:rPr>
              <a:t>是对应的该字母出现的次数。不要打印任何空行</a:t>
            </a:r>
            <a:r>
              <a:rPr lang="zh-CN" altLang="en-US" sz="2000" dirty="0" smtClean="0">
                <a:latin typeface="+mj-ea"/>
                <a:ea typeface="+mj-ea"/>
              </a:rPr>
              <a:t>。</a:t>
            </a:r>
            <a:r>
              <a:rPr lang="zh-CN" altLang="en-US" sz="2000" dirty="0">
                <a:latin typeface="+mj-ea"/>
                <a:ea typeface="+mj-ea"/>
              </a:rPr>
              <a:t/>
            </a:r>
            <a:br>
              <a:rPr lang="zh-CN" altLang="en-US" sz="2000" dirty="0">
                <a:latin typeface="+mj-ea"/>
                <a:ea typeface="+mj-ea"/>
              </a:rPr>
            </a:br>
            <a:endParaRPr lang="en-US" altLang="zh-CN" sz="2000" dirty="0" smtClean="0">
              <a:latin typeface="+mj-ea"/>
              <a:ea typeface="+mj-ea"/>
            </a:endParaRPr>
          </a:p>
        </p:txBody>
      </p:sp>
    </p:spTree>
    <p:extLst>
      <p:ext uri="{BB962C8B-B14F-4D97-AF65-F5344CB8AC3E}">
        <p14:creationId xmlns:p14="http://schemas.microsoft.com/office/powerpoint/2010/main" val="11949910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smtClean="0"/>
              <a:t>讲解：</a:t>
            </a:r>
            <a:r>
              <a:rPr lang="en-US" altLang="zh-CN" dirty="0" smtClean="0"/>
              <a:t>】</a:t>
            </a:r>
            <a:endParaRPr lang="zh-CN" altLang="en-US" dirty="0"/>
          </a:p>
        </p:txBody>
      </p:sp>
      <p:sp>
        <p:nvSpPr>
          <p:cNvPr id="2" name="矩形 1"/>
          <p:cNvSpPr/>
          <p:nvPr/>
        </p:nvSpPr>
        <p:spPr>
          <a:xfrm>
            <a:off x="975946" y="1565030"/>
            <a:ext cx="9806353" cy="369332"/>
          </a:xfrm>
          <a:prstGeom prst="rect">
            <a:avLst/>
          </a:prstGeom>
        </p:spPr>
        <p:txBody>
          <a:bodyPr wrap="square">
            <a:spAutoFit/>
          </a:bodyPr>
          <a:lstStyle/>
          <a:p>
            <a:r>
              <a:rPr lang="zh-CN" altLang="en-US" dirty="0"/>
              <a:t>定义数组 </a:t>
            </a:r>
            <a:r>
              <a:rPr lang="en-US" altLang="zh-CN" dirty="0" err="1"/>
              <a:t>int</a:t>
            </a:r>
            <a:r>
              <a:rPr lang="en-US" altLang="zh-CN" dirty="0"/>
              <a:t> a[200];</a:t>
            </a:r>
            <a:r>
              <a:rPr lang="zh-CN" altLang="en-US" dirty="0"/>
              <a:t>该数组的作为状态数组使用：</a:t>
            </a:r>
            <a:r>
              <a:rPr lang="en-US" altLang="zh-CN" dirty="0"/>
              <a:t>a[’A’] </a:t>
            </a:r>
            <a:r>
              <a:rPr lang="zh-CN" altLang="en-US" dirty="0"/>
              <a:t>表示字符 </a:t>
            </a:r>
            <a:r>
              <a:rPr lang="en-US" altLang="zh-CN" dirty="0"/>
              <a:t>A </a:t>
            </a:r>
            <a:r>
              <a:rPr lang="zh-CN" altLang="en-US" dirty="0"/>
              <a:t>出现的次数</a:t>
            </a:r>
            <a:r>
              <a:rPr lang="en-US" altLang="zh-CN" dirty="0" smtClean="0"/>
              <a:t>……</a:t>
            </a:r>
            <a:endParaRPr lang="zh-CN" altLang="en-US" dirty="0"/>
          </a:p>
        </p:txBody>
      </p:sp>
      <p:pic>
        <p:nvPicPr>
          <p:cNvPr id="5" name="图片 4"/>
          <p:cNvPicPr>
            <a:picLocks noChangeAspect="1"/>
          </p:cNvPicPr>
          <p:nvPr/>
        </p:nvPicPr>
        <p:blipFill>
          <a:blip r:embed="rId2"/>
          <a:stretch>
            <a:fillRect/>
          </a:stretch>
        </p:blipFill>
        <p:spPr>
          <a:xfrm>
            <a:off x="975947" y="1934362"/>
            <a:ext cx="9267092" cy="1515941"/>
          </a:xfrm>
          <a:prstGeom prst="rect">
            <a:avLst/>
          </a:prstGeom>
        </p:spPr>
      </p:pic>
      <p:pic>
        <p:nvPicPr>
          <p:cNvPr id="6" name="图片 5"/>
          <p:cNvPicPr>
            <a:picLocks noChangeAspect="1"/>
          </p:cNvPicPr>
          <p:nvPr/>
        </p:nvPicPr>
        <p:blipFill>
          <a:blip r:embed="rId3"/>
          <a:stretch>
            <a:fillRect/>
          </a:stretch>
        </p:blipFill>
        <p:spPr>
          <a:xfrm>
            <a:off x="975946" y="3388757"/>
            <a:ext cx="8525243" cy="3564504"/>
          </a:xfrm>
          <a:prstGeom prst="rect">
            <a:avLst/>
          </a:prstGeom>
        </p:spPr>
      </p:pic>
    </p:spTree>
    <p:extLst>
      <p:ext uri="{BB962C8B-B14F-4D97-AF65-F5344CB8AC3E}">
        <p14:creationId xmlns:p14="http://schemas.microsoft.com/office/powerpoint/2010/main" val="360044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en-US" altLang="zh-CN" dirty="0" smtClean="0"/>
              <a:t>end</a:t>
            </a:r>
          </a:p>
        </p:txBody>
      </p:sp>
      <p:sp>
        <p:nvSpPr>
          <p:cNvPr id="5" name="文本占位符 4"/>
          <p:cNvSpPr>
            <a:spLocks noGrp="1"/>
          </p:cNvSpPr>
          <p:nvPr>
            <p:ph type="body" idx="1"/>
            <p:custDataLst>
              <p:tags r:id="rId3"/>
            </p:custDataLst>
          </p:nvPr>
        </p:nvSpPr>
        <p:spPr/>
        <p:txBody>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593604" y="1217613"/>
            <a:ext cx="2112962" cy="457200"/>
          </a:xfrm>
          <a:prstGeom prst="rect">
            <a:avLst/>
          </a:prstGeom>
          <a:noFill/>
          <a:ln w="9525">
            <a:noFill/>
            <a:miter lim="800000"/>
            <a:headEnd/>
            <a:tailEnd/>
          </a:ln>
          <a:effectLst/>
        </p:spPr>
        <p:txBody>
          <a:bodyPr wrap="none">
            <a:spAutoFit/>
          </a:bodyPr>
          <a:lstStyle/>
          <a:p>
            <a:pPr>
              <a:buClr>
                <a:srgbClr val="339933"/>
              </a:buClr>
              <a:buFont typeface="Wingdings" pitchFamily="2" charset="2"/>
              <a:buChar char="Ø"/>
              <a:defRPr/>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339933"/>
                </a:solidFill>
                <a:effectLst>
                  <a:outerShdw blurRad="38100" dist="38100" dir="2700000" algn="tl">
                    <a:srgbClr val="000000"/>
                  </a:outerShdw>
                </a:effectLst>
                <a:latin typeface="楷体_GB2312" pitchFamily="49" charset="-122"/>
                <a:ea typeface="楷体_GB2312" pitchFamily="49" charset="-122"/>
              </a:rPr>
              <a:t>定义说明：</a:t>
            </a:r>
          </a:p>
        </p:txBody>
      </p:sp>
      <p:sp>
        <p:nvSpPr>
          <p:cNvPr id="5" name="Rectangle 17"/>
          <p:cNvSpPr>
            <a:spLocks noChangeArrowheads="1"/>
          </p:cNvSpPr>
          <p:nvPr/>
        </p:nvSpPr>
        <p:spPr bwMode="auto">
          <a:xfrm>
            <a:off x="899258" y="1627442"/>
            <a:ext cx="10214219" cy="2585323"/>
          </a:xfrm>
          <a:prstGeom prst="rect">
            <a:avLst/>
          </a:prstGeom>
          <a:noFill/>
          <a:ln w="9525">
            <a:noFill/>
            <a:miter lim="800000"/>
            <a:headEnd/>
            <a:tailEnd/>
          </a:ln>
          <a:effectLst/>
        </p:spPr>
        <p:txBody>
          <a:bodyPr wrap="square">
            <a:spAutoFit/>
          </a:bodyPr>
          <a:lstStyle/>
          <a:p>
            <a:pPr>
              <a:defRPr/>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en-US" altLang="zh-CN" sz="1600" b="1" dirty="0">
                <a:effectLst>
                  <a:outerShdw blurRad="38100" dist="38100" dir="2700000" algn="tl">
                    <a:srgbClr val="FFFFFF"/>
                  </a:outerShdw>
                </a:effectLst>
                <a:latin typeface="楷体_GB2312" pitchFamily="49" charset="-122"/>
                <a:ea typeface="楷体_GB2312" pitchFamily="49" charset="-122"/>
              </a:rPr>
              <a:t>(1) </a:t>
            </a:r>
            <a:r>
              <a:rPr lang="zh-CN" altLang="en-US" sz="1600" b="1" dirty="0">
                <a:effectLst>
                  <a:outerShdw blurRad="38100" dist="38100" dir="2700000" algn="tl">
                    <a:srgbClr val="FFFFFF"/>
                  </a:outerShdw>
                </a:effectLst>
                <a:latin typeface="楷体_GB2312" pitchFamily="49" charset="-122"/>
                <a:ea typeface="楷体_GB2312" pitchFamily="49" charset="-122"/>
              </a:rPr>
              <a:t>数组定义时，必须指定数组的大小（或长度），数组大小必须是整型常量表达式，不能是变量或变量表达式</a:t>
            </a:r>
            <a:r>
              <a:rPr lang="zh-CN" altLang="en-US" sz="1600" b="1" dirty="0" smtClean="0">
                <a:effectLst>
                  <a:outerShdw blurRad="38100" dist="38100" dir="2700000" algn="tl">
                    <a:srgbClr val="FFFFFF"/>
                  </a:outerShdw>
                </a:effectLst>
                <a:latin typeface="楷体_GB2312" pitchFamily="49" charset="-122"/>
                <a:ea typeface="楷体_GB2312" pitchFamily="49" charset="-122"/>
              </a:rPr>
              <a:t>。</a:t>
            </a: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a:effectLst>
                <a:outerShdw blurRad="38100" dist="38100" dir="2700000" algn="tl">
                  <a:srgbClr val="FFFFFF"/>
                </a:outerShdw>
              </a:effectLst>
              <a:latin typeface="楷体_GB2312" pitchFamily="49" charset="-122"/>
              <a:ea typeface="楷体_GB2312" pitchFamily="49" charset="-122"/>
            </a:endParaRPr>
          </a:p>
          <a:p>
            <a:pPr>
              <a:defRPr/>
            </a:pPr>
            <a:endParaRPr lang="zh-CN" altLang="en-US" sz="1600" b="1" dirty="0">
              <a:effectLst>
                <a:outerShdw blurRad="38100" dist="38100" dir="2700000" algn="tl">
                  <a:srgbClr val="FFFFFF"/>
                </a:outerShdw>
              </a:effectLst>
              <a:latin typeface="楷体_GB2312" pitchFamily="49" charset="-122"/>
              <a:ea typeface="楷体_GB2312" pitchFamily="49" charset="-122"/>
            </a:endParaRPr>
          </a:p>
          <a:p>
            <a:pPr>
              <a:defRPr/>
            </a:pPr>
            <a:r>
              <a:rPr lang="zh-CN" altLang="en-US" sz="1600" b="1" dirty="0">
                <a:effectLst>
                  <a:outerShdw blurRad="38100" dist="38100" dir="2700000" algn="tl">
                    <a:srgbClr val="FFFFFF"/>
                  </a:outerShdw>
                </a:effectLst>
                <a:latin typeface="楷体_GB2312" pitchFamily="49" charset="-122"/>
                <a:ea typeface="楷体_GB2312" pitchFamily="49" charset="-122"/>
              </a:rPr>
              <a:t>    </a:t>
            </a:r>
            <a:r>
              <a:rPr lang="en-US" altLang="zh-CN" sz="1600" b="1" dirty="0">
                <a:effectLst>
                  <a:outerShdw blurRad="38100" dist="38100" dir="2700000" algn="tl">
                    <a:srgbClr val="FFFFFF"/>
                  </a:outerShdw>
                </a:effectLst>
                <a:latin typeface="楷体_GB2312" pitchFamily="49" charset="-122"/>
                <a:ea typeface="楷体_GB2312" pitchFamily="49" charset="-122"/>
              </a:rPr>
              <a:t>(2) </a:t>
            </a:r>
            <a:r>
              <a:rPr lang="zh-CN" altLang="en-US" sz="1600" b="1" dirty="0">
                <a:effectLst>
                  <a:outerShdw blurRad="38100" dist="38100" dir="2700000" algn="tl">
                    <a:srgbClr val="FFFFFF"/>
                  </a:outerShdw>
                </a:effectLst>
                <a:latin typeface="楷体_GB2312" pitchFamily="49" charset="-122"/>
                <a:ea typeface="楷体_GB2312" pitchFamily="49" charset="-122"/>
              </a:rPr>
              <a:t>数组定义后，系统将给其分配一定大小的内存单元，其所占内存单元的大小与数组元素的类型和数组的长度有关。    </a:t>
            </a:r>
          </a:p>
        </p:txBody>
      </p:sp>
      <p:sp>
        <p:nvSpPr>
          <p:cNvPr id="6" name="Rectangle 18"/>
          <p:cNvSpPr>
            <a:spLocks noChangeArrowheads="1"/>
          </p:cNvSpPr>
          <p:nvPr/>
        </p:nvSpPr>
        <p:spPr bwMode="auto">
          <a:xfrm>
            <a:off x="2082067" y="4180046"/>
            <a:ext cx="7848600" cy="400110"/>
          </a:xfrm>
          <a:prstGeom prst="rect">
            <a:avLst/>
          </a:prstGeom>
          <a:noFill/>
          <a:ln w="38100">
            <a:solidFill>
              <a:srgbClr val="FF0000"/>
            </a:solidFill>
            <a:miter lim="800000"/>
            <a:headEnd/>
            <a:tailEnd/>
          </a:ln>
          <a:effectLst>
            <a:outerShdw dist="107763" dir="2700000" algn="ctr" rotWithShape="0">
              <a:schemeClr val="bg2">
                <a:alpha val="50000"/>
              </a:schemeClr>
            </a:outerShdw>
          </a:effectLst>
        </p:spPr>
        <p:txBody>
          <a:bodyPr>
            <a:spAutoFit/>
          </a:bodyPr>
          <a:lstStyle/>
          <a:p>
            <a:pPr>
              <a:defRPr/>
            </a:pPr>
            <a:r>
              <a:rPr lang="en-US" altLang="zh-CN" b="1" dirty="0">
                <a:solidFill>
                  <a:srgbClr val="0033CC"/>
                </a:solidFill>
                <a:effectLst>
                  <a:outerShdw blurRad="38100" dist="38100" dir="2700000" algn="tl">
                    <a:srgbClr val="000000"/>
                  </a:outerShdw>
                </a:effectLst>
              </a:rPr>
              <a:t>  </a:t>
            </a:r>
            <a:r>
              <a:rPr lang="zh-CN" altLang="en-US" sz="2000" b="1" dirty="0">
                <a:solidFill>
                  <a:srgbClr val="0033CC"/>
                </a:solidFill>
                <a:effectLst>
                  <a:outerShdw blurRad="38100" dist="38100" dir="2700000" algn="tl">
                    <a:srgbClr val="000000"/>
                  </a:outerShdw>
                </a:effectLst>
                <a:ea typeface="隶书" pitchFamily="49" charset="-122"/>
              </a:rPr>
              <a:t>数组所占内存单元的字节数 </a:t>
            </a:r>
            <a:r>
              <a:rPr lang="en-US" altLang="zh-CN" sz="2000" b="1" dirty="0">
                <a:solidFill>
                  <a:srgbClr val="0033CC"/>
                </a:solidFill>
                <a:effectLst>
                  <a:outerShdw blurRad="38100" dist="38100" dir="2700000" algn="tl">
                    <a:srgbClr val="000000"/>
                  </a:outerShdw>
                </a:effectLst>
                <a:ea typeface="隶书" pitchFamily="49" charset="-122"/>
              </a:rPr>
              <a:t>= </a:t>
            </a:r>
            <a:r>
              <a:rPr lang="zh-CN" altLang="en-US" sz="2000" b="1" dirty="0">
                <a:solidFill>
                  <a:srgbClr val="0033CC"/>
                </a:solidFill>
                <a:effectLst>
                  <a:outerShdw blurRad="38100" dist="38100" dir="2700000" algn="tl">
                    <a:srgbClr val="000000"/>
                  </a:outerShdw>
                </a:effectLst>
                <a:ea typeface="隶书" pitchFamily="49" charset="-122"/>
              </a:rPr>
              <a:t>数组大小 </a:t>
            </a:r>
            <a:r>
              <a:rPr lang="en-US" altLang="zh-CN" sz="2000" b="1" dirty="0" smtClean="0">
                <a:solidFill>
                  <a:srgbClr val="0033CC"/>
                </a:solidFill>
                <a:effectLst>
                  <a:outerShdw blurRad="38100" dist="38100" dir="2700000" algn="tl">
                    <a:srgbClr val="000000"/>
                  </a:outerShdw>
                </a:effectLst>
                <a:ea typeface="隶书" pitchFamily="49" charset="-122"/>
              </a:rPr>
              <a:t>×</a:t>
            </a:r>
            <a:r>
              <a:rPr lang="zh-CN" altLang="en-US" sz="2000" b="1" dirty="0" smtClean="0">
                <a:solidFill>
                  <a:srgbClr val="0033CC"/>
                </a:solidFill>
                <a:effectLst>
                  <a:outerShdw blurRad="38100" dist="38100" dir="2700000" algn="tl">
                    <a:srgbClr val="000000"/>
                  </a:outerShdw>
                </a:effectLst>
                <a:ea typeface="隶书" pitchFamily="49" charset="-122"/>
              </a:rPr>
              <a:t>每个元素占用的内存</a:t>
            </a:r>
            <a:endParaRPr lang="zh-CN" altLang="en-US" sz="2000" b="1" dirty="0">
              <a:solidFill>
                <a:srgbClr val="0033CC"/>
              </a:solidFill>
              <a:effectLst>
                <a:outerShdw blurRad="38100" dist="38100" dir="2700000" algn="tl">
                  <a:srgbClr val="000000"/>
                </a:outerShdw>
              </a:effectLst>
              <a:ea typeface="隶书" pitchFamily="49" charset="-122"/>
            </a:endParaRPr>
          </a:p>
        </p:txBody>
      </p:sp>
      <p:sp>
        <p:nvSpPr>
          <p:cNvPr id="8" name="Rectangle 20" descr="信纸"/>
          <p:cNvSpPr>
            <a:spLocks noChangeArrowheads="1"/>
          </p:cNvSpPr>
          <p:nvPr/>
        </p:nvSpPr>
        <p:spPr bwMode="auto">
          <a:xfrm>
            <a:off x="1936629" y="2141725"/>
            <a:ext cx="6289675" cy="1415772"/>
          </a:xfrm>
          <a:prstGeom prst="rect">
            <a:avLst/>
          </a:prstGeom>
          <a:noFill/>
          <a:ln w="38100">
            <a:solidFill>
              <a:srgbClr val="339933"/>
            </a:solidFill>
            <a:miter lim="800000"/>
            <a:headEnd/>
            <a:tailEnd/>
          </a:ln>
          <a:effectLst>
            <a:outerShdw dist="107763" dir="2700000" algn="ctr" rotWithShape="0">
              <a:schemeClr val="bg2">
                <a:alpha val="50000"/>
              </a:schemeClr>
            </a:outerShdw>
          </a:effectLst>
        </p:spPr>
        <p:txBody>
          <a:bodyPr anchor="ctr">
            <a:spAutoFit/>
          </a:bodyPr>
          <a:lstStyle/>
          <a:p>
            <a:pPr indent="266700">
              <a:defRPr/>
            </a:pPr>
            <a:r>
              <a:rPr lang="zh-CN" altLang="en-US" sz="1600" b="1" dirty="0">
                <a:solidFill>
                  <a:srgbClr val="CC3300"/>
                </a:solidFill>
                <a:effectLst>
                  <a:outerShdw blurRad="38100" dist="38100" dir="2700000" algn="tl">
                    <a:srgbClr val="000000"/>
                  </a:outerShdw>
                </a:effectLst>
                <a:ea typeface="隶书" pitchFamily="49" charset="-122"/>
              </a:rPr>
              <a:t>例如，下面对数组的定义是错误的：</a:t>
            </a:r>
          </a:p>
          <a:p>
            <a:pPr indent="266700">
              <a:defRPr/>
            </a:pPr>
            <a:r>
              <a:rPr lang="zh-CN" altLang="en-US" sz="1600" b="1" dirty="0">
                <a:effectLst>
                  <a:outerShdw blurRad="38100" dist="38100" dir="2700000" algn="tl">
                    <a:srgbClr val="FFFFFF"/>
                  </a:outerShdw>
                </a:effectLst>
                <a:ea typeface="楷体_GB2312" pitchFamily="49" charset="-122"/>
              </a:rPr>
              <a:t>    </a:t>
            </a:r>
            <a:r>
              <a:rPr lang="en-US" altLang="zh-CN" sz="1600" b="1" dirty="0" err="1">
                <a:effectLst>
                  <a:outerShdw blurRad="38100" dist="38100" dir="2700000" algn="tl">
                    <a:srgbClr val="FFFFFF"/>
                  </a:outerShdw>
                </a:effectLst>
                <a:ea typeface="楷体_GB2312" pitchFamily="49" charset="-122"/>
              </a:rPr>
              <a:t>int</a:t>
            </a:r>
            <a:r>
              <a:rPr lang="en-US" altLang="zh-CN" sz="1600" b="1" dirty="0">
                <a:effectLst>
                  <a:outerShdw blurRad="38100" dist="38100" dir="2700000" algn="tl">
                    <a:srgbClr val="FFFFFF"/>
                  </a:outerShdw>
                </a:effectLst>
                <a:ea typeface="楷体_GB2312" pitchFamily="49" charset="-122"/>
              </a:rPr>
              <a:t> n = 10;</a:t>
            </a:r>
          </a:p>
          <a:p>
            <a:pPr indent="266700">
              <a:defRPr/>
            </a:pPr>
            <a:r>
              <a:rPr lang="en-US" altLang="zh-CN" sz="1600" b="1" dirty="0">
                <a:effectLst>
                  <a:outerShdw blurRad="38100" dist="38100" dir="2700000" algn="tl">
                    <a:srgbClr val="FFFFFF"/>
                  </a:outerShdw>
                </a:effectLst>
                <a:ea typeface="楷体_GB2312" pitchFamily="49" charset="-122"/>
              </a:rPr>
              <a:t>    </a:t>
            </a:r>
            <a:r>
              <a:rPr lang="en-US" altLang="zh-CN" sz="1600" b="1" dirty="0" err="1">
                <a:effectLst>
                  <a:outerShdw blurRad="38100" dist="38100" dir="2700000" algn="tl">
                    <a:srgbClr val="FFFFFF"/>
                  </a:outerShdw>
                </a:effectLst>
                <a:ea typeface="楷体_GB2312" pitchFamily="49" charset="-122"/>
              </a:rPr>
              <a:t>int</a:t>
            </a:r>
            <a:r>
              <a:rPr lang="en-US" altLang="zh-CN" sz="1600" b="1" dirty="0">
                <a:effectLst>
                  <a:outerShdw blurRad="38100" dist="38100" dir="2700000" algn="tl">
                    <a:srgbClr val="FFFFFF"/>
                  </a:outerShdw>
                </a:effectLst>
                <a:ea typeface="楷体_GB2312" pitchFamily="49" charset="-122"/>
              </a:rPr>
              <a:t> a[n];          </a:t>
            </a:r>
            <a:r>
              <a:rPr lang="en-US" altLang="zh-CN" b="1" dirty="0">
                <a:solidFill>
                  <a:srgbClr val="0033CC"/>
                </a:solidFill>
                <a:ea typeface="楷体_GB2312" pitchFamily="49" charset="-122"/>
              </a:rPr>
              <a:t>//</a:t>
            </a:r>
            <a:r>
              <a:rPr lang="zh-CN" altLang="en-US" b="1" dirty="0">
                <a:solidFill>
                  <a:srgbClr val="0033CC"/>
                </a:solidFill>
                <a:ea typeface="楷体_GB2312" pitchFamily="49" charset="-122"/>
              </a:rPr>
              <a:t>数组的大小不能是变量</a:t>
            </a:r>
          </a:p>
          <a:p>
            <a:pPr indent="266700">
              <a:defRPr/>
            </a:pPr>
            <a:r>
              <a:rPr lang="zh-CN" altLang="en-US" sz="1600" b="1" dirty="0">
                <a:effectLst>
                  <a:outerShdw blurRad="38100" dist="38100" dir="2700000" algn="tl">
                    <a:srgbClr val="FFFFFF"/>
                  </a:outerShdw>
                </a:effectLst>
                <a:ea typeface="楷体_GB2312" pitchFamily="49" charset="-122"/>
              </a:rPr>
              <a:t>    </a:t>
            </a:r>
            <a:r>
              <a:rPr lang="en-US" altLang="zh-CN" sz="1600" b="1" dirty="0" err="1">
                <a:effectLst>
                  <a:outerShdw blurRad="38100" dist="38100" dir="2700000" algn="tl">
                    <a:srgbClr val="FFFFFF"/>
                  </a:outerShdw>
                </a:effectLst>
                <a:ea typeface="楷体_GB2312" pitchFamily="49" charset="-122"/>
              </a:rPr>
              <a:t>int</a:t>
            </a:r>
            <a:r>
              <a:rPr lang="en-US" altLang="zh-CN" sz="1600" b="1" dirty="0">
                <a:effectLst>
                  <a:outerShdw blurRad="38100" dist="38100" dir="2700000" algn="tl">
                    <a:srgbClr val="FFFFFF"/>
                  </a:outerShdw>
                </a:effectLst>
                <a:ea typeface="楷体_GB2312" pitchFamily="49" charset="-122"/>
              </a:rPr>
              <a:t> b[10.3];     </a:t>
            </a:r>
            <a:r>
              <a:rPr lang="en-US" altLang="zh-CN" b="1" dirty="0">
                <a:solidFill>
                  <a:srgbClr val="0033CC"/>
                </a:solidFill>
                <a:ea typeface="楷体_GB2312" pitchFamily="49" charset="-122"/>
              </a:rPr>
              <a:t>//</a:t>
            </a:r>
            <a:r>
              <a:rPr lang="zh-CN" altLang="en-US" b="1" dirty="0">
                <a:solidFill>
                  <a:srgbClr val="0033CC"/>
                </a:solidFill>
                <a:ea typeface="楷体_GB2312" pitchFamily="49" charset="-122"/>
              </a:rPr>
              <a:t>数组的大小不能是浮点常量</a:t>
            </a:r>
          </a:p>
          <a:p>
            <a:pPr indent="266700">
              <a:defRPr/>
            </a:pPr>
            <a:r>
              <a:rPr lang="zh-CN" altLang="en-US" sz="1600" b="1" dirty="0">
                <a:effectLst>
                  <a:outerShdw blurRad="38100" dist="38100" dir="2700000" algn="tl">
                    <a:srgbClr val="FFFFFF"/>
                  </a:outerShdw>
                </a:effectLst>
                <a:ea typeface="楷体_GB2312" pitchFamily="49" charset="-122"/>
              </a:rPr>
              <a:t>    </a:t>
            </a:r>
            <a:r>
              <a:rPr lang="en-US" altLang="zh-CN" sz="1600" b="1" dirty="0" err="1">
                <a:effectLst>
                  <a:outerShdw blurRad="38100" dist="38100" dir="2700000" algn="tl">
                    <a:srgbClr val="FFFFFF"/>
                  </a:outerShdw>
                </a:effectLst>
                <a:ea typeface="楷体_GB2312" pitchFamily="49" charset="-122"/>
              </a:rPr>
              <a:t>int</a:t>
            </a:r>
            <a:r>
              <a:rPr lang="en-US" altLang="zh-CN" sz="1600" b="1" dirty="0">
                <a:effectLst>
                  <a:outerShdw blurRad="38100" dist="38100" dir="2700000" algn="tl">
                    <a:srgbClr val="FFFFFF"/>
                  </a:outerShdw>
                </a:effectLst>
                <a:ea typeface="楷体_GB2312" pitchFamily="49" charset="-122"/>
              </a:rPr>
              <a:t> c[n+10];    </a:t>
            </a:r>
            <a:r>
              <a:rPr lang="en-US" altLang="zh-CN" b="1" dirty="0">
                <a:solidFill>
                  <a:srgbClr val="0033CC"/>
                </a:solidFill>
                <a:ea typeface="楷体_GB2312" pitchFamily="49" charset="-122"/>
              </a:rPr>
              <a:t>//</a:t>
            </a:r>
            <a:r>
              <a:rPr lang="zh-CN" altLang="en-US" b="1" dirty="0">
                <a:solidFill>
                  <a:srgbClr val="0033CC"/>
                </a:solidFill>
                <a:ea typeface="楷体_GB2312" pitchFamily="49" charset="-122"/>
              </a:rPr>
              <a:t>数组的大小不能是变量表达式</a:t>
            </a:r>
          </a:p>
        </p:txBody>
      </p:sp>
      <p:sp>
        <p:nvSpPr>
          <p:cNvPr id="9" name="Rectangle 21" descr="信纸"/>
          <p:cNvSpPr>
            <a:spLocks noChangeArrowheads="1"/>
          </p:cNvSpPr>
          <p:nvPr/>
        </p:nvSpPr>
        <p:spPr bwMode="auto">
          <a:xfrm>
            <a:off x="2082067" y="4693488"/>
            <a:ext cx="7848600" cy="984885"/>
          </a:xfrm>
          <a:prstGeom prst="rect">
            <a:avLst/>
          </a:prstGeom>
          <a:noFill/>
          <a:ln w="38100">
            <a:solidFill>
              <a:srgbClr val="339933"/>
            </a:solidFill>
            <a:miter lim="800000"/>
            <a:headEnd/>
            <a:tailEnd/>
          </a:ln>
          <a:effectLst>
            <a:outerShdw dist="107763" dir="2700000" algn="ctr" rotWithShape="0">
              <a:schemeClr val="bg2">
                <a:alpha val="50000"/>
              </a:schemeClr>
            </a:outerShdw>
          </a:effectLst>
        </p:spPr>
        <p:txBody>
          <a:bodyPr wrap="square" anchor="ctr">
            <a:spAutoFit/>
          </a:bodyPr>
          <a:lstStyle/>
          <a:p>
            <a:pPr indent="266700">
              <a:defRPr/>
            </a:pPr>
            <a:r>
              <a:rPr lang="zh-CN" altLang="en-US" b="1" dirty="0">
                <a:solidFill>
                  <a:srgbClr val="CC3300"/>
                </a:solidFill>
                <a:effectLst>
                  <a:outerShdw blurRad="38100" dist="38100" dir="2700000" algn="tl">
                    <a:srgbClr val="000000"/>
                  </a:outerShdw>
                </a:effectLst>
                <a:ea typeface="隶书" pitchFamily="49" charset="-122"/>
              </a:rPr>
              <a:t>例如：</a:t>
            </a:r>
            <a:r>
              <a:rPr lang="en-US" altLang="zh-CN" b="1" dirty="0">
                <a:effectLst>
                  <a:outerShdw blurRad="38100" dist="38100" dir="2700000" algn="tl">
                    <a:srgbClr val="FFFFFF"/>
                  </a:outerShdw>
                </a:effectLst>
                <a:ea typeface="楷体_GB2312" pitchFamily="49" charset="-122"/>
              </a:rPr>
              <a:t>short </a:t>
            </a:r>
            <a:r>
              <a:rPr lang="en-US" altLang="zh-CN" b="1" dirty="0" smtClean="0">
                <a:effectLst>
                  <a:outerShdw blurRad="38100" dist="38100" dir="2700000" algn="tl">
                    <a:srgbClr val="FFFFFF"/>
                  </a:outerShdw>
                </a:effectLst>
                <a:ea typeface="楷体_GB2312" pitchFamily="49" charset="-122"/>
              </a:rPr>
              <a:t> </a:t>
            </a:r>
            <a:r>
              <a:rPr lang="en-US" altLang="zh-CN" b="1" dirty="0">
                <a:effectLst>
                  <a:outerShdw blurRad="38100" dist="38100" dir="2700000" algn="tl">
                    <a:srgbClr val="FFFFFF"/>
                  </a:outerShdw>
                </a:effectLst>
                <a:ea typeface="楷体_GB2312" pitchFamily="49" charset="-122"/>
              </a:rPr>
              <a:t>a[20]; </a:t>
            </a:r>
          </a:p>
          <a:p>
            <a:pPr indent="266700">
              <a:defRPr/>
            </a:pPr>
            <a:r>
              <a:rPr lang="zh-CN" altLang="en-US" sz="2000" b="1" dirty="0">
                <a:effectLst>
                  <a:outerShdw blurRad="38100" dist="38100" dir="2700000" algn="tl">
                    <a:srgbClr val="FFFFFF"/>
                  </a:outerShdw>
                </a:effectLst>
                <a:ea typeface="楷体_GB2312" pitchFamily="49" charset="-122"/>
              </a:rPr>
              <a:t>则数组</a:t>
            </a:r>
            <a:r>
              <a:rPr lang="en-US" altLang="zh-CN" sz="2000" b="1" dirty="0">
                <a:effectLst>
                  <a:outerShdw blurRad="38100" dist="38100" dir="2700000" algn="tl">
                    <a:srgbClr val="FFFFFF"/>
                  </a:outerShdw>
                </a:effectLst>
                <a:ea typeface="楷体_GB2312" pitchFamily="49" charset="-122"/>
              </a:rPr>
              <a:t>a</a:t>
            </a:r>
            <a:r>
              <a:rPr lang="zh-CN" altLang="en-US" sz="2000" b="1" dirty="0">
                <a:effectLst>
                  <a:outerShdw blurRad="38100" dist="38100" dir="2700000" algn="tl">
                    <a:srgbClr val="FFFFFF"/>
                  </a:outerShdw>
                </a:effectLst>
                <a:ea typeface="楷体_GB2312" pitchFamily="49" charset="-122"/>
              </a:rPr>
              <a:t>所占内存单元的大小为：</a:t>
            </a:r>
          </a:p>
          <a:p>
            <a:pPr indent="266700">
              <a:defRPr/>
            </a:pPr>
            <a:r>
              <a:rPr lang="zh-CN" altLang="en-US" sz="2000" b="1" dirty="0">
                <a:solidFill>
                  <a:srgbClr val="FF33CC"/>
                </a:solidFill>
                <a:effectLst>
                  <a:outerShdw blurRad="38100" dist="38100" dir="2700000" algn="tl">
                    <a:srgbClr val="000000"/>
                  </a:outerShdw>
                </a:effectLst>
                <a:ea typeface="楷体_GB2312" pitchFamily="49" charset="-122"/>
              </a:rPr>
              <a:t>             </a:t>
            </a:r>
            <a:r>
              <a:rPr lang="en-US" altLang="zh-CN" sz="2000" b="1" dirty="0">
                <a:solidFill>
                  <a:srgbClr val="FF33CC"/>
                </a:solidFill>
                <a:effectLst>
                  <a:outerShdw blurRad="38100" dist="38100" dir="2700000" algn="tl">
                    <a:srgbClr val="000000"/>
                  </a:outerShdw>
                </a:effectLst>
                <a:ea typeface="楷体_GB2312" pitchFamily="49" charset="-122"/>
              </a:rPr>
              <a:t>20 * </a:t>
            </a:r>
            <a:r>
              <a:rPr lang="zh-CN" altLang="en-US" sz="2000" b="1" dirty="0" smtClean="0">
                <a:solidFill>
                  <a:srgbClr val="FF33CC"/>
                </a:solidFill>
                <a:effectLst>
                  <a:outerShdw blurRad="38100" dist="38100" dir="2700000" algn="tl">
                    <a:srgbClr val="000000"/>
                  </a:outerShdw>
                </a:effectLst>
                <a:ea typeface="楷体_GB2312" pitchFamily="49" charset="-122"/>
              </a:rPr>
              <a:t>每个</a:t>
            </a:r>
            <a:r>
              <a:rPr lang="en-US" altLang="zh-CN" sz="2000" b="1" dirty="0" smtClean="0">
                <a:solidFill>
                  <a:srgbClr val="FF33CC"/>
                </a:solidFill>
                <a:effectLst>
                  <a:outerShdw blurRad="38100" dist="38100" dir="2700000" algn="tl">
                    <a:srgbClr val="000000"/>
                  </a:outerShdw>
                </a:effectLst>
                <a:ea typeface="楷体_GB2312" pitchFamily="49" charset="-122"/>
              </a:rPr>
              <a:t>short</a:t>
            </a:r>
            <a:r>
              <a:rPr lang="zh-CN" altLang="en-US" sz="2000" b="1" dirty="0" smtClean="0">
                <a:solidFill>
                  <a:srgbClr val="FF33CC"/>
                </a:solidFill>
                <a:effectLst>
                  <a:outerShdw blurRad="38100" dist="38100" dir="2700000" algn="tl">
                    <a:srgbClr val="000000"/>
                  </a:outerShdw>
                </a:effectLst>
                <a:ea typeface="楷体_GB2312" pitchFamily="49" charset="-122"/>
              </a:rPr>
              <a:t>类型元素占用字节</a:t>
            </a:r>
            <a:r>
              <a:rPr lang="en-US" altLang="zh-CN" sz="2000" b="1" dirty="0" smtClean="0">
                <a:solidFill>
                  <a:srgbClr val="FF33CC"/>
                </a:solidFill>
                <a:effectLst>
                  <a:outerShdw blurRad="38100" dist="38100" dir="2700000" algn="tl">
                    <a:srgbClr val="000000"/>
                  </a:outerShdw>
                </a:effectLst>
                <a:ea typeface="楷体_GB2312" pitchFamily="49" charset="-122"/>
              </a:rPr>
              <a:t> </a:t>
            </a:r>
            <a:r>
              <a:rPr lang="en-US" altLang="zh-CN" sz="2000" b="1" dirty="0">
                <a:solidFill>
                  <a:srgbClr val="FF33CC"/>
                </a:solidFill>
                <a:effectLst>
                  <a:outerShdw blurRad="38100" dist="38100" dir="2700000" algn="tl">
                    <a:srgbClr val="000000"/>
                  </a:outerShdw>
                </a:effectLst>
                <a:ea typeface="楷体_GB2312" pitchFamily="49" charset="-122"/>
              </a:rPr>
              <a:t>= 20 * 2 = 40</a:t>
            </a:r>
            <a:r>
              <a:rPr lang="zh-CN" altLang="en-US" sz="2000" b="1" dirty="0">
                <a:solidFill>
                  <a:srgbClr val="FF33CC"/>
                </a:solidFill>
                <a:effectLst>
                  <a:outerShdw blurRad="38100" dist="38100" dir="2700000" algn="tl">
                    <a:srgbClr val="000000"/>
                  </a:outerShdw>
                </a:effectLst>
                <a:ea typeface="楷体_GB2312" pitchFamily="49" charset="-122"/>
              </a:rPr>
              <a:t>（字节）。</a:t>
            </a:r>
          </a:p>
        </p:txBody>
      </p:sp>
    </p:spTree>
    <p:extLst>
      <p:ext uri="{BB962C8B-B14F-4D97-AF65-F5344CB8AC3E}">
        <p14:creationId xmlns:p14="http://schemas.microsoft.com/office/powerpoint/2010/main" val="34327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out)">
                                      <p:cBhvr>
                                        <p:cTn id="13"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 calcmode="lin" valueType="num">
                                      <p:cBhvr additive="base">
                                        <p:cTn id="18"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amond(in)">
                                      <p:cBhvr>
                                        <p:cTn id="24" dur="2000"/>
                                        <p:tgtEl>
                                          <p:spTgt spid="6"/>
                                        </p:tgtEl>
                                      </p:cBhvr>
                                    </p:animEffect>
                                  </p:childTnLst>
                                  <p:subTnLst>
                                    <p:audio>
                                      <p:cMediaNode>
                                        <p:cTn display="0" masterRel="sameClick">
                                          <p:stCondLst>
                                            <p:cond evt="begin" delay="0">
                                              <p:tn val="22"/>
                                            </p:cond>
                                          </p:stCondLst>
                                          <p:endCondLst>
                                            <p:cond evt="onStopAudio" delay="0">
                                              <p:tgtEl>
                                                <p:sldTgt/>
                                              </p:tgtEl>
                                            </p:cond>
                                          </p:endCondLst>
                                        </p:cTn>
                                        <p:tgtEl>
                                          <p:sndTgt r:embed="rId3" name="chimes.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ox(out)">
                                      <p:cBhvr>
                                        <p:cTn id="29"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ChangeArrowheads="1"/>
          </p:cNvSpPr>
          <p:nvPr/>
        </p:nvSpPr>
        <p:spPr bwMode="auto">
          <a:xfrm>
            <a:off x="582735" y="946302"/>
            <a:ext cx="10038373" cy="861774"/>
          </a:xfrm>
          <a:prstGeom prst="rect">
            <a:avLst/>
          </a:prstGeom>
          <a:noFill/>
          <a:ln w="9525">
            <a:noFill/>
            <a:miter lim="800000"/>
            <a:headEnd/>
            <a:tailEnd/>
          </a:ln>
          <a:effectLst/>
        </p:spPr>
        <p:txBody>
          <a:bodyPr wrap="square">
            <a:spAutoFit/>
          </a:bodyPr>
          <a:lstStyle/>
          <a:p>
            <a:pPr>
              <a:defRPr/>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en-US" altLang="zh-CN" sz="1600" b="1" dirty="0">
                <a:effectLst>
                  <a:outerShdw blurRad="38100" dist="38100" dir="2700000" algn="tl">
                    <a:srgbClr val="FFFFFF"/>
                  </a:outerShdw>
                </a:effectLst>
                <a:latin typeface="楷体_GB2312" pitchFamily="49" charset="-122"/>
                <a:ea typeface="楷体_GB2312" pitchFamily="49" charset="-122"/>
              </a:rPr>
              <a:t>(3) </a:t>
            </a:r>
            <a:r>
              <a:rPr lang="zh-CN" altLang="en-US" sz="1600" b="1" dirty="0">
                <a:effectLst>
                  <a:outerShdw blurRad="38100" dist="38100" dir="2700000" algn="tl">
                    <a:srgbClr val="FFFFFF"/>
                  </a:outerShdw>
                </a:effectLst>
                <a:latin typeface="楷体_GB2312" pitchFamily="49" charset="-122"/>
                <a:ea typeface="楷体_GB2312" pitchFamily="49" charset="-122"/>
              </a:rPr>
              <a:t>数组中每个数组元素的类型均相同，它们占用内存中连续的存储单元，其中第一个数组元素的地址是整个数组所占内存块的低地址，也是数组所占内存块的首地址，最后一个数组元素的地址是整个数组所占内存块的高地址（末地址）。</a:t>
            </a:r>
          </a:p>
        </p:txBody>
      </p:sp>
      <p:sp>
        <p:nvSpPr>
          <p:cNvPr id="5" name="Text Box 70"/>
          <p:cNvSpPr txBox="1">
            <a:spLocks noChangeArrowheads="1"/>
          </p:cNvSpPr>
          <p:nvPr/>
        </p:nvSpPr>
        <p:spPr bwMode="auto">
          <a:xfrm>
            <a:off x="808484" y="2008247"/>
            <a:ext cx="2952750" cy="369332"/>
          </a:xfrm>
          <a:prstGeom prst="rect">
            <a:avLst/>
          </a:prstGeom>
          <a:noFill/>
          <a:ln w="9525">
            <a:noFill/>
            <a:miter lim="800000"/>
            <a:headEnd/>
            <a:tailEnd/>
          </a:ln>
          <a:effectLst/>
        </p:spPr>
        <p:txBody>
          <a:bodyPr>
            <a:spAutoFit/>
          </a:bodyPr>
          <a:lstStyle/>
          <a:p>
            <a:pPr>
              <a:spcBef>
                <a:spcPct val="50000"/>
              </a:spcBef>
              <a:defRPr/>
            </a:pPr>
            <a:r>
              <a:rPr lang="zh-CN" altLang="en-US" b="1" dirty="0">
                <a:solidFill>
                  <a:srgbClr val="CC3300"/>
                </a:solidFill>
                <a:effectLst>
                  <a:outerShdw blurRad="38100" dist="38100" dir="2700000" algn="tl">
                    <a:srgbClr val="000000"/>
                  </a:outerShdw>
                </a:effectLst>
                <a:ea typeface="隶书" pitchFamily="49" charset="-122"/>
              </a:rPr>
              <a:t>例：</a:t>
            </a:r>
            <a:r>
              <a:rPr lang="en-US" altLang="zh-CN" b="1" dirty="0">
                <a:effectLst>
                  <a:outerShdw blurRad="38100" dist="38100" dir="2700000" algn="tl">
                    <a:srgbClr val="FFFFFF"/>
                  </a:outerShdw>
                </a:effectLst>
              </a:rPr>
              <a:t>short </a:t>
            </a:r>
            <a:r>
              <a:rPr lang="en-US" altLang="zh-CN" b="1" dirty="0" smtClean="0">
                <a:effectLst>
                  <a:outerShdw blurRad="38100" dist="38100" dir="2700000" algn="tl">
                    <a:srgbClr val="FFFFFF"/>
                  </a:outerShdw>
                </a:effectLst>
              </a:rPr>
              <a:t> </a:t>
            </a:r>
            <a:r>
              <a:rPr lang="en-US" altLang="zh-CN" b="1" dirty="0">
                <a:effectLst>
                  <a:outerShdw blurRad="38100" dist="38100" dir="2700000" algn="tl">
                    <a:srgbClr val="FFFFFF"/>
                  </a:outerShdw>
                </a:effectLst>
              </a:rPr>
              <a:t>a[10];</a:t>
            </a:r>
            <a:r>
              <a:rPr lang="en-US" altLang="zh-CN" dirty="0"/>
              <a:t> </a:t>
            </a:r>
          </a:p>
        </p:txBody>
      </p:sp>
      <p:grpSp>
        <p:nvGrpSpPr>
          <p:cNvPr id="6" name="Group 69"/>
          <p:cNvGrpSpPr>
            <a:grpSpLocks/>
          </p:cNvGrpSpPr>
          <p:nvPr/>
        </p:nvGrpSpPr>
        <p:grpSpPr bwMode="auto">
          <a:xfrm>
            <a:off x="3671522" y="1808076"/>
            <a:ext cx="7802440" cy="2500155"/>
            <a:chOff x="994" y="2149"/>
            <a:chExt cx="4869" cy="1825"/>
          </a:xfrm>
        </p:grpSpPr>
        <p:grpSp>
          <p:nvGrpSpPr>
            <p:cNvPr id="7" name="Group 68"/>
            <p:cNvGrpSpPr>
              <a:grpSpLocks/>
            </p:cNvGrpSpPr>
            <p:nvPr/>
          </p:nvGrpSpPr>
          <p:grpSpPr bwMode="auto">
            <a:xfrm>
              <a:off x="4318" y="2440"/>
              <a:ext cx="1545" cy="976"/>
              <a:chOff x="4318" y="2440"/>
              <a:chExt cx="1545" cy="976"/>
            </a:xfrm>
          </p:grpSpPr>
          <p:sp>
            <p:nvSpPr>
              <p:cNvPr id="47" name="AutoShape 15"/>
              <p:cNvSpPr>
                <a:spLocks/>
              </p:cNvSpPr>
              <p:nvPr/>
            </p:nvSpPr>
            <p:spPr bwMode="auto">
              <a:xfrm>
                <a:off x="4318" y="2440"/>
                <a:ext cx="118" cy="976"/>
              </a:xfrm>
              <a:prstGeom prst="rightBrace">
                <a:avLst>
                  <a:gd name="adj1" fmla="val 68927"/>
                  <a:gd name="adj2" fmla="val 50000"/>
                </a:avLst>
              </a:prstGeom>
              <a:noFill/>
              <a:ln w="25400">
                <a:solidFill>
                  <a:srgbClr val="CC00FF"/>
                </a:solidFill>
                <a:round/>
                <a:headEnd/>
                <a:tailEnd/>
              </a:ln>
              <a:effectLst>
                <a:outerShdw dist="35921" dir="2700000" algn="ctr" rotWithShape="0">
                  <a:srgbClr val="808080"/>
                </a:outerShdw>
              </a:effectLst>
            </p:spPr>
            <p:txBody>
              <a:bodyPr/>
              <a:lstStyle/>
              <a:p>
                <a:pPr>
                  <a:defRPr/>
                </a:pPr>
                <a:endParaRPr lang="zh-CN" altLang="en-US"/>
              </a:p>
            </p:txBody>
          </p:sp>
          <p:sp>
            <p:nvSpPr>
              <p:cNvPr id="48" name="Text Box 16"/>
              <p:cNvSpPr txBox="1">
                <a:spLocks noChangeArrowheads="1"/>
              </p:cNvSpPr>
              <p:nvPr/>
            </p:nvSpPr>
            <p:spPr bwMode="auto">
              <a:xfrm>
                <a:off x="4457" y="2576"/>
                <a:ext cx="1406" cy="681"/>
              </a:xfrm>
              <a:prstGeom prst="rect">
                <a:avLst/>
              </a:prstGeom>
              <a:noFill/>
              <a:ln w="9525">
                <a:noFill/>
                <a:miter lim="800000"/>
                <a:headEnd/>
                <a:tailEnd/>
              </a:ln>
            </p:spPr>
            <p:txBody>
              <a:bodyPr/>
              <a:lstStyle/>
              <a:p>
                <a:pPr>
                  <a:defRPr/>
                </a:pPr>
                <a:r>
                  <a:rPr lang="zh-CN" altLang="en-US" sz="2000" dirty="0">
                    <a:solidFill>
                      <a:srgbClr val="CC00FF"/>
                    </a:solidFill>
                    <a:effectLst>
                      <a:outerShdw blurRad="38100" dist="38100" dir="2700000" algn="tl">
                        <a:srgbClr val="000000"/>
                      </a:outerShdw>
                    </a:effectLst>
                    <a:latin typeface="隶书" pitchFamily="49" charset="-122"/>
                    <a:ea typeface="隶书" pitchFamily="49" charset="-122"/>
                  </a:rPr>
                  <a:t>占用的字节数为：</a:t>
                </a:r>
              </a:p>
              <a:p>
                <a:pPr>
                  <a:defRPr/>
                </a:pPr>
                <a:r>
                  <a:rPr lang="en-US" altLang="zh-CN" sz="2000" dirty="0">
                    <a:solidFill>
                      <a:srgbClr val="CC00FF"/>
                    </a:solidFill>
                    <a:effectLst>
                      <a:outerShdw blurRad="38100" dist="38100" dir="2700000" algn="tl">
                        <a:srgbClr val="000000"/>
                      </a:outerShdw>
                    </a:effectLst>
                    <a:ea typeface="隶书" pitchFamily="49" charset="-122"/>
                  </a:rPr>
                  <a:t>10 * </a:t>
                </a:r>
                <a:r>
                  <a:rPr lang="en-US" altLang="zh-CN" sz="2000" dirty="0" err="1">
                    <a:solidFill>
                      <a:srgbClr val="CC00FF"/>
                    </a:solidFill>
                    <a:effectLst>
                      <a:outerShdw blurRad="38100" dist="38100" dir="2700000" algn="tl">
                        <a:srgbClr val="000000"/>
                      </a:outerShdw>
                    </a:effectLst>
                    <a:ea typeface="隶书" pitchFamily="49" charset="-122"/>
                  </a:rPr>
                  <a:t>sizeof</a:t>
                </a:r>
                <a:r>
                  <a:rPr lang="en-US" altLang="zh-CN" sz="2000" dirty="0">
                    <a:solidFill>
                      <a:srgbClr val="CC00FF"/>
                    </a:solidFill>
                    <a:effectLst>
                      <a:outerShdw blurRad="38100" dist="38100" dir="2700000" algn="tl">
                        <a:srgbClr val="000000"/>
                      </a:outerShdw>
                    </a:effectLst>
                    <a:ea typeface="隶书" pitchFamily="49" charset="-122"/>
                  </a:rPr>
                  <a:t>(short) </a:t>
                </a:r>
              </a:p>
              <a:p>
                <a:pPr>
                  <a:defRPr/>
                </a:pPr>
                <a:r>
                  <a:rPr lang="en-US" altLang="zh-CN" sz="2000" dirty="0">
                    <a:solidFill>
                      <a:srgbClr val="CC00FF"/>
                    </a:solidFill>
                    <a:effectLst>
                      <a:outerShdw blurRad="38100" dist="38100" dir="2700000" algn="tl">
                        <a:srgbClr val="000000"/>
                      </a:outerShdw>
                    </a:effectLst>
                    <a:ea typeface="隶书" pitchFamily="49" charset="-122"/>
                  </a:rPr>
                  <a:t>= 10 * 2 = 20</a:t>
                </a:r>
              </a:p>
            </p:txBody>
          </p:sp>
        </p:grpSp>
        <p:grpSp>
          <p:nvGrpSpPr>
            <p:cNvPr id="8" name="Group 54"/>
            <p:cNvGrpSpPr>
              <a:grpSpLocks/>
            </p:cNvGrpSpPr>
            <p:nvPr/>
          </p:nvGrpSpPr>
          <p:grpSpPr bwMode="auto">
            <a:xfrm>
              <a:off x="1882" y="2160"/>
              <a:ext cx="1109" cy="1814"/>
              <a:chOff x="1882" y="2160"/>
              <a:chExt cx="1109" cy="1814"/>
            </a:xfrm>
          </p:grpSpPr>
          <p:grpSp>
            <p:nvGrpSpPr>
              <p:cNvPr id="33" name="Group 52"/>
              <p:cNvGrpSpPr>
                <a:grpSpLocks/>
              </p:cNvGrpSpPr>
              <p:nvPr/>
            </p:nvGrpSpPr>
            <p:grpSpPr bwMode="auto">
              <a:xfrm>
                <a:off x="1882" y="2160"/>
                <a:ext cx="1109" cy="1814"/>
                <a:chOff x="1952" y="2160"/>
                <a:chExt cx="940" cy="1814"/>
              </a:xfrm>
            </p:grpSpPr>
            <p:sp>
              <p:nvSpPr>
                <p:cNvPr id="40" name="AutoShape 29"/>
                <p:cNvSpPr>
                  <a:spLocks noChangeArrowheads="1"/>
                </p:cNvSpPr>
                <p:nvPr/>
              </p:nvSpPr>
              <p:spPr bwMode="auto">
                <a:xfrm>
                  <a:off x="1952" y="2160"/>
                  <a:ext cx="928" cy="1814"/>
                </a:xfrm>
                <a:prstGeom prst="foldedCorner">
                  <a:avLst>
                    <a:gd name="adj" fmla="val 13745"/>
                  </a:avLst>
                </a:prstGeom>
                <a:gradFill rotWithShape="1">
                  <a:gsLst>
                    <a:gs pos="0">
                      <a:srgbClr val="CCFFFF"/>
                    </a:gs>
                    <a:gs pos="100000">
                      <a:schemeClr val="bg1"/>
                    </a:gs>
                  </a:gsLst>
                  <a:lin ang="5400000" scaled="1"/>
                </a:gradFill>
                <a:ln w="38100">
                  <a:solidFill>
                    <a:srgbClr val="008000"/>
                  </a:solidFill>
                  <a:round/>
                  <a:headEnd type="none" w="lg" len="lg"/>
                  <a:tailEnd/>
                </a:ln>
                <a:effectLst>
                  <a:outerShdw dist="107763" dir="2700000" algn="ctr" rotWithShape="0">
                    <a:srgbClr val="808080">
                      <a:alpha val="50000"/>
                    </a:srgbClr>
                  </a:outerShdw>
                </a:effectLst>
              </p:spPr>
              <p:txBody>
                <a:bodyPr lIns="90000" tIns="46800" rIns="90000" bIns="46800" anchor="ctr"/>
                <a:lstStyle/>
                <a:p>
                  <a:pPr algn="ctr">
                    <a:defRPr/>
                  </a:pPr>
                  <a:endParaRPr lang="zh-CN" altLang="zh-CN"/>
                </a:p>
              </p:txBody>
            </p:sp>
            <p:sp>
              <p:nvSpPr>
                <p:cNvPr id="41" name="Line 30"/>
                <p:cNvSpPr>
                  <a:spLocks noChangeShapeType="1"/>
                </p:cNvSpPr>
                <p:nvPr/>
              </p:nvSpPr>
              <p:spPr bwMode="auto">
                <a:xfrm>
                  <a:off x="1952" y="2372"/>
                  <a:ext cx="940" cy="0"/>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1"/>
                <p:cNvSpPr>
                  <a:spLocks noChangeShapeType="1"/>
                </p:cNvSpPr>
                <p:nvPr/>
              </p:nvSpPr>
              <p:spPr bwMode="auto">
                <a:xfrm>
                  <a:off x="1952" y="2573"/>
                  <a:ext cx="940" cy="0"/>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2"/>
                <p:cNvSpPr>
                  <a:spLocks noChangeShapeType="1"/>
                </p:cNvSpPr>
                <p:nvPr/>
              </p:nvSpPr>
              <p:spPr bwMode="auto">
                <a:xfrm>
                  <a:off x="1952" y="2765"/>
                  <a:ext cx="940" cy="0"/>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33"/>
                <p:cNvSpPr>
                  <a:spLocks noChangeShapeType="1"/>
                </p:cNvSpPr>
                <p:nvPr/>
              </p:nvSpPr>
              <p:spPr bwMode="auto">
                <a:xfrm>
                  <a:off x="1952" y="2958"/>
                  <a:ext cx="940" cy="0"/>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4"/>
                <p:cNvSpPr>
                  <a:spLocks noChangeShapeType="1"/>
                </p:cNvSpPr>
                <p:nvPr/>
              </p:nvSpPr>
              <p:spPr bwMode="auto">
                <a:xfrm>
                  <a:off x="1952" y="3300"/>
                  <a:ext cx="940" cy="0"/>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35"/>
                <p:cNvSpPr>
                  <a:spLocks noChangeShapeType="1"/>
                </p:cNvSpPr>
                <p:nvPr/>
              </p:nvSpPr>
              <p:spPr bwMode="auto">
                <a:xfrm>
                  <a:off x="1952" y="3505"/>
                  <a:ext cx="940" cy="0"/>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 name="Group 53"/>
              <p:cNvGrpSpPr>
                <a:grpSpLocks/>
              </p:cNvGrpSpPr>
              <p:nvPr/>
            </p:nvGrpSpPr>
            <p:grpSpPr bwMode="auto">
              <a:xfrm>
                <a:off x="2234" y="2341"/>
                <a:ext cx="398" cy="1178"/>
                <a:chOff x="2178" y="2341"/>
                <a:chExt cx="398" cy="1178"/>
              </a:xfrm>
            </p:grpSpPr>
            <p:sp>
              <p:nvSpPr>
                <p:cNvPr id="35" name="Text Box 37"/>
                <p:cNvSpPr txBox="1">
                  <a:spLocks noChangeArrowheads="1"/>
                </p:cNvSpPr>
                <p:nvPr/>
              </p:nvSpPr>
              <p:spPr bwMode="auto">
                <a:xfrm>
                  <a:off x="2178" y="2341"/>
                  <a:ext cx="376" cy="238"/>
                </a:xfrm>
                <a:prstGeom prst="rect">
                  <a:avLst/>
                </a:prstGeom>
                <a:noFill/>
                <a:ln w="9525">
                  <a:noFill/>
                  <a:miter lim="800000"/>
                  <a:headEnd/>
                  <a:tailEnd/>
                </a:ln>
                <a:effectLst/>
              </p:spPr>
              <p:txBody>
                <a:bodyPr/>
                <a:lstStyle/>
                <a:p>
                  <a:pPr algn="just">
                    <a:defRPr/>
                  </a:pPr>
                  <a:r>
                    <a:rPr lang="en-US" altLang="zh-CN" sz="1800" b="1">
                      <a:effectLst>
                        <a:outerShdw blurRad="38100" dist="38100" dir="2700000" algn="tl">
                          <a:srgbClr val="FFFFFF"/>
                        </a:outerShdw>
                      </a:effectLst>
                    </a:rPr>
                    <a:t>a[0]</a:t>
                  </a:r>
                </a:p>
              </p:txBody>
            </p:sp>
            <p:sp>
              <p:nvSpPr>
                <p:cNvPr id="36" name="Text Box 38"/>
                <p:cNvSpPr txBox="1">
                  <a:spLocks noChangeArrowheads="1"/>
                </p:cNvSpPr>
                <p:nvPr/>
              </p:nvSpPr>
              <p:spPr bwMode="auto">
                <a:xfrm>
                  <a:off x="2184" y="2550"/>
                  <a:ext cx="376" cy="238"/>
                </a:xfrm>
                <a:prstGeom prst="rect">
                  <a:avLst/>
                </a:prstGeom>
                <a:noFill/>
                <a:ln w="9525">
                  <a:noFill/>
                  <a:miter lim="800000"/>
                  <a:headEnd/>
                  <a:tailEnd/>
                </a:ln>
                <a:effectLst/>
              </p:spPr>
              <p:txBody>
                <a:bodyPr/>
                <a:lstStyle/>
                <a:p>
                  <a:pPr algn="just">
                    <a:defRPr/>
                  </a:pPr>
                  <a:r>
                    <a:rPr lang="en-US" altLang="zh-CN" sz="1800" b="1">
                      <a:effectLst>
                        <a:outerShdw blurRad="38100" dist="38100" dir="2700000" algn="tl">
                          <a:srgbClr val="FFFFFF"/>
                        </a:outerShdw>
                      </a:effectLst>
                    </a:rPr>
                    <a:t>a[1]</a:t>
                  </a:r>
                </a:p>
              </p:txBody>
            </p:sp>
            <p:sp>
              <p:nvSpPr>
                <p:cNvPr id="37" name="Text Box 39"/>
                <p:cNvSpPr txBox="1">
                  <a:spLocks noChangeArrowheads="1"/>
                </p:cNvSpPr>
                <p:nvPr/>
              </p:nvSpPr>
              <p:spPr bwMode="auto">
                <a:xfrm>
                  <a:off x="2178" y="2736"/>
                  <a:ext cx="376" cy="238"/>
                </a:xfrm>
                <a:prstGeom prst="rect">
                  <a:avLst/>
                </a:prstGeom>
                <a:noFill/>
                <a:ln w="9525">
                  <a:noFill/>
                  <a:miter lim="800000"/>
                  <a:headEnd/>
                  <a:tailEnd/>
                </a:ln>
                <a:effectLst/>
              </p:spPr>
              <p:txBody>
                <a:bodyPr/>
                <a:lstStyle/>
                <a:p>
                  <a:pPr algn="just">
                    <a:defRPr/>
                  </a:pPr>
                  <a:r>
                    <a:rPr lang="en-US" altLang="zh-CN" sz="1800" b="1">
                      <a:effectLst>
                        <a:outerShdw blurRad="38100" dist="38100" dir="2700000" algn="tl">
                          <a:srgbClr val="FFFFFF"/>
                        </a:outerShdw>
                      </a:effectLst>
                    </a:rPr>
                    <a:t>a[2]</a:t>
                  </a:r>
                </a:p>
              </p:txBody>
            </p:sp>
            <p:sp>
              <p:nvSpPr>
                <p:cNvPr id="38" name="Text Box 40"/>
                <p:cNvSpPr txBox="1">
                  <a:spLocks noChangeArrowheads="1"/>
                </p:cNvSpPr>
                <p:nvPr/>
              </p:nvSpPr>
              <p:spPr bwMode="auto">
                <a:xfrm>
                  <a:off x="2200" y="3281"/>
                  <a:ext cx="376" cy="238"/>
                </a:xfrm>
                <a:prstGeom prst="rect">
                  <a:avLst/>
                </a:prstGeom>
                <a:noFill/>
                <a:ln w="9525">
                  <a:noFill/>
                  <a:miter lim="800000"/>
                  <a:headEnd/>
                  <a:tailEnd/>
                </a:ln>
                <a:effectLst/>
              </p:spPr>
              <p:txBody>
                <a:bodyPr/>
                <a:lstStyle/>
                <a:p>
                  <a:pPr algn="just">
                    <a:defRPr/>
                  </a:pPr>
                  <a:r>
                    <a:rPr lang="en-US" altLang="zh-CN" sz="1800" b="1" dirty="0">
                      <a:effectLst>
                        <a:outerShdw blurRad="38100" dist="38100" dir="2700000" algn="tl">
                          <a:srgbClr val="FFFFFF"/>
                        </a:outerShdw>
                      </a:effectLst>
                    </a:rPr>
                    <a:t>a[9]</a:t>
                  </a:r>
                </a:p>
              </p:txBody>
            </p:sp>
            <p:sp>
              <p:nvSpPr>
                <p:cNvPr id="39" name="Text Box 41"/>
                <p:cNvSpPr txBox="1">
                  <a:spLocks noChangeArrowheads="1"/>
                </p:cNvSpPr>
                <p:nvPr/>
              </p:nvSpPr>
              <p:spPr bwMode="auto">
                <a:xfrm>
                  <a:off x="2282" y="2955"/>
                  <a:ext cx="283" cy="408"/>
                </a:xfrm>
                <a:prstGeom prst="rect">
                  <a:avLst/>
                </a:prstGeom>
                <a:noFill/>
                <a:ln w="9525">
                  <a:noFill/>
                  <a:miter lim="800000"/>
                  <a:headEnd/>
                  <a:tailEnd/>
                </a:ln>
              </p:spPr>
              <p:txBody>
                <a:bodyPr vert="eaVert"/>
                <a:lstStyle/>
                <a:p>
                  <a:pPr algn="just">
                    <a:defRPr/>
                  </a:pPr>
                  <a:r>
                    <a:rPr lang="en-US" altLang="zh-CN" sz="1800" b="1">
                      <a:effectLst>
                        <a:outerShdw blurRad="38100" dist="38100" dir="2700000" algn="tl">
                          <a:srgbClr val="FFFFFF"/>
                        </a:outerShdw>
                      </a:effectLst>
                    </a:rPr>
                    <a:t>……</a:t>
                  </a:r>
                  <a:endParaRPr lang="en-US" altLang="zh-CN" sz="1800">
                    <a:effectLst>
                      <a:outerShdw blurRad="38100" dist="38100" dir="2700000" algn="tl">
                        <a:srgbClr val="FFFFFF"/>
                      </a:outerShdw>
                    </a:effectLst>
                  </a:endParaRPr>
                </a:p>
              </p:txBody>
            </p:sp>
          </p:grpSp>
        </p:grpSp>
        <p:grpSp>
          <p:nvGrpSpPr>
            <p:cNvPr id="9" name="Group 56"/>
            <p:cNvGrpSpPr>
              <a:grpSpLocks/>
            </p:cNvGrpSpPr>
            <p:nvPr/>
          </p:nvGrpSpPr>
          <p:grpSpPr bwMode="auto">
            <a:xfrm>
              <a:off x="994" y="2448"/>
              <a:ext cx="480" cy="982"/>
              <a:chOff x="994" y="2448"/>
              <a:chExt cx="480" cy="982"/>
            </a:xfrm>
          </p:grpSpPr>
          <p:sp>
            <p:nvSpPr>
              <p:cNvPr id="31" name="AutoShape 43"/>
              <p:cNvSpPr>
                <a:spLocks/>
              </p:cNvSpPr>
              <p:nvPr/>
            </p:nvSpPr>
            <p:spPr bwMode="auto">
              <a:xfrm>
                <a:off x="1391" y="2448"/>
                <a:ext cx="83" cy="982"/>
              </a:xfrm>
              <a:prstGeom prst="leftBrace">
                <a:avLst>
                  <a:gd name="adj1" fmla="val 98594"/>
                  <a:gd name="adj2" fmla="val 50000"/>
                </a:avLst>
              </a:prstGeom>
              <a:noFill/>
              <a:ln w="25400">
                <a:solidFill>
                  <a:srgbClr val="3366FF"/>
                </a:solidFill>
                <a:round/>
                <a:headEnd/>
                <a:tailEnd/>
              </a:ln>
              <a:effectLst>
                <a:outerShdw dist="35921" dir="2700000" algn="ctr" rotWithShape="0">
                  <a:srgbClr val="808080"/>
                </a:outerShdw>
              </a:effectLst>
            </p:spPr>
            <p:txBody>
              <a:bodyPr/>
              <a:lstStyle/>
              <a:p>
                <a:pPr>
                  <a:defRPr/>
                </a:pPr>
                <a:endParaRPr lang="zh-CN" altLang="en-US"/>
              </a:p>
            </p:txBody>
          </p:sp>
          <p:sp>
            <p:nvSpPr>
              <p:cNvPr id="32" name="Text Box 44"/>
              <p:cNvSpPr txBox="1">
                <a:spLocks noChangeArrowheads="1"/>
              </p:cNvSpPr>
              <p:nvPr/>
            </p:nvSpPr>
            <p:spPr bwMode="auto">
              <a:xfrm>
                <a:off x="994" y="2726"/>
                <a:ext cx="409" cy="409"/>
              </a:xfrm>
              <a:prstGeom prst="rect">
                <a:avLst/>
              </a:prstGeom>
              <a:noFill/>
              <a:ln w="9525">
                <a:noFill/>
                <a:miter lim="800000"/>
                <a:headEnd/>
                <a:tailEnd/>
              </a:ln>
            </p:spPr>
            <p:txBody>
              <a:bodyPr/>
              <a:lstStyle/>
              <a:p>
                <a:pPr algn="just">
                  <a:defRPr/>
                </a:pPr>
                <a:r>
                  <a:rPr lang="zh-CN" altLang="en-US" sz="1800" b="1">
                    <a:solidFill>
                      <a:srgbClr val="0033CC"/>
                    </a:solidFill>
                    <a:effectLst>
                      <a:outerShdw blurRad="38100" dist="38100" dir="2700000" algn="tl">
                        <a:srgbClr val="000000"/>
                      </a:outerShdw>
                    </a:effectLst>
                    <a:ea typeface="隶书" pitchFamily="49" charset="-122"/>
                  </a:rPr>
                  <a:t>内存</a:t>
                </a:r>
              </a:p>
              <a:p>
                <a:pPr algn="just">
                  <a:defRPr/>
                </a:pPr>
                <a:r>
                  <a:rPr lang="zh-CN" altLang="en-US" sz="1800" b="1">
                    <a:solidFill>
                      <a:srgbClr val="0033CC"/>
                    </a:solidFill>
                    <a:effectLst>
                      <a:outerShdw blurRad="38100" dist="38100" dir="2700000" algn="tl">
                        <a:srgbClr val="000000"/>
                      </a:outerShdw>
                    </a:effectLst>
                    <a:ea typeface="隶书" pitchFamily="49" charset="-122"/>
                  </a:rPr>
                  <a:t>地址</a:t>
                </a:r>
              </a:p>
            </p:txBody>
          </p:sp>
        </p:grpSp>
        <p:grpSp>
          <p:nvGrpSpPr>
            <p:cNvPr id="10" name="Group 55"/>
            <p:cNvGrpSpPr>
              <a:grpSpLocks/>
            </p:cNvGrpSpPr>
            <p:nvPr/>
          </p:nvGrpSpPr>
          <p:grpSpPr bwMode="auto">
            <a:xfrm>
              <a:off x="1471" y="2149"/>
              <a:ext cx="497" cy="1326"/>
              <a:chOff x="1471" y="2149"/>
              <a:chExt cx="497" cy="1326"/>
            </a:xfrm>
          </p:grpSpPr>
          <p:sp>
            <p:nvSpPr>
              <p:cNvPr id="25" name="Text Box 46"/>
              <p:cNvSpPr txBox="1">
                <a:spLocks noChangeArrowheads="1"/>
              </p:cNvSpPr>
              <p:nvPr/>
            </p:nvSpPr>
            <p:spPr bwMode="auto">
              <a:xfrm>
                <a:off x="1498" y="2368"/>
                <a:ext cx="470" cy="182"/>
              </a:xfrm>
              <a:prstGeom prst="rect">
                <a:avLst/>
              </a:prstGeom>
              <a:noFill/>
              <a:ln w="9525">
                <a:noFill/>
                <a:miter lim="800000"/>
                <a:headEnd/>
                <a:tailEnd/>
              </a:ln>
              <a:effectLst/>
            </p:spPr>
            <p:txBody>
              <a:bodyPr/>
              <a:lstStyle/>
              <a:p>
                <a:pPr algn="just">
                  <a:defRPr/>
                </a:pPr>
                <a:r>
                  <a:rPr lang="en-US" altLang="zh-CN" sz="1600" b="1">
                    <a:solidFill>
                      <a:srgbClr val="0033CC"/>
                    </a:solidFill>
                    <a:effectLst>
                      <a:outerShdw blurRad="38100" dist="38100" dir="2700000" algn="tl">
                        <a:srgbClr val="000000"/>
                      </a:outerShdw>
                    </a:effectLst>
                  </a:rPr>
                  <a:t>2000</a:t>
                </a:r>
              </a:p>
            </p:txBody>
          </p:sp>
          <p:sp>
            <p:nvSpPr>
              <p:cNvPr id="26" name="Text Box 47"/>
              <p:cNvSpPr txBox="1">
                <a:spLocks noChangeArrowheads="1"/>
              </p:cNvSpPr>
              <p:nvPr/>
            </p:nvSpPr>
            <p:spPr bwMode="auto">
              <a:xfrm>
                <a:off x="1490" y="2563"/>
                <a:ext cx="408" cy="181"/>
              </a:xfrm>
              <a:prstGeom prst="rect">
                <a:avLst/>
              </a:prstGeom>
              <a:noFill/>
              <a:ln w="9525">
                <a:noFill/>
                <a:miter lim="800000"/>
                <a:headEnd/>
                <a:tailEnd/>
              </a:ln>
              <a:effectLst/>
            </p:spPr>
            <p:txBody>
              <a:bodyPr/>
              <a:lstStyle/>
              <a:p>
                <a:pPr algn="just">
                  <a:defRPr/>
                </a:pPr>
                <a:r>
                  <a:rPr lang="en-US" altLang="zh-CN" sz="1600" b="1">
                    <a:solidFill>
                      <a:srgbClr val="0033CC"/>
                    </a:solidFill>
                    <a:effectLst>
                      <a:outerShdw blurRad="38100" dist="38100" dir="2700000" algn="tl">
                        <a:srgbClr val="000000"/>
                      </a:outerShdw>
                    </a:effectLst>
                  </a:rPr>
                  <a:t>2002</a:t>
                </a:r>
              </a:p>
            </p:txBody>
          </p:sp>
          <p:sp>
            <p:nvSpPr>
              <p:cNvPr id="27" name="Text Box 48"/>
              <p:cNvSpPr txBox="1">
                <a:spLocks noChangeArrowheads="1"/>
              </p:cNvSpPr>
              <p:nvPr/>
            </p:nvSpPr>
            <p:spPr bwMode="auto">
              <a:xfrm>
                <a:off x="1482" y="2760"/>
                <a:ext cx="470" cy="182"/>
              </a:xfrm>
              <a:prstGeom prst="rect">
                <a:avLst/>
              </a:prstGeom>
              <a:noFill/>
              <a:ln w="9525">
                <a:noFill/>
                <a:miter lim="800000"/>
                <a:headEnd/>
                <a:tailEnd/>
              </a:ln>
              <a:effectLst/>
            </p:spPr>
            <p:txBody>
              <a:bodyPr/>
              <a:lstStyle/>
              <a:p>
                <a:pPr algn="just">
                  <a:defRPr/>
                </a:pPr>
                <a:r>
                  <a:rPr lang="en-US" altLang="zh-CN" sz="1600" b="1">
                    <a:solidFill>
                      <a:srgbClr val="0033CC"/>
                    </a:solidFill>
                    <a:effectLst>
                      <a:outerShdw blurRad="38100" dist="38100" dir="2700000" algn="tl">
                        <a:srgbClr val="000000"/>
                      </a:outerShdw>
                    </a:effectLst>
                  </a:rPr>
                  <a:t>2004</a:t>
                </a:r>
              </a:p>
            </p:txBody>
          </p:sp>
          <p:sp>
            <p:nvSpPr>
              <p:cNvPr id="28" name="Text Box 49"/>
              <p:cNvSpPr txBox="1">
                <a:spLocks noChangeArrowheads="1"/>
              </p:cNvSpPr>
              <p:nvPr/>
            </p:nvSpPr>
            <p:spPr bwMode="auto">
              <a:xfrm>
                <a:off x="1471" y="3294"/>
                <a:ext cx="408" cy="181"/>
              </a:xfrm>
              <a:prstGeom prst="rect">
                <a:avLst/>
              </a:prstGeom>
              <a:noFill/>
              <a:ln w="9525">
                <a:noFill/>
                <a:miter lim="800000"/>
                <a:headEnd/>
                <a:tailEnd/>
              </a:ln>
              <a:effectLst/>
            </p:spPr>
            <p:txBody>
              <a:bodyPr/>
              <a:lstStyle/>
              <a:p>
                <a:pPr algn="just">
                  <a:defRPr/>
                </a:pPr>
                <a:r>
                  <a:rPr lang="en-US" altLang="zh-CN" sz="1600" b="1">
                    <a:solidFill>
                      <a:srgbClr val="0033CC"/>
                    </a:solidFill>
                    <a:effectLst>
                      <a:outerShdw blurRad="38100" dist="38100" dir="2700000" algn="tl">
                        <a:srgbClr val="000000"/>
                      </a:outerShdw>
                    </a:effectLst>
                  </a:rPr>
                  <a:t>2018</a:t>
                </a:r>
              </a:p>
            </p:txBody>
          </p:sp>
          <p:sp>
            <p:nvSpPr>
              <p:cNvPr id="29" name="Text Box 50"/>
              <p:cNvSpPr txBox="1">
                <a:spLocks noChangeArrowheads="1"/>
              </p:cNvSpPr>
              <p:nvPr/>
            </p:nvSpPr>
            <p:spPr bwMode="auto">
              <a:xfrm>
                <a:off x="1583" y="2149"/>
                <a:ext cx="282" cy="238"/>
              </a:xfrm>
              <a:prstGeom prst="rect">
                <a:avLst/>
              </a:prstGeom>
              <a:noFill/>
              <a:ln w="9525">
                <a:noFill/>
                <a:miter lim="800000"/>
                <a:headEnd/>
                <a:tailEnd/>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solidFill>
                      <a:srgbClr val="CC3300"/>
                    </a:solidFill>
                    <a:effectLst>
                      <a:outerShdw blurRad="38100" dist="38100" dir="2700000" algn="tl">
                        <a:srgbClr val="C0C0C0"/>
                      </a:outerShdw>
                    </a:effectLst>
                  </a:rPr>
                  <a:t>a</a:t>
                </a:r>
              </a:p>
            </p:txBody>
          </p:sp>
          <p:sp>
            <p:nvSpPr>
              <p:cNvPr id="30" name="Text Box 51"/>
              <p:cNvSpPr txBox="1">
                <a:spLocks noChangeArrowheads="1"/>
              </p:cNvSpPr>
              <p:nvPr/>
            </p:nvSpPr>
            <p:spPr bwMode="auto">
              <a:xfrm>
                <a:off x="1574" y="2980"/>
                <a:ext cx="282" cy="317"/>
              </a:xfrm>
              <a:prstGeom prst="rect">
                <a:avLst/>
              </a:prstGeom>
              <a:noFill/>
              <a:ln w="9525">
                <a:noFill/>
                <a:miter lim="800000"/>
                <a:headEnd/>
                <a:tailEnd/>
              </a:ln>
            </p:spPr>
            <p:txBody>
              <a:bodyPr vert="eaVert"/>
              <a:lstStyle/>
              <a:p>
                <a:pPr algn="just">
                  <a:defRPr/>
                </a:pPr>
                <a:r>
                  <a:rPr lang="en-US" altLang="zh-CN" sz="1600" b="1">
                    <a:solidFill>
                      <a:srgbClr val="0033CC"/>
                    </a:solidFill>
                    <a:effectLst>
                      <a:outerShdw blurRad="38100" dist="38100" dir="2700000" algn="tl">
                        <a:srgbClr val="000000"/>
                      </a:outerShdw>
                    </a:effectLst>
                  </a:rPr>
                  <a:t>……</a:t>
                </a:r>
              </a:p>
            </p:txBody>
          </p:sp>
        </p:grpSp>
        <p:grpSp>
          <p:nvGrpSpPr>
            <p:cNvPr id="11" name="Group 67"/>
            <p:cNvGrpSpPr>
              <a:grpSpLocks/>
            </p:cNvGrpSpPr>
            <p:nvPr/>
          </p:nvGrpSpPr>
          <p:grpSpPr bwMode="auto">
            <a:xfrm>
              <a:off x="3028" y="2320"/>
              <a:ext cx="1394" cy="1158"/>
              <a:chOff x="3028" y="2320"/>
              <a:chExt cx="1394" cy="1158"/>
            </a:xfrm>
          </p:grpSpPr>
          <p:grpSp>
            <p:nvGrpSpPr>
              <p:cNvPr id="12" name="Group 57"/>
              <p:cNvGrpSpPr>
                <a:grpSpLocks/>
              </p:cNvGrpSpPr>
              <p:nvPr/>
            </p:nvGrpSpPr>
            <p:grpSpPr bwMode="auto">
              <a:xfrm>
                <a:off x="3028" y="2320"/>
                <a:ext cx="1394" cy="238"/>
                <a:chOff x="3028" y="2320"/>
                <a:chExt cx="1394" cy="238"/>
              </a:xfrm>
            </p:grpSpPr>
            <p:sp>
              <p:nvSpPr>
                <p:cNvPr id="23" name="Text Box 19"/>
                <p:cNvSpPr txBox="1">
                  <a:spLocks noChangeArrowheads="1"/>
                </p:cNvSpPr>
                <p:nvPr/>
              </p:nvSpPr>
              <p:spPr bwMode="auto">
                <a:xfrm>
                  <a:off x="3417" y="2320"/>
                  <a:ext cx="1005" cy="238"/>
                </a:xfrm>
                <a:prstGeom prst="rect">
                  <a:avLst/>
                </a:prstGeom>
                <a:noFill/>
                <a:ln w="9525">
                  <a:noFill/>
                  <a:miter lim="800000"/>
                  <a:headEnd/>
                  <a:tailEnd/>
                </a:ln>
              </p:spPr>
              <p:txBody>
                <a:bodyPr/>
                <a:lstStyle/>
                <a:p>
                  <a:pPr algn="just">
                    <a:defRPr/>
                  </a:pPr>
                  <a:r>
                    <a:rPr lang="zh-CN" altLang="en-US" sz="2000" b="1" dirty="0">
                      <a:solidFill>
                        <a:srgbClr val="CC00FF"/>
                      </a:solidFill>
                      <a:effectLst>
                        <a:outerShdw blurRad="38100" dist="38100" dir="2700000" algn="tl">
                          <a:srgbClr val="000000"/>
                        </a:outerShdw>
                      </a:effectLst>
                      <a:latin typeface="隶书" pitchFamily="49" charset="-122"/>
                      <a:ea typeface="隶书" pitchFamily="49" charset="-122"/>
                    </a:rPr>
                    <a:t>第</a:t>
                  </a:r>
                  <a:r>
                    <a:rPr lang="en-US" altLang="zh-CN" sz="2000" b="1" dirty="0">
                      <a:solidFill>
                        <a:srgbClr val="CC00FF"/>
                      </a:solidFill>
                      <a:effectLst>
                        <a:outerShdw blurRad="38100" dist="38100" dir="2700000" algn="tl">
                          <a:srgbClr val="000000"/>
                        </a:outerShdw>
                      </a:effectLst>
                      <a:latin typeface="隶书" pitchFamily="49" charset="-122"/>
                      <a:ea typeface="隶书" pitchFamily="49" charset="-122"/>
                    </a:rPr>
                    <a:t>1</a:t>
                  </a:r>
                  <a:r>
                    <a:rPr lang="zh-CN" altLang="en-US" sz="2000" b="1" dirty="0">
                      <a:solidFill>
                        <a:srgbClr val="CC00FF"/>
                      </a:solidFill>
                      <a:effectLst>
                        <a:outerShdw blurRad="38100" dist="38100" dir="2700000" algn="tl">
                          <a:srgbClr val="000000"/>
                        </a:outerShdw>
                      </a:effectLst>
                      <a:latin typeface="隶书" pitchFamily="49" charset="-122"/>
                      <a:ea typeface="隶书" pitchFamily="49" charset="-122"/>
                    </a:rPr>
                    <a:t>个元素</a:t>
                  </a:r>
                </a:p>
              </p:txBody>
            </p:sp>
            <p:sp>
              <p:nvSpPr>
                <p:cNvPr id="24" name="Line 20"/>
                <p:cNvSpPr>
                  <a:spLocks noChangeShapeType="1"/>
                </p:cNvSpPr>
                <p:nvPr/>
              </p:nvSpPr>
              <p:spPr bwMode="auto">
                <a:xfrm flipH="1">
                  <a:off x="3028" y="2477"/>
                  <a:ext cx="415" cy="0"/>
                </a:xfrm>
                <a:prstGeom prst="line">
                  <a:avLst/>
                </a:prstGeom>
                <a:noFill/>
                <a:ln w="28575">
                  <a:solidFill>
                    <a:srgbClr val="CC00FF"/>
                  </a:solidFill>
                  <a:round/>
                  <a:headEnd/>
                  <a:tailEnd type="stealth" w="lg" len="lg"/>
                </a:ln>
                <a:effectLst>
                  <a:outerShdw dist="35921" dir="2700000" algn="ctr" rotWithShape="0">
                    <a:srgbClr val="808080"/>
                  </a:outerShdw>
                </a:effectLst>
              </p:spPr>
              <p:txBody>
                <a:bodyPr/>
                <a:lstStyle/>
                <a:p>
                  <a:pPr>
                    <a:defRPr/>
                  </a:pPr>
                  <a:endParaRPr lang="zh-CN" altLang="en-US"/>
                </a:p>
              </p:txBody>
            </p:sp>
          </p:grpSp>
          <p:sp>
            <p:nvSpPr>
              <p:cNvPr id="13" name="Text Box 26"/>
              <p:cNvSpPr txBox="1">
                <a:spLocks noChangeArrowheads="1"/>
              </p:cNvSpPr>
              <p:nvPr/>
            </p:nvSpPr>
            <p:spPr bwMode="auto">
              <a:xfrm>
                <a:off x="3672" y="2942"/>
                <a:ext cx="289" cy="417"/>
              </a:xfrm>
              <a:prstGeom prst="rect">
                <a:avLst/>
              </a:prstGeom>
              <a:noFill/>
              <a:ln w="9525">
                <a:noFill/>
                <a:miter lim="800000"/>
                <a:headEnd/>
                <a:tailEnd/>
              </a:ln>
            </p:spPr>
            <p:txBody>
              <a:bodyPr vert="eaVert"/>
              <a:lstStyle/>
              <a:p>
                <a:pPr algn="just">
                  <a:defRPr/>
                </a:pPr>
                <a:r>
                  <a:rPr lang="en-US" altLang="zh-CN" sz="1800" b="1">
                    <a:solidFill>
                      <a:srgbClr val="CC00FF"/>
                    </a:solidFill>
                    <a:effectLst>
                      <a:outerShdw blurRad="38100" dist="38100" dir="2700000" algn="tl">
                        <a:srgbClr val="000000"/>
                      </a:outerShdw>
                    </a:effectLst>
                  </a:rPr>
                  <a:t>……</a:t>
                </a:r>
              </a:p>
            </p:txBody>
          </p:sp>
          <p:grpSp>
            <p:nvGrpSpPr>
              <p:cNvPr id="14" name="Group 58"/>
              <p:cNvGrpSpPr>
                <a:grpSpLocks/>
              </p:cNvGrpSpPr>
              <p:nvPr/>
            </p:nvGrpSpPr>
            <p:grpSpPr bwMode="auto">
              <a:xfrm>
                <a:off x="3028" y="2512"/>
                <a:ext cx="1394" cy="238"/>
                <a:chOff x="3028" y="2320"/>
                <a:chExt cx="1394" cy="238"/>
              </a:xfrm>
            </p:grpSpPr>
            <p:sp>
              <p:nvSpPr>
                <p:cNvPr id="21" name="Text Box 59"/>
                <p:cNvSpPr txBox="1">
                  <a:spLocks noChangeArrowheads="1"/>
                </p:cNvSpPr>
                <p:nvPr/>
              </p:nvSpPr>
              <p:spPr bwMode="auto">
                <a:xfrm>
                  <a:off x="3417" y="2320"/>
                  <a:ext cx="1005" cy="238"/>
                </a:xfrm>
                <a:prstGeom prst="rect">
                  <a:avLst/>
                </a:prstGeom>
                <a:noFill/>
                <a:ln w="9525">
                  <a:noFill/>
                  <a:miter lim="800000"/>
                  <a:headEnd/>
                  <a:tailEnd/>
                </a:ln>
              </p:spPr>
              <p:txBody>
                <a:bodyPr/>
                <a:lstStyle/>
                <a:p>
                  <a:pPr algn="just">
                    <a:defRPr/>
                  </a:pPr>
                  <a:r>
                    <a:rPr lang="zh-CN" altLang="en-US" sz="2000" b="1">
                      <a:solidFill>
                        <a:srgbClr val="CC00FF"/>
                      </a:solidFill>
                      <a:effectLst>
                        <a:outerShdw blurRad="38100" dist="38100" dir="2700000" algn="tl">
                          <a:srgbClr val="000000"/>
                        </a:outerShdw>
                      </a:effectLst>
                      <a:latin typeface="隶书" pitchFamily="49" charset="-122"/>
                      <a:ea typeface="隶书" pitchFamily="49" charset="-122"/>
                    </a:rPr>
                    <a:t>第</a:t>
                  </a:r>
                  <a:r>
                    <a:rPr lang="en-US" altLang="zh-CN" sz="2000" b="1">
                      <a:solidFill>
                        <a:srgbClr val="CC00FF"/>
                      </a:solidFill>
                      <a:effectLst>
                        <a:outerShdw blurRad="38100" dist="38100" dir="2700000" algn="tl">
                          <a:srgbClr val="000000"/>
                        </a:outerShdw>
                      </a:effectLst>
                      <a:latin typeface="隶书" pitchFamily="49" charset="-122"/>
                      <a:ea typeface="隶书" pitchFamily="49" charset="-122"/>
                    </a:rPr>
                    <a:t>2</a:t>
                  </a:r>
                  <a:r>
                    <a:rPr lang="zh-CN" altLang="en-US" sz="2000" b="1">
                      <a:solidFill>
                        <a:srgbClr val="CC00FF"/>
                      </a:solidFill>
                      <a:effectLst>
                        <a:outerShdw blurRad="38100" dist="38100" dir="2700000" algn="tl">
                          <a:srgbClr val="000000"/>
                        </a:outerShdw>
                      </a:effectLst>
                      <a:latin typeface="隶书" pitchFamily="49" charset="-122"/>
                      <a:ea typeface="隶书" pitchFamily="49" charset="-122"/>
                    </a:rPr>
                    <a:t>个元素</a:t>
                  </a:r>
                </a:p>
              </p:txBody>
            </p:sp>
            <p:sp>
              <p:nvSpPr>
                <p:cNvPr id="22" name="Line 60"/>
                <p:cNvSpPr>
                  <a:spLocks noChangeShapeType="1"/>
                </p:cNvSpPr>
                <p:nvPr/>
              </p:nvSpPr>
              <p:spPr bwMode="auto">
                <a:xfrm flipH="1">
                  <a:off x="3028" y="2477"/>
                  <a:ext cx="415" cy="0"/>
                </a:xfrm>
                <a:prstGeom prst="line">
                  <a:avLst/>
                </a:prstGeom>
                <a:noFill/>
                <a:ln w="28575">
                  <a:solidFill>
                    <a:srgbClr val="CC00FF"/>
                  </a:solidFill>
                  <a:round/>
                  <a:headEnd/>
                  <a:tailEnd type="stealth" w="lg" len="lg"/>
                </a:ln>
                <a:effectLst>
                  <a:outerShdw dist="35921" dir="2700000" algn="ctr" rotWithShape="0">
                    <a:srgbClr val="808080"/>
                  </a:outerShdw>
                </a:effectLst>
              </p:spPr>
              <p:txBody>
                <a:bodyPr/>
                <a:lstStyle/>
                <a:p>
                  <a:pPr>
                    <a:defRPr/>
                  </a:pPr>
                  <a:endParaRPr lang="zh-CN" altLang="en-US"/>
                </a:p>
              </p:txBody>
            </p:sp>
          </p:grpSp>
          <p:grpSp>
            <p:nvGrpSpPr>
              <p:cNvPr id="15" name="Group 61"/>
              <p:cNvGrpSpPr>
                <a:grpSpLocks/>
              </p:cNvGrpSpPr>
              <p:nvPr/>
            </p:nvGrpSpPr>
            <p:grpSpPr bwMode="auto">
              <a:xfrm>
                <a:off x="3028" y="2704"/>
                <a:ext cx="1394" cy="238"/>
                <a:chOff x="3028" y="2320"/>
                <a:chExt cx="1394" cy="238"/>
              </a:xfrm>
            </p:grpSpPr>
            <p:sp>
              <p:nvSpPr>
                <p:cNvPr id="19" name="Text Box 62"/>
                <p:cNvSpPr txBox="1">
                  <a:spLocks noChangeArrowheads="1"/>
                </p:cNvSpPr>
                <p:nvPr/>
              </p:nvSpPr>
              <p:spPr bwMode="auto">
                <a:xfrm>
                  <a:off x="3417" y="2320"/>
                  <a:ext cx="1005" cy="238"/>
                </a:xfrm>
                <a:prstGeom prst="rect">
                  <a:avLst/>
                </a:prstGeom>
                <a:noFill/>
                <a:ln w="9525">
                  <a:noFill/>
                  <a:miter lim="800000"/>
                  <a:headEnd/>
                  <a:tailEnd/>
                </a:ln>
              </p:spPr>
              <p:txBody>
                <a:bodyPr/>
                <a:lstStyle/>
                <a:p>
                  <a:pPr algn="just">
                    <a:defRPr/>
                  </a:pPr>
                  <a:r>
                    <a:rPr lang="zh-CN" altLang="en-US" sz="2000" b="1">
                      <a:solidFill>
                        <a:srgbClr val="CC00FF"/>
                      </a:solidFill>
                      <a:effectLst>
                        <a:outerShdw blurRad="38100" dist="38100" dir="2700000" algn="tl">
                          <a:srgbClr val="000000"/>
                        </a:outerShdw>
                      </a:effectLst>
                      <a:latin typeface="隶书" pitchFamily="49" charset="-122"/>
                      <a:ea typeface="隶书" pitchFamily="49" charset="-122"/>
                    </a:rPr>
                    <a:t>第</a:t>
                  </a:r>
                  <a:r>
                    <a:rPr lang="en-US" altLang="zh-CN" sz="2000" b="1">
                      <a:solidFill>
                        <a:srgbClr val="CC00FF"/>
                      </a:solidFill>
                      <a:effectLst>
                        <a:outerShdw blurRad="38100" dist="38100" dir="2700000" algn="tl">
                          <a:srgbClr val="000000"/>
                        </a:outerShdw>
                      </a:effectLst>
                      <a:latin typeface="隶书" pitchFamily="49" charset="-122"/>
                      <a:ea typeface="隶书" pitchFamily="49" charset="-122"/>
                    </a:rPr>
                    <a:t>3</a:t>
                  </a:r>
                  <a:r>
                    <a:rPr lang="zh-CN" altLang="en-US" sz="2000" b="1">
                      <a:solidFill>
                        <a:srgbClr val="CC00FF"/>
                      </a:solidFill>
                      <a:effectLst>
                        <a:outerShdw blurRad="38100" dist="38100" dir="2700000" algn="tl">
                          <a:srgbClr val="000000"/>
                        </a:outerShdw>
                      </a:effectLst>
                      <a:latin typeface="隶书" pitchFamily="49" charset="-122"/>
                      <a:ea typeface="隶书" pitchFamily="49" charset="-122"/>
                    </a:rPr>
                    <a:t>个元素</a:t>
                  </a:r>
                </a:p>
              </p:txBody>
            </p:sp>
            <p:sp>
              <p:nvSpPr>
                <p:cNvPr id="20" name="Line 63"/>
                <p:cNvSpPr>
                  <a:spLocks noChangeShapeType="1"/>
                </p:cNvSpPr>
                <p:nvPr/>
              </p:nvSpPr>
              <p:spPr bwMode="auto">
                <a:xfrm flipH="1">
                  <a:off x="3028" y="2477"/>
                  <a:ext cx="415" cy="0"/>
                </a:xfrm>
                <a:prstGeom prst="line">
                  <a:avLst/>
                </a:prstGeom>
                <a:noFill/>
                <a:ln w="28575">
                  <a:solidFill>
                    <a:srgbClr val="CC00FF"/>
                  </a:solidFill>
                  <a:round/>
                  <a:headEnd/>
                  <a:tailEnd type="stealth" w="lg" len="lg"/>
                </a:ln>
                <a:effectLst>
                  <a:outerShdw dist="35921" dir="2700000" algn="ctr" rotWithShape="0">
                    <a:srgbClr val="808080"/>
                  </a:outerShdw>
                </a:effectLst>
              </p:spPr>
              <p:txBody>
                <a:bodyPr/>
                <a:lstStyle/>
                <a:p>
                  <a:pPr>
                    <a:defRPr/>
                  </a:pPr>
                  <a:endParaRPr lang="zh-CN" altLang="en-US"/>
                </a:p>
              </p:txBody>
            </p:sp>
          </p:grpSp>
          <p:grpSp>
            <p:nvGrpSpPr>
              <p:cNvPr id="16" name="Group 64"/>
              <p:cNvGrpSpPr>
                <a:grpSpLocks/>
              </p:cNvGrpSpPr>
              <p:nvPr/>
            </p:nvGrpSpPr>
            <p:grpSpPr bwMode="auto">
              <a:xfrm>
                <a:off x="3028" y="3240"/>
                <a:ext cx="1394" cy="238"/>
                <a:chOff x="3028" y="2320"/>
                <a:chExt cx="1394" cy="238"/>
              </a:xfrm>
            </p:grpSpPr>
            <p:sp>
              <p:nvSpPr>
                <p:cNvPr id="17" name="Text Box 65"/>
                <p:cNvSpPr txBox="1">
                  <a:spLocks noChangeArrowheads="1"/>
                </p:cNvSpPr>
                <p:nvPr/>
              </p:nvSpPr>
              <p:spPr bwMode="auto">
                <a:xfrm>
                  <a:off x="3417" y="2320"/>
                  <a:ext cx="1005" cy="238"/>
                </a:xfrm>
                <a:prstGeom prst="rect">
                  <a:avLst/>
                </a:prstGeom>
                <a:noFill/>
                <a:ln w="9525">
                  <a:noFill/>
                  <a:miter lim="800000"/>
                  <a:headEnd/>
                  <a:tailEnd/>
                </a:ln>
              </p:spPr>
              <p:txBody>
                <a:bodyPr/>
                <a:lstStyle/>
                <a:p>
                  <a:pPr algn="just">
                    <a:defRPr/>
                  </a:pPr>
                  <a:r>
                    <a:rPr lang="zh-CN" altLang="en-US" sz="2000" b="1" dirty="0">
                      <a:solidFill>
                        <a:srgbClr val="CC00FF"/>
                      </a:solidFill>
                      <a:effectLst>
                        <a:outerShdw blurRad="38100" dist="38100" dir="2700000" algn="tl">
                          <a:srgbClr val="000000"/>
                        </a:outerShdw>
                      </a:effectLst>
                      <a:latin typeface="隶书" pitchFamily="49" charset="-122"/>
                      <a:ea typeface="隶书" pitchFamily="49" charset="-122"/>
                    </a:rPr>
                    <a:t>第</a:t>
                  </a:r>
                  <a:r>
                    <a:rPr lang="en-US" altLang="zh-CN" sz="2000" b="1" dirty="0">
                      <a:solidFill>
                        <a:srgbClr val="CC00FF"/>
                      </a:solidFill>
                      <a:effectLst>
                        <a:outerShdw blurRad="38100" dist="38100" dir="2700000" algn="tl">
                          <a:srgbClr val="000000"/>
                        </a:outerShdw>
                      </a:effectLst>
                      <a:latin typeface="隶书" pitchFamily="49" charset="-122"/>
                      <a:ea typeface="隶书" pitchFamily="49" charset="-122"/>
                    </a:rPr>
                    <a:t>10</a:t>
                  </a:r>
                  <a:r>
                    <a:rPr lang="zh-CN" altLang="en-US" sz="2000" b="1" dirty="0">
                      <a:solidFill>
                        <a:srgbClr val="CC00FF"/>
                      </a:solidFill>
                      <a:effectLst>
                        <a:outerShdw blurRad="38100" dist="38100" dir="2700000" algn="tl">
                          <a:srgbClr val="000000"/>
                        </a:outerShdw>
                      </a:effectLst>
                      <a:latin typeface="隶书" pitchFamily="49" charset="-122"/>
                      <a:ea typeface="隶书" pitchFamily="49" charset="-122"/>
                    </a:rPr>
                    <a:t>个元素</a:t>
                  </a:r>
                </a:p>
              </p:txBody>
            </p:sp>
            <p:sp>
              <p:nvSpPr>
                <p:cNvPr id="18" name="Line 66"/>
                <p:cNvSpPr>
                  <a:spLocks noChangeShapeType="1"/>
                </p:cNvSpPr>
                <p:nvPr/>
              </p:nvSpPr>
              <p:spPr bwMode="auto">
                <a:xfrm flipH="1">
                  <a:off x="3028" y="2477"/>
                  <a:ext cx="415" cy="0"/>
                </a:xfrm>
                <a:prstGeom prst="line">
                  <a:avLst/>
                </a:prstGeom>
                <a:noFill/>
                <a:ln w="28575">
                  <a:solidFill>
                    <a:srgbClr val="CC00FF"/>
                  </a:solidFill>
                  <a:round/>
                  <a:headEnd/>
                  <a:tailEnd type="stealth" w="lg" len="lg"/>
                </a:ln>
                <a:effectLst>
                  <a:outerShdw dist="35921" dir="2700000" algn="ctr" rotWithShape="0">
                    <a:srgbClr val="808080"/>
                  </a:outerShdw>
                </a:effectLst>
              </p:spPr>
              <p:txBody>
                <a:bodyPr/>
                <a:lstStyle/>
                <a:p>
                  <a:pPr>
                    <a:defRPr/>
                  </a:pPr>
                  <a:endParaRPr lang="zh-CN" altLang="en-US"/>
                </a:p>
              </p:txBody>
            </p:sp>
          </p:grpSp>
        </p:grpSp>
      </p:grpSp>
      <p:pic>
        <p:nvPicPr>
          <p:cNvPr id="49" name="图片 48"/>
          <p:cNvPicPr>
            <a:picLocks noChangeAspect="1"/>
          </p:cNvPicPr>
          <p:nvPr/>
        </p:nvPicPr>
        <p:blipFill>
          <a:blip r:embed="rId3"/>
          <a:stretch>
            <a:fillRect/>
          </a:stretch>
        </p:blipFill>
        <p:spPr>
          <a:xfrm>
            <a:off x="1174480" y="4152057"/>
            <a:ext cx="7380435" cy="2636387"/>
          </a:xfrm>
          <a:prstGeom prst="rect">
            <a:avLst/>
          </a:prstGeom>
        </p:spPr>
      </p:pic>
    </p:spTree>
    <p:extLst>
      <p:ext uri="{BB962C8B-B14F-4D97-AF65-F5344CB8AC3E}">
        <p14:creationId xmlns:p14="http://schemas.microsoft.com/office/powerpoint/2010/main" val="23404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out)">
                                      <p:cBhvr>
                                        <p:cTn id="18" dur="500"/>
                                        <p:tgtEl>
                                          <p:spTgt spid="6"/>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2"/>
          <p:cNvSpPr>
            <a:spLocks noChangeArrowheads="1"/>
          </p:cNvSpPr>
          <p:nvPr/>
        </p:nvSpPr>
        <p:spPr bwMode="auto">
          <a:xfrm>
            <a:off x="637673" y="1106217"/>
            <a:ext cx="2161169" cy="369332"/>
          </a:xfrm>
          <a:prstGeom prst="rect">
            <a:avLst/>
          </a:prstGeom>
          <a:noFill/>
          <a:ln w="9525">
            <a:noFill/>
            <a:miter lim="800000"/>
            <a:headEnd/>
            <a:tailEnd/>
          </a:ln>
          <a:effectLst/>
        </p:spPr>
        <p:txBody>
          <a:bodyPr wrap="none">
            <a:spAutoFit/>
          </a:bodyPr>
          <a:lstStyle/>
          <a:p>
            <a:pPr>
              <a:defRPr/>
            </a:pPr>
            <a:r>
              <a:rPr lang="en-US" altLang="zh-CN" b="1" dirty="0">
                <a:solidFill>
                  <a:srgbClr val="D60093"/>
                </a:solidFill>
                <a:latin typeface="楷体_GB2312" pitchFamily="49" charset="-122"/>
                <a:ea typeface="楷体_GB2312" pitchFamily="49" charset="-122"/>
              </a:rPr>
              <a:t>2</a:t>
            </a:r>
            <a:r>
              <a:rPr lang="zh-CN" altLang="en-US" b="1" dirty="0" smtClean="0">
                <a:solidFill>
                  <a:srgbClr val="D60093"/>
                </a:solidFill>
                <a:latin typeface="楷体_GB2312" pitchFamily="49" charset="-122"/>
                <a:ea typeface="楷体_GB2312" pitchFamily="49" charset="-122"/>
              </a:rPr>
              <a:t>、</a:t>
            </a:r>
            <a:r>
              <a:rPr lang="zh-CN" altLang="en-US" b="1" dirty="0">
                <a:solidFill>
                  <a:srgbClr val="D60093"/>
                </a:solidFill>
                <a:latin typeface="楷体_GB2312" pitchFamily="49" charset="-122"/>
                <a:ea typeface="楷体_GB2312" pitchFamily="49" charset="-122"/>
              </a:rPr>
              <a:t>一维数组</a:t>
            </a:r>
            <a:r>
              <a:rPr lang="zh-CN" altLang="en-US" b="1" dirty="0" smtClean="0">
                <a:solidFill>
                  <a:srgbClr val="D60093"/>
                </a:solidFill>
                <a:latin typeface="楷体_GB2312" pitchFamily="49" charset="-122"/>
                <a:ea typeface="楷体_GB2312" pitchFamily="49" charset="-122"/>
              </a:rPr>
              <a:t>的引用</a:t>
            </a:r>
            <a:endParaRPr lang="zh-CN" altLang="en-US" b="1" dirty="0">
              <a:solidFill>
                <a:srgbClr val="D60093"/>
              </a:solidFill>
              <a:latin typeface="楷体_GB2312" pitchFamily="49" charset="-122"/>
              <a:ea typeface="楷体_GB2312" pitchFamily="49" charset="-122"/>
            </a:endParaRPr>
          </a:p>
        </p:txBody>
      </p:sp>
      <p:sp>
        <p:nvSpPr>
          <p:cNvPr id="16" name="Rectangle 6"/>
          <p:cNvSpPr>
            <a:spLocks noChangeArrowheads="1"/>
          </p:cNvSpPr>
          <p:nvPr/>
        </p:nvSpPr>
        <p:spPr bwMode="auto">
          <a:xfrm>
            <a:off x="1213936" y="2217349"/>
            <a:ext cx="2112962" cy="457200"/>
          </a:xfrm>
          <a:prstGeom prst="rect">
            <a:avLst/>
          </a:prstGeom>
          <a:noFill/>
          <a:ln w="9525">
            <a:noFill/>
            <a:miter lim="800000"/>
            <a:headEnd/>
            <a:tailEnd/>
          </a:ln>
          <a:effectLst/>
        </p:spPr>
        <p:txBody>
          <a:bodyPr wrap="none">
            <a:spAutoFit/>
          </a:bodyPr>
          <a:lstStyle/>
          <a:p>
            <a:pPr>
              <a:buClr>
                <a:srgbClr val="339933"/>
              </a:buClr>
              <a:buFont typeface="Wingdings" pitchFamily="2" charset="2"/>
              <a:buChar char="Ø"/>
              <a:defRPr/>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339933"/>
                </a:solidFill>
                <a:effectLst>
                  <a:outerShdw blurRad="38100" dist="38100" dir="2700000" algn="tl">
                    <a:srgbClr val="000000"/>
                  </a:outerShdw>
                </a:effectLst>
                <a:latin typeface="楷体_GB2312" pitchFamily="49" charset="-122"/>
                <a:ea typeface="楷体_GB2312" pitchFamily="49" charset="-122"/>
              </a:rPr>
              <a:t>引用格式：</a:t>
            </a:r>
          </a:p>
        </p:txBody>
      </p:sp>
      <p:sp>
        <p:nvSpPr>
          <p:cNvPr id="17" name="Text Box 7"/>
          <p:cNvSpPr txBox="1">
            <a:spLocks noChangeArrowheads="1"/>
          </p:cNvSpPr>
          <p:nvPr/>
        </p:nvSpPr>
        <p:spPr bwMode="auto">
          <a:xfrm>
            <a:off x="2719710" y="2253206"/>
            <a:ext cx="3355773" cy="369332"/>
          </a:xfrm>
          <a:prstGeom prst="rect">
            <a:avLst/>
          </a:prstGeom>
          <a:noFill/>
          <a:ln w="38100">
            <a:solidFill>
              <a:srgbClr val="0000FF"/>
            </a:solidFill>
            <a:miter lim="800000"/>
            <a:headEnd/>
            <a:tailEnd/>
          </a:ln>
          <a:effectLst>
            <a:outerShdw dist="107763" dir="2700000" algn="ctr" rotWithShape="0">
              <a:schemeClr val="bg2">
                <a:alpha val="50000"/>
              </a:schemeClr>
            </a:outerShdw>
          </a:effectLst>
        </p:spPr>
        <p:txBody>
          <a:bodyPr wrap="square" anchor="ctr">
            <a:spAutoFit/>
          </a:bodyPr>
          <a:lstStyle/>
          <a:p>
            <a:pPr>
              <a:defRPr/>
            </a:pPr>
            <a:r>
              <a:rPr lang="en-US" altLang="zh-CN" b="1" dirty="0">
                <a:solidFill>
                  <a:srgbClr val="FF3300"/>
                </a:solidFill>
                <a:effectLst>
                  <a:outerShdw blurRad="38100" dist="38100" dir="2700000" algn="tl">
                    <a:srgbClr val="000000"/>
                  </a:outerShdw>
                </a:effectLst>
                <a:latin typeface="隶书" pitchFamily="49" charset="-122"/>
                <a:ea typeface="隶书" pitchFamily="49" charset="-122"/>
              </a:rPr>
              <a:t>     </a:t>
            </a:r>
            <a:r>
              <a:rPr lang="zh-CN" altLang="en-US" b="1" dirty="0" smtClean="0">
                <a:solidFill>
                  <a:srgbClr val="FF3300"/>
                </a:solidFill>
                <a:latin typeface="隶书" pitchFamily="49" charset="-122"/>
                <a:ea typeface="隶书" pitchFamily="49" charset="-122"/>
              </a:rPr>
              <a:t>数组</a:t>
            </a:r>
            <a:r>
              <a:rPr lang="zh-CN" altLang="en-US" b="1" dirty="0">
                <a:solidFill>
                  <a:srgbClr val="FF3300"/>
                </a:solidFill>
                <a:latin typeface="隶书" pitchFamily="49" charset="-122"/>
                <a:ea typeface="隶书" pitchFamily="49" charset="-122"/>
              </a:rPr>
              <a:t>变量名</a:t>
            </a:r>
            <a:r>
              <a:rPr lang="en-US" altLang="zh-CN" b="1" dirty="0">
                <a:solidFill>
                  <a:srgbClr val="FF3300"/>
                </a:solidFill>
                <a:latin typeface="隶书" pitchFamily="49" charset="-122"/>
                <a:ea typeface="隶书" pitchFamily="49" charset="-122"/>
              </a:rPr>
              <a:t>[</a:t>
            </a:r>
            <a:r>
              <a:rPr lang="zh-CN" altLang="en-US" b="1" dirty="0">
                <a:solidFill>
                  <a:srgbClr val="FF3300"/>
                </a:solidFill>
                <a:latin typeface="隶书" pitchFamily="49" charset="-122"/>
                <a:ea typeface="隶书" pitchFamily="49" charset="-122"/>
              </a:rPr>
              <a:t>下标</a:t>
            </a:r>
            <a:r>
              <a:rPr lang="en-US" altLang="zh-CN" b="1" dirty="0">
                <a:solidFill>
                  <a:srgbClr val="FF3300"/>
                </a:solidFill>
                <a:latin typeface="隶书" pitchFamily="49" charset="-122"/>
                <a:ea typeface="隶书" pitchFamily="49" charset="-122"/>
              </a:rPr>
              <a:t>]</a:t>
            </a:r>
          </a:p>
        </p:txBody>
      </p:sp>
      <p:sp>
        <p:nvSpPr>
          <p:cNvPr id="18" name="Rectangle 8"/>
          <p:cNvSpPr>
            <a:spLocks noChangeArrowheads="1"/>
          </p:cNvSpPr>
          <p:nvPr/>
        </p:nvSpPr>
        <p:spPr bwMode="auto">
          <a:xfrm>
            <a:off x="1213936" y="2771101"/>
            <a:ext cx="2112962" cy="457200"/>
          </a:xfrm>
          <a:prstGeom prst="rect">
            <a:avLst/>
          </a:prstGeom>
          <a:noFill/>
          <a:ln w="9525">
            <a:noFill/>
            <a:miter lim="800000"/>
            <a:headEnd/>
            <a:tailEnd/>
          </a:ln>
          <a:effectLst/>
        </p:spPr>
        <p:txBody>
          <a:bodyPr wrap="none">
            <a:spAutoFit/>
          </a:bodyPr>
          <a:lstStyle/>
          <a:p>
            <a:pPr>
              <a:buClr>
                <a:srgbClr val="339933"/>
              </a:buClr>
              <a:buFont typeface="Wingdings" pitchFamily="2" charset="2"/>
              <a:buChar char="Ø"/>
              <a:defRPr/>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339933"/>
                </a:solidFill>
                <a:effectLst>
                  <a:outerShdw blurRad="38100" dist="38100" dir="2700000" algn="tl">
                    <a:srgbClr val="000000"/>
                  </a:outerShdw>
                </a:effectLst>
                <a:latin typeface="楷体_GB2312" pitchFamily="49" charset="-122"/>
                <a:ea typeface="楷体_GB2312" pitchFamily="49" charset="-122"/>
              </a:rPr>
              <a:t>引用说明：</a:t>
            </a:r>
          </a:p>
        </p:txBody>
      </p:sp>
      <p:sp>
        <p:nvSpPr>
          <p:cNvPr id="19" name="Rectangle 9"/>
          <p:cNvSpPr>
            <a:spLocks noChangeArrowheads="1"/>
          </p:cNvSpPr>
          <p:nvPr/>
        </p:nvSpPr>
        <p:spPr bwMode="auto">
          <a:xfrm>
            <a:off x="989365" y="3228301"/>
            <a:ext cx="9332804" cy="646331"/>
          </a:xfrm>
          <a:prstGeom prst="rect">
            <a:avLst/>
          </a:prstGeom>
          <a:noFill/>
          <a:ln w="9525">
            <a:noFill/>
            <a:miter lim="800000"/>
            <a:headEnd/>
            <a:tailEnd/>
          </a:ln>
          <a:effectLst/>
        </p:spPr>
        <p:txBody>
          <a:bodyPr wrap="square">
            <a:spAutoFit/>
          </a:bodyPr>
          <a:lstStyle/>
          <a:p>
            <a:pPr>
              <a:defRPr/>
            </a:pPr>
            <a:r>
              <a:rPr lang="en-US" altLang="zh-CN" b="1" dirty="0">
                <a:effectLst>
                  <a:outerShdw blurRad="38100" dist="38100" dir="2700000" algn="tl">
                    <a:srgbClr val="FFFFFF"/>
                  </a:outerShdw>
                </a:effectLst>
                <a:latin typeface="楷体_GB2312" pitchFamily="49" charset="-122"/>
                <a:ea typeface="楷体_GB2312" pitchFamily="49" charset="-122"/>
              </a:rPr>
              <a:t>    (1) </a:t>
            </a:r>
            <a:r>
              <a:rPr lang="zh-CN" altLang="en-US" b="1" dirty="0">
                <a:effectLst>
                  <a:outerShdw blurRad="38100" dist="38100" dir="2700000" algn="tl">
                    <a:srgbClr val="FFFFFF"/>
                  </a:outerShdw>
                </a:effectLst>
                <a:latin typeface="楷体_GB2312" pitchFamily="49" charset="-122"/>
                <a:ea typeface="楷体_GB2312" pitchFamily="49" charset="-122"/>
              </a:rPr>
              <a:t>下标可以是整型常量、整型变量或整型表达式。</a:t>
            </a:r>
            <a:r>
              <a:rPr lang="en-US" altLang="zh-CN" b="1" dirty="0">
                <a:effectLst>
                  <a:outerShdw blurRad="38100" dist="38100" dir="2700000" algn="tl">
                    <a:srgbClr val="FFFFFF"/>
                  </a:outerShdw>
                </a:effectLst>
                <a:latin typeface="楷体_GB2312" pitchFamily="49" charset="-122"/>
                <a:ea typeface="楷体_GB2312" pitchFamily="49" charset="-122"/>
              </a:rPr>
              <a:t>C</a:t>
            </a:r>
            <a:r>
              <a:rPr lang="zh-CN" altLang="en-US" b="1" dirty="0">
                <a:effectLst>
                  <a:outerShdw blurRad="38100" dist="38100" dir="2700000" algn="tl">
                    <a:srgbClr val="FFFFFF"/>
                  </a:outerShdw>
                </a:effectLst>
                <a:latin typeface="楷体_GB2312" pitchFamily="49" charset="-122"/>
                <a:ea typeface="楷体_GB2312" pitchFamily="49" charset="-122"/>
              </a:rPr>
              <a:t>语言规定，下标的</a:t>
            </a:r>
            <a:r>
              <a:rPr lang="zh-CN" altLang="en-US" b="1" dirty="0">
                <a:solidFill>
                  <a:srgbClr val="FF3300"/>
                </a:solidFill>
                <a:latin typeface="楷体_GB2312" pitchFamily="49" charset="-122"/>
                <a:ea typeface="楷体_GB2312" pitchFamily="49" charset="-122"/>
              </a:rPr>
              <a:t>最小值是</a:t>
            </a:r>
            <a:r>
              <a:rPr lang="en-US" altLang="zh-CN" b="1" dirty="0">
                <a:solidFill>
                  <a:srgbClr val="FF3300"/>
                </a:solidFill>
                <a:latin typeface="楷体_GB2312" pitchFamily="49" charset="-122"/>
                <a:ea typeface="楷体_GB2312" pitchFamily="49" charset="-122"/>
              </a:rPr>
              <a:t>0</a:t>
            </a:r>
            <a:r>
              <a:rPr lang="zh-CN" altLang="en-US" b="1" dirty="0">
                <a:solidFill>
                  <a:srgbClr val="FF3300"/>
                </a:solidFill>
                <a:latin typeface="楷体_GB2312" pitchFamily="49" charset="-122"/>
                <a:ea typeface="楷体_GB2312" pitchFamily="49" charset="-122"/>
              </a:rPr>
              <a:t>，最大值则是数组大小减</a:t>
            </a:r>
            <a:r>
              <a:rPr lang="en-US" altLang="zh-CN" b="1" dirty="0">
                <a:solidFill>
                  <a:srgbClr val="FF3300"/>
                </a:solidFill>
                <a:latin typeface="楷体_GB2312" pitchFamily="49" charset="-122"/>
                <a:ea typeface="楷体_GB2312" pitchFamily="49" charset="-122"/>
              </a:rPr>
              <a:t>1 </a:t>
            </a:r>
            <a:r>
              <a:rPr lang="zh-CN" altLang="en-US" b="1" dirty="0">
                <a:solidFill>
                  <a:srgbClr val="FF3300"/>
                </a:solidFill>
                <a:latin typeface="楷体_GB2312" pitchFamily="49" charset="-122"/>
                <a:ea typeface="楷体_GB2312" pitchFamily="49" charset="-122"/>
              </a:rPr>
              <a:t>。</a:t>
            </a:r>
          </a:p>
        </p:txBody>
      </p:sp>
      <p:sp>
        <p:nvSpPr>
          <p:cNvPr id="20" name="Text Box 70"/>
          <p:cNvSpPr txBox="1">
            <a:spLocks noChangeArrowheads="1"/>
          </p:cNvSpPr>
          <p:nvPr/>
        </p:nvSpPr>
        <p:spPr bwMode="auto">
          <a:xfrm>
            <a:off x="2580772" y="4087010"/>
            <a:ext cx="2952750" cy="2031325"/>
          </a:xfrm>
          <a:prstGeom prst="rect">
            <a:avLst/>
          </a:prstGeom>
          <a:noFill/>
          <a:ln w="9525">
            <a:noFill/>
            <a:miter lim="800000"/>
            <a:headEnd/>
            <a:tailEnd/>
          </a:ln>
          <a:effectLst/>
        </p:spPr>
        <p:txBody>
          <a:bodyPr>
            <a:spAutoFit/>
          </a:bodyPr>
          <a:lstStyle/>
          <a:p>
            <a:pPr>
              <a:spcBef>
                <a:spcPct val="50000"/>
              </a:spcBef>
              <a:defRPr/>
            </a:pPr>
            <a:r>
              <a:rPr lang="zh-CN" altLang="en-US" b="1" dirty="0">
                <a:solidFill>
                  <a:srgbClr val="CC3300"/>
                </a:solidFill>
                <a:effectLst>
                  <a:outerShdw blurRad="38100" dist="38100" dir="2700000" algn="tl">
                    <a:srgbClr val="000000"/>
                  </a:outerShdw>
                </a:effectLst>
                <a:ea typeface="隶书" pitchFamily="49" charset="-122"/>
              </a:rPr>
              <a:t>例</a:t>
            </a:r>
            <a:r>
              <a:rPr lang="zh-CN" altLang="en-US" b="1" dirty="0" smtClean="0">
                <a:solidFill>
                  <a:srgbClr val="CC3300"/>
                </a:solidFill>
                <a:effectLst>
                  <a:outerShdw blurRad="38100" dist="38100" dir="2700000" algn="tl">
                    <a:srgbClr val="000000"/>
                  </a:outerShdw>
                </a:effectLst>
                <a:ea typeface="隶书" pitchFamily="49" charset="-122"/>
              </a:rPr>
              <a:t>：</a:t>
            </a:r>
            <a:r>
              <a:rPr lang="en-US" altLang="zh-CN" b="1" dirty="0" err="1">
                <a:effectLst>
                  <a:outerShdw blurRad="38100" dist="38100" dir="2700000" algn="tl">
                    <a:srgbClr val="FFFFFF"/>
                  </a:outerShdw>
                </a:effectLst>
              </a:rPr>
              <a:t>int</a:t>
            </a:r>
            <a:r>
              <a:rPr lang="en-US" altLang="zh-CN" b="1" dirty="0" smtClean="0">
                <a:effectLst>
                  <a:outerShdw blurRad="38100" dist="38100" dir="2700000" algn="tl">
                    <a:srgbClr val="FFFFFF"/>
                  </a:outerShdw>
                </a:effectLst>
              </a:rPr>
              <a:t>  </a:t>
            </a:r>
            <a:r>
              <a:rPr lang="en-US" altLang="zh-CN" b="1" dirty="0">
                <a:effectLst>
                  <a:outerShdw blurRad="38100" dist="38100" dir="2700000" algn="tl">
                    <a:srgbClr val="FFFFFF"/>
                  </a:outerShdw>
                </a:effectLst>
              </a:rPr>
              <a:t>a[10</a:t>
            </a:r>
            <a:r>
              <a:rPr lang="en-US" altLang="zh-CN" b="1" dirty="0" smtClean="0">
                <a:effectLst>
                  <a:outerShdw blurRad="38100" dist="38100" dir="2700000" algn="tl">
                    <a:srgbClr val="FFFFFF"/>
                  </a:outerShdw>
                </a:effectLst>
              </a:rPr>
              <a:t>],b;</a:t>
            </a:r>
          </a:p>
          <a:p>
            <a:pPr>
              <a:spcBef>
                <a:spcPct val="50000"/>
              </a:spcBef>
              <a:defRPr/>
            </a:pPr>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       </a:t>
            </a:r>
            <a:r>
              <a:rPr lang="en-US" altLang="zh-CN" b="1" dirty="0" err="1" smtClean="0">
                <a:effectLst>
                  <a:outerShdw blurRad="38100" dist="38100" dir="2700000" algn="tl">
                    <a:srgbClr val="FFFFFF"/>
                  </a:outerShdw>
                </a:effectLst>
              </a:rPr>
              <a:t>int</a:t>
            </a:r>
            <a:r>
              <a:rPr lang="en-US" altLang="zh-CN" b="1" dirty="0" smtClean="0">
                <a:effectLst>
                  <a:outerShdw blurRad="38100" dist="38100" dir="2700000" algn="tl">
                    <a:srgbClr val="FFFFFF"/>
                  </a:outerShdw>
                </a:effectLst>
              </a:rPr>
              <a:t>  </a:t>
            </a:r>
            <a:r>
              <a:rPr lang="en-US" altLang="zh-CN" b="1" dirty="0" err="1" smtClean="0">
                <a:effectLst>
                  <a:outerShdw blurRad="38100" dist="38100" dir="2700000" algn="tl">
                    <a:srgbClr val="FFFFFF"/>
                  </a:outerShdw>
                </a:effectLst>
              </a:rPr>
              <a:t>i</a:t>
            </a:r>
            <a:r>
              <a:rPr lang="en-US" altLang="zh-CN" b="1" dirty="0" smtClean="0">
                <a:effectLst>
                  <a:outerShdw blurRad="38100" dist="38100" dir="2700000" algn="tl">
                    <a:srgbClr val="FFFFFF"/>
                  </a:outerShdw>
                </a:effectLst>
              </a:rPr>
              <a:t>=3;</a:t>
            </a:r>
          </a:p>
          <a:p>
            <a:pPr>
              <a:spcBef>
                <a:spcPct val="50000"/>
              </a:spcBef>
              <a:defRPr/>
            </a:pPr>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        </a:t>
            </a:r>
            <a:r>
              <a:rPr lang="en-US" altLang="zh-CN" dirty="0" smtClean="0"/>
              <a:t> b=a[1]+a[6];</a:t>
            </a:r>
          </a:p>
          <a:p>
            <a:pPr>
              <a:spcBef>
                <a:spcPct val="50000"/>
              </a:spcBef>
              <a:defRPr/>
            </a:pPr>
            <a:r>
              <a:rPr lang="en-US" altLang="zh-CN" dirty="0"/>
              <a:t> </a:t>
            </a:r>
            <a:r>
              <a:rPr lang="en-US" altLang="zh-CN" dirty="0" smtClean="0"/>
              <a:t>          b=a[</a:t>
            </a:r>
            <a:r>
              <a:rPr lang="en-US" altLang="zh-CN" dirty="0" err="1" smtClean="0"/>
              <a:t>i</a:t>
            </a:r>
            <a:r>
              <a:rPr lang="en-US" altLang="zh-CN" dirty="0" smtClean="0"/>
              <a:t>];</a:t>
            </a:r>
          </a:p>
          <a:p>
            <a:pPr>
              <a:spcBef>
                <a:spcPct val="50000"/>
              </a:spcBef>
              <a:defRPr/>
            </a:pPr>
            <a:r>
              <a:rPr lang="en-US" altLang="zh-CN" dirty="0"/>
              <a:t> </a:t>
            </a:r>
            <a:r>
              <a:rPr lang="en-US" altLang="zh-CN" dirty="0" smtClean="0"/>
              <a:t>           b=a[i+2];</a:t>
            </a:r>
            <a:endParaRPr lang="en-US" altLang="zh-CN" dirty="0"/>
          </a:p>
        </p:txBody>
      </p:sp>
      <p:sp>
        <p:nvSpPr>
          <p:cNvPr id="2" name="矩形 1"/>
          <p:cNvSpPr/>
          <p:nvPr/>
        </p:nvSpPr>
        <p:spPr>
          <a:xfrm>
            <a:off x="1253201" y="1433060"/>
            <a:ext cx="9644564" cy="646331"/>
          </a:xfrm>
          <a:prstGeom prst="rect">
            <a:avLst/>
          </a:prstGeom>
        </p:spPr>
        <p:txBody>
          <a:bodyPr wrap="square">
            <a:spAutoFit/>
          </a:bodyPr>
          <a:lstStyle/>
          <a:p>
            <a:r>
              <a:rPr lang="zh-CN" altLang="en-US" dirty="0" smtClean="0">
                <a:solidFill>
                  <a:srgbClr val="000000"/>
                </a:solidFill>
                <a:latin typeface="SimSun" panose="02010600030101010101" pitchFamily="2" charset="-122"/>
                <a:ea typeface="SimSun" panose="02010600030101010101" pitchFamily="2" charset="-122"/>
              </a:rPr>
              <a:t>    一</a:t>
            </a:r>
            <a:r>
              <a:rPr lang="zh-CN" altLang="en-US" dirty="0">
                <a:solidFill>
                  <a:srgbClr val="000000"/>
                </a:solidFill>
                <a:latin typeface="SimSun" panose="02010600030101010101" pitchFamily="2" charset="-122"/>
                <a:ea typeface="SimSun" panose="02010600030101010101" pitchFamily="2" charset="-122"/>
              </a:rPr>
              <a:t>维数组的每个元素都是由数组名和下标构成，下标表明是表格的第几个格子（任何时候不要忘记</a:t>
            </a:r>
            <a:r>
              <a:rPr lang="zh-CN" altLang="en-US" dirty="0" smtClean="0">
                <a:solidFill>
                  <a:srgbClr val="000000"/>
                </a:solidFill>
                <a:latin typeface="SimSun" panose="02010600030101010101" pitchFamily="2" charset="-122"/>
                <a:ea typeface="SimSun" panose="02010600030101010101" pitchFamily="2" charset="-122"/>
              </a:rPr>
              <a:t>，下标</a:t>
            </a:r>
            <a:r>
              <a:rPr lang="zh-CN" altLang="en-US" dirty="0">
                <a:solidFill>
                  <a:srgbClr val="000000"/>
                </a:solidFill>
                <a:latin typeface="SimSun" panose="02010600030101010101" pitchFamily="2" charset="-122"/>
                <a:ea typeface="SimSun" panose="02010600030101010101" pitchFamily="2" charset="-122"/>
              </a:rPr>
              <a:t>从 </a:t>
            </a:r>
            <a:r>
              <a:rPr lang="en-US" altLang="zh-CN" dirty="0">
                <a:solidFill>
                  <a:srgbClr val="000000"/>
                </a:solidFill>
                <a:latin typeface="Courier New" panose="02070309020205020404" pitchFamily="49" charset="0"/>
                <a:ea typeface="SimSun" panose="02010600030101010101" pitchFamily="2" charset="-122"/>
              </a:rPr>
              <a:t>0 </a:t>
            </a:r>
            <a:r>
              <a:rPr lang="zh-CN" altLang="en-US" dirty="0">
                <a:solidFill>
                  <a:srgbClr val="000000"/>
                </a:solidFill>
                <a:latin typeface="SimSun" panose="02010600030101010101" pitchFamily="2" charset="-122"/>
                <a:ea typeface="SimSun" panose="02010600030101010101" pitchFamily="2" charset="-122"/>
              </a:rPr>
              <a:t>开始）。数组每个元素都可以看成是一个单变量</a:t>
            </a:r>
            <a:r>
              <a:rPr lang="zh-CN" altLang="en-US" dirty="0" smtClean="0">
                <a:solidFill>
                  <a:srgbClr val="000000"/>
                </a:solidFill>
                <a:latin typeface="SimSun" panose="02010600030101010101" pitchFamily="2" charset="-122"/>
                <a:ea typeface="SimSun" panose="02010600030101010101" pitchFamily="2" charset="-122"/>
              </a:rPr>
              <a:t>。</a:t>
            </a:r>
            <a:endParaRPr lang="zh-CN" altLang="en-US" dirty="0"/>
          </a:p>
        </p:txBody>
      </p:sp>
    </p:spTree>
    <p:extLst>
      <p:ext uri="{BB962C8B-B14F-4D97-AF65-F5344CB8AC3E}">
        <p14:creationId xmlns:p14="http://schemas.microsoft.com/office/powerpoint/2010/main" val="170515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out)">
                                      <p:cBhvr>
                                        <p:cTn id="19" dur="500"/>
                                        <p:tgtEl>
                                          <p:spTgt spid="17"/>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0-#ppt_w/2"/>
                                          </p:val>
                                        </p:tav>
                                        <p:tav tm="100000">
                                          <p:val>
                                            <p:strVal val="#ppt_x"/>
                                          </p:val>
                                        </p:tav>
                                      </p:tavLst>
                                    </p:anim>
                                    <p:anim calcmode="lin" valueType="num">
                                      <p:cBhvr additive="base">
                                        <p:cTn id="31" dur="500" fill="hold"/>
                                        <p:tgtEl>
                                          <p:spTgt spid="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ox(out)">
                                      <p:cBhvr>
                                        <p:cTn id="36" dur="500"/>
                                        <p:tgtEl>
                                          <p:spTgt spid="20"/>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animBg="1" autoUpdateAnimBg="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8"/>
          <p:cNvSpPr>
            <a:spLocks noChangeArrowheads="1"/>
          </p:cNvSpPr>
          <p:nvPr/>
        </p:nvSpPr>
        <p:spPr bwMode="auto">
          <a:xfrm>
            <a:off x="888634" y="1208820"/>
            <a:ext cx="2112962" cy="457200"/>
          </a:xfrm>
          <a:prstGeom prst="rect">
            <a:avLst/>
          </a:prstGeom>
          <a:noFill/>
          <a:ln w="9525">
            <a:noFill/>
            <a:miter lim="800000"/>
            <a:headEnd/>
            <a:tailEnd/>
          </a:ln>
          <a:effectLst/>
        </p:spPr>
        <p:txBody>
          <a:bodyPr wrap="none">
            <a:spAutoFit/>
          </a:bodyPr>
          <a:lstStyle/>
          <a:p>
            <a:pPr>
              <a:buClr>
                <a:srgbClr val="339933"/>
              </a:buClr>
              <a:buFont typeface="Wingdings" pitchFamily="2" charset="2"/>
              <a:buChar char="Ø"/>
              <a:defRPr/>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339933"/>
                </a:solidFill>
                <a:effectLst>
                  <a:outerShdw blurRad="38100" dist="38100" dir="2700000" algn="tl">
                    <a:srgbClr val="000000"/>
                  </a:outerShdw>
                </a:effectLst>
                <a:latin typeface="楷体_GB2312" pitchFamily="49" charset="-122"/>
                <a:ea typeface="楷体_GB2312" pitchFamily="49" charset="-122"/>
              </a:rPr>
              <a:t>引用说明：</a:t>
            </a:r>
          </a:p>
        </p:txBody>
      </p:sp>
      <p:sp>
        <p:nvSpPr>
          <p:cNvPr id="48" name="Rectangle 19"/>
          <p:cNvSpPr>
            <a:spLocks noChangeArrowheads="1"/>
          </p:cNvSpPr>
          <p:nvPr/>
        </p:nvSpPr>
        <p:spPr bwMode="auto">
          <a:xfrm>
            <a:off x="961659" y="1666020"/>
            <a:ext cx="10058279" cy="4801314"/>
          </a:xfrm>
          <a:prstGeom prst="rect">
            <a:avLst/>
          </a:prstGeom>
          <a:noFill/>
          <a:ln w="9525">
            <a:noFill/>
            <a:miter lim="800000"/>
            <a:headEnd/>
            <a:tailEnd/>
          </a:ln>
          <a:effectLst/>
        </p:spPr>
        <p:txBody>
          <a:bodyPr wrap="square">
            <a:spAutoFit/>
          </a:bodyPr>
          <a:lstStyle/>
          <a:p>
            <a:pPr>
              <a:defRPr/>
            </a:pPr>
            <a:r>
              <a:rPr lang="en-US" altLang="zh-CN" b="1" dirty="0">
                <a:effectLst>
                  <a:outerShdw blurRad="38100" dist="38100" dir="2700000" algn="tl">
                    <a:srgbClr val="FFFFFF"/>
                  </a:outerShdw>
                </a:effectLst>
                <a:ea typeface="楷体_GB2312" pitchFamily="49" charset="-122"/>
              </a:rPr>
              <a:t>      </a:t>
            </a:r>
            <a:r>
              <a:rPr lang="en-US" altLang="zh-CN" sz="1600" b="1" dirty="0">
                <a:effectLst>
                  <a:outerShdw blurRad="38100" dist="38100" dir="2700000" algn="tl">
                    <a:srgbClr val="FFFFFF"/>
                  </a:outerShdw>
                </a:effectLst>
                <a:latin typeface="楷体_GB2312" pitchFamily="49" charset="-122"/>
                <a:ea typeface="楷体_GB2312" pitchFamily="49" charset="-122"/>
              </a:rPr>
              <a:t>(2) </a:t>
            </a:r>
            <a:r>
              <a:rPr lang="zh-CN" altLang="zh-CN" sz="1600" b="1" dirty="0">
                <a:effectLst>
                  <a:outerShdw blurRad="38100" dist="38100" dir="2700000" algn="tl">
                    <a:srgbClr val="FFFFFF"/>
                  </a:outerShdw>
                </a:effectLst>
                <a:latin typeface="楷体_GB2312" pitchFamily="49" charset="-122"/>
                <a:ea typeface="楷体_GB2312" pitchFamily="49" charset="-122"/>
              </a:rPr>
              <a:t>只能逐个引用数组元素，不能一次引用整个</a:t>
            </a:r>
            <a:r>
              <a:rPr lang="zh-CN" altLang="zh-CN" sz="1600" b="1" dirty="0" smtClean="0">
                <a:effectLst>
                  <a:outerShdw blurRad="38100" dist="38100" dir="2700000" algn="tl">
                    <a:srgbClr val="FFFFFF"/>
                  </a:outerShdw>
                </a:effectLst>
                <a:latin typeface="楷体_GB2312" pitchFamily="49" charset="-122"/>
                <a:ea typeface="楷体_GB2312" pitchFamily="49" charset="-122"/>
              </a:rPr>
              <a:t>数组</a:t>
            </a: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zh-CN" altLang="en-US" sz="1600" b="1" dirty="0">
              <a:effectLst>
                <a:outerShdw blurRad="38100" dist="38100" dir="2700000" algn="tl">
                  <a:srgbClr val="FFFFFF"/>
                </a:outerShdw>
              </a:effectLst>
              <a:latin typeface="楷体_GB2312" pitchFamily="49" charset="-122"/>
              <a:ea typeface="楷体_GB2312" pitchFamily="49" charset="-122"/>
            </a:endParaRPr>
          </a:p>
          <a:p>
            <a:pPr>
              <a:defRPr/>
            </a:pPr>
            <a:r>
              <a:rPr lang="zh-CN" altLang="en-US" sz="1600" b="1" dirty="0">
                <a:effectLst>
                  <a:outerShdw blurRad="38100" dist="38100" dir="2700000" algn="tl">
                    <a:srgbClr val="FFFFFF"/>
                  </a:outerShdw>
                </a:effectLst>
                <a:latin typeface="楷体_GB2312" pitchFamily="49" charset="-122"/>
                <a:ea typeface="楷体_GB2312" pitchFamily="49" charset="-122"/>
              </a:rPr>
              <a:t>   </a:t>
            </a:r>
            <a:r>
              <a:rPr lang="en-US" altLang="zh-CN" sz="1600" b="1" dirty="0">
                <a:effectLst>
                  <a:outerShdw blurRad="38100" dist="38100" dir="2700000" algn="tl">
                    <a:srgbClr val="FFFFFF"/>
                  </a:outerShdw>
                </a:effectLst>
                <a:latin typeface="楷体_GB2312" pitchFamily="49" charset="-122"/>
                <a:ea typeface="楷体_GB2312" pitchFamily="49" charset="-122"/>
              </a:rPr>
              <a:t>(3) </a:t>
            </a:r>
            <a:r>
              <a:rPr lang="zh-CN" altLang="en-US" sz="1600" b="1" dirty="0">
                <a:effectLst>
                  <a:outerShdw blurRad="38100" dist="38100" dir="2700000" algn="tl">
                    <a:srgbClr val="FFFFFF"/>
                  </a:outerShdw>
                </a:effectLst>
                <a:latin typeface="楷体_GB2312" pitchFamily="49" charset="-122"/>
                <a:ea typeface="楷体_GB2312" pitchFamily="49" charset="-122"/>
              </a:rPr>
              <a:t>数组定义以后，数组中的每一个元素其实就相当与一个变量，所以我们有时也把数组元素称为</a:t>
            </a:r>
            <a:r>
              <a:rPr lang="zh-CN" altLang="en-US" sz="1600" b="1" dirty="0">
                <a:solidFill>
                  <a:srgbClr val="CC3300"/>
                </a:solidFill>
                <a:effectLst>
                  <a:outerShdw blurRad="38100" dist="38100" dir="2700000" algn="tl">
                    <a:srgbClr val="000000"/>
                  </a:outerShdw>
                </a:effectLst>
                <a:latin typeface="楷体_GB2312" pitchFamily="49" charset="-122"/>
                <a:ea typeface="楷体_GB2312" pitchFamily="49" charset="-122"/>
              </a:rPr>
              <a:t>下标变量</a:t>
            </a:r>
            <a:r>
              <a:rPr lang="zh-CN" altLang="en-US" sz="1600" b="1" dirty="0">
                <a:effectLst>
                  <a:outerShdw blurRad="38100" dist="38100" dir="2700000" algn="tl">
                    <a:srgbClr val="FFFFFF"/>
                  </a:outerShdw>
                </a:effectLst>
                <a:latin typeface="楷体_GB2312" pitchFamily="49" charset="-122"/>
                <a:ea typeface="楷体_GB2312" pitchFamily="49" charset="-122"/>
              </a:rPr>
              <a:t>。对变量的一切操作同样也适合于数组元素</a:t>
            </a:r>
            <a:r>
              <a:rPr lang="zh-CN" altLang="en-US" sz="1600" b="1" dirty="0" smtClean="0">
                <a:effectLst>
                  <a:outerShdw blurRad="38100" dist="38100" dir="2700000" algn="tl">
                    <a:srgbClr val="FFFFFF"/>
                  </a:outerShdw>
                </a:effectLst>
                <a:latin typeface="楷体_GB2312" pitchFamily="49" charset="-122"/>
                <a:ea typeface="楷体_GB2312" pitchFamily="49" charset="-122"/>
              </a:rPr>
              <a:t>。</a:t>
            </a: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r>
              <a:rPr lang="zh-CN" altLang="en-US" sz="1600" b="1" dirty="0" smtClean="0">
                <a:effectLst>
                  <a:outerShdw blurRad="38100" dist="38100" dir="2700000" algn="tl">
                    <a:srgbClr val="FFFFFF"/>
                  </a:outerShdw>
                </a:effectLst>
                <a:latin typeface="楷体_GB2312" pitchFamily="49" charset="-122"/>
                <a:ea typeface="楷体_GB2312" pitchFamily="49" charset="-122"/>
              </a:rPr>
              <a:t>  </a:t>
            </a: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r>
              <a:rPr lang="zh-CN" altLang="en-US" sz="1600" b="1" dirty="0" smtClean="0">
                <a:effectLst>
                  <a:outerShdw blurRad="38100" dist="38100" dir="2700000" algn="tl">
                    <a:srgbClr val="FFFFFF"/>
                  </a:outerShdw>
                </a:effectLst>
                <a:latin typeface="楷体_GB2312" pitchFamily="49" charset="-122"/>
                <a:ea typeface="楷体_GB2312" pitchFamily="49" charset="-122"/>
              </a:rPr>
              <a:t>   </a:t>
            </a:r>
            <a:r>
              <a:rPr lang="en-US" altLang="zh-CN" sz="1600" b="1" dirty="0" smtClean="0">
                <a:effectLst>
                  <a:outerShdw blurRad="38100" dist="38100" dir="2700000" algn="tl">
                    <a:srgbClr val="FFFFFF"/>
                  </a:outerShdw>
                </a:effectLst>
                <a:latin typeface="楷体_GB2312" pitchFamily="49" charset="-122"/>
                <a:ea typeface="楷体_GB2312" pitchFamily="49" charset="-122"/>
              </a:rPr>
              <a:t>(</a:t>
            </a:r>
            <a:r>
              <a:rPr lang="en-US" altLang="zh-CN" sz="1600" b="1" dirty="0">
                <a:effectLst>
                  <a:outerShdw blurRad="38100" dist="38100" dir="2700000" algn="tl">
                    <a:srgbClr val="FFFFFF"/>
                  </a:outerShdw>
                </a:effectLst>
                <a:latin typeface="楷体_GB2312" pitchFamily="49" charset="-122"/>
                <a:ea typeface="楷体_GB2312" pitchFamily="49" charset="-122"/>
              </a:rPr>
              <a:t>4) </a:t>
            </a:r>
            <a:r>
              <a:rPr lang="zh-CN" altLang="en-US" sz="1600" b="1" dirty="0">
                <a:effectLst>
                  <a:outerShdw blurRad="38100" dist="38100" dir="2700000" algn="tl">
                    <a:srgbClr val="FFFFFF"/>
                  </a:outerShdw>
                </a:effectLst>
                <a:latin typeface="楷体_GB2312" pitchFamily="49" charset="-122"/>
                <a:ea typeface="楷体_GB2312" pitchFamily="49" charset="-122"/>
              </a:rPr>
              <a:t>数组引用要注意越界问题。</a:t>
            </a:r>
          </a:p>
          <a:p>
            <a:pPr>
              <a:defRPr/>
            </a:pPr>
            <a:r>
              <a:rPr lang="zh-CN" altLang="en-US" sz="1600" b="1" dirty="0">
                <a:effectLst>
                  <a:outerShdw blurRad="38100" dist="38100" dir="2700000" algn="tl">
                    <a:srgbClr val="FFFFFF"/>
                  </a:outerShdw>
                </a:effectLst>
                <a:latin typeface="楷体_GB2312" pitchFamily="49" charset="-122"/>
                <a:ea typeface="楷体_GB2312" pitchFamily="49" charset="-122"/>
              </a:rPr>
              <a:t>   </a:t>
            </a: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smtClean="0">
              <a:effectLst>
                <a:outerShdw blurRad="38100" dist="38100" dir="2700000" algn="tl">
                  <a:srgbClr val="FFFFFF"/>
                </a:outerShdw>
              </a:effectLst>
              <a:latin typeface="楷体_GB2312" pitchFamily="49" charset="-122"/>
              <a:ea typeface="楷体_GB2312" pitchFamily="49" charset="-122"/>
            </a:endParaRPr>
          </a:p>
          <a:p>
            <a:pPr>
              <a:defRPr/>
            </a:pPr>
            <a:endParaRPr lang="en-US" altLang="zh-CN" sz="1600" b="1" dirty="0">
              <a:effectLst>
                <a:outerShdw blurRad="38100" dist="38100" dir="2700000" algn="tl">
                  <a:srgbClr val="FFFFFF"/>
                </a:outerShdw>
              </a:effectLst>
              <a:latin typeface="楷体_GB2312" pitchFamily="49" charset="-122"/>
              <a:ea typeface="楷体_GB2312" pitchFamily="49" charset="-122"/>
            </a:endParaRPr>
          </a:p>
          <a:p>
            <a:pPr>
              <a:defRPr/>
            </a:pPr>
            <a:r>
              <a:rPr lang="en-US" altLang="zh-CN" sz="1600" b="1" dirty="0" smtClean="0">
                <a:effectLst>
                  <a:outerShdw blurRad="38100" dist="38100" dir="2700000" algn="tl">
                    <a:srgbClr val="FFFFFF"/>
                  </a:outerShdw>
                </a:effectLst>
                <a:latin typeface="楷体_GB2312" pitchFamily="49" charset="-122"/>
                <a:ea typeface="楷体_GB2312" pitchFamily="49" charset="-122"/>
              </a:rPr>
              <a:t>  (</a:t>
            </a:r>
            <a:r>
              <a:rPr lang="en-US" altLang="zh-CN" sz="1600" b="1" dirty="0">
                <a:effectLst>
                  <a:outerShdw blurRad="38100" dist="38100" dir="2700000" algn="tl">
                    <a:srgbClr val="FFFFFF"/>
                  </a:outerShdw>
                </a:effectLst>
                <a:latin typeface="楷体_GB2312" pitchFamily="49" charset="-122"/>
                <a:ea typeface="楷体_GB2312" pitchFamily="49" charset="-122"/>
              </a:rPr>
              <a:t>5) </a:t>
            </a:r>
            <a:r>
              <a:rPr lang="zh-CN" altLang="en-US" sz="1600" b="1" dirty="0">
                <a:effectLst>
                  <a:outerShdw blurRad="38100" dist="38100" dir="2700000" algn="tl">
                    <a:srgbClr val="FFFFFF"/>
                  </a:outerShdw>
                </a:effectLst>
                <a:latin typeface="楷体_GB2312" pitchFamily="49" charset="-122"/>
                <a:ea typeface="楷体_GB2312" pitchFamily="49" charset="-122"/>
              </a:rPr>
              <a:t>数组必须</a:t>
            </a:r>
            <a:r>
              <a:rPr lang="zh-CN" altLang="en-US" sz="1600" b="1" dirty="0">
                <a:solidFill>
                  <a:srgbClr val="FF0000"/>
                </a:solidFill>
                <a:effectLst>
                  <a:outerShdw blurRad="38100" dist="38100" dir="2700000" algn="tl">
                    <a:srgbClr val="000000"/>
                  </a:outerShdw>
                </a:effectLst>
                <a:latin typeface="楷体_GB2312" pitchFamily="49" charset="-122"/>
                <a:ea typeface="楷体_GB2312" pitchFamily="49" charset="-122"/>
              </a:rPr>
              <a:t>先定义</a:t>
            </a:r>
            <a:r>
              <a:rPr lang="zh-CN" altLang="en-US" sz="1600" b="1" dirty="0">
                <a:effectLst>
                  <a:outerShdw blurRad="38100" dist="38100" dir="2700000" algn="tl">
                    <a:srgbClr val="FFFFFF"/>
                  </a:outerShdw>
                </a:effectLst>
                <a:latin typeface="楷体_GB2312" pitchFamily="49" charset="-122"/>
                <a:ea typeface="楷体_GB2312" pitchFamily="49" charset="-122"/>
              </a:rPr>
              <a:t>，</a:t>
            </a:r>
            <a:r>
              <a:rPr lang="zh-CN" altLang="en-US" sz="1600" b="1" dirty="0">
                <a:solidFill>
                  <a:srgbClr val="FF0000"/>
                </a:solidFill>
                <a:effectLst>
                  <a:outerShdw blurRad="38100" dist="38100" dir="2700000" algn="tl">
                    <a:srgbClr val="000000"/>
                  </a:outerShdw>
                </a:effectLst>
                <a:latin typeface="楷体_GB2312" pitchFamily="49" charset="-122"/>
                <a:ea typeface="楷体_GB2312" pitchFamily="49" charset="-122"/>
              </a:rPr>
              <a:t>后使用</a:t>
            </a:r>
          </a:p>
        </p:txBody>
      </p:sp>
      <p:sp>
        <p:nvSpPr>
          <p:cNvPr id="49" name="Text Box 20" descr="信纸"/>
          <p:cNvSpPr txBox="1">
            <a:spLocks noChangeArrowheads="1"/>
          </p:cNvSpPr>
          <p:nvPr/>
        </p:nvSpPr>
        <p:spPr bwMode="auto">
          <a:xfrm>
            <a:off x="1907809" y="2076996"/>
            <a:ext cx="6301153" cy="956288"/>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lIns="90000" tIns="46800" rIns="90000" bIns="46800" anchor="ctr">
            <a:spAutoFit/>
          </a:bodyPr>
          <a:lstStyle/>
          <a:p>
            <a:pPr eaLnBrk="0" hangingPunct="0">
              <a:defRPr/>
            </a:pPr>
            <a:r>
              <a:rPr lang="zh-CN" altLang="en-US" sz="1400" b="1" dirty="0">
                <a:solidFill>
                  <a:srgbClr val="FF3300"/>
                </a:solidFill>
                <a:effectLst>
                  <a:outerShdw blurRad="38100" dist="38100" dir="2700000" algn="tl">
                    <a:srgbClr val="000000"/>
                  </a:outerShdw>
                </a:effectLst>
                <a:ea typeface="隶书" pitchFamily="49" charset="-122"/>
              </a:rPr>
              <a:t>例</a:t>
            </a:r>
            <a:r>
              <a:rPr lang="zh-CN" altLang="en-US" sz="1400" b="1" dirty="0">
                <a:effectLst>
                  <a:outerShdw blurRad="38100" dist="38100" dir="2700000" algn="tl">
                    <a:srgbClr val="FFFFFF"/>
                  </a:outerShdw>
                </a:effectLst>
                <a:ea typeface="隶书" pitchFamily="49" charset="-122"/>
              </a:rPr>
              <a:t>       </a:t>
            </a:r>
            <a:r>
              <a:rPr lang="en-US" altLang="zh-CN" sz="1400" b="1" dirty="0" err="1">
                <a:effectLst>
                  <a:outerShdw blurRad="38100" dist="38100" dir="2700000" algn="tl">
                    <a:srgbClr val="FFFFFF"/>
                  </a:outerShdw>
                </a:effectLst>
                <a:ea typeface="隶书" pitchFamily="49" charset="-122"/>
              </a:rPr>
              <a:t>int</a:t>
            </a:r>
            <a:r>
              <a:rPr lang="en-US" altLang="zh-CN" sz="1400" b="1" dirty="0">
                <a:effectLst>
                  <a:outerShdw blurRad="38100" dist="38100" dir="2700000" algn="tl">
                    <a:srgbClr val="FFFFFF"/>
                  </a:outerShdw>
                </a:effectLst>
                <a:ea typeface="隶书" pitchFamily="49" charset="-122"/>
              </a:rPr>
              <a:t> a[10];</a:t>
            </a:r>
          </a:p>
          <a:p>
            <a:pPr eaLnBrk="0" hangingPunct="0">
              <a:defRPr/>
            </a:pPr>
            <a:r>
              <a:rPr lang="en-US" altLang="zh-CN" sz="1400" b="1" dirty="0">
                <a:effectLst>
                  <a:outerShdw blurRad="38100" dist="38100" dir="2700000" algn="tl">
                    <a:srgbClr val="FFFFFF"/>
                  </a:outerShdw>
                </a:effectLst>
                <a:ea typeface="隶书" pitchFamily="49" charset="-122"/>
              </a:rPr>
              <a:t>           </a:t>
            </a:r>
            <a:r>
              <a:rPr lang="en-US" altLang="zh-CN" sz="1400" b="1" dirty="0" err="1">
                <a:effectLst>
                  <a:outerShdw blurRad="38100" dist="38100" dir="2700000" algn="tl">
                    <a:srgbClr val="FFFFFF"/>
                  </a:outerShdw>
                </a:effectLst>
                <a:ea typeface="隶书" pitchFamily="49" charset="-122"/>
              </a:rPr>
              <a:t>printf</a:t>
            </a:r>
            <a:r>
              <a:rPr lang="en-US" altLang="zh-CN" sz="1400" b="1" dirty="0">
                <a:effectLst>
                  <a:outerShdw blurRad="38100" dist="38100" dir="2700000" algn="tl">
                    <a:srgbClr val="FFFFFF"/>
                  </a:outerShdw>
                </a:effectLst>
                <a:ea typeface="隶书" pitchFamily="49" charset="-122"/>
              </a:rPr>
              <a:t> (“%d”, a);         (</a:t>
            </a:r>
            <a:r>
              <a:rPr lang="en-US" altLang="zh-CN" sz="1400" b="1" dirty="0">
                <a:solidFill>
                  <a:srgbClr val="FF3300"/>
                </a:solidFill>
                <a:effectLst>
                  <a:outerShdw blurRad="38100" dist="38100" dir="2700000" algn="tl">
                    <a:srgbClr val="000000"/>
                  </a:outerShdw>
                </a:effectLst>
                <a:ea typeface="隶书" pitchFamily="49" charset="-122"/>
                <a:sym typeface="Symbol" pitchFamily="18" charset="2"/>
              </a:rPr>
              <a:t></a:t>
            </a:r>
            <a:r>
              <a:rPr lang="en-US" altLang="zh-CN" sz="1400" b="1" dirty="0">
                <a:effectLst>
                  <a:outerShdw blurRad="38100" dist="38100" dir="2700000" algn="tl">
                    <a:srgbClr val="FFFFFF"/>
                  </a:outerShdw>
                </a:effectLst>
                <a:ea typeface="隶书" pitchFamily="49" charset="-122"/>
              </a:rPr>
              <a:t>)</a:t>
            </a:r>
          </a:p>
          <a:p>
            <a:pPr eaLnBrk="0" hangingPunct="0">
              <a:defRPr/>
            </a:pPr>
            <a:r>
              <a:rPr lang="zh-CN" altLang="zh-CN" sz="1400" b="1" dirty="0">
                <a:solidFill>
                  <a:srgbClr val="FF3300"/>
                </a:solidFill>
                <a:effectLst>
                  <a:outerShdw blurRad="38100" dist="38100" dir="2700000" algn="tl">
                    <a:srgbClr val="000000"/>
                  </a:outerShdw>
                </a:effectLst>
                <a:ea typeface="隶书" pitchFamily="49" charset="-122"/>
              </a:rPr>
              <a:t>必须</a:t>
            </a:r>
            <a:r>
              <a:rPr lang="zh-CN" altLang="en-US" sz="1400" b="1" dirty="0">
                <a:solidFill>
                  <a:schemeClr val="bg2"/>
                </a:solidFill>
                <a:effectLst>
                  <a:outerShdw blurRad="38100" dist="38100" dir="2700000" algn="tl">
                    <a:srgbClr val="000000"/>
                  </a:outerShdw>
                </a:effectLst>
                <a:ea typeface="隶书" pitchFamily="49" charset="-122"/>
              </a:rPr>
              <a:t>   </a:t>
            </a:r>
            <a:r>
              <a:rPr lang="en-US" altLang="zh-CN" sz="1400" b="1" dirty="0">
                <a:solidFill>
                  <a:srgbClr val="0000FF"/>
                </a:solidFill>
                <a:effectLst>
                  <a:outerShdw blurRad="38100" dist="38100" dir="2700000" algn="tl">
                    <a:srgbClr val="000000"/>
                  </a:outerShdw>
                </a:effectLst>
                <a:ea typeface="隶书" pitchFamily="49" charset="-122"/>
              </a:rPr>
              <a:t>for (j = 0; j &lt; 10; </a:t>
            </a:r>
            <a:r>
              <a:rPr lang="en-US" altLang="zh-CN" sz="1400" b="1" dirty="0" err="1">
                <a:solidFill>
                  <a:srgbClr val="0000FF"/>
                </a:solidFill>
                <a:effectLst>
                  <a:outerShdw blurRad="38100" dist="38100" dir="2700000" algn="tl">
                    <a:srgbClr val="000000"/>
                  </a:outerShdw>
                </a:effectLst>
                <a:ea typeface="隶书" pitchFamily="49" charset="-122"/>
              </a:rPr>
              <a:t>j++</a:t>
            </a:r>
            <a:r>
              <a:rPr lang="en-US" altLang="zh-CN" sz="1400" b="1" dirty="0">
                <a:solidFill>
                  <a:srgbClr val="0000FF"/>
                </a:solidFill>
                <a:effectLst>
                  <a:outerShdw blurRad="38100" dist="38100" dir="2700000" algn="tl">
                    <a:srgbClr val="000000"/>
                  </a:outerShdw>
                </a:effectLst>
                <a:ea typeface="隶书" pitchFamily="49" charset="-122"/>
              </a:rPr>
              <a:t>)</a:t>
            </a:r>
          </a:p>
          <a:p>
            <a:pPr eaLnBrk="0" hangingPunct="0">
              <a:defRPr/>
            </a:pPr>
            <a:r>
              <a:rPr lang="en-US" altLang="zh-CN" sz="1400" b="1" dirty="0">
                <a:solidFill>
                  <a:srgbClr val="0000FF"/>
                </a:solidFill>
                <a:effectLst>
                  <a:outerShdw blurRad="38100" dist="38100" dir="2700000" algn="tl">
                    <a:srgbClr val="000000"/>
                  </a:outerShdw>
                </a:effectLst>
                <a:ea typeface="隶书" pitchFamily="49" charset="-122"/>
              </a:rPr>
              <a:t>                  </a:t>
            </a:r>
            <a:r>
              <a:rPr lang="en-US" altLang="zh-CN" sz="1400" b="1" dirty="0" err="1">
                <a:solidFill>
                  <a:srgbClr val="0000FF"/>
                </a:solidFill>
                <a:effectLst>
                  <a:outerShdw blurRad="38100" dist="38100" dir="2700000" algn="tl">
                    <a:srgbClr val="000000"/>
                  </a:outerShdw>
                </a:effectLst>
                <a:ea typeface="隶书" pitchFamily="49" charset="-122"/>
              </a:rPr>
              <a:t>printf</a:t>
            </a:r>
            <a:r>
              <a:rPr lang="en-US" altLang="zh-CN" sz="1400" b="1" dirty="0">
                <a:solidFill>
                  <a:srgbClr val="0000FF"/>
                </a:solidFill>
                <a:effectLst>
                  <a:outerShdw blurRad="38100" dist="38100" dir="2700000" algn="tl">
                    <a:srgbClr val="000000"/>
                  </a:outerShdw>
                </a:effectLst>
                <a:ea typeface="隶书" pitchFamily="49" charset="-122"/>
              </a:rPr>
              <a:t> (“%d\t”, a[j]);</a:t>
            </a:r>
            <a:r>
              <a:rPr lang="en-US" altLang="zh-CN" sz="1400" b="1" dirty="0">
                <a:effectLst>
                  <a:outerShdw blurRad="38100" dist="38100" dir="2700000" algn="tl">
                    <a:srgbClr val="FFFFFF"/>
                  </a:outerShdw>
                </a:effectLst>
              </a:rPr>
              <a:t>         (</a:t>
            </a:r>
            <a:r>
              <a:rPr lang="en-US" altLang="zh-CN" sz="1400" b="1" dirty="0">
                <a:effectLst>
                  <a:outerShdw blurRad="38100" dist="38100" dir="2700000" algn="tl">
                    <a:srgbClr val="FFFFFF"/>
                  </a:outerShdw>
                </a:effectLst>
                <a:sym typeface="Wingdings 2" pitchFamily="18" charset="2"/>
              </a:rPr>
              <a:t></a:t>
            </a:r>
            <a:r>
              <a:rPr lang="en-US" altLang="zh-CN" sz="1400" b="1" dirty="0">
                <a:effectLst>
                  <a:outerShdw blurRad="38100" dist="38100" dir="2700000" algn="tl">
                    <a:srgbClr val="FFFFFF"/>
                  </a:outerShdw>
                </a:effectLst>
              </a:rPr>
              <a:t>)</a:t>
            </a:r>
            <a:endParaRPr lang="en-US" altLang="zh-CN" sz="1600" b="1" dirty="0">
              <a:effectLst>
                <a:outerShdw blurRad="38100" dist="38100" dir="2700000" algn="tl">
                  <a:srgbClr val="FFFFFF"/>
                </a:outerShdw>
              </a:effectLst>
            </a:endParaRPr>
          </a:p>
        </p:txBody>
      </p:sp>
      <p:sp>
        <p:nvSpPr>
          <p:cNvPr id="50" name="Text Box 21" descr="信纸"/>
          <p:cNvSpPr txBox="1">
            <a:spLocks noChangeArrowheads="1"/>
          </p:cNvSpPr>
          <p:nvPr/>
        </p:nvSpPr>
        <p:spPr bwMode="auto">
          <a:xfrm>
            <a:off x="1623768" y="3761540"/>
            <a:ext cx="9331447" cy="1110177"/>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lIns="90000" tIns="46800" rIns="90000" bIns="46800" anchor="ctr">
            <a:spAutoFit/>
          </a:bodyPr>
          <a:lstStyle/>
          <a:p>
            <a:pPr>
              <a:defRPr/>
            </a:pPr>
            <a:r>
              <a:rPr lang="zh-CN" altLang="en-US" sz="1400" b="1" dirty="0">
                <a:solidFill>
                  <a:srgbClr val="FF3300"/>
                </a:solidFill>
                <a:effectLst>
                  <a:outerShdw blurRad="38100" dist="38100" dir="2700000" algn="tl">
                    <a:srgbClr val="000000"/>
                  </a:outerShdw>
                </a:effectLst>
                <a:ea typeface="隶书" pitchFamily="49" charset="-122"/>
              </a:rPr>
              <a:t>例：</a:t>
            </a:r>
            <a:r>
              <a:rPr lang="en-US" altLang="zh-CN" sz="1400" b="1" dirty="0" err="1">
                <a:effectLst>
                  <a:outerShdw blurRad="38100" dist="38100" dir="2700000" algn="tl">
                    <a:srgbClr val="FFFFFF"/>
                  </a:outerShdw>
                </a:effectLst>
                <a:ea typeface="楷体_GB2312" pitchFamily="49" charset="-122"/>
              </a:rPr>
              <a:t>int</a:t>
            </a:r>
            <a:r>
              <a:rPr lang="en-US" altLang="zh-CN" sz="1400" b="1" dirty="0">
                <a:effectLst>
                  <a:outerShdw blurRad="38100" dist="38100" dir="2700000" algn="tl">
                    <a:srgbClr val="FFFFFF"/>
                  </a:outerShdw>
                </a:effectLst>
                <a:ea typeface="楷体_GB2312" pitchFamily="49" charset="-122"/>
              </a:rPr>
              <a:t> a[3];</a:t>
            </a:r>
          </a:p>
          <a:p>
            <a:pPr>
              <a:defRPr/>
            </a:pPr>
            <a:r>
              <a:rPr lang="en-US" altLang="zh-CN" sz="1400" b="1" dirty="0">
                <a:effectLst>
                  <a:outerShdw blurRad="38100" dist="38100" dir="2700000" algn="tl">
                    <a:srgbClr val="FFFFFF"/>
                  </a:outerShdw>
                </a:effectLst>
                <a:ea typeface="楷体_GB2312" pitchFamily="49" charset="-122"/>
              </a:rPr>
              <a:t>        a[0] = 2;                   </a:t>
            </a:r>
            <a:r>
              <a:rPr lang="en-US" altLang="zh-CN" sz="1600" b="1" dirty="0">
                <a:solidFill>
                  <a:srgbClr val="0033CC"/>
                </a:solidFill>
                <a:ea typeface="楷体_GB2312" pitchFamily="49" charset="-122"/>
              </a:rPr>
              <a:t>//</a:t>
            </a:r>
            <a:r>
              <a:rPr lang="zh-CN" altLang="en-US" sz="1600" b="1" dirty="0">
                <a:solidFill>
                  <a:srgbClr val="0033CC"/>
                </a:solidFill>
                <a:ea typeface="楷体_GB2312" pitchFamily="49" charset="-122"/>
              </a:rPr>
              <a:t>将数组</a:t>
            </a:r>
            <a:r>
              <a:rPr lang="en-US" altLang="zh-CN" sz="1600" b="1" dirty="0">
                <a:solidFill>
                  <a:srgbClr val="0033CC"/>
                </a:solidFill>
                <a:ea typeface="楷体_GB2312" pitchFamily="49" charset="-122"/>
              </a:rPr>
              <a:t>a</a:t>
            </a:r>
            <a:r>
              <a:rPr lang="zh-CN" altLang="en-US" sz="1600" b="1" dirty="0">
                <a:solidFill>
                  <a:srgbClr val="0033CC"/>
                </a:solidFill>
                <a:ea typeface="楷体_GB2312" pitchFamily="49" charset="-122"/>
              </a:rPr>
              <a:t>的第</a:t>
            </a:r>
            <a:r>
              <a:rPr lang="en-US" altLang="zh-CN" sz="1600" b="1" dirty="0">
                <a:solidFill>
                  <a:srgbClr val="0033CC"/>
                </a:solidFill>
                <a:ea typeface="楷体_GB2312" pitchFamily="49" charset="-122"/>
              </a:rPr>
              <a:t>1</a:t>
            </a:r>
            <a:r>
              <a:rPr lang="zh-CN" altLang="en-US" sz="1600" b="1" dirty="0">
                <a:solidFill>
                  <a:srgbClr val="0033CC"/>
                </a:solidFill>
                <a:ea typeface="楷体_GB2312" pitchFamily="49" charset="-122"/>
              </a:rPr>
              <a:t>个元素赋值为</a:t>
            </a:r>
            <a:r>
              <a:rPr lang="en-US" altLang="zh-CN" sz="1600" b="1" dirty="0">
                <a:solidFill>
                  <a:srgbClr val="0033CC"/>
                </a:solidFill>
                <a:ea typeface="楷体_GB2312" pitchFamily="49" charset="-122"/>
              </a:rPr>
              <a:t>2</a:t>
            </a:r>
          </a:p>
          <a:p>
            <a:pPr>
              <a:defRPr/>
            </a:pPr>
            <a:r>
              <a:rPr lang="en-US" altLang="zh-CN" sz="1400" b="1" dirty="0">
                <a:ea typeface="楷体_GB2312" pitchFamily="49" charset="-122"/>
              </a:rPr>
              <a:t>        a[1] = 4;                   </a:t>
            </a:r>
            <a:r>
              <a:rPr lang="en-US" altLang="zh-CN" sz="1600" b="1" dirty="0">
                <a:solidFill>
                  <a:srgbClr val="0033CC"/>
                </a:solidFill>
                <a:ea typeface="楷体_GB2312" pitchFamily="49" charset="-122"/>
              </a:rPr>
              <a:t>//</a:t>
            </a:r>
            <a:r>
              <a:rPr lang="zh-CN" altLang="en-US" sz="1600" b="1" dirty="0">
                <a:solidFill>
                  <a:srgbClr val="0033CC"/>
                </a:solidFill>
                <a:ea typeface="楷体_GB2312" pitchFamily="49" charset="-122"/>
              </a:rPr>
              <a:t>将数组</a:t>
            </a:r>
            <a:r>
              <a:rPr lang="en-US" altLang="zh-CN" sz="1600" b="1" dirty="0">
                <a:solidFill>
                  <a:srgbClr val="0033CC"/>
                </a:solidFill>
                <a:ea typeface="楷体_GB2312" pitchFamily="49" charset="-122"/>
              </a:rPr>
              <a:t>a</a:t>
            </a:r>
            <a:r>
              <a:rPr lang="zh-CN" altLang="en-US" sz="1600" b="1" dirty="0">
                <a:solidFill>
                  <a:srgbClr val="0033CC"/>
                </a:solidFill>
                <a:ea typeface="楷体_GB2312" pitchFamily="49" charset="-122"/>
              </a:rPr>
              <a:t>的第</a:t>
            </a:r>
            <a:r>
              <a:rPr lang="en-US" altLang="zh-CN" sz="1600" b="1" dirty="0">
                <a:solidFill>
                  <a:srgbClr val="0033CC"/>
                </a:solidFill>
                <a:ea typeface="楷体_GB2312" pitchFamily="49" charset="-122"/>
              </a:rPr>
              <a:t>2</a:t>
            </a:r>
            <a:r>
              <a:rPr lang="zh-CN" altLang="en-US" sz="1600" b="1" dirty="0">
                <a:solidFill>
                  <a:srgbClr val="0033CC"/>
                </a:solidFill>
                <a:ea typeface="楷体_GB2312" pitchFamily="49" charset="-122"/>
              </a:rPr>
              <a:t>个元素赋值为</a:t>
            </a:r>
            <a:r>
              <a:rPr lang="en-US" altLang="zh-CN" sz="1600" b="1" dirty="0">
                <a:solidFill>
                  <a:srgbClr val="0033CC"/>
                </a:solidFill>
                <a:ea typeface="楷体_GB2312" pitchFamily="49" charset="-122"/>
              </a:rPr>
              <a:t>4</a:t>
            </a:r>
          </a:p>
          <a:p>
            <a:pPr>
              <a:defRPr/>
            </a:pPr>
            <a:r>
              <a:rPr lang="en-US" altLang="zh-CN" sz="1400" b="1" dirty="0">
                <a:ea typeface="楷体_GB2312" pitchFamily="49" charset="-122"/>
              </a:rPr>
              <a:t>        a[2] = a[0] + a[1];   </a:t>
            </a:r>
            <a:r>
              <a:rPr lang="en-US" altLang="zh-CN" sz="1600" b="1" dirty="0">
                <a:solidFill>
                  <a:srgbClr val="0033CC"/>
                </a:solidFill>
                <a:ea typeface="楷体_GB2312" pitchFamily="49" charset="-122"/>
              </a:rPr>
              <a:t>//</a:t>
            </a:r>
            <a:r>
              <a:rPr lang="zh-CN" altLang="en-US" sz="1600" b="1" dirty="0">
                <a:solidFill>
                  <a:srgbClr val="0033CC"/>
                </a:solidFill>
                <a:ea typeface="楷体_GB2312" pitchFamily="49" charset="-122"/>
              </a:rPr>
              <a:t>将数组</a:t>
            </a:r>
            <a:r>
              <a:rPr lang="en-US" altLang="zh-CN" sz="1600" b="1" dirty="0">
                <a:solidFill>
                  <a:srgbClr val="0033CC"/>
                </a:solidFill>
                <a:ea typeface="楷体_GB2312" pitchFamily="49" charset="-122"/>
              </a:rPr>
              <a:t>a</a:t>
            </a:r>
            <a:r>
              <a:rPr lang="zh-CN" altLang="en-US" sz="1600" b="1" dirty="0">
                <a:solidFill>
                  <a:srgbClr val="0033CC"/>
                </a:solidFill>
                <a:ea typeface="楷体_GB2312" pitchFamily="49" charset="-122"/>
              </a:rPr>
              <a:t>的第</a:t>
            </a:r>
            <a:r>
              <a:rPr lang="en-US" altLang="zh-CN" sz="1600" b="1" dirty="0">
                <a:solidFill>
                  <a:srgbClr val="0033CC"/>
                </a:solidFill>
                <a:ea typeface="楷体_GB2312" pitchFamily="49" charset="-122"/>
              </a:rPr>
              <a:t>1</a:t>
            </a:r>
            <a:r>
              <a:rPr lang="zh-CN" altLang="en-US" sz="1600" b="1" dirty="0">
                <a:solidFill>
                  <a:srgbClr val="0033CC"/>
                </a:solidFill>
                <a:ea typeface="楷体_GB2312" pitchFamily="49" charset="-122"/>
              </a:rPr>
              <a:t>个元素的值与第</a:t>
            </a:r>
            <a:r>
              <a:rPr lang="en-US" altLang="zh-CN" sz="1600" b="1" dirty="0">
                <a:solidFill>
                  <a:srgbClr val="0033CC"/>
                </a:solidFill>
                <a:ea typeface="楷体_GB2312" pitchFamily="49" charset="-122"/>
              </a:rPr>
              <a:t>2</a:t>
            </a:r>
            <a:r>
              <a:rPr lang="zh-CN" altLang="en-US" sz="1600" b="1" dirty="0">
                <a:solidFill>
                  <a:srgbClr val="0033CC"/>
                </a:solidFill>
                <a:ea typeface="楷体_GB2312" pitchFamily="49" charset="-122"/>
              </a:rPr>
              <a:t>个</a:t>
            </a:r>
            <a:r>
              <a:rPr lang="zh-CN" altLang="en-US" sz="1600" b="1" dirty="0" smtClean="0">
                <a:solidFill>
                  <a:srgbClr val="0033CC"/>
                </a:solidFill>
                <a:ea typeface="楷体_GB2312" pitchFamily="49" charset="-122"/>
              </a:rPr>
              <a:t>元素</a:t>
            </a:r>
            <a:r>
              <a:rPr lang="zh-CN" altLang="en-US" sz="1600" b="1" dirty="0">
                <a:solidFill>
                  <a:srgbClr val="0033CC"/>
                </a:solidFill>
                <a:ea typeface="楷体_GB2312" pitchFamily="49" charset="-122"/>
              </a:rPr>
              <a:t>的值相加赋给第</a:t>
            </a:r>
            <a:r>
              <a:rPr lang="en-US" altLang="zh-CN" sz="1600" b="1" dirty="0">
                <a:solidFill>
                  <a:srgbClr val="0033CC"/>
                </a:solidFill>
                <a:ea typeface="楷体_GB2312" pitchFamily="49" charset="-122"/>
              </a:rPr>
              <a:t>3</a:t>
            </a:r>
            <a:r>
              <a:rPr lang="zh-CN" altLang="en-US" sz="1600" b="1" dirty="0">
                <a:solidFill>
                  <a:srgbClr val="0033CC"/>
                </a:solidFill>
                <a:ea typeface="楷体_GB2312" pitchFamily="49" charset="-122"/>
              </a:rPr>
              <a:t>个元素（值为</a:t>
            </a:r>
            <a:r>
              <a:rPr lang="en-US" altLang="zh-CN" sz="2000" b="1" dirty="0">
                <a:solidFill>
                  <a:srgbClr val="0033CC"/>
                </a:solidFill>
                <a:ea typeface="楷体_GB2312" pitchFamily="49" charset="-122"/>
              </a:rPr>
              <a:t>6</a:t>
            </a:r>
            <a:r>
              <a:rPr lang="zh-CN" altLang="en-US" sz="2000" b="1" dirty="0">
                <a:solidFill>
                  <a:srgbClr val="0033CC"/>
                </a:solidFill>
                <a:ea typeface="楷体_GB2312" pitchFamily="49" charset="-122"/>
              </a:rPr>
              <a:t>）</a:t>
            </a:r>
            <a:r>
              <a:rPr lang="zh-CN" altLang="en-US" dirty="0">
                <a:ea typeface="楷体_GB2312" pitchFamily="49" charset="-122"/>
              </a:rPr>
              <a:t> </a:t>
            </a:r>
          </a:p>
        </p:txBody>
      </p:sp>
      <p:sp>
        <p:nvSpPr>
          <p:cNvPr id="51" name="Text Box 22" descr="信纸"/>
          <p:cNvSpPr txBox="1">
            <a:spLocks noChangeArrowheads="1"/>
          </p:cNvSpPr>
          <p:nvPr/>
        </p:nvSpPr>
        <p:spPr bwMode="auto">
          <a:xfrm>
            <a:off x="1623768" y="5229550"/>
            <a:ext cx="8962170" cy="740845"/>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lIns="90000" tIns="46800" rIns="90000" bIns="46800" anchor="ctr">
            <a:spAutoFit/>
          </a:bodyPr>
          <a:lstStyle/>
          <a:p>
            <a:pPr algn="just">
              <a:defRPr/>
            </a:pPr>
            <a:r>
              <a:rPr lang="zh-CN" altLang="zh-CN" sz="1400" b="1" dirty="0">
                <a:solidFill>
                  <a:srgbClr val="FF33CC"/>
                </a:solidFill>
                <a:ea typeface="隶书" pitchFamily="49" charset="-122"/>
              </a:rPr>
              <a:t>存储单元有效地址</a:t>
            </a:r>
            <a:r>
              <a:rPr lang="zh-CN" altLang="en-US" sz="1400" b="1" dirty="0">
                <a:solidFill>
                  <a:srgbClr val="FF33CC"/>
                </a:solidFill>
                <a:ea typeface="隶书" pitchFamily="49" charset="-122"/>
              </a:rPr>
              <a:t> </a:t>
            </a:r>
            <a:r>
              <a:rPr lang="en-US" altLang="zh-CN" sz="1400" b="1" dirty="0">
                <a:solidFill>
                  <a:srgbClr val="FF33CC"/>
                </a:solidFill>
                <a:ea typeface="隶书" pitchFamily="49" charset="-122"/>
              </a:rPr>
              <a:t>= </a:t>
            </a:r>
            <a:r>
              <a:rPr lang="zh-CN" altLang="en-US" sz="1400" b="1" dirty="0">
                <a:solidFill>
                  <a:srgbClr val="FF33CC"/>
                </a:solidFill>
                <a:ea typeface="隶书" pitchFamily="49" charset="-122"/>
              </a:rPr>
              <a:t>数组的起始地址 </a:t>
            </a:r>
            <a:r>
              <a:rPr lang="en-US" altLang="zh-CN" sz="1400" b="1" dirty="0">
                <a:solidFill>
                  <a:srgbClr val="FF33CC"/>
                </a:solidFill>
                <a:ea typeface="隶书" pitchFamily="49" charset="-122"/>
              </a:rPr>
              <a:t>+ </a:t>
            </a:r>
            <a:r>
              <a:rPr lang="zh-CN" altLang="en-US" sz="1400" b="1" dirty="0">
                <a:solidFill>
                  <a:srgbClr val="FF33CC"/>
                </a:solidFill>
                <a:ea typeface="隶书" pitchFamily="49" charset="-122"/>
              </a:rPr>
              <a:t>下标 </a:t>
            </a:r>
            <a:r>
              <a:rPr lang="en-US" altLang="zh-CN" sz="1400" b="1" dirty="0">
                <a:solidFill>
                  <a:srgbClr val="FF33CC"/>
                </a:solidFill>
                <a:ea typeface="隶书" pitchFamily="49" charset="-122"/>
              </a:rPr>
              <a:t>× </a:t>
            </a:r>
            <a:r>
              <a:rPr lang="en-US" altLang="zh-CN" sz="1400" b="1" dirty="0" err="1">
                <a:solidFill>
                  <a:srgbClr val="FF33CC"/>
                </a:solidFill>
                <a:ea typeface="隶书" pitchFamily="49" charset="-122"/>
              </a:rPr>
              <a:t>sizeof</a:t>
            </a:r>
            <a:r>
              <a:rPr lang="zh-CN" altLang="en-US" sz="1400" b="1" dirty="0">
                <a:solidFill>
                  <a:srgbClr val="FF33CC"/>
                </a:solidFill>
                <a:ea typeface="隶书" pitchFamily="49" charset="-122"/>
              </a:rPr>
              <a:t>（数组元素类型）</a:t>
            </a:r>
          </a:p>
          <a:p>
            <a:pPr algn="just">
              <a:defRPr/>
            </a:pPr>
            <a:r>
              <a:rPr lang="en-US" altLang="zh-CN" sz="1400" b="1" dirty="0">
                <a:ea typeface="楷体_GB2312" pitchFamily="49" charset="-122"/>
              </a:rPr>
              <a:t>short </a:t>
            </a:r>
            <a:r>
              <a:rPr lang="en-US" altLang="zh-CN" sz="1400" b="1" dirty="0" smtClean="0">
                <a:ea typeface="楷体_GB2312" pitchFamily="49" charset="-122"/>
              </a:rPr>
              <a:t> </a:t>
            </a:r>
            <a:r>
              <a:rPr lang="en-US" altLang="zh-CN" sz="1400" b="1" dirty="0">
                <a:ea typeface="楷体_GB2312" pitchFamily="49" charset="-122"/>
              </a:rPr>
              <a:t>a[10];</a:t>
            </a:r>
          </a:p>
          <a:p>
            <a:pPr algn="just">
              <a:defRPr/>
            </a:pPr>
            <a:r>
              <a:rPr lang="en-US" altLang="zh-CN" sz="1400" b="1" dirty="0">
                <a:ea typeface="楷体_GB2312" pitchFamily="49" charset="-122"/>
              </a:rPr>
              <a:t>short x = a[10];   </a:t>
            </a:r>
            <a:r>
              <a:rPr lang="en-US" altLang="zh-CN" sz="1400" b="1" dirty="0">
                <a:solidFill>
                  <a:srgbClr val="0033CC"/>
                </a:solidFill>
                <a:ea typeface="楷体_GB2312" pitchFamily="49" charset="-122"/>
              </a:rPr>
              <a:t>//</a:t>
            </a:r>
            <a:r>
              <a:rPr lang="zh-CN" altLang="en-US" sz="1400" b="1" dirty="0">
                <a:solidFill>
                  <a:srgbClr val="0033CC"/>
                </a:solidFill>
                <a:ea typeface="楷体_GB2312" pitchFamily="49" charset="-122"/>
              </a:rPr>
              <a:t>引用越界，</a:t>
            </a:r>
            <a:r>
              <a:rPr lang="en-US" altLang="zh-CN" sz="1400" b="1" dirty="0">
                <a:solidFill>
                  <a:srgbClr val="0033CC"/>
                </a:solidFill>
                <a:ea typeface="楷体_GB2312" pitchFamily="49" charset="-122"/>
              </a:rPr>
              <a:t>a[10]</a:t>
            </a:r>
            <a:r>
              <a:rPr lang="zh-CN" altLang="en-US" sz="1400" b="1" dirty="0">
                <a:solidFill>
                  <a:srgbClr val="0033CC"/>
                </a:solidFill>
                <a:ea typeface="楷体_GB2312" pitchFamily="49" charset="-122"/>
              </a:rPr>
              <a:t>的地址为：</a:t>
            </a:r>
            <a:r>
              <a:rPr lang="en-US" altLang="zh-CN" sz="1400" b="1" dirty="0">
                <a:solidFill>
                  <a:srgbClr val="0033CC"/>
                </a:solidFill>
                <a:ea typeface="楷体_GB2312" pitchFamily="49" charset="-122"/>
              </a:rPr>
              <a:t>2000 + 10 * 2 = </a:t>
            </a:r>
            <a:r>
              <a:rPr lang="en-US" altLang="zh-CN" sz="1400" b="1" dirty="0" smtClean="0">
                <a:solidFill>
                  <a:srgbClr val="0033CC"/>
                </a:solidFill>
                <a:ea typeface="楷体_GB2312" pitchFamily="49" charset="-122"/>
              </a:rPr>
              <a:t>2020</a:t>
            </a:r>
            <a:r>
              <a:rPr lang="zh-CN" altLang="en-US" sz="1400" b="1" dirty="0" smtClean="0">
                <a:solidFill>
                  <a:srgbClr val="0033CC"/>
                </a:solidFill>
                <a:ea typeface="楷体_GB2312" pitchFamily="49" charset="-122"/>
              </a:rPr>
              <a:t>，只能引用</a:t>
            </a:r>
            <a:r>
              <a:rPr lang="en-US" altLang="zh-CN" sz="1400" b="1" dirty="0" smtClean="0">
                <a:solidFill>
                  <a:srgbClr val="0033CC"/>
                </a:solidFill>
                <a:ea typeface="楷体_GB2312" pitchFamily="49" charset="-122"/>
              </a:rPr>
              <a:t>a[0]</a:t>
            </a:r>
            <a:r>
              <a:rPr lang="zh-CN" altLang="en-US" sz="1400" b="1" dirty="0" smtClean="0">
                <a:solidFill>
                  <a:srgbClr val="0033CC"/>
                </a:solidFill>
                <a:ea typeface="楷体_GB2312" pitchFamily="49" charset="-122"/>
              </a:rPr>
              <a:t>～</a:t>
            </a:r>
            <a:r>
              <a:rPr lang="en-US" altLang="zh-CN" sz="1400" b="1" dirty="0" smtClean="0">
                <a:solidFill>
                  <a:srgbClr val="0033CC"/>
                </a:solidFill>
                <a:ea typeface="楷体_GB2312" pitchFamily="49" charset="-122"/>
              </a:rPr>
              <a:t>a[9]</a:t>
            </a:r>
            <a:endParaRPr lang="en-US" altLang="zh-CN" sz="1400" b="1" dirty="0">
              <a:solidFill>
                <a:srgbClr val="0033CC"/>
              </a:solidFill>
              <a:ea typeface="楷体_GB2312" pitchFamily="49" charset="-122"/>
            </a:endParaRPr>
          </a:p>
        </p:txBody>
      </p:sp>
      <p:sp>
        <p:nvSpPr>
          <p:cNvPr id="52" name="Text Box 23" descr="信纸"/>
          <p:cNvSpPr txBox="1">
            <a:spLocks noChangeArrowheads="1"/>
          </p:cNvSpPr>
          <p:nvPr/>
        </p:nvSpPr>
        <p:spPr bwMode="auto">
          <a:xfrm>
            <a:off x="4100634" y="6173855"/>
            <a:ext cx="6246813" cy="586957"/>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sz="1400" b="1" dirty="0">
                <a:solidFill>
                  <a:srgbClr val="FF3300"/>
                </a:solidFill>
                <a:effectLst>
                  <a:outerShdw blurRad="38100" dist="38100" dir="2700000" algn="tl">
                    <a:srgbClr val="000000"/>
                  </a:outerShdw>
                </a:effectLst>
                <a:ea typeface="隶书" pitchFamily="49" charset="-122"/>
              </a:rPr>
              <a:t>例</a:t>
            </a:r>
            <a:r>
              <a:rPr lang="zh-CN" altLang="en-US" sz="1400" b="1" dirty="0">
                <a:effectLst>
                  <a:outerShdw blurRad="38100" dist="38100" dir="2700000" algn="tl">
                    <a:srgbClr val="FFFFFF"/>
                  </a:outerShdw>
                </a:effectLst>
                <a:ea typeface="隶书" pitchFamily="49" charset="-122"/>
              </a:rPr>
              <a:t>  </a:t>
            </a:r>
            <a:r>
              <a:rPr lang="en-US" altLang="zh-CN" sz="1400" b="1" dirty="0" err="1">
                <a:effectLst>
                  <a:outerShdw blurRad="38100" dist="38100" dir="2700000" algn="tl">
                    <a:srgbClr val="FFFFFF"/>
                  </a:outerShdw>
                </a:effectLst>
                <a:ea typeface="楷体_GB2312" pitchFamily="49" charset="-122"/>
              </a:rPr>
              <a:t>int</a:t>
            </a:r>
            <a:r>
              <a:rPr lang="en-US" altLang="zh-CN" sz="1400" b="1" dirty="0">
                <a:effectLst>
                  <a:outerShdw blurRad="38100" dist="38100" dir="2700000" algn="tl">
                    <a:srgbClr val="FFFFFF"/>
                  </a:outerShdw>
                </a:effectLst>
                <a:ea typeface="楷体_GB2312" pitchFamily="49" charset="-122"/>
              </a:rPr>
              <a:t> x = a[1];   </a:t>
            </a:r>
            <a:r>
              <a:rPr lang="en-US" altLang="zh-CN" sz="1600" b="1" dirty="0">
                <a:solidFill>
                  <a:srgbClr val="0033CC"/>
                </a:solidFill>
                <a:effectLst>
                  <a:outerShdw blurRad="38100" dist="38100" dir="2700000" algn="tl">
                    <a:srgbClr val="000000"/>
                  </a:outerShdw>
                </a:effectLst>
                <a:ea typeface="楷体_GB2312" pitchFamily="49" charset="-122"/>
              </a:rPr>
              <a:t>//</a:t>
            </a:r>
            <a:r>
              <a:rPr lang="zh-CN" altLang="en-US" sz="1600" b="1" dirty="0">
                <a:solidFill>
                  <a:srgbClr val="0033CC"/>
                </a:solidFill>
                <a:effectLst>
                  <a:outerShdw blurRad="38100" dist="38100" dir="2700000" algn="tl">
                    <a:srgbClr val="000000"/>
                  </a:outerShdw>
                </a:effectLst>
                <a:ea typeface="楷体_GB2312" pitchFamily="49" charset="-122"/>
              </a:rPr>
              <a:t>错误，应先定义数组</a:t>
            </a:r>
            <a:r>
              <a:rPr lang="en-US" altLang="zh-CN" sz="1600" b="1" dirty="0">
                <a:solidFill>
                  <a:srgbClr val="0033CC"/>
                </a:solidFill>
                <a:effectLst>
                  <a:outerShdw blurRad="38100" dist="38100" dir="2700000" algn="tl">
                    <a:srgbClr val="000000"/>
                  </a:outerShdw>
                </a:effectLst>
                <a:ea typeface="楷体_GB2312" pitchFamily="49" charset="-122"/>
              </a:rPr>
              <a:t>a</a:t>
            </a:r>
            <a:r>
              <a:rPr lang="zh-CN" altLang="en-US" sz="1600" b="1" dirty="0">
                <a:solidFill>
                  <a:srgbClr val="0033CC"/>
                </a:solidFill>
                <a:effectLst>
                  <a:outerShdw blurRad="38100" dist="38100" dir="2700000" algn="tl">
                    <a:srgbClr val="000000"/>
                  </a:outerShdw>
                </a:effectLst>
                <a:ea typeface="楷体_GB2312" pitchFamily="49" charset="-122"/>
              </a:rPr>
              <a:t>，再引用</a:t>
            </a:r>
          </a:p>
          <a:p>
            <a:pPr>
              <a:defRPr/>
            </a:pPr>
            <a:r>
              <a:rPr lang="zh-CN" altLang="en-US" sz="1600" b="1" dirty="0">
                <a:solidFill>
                  <a:srgbClr val="0033CC"/>
                </a:solidFill>
                <a:effectLst>
                  <a:outerShdw blurRad="38100" dist="38100" dir="2700000" algn="tl">
                    <a:srgbClr val="000000"/>
                  </a:outerShdw>
                </a:effectLst>
                <a:ea typeface="楷体_GB2312" pitchFamily="49" charset="-122"/>
              </a:rPr>
              <a:t>       </a:t>
            </a:r>
            <a:r>
              <a:rPr lang="en-US" altLang="zh-CN" sz="1400" b="1" dirty="0" err="1">
                <a:effectLst>
                  <a:outerShdw blurRad="38100" dist="38100" dir="2700000" algn="tl">
                    <a:srgbClr val="FFFFFF"/>
                  </a:outerShdw>
                </a:effectLst>
                <a:ea typeface="楷体_GB2312" pitchFamily="49" charset="-122"/>
              </a:rPr>
              <a:t>int</a:t>
            </a:r>
            <a:r>
              <a:rPr lang="en-US" altLang="zh-CN" sz="1400" b="1" dirty="0">
                <a:effectLst>
                  <a:outerShdw blurRad="38100" dist="38100" dir="2700000" algn="tl">
                    <a:srgbClr val="FFFFFF"/>
                  </a:outerShdw>
                </a:effectLst>
                <a:ea typeface="楷体_GB2312" pitchFamily="49" charset="-122"/>
              </a:rPr>
              <a:t> a[10];</a:t>
            </a:r>
          </a:p>
        </p:txBody>
      </p:sp>
    </p:spTree>
    <p:extLst>
      <p:ext uri="{BB962C8B-B14F-4D97-AF65-F5344CB8AC3E}">
        <p14:creationId xmlns:p14="http://schemas.microsoft.com/office/powerpoint/2010/main" val="353475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 calcmode="lin" valueType="num">
                                      <p:cBhvr additive="base">
                                        <p:cTn id="7"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box(out)">
                                      <p:cBhvr>
                                        <p:cTn id="1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8">
                                            <p:txEl>
                                              <p:pRg st="6" end="6"/>
                                            </p:txEl>
                                          </p:spTgt>
                                        </p:tgtEl>
                                        <p:attrNameLst>
                                          <p:attrName>style.visibility</p:attrName>
                                        </p:attrNameLst>
                                      </p:cBhvr>
                                      <p:to>
                                        <p:strVal val="visible"/>
                                      </p:to>
                                    </p:set>
                                    <p:anim calcmode="lin" valueType="num">
                                      <p:cBhvr additive="base">
                                        <p:cTn id="18" dur="500" fill="hold"/>
                                        <p:tgtEl>
                                          <p:spTgt spid="48">
                                            <p:txEl>
                                              <p:pRg st="6" end="6"/>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8">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8">
                                            <p:txEl>
                                              <p:pRg st="7" end="7"/>
                                            </p:txEl>
                                          </p:spTgt>
                                        </p:tgtEl>
                                        <p:attrNameLst>
                                          <p:attrName>style.visibility</p:attrName>
                                        </p:attrNameLst>
                                      </p:cBhvr>
                                      <p:to>
                                        <p:strVal val="visible"/>
                                      </p:to>
                                    </p:set>
                                    <p:anim calcmode="lin" valueType="num">
                                      <p:cBhvr additive="base">
                                        <p:cTn id="24" dur="500" fill="hold"/>
                                        <p:tgtEl>
                                          <p:spTgt spid="48">
                                            <p:txEl>
                                              <p:pRg st="7" end="7"/>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8">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box(out)">
                                      <p:cBhvr>
                                        <p:cTn id="30"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8">
                                            <p:txEl>
                                              <p:pRg st="12" end="12"/>
                                            </p:txEl>
                                          </p:spTgt>
                                        </p:tgtEl>
                                        <p:attrNameLst>
                                          <p:attrName>style.visibility</p:attrName>
                                        </p:attrNameLst>
                                      </p:cBhvr>
                                      <p:to>
                                        <p:strVal val="visible"/>
                                      </p:to>
                                    </p:set>
                                    <p:anim calcmode="lin" valueType="num">
                                      <p:cBhvr additive="base">
                                        <p:cTn id="35" dur="500" fill="hold"/>
                                        <p:tgtEl>
                                          <p:spTgt spid="48">
                                            <p:txEl>
                                              <p:pRg st="12" end="1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8">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box(out)">
                                      <p:cBhvr>
                                        <p:cTn id="4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48">
                                            <p:txEl>
                                              <p:pRg st="13" end="13"/>
                                            </p:txEl>
                                          </p:spTgt>
                                        </p:tgtEl>
                                        <p:attrNameLst>
                                          <p:attrName>style.visibility</p:attrName>
                                        </p:attrNameLst>
                                      </p:cBhvr>
                                      <p:to>
                                        <p:strVal val="visible"/>
                                      </p:to>
                                    </p:set>
                                    <p:anim calcmode="lin" valueType="num">
                                      <p:cBhvr additive="base">
                                        <p:cTn id="46" dur="500" fill="hold"/>
                                        <p:tgtEl>
                                          <p:spTgt spid="48">
                                            <p:txEl>
                                              <p:pRg st="13" end="13"/>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8">
                                            <p:txEl>
                                              <p:pRg st="13"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48">
                                            <p:txEl>
                                              <p:pRg st="17" end="17"/>
                                            </p:txEl>
                                          </p:spTgt>
                                        </p:tgtEl>
                                        <p:attrNameLst>
                                          <p:attrName>style.visibility</p:attrName>
                                        </p:attrNameLst>
                                      </p:cBhvr>
                                      <p:to>
                                        <p:strVal val="visible"/>
                                      </p:to>
                                    </p:set>
                                    <p:anim calcmode="lin" valueType="num">
                                      <p:cBhvr additive="base">
                                        <p:cTn id="52" dur="500" fill="hold"/>
                                        <p:tgtEl>
                                          <p:spTgt spid="48">
                                            <p:txEl>
                                              <p:pRg st="17" end="17"/>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48">
                                            <p:txEl>
                                              <p:pRg st="17" end="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box(out)">
                                      <p:cBhvr>
                                        <p:cTn id="58" dur="500"/>
                                        <p:tgtEl>
                                          <p:spTgt spid="52"/>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2"/>
          <p:cNvSpPr>
            <a:spLocks noChangeArrowheads="1"/>
          </p:cNvSpPr>
          <p:nvPr/>
        </p:nvSpPr>
        <p:spPr bwMode="auto">
          <a:xfrm>
            <a:off x="637673" y="1106217"/>
            <a:ext cx="2161169" cy="369332"/>
          </a:xfrm>
          <a:prstGeom prst="rect">
            <a:avLst/>
          </a:prstGeom>
          <a:noFill/>
          <a:ln w="9525">
            <a:noFill/>
            <a:miter lim="800000"/>
            <a:headEnd/>
            <a:tailEnd/>
          </a:ln>
          <a:effectLst/>
        </p:spPr>
        <p:txBody>
          <a:bodyPr wrap="none">
            <a:spAutoFit/>
          </a:bodyPr>
          <a:lstStyle/>
          <a:p>
            <a:pPr>
              <a:defRPr/>
            </a:pPr>
            <a:r>
              <a:rPr lang="en-US" altLang="zh-CN" b="1" dirty="0">
                <a:solidFill>
                  <a:srgbClr val="D60093"/>
                </a:solidFill>
                <a:latin typeface="楷体_GB2312" pitchFamily="49" charset="-122"/>
                <a:ea typeface="楷体_GB2312" pitchFamily="49" charset="-122"/>
              </a:rPr>
              <a:t>3</a:t>
            </a:r>
            <a:r>
              <a:rPr lang="zh-CN" altLang="en-US" b="1" dirty="0" smtClean="0">
                <a:solidFill>
                  <a:srgbClr val="D60093"/>
                </a:solidFill>
                <a:latin typeface="楷体_GB2312" pitchFamily="49" charset="-122"/>
                <a:ea typeface="楷体_GB2312" pitchFamily="49" charset="-122"/>
              </a:rPr>
              <a:t>、</a:t>
            </a:r>
            <a:r>
              <a:rPr lang="zh-CN" altLang="en-US" b="1" dirty="0">
                <a:solidFill>
                  <a:srgbClr val="D60093"/>
                </a:solidFill>
                <a:latin typeface="楷体_GB2312" pitchFamily="49" charset="-122"/>
                <a:ea typeface="楷体_GB2312" pitchFamily="49" charset="-122"/>
              </a:rPr>
              <a:t>一维数组</a:t>
            </a:r>
            <a:r>
              <a:rPr lang="zh-CN" altLang="en-US" b="1" dirty="0" smtClean="0">
                <a:solidFill>
                  <a:srgbClr val="D60093"/>
                </a:solidFill>
                <a:latin typeface="楷体_GB2312" pitchFamily="49" charset="-122"/>
                <a:ea typeface="楷体_GB2312" pitchFamily="49" charset="-122"/>
              </a:rPr>
              <a:t>的</a:t>
            </a:r>
            <a:r>
              <a:rPr lang="zh-CN" altLang="en-US" b="1" dirty="0">
                <a:solidFill>
                  <a:srgbClr val="D60093"/>
                </a:solidFill>
                <a:latin typeface="楷体_GB2312" pitchFamily="49" charset="-122"/>
                <a:ea typeface="楷体_GB2312" pitchFamily="49" charset="-122"/>
              </a:rPr>
              <a:t>赋值</a:t>
            </a:r>
          </a:p>
        </p:txBody>
      </p:sp>
      <p:sp>
        <p:nvSpPr>
          <p:cNvPr id="9" name="Rectangle 6"/>
          <p:cNvSpPr>
            <a:spLocks noChangeArrowheads="1"/>
          </p:cNvSpPr>
          <p:nvPr/>
        </p:nvSpPr>
        <p:spPr bwMode="auto">
          <a:xfrm>
            <a:off x="946229" y="1545737"/>
            <a:ext cx="2159566" cy="338554"/>
          </a:xfrm>
          <a:prstGeom prst="rect">
            <a:avLst/>
          </a:prstGeom>
          <a:noFill/>
          <a:ln w="9525">
            <a:noFill/>
            <a:miter lim="800000"/>
            <a:headEnd/>
            <a:tailEnd/>
          </a:ln>
          <a:effectLst/>
        </p:spPr>
        <p:txBody>
          <a:bodyPr wrap="none">
            <a:spAutoFit/>
          </a:bodyPr>
          <a:lstStyle/>
          <a:p>
            <a:pPr>
              <a:buClr>
                <a:srgbClr val="339933"/>
              </a:buClr>
              <a:defRPr/>
            </a:pPr>
            <a:r>
              <a:rPr lang="en-US" altLang="zh-CN" sz="1600" b="1" dirty="0" smtClean="0">
                <a:solidFill>
                  <a:srgbClr val="FF0000"/>
                </a:solidFill>
                <a:effectLst>
                  <a:outerShdw blurRad="38100" dist="38100" dir="2700000" algn="tl">
                    <a:srgbClr val="000000"/>
                  </a:outerShdw>
                </a:effectLst>
                <a:ea typeface="楷体_GB2312" pitchFamily="49" charset="-122"/>
              </a:rPr>
              <a:t>1</a:t>
            </a:r>
            <a:r>
              <a:rPr lang="zh-CN" altLang="en-US" sz="1600" b="1" dirty="0" smtClean="0">
                <a:solidFill>
                  <a:srgbClr val="FF0000"/>
                </a:solidFill>
                <a:effectLst>
                  <a:outerShdw blurRad="38100" dist="38100" dir="2700000" algn="tl">
                    <a:srgbClr val="000000"/>
                  </a:outerShdw>
                </a:effectLst>
                <a:ea typeface="楷体_GB2312" pitchFamily="49" charset="-122"/>
              </a:rPr>
              <a:t>、定义时初始化</a:t>
            </a:r>
            <a:r>
              <a:rPr lang="zh-CN" altLang="en-US" sz="1600" b="1" dirty="0">
                <a:solidFill>
                  <a:srgbClr val="FF0000"/>
                </a:solidFill>
                <a:effectLst>
                  <a:outerShdw blurRad="38100" dist="38100" dir="2700000" algn="tl">
                    <a:srgbClr val="000000"/>
                  </a:outerShdw>
                </a:effectLst>
                <a:ea typeface="楷体_GB2312" pitchFamily="49" charset="-122"/>
              </a:rPr>
              <a:t>赋值</a:t>
            </a:r>
          </a:p>
        </p:txBody>
      </p:sp>
      <p:pic>
        <p:nvPicPr>
          <p:cNvPr id="3" name="图片 2"/>
          <p:cNvPicPr>
            <a:picLocks noChangeAspect="1"/>
          </p:cNvPicPr>
          <p:nvPr/>
        </p:nvPicPr>
        <p:blipFill>
          <a:blip r:embed="rId4"/>
          <a:stretch>
            <a:fillRect/>
          </a:stretch>
        </p:blipFill>
        <p:spPr>
          <a:xfrm>
            <a:off x="1171575" y="2018567"/>
            <a:ext cx="9620250" cy="1009650"/>
          </a:xfrm>
          <a:prstGeom prst="rect">
            <a:avLst/>
          </a:prstGeom>
        </p:spPr>
      </p:pic>
      <p:sp>
        <p:nvSpPr>
          <p:cNvPr id="11" name="Rectangle 8"/>
          <p:cNvSpPr>
            <a:spLocks noChangeArrowheads="1"/>
          </p:cNvSpPr>
          <p:nvPr/>
        </p:nvSpPr>
        <p:spPr bwMode="auto">
          <a:xfrm>
            <a:off x="946229" y="3239599"/>
            <a:ext cx="2138727" cy="369332"/>
          </a:xfrm>
          <a:prstGeom prst="rect">
            <a:avLst/>
          </a:prstGeom>
          <a:noFill/>
          <a:ln w="9525">
            <a:noFill/>
            <a:miter lim="800000"/>
            <a:headEnd/>
            <a:tailEnd/>
          </a:ln>
          <a:effectLst/>
        </p:spPr>
        <p:txBody>
          <a:bodyPr wrap="none">
            <a:spAutoFit/>
          </a:bodyPr>
          <a:lstStyle/>
          <a:p>
            <a:pPr>
              <a:buClr>
                <a:srgbClr val="339933"/>
              </a:buClr>
              <a:buFont typeface="Wingdings" pitchFamily="2" charset="2"/>
              <a:buChar char="Ø"/>
              <a:defRPr/>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sz="1600" b="1" dirty="0">
                <a:solidFill>
                  <a:srgbClr val="339933"/>
                </a:solidFill>
                <a:effectLst>
                  <a:outerShdw blurRad="38100" dist="38100" dir="2700000" algn="tl">
                    <a:srgbClr val="000000"/>
                  </a:outerShdw>
                </a:effectLst>
                <a:latin typeface="楷体_GB2312" pitchFamily="49" charset="-122"/>
                <a:ea typeface="楷体_GB2312" pitchFamily="49" charset="-122"/>
              </a:rPr>
              <a:t>初始化赋值说明：</a:t>
            </a:r>
          </a:p>
        </p:txBody>
      </p:sp>
      <p:sp>
        <p:nvSpPr>
          <p:cNvPr id="12" name="Rectangle 54"/>
          <p:cNvSpPr>
            <a:spLocks noChangeArrowheads="1"/>
          </p:cNvSpPr>
          <p:nvPr/>
        </p:nvSpPr>
        <p:spPr bwMode="auto">
          <a:xfrm>
            <a:off x="1039813" y="3593068"/>
            <a:ext cx="7848600" cy="369332"/>
          </a:xfrm>
          <a:prstGeom prst="rect">
            <a:avLst/>
          </a:prstGeom>
          <a:noFill/>
          <a:ln w="9525">
            <a:noFill/>
            <a:miter lim="800000"/>
            <a:headEnd/>
            <a:tailEnd/>
          </a:ln>
          <a:effectLst/>
        </p:spPr>
        <p:txBody>
          <a:bodyPr anchor="ctr">
            <a:spAutoFit/>
          </a:bodyPr>
          <a:lstStyle/>
          <a:p>
            <a:pPr>
              <a:tabLst>
                <a:tab pos="266700" algn="l"/>
              </a:tabLst>
              <a:defRPr/>
            </a:pPr>
            <a:r>
              <a:rPr lang="zh-CN" altLang="en-US" b="1" dirty="0" smtClean="0">
                <a:effectLst>
                  <a:outerShdw blurRad="38100" dist="38100" dir="2700000" algn="tl">
                    <a:srgbClr val="FFFFFF"/>
                  </a:outerShdw>
                </a:effectLst>
                <a:ea typeface="楷体_GB2312" pitchFamily="49" charset="-122"/>
              </a:rPr>
              <a:t>        </a:t>
            </a:r>
            <a:r>
              <a:rPr lang="en-US" altLang="zh-CN" b="1" dirty="0" smtClean="0">
                <a:effectLst>
                  <a:outerShdw blurRad="38100" dist="38100" dir="2700000" algn="tl">
                    <a:srgbClr val="FFFFFF"/>
                  </a:outerShdw>
                </a:effectLst>
                <a:ea typeface="楷体_GB2312" pitchFamily="49" charset="-122"/>
              </a:rPr>
              <a:t>(1)  </a:t>
            </a:r>
            <a:r>
              <a:rPr lang="zh-CN" altLang="en-US" b="1" dirty="0">
                <a:effectLst>
                  <a:outerShdw blurRad="38100" dist="38100" dir="2700000" algn="tl">
                    <a:srgbClr val="FFFFFF"/>
                  </a:outerShdw>
                </a:effectLst>
                <a:ea typeface="楷体_GB2312" pitchFamily="49" charset="-122"/>
              </a:rPr>
              <a:t>表达式的个数不能超过数组变量的大小；</a:t>
            </a:r>
          </a:p>
        </p:txBody>
      </p:sp>
      <p:sp>
        <p:nvSpPr>
          <p:cNvPr id="13" name="Text Box 55" descr="信纸"/>
          <p:cNvSpPr txBox="1">
            <a:spLocks noChangeArrowheads="1"/>
          </p:cNvSpPr>
          <p:nvPr/>
        </p:nvSpPr>
        <p:spPr bwMode="auto">
          <a:xfrm>
            <a:off x="1718257" y="4027487"/>
            <a:ext cx="6769100" cy="495300"/>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b="1">
                <a:solidFill>
                  <a:srgbClr val="FF3300"/>
                </a:solidFill>
                <a:effectLst>
                  <a:outerShdw blurRad="38100" dist="38100" dir="2700000" algn="tl">
                    <a:srgbClr val="000000"/>
                  </a:outerShdw>
                </a:effectLst>
                <a:ea typeface="隶书" pitchFamily="49" charset="-122"/>
              </a:rPr>
              <a:t>例</a:t>
            </a:r>
            <a:r>
              <a:rPr lang="zh-CN" altLang="en-US" b="1">
                <a:effectLst>
                  <a:outerShdw blurRad="38100" dist="38100" dir="2700000" algn="tl">
                    <a:srgbClr val="FFFFFF"/>
                  </a:outerShdw>
                </a:effectLst>
                <a:ea typeface="隶书" pitchFamily="49" charset="-122"/>
              </a:rPr>
              <a:t>  </a:t>
            </a:r>
            <a:r>
              <a:rPr lang="en-US" altLang="zh-CN" b="1">
                <a:effectLst>
                  <a:outerShdw blurRad="38100" dist="38100" dir="2700000" algn="tl">
                    <a:srgbClr val="FFFFFF"/>
                  </a:outerShdw>
                </a:effectLst>
                <a:ea typeface="楷体_GB2312" pitchFamily="49" charset="-122"/>
              </a:rPr>
              <a:t>int  a[4] = {1, 2, 3, 4, 5};    </a:t>
            </a:r>
            <a:r>
              <a:rPr lang="en-US" altLang="zh-CN" sz="2000" b="1">
                <a:solidFill>
                  <a:srgbClr val="0033CC"/>
                </a:solidFill>
                <a:effectLst>
                  <a:outerShdw blurRad="38100" dist="38100" dir="2700000" algn="tl">
                    <a:srgbClr val="000000"/>
                  </a:outerShdw>
                </a:effectLst>
                <a:ea typeface="楷体_GB2312" pitchFamily="49" charset="-122"/>
              </a:rPr>
              <a:t>//</a:t>
            </a:r>
            <a:r>
              <a:rPr lang="zh-CN" altLang="en-US" sz="2000" b="1">
                <a:solidFill>
                  <a:srgbClr val="0033CC"/>
                </a:solidFill>
                <a:effectLst>
                  <a:outerShdw blurRad="38100" dist="38100" dir="2700000" algn="tl">
                    <a:srgbClr val="000000"/>
                  </a:outerShdw>
                </a:effectLst>
                <a:ea typeface="楷体_GB2312" pitchFamily="49" charset="-122"/>
              </a:rPr>
              <a:t>超出了数组的大小</a:t>
            </a:r>
          </a:p>
        </p:txBody>
      </p:sp>
      <p:sp>
        <p:nvSpPr>
          <p:cNvPr id="14" name="Rectangle 56"/>
          <p:cNvSpPr>
            <a:spLocks noChangeArrowheads="1"/>
          </p:cNvSpPr>
          <p:nvPr/>
        </p:nvSpPr>
        <p:spPr bwMode="auto">
          <a:xfrm>
            <a:off x="1039812" y="4765036"/>
            <a:ext cx="9537333" cy="369332"/>
          </a:xfrm>
          <a:prstGeom prst="rect">
            <a:avLst/>
          </a:prstGeom>
          <a:noFill/>
          <a:ln w="9525">
            <a:noFill/>
            <a:miter lim="800000"/>
            <a:headEnd/>
            <a:tailEnd/>
          </a:ln>
          <a:effectLst/>
        </p:spPr>
        <p:txBody>
          <a:bodyPr wrap="square" anchor="ctr">
            <a:spAutoFit/>
          </a:bodyPr>
          <a:lstStyle/>
          <a:p>
            <a:pPr>
              <a:buFont typeface="Wingdings" pitchFamily="2" charset="2"/>
              <a:buNone/>
              <a:tabLst>
                <a:tab pos="266700" algn="l"/>
              </a:tabLst>
              <a:defRPr/>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en-US" altLang="zh-CN" b="1" dirty="0" smtClean="0">
                <a:effectLst>
                  <a:outerShdw blurRad="38100" dist="38100" dir="2700000" algn="tl">
                    <a:srgbClr val="FFFFFF"/>
                  </a:outerShdw>
                </a:effectLst>
                <a:latin typeface="楷体_GB2312" pitchFamily="49" charset="-122"/>
                <a:ea typeface="楷体_GB2312" pitchFamily="49" charset="-122"/>
              </a:rPr>
              <a:t>(2) </a:t>
            </a:r>
            <a:r>
              <a:rPr lang="zh-CN" altLang="en-US" b="1" dirty="0">
                <a:effectLst>
                  <a:outerShdw blurRad="38100" dist="38100" dir="2700000" algn="tl">
                    <a:srgbClr val="FFFFFF"/>
                  </a:outerShdw>
                </a:effectLst>
                <a:latin typeface="楷体_GB2312" pitchFamily="49" charset="-122"/>
                <a:ea typeface="楷体_GB2312" pitchFamily="49" charset="-122"/>
              </a:rPr>
              <a:t>表达式</a:t>
            </a:r>
            <a:r>
              <a:rPr lang="en-US" altLang="zh-CN" b="1" dirty="0">
                <a:effectLst>
                  <a:outerShdw blurRad="38100" dist="38100" dir="2700000" algn="tl">
                    <a:srgbClr val="FFFFFF"/>
                  </a:outerShdw>
                </a:effectLst>
                <a:latin typeface="楷体_GB2312" pitchFamily="49" charset="-122"/>
                <a:ea typeface="楷体_GB2312" pitchFamily="49" charset="-122"/>
              </a:rPr>
              <a:t>1</a:t>
            </a:r>
            <a:r>
              <a:rPr lang="zh-CN" altLang="en-US" b="1" dirty="0">
                <a:effectLst>
                  <a:outerShdw blurRad="38100" dist="38100" dir="2700000" algn="tl">
                    <a:srgbClr val="FFFFFF"/>
                  </a:outerShdw>
                </a:effectLst>
                <a:latin typeface="楷体_GB2312" pitchFamily="49" charset="-122"/>
                <a:ea typeface="楷体_GB2312" pitchFamily="49" charset="-122"/>
              </a:rPr>
              <a:t>是第</a:t>
            </a:r>
            <a:r>
              <a:rPr lang="en-US" altLang="zh-CN" b="1" dirty="0">
                <a:effectLst>
                  <a:outerShdw blurRad="38100" dist="38100" dir="2700000" algn="tl">
                    <a:srgbClr val="FFFFFF"/>
                  </a:outerShdw>
                </a:effectLst>
                <a:latin typeface="楷体_GB2312" pitchFamily="49" charset="-122"/>
                <a:ea typeface="楷体_GB2312" pitchFamily="49" charset="-122"/>
              </a:rPr>
              <a:t>1</a:t>
            </a:r>
            <a:r>
              <a:rPr lang="zh-CN" altLang="en-US" b="1" dirty="0">
                <a:effectLst>
                  <a:outerShdw blurRad="38100" dist="38100" dir="2700000" algn="tl">
                    <a:srgbClr val="FFFFFF"/>
                  </a:outerShdw>
                </a:effectLst>
                <a:latin typeface="楷体_GB2312" pitchFamily="49" charset="-122"/>
                <a:ea typeface="楷体_GB2312" pitchFamily="49" charset="-122"/>
              </a:rPr>
              <a:t>个数组元素的值，表达式</a:t>
            </a:r>
            <a:r>
              <a:rPr lang="en-US" altLang="zh-CN" b="1" dirty="0">
                <a:effectLst>
                  <a:outerShdw blurRad="38100" dist="38100" dir="2700000" algn="tl">
                    <a:srgbClr val="FFFFFF"/>
                  </a:outerShdw>
                </a:effectLst>
                <a:latin typeface="楷体_GB2312" pitchFamily="49" charset="-122"/>
                <a:ea typeface="楷体_GB2312" pitchFamily="49" charset="-122"/>
              </a:rPr>
              <a:t>2</a:t>
            </a:r>
            <a:r>
              <a:rPr lang="zh-CN" altLang="en-US" b="1" dirty="0">
                <a:effectLst>
                  <a:outerShdw blurRad="38100" dist="38100" dir="2700000" algn="tl">
                    <a:srgbClr val="FFFFFF"/>
                  </a:outerShdw>
                </a:effectLst>
                <a:latin typeface="楷体_GB2312" pitchFamily="49" charset="-122"/>
                <a:ea typeface="楷体_GB2312" pitchFamily="49" charset="-122"/>
              </a:rPr>
              <a:t>是第</a:t>
            </a:r>
            <a:r>
              <a:rPr lang="en-US" altLang="zh-CN" b="1" dirty="0">
                <a:effectLst>
                  <a:outerShdw blurRad="38100" dist="38100" dir="2700000" algn="tl">
                    <a:srgbClr val="FFFFFF"/>
                  </a:outerShdw>
                </a:effectLst>
                <a:latin typeface="楷体_GB2312" pitchFamily="49" charset="-122"/>
                <a:ea typeface="楷体_GB2312" pitchFamily="49" charset="-122"/>
              </a:rPr>
              <a:t>2</a:t>
            </a:r>
            <a:r>
              <a:rPr lang="zh-CN" altLang="en-US" b="1" dirty="0">
                <a:effectLst>
                  <a:outerShdw blurRad="38100" dist="38100" dir="2700000" algn="tl">
                    <a:srgbClr val="FFFFFF"/>
                  </a:outerShdw>
                </a:effectLst>
                <a:latin typeface="楷体_GB2312" pitchFamily="49" charset="-122"/>
                <a:ea typeface="楷体_GB2312" pitchFamily="49" charset="-122"/>
              </a:rPr>
              <a:t>个数组元素的值，依此类推；</a:t>
            </a:r>
          </a:p>
        </p:txBody>
      </p:sp>
      <p:sp>
        <p:nvSpPr>
          <p:cNvPr id="15" name="Text Box 57" descr="信纸"/>
          <p:cNvSpPr txBox="1">
            <a:spLocks noChangeArrowheads="1"/>
          </p:cNvSpPr>
          <p:nvPr/>
        </p:nvSpPr>
        <p:spPr bwMode="auto">
          <a:xfrm>
            <a:off x="1718257" y="5325423"/>
            <a:ext cx="6769100" cy="1225550"/>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b="1">
                <a:solidFill>
                  <a:srgbClr val="FF3300"/>
                </a:solidFill>
                <a:effectLst>
                  <a:outerShdw blurRad="38100" dist="38100" dir="2700000" algn="tl">
                    <a:srgbClr val="000000"/>
                  </a:outerShdw>
                </a:effectLst>
                <a:ea typeface="隶书" pitchFamily="49" charset="-122"/>
              </a:rPr>
              <a:t>例</a:t>
            </a:r>
            <a:r>
              <a:rPr lang="zh-CN" altLang="en-US" b="1">
                <a:effectLst>
                  <a:outerShdw blurRad="38100" dist="38100" dir="2700000" algn="tl">
                    <a:srgbClr val="FFFFFF"/>
                  </a:outerShdw>
                </a:effectLst>
                <a:ea typeface="隶书" pitchFamily="49" charset="-122"/>
              </a:rPr>
              <a:t>  </a:t>
            </a:r>
            <a:r>
              <a:rPr lang="en-US" altLang="zh-CN" b="1">
                <a:effectLst>
                  <a:outerShdw blurRad="38100" dist="38100" dir="2700000" algn="tl">
                    <a:srgbClr val="FFFFFF"/>
                  </a:outerShdw>
                </a:effectLst>
              </a:rPr>
              <a:t>int  a[5] = {0, 1, 2, 3, 4};</a:t>
            </a:r>
          </a:p>
          <a:p>
            <a:pPr>
              <a:defRPr/>
            </a:pPr>
            <a:r>
              <a:rPr lang="en-US" altLang="zh-CN" b="1">
                <a:effectLst>
                  <a:outerShdw blurRad="38100" dist="38100" dir="2700000" algn="tl">
                    <a:srgbClr val="FFFFFF"/>
                  </a:outerShdw>
                </a:effectLst>
                <a:ea typeface="楷体_GB2312" pitchFamily="49" charset="-122"/>
              </a:rPr>
              <a:t>      </a:t>
            </a:r>
            <a:r>
              <a:rPr lang="zh-CN" altLang="en-US" b="1">
                <a:effectLst>
                  <a:outerShdw blurRad="38100" dist="38100" dir="2700000" algn="tl">
                    <a:srgbClr val="FFFFFF"/>
                  </a:outerShdw>
                </a:effectLst>
                <a:ea typeface="楷体_GB2312" pitchFamily="49" charset="-122"/>
              </a:rPr>
              <a:t>经过以上定义和初始化后，</a:t>
            </a:r>
          </a:p>
          <a:p>
            <a:pPr>
              <a:defRPr/>
            </a:pPr>
            <a:r>
              <a:rPr lang="zh-CN" altLang="en-US" b="1">
                <a:solidFill>
                  <a:srgbClr val="FF33CC"/>
                </a:solidFill>
                <a:effectLst>
                  <a:outerShdw blurRad="38100" dist="38100" dir="2700000" algn="tl">
                    <a:srgbClr val="000000"/>
                  </a:outerShdw>
                </a:effectLst>
                <a:ea typeface="楷体_GB2312" pitchFamily="49" charset="-122"/>
              </a:rPr>
              <a:t> </a:t>
            </a:r>
            <a:r>
              <a:rPr lang="en-US" altLang="zh-CN" b="1">
                <a:solidFill>
                  <a:srgbClr val="FF33CC"/>
                </a:solidFill>
                <a:effectLst>
                  <a:outerShdw blurRad="38100" dist="38100" dir="2700000" algn="tl">
                    <a:srgbClr val="000000"/>
                  </a:outerShdw>
                </a:effectLst>
                <a:ea typeface="楷体_GB2312" pitchFamily="49" charset="-122"/>
              </a:rPr>
              <a:t>a[0] = 0</a:t>
            </a:r>
            <a:r>
              <a:rPr lang="zh-CN" altLang="en-US" b="1">
                <a:solidFill>
                  <a:srgbClr val="FF33CC"/>
                </a:solidFill>
                <a:effectLst>
                  <a:outerShdw blurRad="38100" dist="38100" dir="2700000" algn="tl">
                    <a:srgbClr val="000000"/>
                  </a:outerShdw>
                </a:effectLst>
                <a:ea typeface="楷体_GB2312" pitchFamily="49" charset="-122"/>
              </a:rPr>
              <a:t>，</a:t>
            </a:r>
            <a:r>
              <a:rPr lang="en-US" altLang="zh-CN" b="1">
                <a:solidFill>
                  <a:srgbClr val="FF33CC"/>
                </a:solidFill>
                <a:effectLst>
                  <a:outerShdw blurRad="38100" dist="38100" dir="2700000" algn="tl">
                    <a:srgbClr val="000000"/>
                  </a:outerShdw>
                </a:effectLst>
                <a:ea typeface="楷体_GB2312" pitchFamily="49" charset="-122"/>
              </a:rPr>
              <a:t>a[1] = 1</a:t>
            </a:r>
            <a:r>
              <a:rPr lang="zh-CN" altLang="en-US" b="1">
                <a:solidFill>
                  <a:srgbClr val="FF33CC"/>
                </a:solidFill>
                <a:effectLst>
                  <a:outerShdw blurRad="38100" dist="38100" dir="2700000" algn="tl">
                    <a:srgbClr val="000000"/>
                  </a:outerShdw>
                </a:effectLst>
                <a:ea typeface="楷体_GB2312" pitchFamily="49" charset="-122"/>
              </a:rPr>
              <a:t>，</a:t>
            </a:r>
            <a:r>
              <a:rPr lang="en-US" altLang="zh-CN" b="1">
                <a:solidFill>
                  <a:srgbClr val="FF33CC"/>
                </a:solidFill>
                <a:effectLst>
                  <a:outerShdw blurRad="38100" dist="38100" dir="2700000" algn="tl">
                    <a:srgbClr val="000000"/>
                  </a:outerShdw>
                </a:effectLst>
                <a:ea typeface="楷体_GB2312" pitchFamily="49" charset="-122"/>
              </a:rPr>
              <a:t>a[2] = 2</a:t>
            </a:r>
            <a:r>
              <a:rPr lang="zh-CN" altLang="en-US" b="1">
                <a:solidFill>
                  <a:srgbClr val="FF33CC"/>
                </a:solidFill>
                <a:effectLst>
                  <a:outerShdw blurRad="38100" dist="38100" dir="2700000" algn="tl">
                    <a:srgbClr val="000000"/>
                  </a:outerShdw>
                </a:effectLst>
                <a:ea typeface="楷体_GB2312" pitchFamily="49" charset="-122"/>
              </a:rPr>
              <a:t>，</a:t>
            </a:r>
            <a:r>
              <a:rPr lang="en-US" altLang="zh-CN" b="1">
                <a:solidFill>
                  <a:srgbClr val="FF33CC"/>
                </a:solidFill>
                <a:effectLst>
                  <a:outerShdw blurRad="38100" dist="38100" dir="2700000" algn="tl">
                    <a:srgbClr val="000000"/>
                  </a:outerShdw>
                </a:effectLst>
                <a:ea typeface="楷体_GB2312" pitchFamily="49" charset="-122"/>
              </a:rPr>
              <a:t>a[3] = 3</a:t>
            </a:r>
            <a:r>
              <a:rPr lang="zh-CN" altLang="en-US" b="1">
                <a:solidFill>
                  <a:srgbClr val="FF33CC"/>
                </a:solidFill>
                <a:effectLst>
                  <a:outerShdw blurRad="38100" dist="38100" dir="2700000" algn="tl">
                    <a:srgbClr val="000000"/>
                  </a:outerShdw>
                </a:effectLst>
                <a:ea typeface="楷体_GB2312" pitchFamily="49" charset="-122"/>
              </a:rPr>
              <a:t>，</a:t>
            </a:r>
            <a:r>
              <a:rPr lang="en-US" altLang="zh-CN" b="1">
                <a:solidFill>
                  <a:srgbClr val="FF33CC"/>
                </a:solidFill>
                <a:effectLst>
                  <a:outerShdw blurRad="38100" dist="38100" dir="2700000" algn="tl">
                    <a:srgbClr val="000000"/>
                  </a:outerShdw>
                </a:effectLst>
                <a:ea typeface="楷体_GB2312" pitchFamily="49" charset="-122"/>
              </a:rPr>
              <a:t>a[4] = 4</a:t>
            </a:r>
            <a:r>
              <a:rPr lang="zh-CN" altLang="en-US" b="1">
                <a:solidFill>
                  <a:srgbClr val="FF33CC"/>
                </a:solidFill>
                <a:effectLst>
                  <a:outerShdw blurRad="38100" dist="38100" dir="2700000" algn="tl">
                    <a:srgbClr val="000000"/>
                  </a:outerShdw>
                </a:effectLst>
                <a:ea typeface="楷体_GB2312" pitchFamily="49" charset="-122"/>
              </a:rPr>
              <a:t>。</a:t>
            </a:r>
            <a:r>
              <a:rPr lang="zh-CN" altLang="en-US">
                <a:ea typeface="楷体_GB2312" pitchFamily="49" charset="-122"/>
              </a:rPr>
              <a:t> </a:t>
            </a:r>
          </a:p>
        </p:txBody>
      </p:sp>
    </p:spTree>
    <p:extLst>
      <p:ext uri="{BB962C8B-B14F-4D97-AF65-F5344CB8AC3E}">
        <p14:creationId xmlns:p14="http://schemas.microsoft.com/office/powerpoint/2010/main" val="321404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0-#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whoosh.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box(out)">
                                      <p:cBhvr>
                                        <p:cTn id="30" dur="500"/>
                                        <p:tgtEl>
                                          <p:spTgt spid="12">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ox(out)">
                                      <p:cBhvr>
                                        <p:cTn id="35" dur="500"/>
                                        <p:tgtEl>
                                          <p:spTgt spid="13"/>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ox(out)">
                                      <p:cBhvr>
                                        <p:cTn id="40" dur="500"/>
                                        <p:tgtEl>
                                          <p:spTgt spid="14"/>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ox(out)">
                                      <p:cBhvr>
                                        <p:cTn id="45" dur="500"/>
                                        <p:tgtEl>
                                          <p:spTgt spid="15"/>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3" grpId="0" animBg="1"/>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221640" y="1163394"/>
            <a:ext cx="2138727" cy="369332"/>
          </a:xfrm>
          <a:prstGeom prst="rect">
            <a:avLst/>
          </a:prstGeom>
          <a:noFill/>
          <a:ln w="9525">
            <a:noFill/>
            <a:miter lim="800000"/>
            <a:headEnd/>
            <a:tailEnd/>
          </a:ln>
          <a:effectLst/>
        </p:spPr>
        <p:txBody>
          <a:bodyPr wrap="none">
            <a:spAutoFit/>
          </a:bodyPr>
          <a:lstStyle/>
          <a:p>
            <a:pPr>
              <a:buClr>
                <a:srgbClr val="339933"/>
              </a:buClr>
              <a:buFont typeface="Wingdings" pitchFamily="2" charset="2"/>
              <a:buChar char="Ø"/>
              <a:defRPr/>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sz="1600" b="1" dirty="0">
                <a:solidFill>
                  <a:srgbClr val="339933"/>
                </a:solidFill>
                <a:effectLst>
                  <a:outerShdw blurRad="38100" dist="38100" dir="2700000" algn="tl">
                    <a:srgbClr val="000000"/>
                  </a:outerShdw>
                </a:effectLst>
                <a:latin typeface="楷体_GB2312" pitchFamily="49" charset="-122"/>
                <a:ea typeface="楷体_GB2312" pitchFamily="49" charset="-122"/>
              </a:rPr>
              <a:t>初始化赋值说明：</a:t>
            </a:r>
          </a:p>
        </p:txBody>
      </p:sp>
      <p:sp>
        <p:nvSpPr>
          <p:cNvPr id="5" name="Rectangle 9"/>
          <p:cNvSpPr>
            <a:spLocks noChangeArrowheads="1"/>
          </p:cNvSpPr>
          <p:nvPr/>
        </p:nvSpPr>
        <p:spPr bwMode="auto">
          <a:xfrm>
            <a:off x="497865" y="1559020"/>
            <a:ext cx="8264525" cy="369332"/>
          </a:xfrm>
          <a:prstGeom prst="rect">
            <a:avLst/>
          </a:prstGeom>
          <a:noFill/>
          <a:ln w="9525">
            <a:noFill/>
            <a:miter lim="800000"/>
            <a:headEnd/>
            <a:tailEnd/>
          </a:ln>
          <a:effectLst/>
        </p:spPr>
        <p:txBody>
          <a:bodyPr anchor="ctr">
            <a:spAutoFit/>
          </a:bodyPr>
          <a:lstStyle/>
          <a:p>
            <a:pPr>
              <a:tabLst>
                <a:tab pos="266700" algn="l"/>
              </a:tabLst>
              <a:defRPr/>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en-US" altLang="zh-CN" b="1" dirty="0" smtClean="0">
                <a:effectLst>
                  <a:outerShdw blurRad="38100" dist="38100" dir="2700000" algn="tl">
                    <a:srgbClr val="FFFFFF"/>
                  </a:outerShdw>
                </a:effectLst>
                <a:latin typeface="楷体_GB2312" pitchFamily="49" charset="-122"/>
                <a:ea typeface="楷体_GB2312" pitchFamily="49" charset="-122"/>
              </a:rPr>
              <a:t>(3) </a:t>
            </a:r>
            <a:r>
              <a:rPr lang="zh-CN" altLang="en-US" b="1" dirty="0">
                <a:effectLst>
                  <a:outerShdw blurRad="38100" dist="38100" dir="2700000" algn="tl">
                    <a:srgbClr val="FFFFFF"/>
                  </a:outerShdw>
                </a:effectLst>
                <a:latin typeface="楷体_GB2312" pitchFamily="49" charset="-122"/>
                <a:ea typeface="楷体_GB2312" pitchFamily="49" charset="-122"/>
              </a:rPr>
              <a:t>如果表达式的个数小于数组的大小，则未指定值的数组元素被赋值为</a:t>
            </a:r>
            <a:r>
              <a:rPr lang="en-US" altLang="zh-CN" b="1" dirty="0">
                <a:effectLst>
                  <a:outerShdw blurRad="38100" dist="38100" dir="2700000" algn="tl">
                    <a:srgbClr val="FFFFFF"/>
                  </a:outerShdw>
                </a:effectLst>
                <a:latin typeface="楷体_GB2312" pitchFamily="49" charset="-122"/>
                <a:ea typeface="楷体_GB2312" pitchFamily="49" charset="-122"/>
              </a:rPr>
              <a:t>0</a:t>
            </a:r>
            <a:r>
              <a:rPr lang="zh-CN" altLang="en-US" b="1" dirty="0">
                <a:effectLst>
                  <a:outerShdw blurRad="38100" dist="38100" dir="2700000" algn="tl">
                    <a:srgbClr val="FFFFFF"/>
                  </a:outerShdw>
                </a:effectLst>
                <a:latin typeface="楷体_GB2312" pitchFamily="49" charset="-122"/>
                <a:ea typeface="楷体_GB2312" pitchFamily="49" charset="-122"/>
              </a:rPr>
              <a:t>；</a:t>
            </a:r>
          </a:p>
        </p:txBody>
      </p:sp>
      <p:sp>
        <p:nvSpPr>
          <p:cNvPr id="6" name="Text Box 12" descr="信纸"/>
          <p:cNvSpPr txBox="1">
            <a:spLocks noChangeArrowheads="1"/>
          </p:cNvSpPr>
          <p:nvPr/>
        </p:nvSpPr>
        <p:spPr bwMode="auto">
          <a:xfrm>
            <a:off x="1624380" y="1977564"/>
            <a:ext cx="6769100" cy="495300"/>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b="1">
                <a:solidFill>
                  <a:srgbClr val="FF3300"/>
                </a:solidFill>
                <a:effectLst>
                  <a:outerShdw blurRad="38100" dist="38100" dir="2700000" algn="tl">
                    <a:srgbClr val="000000"/>
                  </a:outerShdw>
                </a:effectLst>
                <a:ea typeface="隶书" pitchFamily="49" charset="-122"/>
              </a:rPr>
              <a:t>例</a:t>
            </a:r>
            <a:r>
              <a:rPr lang="zh-CN" altLang="en-US" b="1">
                <a:effectLst>
                  <a:outerShdw blurRad="38100" dist="38100" dir="2700000" algn="tl">
                    <a:srgbClr val="FFFFFF"/>
                  </a:outerShdw>
                </a:effectLst>
                <a:ea typeface="隶书" pitchFamily="49" charset="-122"/>
              </a:rPr>
              <a:t>  </a:t>
            </a:r>
            <a:r>
              <a:rPr lang="en-US" altLang="zh-CN" b="1">
                <a:effectLst>
                  <a:outerShdw blurRad="38100" dist="38100" dir="2700000" algn="tl">
                    <a:srgbClr val="FFFFFF"/>
                  </a:outerShdw>
                </a:effectLst>
              </a:rPr>
              <a:t>int  a[10] = {0, 1, 2, 3, 4};</a:t>
            </a:r>
            <a:r>
              <a:rPr lang="en-US" altLang="zh-CN" b="1">
                <a:effectLst>
                  <a:outerShdw blurRad="38100" dist="38100" dir="2700000" algn="tl">
                    <a:srgbClr val="FFFFFF"/>
                  </a:outerShdw>
                </a:effectLst>
                <a:ea typeface="楷体_GB2312" pitchFamily="49" charset="-122"/>
              </a:rPr>
              <a:t>      </a:t>
            </a:r>
            <a:endParaRPr lang="en-US" altLang="zh-CN">
              <a:ea typeface="楷体_GB2312" pitchFamily="49" charset="-122"/>
            </a:endParaRPr>
          </a:p>
        </p:txBody>
      </p:sp>
      <p:graphicFrame>
        <p:nvGraphicFramePr>
          <p:cNvPr id="7" name="Group 395"/>
          <p:cNvGraphicFramePr>
            <a:graphicFrameLocks noGrp="1"/>
          </p:cNvGraphicFramePr>
          <p:nvPr>
            <p:extLst>
              <p:ext uri="{D42A27DB-BD31-4B8C-83A1-F6EECF244321}">
                <p14:modId xmlns:p14="http://schemas.microsoft.com/office/powerpoint/2010/main" val="237974347"/>
              </p:ext>
            </p:extLst>
          </p:nvPr>
        </p:nvGraphicFramePr>
        <p:xfrm>
          <a:off x="1815673" y="3073461"/>
          <a:ext cx="6440488" cy="1773238"/>
        </p:xfrm>
        <a:graphic>
          <a:graphicData uri="http://schemas.openxmlformats.org/drawingml/2006/table">
            <a:tbl>
              <a:tblPr/>
              <a:tblGrid>
                <a:gridCol w="642938">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46112">
                  <a:extLst>
                    <a:ext uri="{9D8B030D-6E8A-4147-A177-3AD203B41FA5}">
                      <a16:colId xmlns:a16="http://schemas.microsoft.com/office/drawing/2014/main" val="20003"/>
                    </a:ext>
                  </a:extLst>
                </a:gridCol>
                <a:gridCol w="642938">
                  <a:extLst>
                    <a:ext uri="{9D8B030D-6E8A-4147-A177-3AD203B41FA5}">
                      <a16:colId xmlns:a16="http://schemas.microsoft.com/office/drawing/2014/main" val="20004"/>
                    </a:ext>
                  </a:extLst>
                </a:gridCol>
                <a:gridCol w="644525">
                  <a:extLst>
                    <a:ext uri="{9D8B030D-6E8A-4147-A177-3AD203B41FA5}">
                      <a16:colId xmlns:a16="http://schemas.microsoft.com/office/drawing/2014/main" val="20005"/>
                    </a:ext>
                  </a:extLst>
                </a:gridCol>
                <a:gridCol w="641350">
                  <a:extLst>
                    <a:ext uri="{9D8B030D-6E8A-4147-A177-3AD203B41FA5}">
                      <a16:colId xmlns:a16="http://schemas.microsoft.com/office/drawing/2014/main" val="20006"/>
                    </a:ext>
                  </a:extLst>
                </a:gridCol>
                <a:gridCol w="658812">
                  <a:extLst>
                    <a:ext uri="{9D8B030D-6E8A-4147-A177-3AD203B41FA5}">
                      <a16:colId xmlns:a16="http://schemas.microsoft.com/office/drawing/2014/main" val="20007"/>
                    </a:ext>
                  </a:extLst>
                </a:gridCol>
                <a:gridCol w="631825">
                  <a:extLst>
                    <a:ext uri="{9D8B030D-6E8A-4147-A177-3AD203B41FA5}">
                      <a16:colId xmlns:a16="http://schemas.microsoft.com/office/drawing/2014/main" val="20008"/>
                    </a:ext>
                  </a:extLst>
                </a:gridCol>
                <a:gridCol w="646113">
                  <a:extLst>
                    <a:ext uri="{9D8B030D-6E8A-4147-A177-3AD203B41FA5}">
                      <a16:colId xmlns:a16="http://schemas.microsoft.com/office/drawing/2014/main" val="20009"/>
                    </a:ext>
                  </a:extLst>
                </a:gridCol>
              </a:tblGrid>
              <a:tr h="4573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21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FFFF"/>
                        </a:gs>
                        <a:gs pos="100000">
                          <a:srgbClr val="CCFFFF">
                            <a:gamma/>
                            <a:shade val="69804"/>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FFFF"/>
                        </a:gs>
                        <a:gs pos="100000">
                          <a:srgbClr val="CCFFFF">
                            <a:gamma/>
                            <a:shade val="69804"/>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FFFF"/>
                        </a:gs>
                        <a:gs pos="100000">
                          <a:srgbClr val="CCFFFF">
                            <a:gamma/>
                            <a:shade val="69804"/>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FFFF"/>
                        </a:gs>
                        <a:gs pos="100000">
                          <a:srgbClr val="CCFFFF">
                            <a:gamma/>
                            <a:shade val="69804"/>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FFFF"/>
                        </a:gs>
                        <a:gs pos="100000">
                          <a:srgbClr val="CCFFFF">
                            <a:gamma/>
                            <a:shade val="69804"/>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FFFF"/>
                        </a:gs>
                        <a:gs pos="100000">
                          <a:srgbClr val="CCFFFF">
                            <a:gamma/>
                            <a:shade val="69804"/>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FFFF"/>
                        </a:gs>
                        <a:gs pos="100000">
                          <a:srgbClr val="CCFFFF">
                            <a:gamma/>
                            <a:shade val="69804"/>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FFFF"/>
                        </a:gs>
                        <a:gs pos="100000">
                          <a:srgbClr val="CCFFFF">
                            <a:gamma/>
                            <a:shade val="69804"/>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FFFF"/>
                        </a:gs>
                        <a:gs pos="100000">
                          <a:srgbClr val="CCFFFF">
                            <a:gamma/>
                            <a:shade val="69804"/>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FFFF"/>
                        </a:gs>
                        <a:gs pos="100000">
                          <a:srgbClr val="CCFFFF">
                            <a:gamma/>
                            <a:shade val="69804"/>
                            <a:invGamma/>
                          </a:srgbClr>
                        </a:gs>
                      </a:gsLst>
                      <a:lin ang="5400000" scaled="1"/>
                    </a:gradFill>
                  </a:tcPr>
                </a:tc>
                <a:extLst>
                  <a:ext uri="{0D108BD9-81ED-4DB2-BD59-A6C34878D82A}">
                    <a16:rowId xmlns:a16="http://schemas.microsoft.com/office/drawing/2014/main" val="10002"/>
                  </a:ext>
                </a:extLst>
              </a:tr>
              <a:tr h="3963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cs typeface="Times New Roman" pitchFamily="18" charset="0"/>
                        </a:rPr>
                        <a:t>a[0]</a:t>
                      </a:r>
                      <a:endPar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cs typeface="Times New Roman" pitchFamily="18" charset="0"/>
                        </a:rPr>
                        <a:t>a[1]</a:t>
                      </a:r>
                      <a:endPar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cs typeface="Times New Roman" pitchFamily="18" charset="0"/>
                        </a:rPr>
                        <a:t>a[2]</a:t>
                      </a:r>
                      <a:endPar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cs typeface="Times New Roman" pitchFamily="18" charset="0"/>
                        </a:rPr>
                        <a:t>a[3]</a:t>
                      </a:r>
                      <a:endPar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cs typeface="Times New Roman" pitchFamily="18" charset="0"/>
                        </a:rPr>
                        <a:t>a[4]</a:t>
                      </a:r>
                      <a:endPar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cs typeface="Times New Roman" pitchFamily="18" charset="0"/>
                        </a:rPr>
                        <a:t>a[5]</a:t>
                      </a:r>
                      <a:endPar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cs typeface="Times New Roman" pitchFamily="18" charset="0"/>
                        </a:rPr>
                        <a:t>a[6]</a:t>
                      </a:r>
                      <a:endPar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cs typeface="Times New Roman" pitchFamily="18" charset="0"/>
                        </a:rPr>
                        <a:t>a[7]</a:t>
                      </a:r>
                      <a:endPar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cs typeface="Times New Roman" pitchFamily="18" charset="0"/>
                        </a:rPr>
                        <a:t>a[8]</a:t>
                      </a:r>
                      <a:endPar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cs typeface="Times New Roman" pitchFamily="18" charset="0"/>
                        </a:rPr>
                        <a:t>a[9]</a:t>
                      </a:r>
                      <a:endParaRPr kumimoji="1" lang="en-US" altLang="zh-CN" sz="2000" b="1" i="0" u="none" strike="noStrike" cap="none" normalizeH="0" baseline="0" smtClean="0">
                        <a:ln>
                          <a:noFill/>
                        </a:ln>
                        <a:solidFill>
                          <a:srgbClr val="FF33CC"/>
                        </a:solidFill>
                        <a:effectLst>
                          <a:outerShdw blurRad="38100" dist="38100" dir="2700000" algn="tl">
                            <a:srgbClr val="000000"/>
                          </a:outerShdw>
                        </a:effectLst>
                        <a:latin typeface="Times New Roman" pitchFamily="18" charset="0"/>
                        <a:ea typeface="宋体" pitchFamily="2" charset="-122"/>
                      </a:endParaRPr>
                    </a:p>
                  </a:txBody>
                  <a:tcPr marT="45736" marB="45736"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ext Box 262"/>
          <p:cNvSpPr txBox="1">
            <a:spLocks noChangeArrowheads="1"/>
          </p:cNvSpPr>
          <p:nvPr/>
        </p:nvSpPr>
        <p:spPr bwMode="auto">
          <a:xfrm>
            <a:off x="1480711" y="3925949"/>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CC"/>
                </a:solidFill>
                <a:effectLst>
                  <a:outerShdw blurRad="38100" dist="38100" dir="2700000" algn="tl">
                    <a:srgbClr val="C0C0C0"/>
                  </a:outerShdw>
                </a:effectLst>
              </a:rPr>
              <a:t>a</a:t>
            </a:r>
          </a:p>
        </p:txBody>
      </p:sp>
      <p:sp>
        <p:nvSpPr>
          <p:cNvPr id="9" name="Text Box 263"/>
          <p:cNvSpPr txBox="1">
            <a:spLocks noChangeArrowheads="1"/>
          </p:cNvSpPr>
          <p:nvPr/>
        </p:nvSpPr>
        <p:spPr bwMode="auto">
          <a:xfrm>
            <a:off x="1937911" y="3065524"/>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effectLst>
                  <a:outerShdw blurRad="38100" dist="38100" dir="2700000" algn="tl">
                    <a:srgbClr val="C0C0C0"/>
                  </a:outerShdw>
                </a:effectLst>
              </a:rPr>
              <a:t>0</a:t>
            </a:r>
          </a:p>
        </p:txBody>
      </p:sp>
      <p:sp>
        <p:nvSpPr>
          <p:cNvPr id="10" name="AutoShape 264"/>
          <p:cNvSpPr>
            <a:spLocks noChangeArrowheads="1"/>
          </p:cNvSpPr>
          <p:nvPr/>
        </p:nvSpPr>
        <p:spPr bwMode="auto">
          <a:xfrm>
            <a:off x="4360344" y="2494557"/>
            <a:ext cx="311334" cy="618182"/>
          </a:xfrm>
          <a:prstGeom prst="down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eaVert"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Line 265"/>
          <p:cNvSpPr>
            <a:spLocks noChangeShapeType="1"/>
          </p:cNvSpPr>
          <p:nvPr/>
        </p:nvSpPr>
        <p:spPr bwMode="auto">
          <a:xfrm>
            <a:off x="2103011" y="3583049"/>
            <a:ext cx="0" cy="360362"/>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sp>
        <p:nvSpPr>
          <p:cNvPr id="12" name="Text Box 266"/>
          <p:cNvSpPr txBox="1">
            <a:spLocks noChangeArrowheads="1"/>
          </p:cNvSpPr>
          <p:nvPr/>
        </p:nvSpPr>
        <p:spPr bwMode="auto">
          <a:xfrm>
            <a:off x="1937911" y="3956111"/>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effectLst>
                  <a:outerShdw blurRad="38100" dist="38100" dir="2700000" algn="tl">
                    <a:srgbClr val="C0C0C0"/>
                  </a:outerShdw>
                </a:effectLst>
              </a:rPr>
              <a:t>0</a:t>
            </a:r>
          </a:p>
        </p:txBody>
      </p:sp>
      <p:sp>
        <p:nvSpPr>
          <p:cNvPr id="13" name="Text Box 267"/>
          <p:cNvSpPr txBox="1">
            <a:spLocks noChangeArrowheads="1"/>
          </p:cNvSpPr>
          <p:nvPr/>
        </p:nvSpPr>
        <p:spPr bwMode="auto">
          <a:xfrm>
            <a:off x="2611011" y="3052824"/>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effectLst>
                  <a:outerShdw blurRad="38100" dist="38100" dir="2700000" algn="tl">
                    <a:srgbClr val="C0C0C0"/>
                  </a:outerShdw>
                </a:effectLst>
              </a:rPr>
              <a:t>1</a:t>
            </a:r>
          </a:p>
        </p:txBody>
      </p:sp>
      <p:sp>
        <p:nvSpPr>
          <p:cNvPr id="14" name="Line 268"/>
          <p:cNvSpPr>
            <a:spLocks noChangeShapeType="1"/>
          </p:cNvSpPr>
          <p:nvPr/>
        </p:nvSpPr>
        <p:spPr bwMode="auto">
          <a:xfrm>
            <a:off x="2776111" y="3570349"/>
            <a:ext cx="0" cy="360362"/>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sp>
        <p:nvSpPr>
          <p:cNvPr id="15" name="Text Box 269"/>
          <p:cNvSpPr txBox="1">
            <a:spLocks noChangeArrowheads="1"/>
          </p:cNvSpPr>
          <p:nvPr/>
        </p:nvSpPr>
        <p:spPr bwMode="auto">
          <a:xfrm>
            <a:off x="2611011" y="3943411"/>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effectLst>
                  <a:outerShdw blurRad="38100" dist="38100" dir="2700000" algn="tl">
                    <a:srgbClr val="C0C0C0"/>
                  </a:outerShdw>
                </a:effectLst>
              </a:rPr>
              <a:t>1</a:t>
            </a:r>
          </a:p>
        </p:txBody>
      </p:sp>
      <p:sp>
        <p:nvSpPr>
          <p:cNvPr id="16" name="Text Box 270"/>
          <p:cNvSpPr txBox="1">
            <a:spLocks noChangeArrowheads="1"/>
          </p:cNvSpPr>
          <p:nvPr/>
        </p:nvSpPr>
        <p:spPr bwMode="auto">
          <a:xfrm>
            <a:off x="3246011" y="3065524"/>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effectLst>
                  <a:outerShdw blurRad="38100" dist="38100" dir="2700000" algn="tl">
                    <a:srgbClr val="C0C0C0"/>
                  </a:outerShdw>
                </a:effectLst>
              </a:rPr>
              <a:t>2</a:t>
            </a:r>
          </a:p>
        </p:txBody>
      </p:sp>
      <p:sp>
        <p:nvSpPr>
          <p:cNvPr id="17" name="Line 271"/>
          <p:cNvSpPr>
            <a:spLocks noChangeShapeType="1"/>
          </p:cNvSpPr>
          <p:nvPr/>
        </p:nvSpPr>
        <p:spPr bwMode="auto">
          <a:xfrm>
            <a:off x="3411111" y="3583049"/>
            <a:ext cx="0" cy="360362"/>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sp>
        <p:nvSpPr>
          <p:cNvPr id="18" name="Text Box 272"/>
          <p:cNvSpPr txBox="1">
            <a:spLocks noChangeArrowheads="1"/>
          </p:cNvSpPr>
          <p:nvPr/>
        </p:nvSpPr>
        <p:spPr bwMode="auto">
          <a:xfrm>
            <a:off x="3246011" y="3956111"/>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effectLst>
                  <a:outerShdw blurRad="38100" dist="38100" dir="2700000" algn="tl">
                    <a:srgbClr val="C0C0C0"/>
                  </a:outerShdw>
                </a:effectLst>
              </a:rPr>
              <a:t>2</a:t>
            </a:r>
          </a:p>
        </p:txBody>
      </p:sp>
      <p:sp>
        <p:nvSpPr>
          <p:cNvPr id="19" name="Text Box 273"/>
          <p:cNvSpPr txBox="1">
            <a:spLocks noChangeArrowheads="1"/>
          </p:cNvSpPr>
          <p:nvPr/>
        </p:nvSpPr>
        <p:spPr bwMode="auto">
          <a:xfrm>
            <a:off x="3881011" y="3065524"/>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effectLst>
                  <a:outerShdw blurRad="38100" dist="38100" dir="2700000" algn="tl">
                    <a:srgbClr val="C0C0C0"/>
                  </a:outerShdw>
                </a:effectLst>
              </a:rPr>
              <a:t>3</a:t>
            </a:r>
          </a:p>
        </p:txBody>
      </p:sp>
      <p:sp>
        <p:nvSpPr>
          <p:cNvPr id="20" name="Line 274"/>
          <p:cNvSpPr>
            <a:spLocks noChangeShapeType="1"/>
          </p:cNvSpPr>
          <p:nvPr/>
        </p:nvSpPr>
        <p:spPr bwMode="auto">
          <a:xfrm>
            <a:off x="4046111" y="3583049"/>
            <a:ext cx="0" cy="360362"/>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sp>
        <p:nvSpPr>
          <p:cNvPr id="21" name="Text Box 275"/>
          <p:cNvSpPr txBox="1">
            <a:spLocks noChangeArrowheads="1"/>
          </p:cNvSpPr>
          <p:nvPr/>
        </p:nvSpPr>
        <p:spPr bwMode="auto">
          <a:xfrm>
            <a:off x="3881011" y="3956111"/>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effectLst>
                  <a:outerShdw blurRad="38100" dist="38100" dir="2700000" algn="tl">
                    <a:srgbClr val="C0C0C0"/>
                  </a:outerShdw>
                </a:effectLst>
              </a:rPr>
              <a:t>3</a:t>
            </a:r>
          </a:p>
        </p:txBody>
      </p:sp>
      <p:sp>
        <p:nvSpPr>
          <p:cNvPr id="22" name="Text Box 276"/>
          <p:cNvSpPr txBox="1">
            <a:spLocks noChangeArrowheads="1"/>
          </p:cNvSpPr>
          <p:nvPr/>
        </p:nvSpPr>
        <p:spPr bwMode="auto">
          <a:xfrm>
            <a:off x="4554111" y="3052824"/>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effectLst>
                  <a:outerShdw blurRad="38100" dist="38100" dir="2700000" algn="tl">
                    <a:srgbClr val="C0C0C0"/>
                  </a:outerShdw>
                </a:effectLst>
              </a:rPr>
              <a:t>4</a:t>
            </a:r>
          </a:p>
        </p:txBody>
      </p:sp>
      <p:sp>
        <p:nvSpPr>
          <p:cNvPr id="23" name="Line 277"/>
          <p:cNvSpPr>
            <a:spLocks noChangeShapeType="1"/>
          </p:cNvSpPr>
          <p:nvPr/>
        </p:nvSpPr>
        <p:spPr bwMode="auto">
          <a:xfrm>
            <a:off x="4719211" y="3570349"/>
            <a:ext cx="0" cy="360362"/>
          </a:xfrm>
          <a:prstGeom prst="line">
            <a:avLst/>
          </a:prstGeom>
          <a:noFill/>
          <a:ln w="28575">
            <a:solidFill>
              <a:srgbClr val="FF0000"/>
            </a:solidFill>
            <a:round/>
            <a:headEnd/>
            <a:tailEnd type="stealth" w="lg" len="lg"/>
          </a:ln>
          <a:effectLst>
            <a:outerShdw dist="35921" dir="2700000" algn="ctr" rotWithShape="0">
              <a:schemeClr val="bg2"/>
            </a:outerShdw>
          </a:effectLst>
        </p:spPr>
        <p:txBody>
          <a:bodyPr/>
          <a:lstStyle/>
          <a:p>
            <a:pPr>
              <a:defRPr/>
            </a:pPr>
            <a:endParaRPr lang="zh-CN" altLang="en-US"/>
          </a:p>
        </p:txBody>
      </p:sp>
      <p:sp>
        <p:nvSpPr>
          <p:cNvPr id="24" name="Text Box 278"/>
          <p:cNvSpPr txBox="1">
            <a:spLocks noChangeArrowheads="1"/>
          </p:cNvSpPr>
          <p:nvPr/>
        </p:nvSpPr>
        <p:spPr bwMode="auto">
          <a:xfrm>
            <a:off x="4554111" y="3943411"/>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effectLst>
                  <a:outerShdw blurRad="38100" dist="38100" dir="2700000" algn="tl">
                    <a:srgbClr val="C0C0C0"/>
                  </a:outerShdw>
                </a:effectLst>
              </a:rPr>
              <a:t>4</a:t>
            </a:r>
          </a:p>
        </p:txBody>
      </p:sp>
      <p:sp>
        <p:nvSpPr>
          <p:cNvPr id="25" name="Text Box 279"/>
          <p:cNvSpPr txBox="1">
            <a:spLocks noChangeArrowheads="1"/>
          </p:cNvSpPr>
          <p:nvPr/>
        </p:nvSpPr>
        <p:spPr bwMode="auto">
          <a:xfrm>
            <a:off x="5201811" y="3078224"/>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33CC"/>
                </a:solidFill>
                <a:effectLst>
                  <a:outerShdw blurRad="38100" dist="38100" dir="2700000" algn="tl">
                    <a:srgbClr val="C0C0C0"/>
                  </a:outerShdw>
                </a:effectLst>
              </a:rPr>
              <a:t>0</a:t>
            </a:r>
          </a:p>
        </p:txBody>
      </p:sp>
      <p:sp>
        <p:nvSpPr>
          <p:cNvPr id="26" name="Line 280"/>
          <p:cNvSpPr>
            <a:spLocks noChangeShapeType="1"/>
          </p:cNvSpPr>
          <p:nvPr/>
        </p:nvSpPr>
        <p:spPr bwMode="auto">
          <a:xfrm>
            <a:off x="5366911" y="3595749"/>
            <a:ext cx="0" cy="360362"/>
          </a:xfrm>
          <a:prstGeom prst="line">
            <a:avLst/>
          </a:prstGeom>
          <a:noFill/>
          <a:ln w="28575">
            <a:solidFill>
              <a:srgbClr val="0000FF"/>
            </a:solidFill>
            <a:round/>
            <a:headEnd/>
            <a:tailEnd type="stealth" w="lg" len="lg"/>
          </a:ln>
          <a:effectLst>
            <a:outerShdw dist="35921" dir="2700000" algn="ctr" rotWithShape="0">
              <a:schemeClr val="bg2"/>
            </a:outerShdw>
          </a:effectLst>
        </p:spPr>
        <p:txBody>
          <a:bodyPr/>
          <a:lstStyle/>
          <a:p>
            <a:pPr>
              <a:defRPr/>
            </a:pPr>
            <a:endParaRPr lang="zh-CN" altLang="en-US"/>
          </a:p>
        </p:txBody>
      </p:sp>
      <p:sp>
        <p:nvSpPr>
          <p:cNvPr id="27" name="Text Box 281"/>
          <p:cNvSpPr txBox="1">
            <a:spLocks noChangeArrowheads="1"/>
          </p:cNvSpPr>
          <p:nvPr/>
        </p:nvSpPr>
        <p:spPr bwMode="auto">
          <a:xfrm>
            <a:off x="5201811" y="3968811"/>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33CC"/>
                </a:solidFill>
                <a:effectLst>
                  <a:outerShdw blurRad="38100" dist="38100" dir="2700000" algn="tl">
                    <a:srgbClr val="C0C0C0"/>
                  </a:outerShdw>
                </a:effectLst>
              </a:rPr>
              <a:t>0</a:t>
            </a:r>
          </a:p>
        </p:txBody>
      </p:sp>
      <p:sp>
        <p:nvSpPr>
          <p:cNvPr id="28" name="Text Box 282"/>
          <p:cNvSpPr txBox="1">
            <a:spLocks noChangeArrowheads="1"/>
          </p:cNvSpPr>
          <p:nvPr/>
        </p:nvSpPr>
        <p:spPr bwMode="auto">
          <a:xfrm>
            <a:off x="5824111" y="3078224"/>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33CC"/>
                </a:solidFill>
                <a:effectLst>
                  <a:outerShdw blurRad="38100" dist="38100" dir="2700000" algn="tl">
                    <a:srgbClr val="C0C0C0"/>
                  </a:outerShdw>
                </a:effectLst>
              </a:rPr>
              <a:t>0</a:t>
            </a:r>
          </a:p>
        </p:txBody>
      </p:sp>
      <p:sp>
        <p:nvSpPr>
          <p:cNvPr id="29" name="Line 283"/>
          <p:cNvSpPr>
            <a:spLocks noChangeShapeType="1"/>
          </p:cNvSpPr>
          <p:nvPr/>
        </p:nvSpPr>
        <p:spPr bwMode="auto">
          <a:xfrm>
            <a:off x="5989211" y="3595749"/>
            <a:ext cx="0" cy="360362"/>
          </a:xfrm>
          <a:prstGeom prst="line">
            <a:avLst/>
          </a:prstGeom>
          <a:noFill/>
          <a:ln w="28575">
            <a:solidFill>
              <a:srgbClr val="0000FF"/>
            </a:solidFill>
            <a:round/>
            <a:headEnd/>
            <a:tailEnd type="stealth" w="lg" len="lg"/>
          </a:ln>
          <a:effectLst>
            <a:outerShdw dist="35921" dir="2700000" algn="ctr" rotWithShape="0">
              <a:schemeClr val="bg2"/>
            </a:outerShdw>
          </a:effectLst>
        </p:spPr>
        <p:txBody>
          <a:bodyPr/>
          <a:lstStyle/>
          <a:p>
            <a:pPr>
              <a:defRPr/>
            </a:pPr>
            <a:endParaRPr lang="zh-CN" altLang="en-US"/>
          </a:p>
        </p:txBody>
      </p:sp>
      <p:sp>
        <p:nvSpPr>
          <p:cNvPr id="30" name="Text Box 284"/>
          <p:cNvSpPr txBox="1">
            <a:spLocks noChangeArrowheads="1"/>
          </p:cNvSpPr>
          <p:nvPr/>
        </p:nvSpPr>
        <p:spPr bwMode="auto">
          <a:xfrm>
            <a:off x="5824111" y="3968811"/>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33CC"/>
                </a:solidFill>
                <a:effectLst>
                  <a:outerShdw blurRad="38100" dist="38100" dir="2700000" algn="tl">
                    <a:srgbClr val="C0C0C0"/>
                  </a:outerShdw>
                </a:effectLst>
              </a:rPr>
              <a:t>0</a:t>
            </a:r>
          </a:p>
        </p:txBody>
      </p:sp>
      <p:sp>
        <p:nvSpPr>
          <p:cNvPr id="31" name="Text Box 285"/>
          <p:cNvSpPr txBox="1">
            <a:spLocks noChangeArrowheads="1"/>
          </p:cNvSpPr>
          <p:nvPr/>
        </p:nvSpPr>
        <p:spPr bwMode="auto">
          <a:xfrm>
            <a:off x="6471811" y="3065524"/>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33CC"/>
                </a:solidFill>
                <a:effectLst>
                  <a:outerShdw blurRad="38100" dist="38100" dir="2700000" algn="tl">
                    <a:srgbClr val="C0C0C0"/>
                  </a:outerShdw>
                </a:effectLst>
              </a:rPr>
              <a:t>0</a:t>
            </a:r>
          </a:p>
        </p:txBody>
      </p:sp>
      <p:sp>
        <p:nvSpPr>
          <p:cNvPr id="32" name="Line 286"/>
          <p:cNvSpPr>
            <a:spLocks noChangeShapeType="1"/>
          </p:cNvSpPr>
          <p:nvPr/>
        </p:nvSpPr>
        <p:spPr bwMode="auto">
          <a:xfrm>
            <a:off x="6636911" y="3583049"/>
            <a:ext cx="0" cy="360362"/>
          </a:xfrm>
          <a:prstGeom prst="line">
            <a:avLst/>
          </a:prstGeom>
          <a:noFill/>
          <a:ln w="28575">
            <a:solidFill>
              <a:srgbClr val="0000FF"/>
            </a:solidFill>
            <a:round/>
            <a:headEnd/>
            <a:tailEnd type="stealth" w="lg" len="lg"/>
          </a:ln>
          <a:effectLst>
            <a:outerShdw dist="35921" dir="2700000" algn="ctr" rotWithShape="0">
              <a:schemeClr val="bg2"/>
            </a:outerShdw>
          </a:effectLst>
        </p:spPr>
        <p:txBody>
          <a:bodyPr/>
          <a:lstStyle/>
          <a:p>
            <a:pPr>
              <a:defRPr/>
            </a:pPr>
            <a:endParaRPr lang="zh-CN" altLang="en-US"/>
          </a:p>
        </p:txBody>
      </p:sp>
      <p:sp>
        <p:nvSpPr>
          <p:cNvPr id="33" name="Text Box 287"/>
          <p:cNvSpPr txBox="1">
            <a:spLocks noChangeArrowheads="1"/>
          </p:cNvSpPr>
          <p:nvPr/>
        </p:nvSpPr>
        <p:spPr bwMode="auto">
          <a:xfrm>
            <a:off x="6471811" y="3956111"/>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33CC"/>
                </a:solidFill>
                <a:effectLst>
                  <a:outerShdw blurRad="38100" dist="38100" dir="2700000" algn="tl">
                    <a:srgbClr val="C0C0C0"/>
                  </a:outerShdw>
                </a:effectLst>
              </a:rPr>
              <a:t>0</a:t>
            </a:r>
          </a:p>
        </p:txBody>
      </p:sp>
      <p:sp>
        <p:nvSpPr>
          <p:cNvPr id="34" name="Text Box 288"/>
          <p:cNvSpPr txBox="1">
            <a:spLocks noChangeArrowheads="1"/>
          </p:cNvSpPr>
          <p:nvPr/>
        </p:nvSpPr>
        <p:spPr bwMode="auto">
          <a:xfrm>
            <a:off x="7119511" y="3065524"/>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33CC"/>
                </a:solidFill>
                <a:effectLst>
                  <a:outerShdw blurRad="38100" dist="38100" dir="2700000" algn="tl">
                    <a:srgbClr val="C0C0C0"/>
                  </a:outerShdw>
                </a:effectLst>
              </a:rPr>
              <a:t>0</a:t>
            </a:r>
          </a:p>
        </p:txBody>
      </p:sp>
      <p:sp>
        <p:nvSpPr>
          <p:cNvPr id="35" name="Line 289"/>
          <p:cNvSpPr>
            <a:spLocks noChangeShapeType="1"/>
          </p:cNvSpPr>
          <p:nvPr/>
        </p:nvSpPr>
        <p:spPr bwMode="auto">
          <a:xfrm>
            <a:off x="7284611" y="3583049"/>
            <a:ext cx="0" cy="360362"/>
          </a:xfrm>
          <a:prstGeom prst="line">
            <a:avLst/>
          </a:prstGeom>
          <a:noFill/>
          <a:ln w="28575">
            <a:solidFill>
              <a:srgbClr val="0000FF"/>
            </a:solidFill>
            <a:round/>
            <a:headEnd/>
            <a:tailEnd type="stealth" w="lg" len="lg"/>
          </a:ln>
          <a:effectLst>
            <a:outerShdw dist="35921" dir="2700000" algn="ctr" rotWithShape="0">
              <a:schemeClr val="bg2"/>
            </a:outerShdw>
          </a:effectLst>
        </p:spPr>
        <p:txBody>
          <a:bodyPr/>
          <a:lstStyle/>
          <a:p>
            <a:pPr>
              <a:defRPr/>
            </a:pPr>
            <a:endParaRPr lang="zh-CN" altLang="en-US"/>
          </a:p>
        </p:txBody>
      </p:sp>
      <p:sp>
        <p:nvSpPr>
          <p:cNvPr id="36" name="Text Box 290"/>
          <p:cNvSpPr txBox="1">
            <a:spLocks noChangeArrowheads="1"/>
          </p:cNvSpPr>
          <p:nvPr/>
        </p:nvSpPr>
        <p:spPr bwMode="auto">
          <a:xfrm>
            <a:off x="7119511" y="3956111"/>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33CC"/>
                </a:solidFill>
                <a:effectLst>
                  <a:outerShdw blurRad="38100" dist="38100" dir="2700000" algn="tl">
                    <a:srgbClr val="C0C0C0"/>
                  </a:outerShdw>
                </a:effectLst>
              </a:rPr>
              <a:t>0</a:t>
            </a:r>
          </a:p>
        </p:txBody>
      </p:sp>
      <p:sp>
        <p:nvSpPr>
          <p:cNvPr id="37" name="Text Box 291"/>
          <p:cNvSpPr txBox="1">
            <a:spLocks noChangeArrowheads="1"/>
          </p:cNvSpPr>
          <p:nvPr/>
        </p:nvSpPr>
        <p:spPr bwMode="auto">
          <a:xfrm>
            <a:off x="7767211" y="3065524"/>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33CC"/>
                </a:solidFill>
                <a:effectLst>
                  <a:outerShdw blurRad="38100" dist="38100" dir="2700000" algn="tl">
                    <a:srgbClr val="C0C0C0"/>
                  </a:outerShdw>
                </a:effectLst>
              </a:rPr>
              <a:t>0</a:t>
            </a:r>
          </a:p>
        </p:txBody>
      </p:sp>
      <p:sp>
        <p:nvSpPr>
          <p:cNvPr id="38" name="Line 292"/>
          <p:cNvSpPr>
            <a:spLocks noChangeShapeType="1"/>
          </p:cNvSpPr>
          <p:nvPr/>
        </p:nvSpPr>
        <p:spPr bwMode="auto">
          <a:xfrm>
            <a:off x="7932311" y="3583049"/>
            <a:ext cx="0" cy="360362"/>
          </a:xfrm>
          <a:prstGeom prst="line">
            <a:avLst/>
          </a:prstGeom>
          <a:noFill/>
          <a:ln w="28575">
            <a:solidFill>
              <a:srgbClr val="0000FF"/>
            </a:solidFill>
            <a:round/>
            <a:headEnd/>
            <a:tailEnd type="stealth" w="lg" len="lg"/>
          </a:ln>
          <a:effectLst>
            <a:outerShdw dist="35921" dir="2700000" algn="ctr" rotWithShape="0">
              <a:schemeClr val="bg2"/>
            </a:outerShdw>
          </a:effectLst>
        </p:spPr>
        <p:txBody>
          <a:bodyPr/>
          <a:lstStyle/>
          <a:p>
            <a:pPr>
              <a:defRPr/>
            </a:pPr>
            <a:endParaRPr lang="zh-CN" altLang="en-US"/>
          </a:p>
        </p:txBody>
      </p:sp>
      <p:sp>
        <p:nvSpPr>
          <p:cNvPr id="39" name="Text Box 293"/>
          <p:cNvSpPr txBox="1">
            <a:spLocks noChangeArrowheads="1"/>
          </p:cNvSpPr>
          <p:nvPr/>
        </p:nvSpPr>
        <p:spPr bwMode="auto">
          <a:xfrm>
            <a:off x="7767211" y="3956111"/>
            <a:ext cx="4318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33CC"/>
                </a:solidFill>
                <a:effectLst>
                  <a:outerShdw blurRad="38100" dist="38100" dir="2700000" algn="tl">
                    <a:srgbClr val="C0C0C0"/>
                  </a:outerShdw>
                </a:effectLst>
              </a:rPr>
              <a:t>0</a:t>
            </a:r>
          </a:p>
        </p:txBody>
      </p:sp>
      <p:sp>
        <p:nvSpPr>
          <p:cNvPr id="40" name="Rectangle 396"/>
          <p:cNvSpPr>
            <a:spLocks noChangeArrowheads="1"/>
          </p:cNvSpPr>
          <p:nvPr/>
        </p:nvSpPr>
        <p:spPr bwMode="auto">
          <a:xfrm>
            <a:off x="540117" y="4912471"/>
            <a:ext cx="8459787" cy="646331"/>
          </a:xfrm>
          <a:prstGeom prst="rect">
            <a:avLst/>
          </a:prstGeom>
          <a:noFill/>
          <a:ln w="9525">
            <a:noFill/>
            <a:miter lim="800000"/>
            <a:headEnd/>
            <a:tailEnd/>
          </a:ln>
          <a:effectLst/>
        </p:spPr>
        <p:txBody>
          <a:bodyPr anchor="ctr">
            <a:spAutoFit/>
          </a:bodyPr>
          <a:lstStyle/>
          <a:p>
            <a:pPr>
              <a:tabLst>
                <a:tab pos="266700" algn="l"/>
              </a:tabLst>
              <a:defRPr/>
            </a:pPr>
            <a:r>
              <a:rPr lang="en-US" altLang="zh-CN" b="1" dirty="0">
                <a:effectLst>
                  <a:outerShdw blurRad="38100" dist="38100" dir="2700000" algn="tl">
                    <a:srgbClr val="FFFFFF"/>
                  </a:outerShdw>
                </a:effectLst>
                <a:ea typeface="楷体_GB2312" pitchFamily="49" charset="-122"/>
              </a:rPr>
              <a:t>        </a:t>
            </a:r>
            <a:r>
              <a:rPr lang="en-US" altLang="zh-CN" b="1" dirty="0" smtClean="0">
                <a:effectLst>
                  <a:outerShdw blurRad="38100" dist="38100" dir="2700000" algn="tl">
                    <a:srgbClr val="FFFFFF"/>
                  </a:outerShdw>
                </a:effectLst>
                <a:ea typeface="楷体_GB2312" pitchFamily="49" charset="-122"/>
              </a:rPr>
              <a:t>(4)  </a:t>
            </a:r>
            <a:r>
              <a:rPr lang="zh-CN" altLang="en-US" b="1" dirty="0">
                <a:effectLst>
                  <a:outerShdw blurRad="38100" dist="38100" dir="2700000" algn="tl">
                    <a:srgbClr val="FFFFFF"/>
                  </a:outerShdw>
                </a:effectLst>
                <a:ea typeface="楷体_GB2312" pitchFamily="49" charset="-122"/>
              </a:rPr>
              <a:t>当对全部数组元素赋初值时，可以省略数组变量的大小，此时数组变量的实际大小就是初值列表中表达式的个数。</a:t>
            </a:r>
          </a:p>
        </p:txBody>
      </p:sp>
      <p:sp>
        <p:nvSpPr>
          <p:cNvPr id="41" name="Text Box 397" descr="信纸"/>
          <p:cNvSpPr txBox="1">
            <a:spLocks noChangeArrowheads="1"/>
          </p:cNvSpPr>
          <p:nvPr/>
        </p:nvSpPr>
        <p:spPr bwMode="auto">
          <a:xfrm>
            <a:off x="1480711" y="5664758"/>
            <a:ext cx="7033418" cy="648512"/>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lIns="90000" tIns="46800" rIns="90000" bIns="46800" anchor="ctr">
            <a:spAutoFit/>
          </a:bodyPr>
          <a:lstStyle/>
          <a:p>
            <a:pPr>
              <a:defRPr/>
            </a:pPr>
            <a:r>
              <a:rPr lang="zh-CN" altLang="en-US" b="1" dirty="0">
                <a:solidFill>
                  <a:srgbClr val="FF3300"/>
                </a:solidFill>
                <a:effectLst>
                  <a:outerShdw blurRad="38100" dist="38100" dir="2700000" algn="tl">
                    <a:srgbClr val="000000"/>
                  </a:outerShdw>
                </a:effectLst>
                <a:ea typeface="隶书" pitchFamily="49" charset="-122"/>
              </a:rPr>
              <a:t>例</a:t>
            </a:r>
            <a:r>
              <a:rPr lang="zh-CN" altLang="en-US" b="1" dirty="0">
                <a:effectLst>
                  <a:outerShdw blurRad="38100" dist="38100" dir="2700000" algn="tl">
                    <a:srgbClr val="FFFFFF"/>
                  </a:outerShdw>
                </a:effectLst>
                <a:ea typeface="隶书" pitchFamily="49" charset="-122"/>
              </a:rPr>
              <a:t>  </a:t>
            </a:r>
            <a:r>
              <a:rPr lang="en-US" altLang="zh-CN" b="1" dirty="0">
                <a:effectLst>
                  <a:outerShdw blurRad="38100" dist="38100" dir="2700000" algn="tl">
                    <a:srgbClr val="FFFFFF"/>
                  </a:outerShdw>
                </a:effectLst>
                <a:ea typeface="楷体_GB2312" pitchFamily="49" charset="-122"/>
              </a:rPr>
              <a:t>char </a:t>
            </a:r>
            <a:r>
              <a:rPr lang="en-US" altLang="zh-CN" b="1" dirty="0" err="1">
                <a:effectLst>
                  <a:outerShdw blurRad="38100" dist="38100" dir="2700000" algn="tl">
                    <a:srgbClr val="FFFFFF"/>
                  </a:outerShdw>
                </a:effectLst>
                <a:ea typeface="楷体_GB2312" pitchFamily="49" charset="-122"/>
              </a:rPr>
              <a:t>str</a:t>
            </a:r>
            <a:r>
              <a:rPr lang="en-US" altLang="zh-CN" b="1" dirty="0">
                <a:effectLst>
                  <a:outerShdw blurRad="38100" dist="38100" dir="2700000" algn="tl">
                    <a:srgbClr val="FFFFFF"/>
                  </a:outerShdw>
                </a:effectLst>
                <a:ea typeface="楷体_GB2312" pitchFamily="49" charset="-122"/>
              </a:rPr>
              <a:t>[ ] = {'a', 'b', 'c', 'd', 'e' }; </a:t>
            </a:r>
          </a:p>
          <a:p>
            <a:pPr>
              <a:defRPr/>
            </a:pPr>
            <a:r>
              <a:rPr lang="en-US" altLang="zh-CN" b="1" dirty="0">
                <a:effectLst>
                  <a:outerShdw blurRad="38100" dist="38100" dir="2700000" algn="tl">
                    <a:srgbClr val="FFFFFF"/>
                  </a:outerShdw>
                </a:effectLst>
                <a:ea typeface="楷体_GB2312" pitchFamily="49" charset="-122"/>
              </a:rPr>
              <a:t>      </a:t>
            </a:r>
            <a:r>
              <a:rPr lang="zh-CN" altLang="en-US" b="1" dirty="0">
                <a:effectLst>
                  <a:outerShdw blurRad="38100" dist="38100" dir="2700000" algn="tl">
                    <a:srgbClr val="FFFFFF"/>
                  </a:outerShdw>
                </a:effectLst>
                <a:ea typeface="楷体_GB2312" pitchFamily="49" charset="-122"/>
              </a:rPr>
              <a:t>则数组</a:t>
            </a:r>
            <a:r>
              <a:rPr lang="en-US" altLang="zh-CN" b="1" dirty="0" err="1">
                <a:effectLst>
                  <a:outerShdw blurRad="38100" dist="38100" dir="2700000" algn="tl">
                    <a:srgbClr val="FFFFFF"/>
                  </a:outerShdw>
                </a:effectLst>
                <a:ea typeface="楷体_GB2312" pitchFamily="49" charset="-122"/>
              </a:rPr>
              <a:t>str</a:t>
            </a:r>
            <a:r>
              <a:rPr lang="zh-CN" altLang="en-US" b="1" dirty="0">
                <a:effectLst>
                  <a:outerShdw blurRad="38100" dist="38100" dir="2700000" algn="tl">
                    <a:srgbClr val="FFFFFF"/>
                  </a:outerShdw>
                </a:effectLst>
                <a:ea typeface="楷体_GB2312" pitchFamily="49" charset="-122"/>
              </a:rPr>
              <a:t>的实际大小为</a:t>
            </a:r>
            <a:r>
              <a:rPr lang="en-US" altLang="zh-CN" b="1" dirty="0">
                <a:solidFill>
                  <a:srgbClr val="FF33CC"/>
                </a:solidFill>
                <a:effectLst>
                  <a:outerShdw blurRad="38100" dist="38100" dir="2700000" algn="tl">
                    <a:srgbClr val="000000"/>
                  </a:outerShdw>
                </a:effectLst>
                <a:ea typeface="楷体_GB2312" pitchFamily="49" charset="-122"/>
              </a:rPr>
              <a:t>5</a:t>
            </a:r>
            <a:r>
              <a:rPr lang="zh-CN" altLang="en-US" b="1" dirty="0">
                <a:effectLst>
                  <a:outerShdw blurRad="38100" dist="38100" dir="2700000" algn="tl">
                    <a:srgbClr val="FFFFFF"/>
                  </a:outerShdw>
                </a:effectLst>
                <a:ea typeface="楷体_GB2312" pitchFamily="49" charset="-122"/>
              </a:rPr>
              <a:t>。</a:t>
            </a:r>
            <a:r>
              <a:rPr lang="zh-CN" altLang="en-US" dirty="0"/>
              <a:t> </a:t>
            </a:r>
          </a:p>
        </p:txBody>
      </p:sp>
      <p:sp>
        <p:nvSpPr>
          <p:cNvPr id="42" name="Text Box 398"/>
          <p:cNvSpPr txBox="1">
            <a:spLocks noChangeArrowheads="1"/>
          </p:cNvSpPr>
          <p:nvPr/>
        </p:nvSpPr>
        <p:spPr bwMode="auto">
          <a:xfrm>
            <a:off x="1457692" y="6307477"/>
            <a:ext cx="7056437" cy="534805"/>
          </a:xfrm>
          <a:prstGeom prst="rect">
            <a:avLst/>
          </a:prstGeom>
          <a:noFill/>
          <a:ln w="38100">
            <a:solidFill>
              <a:srgbClr val="FF3300"/>
            </a:solidFill>
            <a:miter lim="800000"/>
            <a:headEnd/>
            <a:tailEnd/>
          </a:ln>
          <a:effectLst>
            <a:outerShdw dist="107763" dir="2700000" algn="ctr" rotWithShape="0">
              <a:srgbClr val="FFCC99">
                <a:alpha val="50000"/>
              </a:srgbClr>
            </a:outerShdw>
          </a:effectLst>
        </p:spPr>
        <p:txBody>
          <a:bodyPr lIns="90000" tIns="46800" rIns="90000" bIns="46800"/>
          <a:lstStyle/>
          <a:p>
            <a:pPr>
              <a:defRPr/>
            </a:pPr>
            <a:r>
              <a:rPr lang="zh-CN" altLang="en-US" sz="1600" b="1" dirty="0">
                <a:solidFill>
                  <a:srgbClr val="FF3300"/>
                </a:solidFill>
                <a:effectLst>
                  <a:outerShdw blurRad="38100" dist="38100" dir="2700000" algn="tl">
                    <a:srgbClr val="000000"/>
                  </a:outerShdw>
                </a:effectLst>
                <a:ea typeface="隶书" pitchFamily="49" charset="-122"/>
              </a:rPr>
              <a:t>注意：</a:t>
            </a:r>
            <a:r>
              <a:rPr lang="zh-CN" altLang="en-US" sz="1600" dirty="0">
                <a:effectLst>
                  <a:outerShdw blurRad="38100" dist="38100" dir="2700000" algn="tl">
                    <a:srgbClr val="FFFFFF"/>
                  </a:outerShdw>
                </a:effectLst>
                <a:ea typeface="隶书" pitchFamily="49" charset="-122"/>
              </a:rPr>
              <a:t>在定义数组时，如果没有为数组变量赋初值，那么就不能省略数组的大小。而且数组不初始化，其数组元素为随机值。</a:t>
            </a:r>
          </a:p>
        </p:txBody>
      </p:sp>
    </p:spTree>
    <p:extLst>
      <p:ext uri="{BB962C8B-B14F-4D97-AF65-F5344CB8AC3E}">
        <p14:creationId xmlns:p14="http://schemas.microsoft.com/office/powerpoint/2010/main" val="9461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out)">
                                      <p:cBhvr>
                                        <p:cTn id="7" dur="500"/>
                                        <p:tgtEl>
                                          <p:spTgt spid="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Left)">
                                      <p:cBhvr>
                                        <p:cTn id="17" dur="500"/>
                                        <p:tgtEl>
                                          <p:spTgt spid="10"/>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ox(out)">
                                      <p:cBhvr>
                                        <p:cTn id="21" dur="500"/>
                                        <p:tgtEl>
                                          <p:spTgt spid="7"/>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par>
                          <p:cTn id="22" fill="hold">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par>
                          <p:cTn id="26" fill="hold">
                            <p:stCondLst>
                              <p:cond delay="1500"/>
                            </p:stCondLst>
                            <p:childTnLst>
                              <p:par>
                                <p:cTn id="27" presetID="4" presetClass="entr" presetSubtype="16"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ox(in)">
                                      <p:cBhvr>
                                        <p:cTn id="29" dur="500"/>
                                        <p:tgtEl>
                                          <p:spTgt spid="9"/>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par>
                          <p:cTn id="30" fill="hold">
                            <p:stCondLst>
                              <p:cond delay="2000"/>
                            </p:stCondLst>
                            <p:childTnLst>
                              <p:par>
                                <p:cTn id="31" presetID="18" presetClass="entr" presetSubtype="12"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trips(downLeft)">
                                      <p:cBhvr>
                                        <p:cTn id="33" dur="500"/>
                                        <p:tgtEl>
                                          <p:spTgt spid="11"/>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par>
                          <p:cTn id="34" fill="hold">
                            <p:stCondLst>
                              <p:cond delay="2500"/>
                            </p:stCondLst>
                            <p:childTnLst>
                              <p:par>
                                <p:cTn id="35" presetID="4"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par>
                          <p:cTn id="38" fill="hold">
                            <p:stCondLst>
                              <p:cond delay="3000"/>
                            </p:stCondLst>
                            <p:childTnLst>
                              <p:par>
                                <p:cTn id="39" presetID="4" presetClass="entr" presetSubtype="16"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ox(in)">
                                      <p:cBhvr>
                                        <p:cTn id="41" dur="500"/>
                                        <p:tgtEl>
                                          <p:spTgt spid="13"/>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par>
                          <p:cTn id="42" fill="hold">
                            <p:stCondLst>
                              <p:cond delay="3500"/>
                            </p:stCondLst>
                            <p:childTnLst>
                              <p:par>
                                <p:cTn id="43" presetID="18" presetClass="entr" presetSubtype="12"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strips(downLeft)">
                                      <p:cBhvr>
                                        <p:cTn id="45" dur="500"/>
                                        <p:tgtEl>
                                          <p:spTgt spid="14"/>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par>
                          <p:cTn id="46" fill="hold">
                            <p:stCondLst>
                              <p:cond delay="4000"/>
                            </p:stCondLst>
                            <p:childTnLst>
                              <p:par>
                                <p:cTn id="47" presetID="4" presetClass="entr" presetSubtype="16"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ox(in)">
                                      <p:cBhvr>
                                        <p:cTn id="49" dur="500"/>
                                        <p:tgtEl>
                                          <p:spTgt spid="15"/>
                                        </p:tgtEl>
                                      </p:cBhvr>
                                    </p:animEffect>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par>
                          <p:cTn id="50" fill="hold">
                            <p:stCondLst>
                              <p:cond delay="4500"/>
                            </p:stCondLst>
                            <p:childTnLst>
                              <p:par>
                                <p:cTn id="51" presetID="4" presetClass="entr" presetSubtype="16"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ox(in)">
                                      <p:cBhvr>
                                        <p:cTn id="53" dur="500"/>
                                        <p:tgtEl>
                                          <p:spTgt spid="16"/>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par>
                          <p:cTn id="54" fill="hold">
                            <p:stCondLst>
                              <p:cond delay="5000"/>
                            </p:stCondLst>
                            <p:childTnLst>
                              <p:par>
                                <p:cTn id="55" presetID="18" presetClass="entr" presetSubtype="12"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strips(downLeft)">
                                      <p:cBhvr>
                                        <p:cTn id="57" dur="500"/>
                                        <p:tgtEl>
                                          <p:spTgt spid="17"/>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par>
                          <p:cTn id="58" fill="hold">
                            <p:stCondLst>
                              <p:cond delay="5500"/>
                            </p:stCondLst>
                            <p:childTnLst>
                              <p:par>
                                <p:cTn id="59" presetID="4" presetClass="entr" presetSubtype="16"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ox(in)">
                                      <p:cBhvr>
                                        <p:cTn id="61" dur="500"/>
                                        <p:tgtEl>
                                          <p:spTgt spid="18"/>
                                        </p:tgtEl>
                                      </p:cBhvr>
                                    </p:animEffect>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par>
                          <p:cTn id="62" fill="hold">
                            <p:stCondLst>
                              <p:cond delay="6000"/>
                            </p:stCondLst>
                            <p:childTnLst>
                              <p:par>
                                <p:cTn id="63" presetID="4" presetClass="entr" presetSubtype="16"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ox(in)">
                                      <p:cBhvr>
                                        <p:cTn id="65" dur="500"/>
                                        <p:tgtEl>
                                          <p:spTgt spid="19"/>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par>
                          <p:cTn id="66" fill="hold">
                            <p:stCondLst>
                              <p:cond delay="6500"/>
                            </p:stCondLst>
                            <p:childTnLst>
                              <p:par>
                                <p:cTn id="67" presetID="18" presetClass="entr" presetSubtype="12" fill="hold"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strips(downLeft)">
                                      <p:cBhvr>
                                        <p:cTn id="69" dur="500"/>
                                        <p:tgtEl>
                                          <p:spTgt spid="20"/>
                                        </p:tgtEl>
                                      </p:cBhvr>
                                    </p:animEffect>
                                  </p:childTnLst>
                                  <p:subTnLst>
                                    <p:audio>
                                      <p:cMediaNode>
                                        <p:cTn display="0" masterRel="sameClick">
                                          <p:stCondLst>
                                            <p:cond evt="begin" delay="0">
                                              <p:tn val="67"/>
                                            </p:cond>
                                          </p:stCondLst>
                                          <p:endCondLst>
                                            <p:cond evt="onStopAudio" delay="0">
                                              <p:tgtEl>
                                                <p:sldTgt/>
                                              </p:tgtEl>
                                            </p:cond>
                                          </p:endCondLst>
                                        </p:cTn>
                                        <p:tgtEl>
                                          <p:sndTgt r:embed="rId2" name="camera.wav"/>
                                        </p:tgtEl>
                                      </p:cMediaNode>
                                    </p:audio>
                                  </p:subTnLst>
                                </p:cTn>
                              </p:par>
                            </p:childTnLst>
                          </p:cTn>
                        </p:par>
                        <p:par>
                          <p:cTn id="70" fill="hold">
                            <p:stCondLst>
                              <p:cond delay="7000"/>
                            </p:stCondLst>
                            <p:childTnLst>
                              <p:par>
                                <p:cTn id="71" presetID="4" presetClass="entr" presetSubtype="16"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box(in)">
                                      <p:cBhvr>
                                        <p:cTn id="73" dur="500"/>
                                        <p:tgtEl>
                                          <p:spTgt spid="21"/>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par>
                          <p:cTn id="74" fill="hold">
                            <p:stCondLst>
                              <p:cond delay="7500"/>
                            </p:stCondLst>
                            <p:childTnLst>
                              <p:par>
                                <p:cTn id="75" presetID="4" presetClass="entr" presetSubtype="16"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box(in)">
                                      <p:cBhvr>
                                        <p:cTn id="77" dur="500"/>
                                        <p:tgtEl>
                                          <p:spTgt spid="22"/>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par>
                          <p:cTn id="78" fill="hold">
                            <p:stCondLst>
                              <p:cond delay="8000"/>
                            </p:stCondLst>
                            <p:childTnLst>
                              <p:par>
                                <p:cTn id="79" presetID="18" presetClass="entr" presetSubtype="12" fill="hold"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strips(downLeft)">
                                      <p:cBhvr>
                                        <p:cTn id="81" dur="500"/>
                                        <p:tgtEl>
                                          <p:spTgt spid="23"/>
                                        </p:tgtEl>
                                      </p:cBhvr>
                                    </p:animEffect>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par>
                          <p:cTn id="82" fill="hold">
                            <p:stCondLst>
                              <p:cond delay="8500"/>
                            </p:stCondLst>
                            <p:childTnLst>
                              <p:par>
                                <p:cTn id="83" presetID="4" presetClass="entr" presetSubtype="16"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box(in)">
                                      <p:cBhvr>
                                        <p:cTn id="85" dur="500"/>
                                        <p:tgtEl>
                                          <p:spTgt spid="24"/>
                                        </p:tgtEl>
                                      </p:cBhvr>
                                    </p:animEffect>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par>
                          <p:cTn id="86" fill="hold">
                            <p:stCondLst>
                              <p:cond delay="9000"/>
                            </p:stCondLst>
                            <p:childTnLst>
                              <p:par>
                                <p:cTn id="87" presetID="4" presetClass="entr" presetSubtype="16" fill="hold" grpId="0" nodeType="after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box(in)">
                                      <p:cBhvr>
                                        <p:cTn id="89" dur="500"/>
                                        <p:tgtEl>
                                          <p:spTgt spid="25"/>
                                        </p:tgtEl>
                                      </p:cBhvr>
                                    </p:animEffect>
                                  </p:childTnLst>
                                  <p:subTnLst>
                                    <p:audio>
                                      <p:cMediaNode>
                                        <p:cTn display="0" masterRel="sameClick">
                                          <p:stCondLst>
                                            <p:cond evt="begin" delay="0">
                                              <p:tn val="87"/>
                                            </p:cond>
                                          </p:stCondLst>
                                          <p:endCondLst>
                                            <p:cond evt="onStopAudio" delay="0">
                                              <p:tgtEl>
                                                <p:sldTgt/>
                                              </p:tgtEl>
                                            </p:cond>
                                          </p:endCondLst>
                                        </p:cTn>
                                        <p:tgtEl>
                                          <p:sndTgt r:embed="rId2" name="camera.wav"/>
                                        </p:tgtEl>
                                      </p:cMediaNode>
                                    </p:audio>
                                  </p:subTnLst>
                                </p:cTn>
                              </p:par>
                            </p:childTnLst>
                          </p:cTn>
                        </p:par>
                        <p:par>
                          <p:cTn id="90" fill="hold">
                            <p:stCondLst>
                              <p:cond delay="9500"/>
                            </p:stCondLst>
                            <p:childTnLst>
                              <p:par>
                                <p:cTn id="91" presetID="18" presetClass="entr" presetSubtype="12"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strips(downLeft)">
                                      <p:cBhvr>
                                        <p:cTn id="93" dur="500"/>
                                        <p:tgtEl>
                                          <p:spTgt spid="26"/>
                                        </p:tgtEl>
                                      </p:cBhvr>
                                    </p:animEffect>
                                  </p:childTnLst>
                                  <p:subTnLs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par>
                          <p:cTn id="94" fill="hold">
                            <p:stCondLst>
                              <p:cond delay="10000"/>
                            </p:stCondLst>
                            <p:childTnLst>
                              <p:par>
                                <p:cTn id="95" presetID="4" presetClass="entr" presetSubtype="16" fill="hold" grpId="0" nodeType="after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box(in)">
                                      <p:cBhvr>
                                        <p:cTn id="97" dur="500"/>
                                        <p:tgtEl>
                                          <p:spTgt spid="27"/>
                                        </p:tgtEl>
                                      </p:cBhvr>
                                    </p:animEffect>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par>
                          <p:cTn id="98" fill="hold">
                            <p:stCondLst>
                              <p:cond delay="10500"/>
                            </p:stCondLst>
                            <p:childTnLst>
                              <p:par>
                                <p:cTn id="99" presetID="4" presetClass="entr" presetSubtype="16" fill="hold" grpId="0" nodeType="after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ox(in)">
                                      <p:cBhvr>
                                        <p:cTn id="101" dur="500"/>
                                        <p:tgtEl>
                                          <p:spTgt spid="28"/>
                                        </p:tgtEl>
                                      </p:cBhvr>
                                    </p:animEffect>
                                  </p:childTnLst>
                                  <p:subTnLst>
                                    <p:audio>
                                      <p:cMediaNode>
                                        <p:cTn display="0" masterRel="sameClick">
                                          <p:stCondLst>
                                            <p:cond evt="begin" delay="0">
                                              <p:tn val="99"/>
                                            </p:cond>
                                          </p:stCondLst>
                                          <p:endCondLst>
                                            <p:cond evt="onStopAudio" delay="0">
                                              <p:tgtEl>
                                                <p:sldTgt/>
                                              </p:tgtEl>
                                            </p:cond>
                                          </p:endCondLst>
                                        </p:cTn>
                                        <p:tgtEl>
                                          <p:sndTgt r:embed="rId2" name="camera.wav"/>
                                        </p:tgtEl>
                                      </p:cMediaNode>
                                    </p:audio>
                                  </p:subTnLst>
                                </p:cTn>
                              </p:par>
                            </p:childTnLst>
                          </p:cTn>
                        </p:par>
                        <p:par>
                          <p:cTn id="102" fill="hold">
                            <p:stCondLst>
                              <p:cond delay="11000"/>
                            </p:stCondLst>
                            <p:childTnLst>
                              <p:par>
                                <p:cTn id="103" presetID="18" presetClass="entr" presetSubtype="12" fill="hold" nodeType="after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strips(downLeft)">
                                      <p:cBhvr>
                                        <p:cTn id="105" dur="500"/>
                                        <p:tgtEl>
                                          <p:spTgt spid="29"/>
                                        </p:tgtEl>
                                      </p:cBhvr>
                                    </p:animEffect>
                                  </p:childTnLst>
                                  <p:subTnLst>
                                    <p:audio>
                                      <p:cMediaNode>
                                        <p:cTn display="0" masterRel="sameClick">
                                          <p:stCondLst>
                                            <p:cond evt="begin" delay="0">
                                              <p:tn val="103"/>
                                            </p:cond>
                                          </p:stCondLst>
                                          <p:endCondLst>
                                            <p:cond evt="onStopAudio" delay="0">
                                              <p:tgtEl>
                                                <p:sldTgt/>
                                              </p:tgtEl>
                                            </p:cond>
                                          </p:endCondLst>
                                        </p:cTn>
                                        <p:tgtEl>
                                          <p:sndTgt r:embed="rId2" name="camera.wav"/>
                                        </p:tgtEl>
                                      </p:cMediaNode>
                                    </p:audio>
                                  </p:subTnLst>
                                </p:cTn>
                              </p:par>
                            </p:childTnLst>
                          </p:cTn>
                        </p:par>
                        <p:par>
                          <p:cTn id="106" fill="hold">
                            <p:stCondLst>
                              <p:cond delay="11500"/>
                            </p:stCondLst>
                            <p:childTnLst>
                              <p:par>
                                <p:cTn id="107" presetID="4" presetClass="entr" presetSubtype="16"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box(in)">
                                      <p:cBhvr>
                                        <p:cTn id="109" dur="500"/>
                                        <p:tgtEl>
                                          <p:spTgt spid="30"/>
                                        </p:tgtEl>
                                      </p:cBhvr>
                                    </p:animEffect>
                                  </p:childTnLst>
                                  <p:subTnLst>
                                    <p:audio>
                                      <p:cMediaNode>
                                        <p:cTn display="0" masterRel="sameClick">
                                          <p:stCondLst>
                                            <p:cond evt="begin" delay="0">
                                              <p:tn val="107"/>
                                            </p:cond>
                                          </p:stCondLst>
                                          <p:endCondLst>
                                            <p:cond evt="onStopAudio" delay="0">
                                              <p:tgtEl>
                                                <p:sldTgt/>
                                              </p:tgtEl>
                                            </p:cond>
                                          </p:endCondLst>
                                        </p:cTn>
                                        <p:tgtEl>
                                          <p:sndTgt r:embed="rId2" name="camera.wav"/>
                                        </p:tgtEl>
                                      </p:cMediaNode>
                                    </p:audio>
                                  </p:subTnLst>
                                </p:cTn>
                              </p:par>
                            </p:childTnLst>
                          </p:cTn>
                        </p:par>
                        <p:par>
                          <p:cTn id="110" fill="hold">
                            <p:stCondLst>
                              <p:cond delay="12000"/>
                            </p:stCondLst>
                            <p:childTnLst>
                              <p:par>
                                <p:cTn id="111" presetID="4" presetClass="entr" presetSubtype="16" fill="hold" grpId="0" nodeType="after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box(in)">
                                      <p:cBhvr>
                                        <p:cTn id="113" dur="500"/>
                                        <p:tgtEl>
                                          <p:spTgt spid="31"/>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par>
                          <p:cTn id="114" fill="hold">
                            <p:stCondLst>
                              <p:cond delay="12500"/>
                            </p:stCondLst>
                            <p:childTnLst>
                              <p:par>
                                <p:cTn id="115" presetID="18" presetClass="entr" presetSubtype="12" fill="hold" nodeType="after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strips(downLeft)">
                                      <p:cBhvr>
                                        <p:cTn id="117" dur="500"/>
                                        <p:tgtEl>
                                          <p:spTgt spid="32"/>
                                        </p:tgtEl>
                                      </p:cBhvr>
                                    </p:animEffect>
                                  </p:childTnLst>
                                  <p:subTnLst>
                                    <p:audio>
                                      <p:cMediaNode>
                                        <p:cTn display="0" masterRel="sameClick">
                                          <p:stCondLst>
                                            <p:cond evt="begin" delay="0">
                                              <p:tn val="115"/>
                                            </p:cond>
                                          </p:stCondLst>
                                          <p:endCondLst>
                                            <p:cond evt="onStopAudio" delay="0">
                                              <p:tgtEl>
                                                <p:sldTgt/>
                                              </p:tgtEl>
                                            </p:cond>
                                          </p:endCondLst>
                                        </p:cTn>
                                        <p:tgtEl>
                                          <p:sndTgt r:embed="rId2" name="camera.wav"/>
                                        </p:tgtEl>
                                      </p:cMediaNode>
                                    </p:audio>
                                  </p:subTnLst>
                                </p:cTn>
                              </p:par>
                            </p:childTnLst>
                          </p:cTn>
                        </p:par>
                        <p:par>
                          <p:cTn id="118" fill="hold">
                            <p:stCondLst>
                              <p:cond delay="13000"/>
                            </p:stCondLst>
                            <p:childTnLst>
                              <p:par>
                                <p:cTn id="119" presetID="4" presetClass="entr" presetSubtype="16" fill="hold" grpId="0" nodeType="after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box(in)">
                                      <p:cBhvr>
                                        <p:cTn id="121" dur="500"/>
                                        <p:tgtEl>
                                          <p:spTgt spid="33"/>
                                        </p:tgtEl>
                                      </p:cBhvr>
                                    </p:animEffect>
                                  </p:childTnLst>
                                  <p:subTnLst>
                                    <p:audio>
                                      <p:cMediaNode>
                                        <p:cTn display="0" masterRel="sameClick">
                                          <p:stCondLst>
                                            <p:cond evt="begin" delay="0">
                                              <p:tn val="119"/>
                                            </p:cond>
                                          </p:stCondLst>
                                          <p:endCondLst>
                                            <p:cond evt="onStopAudio" delay="0">
                                              <p:tgtEl>
                                                <p:sldTgt/>
                                              </p:tgtEl>
                                            </p:cond>
                                          </p:endCondLst>
                                        </p:cTn>
                                        <p:tgtEl>
                                          <p:sndTgt r:embed="rId2" name="camera.wav"/>
                                        </p:tgtEl>
                                      </p:cMediaNode>
                                    </p:audio>
                                  </p:subTnLst>
                                </p:cTn>
                              </p:par>
                            </p:childTnLst>
                          </p:cTn>
                        </p:par>
                        <p:par>
                          <p:cTn id="122" fill="hold">
                            <p:stCondLst>
                              <p:cond delay="13500"/>
                            </p:stCondLst>
                            <p:childTnLst>
                              <p:par>
                                <p:cTn id="123" presetID="4" presetClass="entr" presetSubtype="16"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box(in)">
                                      <p:cBhvr>
                                        <p:cTn id="125" dur="500"/>
                                        <p:tgtEl>
                                          <p:spTgt spid="34"/>
                                        </p:tgtEl>
                                      </p:cBhvr>
                                    </p:animEffect>
                                  </p:childTnLst>
                                  <p:subTnLst>
                                    <p:audio>
                                      <p:cMediaNode>
                                        <p:cTn display="0" masterRel="sameClick">
                                          <p:stCondLst>
                                            <p:cond evt="begin" delay="0">
                                              <p:tn val="123"/>
                                            </p:cond>
                                          </p:stCondLst>
                                          <p:endCondLst>
                                            <p:cond evt="onStopAudio" delay="0">
                                              <p:tgtEl>
                                                <p:sldTgt/>
                                              </p:tgtEl>
                                            </p:cond>
                                          </p:endCondLst>
                                        </p:cTn>
                                        <p:tgtEl>
                                          <p:sndTgt r:embed="rId2" name="camera.wav"/>
                                        </p:tgtEl>
                                      </p:cMediaNode>
                                    </p:audio>
                                  </p:subTnLst>
                                </p:cTn>
                              </p:par>
                            </p:childTnLst>
                          </p:cTn>
                        </p:par>
                        <p:par>
                          <p:cTn id="126" fill="hold">
                            <p:stCondLst>
                              <p:cond delay="14000"/>
                            </p:stCondLst>
                            <p:childTnLst>
                              <p:par>
                                <p:cTn id="127" presetID="18" presetClass="entr" presetSubtype="12" fill="hold" nodeType="afterEffect">
                                  <p:stCondLst>
                                    <p:cond delay="0"/>
                                  </p:stCondLst>
                                  <p:childTnLst>
                                    <p:set>
                                      <p:cBhvr>
                                        <p:cTn id="128" dur="1" fill="hold">
                                          <p:stCondLst>
                                            <p:cond delay="0"/>
                                          </p:stCondLst>
                                        </p:cTn>
                                        <p:tgtEl>
                                          <p:spTgt spid="35"/>
                                        </p:tgtEl>
                                        <p:attrNameLst>
                                          <p:attrName>style.visibility</p:attrName>
                                        </p:attrNameLst>
                                      </p:cBhvr>
                                      <p:to>
                                        <p:strVal val="visible"/>
                                      </p:to>
                                    </p:set>
                                    <p:animEffect transition="in" filter="strips(downLeft)">
                                      <p:cBhvr>
                                        <p:cTn id="129" dur="500"/>
                                        <p:tgtEl>
                                          <p:spTgt spid="35"/>
                                        </p:tgtEl>
                                      </p:cBhvr>
                                    </p:animEffect>
                                  </p:childTnLst>
                                  <p:subTnLst>
                                    <p:audio>
                                      <p:cMediaNode>
                                        <p:cTn display="0" masterRel="sameClick">
                                          <p:stCondLst>
                                            <p:cond evt="begin" delay="0">
                                              <p:tn val="127"/>
                                            </p:cond>
                                          </p:stCondLst>
                                          <p:endCondLst>
                                            <p:cond evt="onStopAudio" delay="0">
                                              <p:tgtEl>
                                                <p:sldTgt/>
                                              </p:tgtEl>
                                            </p:cond>
                                          </p:endCondLst>
                                        </p:cTn>
                                        <p:tgtEl>
                                          <p:sndTgt r:embed="rId2" name="camera.wav"/>
                                        </p:tgtEl>
                                      </p:cMediaNode>
                                    </p:audio>
                                  </p:subTnLst>
                                </p:cTn>
                              </p:par>
                            </p:childTnLst>
                          </p:cTn>
                        </p:par>
                        <p:par>
                          <p:cTn id="130" fill="hold">
                            <p:stCondLst>
                              <p:cond delay="14500"/>
                            </p:stCondLst>
                            <p:childTnLst>
                              <p:par>
                                <p:cTn id="131" presetID="4" presetClass="entr" presetSubtype="16" fill="hold" grpId="0" nodeType="afterEffect">
                                  <p:stCondLst>
                                    <p:cond delay="0"/>
                                  </p:stCondLst>
                                  <p:childTnLst>
                                    <p:set>
                                      <p:cBhvr>
                                        <p:cTn id="132" dur="1" fill="hold">
                                          <p:stCondLst>
                                            <p:cond delay="0"/>
                                          </p:stCondLst>
                                        </p:cTn>
                                        <p:tgtEl>
                                          <p:spTgt spid="36"/>
                                        </p:tgtEl>
                                        <p:attrNameLst>
                                          <p:attrName>style.visibility</p:attrName>
                                        </p:attrNameLst>
                                      </p:cBhvr>
                                      <p:to>
                                        <p:strVal val="visible"/>
                                      </p:to>
                                    </p:set>
                                    <p:animEffect transition="in" filter="box(in)">
                                      <p:cBhvr>
                                        <p:cTn id="133" dur="500"/>
                                        <p:tgtEl>
                                          <p:spTgt spid="36"/>
                                        </p:tgtEl>
                                      </p:cBhvr>
                                    </p:animEffect>
                                  </p:childTnLst>
                                  <p:subTnLst>
                                    <p:audio>
                                      <p:cMediaNode>
                                        <p:cTn display="0" masterRel="sameClick">
                                          <p:stCondLst>
                                            <p:cond evt="begin" delay="0">
                                              <p:tn val="131"/>
                                            </p:cond>
                                          </p:stCondLst>
                                          <p:endCondLst>
                                            <p:cond evt="onStopAudio" delay="0">
                                              <p:tgtEl>
                                                <p:sldTgt/>
                                              </p:tgtEl>
                                            </p:cond>
                                          </p:endCondLst>
                                        </p:cTn>
                                        <p:tgtEl>
                                          <p:sndTgt r:embed="rId2" name="camera.wav"/>
                                        </p:tgtEl>
                                      </p:cMediaNode>
                                    </p:audio>
                                  </p:subTnLst>
                                </p:cTn>
                              </p:par>
                            </p:childTnLst>
                          </p:cTn>
                        </p:par>
                        <p:par>
                          <p:cTn id="134" fill="hold">
                            <p:stCondLst>
                              <p:cond delay="15000"/>
                            </p:stCondLst>
                            <p:childTnLst>
                              <p:par>
                                <p:cTn id="135" presetID="4" presetClass="entr" presetSubtype="16" fill="hold" grpId="0" nodeType="afterEffect">
                                  <p:stCondLst>
                                    <p:cond delay="0"/>
                                  </p:stCondLst>
                                  <p:childTnLst>
                                    <p:set>
                                      <p:cBhvr>
                                        <p:cTn id="136" dur="1" fill="hold">
                                          <p:stCondLst>
                                            <p:cond delay="0"/>
                                          </p:stCondLst>
                                        </p:cTn>
                                        <p:tgtEl>
                                          <p:spTgt spid="37"/>
                                        </p:tgtEl>
                                        <p:attrNameLst>
                                          <p:attrName>style.visibility</p:attrName>
                                        </p:attrNameLst>
                                      </p:cBhvr>
                                      <p:to>
                                        <p:strVal val="visible"/>
                                      </p:to>
                                    </p:set>
                                    <p:animEffect transition="in" filter="box(in)">
                                      <p:cBhvr>
                                        <p:cTn id="137" dur="500"/>
                                        <p:tgtEl>
                                          <p:spTgt spid="37"/>
                                        </p:tgtEl>
                                      </p:cBhvr>
                                    </p:animEffect>
                                  </p:childTnLst>
                                  <p:subTnLst>
                                    <p:audio>
                                      <p:cMediaNode>
                                        <p:cTn display="0" masterRel="sameClick">
                                          <p:stCondLst>
                                            <p:cond evt="begin" delay="0">
                                              <p:tn val="135"/>
                                            </p:cond>
                                          </p:stCondLst>
                                          <p:endCondLst>
                                            <p:cond evt="onStopAudio" delay="0">
                                              <p:tgtEl>
                                                <p:sldTgt/>
                                              </p:tgtEl>
                                            </p:cond>
                                          </p:endCondLst>
                                        </p:cTn>
                                        <p:tgtEl>
                                          <p:sndTgt r:embed="rId2" name="camera.wav"/>
                                        </p:tgtEl>
                                      </p:cMediaNode>
                                    </p:audio>
                                  </p:subTnLst>
                                </p:cTn>
                              </p:par>
                            </p:childTnLst>
                          </p:cTn>
                        </p:par>
                        <p:par>
                          <p:cTn id="138" fill="hold">
                            <p:stCondLst>
                              <p:cond delay="15500"/>
                            </p:stCondLst>
                            <p:childTnLst>
                              <p:par>
                                <p:cTn id="139" presetID="18" presetClass="entr" presetSubtype="12" fill="hold" nodeType="after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strips(downLeft)">
                                      <p:cBhvr>
                                        <p:cTn id="141" dur="500"/>
                                        <p:tgtEl>
                                          <p:spTgt spid="38"/>
                                        </p:tgtEl>
                                      </p:cBhvr>
                                    </p:animEffect>
                                  </p:childTnLst>
                                  <p:subTnLst>
                                    <p:audio>
                                      <p:cMediaNode>
                                        <p:cTn display="0" masterRel="sameClick">
                                          <p:stCondLst>
                                            <p:cond evt="begin" delay="0">
                                              <p:tn val="139"/>
                                            </p:cond>
                                          </p:stCondLst>
                                          <p:endCondLst>
                                            <p:cond evt="onStopAudio" delay="0">
                                              <p:tgtEl>
                                                <p:sldTgt/>
                                              </p:tgtEl>
                                            </p:cond>
                                          </p:endCondLst>
                                        </p:cTn>
                                        <p:tgtEl>
                                          <p:sndTgt r:embed="rId2" name="camera.wav"/>
                                        </p:tgtEl>
                                      </p:cMediaNode>
                                    </p:audio>
                                  </p:subTnLst>
                                </p:cTn>
                              </p:par>
                            </p:childTnLst>
                          </p:cTn>
                        </p:par>
                        <p:par>
                          <p:cTn id="142" fill="hold">
                            <p:stCondLst>
                              <p:cond delay="16000"/>
                            </p:stCondLst>
                            <p:childTnLst>
                              <p:par>
                                <p:cTn id="143" presetID="4" presetClass="entr" presetSubtype="16" fill="hold" grpId="0" nodeType="afterEffect">
                                  <p:stCondLst>
                                    <p:cond delay="0"/>
                                  </p:stCondLst>
                                  <p:childTnLst>
                                    <p:set>
                                      <p:cBhvr>
                                        <p:cTn id="144" dur="1" fill="hold">
                                          <p:stCondLst>
                                            <p:cond delay="0"/>
                                          </p:stCondLst>
                                        </p:cTn>
                                        <p:tgtEl>
                                          <p:spTgt spid="39"/>
                                        </p:tgtEl>
                                        <p:attrNameLst>
                                          <p:attrName>style.visibility</p:attrName>
                                        </p:attrNameLst>
                                      </p:cBhvr>
                                      <p:to>
                                        <p:strVal val="visible"/>
                                      </p:to>
                                    </p:set>
                                    <p:animEffect transition="in" filter="box(in)">
                                      <p:cBhvr>
                                        <p:cTn id="145" dur="500"/>
                                        <p:tgtEl>
                                          <p:spTgt spid="39"/>
                                        </p:tgtEl>
                                      </p:cBhvr>
                                    </p:animEffect>
                                  </p:childTnLst>
                                  <p:subTnLst>
                                    <p:audio>
                                      <p:cMediaNode>
                                        <p:cTn display="0" masterRel="sameClick">
                                          <p:stCondLst>
                                            <p:cond evt="begin" delay="0">
                                              <p:tn val="143"/>
                                            </p:cond>
                                          </p:stCondLst>
                                          <p:endCondLst>
                                            <p:cond evt="onStopAudio" delay="0">
                                              <p:tgtEl>
                                                <p:sldTgt/>
                                              </p:tgtEl>
                                            </p:cond>
                                          </p:endCondLst>
                                        </p:cTn>
                                        <p:tgtEl>
                                          <p:sndTgt r:embed="rId2" name="camera.wav"/>
                                        </p:tgtEl>
                                      </p:cMediaNode>
                                    </p:audio>
                                  </p:subTnLst>
                                </p:cTn>
                              </p:par>
                            </p:childTnLst>
                          </p:cTn>
                        </p:par>
                      </p:childTnLst>
                    </p:cTn>
                  </p:par>
                  <p:par>
                    <p:cTn id="146" fill="hold">
                      <p:stCondLst>
                        <p:cond delay="indefinite"/>
                      </p:stCondLst>
                      <p:childTnLst>
                        <p:par>
                          <p:cTn id="147" fill="hold">
                            <p:stCondLst>
                              <p:cond delay="0"/>
                            </p:stCondLst>
                            <p:childTnLst>
                              <p:par>
                                <p:cTn id="148" presetID="4" presetClass="entr" presetSubtype="32" fill="hold" grpId="0" nodeType="clickEffect">
                                  <p:stCondLst>
                                    <p:cond delay="0"/>
                                  </p:stCondLst>
                                  <p:childTnLst>
                                    <p:set>
                                      <p:cBhvr>
                                        <p:cTn id="149" dur="1" fill="hold">
                                          <p:stCondLst>
                                            <p:cond delay="0"/>
                                          </p:stCondLst>
                                        </p:cTn>
                                        <p:tgtEl>
                                          <p:spTgt spid="40"/>
                                        </p:tgtEl>
                                        <p:attrNameLst>
                                          <p:attrName>style.visibility</p:attrName>
                                        </p:attrNameLst>
                                      </p:cBhvr>
                                      <p:to>
                                        <p:strVal val="visible"/>
                                      </p:to>
                                    </p:set>
                                    <p:animEffect transition="in" filter="box(out)">
                                      <p:cBhvr>
                                        <p:cTn id="150" dur="500"/>
                                        <p:tgtEl>
                                          <p:spTgt spid="40"/>
                                        </p:tgtEl>
                                      </p:cBhvr>
                                    </p:animEffect>
                                  </p:childTnLst>
                                  <p:subTnLst>
                                    <p:audio>
                                      <p:cMediaNode>
                                        <p:cTn display="0" masterRel="sameClick">
                                          <p:stCondLst>
                                            <p:cond evt="begin" delay="0">
                                              <p:tn val="148"/>
                                            </p:cond>
                                          </p:stCondLst>
                                          <p:endCondLst>
                                            <p:cond evt="onStopAudio" delay="0">
                                              <p:tgtEl>
                                                <p:sldTgt/>
                                              </p:tgtEl>
                                            </p:cond>
                                          </p:endCondLst>
                                        </p:cTn>
                                        <p:tgtEl>
                                          <p:sndTgt r:embed="rId2" name="camera.wav"/>
                                        </p:tgtEl>
                                      </p:cMediaNode>
                                    </p:audio>
                                  </p:subTnLst>
                                </p:cTn>
                              </p:par>
                            </p:childTnLst>
                          </p:cTn>
                        </p:par>
                      </p:childTnLst>
                    </p:cTn>
                  </p:par>
                  <p:par>
                    <p:cTn id="151" fill="hold">
                      <p:stCondLst>
                        <p:cond delay="indefinite"/>
                      </p:stCondLst>
                      <p:childTnLst>
                        <p:par>
                          <p:cTn id="152" fill="hold">
                            <p:stCondLst>
                              <p:cond delay="0"/>
                            </p:stCondLst>
                            <p:childTnLst>
                              <p:par>
                                <p:cTn id="153" presetID="4" presetClass="entr" presetSubtype="32" fill="hold" grpId="0" nodeType="click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box(out)">
                                      <p:cBhvr>
                                        <p:cTn id="155" dur="500"/>
                                        <p:tgtEl>
                                          <p:spTgt spid="41"/>
                                        </p:tgtEl>
                                      </p:cBhvr>
                                    </p:animEffect>
                                  </p:childTnLst>
                                  <p:subTnLst>
                                    <p:audio>
                                      <p:cMediaNode>
                                        <p:cTn display="0" masterRel="sameClick">
                                          <p:stCondLst>
                                            <p:cond evt="begin" delay="0">
                                              <p:tn val="153"/>
                                            </p:cond>
                                          </p:stCondLst>
                                          <p:endCondLst>
                                            <p:cond evt="onStopAudio" delay="0">
                                              <p:tgtEl>
                                                <p:sldTgt/>
                                              </p:tgtEl>
                                            </p:cond>
                                          </p:endCondLst>
                                        </p:cTn>
                                        <p:tgtEl>
                                          <p:sndTgt r:embed="rId2" name="camera.wav"/>
                                        </p:tgtEl>
                                      </p:cMediaNode>
                                    </p:audio>
                                  </p:subTnLst>
                                </p:cTn>
                              </p:par>
                            </p:childTnLst>
                          </p:cTn>
                        </p:par>
                      </p:childTnLst>
                    </p:cTn>
                  </p:par>
                  <p:par>
                    <p:cTn id="156" fill="hold">
                      <p:stCondLst>
                        <p:cond delay="indefinite"/>
                      </p:stCondLst>
                      <p:childTnLst>
                        <p:par>
                          <p:cTn id="157" fill="hold">
                            <p:stCondLst>
                              <p:cond delay="0"/>
                            </p:stCondLst>
                            <p:childTnLst>
                              <p:par>
                                <p:cTn id="158" presetID="8" presetClass="entr" presetSubtype="16" fill="hold" grpId="0" nodeType="clickEffect">
                                  <p:stCondLst>
                                    <p:cond delay="0"/>
                                  </p:stCondLst>
                                  <p:childTnLst>
                                    <p:set>
                                      <p:cBhvr>
                                        <p:cTn id="159" dur="1" fill="hold">
                                          <p:stCondLst>
                                            <p:cond delay="0"/>
                                          </p:stCondLst>
                                        </p:cTn>
                                        <p:tgtEl>
                                          <p:spTgt spid="42"/>
                                        </p:tgtEl>
                                        <p:attrNameLst>
                                          <p:attrName>style.visibility</p:attrName>
                                        </p:attrNameLst>
                                      </p:cBhvr>
                                      <p:to>
                                        <p:strVal val="visible"/>
                                      </p:to>
                                    </p:set>
                                    <p:animEffect transition="in" filter="diamond(in)">
                                      <p:cBhvr>
                                        <p:cTn id="160" dur="2000"/>
                                        <p:tgtEl>
                                          <p:spTgt spid="42"/>
                                        </p:tgtEl>
                                      </p:cBhvr>
                                    </p:animEffect>
                                  </p:childTnLst>
                                  <p:subTnLst>
                                    <p:audio>
                                      <p:cMediaNode>
                                        <p:cTn display="0" masterRel="sameClick">
                                          <p:stCondLst>
                                            <p:cond evt="begin" delay="0">
                                              <p:tn val="158"/>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animBg="1"/>
      <p:bldP spid="12" grpId="0"/>
      <p:bldP spid="13" grpId="0"/>
      <p:bldP spid="15" grpId="0"/>
      <p:bldP spid="16" grpId="0"/>
      <p:bldP spid="18" grpId="0"/>
      <p:bldP spid="19" grpId="0"/>
      <p:bldP spid="21" grpId="0"/>
      <p:bldP spid="22" grpId="0"/>
      <p:bldP spid="24" grpId="0"/>
      <p:bldP spid="25" grpId="0"/>
      <p:bldP spid="27" grpId="0"/>
      <p:bldP spid="28" grpId="0"/>
      <p:bldP spid="30" grpId="0"/>
      <p:bldP spid="31" grpId="0"/>
      <p:bldP spid="33" grpId="0"/>
      <p:bldP spid="34" grpId="0"/>
      <p:bldP spid="36" grpId="0"/>
      <p:bldP spid="37" grpId="0"/>
      <p:bldP spid="39" grpId="0"/>
      <p:bldP spid="40" grpId="0"/>
      <p:bldP spid="41" grpId="0" animBg="1"/>
      <p:bldP spid="4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59"/>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59"/>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 name="KSO_WM_SLIDE_ID" val="custom160459_12"/>
  <p:tag name="KSO_WM_SLIDE_INDEX" val="12"/>
  <p:tag name="KSO_WM_SLIDE_ITEM_CNT" val="2"/>
  <p:tag name="KSO_WM_SLIDE_LAYOUT" val="a_b"/>
  <p:tag name="KSO_WM_SLIDE_LAYOUT_CNT" val="1_1"/>
  <p:tag name="KSO_WM_SLIDE_TYPE" val="sectionTitle"/>
  <p:tag name="KSO_WM_BEAUTIFY_FLAG" val="#wm#"/>
  <p:tag name="KSO_WM_TAG_VERSION" val="1.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9"/>
  <p:tag name="KSO_WM_UNIT_TYPE" val="a"/>
  <p:tag name="KSO_WM_UNIT_INDEX" val="1"/>
  <p:tag name="KSO_WM_UNIT_ID" val="custom160459_12*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9"/>
  <p:tag name="KSO_WM_UNIT_TYPE" val="b"/>
  <p:tag name="KSO_WM_UNIT_INDEX" val="1"/>
  <p:tag name="KSO_WM_UNIT_ID" val="custom160459_12*b*1"/>
  <p:tag name="KSO_WM_UNIT_CLEAR" val="1"/>
  <p:tag name="KSO_WM_UNIT_LAYERLEVEL" val="1"/>
  <p:tag name="KSO_WM_UNIT_VALUE" val="6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1_A000120140530A97PPBG">
  <a:themeElements>
    <a:clrScheme name="160179.179">
      <a:dk1>
        <a:srgbClr val="3D3F41"/>
      </a:dk1>
      <a:lt1>
        <a:srgbClr val="FFFFFF"/>
      </a:lt1>
      <a:dk2>
        <a:srgbClr val="3D3F41"/>
      </a:dk2>
      <a:lt2>
        <a:srgbClr val="FFFFFF"/>
      </a:lt2>
      <a:accent1>
        <a:srgbClr val="D2689D"/>
      </a:accent1>
      <a:accent2>
        <a:srgbClr val="D37051"/>
      </a:accent2>
      <a:accent3>
        <a:srgbClr val="F28711"/>
      </a:accent3>
      <a:accent4>
        <a:srgbClr val="D30E00"/>
      </a:accent4>
      <a:accent5>
        <a:srgbClr val="BAD038"/>
      </a:accent5>
      <a:accent6>
        <a:srgbClr val="46CBE6"/>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712</TotalTime>
  <Words>3977</Words>
  <Application>Microsoft Office PowerPoint</Application>
  <PresentationFormat>宽屏</PresentationFormat>
  <Paragraphs>437</Paragraphs>
  <Slides>38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38</vt:i4>
      </vt:variant>
    </vt:vector>
  </HeadingPairs>
  <TitlesOfParts>
    <vt:vector size="53" baseType="lpstr">
      <vt:lpstr>黑体</vt:lpstr>
      <vt:lpstr>楷体_GB2312</vt:lpstr>
      <vt:lpstr>隶书</vt:lpstr>
      <vt:lpstr>宋体</vt:lpstr>
      <vt:lpstr>宋体</vt:lpstr>
      <vt:lpstr>幼圆</vt:lpstr>
      <vt:lpstr>Arial</vt:lpstr>
      <vt:lpstr>Calibri</vt:lpstr>
      <vt:lpstr>Courier New</vt:lpstr>
      <vt:lpstr>Courier New Bold</vt:lpstr>
      <vt:lpstr>Symbol</vt:lpstr>
      <vt:lpstr>Times New Roman</vt:lpstr>
      <vt:lpstr>Wingdings</vt:lpstr>
      <vt:lpstr>Wingdings 2</vt:lpstr>
      <vt:lpstr>1_A000120140530A97PPBG</vt:lpstr>
      <vt:lpstr>一维数组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任务一：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1：数组操作(P1067) </vt:lpstr>
      <vt:lpstr>PowerPoint 演示文稿</vt:lpstr>
      <vt:lpstr>PowerPoint 演示文稿</vt:lpstr>
      <vt:lpstr>例 2：查找与排序(P1064) </vt:lpstr>
      <vt:lpstr>PowerPoint 演示文稿</vt:lpstr>
      <vt:lpstr>PowerPoint 演示文稿</vt:lpstr>
      <vt:lpstr>PowerPoint 演示文稿</vt:lpstr>
      <vt:lpstr>例 3：开灯问题（题库 P1068） </vt:lpstr>
      <vt:lpstr>PowerPoint 演示文稿</vt:lpstr>
      <vt:lpstr>例 4：明明的随机数（P1065） </vt:lpstr>
      <vt:lpstr>PowerPoint 演示文稿</vt:lpstr>
      <vt:lpstr>PowerPoint 演示文稿</vt:lpstr>
      <vt:lpstr>例 5：奖学金(P1066) </vt:lpstr>
      <vt:lpstr>PowerPoint 演示文稿</vt:lpstr>
      <vt:lpstr>例 6、垂直柱状图（P1071） </vt:lpstr>
      <vt:lpstr>PowerPoint 演示文稿</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神奇的偷懒技巧STL</dc:title>
  <dc:creator>冉蛟</dc:creator>
  <cp:lastModifiedBy>ranjiao</cp:lastModifiedBy>
  <cp:revision>113</cp:revision>
  <dcterms:created xsi:type="dcterms:W3CDTF">2016-02-29T08:25:00Z</dcterms:created>
  <dcterms:modified xsi:type="dcterms:W3CDTF">2017-07-14T14:30:55Z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