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Daily Tracker - Project Analysis Presentation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7: Authentication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Security Features</a:t>
            </a:r>
          </a:p>
          <a:p>
            <a:pPr lvl="0" indent="-342900" marL="342900">
              <a:buAutoNum type="arabicPeriod"/>
            </a:pPr>
            <a:r>
              <a:rPr b="1"/>
              <a:t>Password Security</a:t>
            </a:r>
          </a:p>
          <a:p>
            <a:pPr lvl="1"/>
            <a:r>
              <a:rPr/>
              <a:t>SHA-256 hashing algorithm</a:t>
            </a:r>
          </a:p>
          <a:p>
            <a:pPr lvl="1"/>
            <a:r>
              <a:rPr/>
              <a:t>Secure password storage</a:t>
            </a:r>
          </a:p>
          <a:p>
            <a:pPr lvl="1"/>
            <a:r>
              <a:rPr/>
              <a:t>Password change with verification</a:t>
            </a:r>
          </a:p>
          <a:p>
            <a:pPr lvl="0" indent="-342900" marL="342900">
              <a:buAutoNum type="arabicPeriod"/>
            </a:pPr>
            <a:r>
              <a:rPr b="1"/>
              <a:t>Session Management</a:t>
            </a:r>
          </a:p>
          <a:p>
            <a:pPr lvl="1"/>
            <a:r>
              <a:rPr/>
              <a:t>30-day persistent sessions</a:t>
            </a:r>
          </a:p>
          <a:p>
            <a:pPr lvl="1"/>
            <a:r>
              <a:rPr/>
              <a:t>FileStore for disk-based storage</a:t>
            </a:r>
          </a:p>
          <a:p>
            <a:pPr lvl="1"/>
            <a:r>
              <a:rPr/>
              <a:t>Session extends on each request (rolling)</a:t>
            </a:r>
          </a:p>
          <a:p>
            <a:pPr lvl="1"/>
            <a:r>
              <a:rPr/>
              <a:t>Secure cookies (httpOnly, sameSite: ‘lax’)</a:t>
            </a:r>
          </a:p>
          <a:p>
            <a:pPr lvl="0" indent="-342900" marL="342900">
              <a:buAutoNum type="arabicPeriod"/>
            </a:pPr>
            <a:r>
              <a:rPr b="1"/>
              <a:t>API Security</a:t>
            </a:r>
          </a:p>
          <a:p>
            <a:pPr lvl="1"/>
            <a:r>
              <a:rPr/>
              <a:t>Session-based authentication</a:t>
            </a:r>
          </a:p>
          <a:p>
            <a:pPr lvl="1"/>
            <a:r>
              <a:rPr/>
              <a:t>Protected routes middleware</a:t>
            </a:r>
          </a:p>
          <a:p>
            <a:pPr lvl="1"/>
            <a:r>
              <a:rPr/>
              <a:t>CORS configuration</a:t>
            </a:r>
          </a:p>
          <a:p>
            <a:pPr lvl="1"/>
            <a:r>
              <a:rPr/>
              <a:t>Credentials included in all requests</a:t>
            </a:r>
          </a:p>
          <a:p>
            <a:pPr lvl="0" indent="-342900" marL="342900">
              <a:buAutoNum type="arabicPeriod"/>
            </a:pPr>
            <a:r>
              <a:rPr b="1"/>
              <a:t>Data Validation</a:t>
            </a:r>
          </a:p>
          <a:p>
            <a:pPr lvl="1"/>
            <a:r>
              <a:rPr/>
              <a:t>Zod schema validation</a:t>
            </a:r>
          </a:p>
          <a:p>
            <a:pPr lvl="1"/>
            <a:r>
              <a:rPr/>
              <a:t>Drizzle-Zod integration</a:t>
            </a:r>
          </a:p>
          <a:p>
            <a:pPr lvl="1"/>
            <a:r>
              <a:rPr/>
              <a:t>Type-safe API contracts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8: Skills &amp; Competencies Demonstrated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Skills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Full-Stack Development</a:t>
            </a:r>
            <a:r>
              <a:rPr/>
              <a:t> - Frontend: React ecosystem mastery - Backend: Node.js/Express expertise - Database: PostgreSQL with ORM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Real-Time Systems</a:t>
            </a:r>
            <a:r>
              <a:rPr/>
              <a:t> - WebSocket protocol implementation - Event-driven architecture - State synchronization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Modern Development Practices</a:t>
            </a:r>
            <a:r>
              <a:rPr/>
              <a:t> - TypeScript for type safety - Component-based architecture - RESTful API design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Authentication &amp; Security</a:t>
            </a:r>
            <a:r>
              <a:rPr/>
              <a:t> - Session management - Password hashing - Secure cookie handling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Soft Skills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Problem Solving</a:t>
            </a:r>
            <a:r>
              <a:rPr/>
              <a:t> - Identified job search pain points - Designed comprehensive solution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User Experience Focus</a:t>
            </a:r>
            <a:r>
              <a:rPr/>
              <a:t> - Mobile-first design - Real-time feedback - Intuitive navigation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9: Advanced Concepts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 State Management</a:t>
            </a:r>
          </a:p>
          <a:p>
            <a:pPr lvl="0"/>
            <a:r>
              <a:rPr b="1"/>
              <a:t>TanStack Query</a:t>
            </a:r>
            <a:r>
              <a:rPr/>
              <a:t>: Server state management</a:t>
            </a:r>
          </a:p>
          <a:p>
            <a:pPr lvl="0"/>
            <a:r>
              <a:rPr b="1"/>
              <a:t>React Context</a:t>
            </a:r>
            <a:r>
              <a:rPr/>
              <a:t>: Theme and authentication state</a:t>
            </a:r>
          </a:p>
          <a:p>
            <a:pPr lvl="0"/>
            <a:r>
              <a:rPr b="1"/>
              <a:t>Cache Invalidation</a:t>
            </a:r>
            <a:r>
              <a:rPr/>
              <a:t>: Smart data refetching</a:t>
            </a:r>
          </a:p>
          <a:p>
            <a:pPr lvl="0"/>
            <a:r>
              <a:rPr b="1"/>
              <a:t>Optimistic Updates</a:t>
            </a:r>
            <a:r>
              <a:rPr/>
              <a:t>: Immediate UI feedback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Progressive Web App (PWA)</a:t>
            </a:r>
          </a:p>
          <a:p>
            <a:pPr lvl="0"/>
            <a:r>
              <a:rPr b="1"/>
              <a:t>Mobile-First Design</a:t>
            </a:r>
            <a:r>
              <a:rPr/>
              <a:t>: Responsive across all devices</a:t>
            </a:r>
          </a:p>
          <a:p>
            <a:pPr lvl="0"/>
            <a:r>
              <a:rPr b="1"/>
              <a:t>Offline Capabilities</a:t>
            </a:r>
            <a:r>
              <a:rPr/>
              <a:t>: Prepared for future enhancement</a:t>
            </a:r>
          </a:p>
          <a:p>
            <a:pPr lvl="0"/>
            <a:r>
              <a:rPr b="1"/>
              <a:t>App-Like Experience</a:t>
            </a:r>
            <a:r>
              <a:rPr/>
              <a:t>: Native feel on mobile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Type Safety</a:t>
            </a:r>
          </a:p>
          <a:p>
            <a:pPr lvl="0"/>
            <a:r>
              <a:rPr b="1"/>
              <a:t>TypeScript</a:t>
            </a:r>
            <a:r>
              <a:rPr/>
              <a:t>: End-to-end type safety</a:t>
            </a:r>
          </a:p>
          <a:p>
            <a:pPr lvl="0"/>
            <a:r>
              <a:rPr b="1"/>
              <a:t>Zod Schemas</a:t>
            </a:r>
            <a:r>
              <a:rPr/>
              <a:t>: Runtime validation</a:t>
            </a:r>
          </a:p>
          <a:p>
            <a:pPr lvl="0"/>
            <a:r>
              <a:rPr b="1"/>
              <a:t>Drizzle ORM</a:t>
            </a:r>
            <a:r>
              <a:rPr/>
              <a:t>: Type-safe database queries</a:t>
            </a:r>
          </a:p>
          <a:p>
            <a:pPr lvl="0"/>
            <a:r>
              <a:rPr b="1"/>
              <a:t>Shared Types</a:t>
            </a:r>
            <a:r>
              <a:rPr/>
              <a:t>: Frontend-backend type consistency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Performance Optimization</a:t>
            </a:r>
          </a:p>
          <a:p>
            <a:pPr lvl="0"/>
            <a:r>
              <a:rPr b="1"/>
              <a:t>Code Splitting</a:t>
            </a:r>
            <a:r>
              <a:rPr/>
              <a:t>: Vite lazy loading</a:t>
            </a:r>
          </a:p>
          <a:p>
            <a:pPr lvl="0"/>
            <a:r>
              <a:rPr b="1"/>
              <a:t>Query Caching</a:t>
            </a:r>
            <a:r>
              <a:rPr/>
              <a:t>: 30-day cache retention</a:t>
            </a:r>
          </a:p>
          <a:p>
            <a:pPr lvl="0"/>
            <a:r>
              <a:rPr b="1"/>
              <a:t>Stale-While-Revalidate</a:t>
            </a:r>
            <a:r>
              <a:rPr/>
              <a:t>: Smart cache strategy</a:t>
            </a:r>
          </a:p>
          <a:p>
            <a:pPr lvl="0"/>
            <a:r>
              <a:rPr b="1"/>
              <a:t>WebSocket</a:t>
            </a:r>
            <a:r>
              <a:rPr/>
              <a:t>: Efficient real-time updates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10: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 Models</a:t>
            </a:r>
          </a:p>
          <a:p>
            <a:pPr lvl="0" indent="0" marL="0">
              <a:buNone/>
            </a:pPr>
            <a:r>
              <a:rPr b="1"/>
              <a:t>Users Table</a:t>
            </a:r>
            <a:r>
              <a:rPr/>
              <a:t> - id (UUID, Primary Key) - username (Unique) - email - phone - password (Hashed)</a:t>
            </a:r>
          </a:p>
          <a:p>
            <a:pPr lvl="0" indent="0" marL="0">
              <a:buNone/>
            </a:pPr>
            <a:r>
              <a:rPr b="1"/>
              <a:t>Jobs Table</a:t>
            </a:r>
            <a:r>
              <a:rPr/>
              <a:t> - id (UUID, Primary Key) - userId (Foreign Key) - url, title, company, location - type, description - postedDate, analyzedDate - createdAt, updatedAt</a:t>
            </a:r>
          </a:p>
          <a:p>
            <a:pPr lvl="0" indent="0" marL="0">
              <a:buNone/>
            </a:pPr>
            <a:r>
              <a:rPr b="1"/>
              <a:t>Tasks Table</a:t>
            </a:r>
            <a:r>
              <a:rPr/>
              <a:t> - id (UUID, Primary Key) - userId (Foreign Key) - title, company, url - type (job-application, follow-up, interview, other) - completed (Boolean) - addedDate, createdAt, updatedAt</a:t>
            </a:r>
          </a:p>
          <a:p>
            <a:pPr lvl="0" indent="0" marL="0">
              <a:buNone/>
            </a:pPr>
            <a:r>
              <a:rPr b="1"/>
              <a:t>Notes Table</a:t>
            </a:r>
            <a:r>
              <a:rPr/>
              <a:t> - id (UUID, Primary Key) - userId (Foreign Key) - title, content (Rich text) - createdAt, updatedAt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11: 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CI/CD &amp; Deployment</a:t>
            </a:r>
          </a:p>
          <a:p>
            <a:pPr lvl="0" indent="-342900" marL="342900">
              <a:buAutoNum type="arabicPeriod"/>
            </a:pPr>
            <a:r>
              <a:rPr b="1"/>
              <a:t>Development Environment</a:t>
            </a:r>
          </a:p>
          <a:p>
            <a:pPr lvl="1"/>
            <a:r>
              <a:rPr/>
              <a:t>Vite hot module replacement</a:t>
            </a:r>
          </a:p>
          <a:p>
            <a:pPr lvl="1"/>
            <a:r>
              <a:rPr/>
              <a:t>TypeScript compilation</a:t>
            </a:r>
          </a:p>
          <a:p>
            <a:pPr lvl="1"/>
            <a:r>
              <a:rPr/>
              <a:t>Real-time error overlay</a:t>
            </a:r>
          </a:p>
          <a:p>
            <a:pPr lvl="0" indent="-342900" marL="342900">
              <a:buAutoNum type="arabicPeriod"/>
            </a:pPr>
            <a:r>
              <a:rPr b="1"/>
              <a:t>Build Process</a:t>
            </a:r>
          </a:p>
          <a:p>
            <a:pPr lvl="1" indent="0">
              <a:buNone/>
            </a:pPr>
            <a:r>
              <a:rPr>
                <a:latin typeface="Courier"/>
              </a:rPr>
              <a:t>npm run build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 Vite builds frontend → dist/public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- esbuild bundles backend → dist/index.js</a:t>
            </a:r>
          </a:p>
          <a:p>
            <a:pPr lvl="0" indent="-342900" marL="342900">
              <a:buAutoNum type="arabicPeriod"/>
            </a:pPr>
            <a:r>
              <a:rPr b="1"/>
              <a:t>Production Deployment (Render)</a:t>
            </a:r>
          </a:p>
          <a:p>
            <a:pPr lvl="1"/>
            <a:r>
              <a:rPr/>
              <a:t>PostgreSQL database provisioning</a:t>
            </a:r>
          </a:p>
          <a:p>
            <a:pPr lvl="1"/>
            <a:r>
              <a:rPr/>
              <a:t>Environment variable configuration</a:t>
            </a:r>
          </a:p>
          <a:p>
            <a:pPr lvl="1"/>
            <a:r>
              <a:rPr/>
              <a:t>Session persistence with FileStore</a:t>
            </a:r>
          </a:p>
          <a:p>
            <a:pPr lvl="1"/>
            <a:r>
              <a:rPr/>
              <a:t>WebSocket support (native)</a:t>
            </a:r>
          </a:p>
          <a:p>
            <a:pPr lvl="1"/>
            <a:r>
              <a:rPr/>
              <a:t>Auto-deploy on git push</a:t>
            </a:r>
          </a:p>
          <a:p>
            <a:pPr lvl="0" indent="-342900" marL="342900">
              <a:buAutoNum type="arabicPeriod"/>
            </a:pPr>
            <a:r>
              <a:rPr b="1"/>
              <a:t>Monitoring</a:t>
            </a:r>
          </a:p>
          <a:p>
            <a:pPr lvl="1"/>
            <a:r>
              <a:rPr/>
              <a:t>Server logs via Express middleware</a:t>
            </a:r>
          </a:p>
          <a:p>
            <a:pPr lvl="1"/>
            <a:r>
              <a:rPr/>
              <a:t>WebSocket connection tracking</a:t>
            </a:r>
          </a:p>
          <a:p>
            <a:pPr lvl="1"/>
            <a:r>
              <a:rPr/>
              <a:t>Database query monitoring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12: 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Authentication APIs</a:t>
            </a:r>
          </a:p>
          <a:p>
            <a:pPr lvl="0"/>
            <a:r>
              <a:rPr>
                <a:latin typeface="Courier"/>
              </a:rPr>
              <a:t>POST /api/auth/register</a:t>
            </a:r>
            <a:r>
              <a:rPr/>
              <a:t> - User registration</a:t>
            </a:r>
          </a:p>
          <a:p>
            <a:pPr lvl="0"/>
            <a:r>
              <a:rPr>
                <a:latin typeface="Courier"/>
              </a:rPr>
              <a:t>POST /api/auth/login</a:t>
            </a:r>
            <a:r>
              <a:rPr/>
              <a:t> - User login</a:t>
            </a:r>
          </a:p>
          <a:p>
            <a:pPr lvl="0"/>
            <a:r>
              <a:rPr>
                <a:latin typeface="Courier"/>
              </a:rPr>
              <a:t>POST /api/auth/logout</a:t>
            </a:r>
            <a:r>
              <a:rPr/>
              <a:t> - User logout</a:t>
            </a:r>
          </a:p>
          <a:p>
            <a:pPr lvl="0"/>
            <a:r>
              <a:rPr>
                <a:latin typeface="Courier"/>
              </a:rPr>
              <a:t>GET /api/auth/check</a:t>
            </a:r>
            <a:r>
              <a:rPr/>
              <a:t> - Session validation</a:t>
            </a:r>
          </a:p>
          <a:p>
            <a:pPr lvl="0"/>
            <a:r>
              <a:rPr>
                <a:latin typeface="Courier"/>
              </a:rPr>
              <a:t>GET /api/auth/me</a:t>
            </a:r>
            <a:r>
              <a:rPr/>
              <a:t> - Get current user</a:t>
            </a:r>
          </a:p>
          <a:p>
            <a:pPr lvl="0"/>
            <a:r>
              <a:rPr>
                <a:latin typeface="Courier"/>
              </a:rPr>
              <a:t>POST /api/auth/change-password</a:t>
            </a:r>
            <a:r>
              <a:rPr/>
              <a:t> - Update password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Job Management APIs</a:t>
            </a:r>
          </a:p>
          <a:p>
            <a:pPr lvl="0"/>
            <a:r>
              <a:rPr>
                <a:latin typeface="Courier"/>
              </a:rPr>
              <a:t>GET /api/jobs</a:t>
            </a:r>
            <a:r>
              <a:rPr/>
              <a:t> - List all jobs</a:t>
            </a:r>
          </a:p>
          <a:p>
            <a:pPr lvl="0"/>
            <a:r>
              <a:rPr>
                <a:latin typeface="Courier"/>
              </a:rPr>
              <a:t>POST /api/jobs</a:t>
            </a:r>
            <a:r>
              <a:rPr/>
              <a:t> - Create new job</a:t>
            </a:r>
          </a:p>
          <a:p>
            <a:pPr lvl="0"/>
            <a:r>
              <a:rPr>
                <a:latin typeface="Courier"/>
              </a:rPr>
              <a:t>PATCH /api/jobs/:id</a:t>
            </a:r>
            <a:r>
              <a:rPr/>
              <a:t> - Update job</a:t>
            </a:r>
          </a:p>
          <a:p>
            <a:pPr lvl="0"/>
            <a:r>
              <a:rPr>
                <a:latin typeface="Courier"/>
              </a:rPr>
              <a:t>DELETE /api/jobs/:id</a:t>
            </a:r>
            <a:r>
              <a:rPr/>
              <a:t> - Delete job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Management APIs</a:t>
            </a:r>
          </a:p>
          <a:p>
            <a:pPr lvl="0"/>
            <a:r>
              <a:rPr>
                <a:latin typeface="Courier"/>
              </a:rPr>
              <a:t>GET /api/tasks</a:t>
            </a:r>
            <a:r>
              <a:rPr/>
              <a:t> - List all tasks</a:t>
            </a:r>
          </a:p>
          <a:p>
            <a:pPr lvl="0"/>
            <a:r>
              <a:rPr>
                <a:latin typeface="Courier"/>
              </a:rPr>
              <a:t>POST /api/tasks</a:t>
            </a:r>
            <a:r>
              <a:rPr/>
              <a:t> - Create new task</a:t>
            </a:r>
          </a:p>
          <a:p>
            <a:pPr lvl="0"/>
            <a:r>
              <a:rPr>
                <a:latin typeface="Courier"/>
              </a:rPr>
              <a:t>PATCH /api/tasks/:id</a:t>
            </a:r>
            <a:r>
              <a:rPr/>
              <a:t> - Update task</a:t>
            </a:r>
          </a:p>
          <a:p>
            <a:pPr lvl="0"/>
            <a:r>
              <a:rPr>
                <a:latin typeface="Courier"/>
              </a:rPr>
              <a:t>PATCH /api/tasks/:id/toggle</a:t>
            </a:r>
            <a:r>
              <a:rPr/>
              <a:t> - Toggle completion</a:t>
            </a:r>
          </a:p>
          <a:p>
            <a:pPr lvl="0"/>
            <a:r>
              <a:rPr>
                <a:latin typeface="Courier"/>
              </a:rPr>
              <a:t>DELETE /api/tasks/:id</a:t>
            </a:r>
            <a:r>
              <a:rPr/>
              <a:t> - Delete task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Notes APIs</a:t>
            </a:r>
          </a:p>
          <a:p>
            <a:pPr lvl="0"/>
            <a:r>
              <a:rPr>
                <a:latin typeface="Courier"/>
              </a:rPr>
              <a:t>GET /api/notes</a:t>
            </a:r>
            <a:r>
              <a:rPr/>
              <a:t> - List all notes</a:t>
            </a:r>
          </a:p>
          <a:p>
            <a:pPr lvl="0"/>
            <a:r>
              <a:rPr>
                <a:latin typeface="Courier"/>
              </a:rPr>
              <a:t>POST /api/notes</a:t>
            </a:r>
            <a:r>
              <a:rPr/>
              <a:t> - Create new note</a:t>
            </a:r>
          </a:p>
          <a:p>
            <a:pPr lvl="0"/>
            <a:r>
              <a:rPr>
                <a:latin typeface="Courier"/>
              </a:rPr>
              <a:t>PATCH /api/notes/:id</a:t>
            </a:r>
            <a:r>
              <a:rPr/>
              <a:t> - Update note</a:t>
            </a:r>
          </a:p>
          <a:p>
            <a:pPr lvl="0"/>
            <a:r>
              <a:rPr>
                <a:latin typeface="Courier"/>
              </a:rPr>
              <a:t>DELETE /api/notes/:id</a:t>
            </a:r>
            <a:r>
              <a:rPr/>
              <a:t> - Delete note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13: UI/UX Design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Design Principles</a:t>
            </a:r>
          </a:p>
          <a:p>
            <a:pPr lvl="0" indent="-342900" marL="342900">
              <a:buAutoNum type="arabicPeriod"/>
            </a:pPr>
            <a:r>
              <a:rPr b="1"/>
              <a:t>Mobile-First Approach</a:t>
            </a:r>
          </a:p>
          <a:p>
            <a:pPr lvl="1"/>
            <a:r>
              <a:rPr/>
              <a:t>Optimized for touch interactions</a:t>
            </a:r>
          </a:p>
          <a:p>
            <a:pPr lvl="1"/>
            <a:r>
              <a:rPr/>
              <a:t>Responsive breakpoints</a:t>
            </a:r>
          </a:p>
          <a:p>
            <a:pPr lvl="1"/>
            <a:r>
              <a:rPr/>
              <a:t>PWA-ready architecture</a:t>
            </a:r>
          </a:p>
          <a:p>
            <a:pPr lvl="0" indent="-342900" marL="342900">
              <a:buAutoNum type="arabicPeriod"/>
            </a:pPr>
            <a:r>
              <a:rPr b="1"/>
              <a:t>Minimal &amp; Clean Interface</a:t>
            </a:r>
          </a:p>
          <a:p>
            <a:pPr lvl="1"/>
            <a:r>
              <a:rPr/>
              <a:t>Inspired by Notion and Linear</a:t>
            </a:r>
          </a:p>
          <a:p>
            <a:pPr lvl="1"/>
            <a:r>
              <a:rPr/>
              <a:t>Clear visual hierarchy</a:t>
            </a:r>
          </a:p>
          <a:p>
            <a:pPr lvl="1"/>
            <a:r>
              <a:rPr/>
              <a:t>Professional aesthetic</a:t>
            </a:r>
          </a:p>
          <a:p>
            <a:pPr lvl="0" indent="-342900" marL="342900">
              <a:buAutoNum type="arabicPeriod"/>
            </a:pPr>
            <a:r>
              <a:rPr b="1"/>
              <a:t>Dark Mode Support</a:t>
            </a:r>
          </a:p>
          <a:p>
            <a:pPr lvl="1"/>
            <a:r>
              <a:rPr/>
              <a:t>System preference detection</a:t>
            </a:r>
          </a:p>
          <a:p>
            <a:pPr lvl="1"/>
            <a:r>
              <a:rPr/>
              <a:t>Persistent theme selection</a:t>
            </a:r>
          </a:p>
          <a:p>
            <a:pPr lvl="1"/>
            <a:r>
              <a:rPr/>
              <a:t>Tailwind dark mode utilities</a:t>
            </a:r>
          </a:p>
          <a:p>
            <a:pPr lvl="0" indent="-342900" marL="342900">
              <a:buAutoNum type="arabicPeriod"/>
            </a:pPr>
            <a:r>
              <a:rPr b="1"/>
              <a:t>Accessibility</a:t>
            </a:r>
          </a:p>
          <a:p>
            <a:pPr lvl="1"/>
            <a:r>
              <a:rPr/>
              <a:t>Radix UI primitives (WAI-ARIA compliant)</a:t>
            </a:r>
          </a:p>
          <a:p>
            <a:pPr lvl="1"/>
            <a:r>
              <a:rPr/>
              <a:t>Keyboard navigation</a:t>
            </a:r>
          </a:p>
          <a:p>
            <a:pPr lvl="1"/>
            <a:r>
              <a:rPr/>
              <a:t>Screen reader support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Component Library</a:t>
            </a:r>
          </a:p>
          <a:p>
            <a:pPr lvl="0"/>
            <a:r>
              <a:rPr/>
              <a:t>Buttons, Cards, Dialogs</a:t>
            </a:r>
          </a:p>
          <a:p>
            <a:pPr lvl="0"/>
            <a:r>
              <a:rPr/>
              <a:t>Forms with validation</a:t>
            </a:r>
          </a:p>
          <a:p>
            <a:pPr lvl="0"/>
            <a:r>
              <a:rPr/>
              <a:t>Tabs, Accordions, Dropdowns</a:t>
            </a:r>
          </a:p>
          <a:p>
            <a:pPr lvl="0"/>
            <a:r>
              <a:rPr/>
              <a:t>Toast notifications</a:t>
            </a:r>
          </a:p>
          <a:p>
            <a:pPr lvl="0"/>
            <a:r>
              <a:rPr/>
              <a:t>Loading states &amp; skeletons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14: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Challenge 1: Session Persistence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Sessions lost on server restart </a:t>
            </a:r>
            <a:r>
              <a:rPr b="1"/>
              <a:t>Solution</a:t>
            </a:r>
            <a:r>
              <a:rPr/>
              <a:t>: Implemented FileStore for disk-based session storage with 30-day TTL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2: Real-Time Sync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Data not syncing between mobile and desktop </a:t>
            </a:r>
            <a:r>
              <a:rPr b="1"/>
              <a:t>Solution</a:t>
            </a:r>
            <a:r>
              <a:rPr/>
              <a:t>: WebSocket + React Query cache invalidation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3: Type Safety Across Stack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Frontend-backend type mismatches </a:t>
            </a:r>
            <a:r>
              <a:rPr b="1"/>
              <a:t>Solution</a:t>
            </a:r>
            <a:r>
              <a:rPr/>
              <a:t>: Shared TypeScript schema with Drizzle-Zod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4: Authentication Flow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Race conditions during login/registration </a:t>
            </a:r>
            <a:r>
              <a:rPr b="1"/>
              <a:t>Solution</a:t>
            </a:r>
            <a:r>
              <a:rPr/>
              <a:t>: Proper loading states and auth context management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Challenge 5: Database Connection</a:t>
            </a:r>
          </a:p>
          <a:p>
            <a:pPr lvl="0" indent="0" marL="0">
              <a:buNone/>
            </a:pPr>
            <a:r>
              <a:rPr b="1"/>
              <a:t>Problem</a:t>
            </a:r>
            <a:r>
              <a:rPr/>
              <a:t>: SSL certificate errors with Neon </a:t>
            </a:r>
            <a:r>
              <a:rPr b="1"/>
              <a:t>Solution</a:t>
            </a:r>
            <a:r>
              <a:rPr/>
              <a:t>: Configured WebSocket with secure: false for development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15: Testing &amp; Quality Assurance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Testing Strategy</a:t>
            </a:r>
          </a:p>
          <a:p>
            <a:pPr lvl="0" indent="-342900" marL="342900">
              <a:buAutoNum type="arabicPeriod"/>
            </a:pPr>
            <a:r>
              <a:rPr b="1"/>
              <a:t>Type Checking</a:t>
            </a:r>
          </a:p>
          <a:p>
            <a:pPr lvl="1"/>
            <a:r>
              <a:rPr/>
              <a:t>TypeScript strict mode</a:t>
            </a:r>
          </a:p>
          <a:p>
            <a:pPr lvl="1"/>
            <a:r>
              <a:rPr/>
              <a:t>ESLint for code quality</a:t>
            </a:r>
          </a:p>
          <a:p>
            <a:pPr lvl="1"/>
            <a:r>
              <a:rPr/>
              <a:t>LSP diagnostics</a:t>
            </a:r>
          </a:p>
          <a:p>
            <a:pPr lvl="0" indent="-342900" marL="342900">
              <a:buAutoNum type="arabicPeriod"/>
            </a:pPr>
            <a:r>
              <a:rPr b="1"/>
              <a:t>Manual Testing</a:t>
            </a:r>
          </a:p>
          <a:p>
            <a:pPr lvl="1"/>
            <a:r>
              <a:rPr/>
              <a:t>User registration flow</a:t>
            </a:r>
          </a:p>
          <a:p>
            <a:pPr lvl="1"/>
            <a:r>
              <a:rPr/>
              <a:t>Login persistence (30 days)</a:t>
            </a:r>
          </a:p>
          <a:p>
            <a:pPr lvl="1"/>
            <a:r>
              <a:rPr/>
              <a:t>Real-time sync across devices</a:t>
            </a:r>
          </a:p>
          <a:p>
            <a:pPr lvl="1"/>
            <a:r>
              <a:rPr/>
              <a:t>Password change functionality</a:t>
            </a:r>
          </a:p>
          <a:p>
            <a:pPr lvl="1"/>
            <a:r>
              <a:rPr/>
              <a:t>CRUD operations for jobs/tasks/notes</a:t>
            </a:r>
          </a:p>
          <a:p>
            <a:pPr lvl="0" indent="-342900" marL="342900">
              <a:buAutoNum type="arabicPeriod"/>
            </a:pPr>
            <a:r>
              <a:rPr b="1"/>
              <a:t>Browser Testing</a:t>
            </a:r>
          </a:p>
          <a:p>
            <a:pPr lvl="1"/>
            <a:r>
              <a:rPr/>
              <a:t>Chrome, Firefox, Safari</a:t>
            </a:r>
          </a:p>
          <a:p>
            <a:pPr lvl="1"/>
            <a:r>
              <a:rPr/>
              <a:t>Mobile browsers (iOS/Android)</a:t>
            </a:r>
          </a:p>
          <a:p>
            <a:pPr lvl="1"/>
            <a:r>
              <a:rPr/>
              <a:t>WebSocket connection stability</a:t>
            </a:r>
          </a:p>
          <a:p>
            <a:pPr lvl="0" indent="-342900" marL="342900">
              <a:buAutoNum type="arabicPeriod"/>
            </a:pPr>
            <a:r>
              <a:rPr b="1"/>
              <a:t>Production Readiness</a:t>
            </a:r>
          </a:p>
          <a:p>
            <a:pPr lvl="1"/>
            <a:r>
              <a:rPr/>
              <a:t>Environment variable validation</a:t>
            </a:r>
          </a:p>
          <a:p>
            <a:pPr lvl="1"/>
            <a:r>
              <a:rPr/>
              <a:t>Error handling</a:t>
            </a:r>
          </a:p>
          <a:p>
            <a:pPr lvl="1"/>
            <a:r>
              <a:rPr/>
              <a:t>Logging and monitoring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16: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Planned Features</a:t>
            </a:r>
          </a:p>
          <a:p>
            <a:pPr lvl="0" indent="-342900" marL="342900">
              <a:buAutoNum type="arabicPeriod"/>
            </a:pPr>
            <a:r>
              <a:rPr b="1"/>
              <a:t>Advanced Job Search</a:t>
            </a:r>
          </a:p>
          <a:p>
            <a:pPr lvl="1"/>
            <a:r>
              <a:rPr/>
              <a:t>AI-powered job recommendations</a:t>
            </a:r>
          </a:p>
          <a:p>
            <a:pPr lvl="1"/>
            <a:r>
              <a:rPr/>
              <a:t>Automated application tracking</a:t>
            </a:r>
          </a:p>
          <a:p>
            <a:pPr lvl="1"/>
            <a:r>
              <a:rPr/>
              <a:t>Interview scheduling integration</a:t>
            </a:r>
          </a:p>
          <a:p>
            <a:pPr lvl="0" indent="-342900" marL="342900">
              <a:buAutoNum type="arabicPeriod"/>
            </a:pPr>
            <a:r>
              <a:rPr b="1"/>
              <a:t>Team Collaboration</a:t>
            </a:r>
          </a:p>
          <a:p>
            <a:pPr lvl="1"/>
            <a:r>
              <a:rPr/>
              <a:t>Share job listings with team</a:t>
            </a:r>
          </a:p>
          <a:p>
            <a:pPr lvl="1"/>
            <a:r>
              <a:rPr/>
              <a:t>Collaborative notes</a:t>
            </a:r>
          </a:p>
          <a:p>
            <a:pPr lvl="1"/>
            <a:r>
              <a:rPr/>
              <a:t>Referral tracking</a:t>
            </a:r>
          </a:p>
          <a:p>
            <a:pPr lvl="0" indent="-342900" marL="342900">
              <a:buAutoNum type="arabicPeriod"/>
            </a:pPr>
            <a:r>
              <a:rPr b="1"/>
              <a:t>Analytics Dashboard</a:t>
            </a:r>
          </a:p>
          <a:p>
            <a:pPr lvl="1"/>
            <a:r>
              <a:rPr/>
              <a:t>Application success rate</a:t>
            </a:r>
          </a:p>
          <a:p>
            <a:pPr lvl="1"/>
            <a:r>
              <a:rPr/>
              <a:t>Time-to-hire metrics</a:t>
            </a:r>
          </a:p>
          <a:p>
            <a:pPr lvl="1"/>
            <a:r>
              <a:rPr/>
              <a:t>Interview conversion funnel</a:t>
            </a:r>
          </a:p>
          <a:p>
            <a:pPr lvl="0" indent="-342900" marL="342900">
              <a:buAutoNum type="arabicPeriod"/>
            </a:pPr>
            <a:r>
              <a:rPr b="1"/>
              <a:t>Mobile Apps</a:t>
            </a:r>
          </a:p>
          <a:p>
            <a:pPr lvl="1"/>
            <a:r>
              <a:rPr/>
              <a:t>Native iOS app (React Native)</a:t>
            </a:r>
          </a:p>
          <a:p>
            <a:pPr lvl="1"/>
            <a:r>
              <a:rPr/>
              <a:t>Native Android app</a:t>
            </a:r>
          </a:p>
          <a:p>
            <a:pPr lvl="1"/>
            <a:r>
              <a:rPr/>
              <a:t>Push notifications</a:t>
            </a:r>
          </a:p>
          <a:p>
            <a:pPr lvl="0" indent="-342900" marL="342900">
              <a:buAutoNum type="arabicPeriod"/>
            </a:pPr>
            <a:r>
              <a:rPr b="1"/>
              <a:t>Integrations</a:t>
            </a:r>
          </a:p>
          <a:p>
            <a:pPr lvl="1"/>
            <a:r>
              <a:rPr/>
              <a:t>LinkedIn auto-import</a:t>
            </a:r>
          </a:p>
          <a:p>
            <a:pPr lvl="1"/>
            <a:r>
              <a:rPr/>
              <a:t>Google Calendar sync</a:t>
            </a:r>
          </a:p>
          <a:p>
            <a:pPr lvl="1"/>
            <a:r>
              <a:rPr/>
              <a:t>Email reminders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1: Title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Daily Tracker</a:t>
            </a:r>
            <a:r>
              <a:rPr/>
              <a:t> </a:t>
            </a:r>
            <a:r>
              <a:rPr i="1"/>
              <a:t>A Progressive Web Application for Job Search Management</a:t>
            </a:r>
          </a:p>
          <a:p>
            <a:pPr lvl="0" indent="0" marL="0">
              <a:buNone/>
            </a:pPr>
            <a:r>
              <a:rPr/>
              <a:t>Subtitle: Streamlining Job Hunting with Real-Time Synchronization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17: Deployment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Render Deployment Specs</a:t>
            </a:r>
          </a:p>
          <a:p>
            <a:pPr lvl="0" indent="0" marL="0">
              <a:buNone/>
            </a:pPr>
            <a:r>
              <a:rPr b="1"/>
              <a:t>Web Service:</a:t>
            </a:r>
            <a:r>
              <a:rPr/>
              <a:t> - Runtime: Node.js 18+ - Build: </a:t>
            </a:r>
            <a:r>
              <a:rPr>
                <a:latin typeface="Courier"/>
              </a:rPr>
              <a:t>npm install &amp;&amp; npm run build</a:t>
            </a:r>
            <a:r>
              <a:rPr/>
              <a:t> - Start: </a:t>
            </a:r>
            <a:r>
              <a:rPr>
                <a:latin typeface="Courier"/>
              </a:rPr>
              <a:t>npm start</a:t>
            </a:r>
            <a:r>
              <a:rPr/>
              <a:t> - Health Check: </a:t>
            </a:r>
            <a:r>
              <a:rPr>
                <a:latin typeface="Courier"/>
              </a:rPr>
              <a:t>/api/auth/check</a:t>
            </a:r>
          </a:p>
          <a:p>
            <a:pPr lvl="0" indent="0" marL="0">
              <a:buNone/>
            </a:pPr>
            <a:r>
              <a:rPr b="1"/>
              <a:t>Database:</a:t>
            </a:r>
            <a:r>
              <a:rPr/>
              <a:t> - PostgreSQL 15 - Neon Serverless Adapter - Automatic backups</a:t>
            </a:r>
          </a:p>
          <a:p>
            <a:pPr lvl="0" indent="0" marL="0">
              <a:buNone/>
            </a:pPr>
            <a:r>
              <a:rPr b="1"/>
              <a:t>Environment Variables:</a:t>
            </a:r>
            <a:r>
              <a:rPr/>
              <a:t> - </a:t>
            </a:r>
            <a:r>
              <a:rPr>
                <a:latin typeface="Courier"/>
              </a:rPr>
              <a:t>DATABASE_URL</a:t>
            </a:r>
            <a:r>
              <a:rPr/>
              <a:t> - PostgreSQL connection - </a:t>
            </a:r>
            <a:r>
              <a:rPr>
                <a:latin typeface="Courier"/>
              </a:rPr>
              <a:t>SESSION_SECRET</a:t>
            </a:r>
            <a:r>
              <a:rPr/>
              <a:t> - Session encryption - </a:t>
            </a:r>
            <a:r>
              <a:rPr>
                <a:latin typeface="Courier"/>
              </a:rPr>
              <a:t>NODE_ENV=production</a:t>
            </a:r>
            <a:r>
              <a:rPr/>
              <a:t> - </a:t>
            </a:r>
            <a:r>
              <a:rPr>
                <a:latin typeface="Courier"/>
              </a:rPr>
              <a:t>PORT</a:t>
            </a:r>
            <a:r>
              <a:rPr/>
              <a:t> - Auto-assigned by Render</a:t>
            </a:r>
          </a:p>
          <a:p>
            <a:pPr lvl="0" indent="0" marL="0">
              <a:buNone/>
            </a:pPr>
            <a:r>
              <a:rPr b="1"/>
              <a:t>Storage:</a:t>
            </a:r>
            <a:r>
              <a:rPr/>
              <a:t> - FileStore sessions in </a:t>
            </a:r>
            <a:r>
              <a:rPr>
                <a:latin typeface="Courier"/>
              </a:rPr>
              <a:t>.sessions/</a:t>
            </a:r>
            <a:r>
              <a:rPr/>
              <a:t> - Persistent disk mount (1GB)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18: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 Performance</a:t>
            </a:r>
          </a:p>
          <a:p>
            <a:pPr lvl="0" indent="0" marL="0">
              <a:buNone/>
            </a:pPr>
            <a:r>
              <a:rPr b="1"/>
              <a:t>Frontend:</a:t>
            </a:r>
            <a:r>
              <a:rPr/>
              <a:t> - Initial Load: ~2s (production) - Time to Interactive: ~3s - React Query Cache: 30-day retention - WebSocket Latency: &lt;100ms</a:t>
            </a:r>
          </a:p>
          <a:p>
            <a:pPr lvl="0" indent="0" marL="0">
              <a:buNone/>
            </a:pPr>
            <a:r>
              <a:rPr b="1"/>
              <a:t>Backend:</a:t>
            </a:r>
            <a:r>
              <a:rPr/>
              <a:t> - API Response Time: &lt;200ms (avg) - WebSocket Message Delivery: Real-time - Session Lookup: &lt;10ms (FileStore) - Database Queries: &lt;50ms (indexed)</a:t>
            </a:r>
          </a:p>
          <a:p>
            <a:pPr lvl="0" indent="0" marL="0">
              <a:buNone/>
            </a:pPr>
            <a:r>
              <a:rPr b="1"/>
              <a:t>Real-Time Sync:</a:t>
            </a:r>
            <a:r>
              <a:rPr/>
              <a:t> - Mobile → Desktop: Instant - Desktop → Mobile: Instant - Multi-tab Sync: Instant - Reconnection: Automatic (10 retries)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19: 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Technical Growth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Mastered Real-Time Architecture</a:t>
            </a:r>
            <a:r>
              <a:rPr/>
              <a:t> - WebSocket protocol - Event-driven systems - State synchronization strategies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Advanced React Patterns</a:t>
            </a:r>
            <a:r>
              <a:rPr/>
              <a:t> - Custom hooks - Context API - TanStack Query integration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Backend Development</a:t>
            </a:r>
            <a:r>
              <a:rPr/>
              <a:t> - Express.js middleware - Session management - RESTful API design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Database &amp; ORM</a:t>
            </a:r>
            <a:r>
              <a:rPr/>
              <a:t> - Drizzle ORM proficiency - PostgreSQL optimization - Schema design</a:t>
            </a:r>
          </a:p>
          <a:p>
            <a:pPr lvl="0" indent="0" marL="0">
              <a:buNone/>
            </a:pPr>
            <a:r>
              <a:rPr/>
              <a:t>✅ </a:t>
            </a:r>
            <a:r>
              <a:rPr b="1"/>
              <a:t>DevOps &amp; Deployment</a:t>
            </a:r>
            <a:r>
              <a:rPr/>
              <a:t> - Render platform - Environment configuration - Production monitoring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20: Conclusion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Project Summary</a:t>
            </a:r>
          </a:p>
          <a:p>
            <a:pPr lvl="0" indent="0" marL="0">
              <a:buNone/>
            </a:pPr>
            <a:r>
              <a:rPr b="1"/>
              <a:t>Daily Tracker</a:t>
            </a:r>
            <a:r>
              <a:rPr/>
              <a:t> is a full-stack Progressive Web Application that: - ✅ Solves real job search pain points - ✅ Implements modern web technologies - ✅ Provides seamless real-time synchronization - ✅ Ensures secure user authentication - ✅ Delivers exceptional user experience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Key Achievements</a:t>
            </a:r>
          </a:p>
          <a:p>
            <a:pPr lvl="0" indent="-342900" marL="342900">
              <a:buAutoNum type="arabicPeriod"/>
            </a:pPr>
            <a:r>
              <a:rPr b="1"/>
              <a:t>Real-time sync</a:t>
            </a:r>
            <a:r>
              <a:rPr/>
              <a:t> between mobile and desktop</a:t>
            </a:r>
          </a:p>
          <a:p>
            <a:pPr lvl="0" indent="-342900" marL="342900">
              <a:buAutoNum type="arabicPeriod"/>
            </a:pPr>
            <a:r>
              <a:rPr b="1"/>
              <a:t>30-day persistent sessions</a:t>
            </a:r>
            <a:r>
              <a:rPr/>
              <a:t> for convenience</a:t>
            </a:r>
          </a:p>
          <a:p>
            <a:pPr lvl="0" indent="-342900" marL="342900">
              <a:buAutoNum type="arabicPeriod"/>
            </a:pPr>
            <a:r>
              <a:rPr b="1"/>
              <a:t>Type-safe</a:t>
            </a:r>
            <a:r>
              <a:rPr/>
              <a:t> full-stack architecture</a:t>
            </a:r>
          </a:p>
          <a:p>
            <a:pPr lvl="0" indent="-342900" marL="342900">
              <a:buAutoNum type="arabicPeriod"/>
            </a:pPr>
            <a:r>
              <a:rPr b="1"/>
              <a:t>Production-ready</a:t>
            </a:r>
            <a:r>
              <a:rPr/>
              <a:t> deployment on Render</a:t>
            </a:r>
          </a:p>
          <a:p>
            <a:pPr lvl="0" indent="-342900" marL="342900">
              <a:buAutoNum type="arabicPeriod"/>
            </a:pPr>
            <a:r>
              <a:rPr b="1"/>
              <a:t>Scalable</a:t>
            </a:r>
            <a:r>
              <a:rPr/>
              <a:t> architecture for future growth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Technologies Mastered</a:t>
            </a:r>
          </a:p>
          <a:p>
            <a:pPr lvl="0" indent="0" marL="0">
              <a:buNone/>
            </a:pPr>
            <a:r>
              <a:rPr/>
              <a:t>React • TypeScript • Node.js • Express • WebSocket • PostgreSQL • Drizzle ORM • TanStack Query • Tailwind CSS • Vite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21: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Daily Tracker</a:t>
            </a:r>
          </a:p>
          <a:p>
            <a:pPr lvl="0" indent="0" marL="0">
              <a:buNone/>
            </a:pPr>
            <a:r>
              <a:rPr i="1"/>
              <a:t>Empowering Job Seekers with Smart Tracking and Real-Time Sync</a:t>
            </a:r>
          </a:p>
          <a:p>
            <a:pPr lvl="0" indent="0" marL="0">
              <a:buNone/>
            </a:pPr>
            <a:r>
              <a:rPr b="1"/>
              <a:t>GitHub</a:t>
            </a:r>
            <a:r>
              <a:rPr/>
              <a:t>: [Your Repository Link] </a:t>
            </a:r>
            <a:r>
              <a:rPr b="1"/>
              <a:t>Live Demo</a:t>
            </a:r>
            <a:r>
              <a:rPr/>
              <a:t>: https://daily-tracker-app.onrender.com </a:t>
            </a:r>
            <a:r>
              <a:rPr b="1"/>
              <a:t>Documentation</a:t>
            </a:r>
            <a:r>
              <a:rPr/>
              <a:t>: RENDER_DEPLOYMENT_GUIDE.md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Contact</a:t>
            </a:r>
          </a:p>
          <a:p>
            <a:pPr lvl="0" indent="0" marL="0">
              <a:buNone/>
            </a:pPr>
            <a:r>
              <a:rPr b="1"/>
              <a:t>Developer</a:t>
            </a:r>
            <a:r>
              <a:rPr/>
              <a:t>: [Your Name] </a:t>
            </a:r>
            <a:r>
              <a:rPr b="1"/>
              <a:t>Email</a:t>
            </a:r>
            <a:r>
              <a:rPr/>
              <a:t>: [Your Email] </a:t>
            </a:r>
            <a:r>
              <a:rPr b="1"/>
              <a:t>LinkedIn</a:t>
            </a:r>
            <a:r>
              <a:rPr/>
              <a:t>: [Your LinkedIn]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2: Project Motto &amp;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Main Motto</a:t>
            </a:r>
          </a:p>
          <a:p>
            <a:pPr lvl="0" indent="0" marL="0">
              <a:buNone/>
            </a:pPr>
            <a:r>
              <a:rPr b="1"/>
              <a:t>“Track Smarter, Apply Faster, Succeed Together”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Vision</a:t>
            </a:r>
          </a:p>
          <a:p>
            <a:pPr lvl="0" indent="0" marL="0">
              <a:buNone/>
            </a:pPr>
            <a:r>
              <a:rPr/>
              <a:t>Centralize and simplify the entire job search journey - from discovering opportunities to landing interviews - in one seamless, real-time synchronized platform.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Problem Statement</a:t>
            </a:r>
          </a:p>
          <a:p>
            <a:pPr lvl="0" indent="0" marL="0">
              <a:buNone/>
            </a:pPr>
            <a:r>
              <a:rPr/>
              <a:t>Job seekers struggle with: - Scattered job applications across multiple platforms - Lost track of pending tasks and follow-ups - No centralized note-taking for interview preparation - Lack of synchronization between mobile and desktop devices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3: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Core Functionalities</a:t>
            </a:r>
          </a:p>
          <a:p>
            <a:pPr lvl="0" indent="-342900" marL="342900">
              <a:buAutoNum type="arabicPeriod"/>
            </a:pPr>
            <a:r>
              <a:rPr b="1"/>
              <a:t>Job Tracking</a:t>
            </a:r>
          </a:p>
          <a:p>
            <a:pPr lvl="1"/>
            <a:r>
              <a:rPr/>
              <a:t>Analyze job URLs from LinkedIn, Indeed, Glassdoor</a:t>
            </a:r>
          </a:p>
          <a:p>
            <a:pPr lvl="1"/>
            <a:r>
              <a:rPr/>
              <a:t>Auto-extract company name and job title</a:t>
            </a:r>
          </a:p>
          <a:p>
            <a:pPr lvl="1"/>
            <a:r>
              <a:rPr/>
              <a:t>Filter jobs by date</a:t>
            </a:r>
          </a:p>
          <a:p>
            <a:pPr lvl="1"/>
            <a:r>
              <a:rPr/>
              <a:t>Quick conversion to actionable tasks</a:t>
            </a:r>
          </a:p>
          <a:p>
            <a:pPr lvl="0" indent="-342900" marL="342900">
              <a:buAutoNum type="arabicPeriod"/>
            </a:pPr>
            <a:r>
              <a:rPr b="1"/>
              <a:t>Task Management</a:t>
            </a:r>
          </a:p>
          <a:p>
            <a:pPr lvl="1"/>
            <a:r>
              <a:rPr/>
              <a:t>Create and categorize tasks (application, follow-up, interview)</a:t>
            </a:r>
          </a:p>
          <a:p>
            <a:pPr lvl="1"/>
            <a:r>
              <a:rPr/>
              <a:t>Mark completion status</a:t>
            </a:r>
          </a:p>
          <a:p>
            <a:pPr lvl="1"/>
            <a:r>
              <a:rPr/>
              <a:t>Associate tasks with specific job URLs</a:t>
            </a:r>
          </a:p>
          <a:p>
            <a:pPr lvl="1"/>
            <a:r>
              <a:rPr/>
              <a:t>Real-time updates across devices</a:t>
            </a:r>
          </a:p>
          <a:p>
            <a:pPr lvl="0" indent="-342900" marL="342900">
              <a:buAutoNum type="arabicPeriod"/>
            </a:pPr>
            <a:r>
              <a:rPr b="1"/>
              <a:t>Notes System</a:t>
            </a:r>
          </a:p>
          <a:p>
            <a:pPr lvl="1"/>
            <a:r>
              <a:rPr/>
              <a:t>Rich text formatting (bold, italic, headings)</a:t>
            </a:r>
          </a:p>
          <a:p>
            <a:pPr lvl="1"/>
            <a:r>
              <a:rPr/>
              <a:t>Auto-save functionality</a:t>
            </a:r>
          </a:p>
          <a:p>
            <a:pPr lvl="1"/>
            <a:r>
              <a:rPr/>
              <a:t>Image attachment support</a:t>
            </a:r>
          </a:p>
          <a:p>
            <a:pPr lvl="1"/>
            <a:r>
              <a:rPr/>
              <a:t>Interview preparation notes</a:t>
            </a:r>
          </a:p>
          <a:p>
            <a:pPr lvl="0" indent="-342900" marL="342900">
              <a:buAutoNum type="arabicPeriod"/>
            </a:pPr>
            <a:r>
              <a:rPr b="1"/>
              <a:t>User Authentication</a:t>
            </a:r>
          </a:p>
          <a:p>
            <a:pPr lvl="1"/>
            <a:r>
              <a:rPr/>
              <a:t>Secure registration and login</a:t>
            </a:r>
          </a:p>
          <a:p>
            <a:pPr lvl="1"/>
            <a:r>
              <a:rPr/>
              <a:t>30-day persistent sessions</a:t>
            </a:r>
          </a:p>
          <a:p>
            <a:pPr lvl="1"/>
            <a:r>
              <a:rPr/>
              <a:t>Password change functionality</a:t>
            </a:r>
          </a:p>
          <a:p>
            <a:pPr lvl="1"/>
            <a:r>
              <a:rPr/>
              <a:t>Session management with FileStore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4: Technologies Used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Frontend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React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UI Framework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18.3+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TypeScript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 Safety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5.6.3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Build Tool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5.4.19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Wouter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Routing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3.3.5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TanStack Query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State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5.60.5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Tailwind CSS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Styling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3.4.17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shadcn/ui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UI Components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Radix UI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Primitives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Latest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Backend Stack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Node.js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Runtime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18+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Express.js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Web Framework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4.21.2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WebSocket (ws)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Real-time Sync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8.18.0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express-session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Session Management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1.18.1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session-file-store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Session Persistence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1.5.0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Database &amp; ORM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Version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PostgreSQL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Latest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Neon Serverless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Cloud Database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0.10.4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Drizzle 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Type-safe ORM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0.39.1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Drizzle-Zod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 Validation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0.7.0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5: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System Architecture</a:t>
            </a:r>
          </a:p>
          <a:p>
            <a:pPr lvl="0" indent="0">
              <a:buNone/>
            </a:pPr>
            <a:r>
              <a:rPr>
                <a:latin typeface="Courier"/>
              </a:rPr>
              <a:t>┌─────────────────────────────────────────┐
│           Frontend (React)              │
│  - Vite Dev Server                      │
│  - TanStack Query (Caching)             │
│  - Wouter (Routing)                     │
│  - shadcn/ui Components                 │
└────────────────┬────────────────────────┘
                 │
                 ├─── HTTP/HTTPS (REST API)
                 │
                 ├─── WebSocket (Real-time)
                 │
┌────────────────▼────────────────────────┐
│        Backend (Express.js)             │
│  - RESTful API Routes                   │
│  - WebSocket Server                     │
│  - Session Middleware                   │
│  - Authentication Logic                 │
└────────────────┬────────────────────────┘
                 │
┌────────────────▼────────────────────────┐
│      Storage Layer                      │
│  - Drizzle ORM                          │
│  - PostgreSQL (Neon)                    │
│  - FileStore (Sessions)                 │
└─────────────────────────────────────────┘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6: Real-Time Synchronization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WebSocket Implementation</a:t>
            </a:r>
          </a:p>
          <a:p>
            <a:pPr lvl="0" indent="0" marL="0">
              <a:buNone/>
            </a:pPr>
            <a:r>
              <a:rPr b="1"/>
              <a:t>How it Works:</a:t>
            </a:r>
          </a:p>
          <a:p>
            <a:pPr lvl="0" indent="-342900" marL="342900">
              <a:buAutoNum type="arabicPeriod"/>
            </a:pPr>
            <a:r>
              <a:rPr b="1"/>
              <a:t>Client Connection</a:t>
            </a:r>
          </a:p>
          <a:p>
            <a:pPr lvl="1"/>
            <a:r>
              <a:rPr/>
              <a:t>WebSocket establishes on app load</a:t>
            </a:r>
          </a:p>
          <a:p>
            <a:pPr lvl="1"/>
            <a:r>
              <a:rPr/>
              <a:t>Automatic reconnection on disconnect</a:t>
            </a:r>
          </a:p>
          <a:p>
            <a:pPr lvl="1"/>
            <a:r>
              <a:rPr/>
              <a:t>Token-based authentication</a:t>
            </a:r>
          </a:p>
          <a:p>
            <a:pPr lvl="0" indent="-342900" marL="342900">
              <a:buAutoNum type="arabicPeriod"/>
            </a:pPr>
            <a:r>
              <a:rPr b="1"/>
              <a:t>Event Broadcasting</a:t>
            </a:r>
          </a:p>
          <a:p>
            <a:pPr lvl="1"/>
            <a:r>
              <a:rPr>
                <a:latin typeface="Courier"/>
              </a:rPr>
              <a:t>job:created</a:t>
            </a:r>
            <a:r>
              <a:rPr/>
              <a:t>, </a:t>
            </a:r>
            <a:r>
              <a:rPr>
                <a:latin typeface="Courier"/>
              </a:rPr>
              <a:t>job:updated</a:t>
            </a:r>
            <a:r>
              <a:rPr/>
              <a:t>, </a:t>
            </a:r>
            <a:r>
              <a:rPr>
                <a:latin typeface="Courier"/>
              </a:rPr>
              <a:t>job:deleted</a:t>
            </a:r>
          </a:p>
          <a:p>
            <a:pPr lvl="1"/>
            <a:r>
              <a:rPr>
                <a:latin typeface="Courier"/>
              </a:rPr>
              <a:t>task:created</a:t>
            </a:r>
            <a:r>
              <a:rPr/>
              <a:t>, </a:t>
            </a:r>
            <a:r>
              <a:rPr>
                <a:latin typeface="Courier"/>
              </a:rPr>
              <a:t>task:updated</a:t>
            </a:r>
            <a:r>
              <a:rPr/>
              <a:t>, </a:t>
            </a:r>
            <a:r>
              <a:rPr>
                <a:latin typeface="Courier"/>
              </a:rPr>
              <a:t>task:deleted</a:t>
            </a:r>
          </a:p>
          <a:p>
            <a:pPr lvl="1"/>
            <a:r>
              <a:rPr>
                <a:latin typeface="Courier"/>
              </a:rPr>
              <a:t>note:created</a:t>
            </a:r>
            <a:r>
              <a:rPr/>
              <a:t>, </a:t>
            </a:r>
            <a:r>
              <a:rPr>
                <a:latin typeface="Courier"/>
              </a:rPr>
              <a:t>note:updated</a:t>
            </a:r>
            <a:r>
              <a:rPr/>
              <a:t>, </a:t>
            </a:r>
            <a:r>
              <a:rPr>
                <a:latin typeface="Courier"/>
              </a:rPr>
              <a:t>note:deleted</a:t>
            </a:r>
          </a:p>
          <a:p>
            <a:pPr lvl="1"/>
            <a:r>
              <a:rPr>
                <a:latin typeface="Courier"/>
              </a:rPr>
              <a:t>user:updated</a:t>
            </a:r>
          </a:p>
          <a:p>
            <a:pPr lvl="0" indent="-342900" marL="342900">
              <a:buAutoNum type="arabicPeriod"/>
            </a:pPr>
            <a:r>
              <a:rPr b="1"/>
              <a:t>React Query Integration</a:t>
            </a:r>
          </a:p>
          <a:p>
            <a:pPr lvl="1"/>
            <a:r>
              <a:rPr/>
              <a:t>WebSocket events trigger cache invalidation</a:t>
            </a:r>
          </a:p>
          <a:p>
            <a:pPr lvl="1"/>
            <a:r>
              <a:rPr/>
              <a:t>Automatic refetch of updated data</a:t>
            </a:r>
          </a:p>
          <a:p>
            <a:pPr lvl="1"/>
            <a:r>
              <a:rPr/>
              <a:t>Optimistic updates for better UX</a:t>
            </a:r>
          </a:p>
          <a:p>
            <a:pPr lvl="0" indent="-342900" marL="342900">
              <a:buAutoNum type="arabicPeriod"/>
            </a:pPr>
            <a:r>
              <a:rPr b="1"/>
              <a:t>Multi-Device Sync</a:t>
            </a:r>
          </a:p>
          <a:p>
            <a:pPr lvl="1"/>
            <a:r>
              <a:rPr/>
              <a:t>Changes on mobile instantly reflect on desktop</a:t>
            </a:r>
          </a:p>
          <a:p>
            <a:pPr lvl="1"/>
            <a:r>
              <a:rPr/>
              <a:t>No polling required</a:t>
            </a:r>
          </a:p>
          <a:p>
            <a:pPr lvl="1"/>
            <a:r>
              <a:rPr/>
              <a:t>Efficient bandwidth usage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2025-10-07T01:47:50Z</dcterms:created>
  <dcterms:modified xsi:type="dcterms:W3CDTF">2025-10-07T01:47:50Z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