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0"/>
  </p:notesMasterIdLst>
  <p:sldIdLst>
    <p:sldId id="261" r:id="rId2"/>
    <p:sldId id="262" r:id="rId3"/>
    <p:sldId id="295" r:id="rId4"/>
    <p:sldId id="260" r:id="rId5"/>
    <p:sldId id="270" r:id="rId6"/>
    <p:sldId id="296" r:id="rId7"/>
    <p:sldId id="297" r:id="rId8"/>
    <p:sldId id="271" r:id="rId9"/>
    <p:sldId id="293" r:id="rId10"/>
    <p:sldId id="272" r:id="rId11"/>
    <p:sldId id="294" r:id="rId12"/>
    <p:sldId id="275" r:id="rId13"/>
    <p:sldId id="276" r:id="rId14"/>
    <p:sldId id="288" r:id="rId15"/>
    <p:sldId id="277" r:id="rId16"/>
    <p:sldId id="278" r:id="rId17"/>
    <p:sldId id="298" r:id="rId18"/>
    <p:sldId id="284" r:id="rId19"/>
  </p:sldIdLst>
  <p:sldSz cx="9144000" cy="6858000" type="screen4x3"/>
  <p:notesSz cx="7315200" cy="9601200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34" autoAdjust="0"/>
  </p:normalViewPr>
  <p:slideViewPr>
    <p:cSldViewPr>
      <p:cViewPr varScale="1">
        <p:scale>
          <a:sx n="87" d="100"/>
          <a:sy n="87" d="100"/>
        </p:scale>
        <p:origin x="1500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91FCB2F5-3BB8-415E-BAE9-012A6EB94E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09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C007DD-749B-41D8-82F3-1DFD96D08DDC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02497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699D6-5DD4-4773-8E5D-5FD75687A3B6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3225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7C2D6-474C-4FE5-B9E3-53EBD247D079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78262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68BD8-6639-474B-B6A0-B4E6710D5C02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1117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B2F5D-DBF3-4114-B992-69D24EBE12B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6619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6396DE-E99E-4C69-BA72-C426D745892E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1114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37AAD-6DF2-4379-A9B7-17D45184E81E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4016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3147E-1906-4FE5-AD0D-FDCC8690A180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02408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287C-A275-4D1D-923B-30E36B9DCAAB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10421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59AD4-F256-437D-A05D-B804EF308A89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8322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98121-5FF7-4398-87E6-A85B64C328FD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676107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37CFB3-2471-45B8-9F6A-D5ADFDDD857A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405038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2450" t="10527" r="5743" b="15790"/>
          <a:stretch>
            <a:fillRect/>
          </a:stretch>
        </p:blipFill>
        <p:spPr bwMode="auto">
          <a:xfrm>
            <a:off x="208280" y="228600"/>
            <a:ext cx="4953000" cy="1506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29" y="152400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1132114"/>
            <a:ext cx="8839200" cy="499404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Tx/>
              <a:buBlip>
                <a:blip r:embed="rId2"/>
              </a:buBlip>
              <a:defRPr sz="2800">
                <a:latin typeface="Calibri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6524625"/>
            <a:ext cx="530225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tx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2" y="6464300"/>
            <a:ext cx="866298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tx1"/>
                </a:solidFill>
                <a:latin typeface="Tw Cen MT Condensed" pitchFamily="34" charset="0"/>
                <a:cs typeface="Arial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11/03/2016</a:t>
            </a:fld>
            <a:r>
              <a:rPr lang="fr-FR" sz="1600" dirty="0">
                <a:solidFill>
                  <a:schemeClr val="tx1"/>
                </a:solidFill>
                <a:latin typeface="Tw Cen MT Condensed" pitchFamily="34" charset="0"/>
              </a:rPr>
              <a:t>    </a:t>
            </a:r>
            <a:r>
              <a:rPr lang="fr-FR" sz="1600" b="1" dirty="0">
                <a:solidFill>
                  <a:schemeClr val="bg1"/>
                </a:solidFill>
                <a:latin typeface="Tw Cen MT Condensed" pitchFamily="34" charset="0"/>
              </a:rPr>
              <a:t>Initiation POO </a:t>
            </a:r>
            <a:r>
              <a:rPr lang="fr-FR" sz="1600" b="1" dirty="0" smtClean="0">
                <a:solidFill>
                  <a:schemeClr val="bg1"/>
                </a:solidFill>
                <a:latin typeface="Tw Cen MT Condensed" pitchFamily="34" charset="0"/>
              </a:rPr>
              <a:t>- Python-  </a:t>
            </a:r>
            <a:r>
              <a:rPr lang="fr-FR" sz="1600" b="1" dirty="0" err="1" smtClean="0">
                <a:solidFill>
                  <a:schemeClr val="bg1"/>
                </a:solidFill>
                <a:latin typeface="Tw Cen MT Condensed" pitchFamily="34" charset="0"/>
              </a:rPr>
              <a:t>Hafed</a:t>
            </a:r>
            <a:r>
              <a:rPr lang="fr-FR" sz="1600" b="1" dirty="0" smtClean="0">
                <a:solidFill>
                  <a:schemeClr val="bg1"/>
                </a:solidFill>
                <a:latin typeface="Tw Cen MT Condensed" pitchFamily="34" charset="0"/>
              </a:rPr>
              <a:t> Benteftifa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</p:sldLayoutIdLst>
  <p:timing>
    <p:tnLst>
      <p:par>
        <p:cTn id="1" dur="indefinite" restart="never" nodeType="tmRoot"/>
      </p:par>
    </p:tnLst>
  </p:timing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-course.eu/python3_formatted_output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Bases du langage Python</a:t>
            </a:r>
            <a:br>
              <a:rPr lang="fr-CA" smtClean="0"/>
            </a:br>
            <a:r>
              <a:rPr lang="fr-CA" smtClean="0"/>
              <a:t>2. Types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dirty="0" err="1" smtClean="0"/>
              <a:t>Hafed</a:t>
            </a:r>
            <a:r>
              <a:rPr lang="fr-CA" dirty="0" smtClean="0"/>
              <a:t> Benteftifa</a:t>
            </a:r>
          </a:p>
        </p:txBody>
      </p:sp>
      <p:sp>
        <p:nvSpPr>
          <p:cNvPr id="2052" name="ZoneTexte 3"/>
          <p:cNvSpPr txBox="1">
            <a:spLocks noChangeArrowheads="1"/>
          </p:cNvSpPr>
          <p:nvPr/>
        </p:nvSpPr>
        <p:spPr bwMode="auto">
          <a:xfrm>
            <a:off x="18204" y="5516563"/>
            <a:ext cx="2276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/>
              <a:t>ver</a:t>
            </a:r>
            <a:r>
              <a:rPr lang="en-CA" dirty="0"/>
              <a:t> </a:t>
            </a:r>
            <a:r>
              <a:rPr lang="en-CA" dirty="0" smtClean="0"/>
              <a:t>1.1: Sept </a:t>
            </a:r>
            <a:r>
              <a:rPr lang="en-CA" dirty="0"/>
              <a:t>2015</a:t>
            </a:r>
            <a:endParaRPr lang="fr-CA" dirty="0"/>
          </a:p>
        </p:txBody>
      </p:sp>
    </p:spTree>
    <p:custDataLst>
      <p:tags r:id="rId1"/>
    </p:custDataLst>
  </p:cSld>
  <p:clrMapOvr>
    <a:masterClrMapping/>
  </p:clrMapOvr>
  <p:transition advTm="1850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Indexation dans les tuples</a:t>
            </a:r>
            <a:endParaRPr lang="fr-CA" smtClean="0"/>
          </a:p>
        </p:txBody>
      </p:sp>
      <p:sp>
        <p:nvSpPr>
          <p:cNvPr id="11267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4168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en-CA" dirty="0" smtClean="0"/>
              <a:t>Pour </a:t>
            </a:r>
            <a:r>
              <a:rPr lang="en-CA" dirty="0" err="1" smtClean="0"/>
              <a:t>obtenir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valeur</a:t>
            </a:r>
            <a:r>
              <a:rPr lang="en-CA" dirty="0" smtClean="0"/>
              <a:t> d'un </a:t>
            </a:r>
            <a:r>
              <a:rPr lang="en-CA" dirty="0" err="1" smtClean="0"/>
              <a:t>tuple</a:t>
            </a:r>
            <a:r>
              <a:rPr lang="en-CA" dirty="0" smtClean="0"/>
              <a:t>, on utilise [ ]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dirty="0" err="1" smtClean="0"/>
              <a:t>L'indice</a:t>
            </a:r>
            <a:r>
              <a:rPr lang="en-CA" dirty="0" smtClean="0"/>
              <a:t> commence de la </a:t>
            </a:r>
            <a:r>
              <a:rPr lang="en-CA" dirty="0" err="1" smtClean="0"/>
              <a:t>valeur</a:t>
            </a:r>
            <a:r>
              <a:rPr lang="en-CA" dirty="0" smtClean="0"/>
              <a:t> 0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dirty="0" smtClean="0"/>
              <a:t>Un index </a:t>
            </a:r>
            <a:r>
              <a:rPr lang="en-CA" dirty="0" err="1" smtClean="0"/>
              <a:t>négatif</a:t>
            </a:r>
            <a:r>
              <a:rPr lang="en-CA" dirty="0" smtClean="0"/>
              <a:t> commence à </a:t>
            </a:r>
            <a:r>
              <a:rPr lang="en-CA" dirty="0" err="1" smtClean="0"/>
              <a:t>partir</a:t>
            </a:r>
            <a:r>
              <a:rPr lang="en-CA" dirty="0" smtClean="0"/>
              <a:t> de la fin du </a:t>
            </a:r>
            <a:r>
              <a:rPr lang="en-CA" dirty="0" err="1" smtClean="0"/>
              <a:t>tuple</a:t>
            </a:r>
            <a:endParaRPr lang="en-CA" dirty="0" smtClean="0"/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CA" b="1" dirty="0" err="1" smtClean="0"/>
              <a:t>exemple</a:t>
            </a:r>
            <a:r>
              <a:rPr lang="en-CA" b="1" dirty="0" smtClean="0"/>
              <a:t>: </a:t>
            </a:r>
            <a:r>
              <a:rPr lang="en-CA" dirty="0" smtClean="0"/>
              <a:t>-1 </a:t>
            </a:r>
            <a:r>
              <a:rPr lang="en-CA" dirty="0" err="1" smtClean="0"/>
              <a:t>retourne</a:t>
            </a:r>
            <a:r>
              <a:rPr lang="en-CA" dirty="0" smtClean="0"/>
              <a:t> le </a:t>
            </a:r>
            <a:r>
              <a:rPr lang="en-CA" dirty="0" err="1" smtClean="0"/>
              <a:t>dernier</a:t>
            </a:r>
            <a:r>
              <a:rPr lang="en-CA" dirty="0" smtClean="0"/>
              <a:t> </a:t>
            </a:r>
            <a:r>
              <a:rPr lang="en-CA" dirty="0" err="1" smtClean="0"/>
              <a:t>élément</a:t>
            </a:r>
            <a:endParaRPr lang="en-CA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CA" dirty="0" smtClean="0"/>
              <a:t>On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obtenir</a:t>
            </a:r>
            <a:r>
              <a:rPr lang="en-CA" dirty="0" smtClean="0"/>
              <a:t> des parties du </a:t>
            </a:r>
            <a:r>
              <a:rPr lang="en-CA" dirty="0" err="1" smtClean="0"/>
              <a:t>tuple</a:t>
            </a:r>
            <a:r>
              <a:rPr lang="en-CA" dirty="0" smtClean="0"/>
              <a:t>: slices en </a:t>
            </a:r>
            <a:r>
              <a:rPr lang="en-CA" dirty="0" err="1" smtClean="0"/>
              <a:t>utilisant</a:t>
            </a:r>
            <a:r>
              <a:rPr lang="en-CA" dirty="0" smtClean="0"/>
              <a:t> le </a:t>
            </a:r>
            <a:r>
              <a:rPr lang="en-CA" dirty="0" err="1" smtClean="0"/>
              <a:t>délimiteur</a:t>
            </a:r>
            <a:r>
              <a:rPr lang="en-CA" dirty="0" smtClean="0"/>
              <a:t> :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CA" dirty="0" err="1" smtClean="0"/>
              <a:t>exemple</a:t>
            </a:r>
            <a:r>
              <a:rPr lang="en-CA" dirty="0" smtClean="0"/>
              <a:t>: [0:4]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CA" dirty="0" smtClean="0"/>
              <a:t>Le </a:t>
            </a:r>
            <a:r>
              <a:rPr lang="en-CA" dirty="0" err="1" smtClean="0"/>
              <a:t>dernier</a:t>
            </a:r>
            <a:r>
              <a:rPr lang="en-CA" dirty="0" smtClean="0"/>
              <a:t> </a:t>
            </a:r>
            <a:r>
              <a:rPr lang="en-CA" dirty="0" err="1" smtClean="0"/>
              <a:t>élément</a:t>
            </a:r>
            <a:r>
              <a:rPr lang="en-CA" dirty="0" smtClean="0"/>
              <a:t> </a:t>
            </a:r>
            <a:r>
              <a:rPr lang="en-CA" dirty="0" err="1" smtClean="0"/>
              <a:t>n'est</a:t>
            </a:r>
            <a:r>
              <a:rPr lang="en-CA" dirty="0" smtClean="0"/>
              <a:t> pas </a:t>
            </a:r>
            <a:r>
              <a:rPr lang="en-CA" dirty="0" err="1" smtClean="0"/>
              <a:t>inclus</a:t>
            </a:r>
            <a:endParaRPr lang="fr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5085184"/>
            <a:ext cx="3816424" cy="9541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400" dirty="0" err="1" smtClean="0">
                <a:latin typeface="Lucida Console" pitchFamily="49" charset="0"/>
              </a:rPr>
              <a:t>tuple_un</a:t>
            </a:r>
            <a:r>
              <a:rPr lang="fr-CA" sz="1400" dirty="0" smtClean="0">
                <a:latin typeface="Lucida Console" pitchFamily="49" charset="0"/>
              </a:rPr>
              <a:t> =  1, 2, 3,10  </a:t>
            </a:r>
          </a:p>
          <a:p>
            <a:pPr algn="l"/>
            <a:r>
              <a:rPr lang="fr-CA" sz="1400" dirty="0" smtClean="0">
                <a:latin typeface="Lucida Console" pitchFamily="49" charset="0"/>
              </a:rPr>
              <a:t>#slice </a:t>
            </a:r>
          </a:p>
          <a:p>
            <a:pPr algn="l"/>
            <a:r>
              <a:rPr lang="fr-CA" sz="1400" dirty="0" err="1" smtClean="0">
                <a:latin typeface="Lucida Console" pitchFamily="49" charset="0"/>
              </a:rPr>
              <a:t>print</a:t>
            </a:r>
            <a:r>
              <a:rPr lang="fr-CA" sz="1400" dirty="0" smtClean="0">
                <a:latin typeface="Lucida Console" pitchFamily="49" charset="0"/>
              </a:rPr>
              <a:t> ("slice de </a:t>
            </a:r>
            <a:r>
              <a:rPr lang="fr-CA" sz="1400" dirty="0" err="1" smtClean="0">
                <a:latin typeface="Lucida Console" pitchFamily="49" charset="0"/>
              </a:rPr>
              <a:t>tuple_un</a:t>
            </a:r>
            <a:r>
              <a:rPr lang="fr-CA" sz="1400" dirty="0" smtClean="0">
                <a:latin typeface="Lucida Console" pitchFamily="49" charset="0"/>
              </a:rPr>
              <a:t> : ",  </a:t>
            </a:r>
            <a:r>
              <a:rPr lang="fr-CA" sz="1400" dirty="0" err="1" smtClean="0">
                <a:latin typeface="Lucida Console" pitchFamily="49" charset="0"/>
              </a:rPr>
              <a:t>tuple_un</a:t>
            </a:r>
            <a:r>
              <a:rPr lang="fr-CA" sz="1400" dirty="0" smtClean="0">
                <a:latin typeface="Lucida Console" pitchFamily="49" charset="0"/>
              </a:rPr>
              <a:t>[1:3])</a:t>
            </a:r>
            <a:endParaRPr lang="fr-CA" sz="1400" dirty="0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6093296"/>
            <a:ext cx="308449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400" dirty="0" smtClean="0">
                <a:latin typeface="Lucida Console" pitchFamily="49" charset="0"/>
              </a:rPr>
              <a:t>slice de </a:t>
            </a:r>
            <a:r>
              <a:rPr lang="fr-CA" sz="1400" dirty="0" err="1" smtClean="0">
                <a:latin typeface="Lucida Console" pitchFamily="49" charset="0"/>
              </a:rPr>
              <a:t>tuple_un</a:t>
            </a:r>
            <a:r>
              <a:rPr lang="fr-CA" sz="1400" dirty="0" smtClean="0">
                <a:latin typeface="Lucida Console" pitchFamily="49" charset="0"/>
              </a:rPr>
              <a:t> :  (2, 3)</a:t>
            </a:r>
            <a:endParaRPr lang="fr-CA" sz="1400" dirty="0">
              <a:latin typeface="Lucida Console" pitchFamily="49" charset="0"/>
            </a:endParaRPr>
          </a:p>
        </p:txBody>
      </p:sp>
      <p:cxnSp>
        <p:nvCxnSpPr>
          <p:cNvPr id="8" name="Connecteur en arc 7"/>
          <p:cNvCxnSpPr/>
          <p:nvPr/>
        </p:nvCxnSpPr>
        <p:spPr bwMode="auto">
          <a:xfrm>
            <a:off x="4427984" y="5301208"/>
            <a:ext cx="1152128" cy="10081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dirty="0" err="1" smtClean="0"/>
              <a:t>Tuples</a:t>
            </a:r>
            <a:r>
              <a:rPr lang="en-CA" dirty="0" smtClean="0"/>
              <a:t> avec champ de types </a:t>
            </a:r>
            <a:r>
              <a:rPr lang="en-CA" dirty="0" err="1" smtClean="0"/>
              <a:t>différents</a:t>
            </a:r>
            <a:endParaRPr lang="fr-CA" dirty="0" smtClean="0"/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1360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UnTuple avec mix de types  </a:t>
            </a:r>
            <a:endParaRPr lang="fr-CA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23528" y="1700808"/>
            <a:ext cx="5616624" cy="189282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=  (1, 2, "bienvenue", (51, 2, 3,5))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("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[1] :", 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[1])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("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[2] :", 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[2])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("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 :", 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[3])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("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[3][0] :", 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[3][0])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("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[3][2] :", </a:t>
            </a: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tuple_un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[3][3])</a:t>
            </a:r>
            <a:endParaRPr lang="fr-FR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3968" y="4509120"/>
            <a:ext cx="4572000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fr-CA" sz="1600" dirty="0" err="1" smtClean="0">
                <a:latin typeface="Lucida Console" pitchFamily="49" charset="0"/>
              </a:rPr>
              <a:t>tuple_un</a:t>
            </a:r>
            <a:r>
              <a:rPr lang="fr-CA" sz="1600" dirty="0" smtClean="0">
                <a:latin typeface="Lucida Console" pitchFamily="49" charset="0"/>
              </a:rPr>
              <a:t>[1] : 2</a:t>
            </a:r>
          </a:p>
          <a:p>
            <a:pPr algn="l"/>
            <a:r>
              <a:rPr lang="fr-CA" sz="1600" dirty="0" err="1" smtClean="0">
                <a:latin typeface="Lucida Console" pitchFamily="49" charset="0"/>
              </a:rPr>
              <a:t>tuple_un</a:t>
            </a:r>
            <a:r>
              <a:rPr lang="fr-CA" sz="1600" dirty="0" smtClean="0">
                <a:latin typeface="Lucida Console" pitchFamily="49" charset="0"/>
              </a:rPr>
              <a:t>[2] : bienvenue</a:t>
            </a:r>
          </a:p>
          <a:p>
            <a:pPr algn="l"/>
            <a:r>
              <a:rPr lang="fr-CA" sz="1600" dirty="0" err="1" smtClean="0">
                <a:latin typeface="Lucida Console" pitchFamily="49" charset="0"/>
              </a:rPr>
              <a:t>tuple_un</a:t>
            </a:r>
            <a:r>
              <a:rPr lang="fr-CA" sz="1600" dirty="0" smtClean="0">
                <a:latin typeface="Lucida Console" pitchFamily="49" charset="0"/>
              </a:rPr>
              <a:t>[3] : (51, 2, 3, 5)</a:t>
            </a:r>
          </a:p>
          <a:p>
            <a:pPr algn="l"/>
            <a:r>
              <a:rPr lang="fr-CA" sz="1600" dirty="0" err="1" smtClean="0">
                <a:latin typeface="Lucida Console" pitchFamily="49" charset="0"/>
              </a:rPr>
              <a:t>tuple_un</a:t>
            </a:r>
            <a:r>
              <a:rPr lang="fr-CA" sz="1600" dirty="0" smtClean="0">
                <a:latin typeface="Lucida Console" pitchFamily="49" charset="0"/>
              </a:rPr>
              <a:t>[3][0] : 51</a:t>
            </a:r>
          </a:p>
          <a:p>
            <a:pPr algn="l"/>
            <a:r>
              <a:rPr lang="fr-CA" sz="1600" dirty="0" err="1" smtClean="0">
                <a:latin typeface="Lucida Console" pitchFamily="49" charset="0"/>
              </a:rPr>
              <a:t>tuple_un</a:t>
            </a:r>
            <a:r>
              <a:rPr lang="fr-CA" sz="1600" dirty="0" smtClean="0">
                <a:latin typeface="Lucida Console" pitchFamily="49" charset="0"/>
              </a:rPr>
              <a:t>[3][2] : 5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6" name="Connecteur en arc 5"/>
          <p:cNvCxnSpPr/>
          <p:nvPr/>
        </p:nvCxnSpPr>
        <p:spPr bwMode="auto">
          <a:xfrm>
            <a:off x="2987824" y="3789040"/>
            <a:ext cx="1152128" cy="10081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Lists</a:t>
            </a:r>
            <a:endParaRPr lang="fr-CA" smtClean="0"/>
          </a:p>
        </p:txBody>
      </p:sp>
      <p:sp>
        <p:nvSpPr>
          <p:cNvPr id="13315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7289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Type mutable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Peut contenir des types mixtes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Similaire au tuple mais différente dans le sens de la mutation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List est créé par: [ ]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CA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35150" y="3798857"/>
            <a:ext cx="5688013" cy="4001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Lucida Sans" pitchFamily="34" charset="0"/>
              </a:rPr>
              <a:t>actors</a:t>
            </a:r>
            <a:r>
              <a:rPr lang="fr-FR" dirty="0">
                <a:solidFill>
                  <a:schemeClr val="bg1"/>
                </a:solidFill>
                <a:latin typeface="Lucida Sans" pitchFamily="34" charset="0"/>
              </a:rPr>
              <a:t> = </a:t>
            </a:r>
            <a:r>
              <a:rPr lang="fr-FR" dirty="0" smtClean="0">
                <a:solidFill>
                  <a:schemeClr val="bg1"/>
                </a:solidFill>
                <a:latin typeface="Lucida Sans" pitchFamily="34" charset="0"/>
              </a:rPr>
              <a:t>["bonbon", "tv", "cahier"] </a:t>
            </a:r>
            <a:endParaRPr lang="fr-FR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7545" y="4518629"/>
            <a:ext cx="3312368" cy="12772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suite = [0, 2, 4, 6, 8, 10,12] 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 (suite[0])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 (suite[2:] )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 ('</a:t>
            </a: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Longueur:',len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(suite))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 (suite + [8, 9])</a:t>
            </a:r>
            <a:endParaRPr lang="fr-FR" sz="1600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008" y="5229200"/>
            <a:ext cx="3816424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600" dirty="0" smtClean="0">
                <a:latin typeface="Lucida Console" pitchFamily="49" charset="0"/>
              </a:rPr>
              <a:t>0</a:t>
            </a:r>
          </a:p>
          <a:p>
            <a:pPr algn="l"/>
            <a:r>
              <a:rPr lang="fr-CA" sz="1600" dirty="0" smtClean="0">
                <a:latin typeface="Lucida Console" pitchFamily="49" charset="0"/>
              </a:rPr>
              <a:t>[4, 6, 8, 10, 12]</a:t>
            </a:r>
          </a:p>
          <a:p>
            <a:pPr algn="l"/>
            <a:r>
              <a:rPr lang="fr-CA" sz="1600" dirty="0" smtClean="0">
                <a:latin typeface="Lucida Console" pitchFamily="49" charset="0"/>
              </a:rPr>
              <a:t>Longueur: 7</a:t>
            </a:r>
          </a:p>
          <a:p>
            <a:pPr algn="l"/>
            <a:r>
              <a:rPr lang="fr-CA" sz="1600" dirty="0" smtClean="0">
                <a:latin typeface="Lucida Console" pitchFamily="49" charset="0"/>
              </a:rPr>
              <a:t>[0, 2, 4, 6, 8, 10, 12, 8, 9]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7" name="Connecteur en arc 6"/>
          <p:cNvCxnSpPr/>
          <p:nvPr/>
        </p:nvCxnSpPr>
        <p:spPr bwMode="auto">
          <a:xfrm>
            <a:off x="3419872" y="5157192"/>
            <a:ext cx="1152128" cy="10081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Opérations sur List</a:t>
            </a:r>
            <a:endParaRPr lang="fr-CA" smtClean="0"/>
          </a:p>
        </p:txBody>
      </p:sp>
      <p:sp>
        <p:nvSpPr>
          <p:cNvPr id="14339" name="Espace réservé du contenu 7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784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dirty="0" smtClean="0"/>
              <a:t>sort(): trie les éléments de la liste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FR" dirty="0" smtClean="0"/>
          </a:p>
          <a:p>
            <a:pPr eaLnBrk="1" hangingPunct="1">
              <a:buFontTx/>
              <a:buNone/>
            </a:pPr>
            <a:endParaRPr lang="fr-FR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dirty="0" smtClean="0"/>
              <a:t>reverse(): trie dans l'ordre inverse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FR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dirty="0" smtClean="0"/>
              <a:t>count(): compte le nombre d'éléments spécifié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FR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dirty="0" smtClean="0"/>
              <a:t>append(): insère dans la liste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CA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899592" y="1628800"/>
            <a:ext cx="3888407" cy="96949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suite = [0, -2, 4, 8, 8, 34,12] 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suite.sort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()</a:t>
            </a:r>
          </a:p>
          <a:p>
            <a:pPr algn="l">
              <a:defRPr/>
            </a:pPr>
            <a:r>
              <a:rPr lang="fr-CA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CA" dirty="0">
                <a:solidFill>
                  <a:schemeClr val="bg1"/>
                </a:solidFill>
                <a:latin typeface="Lucida Sans" pitchFamily="34" charset="0"/>
              </a:rPr>
              <a:t> (suite)</a:t>
            </a:r>
            <a:endParaRPr lang="fr-FR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1763713" y="3141633"/>
            <a:ext cx="2952303" cy="40011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l">
              <a:defRPr/>
            </a:pPr>
            <a:r>
              <a:rPr lang="fr-CA" dirty="0" err="1" smtClean="0">
                <a:solidFill>
                  <a:schemeClr val="bg1"/>
                </a:solidFill>
                <a:latin typeface="Lucida Sans" pitchFamily="34" charset="0"/>
              </a:rPr>
              <a:t>suite.reverse</a:t>
            </a:r>
            <a:r>
              <a:rPr lang="fr-CA" dirty="0" smtClean="0">
                <a:solidFill>
                  <a:schemeClr val="bg1"/>
                </a:solidFill>
                <a:latin typeface="Lucida Sans" pitchFamily="34" charset="0"/>
              </a:rPr>
              <a:t>()</a:t>
            </a:r>
            <a:endParaRPr lang="fr-CA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547664" y="4293096"/>
            <a:ext cx="3096319" cy="35394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Lucida Sans" pitchFamily="34" charset="0"/>
              </a:rPr>
              <a:t> (</a:t>
            </a:r>
            <a:r>
              <a:rPr lang="fr-FR" dirty="0" err="1">
                <a:solidFill>
                  <a:schemeClr val="bg1"/>
                </a:solidFill>
                <a:latin typeface="Lucida Sans" pitchFamily="34" charset="0"/>
              </a:rPr>
              <a:t>suite.count</a:t>
            </a:r>
            <a:r>
              <a:rPr lang="fr-FR" dirty="0">
                <a:solidFill>
                  <a:schemeClr val="bg1"/>
                </a:solidFill>
                <a:latin typeface="Lucida Sans" pitchFamily="34" charset="0"/>
              </a:rPr>
              <a:t>(8))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2120" y="1916832"/>
            <a:ext cx="314701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600" dirty="0" smtClean="0">
                <a:latin typeface="Lucida Console" pitchFamily="49" charset="0"/>
              </a:rPr>
              <a:t>[-2, 0, 4, 8, 8, 12, 34]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8" name="Connecteur en arc 7"/>
          <p:cNvCxnSpPr/>
          <p:nvPr/>
        </p:nvCxnSpPr>
        <p:spPr bwMode="auto">
          <a:xfrm>
            <a:off x="4644008" y="1916832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24128" y="3212976"/>
            <a:ext cx="314701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600" dirty="0" smtClean="0">
                <a:latin typeface="Lucida Console" pitchFamily="49" charset="0"/>
              </a:rPr>
              <a:t>[12, 34, 8, 8, 4, -2, 0]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11" name="Connecteur en arc 10"/>
          <p:cNvCxnSpPr/>
          <p:nvPr/>
        </p:nvCxnSpPr>
        <p:spPr bwMode="auto">
          <a:xfrm>
            <a:off x="4716016" y="3212976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97739" y="4509120"/>
            <a:ext cx="3241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800" dirty="0" smtClean="0">
                <a:latin typeface="Lucida Console" pitchFamily="49" charset="0"/>
              </a:rPr>
              <a:t>2</a:t>
            </a:r>
            <a:endParaRPr lang="fr-CA" sz="1800" dirty="0">
              <a:latin typeface="Lucida Console" pitchFamily="49" charset="0"/>
            </a:endParaRPr>
          </a:p>
        </p:txBody>
      </p:sp>
      <p:cxnSp>
        <p:nvCxnSpPr>
          <p:cNvPr id="13" name="Connecteur en arc 12"/>
          <p:cNvCxnSpPr/>
          <p:nvPr/>
        </p:nvCxnSpPr>
        <p:spPr bwMode="auto">
          <a:xfrm>
            <a:off x="4788024" y="4509120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9512" y="5373216"/>
            <a:ext cx="4572000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fr-CA" sz="1600" dirty="0" smtClean="0">
                <a:solidFill>
                  <a:schemeClr val="bg1"/>
                </a:solidFill>
                <a:latin typeface="Lucida Console" pitchFamily="49" charset="0"/>
              </a:rPr>
              <a:t>suite = [0, -2, 4, 8, 8, 34,12] </a:t>
            </a:r>
          </a:p>
          <a:p>
            <a:pPr algn="l"/>
            <a:r>
              <a:rPr lang="fr-CA" sz="1600" dirty="0" err="1" smtClean="0">
                <a:solidFill>
                  <a:schemeClr val="bg1"/>
                </a:solidFill>
                <a:latin typeface="Lucida Console" pitchFamily="49" charset="0"/>
              </a:rPr>
              <a:t>suite.append</a:t>
            </a:r>
            <a:r>
              <a:rPr lang="fr-CA" sz="1600" dirty="0" smtClean="0">
                <a:solidFill>
                  <a:schemeClr val="bg1"/>
                </a:solidFill>
                <a:latin typeface="Lucida Console" pitchFamily="49" charset="0"/>
              </a:rPr>
              <a:t>(56)</a:t>
            </a:r>
            <a:endParaRPr lang="fr-CA" sz="16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3259" y="5949280"/>
            <a:ext cx="3640741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600" dirty="0" smtClean="0">
                <a:latin typeface="Lucida Console" pitchFamily="49" charset="0"/>
              </a:rPr>
              <a:t>[0, -2, 4, 8, 8, 34, 12, 56]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16" name="Connecteur en arc 15"/>
          <p:cNvCxnSpPr/>
          <p:nvPr/>
        </p:nvCxnSpPr>
        <p:spPr bwMode="auto">
          <a:xfrm>
            <a:off x="4716016" y="5589240"/>
            <a:ext cx="864096" cy="64807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Ajout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fr-CA" dirty="0" smtClean="0"/>
          </a:p>
        </p:txBody>
      </p:sp>
      <p:sp>
        <p:nvSpPr>
          <p:cNvPr id="15363" name="Espace réservé du contenu 7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18653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insert(): </a:t>
            </a:r>
            <a:r>
              <a:rPr lang="en-US" dirty="0" err="1" smtClean="0"/>
              <a:t>insère</a:t>
            </a:r>
            <a:r>
              <a:rPr lang="en-US" dirty="0" smtClean="0"/>
              <a:t> les </a:t>
            </a:r>
            <a:r>
              <a:rPr lang="en-US" dirty="0" err="1" smtClean="0"/>
              <a:t>éléments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position </a:t>
            </a:r>
            <a:r>
              <a:rPr lang="en-US" dirty="0" err="1" smtClean="0"/>
              <a:t>spécifique</a:t>
            </a: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remove(): </a:t>
            </a:r>
            <a:r>
              <a:rPr lang="en-US" dirty="0" err="1" smtClean="0"/>
              <a:t>enleve</a:t>
            </a:r>
            <a:r>
              <a:rPr lang="en-US" dirty="0" smtClean="0"/>
              <a:t> un </a:t>
            </a:r>
            <a:r>
              <a:rPr lang="en-US" dirty="0" err="1" smtClean="0"/>
              <a:t>élément</a:t>
            </a:r>
            <a:r>
              <a:rPr lang="en-US" dirty="0" smtClean="0"/>
              <a:t> </a:t>
            </a:r>
            <a:r>
              <a:rPr lang="en-US" dirty="0" err="1" smtClean="0"/>
              <a:t>spécifique</a:t>
            </a:r>
            <a:r>
              <a:rPr lang="en-US" dirty="0" smtClean="0"/>
              <a:t> de la </a:t>
            </a:r>
            <a:r>
              <a:rPr lang="en-US" dirty="0" err="1" smtClean="0"/>
              <a:t>liste</a:t>
            </a: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del: </a:t>
            </a:r>
            <a:r>
              <a:rPr lang="en-US" dirty="0" err="1" smtClean="0"/>
              <a:t>supprime</a:t>
            </a:r>
            <a:r>
              <a:rPr lang="en-US" dirty="0" smtClean="0"/>
              <a:t> </a:t>
            </a:r>
            <a:r>
              <a:rPr lang="en-US" dirty="0" err="1" smtClean="0"/>
              <a:t>basé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l'index</a:t>
            </a: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extend(): append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autre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pop():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élément</a:t>
            </a:r>
            <a:r>
              <a:rPr lang="en-US" dirty="0" smtClean="0"/>
              <a:t> de la </a:t>
            </a:r>
            <a:r>
              <a:rPr lang="en-US" dirty="0" err="1" smtClean="0"/>
              <a:t>liste</a:t>
            </a:r>
            <a:r>
              <a:rPr lang="en-US" dirty="0" smtClean="0"/>
              <a:t> et le </a:t>
            </a:r>
            <a:r>
              <a:rPr lang="en-US" dirty="0" err="1" smtClean="0"/>
              <a:t>retourne</a:t>
            </a:r>
            <a:endParaRPr lang="en-US" dirty="0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en-US" dirty="0" smtClean="0"/>
              <a:t>index(): </a:t>
            </a:r>
            <a:r>
              <a:rPr lang="en-US" dirty="0" err="1" smtClean="0"/>
              <a:t>recherche</a:t>
            </a:r>
            <a:r>
              <a:rPr lang="en-US" dirty="0" smtClean="0"/>
              <a:t> un index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liste</a:t>
            </a:r>
            <a:endParaRPr lang="fr-CA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835150" y="2791316"/>
            <a:ext cx="3168898" cy="78483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suite = [0, -2, 4, 8, 8, 34,12] 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suite.insert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(4,56)</a:t>
            </a:r>
          </a:p>
          <a:p>
            <a:pPr algn="l">
              <a:defRPr/>
            </a:pPr>
            <a:r>
              <a:rPr lang="fr-CA" sz="1600" dirty="0" err="1">
                <a:solidFill>
                  <a:schemeClr val="bg1"/>
                </a:solidFill>
                <a:latin typeface="Lucida Sans" pitchFamily="34" charset="0"/>
              </a:rPr>
              <a:t>suite.remove</a:t>
            </a:r>
            <a:r>
              <a:rPr lang="fr-CA" sz="1600" dirty="0">
                <a:solidFill>
                  <a:schemeClr val="bg1"/>
                </a:solidFill>
                <a:latin typeface="Lucida Sans" pitchFamily="34" charset="0"/>
              </a:rPr>
              <a:t>(-2)</a:t>
            </a:r>
            <a:endParaRPr lang="fr-FR" sz="1600" dirty="0">
              <a:solidFill>
                <a:schemeClr val="bg1"/>
              </a:solidFill>
              <a:latin typeface="Lucida San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3212976"/>
            <a:ext cx="314701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CA" sz="1600" dirty="0" smtClean="0">
                <a:latin typeface="Lucida Console" pitchFamily="49" charset="0"/>
              </a:rPr>
              <a:t>[0, 4, 8, 56, 8, 34, 12]</a:t>
            </a:r>
            <a:endParaRPr lang="fr-CA" sz="1600" dirty="0">
              <a:latin typeface="Lucida Console" pitchFamily="49" charset="0"/>
            </a:endParaRPr>
          </a:p>
        </p:txBody>
      </p:sp>
      <p:cxnSp>
        <p:nvCxnSpPr>
          <p:cNvPr id="7" name="Connecteur en arc 6"/>
          <p:cNvCxnSpPr/>
          <p:nvPr/>
        </p:nvCxnSpPr>
        <p:spPr bwMode="auto">
          <a:xfrm>
            <a:off x="4932040" y="3068960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Sets</a:t>
            </a:r>
            <a:endParaRPr lang="fr-CA" smtClean="0"/>
          </a:p>
        </p:txBody>
      </p:sp>
      <p:sp>
        <p:nvSpPr>
          <p:cNvPr id="16387" name="Espace réservé du contenu 6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z="3200" dirty="0" smtClean="0"/>
              <a:t>C'est une collection non ordonnée de données sans éléments doublons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fr-FR" sz="1600" dirty="0" smtClean="0"/>
              <a:t>Opérations: union, intersection, différence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fr-FR" sz="1600" u="sng" dirty="0" smtClean="0"/>
          </a:p>
          <a:p>
            <a:pPr lvl="1" eaLnBrk="1" hangingPunct="1">
              <a:buNone/>
            </a:pPr>
            <a:endParaRPr lang="fr-FR" sz="1600" u="sng" dirty="0" smtClean="0"/>
          </a:p>
          <a:p>
            <a:pPr lvl="1" eaLnBrk="1" hangingPunct="1">
              <a:buNone/>
            </a:pPr>
            <a:endParaRPr lang="fr-FR" sz="1600" u="sng" dirty="0" smtClean="0"/>
          </a:p>
          <a:p>
            <a:pPr lvl="1" eaLnBrk="1" hangingPunct="1">
              <a:buNone/>
            </a:pPr>
            <a:endParaRPr lang="fr-FR" sz="1600" u="sng" dirty="0" smtClean="0"/>
          </a:p>
          <a:p>
            <a:pPr lvl="1" eaLnBrk="1" hangingPunct="1">
              <a:buFontTx/>
              <a:buBlip>
                <a:blip r:embed="rId4"/>
              </a:buBlip>
            </a:pPr>
            <a:endParaRPr lang="fr-FR" sz="1600" u="sng" dirty="0" smtClean="0"/>
          </a:p>
          <a:p>
            <a:pPr eaLnBrk="1" hangingPunct="1">
              <a:buNone/>
            </a:pPr>
            <a:endParaRPr lang="fr-CA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76056" y="3429000"/>
            <a:ext cx="3816424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200" dirty="0" smtClean="0">
                <a:latin typeface="Lucida Console" pitchFamily="49" charset="0"/>
              </a:rPr>
              <a:t>set1 contient:  {'c', 'b', 'C', 'A</a:t>
            </a:r>
            <a:r>
              <a:rPr lang="fr-CA" sz="1200" dirty="0" smtClean="0">
                <a:latin typeface="Lucida Console" pitchFamily="49" charset="0"/>
              </a:rPr>
              <a:t>'}</a:t>
            </a:r>
          </a:p>
          <a:p>
            <a:pPr algn="l"/>
            <a:endParaRPr lang="fr-CA" sz="1200" dirty="0" smtClean="0">
              <a:latin typeface="Lucida Console" pitchFamily="49" charset="0"/>
            </a:endParaRPr>
          </a:p>
          <a:p>
            <a:pPr algn="l"/>
            <a:r>
              <a:rPr lang="fr-CA" sz="1200" dirty="0" smtClean="0">
                <a:latin typeface="Lucida Console" pitchFamily="49" charset="0"/>
              </a:rPr>
              <a:t>set2 contient:  {'n', 'm', 'b', 'A'}</a:t>
            </a:r>
          </a:p>
          <a:p>
            <a:pPr algn="l"/>
            <a:endParaRPr lang="fr-CA" sz="1200" dirty="0" smtClean="0">
              <a:latin typeface="Lucida Console" pitchFamily="49" charset="0"/>
            </a:endParaRPr>
          </a:p>
          <a:p>
            <a:pPr algn="l"/>
            <a:r>
              <a:rPr lang="fr-CA" sz="1200" dirty="0" smtClean="0">
                <a:latin typeface="Lucida Console" pitchFamily="49" charset="0"/>
              </a:rPr>
              <a:t>intersection</a:t>
            </a:r>
            <a:r>
              <a:rPr lang="fr-CA" sz="1200" dirty="0" smtClean="0">
                <a:latin typeface="Lucida Console" pitchFamily="49" charset="0"/>
              </a:rPr>
              <a:t>:  {'b', 'A'}</a:t>
            </a:r>
          </a:p>
          <a:p>
            <a:pPr algn="l"/>
            <a:endParaRPr lang="fr-CA" sz="1200" dirty="0" smtClean="0">
              <a:latin typeface="Lucida Console" pitchFamily="49" charset="0"/>
            </a:endParaRPr>
          </a:p>
          <a:p>
            <a:pPr algn="l"/>
            <a:r>
              <a:rPr lang="fr-CA" sz="1200" dirty="0" smtClean="0">
                <a:latin typeface="Lucida Console" pitchFamily="49" charset="0"/>
              </a:rPr>
              <a:t>union</a:t>
            </a:r>
            <a:r>
              <a:rPr lang="fr-CA" sz="1200" dirty="0" smtClean="0">
                <a:latin typeface="Lucida Console" pitchFamily="49" charset="0"/>
              </a:rPr>
              <a:t>:  {'C', 'n', 'm', 'b', 'c', 'A'}</a:t>
            </a:r>
          </a:p>
          <a:p>
            <a:pPr algn="l"/>
            <a:endParaRPr lang="fr-CA" sz="1200" dirty="0" smtClean="0">
              <a:latin typeface="Lucida Console" pitchFamily="49" charset="0"/>
            </a:endParaRP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difference</a:t>
            </a:r>
            <a:r>
              <a:rPr lang="fr-CA" sz="1200" dirty="0" smtClean="0">
                <a:latin typeface="Lucida Console" pitchFamily="49" charset="0"/>
              </a:rPr>
              <a:t>:  {'c', 'C'}</a:t>
            </a:r>
            <a:endParaRPr lang="fr-CA" sz="120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3356992"/>
            <a:ext cx="3888432" cy="156966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200" dirty="0" smtClean="0">
                <a:latin typeface="Lucida Console" pitchFamily="49" charset="0"/>
              </a:rPr>
              <a:t>set1 = set(['A', 'b', 'C', 'c', 'b']) </a:t>
            </a:r>
          </a:p>
          <a:p>
            <a:pPr algn="l"/>
            <a:r>
              <a:rPr lang="fr-CA" sz="1200" dirty="0" smtClean="0">
                <a:latin typeface="Lucida Console" pitchFamily="49" charset="0"/>
              </a:rPr>
              <a:t>set2 = set(['A', 'b', 'm', 'n', 'm</a:t>
            </a:r>
            <a:r>
              <a:rPr lang="fr-CA" sz="1200" dirty="0" smtClean="0">
                <a:latin typeface="Lucida Console" pitchFamily="49" charset="0"/>
              </a:rPr>
              <a:t>'])</a:t>
            </a:r>
          </a:p>
          <a:p>
            <a:pPr algn="l"/>
            <a:r>
              <a:rPr lang="fr-CA" sz="1200" dirty="0" smtClean="0">
                <a:latin typeface="Lucida Console" pitchFamily="49" charset="0"/>
              </a:rPr>
              <a:t> </a:t>
            </a:r>
            <a:endParaRPr lang="fr-CA" sz="1200" dirty="0" smtClean="0">
              <a:latin typeface="Lucida Console" pitchFamily="49" charset="0"/>
            </a:endParaRP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('set1 contient: ' , set1)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('set2 contient: ' , set2)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('intersection: ', set1 &amp; set2)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('union: ', set1 | set2)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('</a:t>
            </a:r>
            <a:r>
              <a:rPr lang="fr-CA" sz="1200" dirty="0" err="1" smtClean="0">
                <a:latin typeface="Lucida Console" pitchFamily="49" charset="0"/>
              </a:rPr>
              <a:t>difference</a:t>
            </a:r>
            <a:r>
              <a:rPr lang="fr-CA" sz="1200" dirty="0" smtClean="0">
                <a:latin typeface="Lucida Console" pitchFamily="49" charset="0"/>
              </a:rPr>
              <a:t>: ', set1 - set2) </a:t>
            </a:r>
            <a:endParaRPr lang="fr-CA" sz="1200" dirty="0">
              <a:latin typeface="Lucida Console" pitchFamily="49" charset="0"/>
            </a:endParaRPr>
          </a:p>
        </p:txBody>
      </p:sp>
      <p:cxnSp>
        <p:nvCxnSpPr>
          <p:cNvPr id="8" name="Connecteur en arc 7"/>
          <p:cNvCxnSpPr/>
          <p:nvPr/>
        </p:nvCxnSpPr>
        <p:spPr bwMode="auto">
          <a:xfrm>
            <a:off x="3995936" y="3861048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Dictionnaires</a:t>
            </a:r>
            <a:endParaRPr lang="fr-CA" smtClean="0"/>
          </a:p>
        </p:txBody>
      </p:sp>
      <p:sp>
        <p:nvSpPr>
          <p:cNvPr id="17411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14335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Collection de type key-value.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smtClean="0"/>
              <a:t>Indexation se fait par key: celle-ci est unique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smtClean="0"/>
              <a:t>Méthodes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en-CA" smtClean="0"/>
              <a:t>items(): retourne la liste des paires key-value comme tuples</a:t>
            </a:r>
            <a:endParaRPr lang="fr-CA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9512" y="3510880"/>
            <a:ext cx="4176464" cy="220060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0" anchor="ctr">
            <a:spAutoFit/>
          </a:bodyPr>
          <a:lstStyle/>
          <a:p>
            <a:pPr algn="l">
              <a:defRPr/>
            </a:pP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humain = { 'homme': 'Man', 'femme': '</a:t>
            </a: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Woman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', 'enfant': 'kid' } 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(humain['homme'] )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</a:t>
            </a: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humain.keys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() )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</a:t>
            </a: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humain.values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()) 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</a:t>
            </a: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humain.items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() )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(humain.pop('enfant')) 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(humain) 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humain.clear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() </a:t>
            </a:r>
          </a:p>
          <a:p>
            <a:pPr algn="l">
              <a:defRPr/>
            </a:pPr>
            <a:r>
              <a:rPr lang="fr-FR" sz="1400" dirty="0" err="1">
                <a:solidFill>
                  <a:schemeClr val="bg1"/>
                </a:solidFill>
                <a:latin typeface="Lucida Sans" pitchFamily="34" charset="0"/>
              </a:rPr>
              <a:t>print</a:t>
            </a:r>
            <a:r>
              <a:rPr lang="fr-FR" sz="1400" dirty="0">
                <a:solidFill>
                  <a:schemeClr val="bg1"/>
                </a:solidFill>
                <a:latin typeface="Lucida Sans" pitchFamily="34" charset="0"/>
              </a:rPr>
              <a:t> (humain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2242" y="3242880"/>
            <a:ext cx="4248472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400" dirty="0" smtClean="0">
                <a:latin typeface="Lucida Console" pitchFamily="49" charset="0"/>
              </a:rPr>
              <a:t>Man</a:t>
            </a:r>
            <a:br>
              <a:rPr lang="fr-CA" sz="1400" dirty="0" smtClean="0">
                <a:latin typeface="Lucida Console" pitchFamily="49" charset="0"/>
              </a:rPr>
            </a:br>
            <a:endParaRPr lang="fr-CA" sz="1400" dirty="0" smtClean="0">
              <a:latin typeface="Lucida Console" pitchFamily="49" charset="0"/>
            </a:endParaRPr>
          </a:p>
          <a:p>
            <a:pPr algn="l"/>
            <a:r>
              <a:rPr lang="fr-CA" sz="1400" dirty="0" err="1" smtClean="0">
                <a:latin typeface="Lucida Console" pitchFamily="49" charset="0"/>
              </a:rPr>
              <a:t>dict_keys</a:t>
            </a:r>
            <a:r>
              <a:rPr lang="fr-CA" sz="1400" dirty="0" smtClean="0">
                <a:latin typeface="Lucida Console" pitchFamily="49" charset="0"/>
              </a:rPr>
              <a:t>(['enfant', 'homme', 'femme</a:t>
            </a:r>
            <a:r>
              <a:rPr lang="fr-CA" sz="1400" dirty="0" smtClean="0">
                <a:latin typeface="Lucida Console" pitchFamily="49" charset="0"/>
              </a:rPr>
              <a:t>'])</a:t>
            </a:r>
            <a:br>
              <a:rPr lang="fr-CA" sz="1400" dirty="0" smtClean="0">
                <a:latin typeface="Lucida Console" pitchFamily="49" charset="0"/>
              </a:rPr>
            </a:br>
            <a:endParaRPr lang="fr-CA" sz="1400" dirty="0" smtClean="0">
              <a:latin typeface="Lucida Console" pitchFamily="49" charset="0"/>
            </a:endParaRPr>
          </a:p>
          <a:p>
            <a:pPr algn="l"/>
            <a:r>
              <a:rPr lang="fr-CA" sz="1400" dirty="0" err="1" smtClean="0">
                <a:latin typeface="Lucida Console" pitchFamily="49" charset="0"/>
              </a:rPr>
              <a:t>dict_values</a:t>
            </a:r>
            <a:r>
              <a:rPr lang="fr-CA" sz="1400" dirty="0" smtClean="0">
                <a:latin typeface="Lucida Console" pitchFamily="49" charset="0"/>
              </a:rPr>
              <a:t>(['kid', 'Man', '</a:t>
            </a:r>
            <a:r>
              <a:rPr lang="fr-CA" sz="1400" dirty="0" err="1" smtClean="0">
                <a:latin typeface="Lucida Console" pitchFamily="49" charset="0"/>
              </a:rPr>
              <a:t>Woman</a:t>
            </a:r>
            <a:r>
              <a:rPr lang="fr-CA" sz="1400" dirty="0" smtClean="0">
                <a:latin typeface="Lucida Console" pitchFamily="49" charset="0"/>
              </a:rPr>
              <a:t>'])</a:t>
            </a:r>
            <a:br>
              <a:rPr lang="fr-CA" sz="1400" dirty="0" smtClean="0">
                <a:latin typeface="Lucida Console" pitchFamily="49" charset="0"/>
              </a:rPr>
            </a:br>
            <a:endParaRPr lang="fr-CA" sz="1400" dirty="0" smtClean="0">
              <a:latin typeface="Lucida Console" pitchFamily="49" charset="0"/>
            </a:endParaRPr>
          </a:p>
          <a:p>
            <a:pPr algn="l"/>
            <a:r>
              <a:rPr lang="fr-CA" sz="1400" dirty="0" err="1" smtClean="0">
                <a:latin typeface="Lucida Console" pitchFamily="49" charset="0"/>
              </a:rPr>
              <a:t>dict_items</a:t>
            </a:r>
            <a:r>
              <a:rPr lang="fr-CA" sz="1400" dirty="0" smtClean="0">
                <a:latin typeface="Lucida Console" pitchFamily="49" charset="0"/>
              </a:rPr>
              <a:t>([('enfant', 'kid'), ('homme', 'Man'), ('femme', '</a:t>
            </a:r>
            <a:r>
              <a:rPr lang="fr-CA" sz="1400" dirty="0" err="1" smtClean="0">
                <a:latin typeface="Lucida Console" pitchFamily="49" charset="0"/>
              </a:rPr>
              <a:t>Woman</a:t>
            </a:r>
            <a:r>
              <a:rPr lang="fr-CA" sz="1400" dirty="0" smtClean="0">
                <a:latin typeface="Lucida Console" pitchFamily="49" charset="0"/>
              </a:rPr>
              <a:t>')])</a:t>
            </a:r>
            <a:br>
              <a:rPr lang="fr-CA" sz="1400" dirty="0" smtClean="0">
                <a:latin typeface="Lucida Console" pitchFamily="49" charset="0"/>
              </a:rPr>
            </a:br>
            <a:endParaRPr lang="fr-CA" sz="1400" dirty="0" smtClean="0">
              <a:latin typeface="Lucida Console" pitchFamily="49" charset="0"/>
            </a:endParaRPr>
          </a:p>
          <a:p>
            <a:pPr algn="l"/>
            <a:r>
              <a:rPr lang="fr-CA" sz="1400" dirty="0" smtClean="0">
                <a:latin typeface="Lucida Console" pitchFamily="49" charset="0"/>
              </a:rPr>
              <a:t>Kid</a:t>
            </a:r>
            <a:br>
              <a:rPr lang="fr-CA" sz="1400" dirty="0" smtClean="0">
                <a:latin typeface="Lucida Console" pitchFamily="49" charset="0"/>
              </a:rPr>
            </a:br>
            <a:endParaRPr lang="fr-CA" sz="1400" dirty="0" smtClean="0">
              <a:latin typeface="Lucida Console" pitchFamily="49" charset="0"/>
            </a:endParaRPr>
          </a:p>
          <a:p>
            <a:pPr algn="l"/>
            <a:r>
              <a:rPr lang="fr-CA" sz="1400" dirty="0" smtClean="0">
                <a:latin typeface="Lucida Console" pitchFamily="49" charset="0"/>
              </a:rPr>
              <a:t>{'homme': 'Man', 'femme': '</a:t>
            </a:r>
            <a:r>
              <a:rPr lang="fr-CA" sz="1400" dirty="0" err="1" smtClean="0">
                <a:latin typeface="Lucida Console" pitchFamily="49" charset="0"/>
              </a:rPr>
              <a:t>Woman</a:t>
            </a:r>
            <a:r>
              <a:rPr lang="fr-CA" sz="1400" dirty="0" smtClean="0">
                <a:latin typeface="Lucida Console" pitchFamily="49" charset="0"/>
              </a:rPr>
              <a:t>'}</a:t>
            </a:r>
          </a:p>
          <a:p>
            <a:pPr algn="l"/>
            <a:r>
              <a:rPr lang="fr-CA" sz="1400" dirty="0" smtClean="0">
                <a:latin typeface="Lucida Console" pitchFamily="49" charset="0"/>
              </a:rPr>
              <a:t>{}</a:t>
            </a:r>
            <a:endParaRPr lang="fr-CA" sz="1400" dirty="0">
              <a:latin typeface="Lucida Console" pitchFamily="49" charset="0"/>
            </a:endParaRPr>
          </a:p>
        </p:txBody>
      </p:sp>
      <p:cxnSp>
        <p:nvCxnSpPr>
          <p:cNvPr id="6" name="Connecteur en arc 5"/>
          <p:cNvCxnSpPr/>
          <p:nvPr/>
        </p:nvCxnSpPr>
        <p:spPr bwMode="auto">
          <a:xfrm>
            <a:off x="3707904" y="4509120"/>
            <a:ext cx="864096" cy="28803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sm" len="sm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Formattage</a:t>
            </a:r>
            <a:r>
              <a:rPr lang="en-CA" dirty="0" smtClean="0"/>
              <a:t> en sortie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soit</a:t>
            </a:r>
            <a:r>
              <a:rPr lang="en-CA" dirty="0" smtClean="0"/>
              <a:t> utiliser </a:t>
            </a:r>
            <a:r>
              <a:rPr lang="en-CA" dirty="0" err="1" smtClean="0"/>
              <a:t>l'opérateur</a:t>
            </a:r>
            <a:r>
              <a:rPr lang="en-CA" dirty="0" smtClean="0"/>
              <a:t> % pour </a:t>
            </a:r>
            <a:r>
              <a:rPr lang="en-CA" dirty="0" err="1" smtClean="0"/>
              <a:t>une</a:t>
            </a:r>
            <a:r>
              <a:rPr lang="en-CA" dirty="0" smtClean="0"/>
              <a:t> String: format </a:t>
            </a:r>
            <a:r>
              <a:rPr lang="en-CA" dirty="0" err="1" smtClean="0"/>
              <a:t>utilisé</a:t>
            </a:r>
            <a:r>
              <a:rPr lang="en-CA" dirty="0" smtClean="0"/>
              <a:t> pour python 2.X</a:t>
            </a:r>
          </a:p>
          <a:p>
            <a:r>
              <a:rPr lang="en-CA" dirty="0" err="1" smtClean="0"/>
              <a:t>Meilleur</a:t>
            </a:r>
            <a:r>
              <a:rPr lang="en-CA" dirty="0" smtClean="0"/>
              <a:t> </a:t>
            </a:r>
            <a:r>
              <a:rPr lang="en-CA" dirty="0" err="1" smtClean="0"/>
              <a:t>d'utiliser</a:t>
            </a:r>
            <a:r>
              <a:rPr lang="en-CA" dirty="0" smtClean="0"/>
              <a:t> la </a:t>
            </a:r>
            <a:r>
              <a:rPr lang="en-CA" dirty="0" err="1" smtClean="0"/>
              <a:t>fonction</a:t>
            </a:r>
            <a:r>
              <a:rPr lang="en-CA" dirty="0" smtClean="0"/>
              <a:t> format() de String: format </a:t>
            </a:r>
            <a:r>
              <a:rPr lang="en-CA" dirty="0" err="1" smtClean="0"/>
              <a:t>utilisé</a:t>
            </a:r>
            <a:r>
              <a:rPr lang="en-CA" dirty="0" smtClean="0"/>
              <a:t> pour python 3.X</a:t>
            </a:r>
          </a:p>
          <a:p>
            <a:r>
              <a:rPr lang="en-CA" dirty="0" err="1" smtClean="0"/>
              <a:t>Référence</a:t>
            </a:r>
            <a:r>
              <a:rPr lang="en-CA" dirty="0" smtClean="0"/>
              <a:t> avec </a:t>
            </a:r>
            <a:r>
              <a:rPr lang="en-CA" dirty="0" err="1" smtClean="0"/>
              <a:t>tous</a:t>
            </a:r>
            <a:r>
              <a:rPr lang="en-CA" dirty="0" smtClean="0"/>
              <a:t> les </a:t>
            </a:r>
            <a:r>
              <a:rPr lang="en-CA" dirty="0" err="1" smtClean="0"/>
              <a:t>détails</a:t>
            </a:r>
            <a:r>
              <a:rPr lang="en-CA" dirty="0" smtClean="0"/>
              <a:t>: </a:t>
            </a:r>
            <a:r>
              <a:rPr lang="en-CA" dirty="0" smtClean="0">
                <a:hlinkClick r:id="rId2"/>
              </a:rPr>
              <a:t>http://www.python-course.eu/python3_formatted_output.php</a:t>
            </a:r>
            <a:endParaRPr lang="en-CA" dirty="0" smtClean="0"/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Conclusion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CA" smtClean="0"/>
              <a:t>Dans cette présentation, on a vu les points suivants:</a:t>
            </a:r>
            <a:br>
              <a:rPr lang="fr-CA" smtClean="0"/>
            </a:br>
            <a:endParaRPr lang="fr-CA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Types de données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smtClean="0"/>
              <a:t>Structures de données python</a:t>
            </a:r>
          </a:p>
          <a:p>
            <a:pPr lvl="1" eaLnBrk="1" hangingPunct="1"/>
            <a:r>
              <a:rPr lang="en-CA" smtClean="0"/>
              <a:t>Tuples</a:t>
            </a:r>
          </a:p>
          <a:p>
            <a:pPr lvl="1" eaLnBrk="1" hangingPunct="1"/>
            <a:r>
              <a:rPr lang="en-CA" smtClean="0"/>
              <a:t>List</a:t>
            </a:r>
          </a:p>
          <a:p>
            <a:pPr lvl="1" eaLnBrk="1" hangingPunct="1"/>
            <a:r>
              <a:rPr lang="en-CA" smtClean="0"/>
              <a:t>Set</a:t>
            </a:r>
          </a:p>
          <a:p>
            <a:pPr lvl="1" eaLnBrk="1" hangingPunct="1"/>
            <a:r>
              <a:rPr lang="en-CA" smtClean="0"/>
              <a:t>Dictionnaire</a:t>
            </a:r>
            <a:endParaRPr lang="fr-CA" smtClean="0"/>
          </a:p>
        </p:txBody>
      </p:sp>
    </p:spTree>
    <p:custDataLst>
      <p:tags r:id="rId1"/>
    </p:custDataLst>
  </p:cSld>
  <p:clrMapOvr>
    <a:masterClrMapping/>
  </p:clrMapOvr>
  <p:transition advTm="582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Agenda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CA" smtClean="0"/>
              <a:t>Les objectifs de cette présentation sont les suivants:</a:t>
            </a:r>
            <a:br>
              <a:rPr lang="fr-CA" smtClean="0"/>
            </a:br>
            <a:endParaRPr lang="fr-CA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Types de données</a:t>
            </a:r>
          </a:p>
          <a:p>
            <a:pPr eaLnBrk="1" hangingPunct="1">
              <a:buFontTx/>
              <a:buBlip>
                <a:blip r:embed="rId4"/>
              </a:buBlip>
            </a:pPr>
            <a:r>
              <a:rPr lang="en-CA" smtClean="0"/>
              <a:t>Structures de données python</a:t>
            </a:r>
          </a:p>
          <a:p>
            <a:pPr lvl="1" eaLnBrk="1" hangingPunct="1"/>
            <a:r>
              <a:rPr lang="en-CA" smtClean="0"/>
              <a:t>Tuples</a:t>
            </a:r>
          </a:p>
          <a:p>
            <a:pPr lvl="1" eaLnBrk="1" hangingPunct="1"/>
            <a:r>
              <a:rPr lang="en-CA" smtClean="0"/>
              <a:t>List</a:t>
            </a:r>
          </a:p>
          <a:p>
            <a:pPr lvl="1" eaLnBrk="1" hangingPunct="1"/>
            <a:r>
              <a:rPr lang="en-CA" smtClean="0"/>
              <a:t>Set</a:t>
            </a:r>
          </a:p>
          <a:p>
            <a:pPr lvl="1" eaLnBrk="1" hangingPunct="1"/>
            <a:r>
              <a:rPr lang="en-CA" smtClean="0"/>
              <a:t>Dictionnaire</a:t>
            </a:r>
            <a:endParaRPr lang="fr-CA" smtClean="0"/>
          </a:p>
        </p:txBody>
      </p:sp>
    </p:spTree>
    <p:custDataLst>
      <p:tags r:id="rId1"/>
    </p:custDataLst>
  </p:cSld>
  <p:clrMapOvr>
    <a:masterClrMapping/>
  </p:clrMapOvr>
  <p:transition advTm="582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smtClean="0"/>
              <a:t>Types de données</a:t>
            </a:r>
            <a:endParaRPr lang="fr-CA" smtClean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Python dispose d'un ensemble de types de données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Les types python sont fournis par défaut</a:t>
            </a:r>
          </a:p>
          <a:p>
            <a:pPr lvl="1" eaLnBrk="1" hangingPunct="1"/>
            <a:r>
              <a:rPr lang="en-CA" smtClean="0"/>
              <a:t>pas d'import à faire pour utiliser les types</a:t>
            </a:r>
            <a:endParaRPr lang="fr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Types de données - Booleene</a:t>
            </a:r>
            <a:endParaRPr lang="en-US" smtClean="0"/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928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primitive ayant une des 2 valeurs </a:t>
            </a:r>
            <a:r>
              <a:rPr lang="en-CA" u="sng" smtClean="0"/>
              <a:t>True</a:t>
            </a:r>
            <a:r>
              <a:rPr lang="en-CA" smtClean="0"/>
              <a:t> ou</a:t>
            </a:r>
            <a:r>
              <a:rPr lang="en-CA" u="sng" smtClean="0"/>
              <a:t> False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fr-CA" smtClean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403350" y="2493005"/>
            <a:ext cx="5416868" cy="220060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0" anchor="ctr">
            <a:spAutoFit/>
          </a:bodyPr>
          <a:lstStyle/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male = False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male =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(0, 1))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(male):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 est: </a:t>
            </a:r>
            <a:r>
              <a:rPr lang="fr-F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Alain" ) </a:t>
            </a: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 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 est: Annie "</a:t>
            </a:r>
            <a:r>
              <a:rPr lang="fr-FR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fr-FR" sz="4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Types de données - None</a:t>
            </a:r>
            <a:endParaRPr lang="fr-CA" smtClean="0"/>
          </a:p>
        </p:txBody>
      </p:sp>
      <p:sp>
        <p:nvSpPr>
          <p:cNvPr id="6147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1936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Type spécial qui signifie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fr-FR" b="1" smtClean="0"/>
              <a:t>n'existe pas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fr-FR" b="1" smtClean="0"/>
              <a:t>inconnu</a:t>
            </a:r>
          </a:p>
          <a:p>
            <a:pPr lvl="1" eaLnBrk="1" hangingPunct="1">
              <a:buFontTx/>
              <a:buBlip>
                <a:blip r:embed="rId4"/>
              </a:buBlip>
            </a:pPr>
            <a:r>
              <a:rPr lang="fr-FR" b="1" smtClean="0"/>
              <a:t>vide (empty)</a:t>
            </a:r>
          </a:p>
          <a:p>
            <a:pPr eaLnBrk="1" hangingPunct="1">
              <a:buFontTx/>
              <a:buBlip>
                <a:blip r:embed="rId4"/>
              </a:buBlip>
            </a:pPr>
            <a:endParaRPr lang="fr-CA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843213" y="3284870"/>
            <a:ext cx="2339102" cy="127727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tIns="0" anchor="ctr">
            <a:spAutoFit/>
          </a:bodyPr>
          <a:lstStyle/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fun():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pass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defRPr/>
            </a:pPr>
            <a:endParaRPr lang="fr-FR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(fun()) </a:t>
            </a:r>
          </a:p>
        </p:txBody>
      </p: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Types de données - Numérique</a:t>
            </a:r>
            <a:endParaRPr lang="en-US" smtClean="0"/>
          </a:p>
        </p:txBody>
      </p:sp>
      <p:sp>
        <p:nvSpPr>
          <p:cNvPr id="7171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928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Représente </a:t>
            </a:r>
          </a:p>
          <a:p>
            <a:pPr lvl="1" eaLnBrk="1" hangingPunct="1"/>
            <a:r>
              <a:rPr lang="en-CA" smtClean="0"/>
              <a:t>nombres entiers</a:t>
            </a:r>
          </a:p>
          <a:p>
            <a:pPr lvl="1" eaLnBrk="1" hangingPunct="1"/>
            <a:r>
              <a:rPr lang="en-CA" smtClean="0"/>
              <a:t>nombres réels</a:t>
            </a:r>
          </a:p>
          <a:p>
            <a:pPr lvl="1" eaLnBrk="1" hangingPunct="1"/>
            <a:r>
              <a:rPr lang="en-CA" smtClean="0"/>
              <a:t>nombres complexes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fr-CA" smtClean="0"/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1116013" y="3068638"/>
            <a:ext cx="6948487" cy="22002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valeurs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val1 = 11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val2 = 34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total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= val1 + val2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Résultat </a:t>
            </a:r>
          </a:p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("Total:", total)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smtClean="0"/>
              <a:t>Types de données - String</a:t>
            </a:r>
            <a:endParaRPr lang="en-US" smtClean="0"/>
          </a:p>
        </p:txBody>
      </p:sp>
      <p:sp>
        <p:nvSpPr>
          <p:cNvPr id="8195" name="Espace réservé du contenu 4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27289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Type pour représenter des données textuelles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CA" smtClean="0"/>
              <a:t>Peut être créé en utilisant les symboles</a:t>
            </a:r>
          </a:p>
          <a:p>
            <a:pPr lvl="1" eaLnBrk="1" hangingPunct="1"/>
            <a:r>
              <a:rPr lang="en-CA" smtClean="0"/>
              <a:t>'</a:t>
            </a:r>
          </a:p>
          <a:p>
            <a:pPr lvl="1" eaLnBrk="1" hangingPunct="1"/>
            <a:r>
              <a:rPr lang="en-CA" smtClean="0"/>
              <a:t>"</a:t>
            </a:r>
          </a:p>
          <a:p>
            <a:pPr lvl="1" eaLnBrk="1" hangingPunct="1"/>
            <a:r>
              <a:rPr lang="en-CA" smtClean="0"/>
              <a:t>''' : chaine sur plusieurs lignes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fr-CA" smtClean="0"/>
          </a:p>
        </p:txBody>
      </p:sp>
      <p:sp>
        <p:nvSpPr>
          <p:cNvPr id="8196" name="Rectangle 1"/>
          <p:cNvSpPr>
            <a:spLocks noChangeArrowheads="1"/>
          </p:cNvSpPr>
          <p:nvPr/>
        </p:nvSpPr>
        <p:spPr bwMode="auto">
          <a:xfrm>
            <a:off x="1331913" y="4005263"/>
            <a:ext cx="6804025" cy="18923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= "Alain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flouflou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 = '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Flouclair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 = """ Son nom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est Abdel 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Flouclair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""" </a:t>
            </a:r>
          </a:p>
          <a:p>
            <a:pPr algn="l">
              <a:defRPr/>
            </a:pP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Concaténation et multiplication de chaine</a:t>
            </a:r>
          </a:p>
        </p:txBody>
      </p:sp>
      <p:sp>
        <p:nvSpPr>
          <p:cNvPr id="9219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304800" y="1412875"/>
            <a:ext cx="8839200" cy="9286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On peut procéder de différentes façons pour la concaténation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692275" y="2684463"/>
            <a:ext cx="6694488" cy="9683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0" anchor="ctr">
            <a:spAutoFit/>
          </a:bodyPr>
          <a:lstStyle/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("pomme " * 3)</a:t>
            </a:r>
          </a:p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("Pomme " "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MacIntosh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algn="l">
              <a:defRPr/>
            </a:pP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 "Pomme " + "Mc " + "</a:t>
            </a:r>
            <a:r>
              <a:rPr lang="fr-FR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Intosh</a:t>
            </a:r>
            <a:r>
              <a:rPr lang="fr-F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</p:txBody>
      </p: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CA" smtClean="0"/>
              <a:t>Tuples</a:t>
            </a:r>
          </a:p>
        </p:txBody>
      </p:sp>
      <p:sp>
        <p:nvSpPr>
          <p:cNvPr id="10243" name="Espace réservé du contenu 6"/>
          <p:cNvSpPr>
            <a:spLocks noGrp="1"/>
          </p:cNvSpPr>
          <p:nvPr>
            <p:ph idx="1"/>
          </p:nvPr>
        </p:nvSpPr>
        <p:spPr bwMode="auto">
          <a:xfrm>
            <a:off x="152400" y="1131888"/>
            <a:ext cx="8839200" cy="17922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Type de data qui peut contenir des types mixtes</a:t>
            </a:r>
          </a:p>
          <a:p>
            <a:pPr lvl="1" eaLnBrk="1" hangingPunct="1"/>
            <a:r>
              <a:rPr lang="fr-FR" smtClean="0"/>
              <a:t>type tuple est immutable</a:t>
            </a:r>
          </a:p>
          <a:p>
            <a:pPr lvl="1" eaLnBrk="1" hangingPunct="1"/>
            <a:r>
              <a:rPr lang="fr-FR" smtClean="0"/>
              <a:t>Les tuples sont créés en utilisant () qui sont aussi optionnels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fr-FR" smtClean="0"/>
          </a:p>
          <a:p>
            <a:pPr lvl="1" eaLnBrk="1" hangingPunct="1">
              <a:buFontTx/>
              <a:buBlip>
                <a:blip r:embed="rId4"/>
              </a:buBlip>
            </a:pPr>
            <a:endParaRPr lang="fr-FR" smtClean="0"/>
          </a:p>
          <a:p>
            <a:pPr lvl="1" eaLnBrk="1" hangingPunct="1">
              <a:buFontTx/>
              <a:buBlip>
                <a:blip r:embed="rId4"/>
              </a:buBlip>
            </a:pPr>
            <a:endParaRPr lang="fr-FR" smtClean="0"/>
          </a:p>
          <a:p>
            <a:pPr lvl="1" eaLnBrk="1" hangingPunct="1">
              <a:buFontTx/>
              <a:buBlip>
                <a:blip r:embed="rId4"/>
              </a:buBlip>
            </a:pPr>
            <a:endParaRPr lang="fr-FR" smtClean="0"/>
          </a:p>
          <a:p>
            <a:pPr eaLnBrk="1" hangingPunct="1">
              <a:buFontTx/>
              <a:buBlip>
                <a:blip r:embed="rId4"/>
              </a:buBlip>
            </a:pPr>
            <a:r>
              <a:rPr lang="fr-FR" smtClean="0"/>
              <a:t>Quelques fonctions</a:t>
            </a:r>
          </a:p>
          <a:p>
            <a:pPr lvl="1" eaLnBrk="1" hangingPunct="1"/>
            <a:r>
              <a:rPr lang="fr-FR" smtClean="0"/>
              <a:t>len(): retourne le nombre d'éléments</a:t>
            </a:r>
          </a:p>
          <a:p>
            <a:pPr lvl="1" eaLnBrk="1" hangingPunct="1"/>
            <a:r>
              <a:rPr lang="fr-FR" smtClean="0"/>
              <a:t>max(): retourne la valeur max</a:t>
            </a:r>
          </a:p>
          <a:p>
            <a:pPr lvl="1" eaLnBrk="1" hangingPunct="1"/>
            <a:r>
              <a:rPr lang="fr-FR" smtClean="0"/>
              <a:t>min(): retourne la valeur min</a:t>
            </a:r>
          </a:p>
          <a:p>
            <a:pPr lvl="1" eaLnBrk="1" hangingPunct="1"/>
            <a:r>
              <a:rPr lang="fr-FR" smtClean="0"/>
              <a:t>in: détermine si les valeurs sont dans le tuple</a:t>
            </a:r>
          </a:p>
          <a:p>
            <a:pPr lvl="1" eaLnBrk="1" hangingPunct="1">
              <a:buFontTx/>
              <a:buBlip>
                <a:blip r:embed="rId4"/>
              </a:buBlip>
            </a:pPr>
            <a:endParaRPr lang="fr-FR" smtClean="0"/>
          </a:p>
          <a:p>
            <a:pPr eaLnBrk="1" hangingPunct="1">
              <a:buFontTx/>
              <a:buBlip>
                <a:blip r:embed="rId4"/>
              </a:buBlip>
            </a:pPr>
            <a:endParaRPr lang="fr-CA" smtClean="0"/>
          </a:p>
        </p:txBody>
      </p:sp>
      <p:sp>
        <p:nvSpPr>
          <p:cNvPr id="5" name="Rectangle 4"/>
          <p:cNvSpPr/>
          <p:nvPr/>
        </p:nvSpPr>
        <p:spPr>
          <a:xfrm>
            <a:off x="1331640" y="2492896"/>
            <a:ext cx="7254552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 = (1, 2, 3,10)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tuple_deux</a:t>
            </a:r>
            <a:r>
              <a:rPr lang="fr-CA" sz="1200" dirty="0" smtClean="0">
                <a:latin typeface="Lucida Console" pitchFamily="49" charset="0"/>
              </a:rPr>
              <a:t> = (4, 5, 6)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</a:t>
            </a:r>
            <a:r>
              <a:rPr lang="fr-CA" sz="1200" dirty="0" err="1" smtClean="0">
                <a:latin typeface="Lucida Console" pitchFamily="49" charset="0"/>
              </a:rPr>
              <a:t>len</a:t>
            </a:r>
            <a:r>
              <a:rPr lang="fr-CA" sz="1200" dirty="0" smtClean="0">
                <a:latin typeface="Lucida Console" pitchFamily="49" charset="0"/>
              </a:rPr>
              <a:t>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 : ", </a:t>
            </a:r>
            <a:r>
              <a:rPr lang="fr-CA" sz="1200" dirty="0" err="1" smtClean="0">
                <a:latin typeface="Lucida Console" pitchFamily="49" charset="0"/>
              </a:rPr>
              <a:t>len</a:t>
            </a:r>
            <a:r>
              <a:rPr lang="fr-CA" sz="1200" dirty="0" smtClean="0">
                <a:latin typeface="Lucida Console" pitchFamily="49" charset="0"/>
              </a:rPr>
              <a:t>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("max(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 : ", max(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("min(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 : ", min(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("combinaison des 2 </a:t>
            </a:r>
            <a:r>
              <a:rPr lang="fr-CA" sz="1200" dirty="0" err="1" smtClean="0">
                <a:latin typeface="Lucida Console" pitchFamily="49" charset="0"/>
              </a:rPr>
              <a:t>tuples</a:t>
            </a:r>
            <a:r>
              <a:rPr lang="fr-CA" sz="1200" dirty="0" smtClean="0">
                <a:latin typeface="Lucida Console" pitchFamily="49" charset="0"/>
              </a:rPr>
              <a:t> :", 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 + </a:t>
            </a:r>
            <a:r>
              <a:rPr lang="fr-CA" sz="1200" dirty="0" err="1" smtClean="0">
                <a:latin typeface="Lucida Console" pitchFamily="49" charset="0"/>
              </a:rPr>
              <a:t>tuple_deux</a:t>
            </a:r>
            <a:r>
              <a:rPr lang="fr-CA" sz="1200" dirty="0" smtClean="0">
                <a:latin typeface="Lucida Console" pitchFamily="49" charset="0"/>
              </a:rPr>
              <a:t>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("Deux fois 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 : ", 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 * 2 )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("1 se trouve dans 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 : ", 1 in </a:t>
            </a:r>
            <a:r>
              <a:rPr lang="fr-CA" sz="1200" dirty="0" err="1" smtClean="0">
                <a:latin typeface="Lucida Console" pitchFamily="49" charset="0"/>
              </a:rPr>
              <a:t>tuple_un</a:t>
            </a:r>
            <a:r>
              <a:rPr lang="fr-CA" sz="1200" dirty="0" smtClean="0">
                <a:latin typeface="Lucida Console" pitchFamily="49" charset="0"/>
              </a:rPr>
              <a:t>) </a:t>
            </a:r>
          </a:p>
          <a:p>
            <a:pPr algn="l"/>
            <a:r>
              <a:rPr lang="fr-CA" sz="1200" dirty="0" err="1" smtClean="0">
                <a:latin typeface="Lucida Console" pitchFamily="49" charset="0"/>
              </a:rPr>
              <a:t>print</a:t>
            </a:r>
            <a:r>
              <a:rPr lang="fr-CA" sz="1200" dirty="0" smtClean="0">
                <a:latin typeface="Lucida Console" pitchFamily="49" charset="0"/>
              </a:rPr>
              <a:t> ("5 ne se trouve pas dans </a:t>
            </a:r>
            <a:r>
              <a:rPr lang="fr-CA" sz="1200" dirty="0" err="1" smtClean="0">
                <a:latin typeface="Lucida Console" pitchFamily="49" charset="0"/>
              </a:rPr>
              <a:t>tuple_deux</a:t>
            </a:r>
            <a:r>
              <a:rPr lang="fr-CA" sz="1200" dirty="0" smtClean="0">
                <a:latin typeface="Lucida Console" pitchFamily="49" charset="0"/>
              </a:rPr>
              <a:t> : ", 5 not in </a:t>
            </a:r>
            <a:r>
              <a:rPr lang="fr-CA" sz="1200" dirty="0" err="1" smtClean="0">
                <a:latin typeface="Lucida Console" pitchFamily="49" charset="0"/>
              </a:rPr>
              <a:t>tuple_deux</a:t>
            </a:r>
            <a:r>
              <a:rPr lang="fr-CA" sz="1200" dirty="0" smtClean="0">
                <a:latin typeface="Lucida Console" pitchFamily="49" charset="0"/>
              </a:rPr>
              <a:t>)</a:t>
            </a:r>
            <a:endParaRPr lang="fr-CA" sz="1200" dirty="0">
              <a:latin typeface="Lucida Console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advTm="12000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Oracle Forms 9i-10g FRITE – HTML editor"/>
  <p:tag name="GENSWF_ADVANCE_TIME" val="18.50"/>
  <p:tag name="GENSWF_SOUND_FULL_PATH" val="C:\Documents and Settings\hafed\Mes documents\Presentations\Présentation1\1.wav"/>
  <p:tag name="GENSWF_SOUND_RELATIVE_PATH" val="C:\Documents and Settings\hafed\Mes documents\Presentations\Présentation1\1.wav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genda"/>
  <p:tag name="GENSWF_ADVANCE_TIME" val="58.26"/>
  <p:tag name="GENSWF_SOUND_FULL_PATH" val="C:\Documents and Settings\hafed\Mes documents\Presentations\Présentation1\2.wav"/>
  <p:tag name="GENSWF_SOUND_RELATIVE_PATH" val="C:\Documents and Settings\hafed\Mes documents\Presentations\Présentation1\2.wa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Agenda"/>
  <p:tag name="GENSWF_ADVANCE_TIME" val="58.26"/>
  <p:tag name="GENSWF_SOUND_FULL_PATH" val="C:\Documents and Settings\hafed\Mes documents\Presentations\Présentation1\2.wav"/>
  <p:tag name="GENSWF_SOUND_RELATIVE_PATH" val="C:\Documents and Settings\hafed\Mes documents\Presentations\Présentation1\2.wa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RITE v0.11"/>
  <p:tag name="GENSWF_ADVANCE_TIME" val="120.00"/>
  <p:tag name="GENSWF_SOUND_FULL_PATH" val="C:\Documents and Settings\hafed\Mes documents\Presentations\Présentation1\3.wav"/>
  <p:tag name="GENSWF_SOUND_RELATIVE_PATH" val="C:\Documents and Settings\hafed\Mes documents\Presentations\Présentation1\3.wav"/>
</p:tagLst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template_python</Template>
  <TotalTime>979</TotalTime>
  <Words>1129</Words>
  <Application>Microsoft Office PowerPoint</Application>
  <PresentationFormat>Affichage à l'écran (4:3)</PresentationFormat>
  <Paragraphs>226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Frutiger 45</vt:lpstr>
      <vt:lpstr>Lucida Console</vt:lpstr>
      <vt:lpstr>Lucida Sans</vt:lpstr>
      <vt:lpstr>Times New Roman</vt:lpstr>
      <vt:lpstr>Tw Cen MT Condensed</vt:lpstr>
      <vt:lpstr>Wingdings</vt:lpstr>
      <vt:lpstr>1_Default Design</vt:lpstr>
      <vt:lpstr>Bases du langage Python 2. Types</vt:lpstr>
      <vt:lpstr>Agenda</vt:lpstr>
      <vt:lpstr>Types de données</vt:lpstr>
      <vt:lpstr>Types de données - Booleene</vt:lpstr>
      <vt:lpstr>Types de données - None</vt:lpstr>
      <vt:lpstr>Types de données - Numérique</vt:lpstr>
      <vt:lpstr>Types de données - String</vt:lpstr>
      <vt:lpstr>Concaténation et multiplication de chaine</vt:lpstr>
      <vt:lpstr>Tuples</vt:lpstr>
      <vt:lpstr>Indexation dans les tuples</vt:lpstr>
      <vt:lpstr>Tuples avec champ de types différents</vt:lpstr>
      <vt:lpstr>Lists</vt:lpstr>
      <vt:lpstr>Opérations sur List</vt:lpstr>
      <vt:lpstr>Ajout dans une liste</vt:lpstr>
      <vt:lpstr>Sets</vt:lpstr>
      <vt:lpstr>Dictionnaires</vt:lpstr>
      <vt:lpstr>Formattage en sortie</vt:lpstr>
      <vt:lpstr>Conclusion</vt:lpstr>
    </vt:vector>
  </TitlesOfParts>
  <Company>HafedB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Contenu d'une classe</dc:title>
  <dc:creator>HafedB</dc:creator>
  <cp:lastModifiedBy>HBenteftifa</cp:lastModifiedBy>
  <cp:revision>86</cp:revision>
  <dcterms:created xsi:type="dcterms:W3CDTF">2009-03-25T15:44:22Z</dcterms:created>
  <dcterms:modified xsi:type="dcterms:W3CDTF">2016-03-11T23:32:55Z</dcterms:modified>
</cp:coreProperties>
</file>