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256" r:id="rId2"/>
    <p:sldId id="281" r:id="rId3"/>
    <p:sldId id="333" r:id="rId4"/>
    <p:sldId id="304" r:id="rId5"/>
    <p:sldId id="309" r:id="rId6"/>
    <p:sldId id="316" r:id="rId7"/>
    <p:sldId id="305" r:id="rId8"/>
    <p:sldId id="306" r:id="rId9"/>
    <p:sldId id="282" r:id="rId10"/>
    <p:sldId id="283" r:id="rId11"/>
    <p:sldId id="308" r:id="rId12"/>
    <p:sldId id="284" r:id="rId13"/>
    <p:sldId id="285" r:id="rId14"/>
    <p:sldId id="315" r:id="rId15"/>
    <p:sldId id="310" r:id="rId16"/>
    <p:sldId id="311" r:id="rId17"/>
    <p:sldId id="312" r:id="rId18"/>
    <p:sldId id="313" r:id="rId19"/>
    <p:sldId id="314" r:id="rId20"/>
    <p:sldId id="317" r:id="rId21"/>
    <p:sldId id="318" r:id="rId22"/>
    <p:sldId id="319" r:id="rId23"/>
    <p:sldId id="322" r:id="rId24"/>
    <p:sldId id="320" r:id="rId25"/>
    <p:sldId id="321" r:id="rId26"/>
    <p:sldId id="334" r:id="rId27"/>
    <p:sldId id="323" r:id="rId28"/>
    <p:sldId id="324" r:id="rId29"/>
    <p:sldId id="325" r:id="rId30"/>
    <p:sldId id="331" r:id="rId31"/>
    <p:sldId id="332" r:id="rId32"/>
    <p:sldId id="326" r:id="rId33"/>
    <p:sldId id="327" r:id="rId34"/>
    <p:sldId id="330" r:id="rId35"/>
    <p:sldId id="328" r:id="rId36"/>
    <p:sldId id="329" r:id="rId37"/>
    <p:sldId id="289" r:id="rId38"/>
  </p:sldIdLst>
  <p:sldSz cx="12192000" cy="6858000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21"/>
  </p:normalViewPr>
  <p:slideViewPr>
    <p:cSldViewPr>
      <p:cViewPr varScale="1">
        <p:scale>
          <a:sx n="69" d="100"/>
          <a:sy n="69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2018-05-02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78F8E-E650-4758-BC96-C0B7FE131AE0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784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78F8E-E650-4758-BC96-C0B7FE131AE0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68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78F8E-E650-4758-BC96-C0B7FE131AE0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8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7963" y="2286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174" y="44624"/>
            <a:ext cx="11800113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908721"/>
            <a:ext cx="117856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12192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" y="6524627"/>
            <a:ext cx="70696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41352" y="6464303"/>
            <a:ext cx="11550649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02/05/2018</a:t>
            </a:fld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Fouiilles</a:t>
            </a:r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de données 420-BD8-BB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- </a:t>
            </a:r>
            <a:r>
              <a:rPr lang="fr-FR" sz="1600" b="1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Benteftifa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CA" dirty="0"/>
              <a:t>Modules pour la fouille de données</a:t>
            </a:r>
            <a:br>
              <a:rPr lang="fr-CA" dirty="0"/>
            </a:br>
            <a:r>
              <a:rPr lang="fr-CA" sz="3200" dirty="0" err="1"/>
              <a:t>Numpy</a:t>
            </a:r>
            <a:r>
              <a:rPr lang="fr-CA" sz="3200" dirty="0"/>
              <a:t/>
            </a:r>
            <a:br>
              <a:rPr lang="fr-CA" sz="3200" dirty="0"/>
            </a:br>
            <a:r>
              <a:rPr lang="fr-CA" sz="3200" dirty="0" err="1"/>
              <a:t>Scipy</a:t>
            </a:r>
            <a:r>
              <a:rPr lang="fr-CA" sz="3200" dirty="0"/>
              <a:t/>
            </a:r>
            <a:br>
              <a:rPr lang="fr-CA" sz="3200" dirty="0"/>
            </a:br>
            <a:r>
              <a:rPr lang="fr-CA" sz="3200" dirty="0" err="1"/>
              <a:t>scikit-learn</a:t>
            </a:r>
            <a:r>
              <a:rPr lang="fr-CA" sz="3200" dirty="0"/>
              <a:t/>
            </a:r>
            <a:br>
              <a:rPr lang="fr-CA" sz="3200" dirty="0"/>
            </a:br>
            <a:r>
              <a:rPr lang="fr-CA" sz="3200" dirty="0"/>
              <a:t>Pandas</a:t>
            </a:r>
            <a:br>
              <a:rPr lang="fr-CA" sz="3200" dirty="0"/>
            </a:br>
            <a:r>
              <a:rPr lang="fr-CA" sz="3200" dirty="0" err="1" smtClean="0"/>
              <a:t>Matplotlib</a:t>
            </a:r>
            <a:r>
              <a:rPr lang="fr-CA" sz="3200" dirty="0" err="1" smtClean="0"/>
              <a:t>-seaborn</a:t>
            </a:r>
            <a:r>
              <a:rPr lang="fr-CA" sz="3200" dirty="0"/>
              <a:t/>
            </a:r>
            <a:br>
              <a:rPr lang="fr-CA" sz="3200" dirty="0"/>
            </a:br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" y="558924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Version Mai </a:t>
            </a:r>
            <a:r>
              <a:rPr lang="fr-CA" dirty="0" smtClean="0"/>
              <a:t>2018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Tableau Random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la function </a:t>
            </a:r>
            <a:r>
              <a:rPr lang="en-US" b="1" dirty="0"/>
              <a:t>random( )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variantes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Intervalle</a:t>
            </a:r>
            <a:r>
              <a:rPr lang="en-US" dirty="0"/>
              <a:t> de </a:t>
            </a:r>
            <a:r>
              <a:rPr lang="en-US" dirty="0" err="1"/>
              <a:t>valeurs</a:t>
            </a:r>
            <a:r>
              <a:rPr lang="en-US" dirty="0"/>
              <a:t>: </a:t>
            </a:r>
            <a:r>
              <a:rPr lang="en-US" dirty="0" err="1"/>
              <a:t>randint</a:t>
            </a:r>
            <a:r>
              <a:rPr lang="en-US" dirty="0"/>
              <a:t>(low, high, 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892" y="2073763"/>
            <a:ext cx="393576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tabRandom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tabRandom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6343" y="2227651"/>
            <a:ext cx="3453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[[ 0.06139137  0.95022027]</a:t>
            </a:r>
          </a:p>
          <a:p>
            <a:r>
              <a:rPr lang="fr-CA" dirty="0"/>
              <a:t> [ 0.80464796  0.73824076]</a:t>
            </a:r>
          </a:p>
          <a:p>
            <a:r>
              <a:rPr lang="fr-CA" dirty="0"/>
              <a:t> [ 0.93298714  0.97882626]]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319" y="4319518"/>
            <a:ext cx="415178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tabRandom = np.random.randint(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(tabRandom)</a:t>
            </a:r>
            <a:endParaRPr kumimoji="0" lang="fr-FR" alt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2573" y="5276969"/>
            <a:ext cx="1807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[[2 8]</a:t>
            </a:r>
          </a:p>
          <a:p>
            <a:r>
              <a:rPr lang="fr-CA" dirty="0"/>
              <a:t> [2 4]</a:t>
            </a:r>
          </a:p>
          <a:p>
            <a:r>
              <a:rPr lang="fr-CA" dirty="0"/>
              <a:t> [6 7]]</a:t>
            </a:r>
          </a:p>
        </p:txBody>
      </p:sp>
      <p:cxnSp>
        <p:nvCxnSpPr>
          <p:cNvPr id="8" name="Connecteur droit avec flèche 7"/>
          <p:cNvCxnSpPr/>
          <p:nvPr/>
        </p:nvCxnSpPr>
        <p:spPr bwMode="auto">
          <a:xfrm>
            <a:off x="3143672" y="2401189"/>
            <a:ext cx="1728192" cy="288032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 bwMode="auto">
          <a:xfrm>
            <a:off x="4046724" y="5242848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 | </a:t>
            </a:r>
            <a:r>
              <a:rPr lang="fr-CA" dirty="0" err="1"/>
              <a:t>reshape</a:t>
            </a:r>
            <a:endParaRPr lang="fr-CA" dirty="0"/>
          </a:p>
        </p:txBody>
      </p:sp>
      <p:sp>
        <p:nvSpPr>
          <p:cNvPr id="9220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Avec la </a:t>
            </a:r>
            <a:r>
              <a:rPr lang="en-CA" dirty="0" err="1"/>
              <a:t>fonction</a:t>
            </a:r>
            <a:r>
              <a:rPr lang="en-CA" dirty="0"/>
              <a:t> reshape(), on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reformatter</a:t>
            </a:r>
            <a:r>
              <a:rPr lang="en-CA" dirty="0"/>
              <a:t> un tableau </a:t>
            </a:r>
            <a:r>
              <a:rPr lang="en-CA" dirty="0" err="1"/>
              <a:t>selon</a:t>
            </a:r>
            <a:r>
              <a:rPr lang="en-CA" dirty="0"/>
              <a:t> </a:t>
            </a:r>
            <a:r>
              <a:rPr lang="en-CA" dirty="0" err="1"/>
              <a:t>d'autres</a:t>
            </a:r>
            <a:r>
              <a:rPr lang="en-CA" dirty="0"/>
              <a:t> dimensions</a:t>
            </a:r>
          </a:p>
          <a:p>
            <a:pPr lvl="1"/>
            <a:r>
              <a:rPr lang="en-CA" dirty="0" err="1"/>
              <a:t>Exemple</a:t>
            </a:r>
            <a:r>
              <a:rPr lang="en-CA" dirty="0"/>
              <a:t>: de 2x 5 </a:t>
            </a:r>
            <a:r>
              <a:rPr lang="en-CA" dirty="0" err="1"/>
              <a:t>vers</a:t>
            </a:r>
            <a:r>
              <a:rPr lang="en-CA" dirty="0"/>
              <a:t> 10x2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A </a:t>
            </a:r>
            <a:r>
              <a:rPr lang="en-CA" dirty="0" err="1"/>
              <a:t>noter</a:t>
            </a:r>
            <a:r>
              <a:rPr lang="en-CA" dirty="0"/>
              <a:t> que le tableau original </a:t>
            </a:r>
            <a:r>
              <a:rPr lang="en-CA" dirty="0" err="1"/>
              <a:t>n'est</a:t>
            </a:r>
            <a:r>
              <a:rPr lang="en-CA" dirty="0"/>
              <a:t> pas </a:t>
            </a:r>
            <a:r>
              <a:rPr lang="en-CA" dirty="0" err="1"/>
              <a:t>modifié</a:t>
            </a:r>
            <a:endParaRPr lang="en-CA" dirty="0"/>
          </a:p>
          <a:p>
            <a:pPr lvl="1"/>
            <a:r>
              <a:rPr lang="en-CA" dirty="0"/>
              <a:t>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d'éléments</a:t>
            </a:r>
            <a:r>
              <a:rPr lang="en-CA" dirty="0"/>
              <a:t> ne </a:t>
            </a:r>
            <a:r>
              <a:rPr lang="en-CA" dirty="0" err="1"/>
              <a:t>bouge</a:t>
            </a:r>
            <a:r>
              <a:rPr lang="en-CA" dirty="0"/>
              <a:t> pas</a:t>
            </a:r>
          </a:p>
          <a:p>
            <a:pPr lvl="1"/>
            <a:r>
              <a:rPr lang="en-CA" dirty="0" err="1"/>
              <a:t>C'est</a:t>
            </a:r>
            <a:r>
              <a:rPr lang="en-CA" dirty="0"/>
              <a:t> </a:t>
            </a:r>
            <a:r>
              <a:rPr lang="en-CA" dirty="0" err="1"/>
              <a:t>juste</a:t>
            </a:r>
            <a:r>
              <a:rPr lang="en-CA" dirty="0"/>
              <a:t> la </a:t>
            </a:r>
            <a:r>
              <a:rPr lang="en-CA" dirty="0" err="1"/>
              <a:t>vue</a:t>
            </a:r>
            <a:r>
              <a:rPr lang="en-CA" dirty="0"/>
              <a:t> sur le tableau qui change</a:t>
            </a:r>
            <a:endParaRPr lang="fr-C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7368" y="2976232"/>
            <a:ext cx="295232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tab.reshape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"Matrice"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48324" y="3356992"/>
            <a:ext cx="2111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[0 1 2 3 4 5]</a:t>
            </a:r>
          </a:p>
          <a:p>
            <a:r>
              <a:rPr lang="fr-CA" dirty="0"/>
              <a:t>Matrice</a:t>
            </a:r>
          </a:p>
          <a:p>
            <a:r>
              <a:rPr lang="fr-CA" dirty="0"/>
              <a:t>[[0 1]</a:t>
            </a:r>
          </a:p>
          <a:p>
            <a:r>
              <a:rPr lang="fr-CA" dirty="0"/>
              <a:t> [2 3]</a:t>
            </a:r>
          </a:p>
          <a:p>
            <a:r>
              <a:rPr lang="fr-CA" dirty="0"/>
              <a:t> [4 5]]</a:t>
            </a:r>
          </a:p>
        </p:txBody>
      </p:sp>
      <p:cxnSp>
        <p:nvCxnSpPr>
          <p:cNvPr id="7" name="Connecteur en arc 6"/>
          <p:cNvCxnSpPr/>
          <p:nvPr/>
        </p:nvCxnSpPr>
        <p:spPr bwMode="auto">
          <a:xfrm>
            <a:off x="3215680" y="3517443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dirty="0"/>
              <a:t>Tableau | </a:t>
            </a:r>
            <a:r>
              <a:rPr lang="fr-FR" sz="3200" dirty="0" err="1"/>
              <a:t>shape</a:t>
            </a:r>
            <a:endParaRPr lang="fr-FR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L'attribut </a:t>
            </a:r>
            <a:r>
              <a:rPr lang="fr-FR" b="1" dirty="0" err="1"/>
              <a:t>shape</a:t>
            </a:r>
            <a:r>
              <a:rPr lang="fr-FR" dirty="0"/>
              <a:t> pour un tableau retourne les dimensions du tableau</a:t>
            </a:r>
          </a:p>
          <a:p>
            <a:pPr eaLnBrk="1" hangingPunct="1"/>
            <a:endParaRPr lang="fr-FR" dirty="0"/>
          </a:p>
          <a:p>
            <a:pPr eaLnBrk="1" hangingPunct="1"/>
            <a:endParaRPr lang="fr-FR" dirty="0"/>
          </a:p>
          <a:p>
            <a:pPr eaLnBrk="1" hangingPunct="1"/>
            <a:endParaRPr lang="fr-FR" dirty="0"/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On peut aller chercher le nombre de lignes et colonnes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376" y="1850341"/>
            <a:ext cx="314367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np.arange(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(tab.shape)</a:t>
            </a:r>
            <a:endParaRPr kumimoji="0" lang="fr-FR" alt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0707" y="273880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(4,)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7292" y="1850341"/>
            <a:ext cx="29276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tab.shape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tab.reshape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tabS.shape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9161" y="2870295"/>
            <a:ext cx="110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(4,)</a:t>
            </a:r>
          </a:p>
          <a:p>
            <a:r>
              <a:rPr lang="fr-CA" dirty="0"/>
              <a:t>(2, 2)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9376" y="4355232"/>
            <a:ext cx="362304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tab.reshape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 lignes</a:t>
            </a:r>
            <a:b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 colonnes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7018" y="5571564"/>
            <a:ext cx="1054424" cy="64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2</a:t>
            </a:r>
          </a:p>
          <a:p>
            <a:r>
              <a:rPr lang="fr-CA" dirty="0"/>
              <a:t>3</a:t>
            </a:r>
          </a:p>
        </p:txBody>
      </p:sp>
      <p:cxnSp>
        <p:nvCxnSpPr>
          <p:cNvPr id="14" name="Connecteur en arc 13"/>
          <p:cNvCxnSpPr/>
          <p:nvPr/>
        </p:nvCxnSpPr>
        <p:spPr bwMode="auto">
          <a:xfrm>
            <a:off x="8673970" y="2504739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 bwMode="auto">
          <a:xfrm>
            <a:off x="3168767" y="2246290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 bwMode="auto">
          <a:xfrm>
            <a:off x="4280652" y="5086575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dirty="0"/>
              <a:t>Accès aux éléments du tableau | indices ligne et colonne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utilisera les indices selon lignes et colonnes avec le premier indice commençant par 0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884" y="2372687"/>
            <a:ext cx="388891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8432" y="3027835"/>
            <a:ext cx="2759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[[ 0  1  2  3  4]</a:t>
            </a:r>
          </a:p>
          <a:p>
            <a:r>
              <a:rPr lang="fr-CA" dirty="0"/>
              <a:t> [ 5  6  7  8  9]</a:t>
            </a:r>
          </a:p>
          <a:p>
            <a:r>
              <a:rPr lang="fr-CA" dirty="0"/>
              <a:t> [10 11 12 13 14]</a:t>
            </a:r>
          </a:p>
          <a:p>
            <a:r>
              <a:rPr lang="fr-CA" dirty="0"/>
              <a:t> [15 16 17 18 19]]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6884" y="4416206"/>
            <a:ext cx="388891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972" y="57568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14</a:t>
            </a:r>
          </a:p>
        </p:txBody>
      </p:sp>
      <p:cxnSp>
        <p:nvCxnSpPr>
          <p:cNvPr id="10" name="Connecteur en arc 9"/>
          <p:cNvCxnSpPr/>
          <p:nvPr/>
        </p:nvCxnSpPr>
        <p:spPr bwMode="auto">
          <a:xfrm>
            <a:off x="4295800" y="2911296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rc 10"/>
          <p:cNvCxnSpPr/>
          <p:nvPr/>
        </p:nvCxnSpPr>
        <p:spPr bwMode="auto">
          <a:xfrm>
            <a:off x="4295800" y="5149063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Axes de tableau-</a:t>
            </a:r>
            <a:r>
              <a:rPr lang="fr-CA" dirty="0" err="1"/>
              <a:t>array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1132115"/>
            <a:ext cx="7981032" cy="4994049"/>
          </a:xfrm>
        </p:spPr>
        <p:txBody>
          <a:bodyPr/>
          <a:lstStyle/>
          <a:p>
            <a:r>
              <a:rPr lang="fr-CA" dirty="0"/>
              <a:t>Les axes sont définis pour les tableaux ayant plus d'une dimension</a:t>
            </a:r>
          </a:p>
          <a:p>
            <a:r>
              <a:rPr lang="fr-CA" dirty="0"/>
              <a:t>Un tableau à 2 dimensions dispose de 2 axes</a:t>
            </a:r>
          </a:p>
          <a:p>
            <a:r>
              <a:rPr lang="fr-CA" dirty="0"/>
              <a:t>Intérêt: on peut effectuer des opérations en spécifiant un axe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264352" y="2204864"/>
            <a:ext cx="2520280" cy="17281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>
            <a:off x="8832304" y="2060848"/>
            <a:ext cx="0" cy="136815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 flipV="1">
            <a:off x="9084042" y="1916832"/>
            <a:ext cx="1431776" cy="8384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8362356" y="35843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axe 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704512" y="17066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axe 1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86048" y="3973592"/>
            <a:ext cx="5297984" cy="22037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(12).</a:t>
            </a:r>
            <a:r>
              <a:rPr lang="fr-FR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((3,4))</a:t>
            </a:r>
          </a:p>
          <a:p>
            <a:r>
              <a:rPr lang="fr-FR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(axis=1)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 avec fichier texte | type similaire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Lorsqu'on travaille avec des fichiers, il peut être intéressant d'utiliser  </a:t>
            </a:r>
            <a:r>
              <a:rPr lang="fr-CA" dirty="0" err="1"/>
              <a:t>ndarray</a:t>
            </a:r>
            <a:r>
              <a:rPr lang="fr-CA" dirty="0"/>
              <a:t> et les fonctions </a:t>
            </a:r>
            <a:r>
              <a:rPr lang="fr-CA" b="1" dirty="0" err="1"/>
              <a:t>loadtxt</a:t>
            </a:r>
            <a:r>
              <a:rPr lang="fr-CA" b="1" dirty="0"/>
              <a:t>( ) </a:t>
            </a:r>
            <a:r>
              <a:rPr lang="fr-CA" dirty="0"/>
              <a:t>et</a:t>
            </a:r>
            <a:r>
              <a:rPr lang="fr-CA" b="1" dirty="0"/>
              <a:t> </a:t>
            </a:r>
            <a:r>
              <a:rPr lang="fr-CA" b="1" dirty="0" err="1"/>
              <a:t>savetxt</a:t>
            </a:r>
            <a:r>
              <a:rPr lang="fr-CA" b="1" dirty="0"/>
              <a:t>( )</a:t>
            </a:r>
          </a:p>
          <a:p>
            <a:pPr lvl="1"/>
            <a:r>
              <a:rPr lang="fr-CA" dirty="0"/>
              <a:t>Data structuré en lignes et colonnes</a:t>
            </a:r>
          </a:p>
          <a:p>
            <a:pPr lvl="1"/>
            <a:r>
              <a:rPr lang="fr-CA" dirty="0"/>
              <a:t>Types similaires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5480" y="36291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latin typeface="Courier New" panose="02070309020205020404" pitchFamily="49" charset="0"/>
              </a:rPr>
              <a:t>import </a:t>
            </a:r>
            <a:r>
              <a:rPr lang="fr-CA" dirty="0" err="1">
                <a:latin typeface="Courier New" panose="02070309020205020404" pitchFamily="49" charset="0"/>
              </a:rPr>
              <a:t>numpy</a:t>
            </a:r>
            <a:r>
              <a:rPr lang="fr-CA" dirty="0">
                <a:latin typeface="Courier New" panose="02070309020205020404" pitchFamily="49" charset="0"/>
              </a:rPr>
              <a:t> as </a:t>
            </a:r>
            <a:r>
              <a:rPr lang="fr-CA" dirty="0" err="1">
                <a:latin typeface="Courier New" panose="02070309020205020404" pitchFamily="49" charset="0"/>
              </a:rPr>
              <a:t>np</a:t>
            </a:r>
            <a:endParaRPr lang="fr-CA" dirty="0">
              <a:latin typeface="Courier New" panose="02070309020205020404" pitchFamily="49" charset="0"/>
            </a:endParaRPr>
          </a:p>
          <a:p>
            <a:r>
              <a:rPr lang="fr-CA" dirty="0" err="1">
                <a:latin typeface="Courier New" panose="02070309020205020404" pitchFamily="49" charset="0"/>
              </a:rPr>
              <a:t>arr</a:t>
            </a:r>
            <a:r>
              <a:rPr lang="fr-CA" dirty="0">
                <a:latin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</a:rPr>
              <a:t>np.loadtxt</a:t>
            </a:r>
            <a:r>
              <a:rPr lang="fr-CA" dirty="0">
                <a:latin typeface="Courier New" panose="02070309020205020404" pitchFamily="49" charset="0"/>
              </a:rPr>
              <a:t>('produits.txt')</a:t>
            </a:r>
          </a:p>
          <a:p>
            <a:r>
              <a:rPr lang="fr-CA" dirty="0" err="1">
                <a:latin typeface="Courier New" panose="02070309020205020404" pitchFamily="49" charset="0"/>
              </a:rPr>
              <a:t>np.savetxt</a:t>
            </a:r>
            <a:r>
              <a:rPr lang="fr-CA" dirty="0">
                <a:latin typeface="Courier New" panose="02070309020205020404" pitchFamily="49" charset="0"/>
              </a:rPr>
              <a:t>('produits_tra.txt')</a:t>
            </a:r>
          </a:p>
          <a:p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043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 avec fichier texte| type différent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les colonnes dans le fichier ne sont pas similaires, on devra définir les types de colonnes</a:t>
            </a:r>
          </a:p>
          <a:p>
            <a:pPr lvl="1"/>
            <a:r>
              <a:rPr lang="fr-CA" dirty="0"/>
              <a:t>Utiliser </a:t>
            </a:r>
            <a:r>
              <a:rPr lang="fr-CA" b="1" dirty="0" err="1"/>
              <a:t>recarray</a:t>
            </a:r>
            <a:r>
              <a:rPr lang="fr-CA" dirty="0"/>
              <a:t> à la place de </a:t>
            </a:r>
            <a:r>
              <a:rPr lang="fr-CA" dirty="0" err="1"/>
              <a:t>ndarray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5889788" y="2852936"/>
            <a:ext cx="355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latin typeface="Courier New" panose="02070309020205020404" pitchFamily="49" charset="0"/>
              </a:rPr>
              <a:t>#Fichier produits.txt </a:t>
            </a:r>
          </a:p>
          <a:p>
            <a:r>
              <a:rPr lang="fr-CA" dirty="0">
                <a:latin typeface="Courier New" panose="02070309020205020404" pitchFamily="49" charset="0"/>
              </a:rPr>
              <a:t>PR1 42.45 1</a:t>
            </a:r>
          </a:p>
          <a:p>
            <a:r>
              <a:rPr lang="fr-CA" dirty="0">
                <a:latin typeface="Courier New" panose="02070309020205020404" pitchFamily="49" charset="0"/>
              </a:rPr>
              <a:t>PR2 23.254 2</a:t>
            </a:r>
            <a:endParaRPr lang="fr-CA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7368" y="2993253"/>
            <a:ext cx="466866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'produits.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'Type'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'formats'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'S4'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'f4'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'i2'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(table['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1984" y="450912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[ 42.45000076  23.25399971]</a:t>
            </a:r>
          </a:p>
        </p:txBody>
      </p:sp>
      <p:cxnSp>
        <p:nvCxnSpPr>
          <p:cNvPr id="7" name="Connecteur en arc 6"/>
          <p:cNvCxnSpPr/>
          <p:nvPr/>
        </p:nvCxnSpPr>
        <p:spPr bwMode="auto">
          <a:xfrm>
            <a:off x="4727848" y="4005064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5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fichiers binaires peuvent être manipulés en utilisant les fonctions suivante</a:t>
            </a:r>
          </a:p>
          <a:p>
            <a:pPr lvl="1"/>
            <a:r>
              <a:rPr lang="fr-CA" dirty="0" err="1"/>
              <a:t>numpy.save</a:t>
            </a:r>
            <a:endParaRPr lang="fr-CA" dirty="0"/>
          </a:p>
          <a:p>
            <a:pPr lvl="1"/>
            <a:r>
              <a:rPr lang="fr-CA" dirty="0" err="1"/>
              <a:t>numpy.load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Note importante: le format binaire est spécifique à </a:t>
            </a:r>
            <a:r>
              <a:rPr lang="fr-CA" dirty="0" err="1"/>
              <a:t>numpy</a:t>
            </a:r>
            <a:r>
              <a:rPr lang="fr-CA" dirty="0"/>
              <a:t> et dans ce cas, il faudrait utiliser </a:t>
            </a:r>
            <a:r>
              <a:rPr lang="fr-CA" dirty="0" err="1"/>
              <a:t>numpy</a:t>
            </a:r>
            <a:r>
              <a:rPr lang="fr-CA" dirty="0"/>
              <a:t> dans le cas de l'écriture et la lecture</a:t>
            </a:r>
          </a:p>
        </p:txBody>
      </p:sp>
    </p:spTree>
    <p:extLst>
      <p:ext uri="{BB962C8B-B14F-4D97-AF65-F5344CB8AC3E}">
        <p14:creationId xmlns:p14="http://schemas.microsoft.com/office/powerpoint/2010/main" val="385753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binaire | exemple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5567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Creating a large array</a:t>
            </a:r>
          </a:p>
          <a:p>
            <a:r>
              <a:rPr lang="en-US" dirty="0"/>
              <a:t>data = </a:t>
            </a:r>
            <a:r>
              <a:rPr lang="en-US" dirty="0" err="1"/>
              <a:t>np.empty</a:t>
            </a:r>
            <a:r>
              <a:rPr lang="en-US" dirty="0"/>
              <a:t>((1000, 1000))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</a:rPr>
              <a:t>Sauvegarde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np.save</a:t>
            </a:r>
            <a:r>
              <a:rPr lang="en-US" dirty="0">
                <a:latin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</a:rPr>
              <a:t>test.npy</a:t>
            </a:r>
            <a:r>
              <a:rPr lang="en-US" dirty="0">
                <a:latin typeface="Courier New" panose="02070309020205020404" pitchFamily="49" charset="0"/>
              </a:rPr>
              <a:t>', data)</a:t>
            </a:r>
          </a:p>
          <a:p>
            <a:r>
              <a:rPr lang="en-US" dirty="0">
                <a:latin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</a:rPr>
              <a:t>Sauvegarde</a:t>
            </a:r>
            <a:r>
              <a:rPr lang="en-US" dirty="0">
                <a:latin typeface="Courier New" panose="02070309020205020404" pitchFamily="49" charset="0"/>
              </a:rPr>
              <a:t> avec compression</a:t>
            </a:r>
          </a:p>
          <a:p>
            <a:r>
              <a:rPr lang="en-US" dirty="0">
                <a:latin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</a:rPr>
              <a:t>test.npz</a:t>
            </a:r>
            <a:r>
              <a:rPr lang="en-US" dirty="0">
                <a:latin typeface="Courier New" panose="02070309020205020404" pitchFamily="49" charset="0"/>
              </a:rPr>
              <a:t>', data)</a:t>
            </a:r>
          </a:p>
          <a:p>
            <a:r>
              <a:rPr lang="en-US" dirty="0">
                <a:latin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</a:rPr>
              <a:t>Chargement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newdata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</a:rPr>
              <a:t>test.npy</a:t>
            </a:r>
            <a:r>
              <a:rPr lang="en-US" dirty="0">
                <a:latin typeface="Courier New" panose="02070309020205020404" pitchFamily="49" charset="0"/>
              </a:rPr>
              <a:t>')</a:t>
            </a:r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2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Statistiques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Numpy</a:t>
            </a:r>
            <a:r>
              <a:rPr lang="fr-CA" dirty="0"/>
              <a:t> dispose d'un certain nombre de fonctions </a:t>
            </a:r>
          </a:p>
          <a:p>
            <a:pPr lvl="1"/>
            <a:r>
              <a:rPr lang="fr-CA" dirty="0"/>
              <a:t>moyenne – </a:t>
            </a:r>
            <a:r>
              <a:rPr lang="fr-CA" dirty="0" err="1"/>
              <a:t>mean</a:t>
            </a:r>
            <a:endParaRPr lang="fr-CA" dirty="0"/>
          </a:p>
          <a:p>
            <a:pPr lvl="1"/>
            <a:r>
              <a:rPr lang="fr-CA" dirty="0"/>
              <a:t>écart type – standard </a:t>
            </a:r>
            <a:r>
              <a:rPr lang="fr-CA" dirty="0" err="1"/>
              <a:t>deviation</a:t>
            </a:r>
            <a:r>
              <a:rPr lang="fr-CA" dirty="0"/>
              <a:t> ou </a:t>
            </a:r>
            <a:r>
              <a:rPr lang="fr-CA" dirty="0" err="1"/>
              <a:t>std</a:t>
            </a:r>
            <a:endParaRPr lang="fr-CA" dirty="0"/>
          </a:p>
          <a:p>
            <a:pPr lvl="1"/>
            <a:r>
              <a:rPr lang="fr-CA" dirty="0"/>
              <a:t>variance,</a:t>
            </a:r>
          </a:p>
          <a:p>
            <a:pPr lvl="1"/>
            <a:r>
              <a:rPr lang="fr-CA" dirty="0"/>
              <a:t>etc…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3512" y="33569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#random array avec 1000 elements</a:t>
            </a:r>
          </a:p>
          <a:p>
            <a:r>
              <a:rPr lang="en-US" dirty="0">
                <a:latin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</a:rPr>
              <a:t>np.random.randn</a:t>
            </a:r>
            <a:r>
              <a:rPr lang="en-US" dirty="0">
                <a:latin typeface="Courier New" panose="02070309020205020404" pitchFamily="49" charset="0"/>
              </a:rPr>
              <a:t>(1000)</a:t>
            </a:r>
          </a:p>
          <a:p>
            <a:r>
              <a:rPr lang="en-US" dirty="0">
                <a:latin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</a:rPr>
              <a:t>Calcul</a:t>
            </a:r>
            <a:r>
              <a:rPr lang="en-US" dirty="0">
                <a:latin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</a:rPr>
              <a:t>statistiques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mean = </a:t>
            </a:r>
            <a:r>
              <a:rPr lang="en-US" dirty="0" err="1">
                <a:latin typeface="Courier New" panose="02070309020205020404" pitchFamily="49" charset="0"/>
              </a:rPr>
              <a:t>x.mean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x.std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x.var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Agenda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fr-FR" sz="3000" dirty="0">
                <a:cs typeface="Times New Roman" pitchFamily="18" charset="0"/>
              </a:rPr>
              <a:t>Dans ce cours, on passe en revue les points suivants:</a:t>
            </a: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Numpy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Scipy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Matplotlib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>
                <a:cs typeface="Times New Roman" pitchFamily="18" charset="0"/>
              </a:rPr>
              <a:t>Seaborn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scikit</a:t>
            </a:r>
            <a:r>
              <a:rPr lang="fr-FR" sz="3000" dirty="0">
                <a:cs typeface="Times New Roman" pitchFamily="18" charset="0"/>
              </a:rPr>
              <a:t>-</a:t>
            </a:r>
            <a:r>
              <a:rPr lang="fr-FR" sz="3000" dirty="0" err="1">
                <a:cs typeface="Times New Roman" pitchFamily="18" charset="0"/>
              </a:rPr>
              <a:t>learn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Utilisation des modules</a:t>
            </a:r>
          </a:p>
          <a:p>
            <a:pPr marL="0" indent="0">
              <a:lnSpc>
                <a:spcPct val="80000"/>
              </a:lnSpc>
              <a:spcAft>
                <a:spcPct val="25000"/>
              </a:spcAft>
              <a:buNone/>
            </a:pP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fr-FR" dirty="0"/>
          </a:p>
          <a:p>
            <a:pPr>
              <a:lnSpc>
                <a:spcPct val="8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</a:t>
            </a:r>
            <a:r>
              <a:rPr lang="en-CA" dirty="0" err="1"/>
              <a:t>SciPy</a:t>
            </a:r>
            <a:endParaRPr lang="fr-CA" dirty="0"/>
          </a:p>
        </p:txBody>
      </p:sp>
      <p:pic>
        <p:nvPicPr>
          <p:cNvPr id="1026" name="Picture 2" descr="scipy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4432" y="692696"/>
            <a:ext cx="1666875" cy="58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qu'est</a:t>
            </a:r>
            <a:r>
              <a:rPr lang="en-CA" dirty="0"/>
              <a:t> </a:t>
            </a:r>
            <a:r>
              <a:rPr lang="en-CA" dirty="0" err="1"/>
              <a:t>SciPy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Librairie</a:t>
            </a:r>
            <a:r>
              <a:rPr lang="en-CA" dirty="0"/>
              <a:t> pour les </a:t>
            </a:r>
            <a:r>
              <a:rPr lang="en-CA" dirty="0" err="1"/>
              <a:t>mathématiques</a:t>
            </a:r>
            <a:r>
              <a:rPr lang="en-CA" dirty="0"/>
              <a:t>, science et </a:t>
            </a:r>
            <a:r>
              <a:rPr lang="en-CA" dirty="0" err="1"/>
              <a:t>ingénierie</a:t>
            </a:r>
            <a:endParaRPr lang="en-CA" dirty="0"/>
          </a:p>
          <a:p>
            <a:r>
              <a:rPr lang="en-CA" dirty="0" err="1"/>
              <a:t>Dépend</a:t>
            </a:r>
            <a:r>
              <a:rPr lang="en-CA" dirty="0"/>
              <a:t> de la </a:t>
            </a:r>
            <a:r>
              <a:rPr lang="en-CA" dirty="0" err="1"/>
              <a:t>librairie</a:t>
            </a:r>
            <a:r>
              <a:rPr lang="en-CA" dirty="0"/>
              <a:t> </a:t>
            </a:r>
            <a:r>
              <a:rPr lang="en-CA" dirty="0" err="1"/>
              <a:t>NumPy</a:t>
            </a:r>
            <a:r>
              <a:rPr lang="en-CA" dirty="0"/>
              <a:t> et utilise les arrays de </a:t>
            </a:r>
            <a:r>
              <a:rPr lang="en-CA" dirty="0" err="1"/>
              <a:t>NumPy</a:t>
            </a:r>
            <a:endParaRPr lang="en-CA" dirty="0"/>
          </a:p>
          <a:p>
            <a:r>
              <a:rPr lang="en-CA" dirty="0"/>
              <a:t>Dispose d'un grand </a:t>
            </a:r>
            <a:r>
              <a:rPr lang="en-CA" dirty="0" err="1"/>
              <a:t>nombre</a:t>
            </a:r>
            <a:r>
              <a:rPr lang="en-CA" dirty="0"/>
              <a:t> de </a:t>
            </a:r>
            <a:r>
              <a:rPr lang="en-CA" dirty="0" err="1"/>
              <a:t>fonctions</a:t>
            </a:r>
            <a:r>
              <a:rPr lang="en-CA" dirty="0"/>
              <a:t> pour </a:t>
            </a:r>
            <a:r>
              <a:rPr lang="en-CA" dirty="0" err="1"/>
              <a:t>l'intégration</a:t>
            </a:r>
            <a:r>
              <a:rPr lang="en-CA" dirty="0"/>
              <a:t> </a:t>
            </a:r>
            <a:r>
              <a:rPr lang="en-CA" dirty="0" err="1"/>
              <a:t>numérique</a:t>
            </a:r>
            <a:endParaRPr lang="fr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r>
              <a:rPr lang="en-CA" dirty="0"/>
              <a:t> | </a:t>
            </a:r>
            <a:r>
              <a:rPr lang="en-CA" dirty="0" err="1"/>
              <a:t>algèbre</a:t>
            </a:r>
            <a:r>
              <a:rPr lang="en-CA" dirty="0"/>
              <a:t> </a:t>
            </a:r>
            <a:r>
              <a:rPr lang="en-CA" dirty="0" err="1"/>
              <a:t>linéaire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839416" y="14847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/>
              <a:t>import </a:t>
            </a:r>
            <a:r>
              <a:rPr lang="fr-CA" dirty="0" err="1"/>
              <a:t>numpy</a:t>
            </a:r>
            <a:r>
              <a:rPr lang="fr-CA" dirty="0"/>
              <a:t> as </a:t>
            </a:r>
            <a:r>
              <a:rPr lang="fr-CA" dirty="0" err="1"/>
              <a:t>np</a:t>
            </a:r>
            <a:endParaRPr lang="fr-CA" dirty="0"/>
          </a:p>
          <a:p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scipy</a:t>
            </a:r>
            <a:r>
              <a:rPr lang="fr-CA" dirty="0"/>
              <a:t> import </a:t>
            </a:r>
            <a:r>
              <a:rPr lang="fr-CA" dirty="0" err="1"/>
              <a:t>linalg</a:t>
            </a:r>
            <a:endParaRPr lang="fr-CA" dirty="0"/>
          </a:p>
          <a:p>
            <a:r>
              <a:rPr lang="fr-CA" dirty="0"/>
              <a:t>A = </a:t>
            </a:r>
            <a:r>
              <a:rPr lang="fr-CA" dirty="0" err="1"/>
              <a:t>np.array</a:t>
            </a:r>
            <a:r>
              <a:rPr lang="fr-CA" dirty="0"/>
              <a:t>([[1,2],[3,4]])</a:t>
            </a:r>
          </a:p>
          <a:p>
            <a:r>
              <a:rPr lang="fr-CA" dirty="0" err="1"/>
              <a:t>print</a:t>
            </a:r>
            <a:r>
              <a:rPr lang="fr-CA" dirty="0"/>
              <a:t> A</a:t>
            </a:r>
          </a:p>
          <a:p>
            <a:endParaRPr lang="fr-CA" dirty="0"/>
          </a:p>
          <a:p>
            <a:r>
              <a:rPr lang="fr-CA" dirty="0"/>
              <a:t>B = linalg.inv(A)</a:t>
            </a:r>
          </a:p>
          <a:p>
            <a:r>
              <a:rPr lang="fr-CA" dirty="0" err="1"/>
              <a:t>print</a:t>
            </a:r>
            <a:r>
              <a:rPr lang="fr-CA" dirty="0"/>
              <a:t> B</a:t>
            </a:r>
          </a:p>
          <a:p>
            <a:endParaRPr lang="fr-CA" dirty="0"/>
          </a:p>
          <a:p>
            <a:r>
              <a:rPr lang="fr-CA" dirty="0"/>
              <a:t>C = A.dot(linalg.inv(A))  </a:t>
            </a:r>
          </a:p>
          <a:p>
            <a:r>
              <a:rPr lang="fr-CA" dirty="0" err="1"/>
              <a:t>print</a:t>
            </a:r>
            <a:r>
              <a:rPr lang="fr-CA" dirty="0"/>
              <a:t> C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9936" y="2132856"/>
            <a:ext cx="4704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[[1 2]</a:t>
            </a:r>
          </a:p>
          <a:p>
            <a:r>
              <a:rPr lang="fr-CA" dirty="0"/>
              <a:t> [3 4]]</a:t>
            </a:r>
          </a:p>
          <a:p>
            <a:r>
              <a:rPr lang="fr-CA" dirty="0"/>
              <a:t>[[-2.   1. ]</a:t>
            </a:r>
          </a:p>
          <a:p>
            <a:r>
              <a:rPr lang="fr-CA" dirty="0"/>
              <a:t> [ 1.5 -0.5]]</a:t>
            </a:r>
          </a:p>
          <a:p>
            <a:r>
              <a:rPr lang="fr-CA" dirty="0"/>
              <a:t>[[  1.00000000e+00   0.00000000e+00]</a:t>
            </a:r>
          </a:p>
          <a:p>
            <a:r>
              <a:rPr lang="fr-CA" dirty="0"/>
              <a:t> [  8.88178420e-16   1.00000000e+00]]</a:t>
            </a:r>
          </a:p>
        </p:txBody>
      </p:sp>
      <p:cxnSp>
        <p:nvCxnSpPr>
          <p:cNvPr id="6" name="Connecteur en arc 5"/>
          <p:cNvCxnSpPr/>
          <p:nvPr/>
        </p:nvCxnSpPr>
        <p:spPr bwMode="auto">
          <a:xfrm>
            <a:off x="3719736" y="2571584"/>
            <a:ext cx="1800200" cy="6413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CA" dirty="0"/>
              <a:t>Module Pandas</a:t>
            </a:r>
            <a:endParaRPr lang="fr-FR" dirty="0"/>
          </a:p>
        </p:txBody>
      </p:sp>
      <p:pic>
        <p:nvPicPr>
          <p:cNvPr id="32770" name="Picture 2" descr="https://dataaspirant.files.wordpress.com/2014/10/pand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16" y="332656"/>
            <a:ext cx="3800475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 dirty="0"/>
              <a:t>Ce </a:t>
            </a:r>
            <a:r>
              <a:rPr lang="en-CA" dirty="0" err="1"/>
              <a:t>qu'est</a:t>
            </a:r>
            <a:r>
              <a:rPr lang="en-CA" dirty="0"/>
              <a:t> 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 qui </a:t>
            </a:r>
            <a:r>
              <a:rPr lang="en-CA" dirty="0" err="1"/>
              <a:t>fournit</a:t>
            </a:r>
            <a:r>
              <a:rPr lang="en-CA" dirty="0"/>
              <a:t> un certain </a:t>
            </a:r>
            <a:r>
              <a:rPr lang="en-CA" dirty="0" err="1"/>
              <a:t>nombre</a:t>
            </a:r>
            <a:r>
              <a:rPr lang="en-CA" dirty="0"/>
              <a:t> de structures </a:t>
            </a:r>
            <a:r>
              <a:rPr lang="en-CA" dirty="0" err="1"/>
              <a:t>permettant</a:t>
            </a:r>
            <a:r>
              <a:rPr lang="en-CA" dirty="0"/>
              <a:t> de </a:t>
            </a:r>
            <a:r>
              <a:rPr lang="en-CA" dirty="0" err="1"/>
              <a:t>travailler</a:t>
            </a:r>
            <a:r>
              <a:rPr lang="en-CA" dirty="0"/>
              <a:t> avec des </a:t>
            </a:r>
            <a:r>
              <a:rPr lang="en-CA" dirty="0" err="1"/>
              <a:t>données</a:t>
            </a:r>
            <a:endParaRPr lang="en-CA" dirty="0"/>
          </a:p>
          <a:p>
            <a:pPr lvl="1"/>
            <a:r>
              <a:rPr lang="en-CA" dirty="0" err="1"/>
              <a:t>relationnelle</a:t>
            </a:r>
            <a:endParaRPr lang="en-CA" dirty="0"/>
          </a:p>
          <a:p>
            <a:pPr lvl="1"/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labelisée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err="1"/>
              <a:t>Positionné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librairie</a:t>
            </a:r>
            <a:r>
              <a:rPr lang="en-CA" dirty="0"/>
              <a:t> </a:t>
            </a:r>
            <a:r>
              <a:rPr lang="en-CA" dirty="0" err="1"/>
              <a:t>permettant</a:t>
            </a:r>
            <a:r>
              <a:rPr lang="en-CA" dirty="0"/>
              <a:t> de faire </a:t>
            </a:r>
            <a:r>
              <a:rPr lang="en-CA" dirty="0" err="1"/>
              <a:t>l'analyse</a:t>
            </a:r>
            <a:r>
              <a:rPr lang="en-CA" dirty="0"/>
              <a:t> et la manipulation de </a:t>
            </a:r>
            <a:r>
              <a:rPr lang="en-CA" dirty="0" err="1"/>
              <a:t>données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Une</a:t>
            </a:r>
            <a:r>
              <a:rPr lang="en-CA" dirty="0"/>
              <a:t> table </a:t>
            </a:r>
            <a:r>
              <a:rPr lang="en-CA" dirty="0" err="1"/>
              <a:t>dans</a:t>
            </a:r>
            <a:r>
              <a:rPr lang="en-CA" dirty="0"/>
              <a:t> pandas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appelée</a:t>
            </a:r>
            <a:r>
              <a:rPr lang="en-CA" dirty="0"/>
              <a:t> </a:t>
            </a:r>
            <a:r>
              <a:rPr lang="en-CA" b="1" dirty="0" err="1"/>
              <a:t>DataFrame</a:t>
            </a:r>
            <a:endParaRPr lang="en-CA" b="1" dirty="0"/>
          </a:p>
          <a:p>
            <a:pPr lvl="1"/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colonne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1-D array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appelée</a:t>
            </a:r>
            <a:r>
              <a:rPr lang="en-CA" dirty="0"/>
              <a:t> </a:t>
            </a:r>
            <a:r>
              <a:rPr lang="en-CA" b="1" dirty="0"/>
              <a:t>Series</a:t>
            </a:r>
          </a:p>
          <a:p>
            <a:pPr lvl="1"/>
            <a:endParaRPr lang="fr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271464" y="20608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/>
              <a:t>import pandas as </a:t>
            </a:r>
            <a:r>
              <a:rPr lang="fr-CA" dirty="0" err="1"/>
              <a:t>pd</a:t>
            </a:r>
            <a:endParaRPr lang="fr-CA" dirty="0"/>
          </a:p>
          <a:p>
            <a:r>
              <a:rPr lang="fr-CA" dirty="0"/>
              <a:t> </a:t>
            </a:r>
          </a:p>
          <a:p>
            <a:r>
              <a:rPr lang="fr-CA" dirty="0"/>
              <a:t>values = </a:t>
            </a:r>
            <a:r>
              <a:rPr lang="fr-CA" dirty="0" err="1"/>
              <a:t>np.array</a:t>
            </a:r>
            <a:r>
              <a:rPr lang="fr-CA" dirty="0"/>
              <a:t>([2.0, 1.0, 5.0, 0.97, 3.0, 10.0, 0.0599, 8.0])</a:t>
            </a:r>
          </a:p>
          <a:p>
            <a:r>
              <a:rPr lang="fr-CA" dirty="0" err="1"/>
              <a:t>serie</a:t>
            </a:r>
            <a:r>
              <a:rPr lang="fr-CA" dirty="0"/>
              <a:t> = </a:t>
            </a:r>
            <a:r>
              <a:rPr lang="fr-CA" dirty="0" err="1"/>
              <a:t>pd.Series</a:t>
            </a:r>
            <a:r>
              <a:rPr lang="fr-CA" dirty="0"/>
              <a:t>(values)</a:t>
            </a:r>
          </a:p>
          <a:p>
            <a:r>
              <a:rPr lang="fr-CA" dirty="0" err="1"/>
              <a:t>print</a:t>
            </a:r>
            <a:r>
              <a:rPr lang="fr-CA" dirty="0"/>
              <a:t> </a:t>
            </a:r>
            <a:r>
              <a:rPr lang="fr-CA" dirty="0" err="1"/>
              <a:t>serie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8112224" y="1844824"/>
            <a:ext cx="2975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0     2.0000</a:t>
            </a:r>
          </a:p>
          <a:p>
            <a:r>
              <a:rPr lang="fr-CA" dirty="0"/>
              <a:t>1     1.0000</a:t>
            </a:r>
          </a:p>
          <a:p>
            <a:r>
              <a:rPr lang="fr-CA" dirty="0"/>
              <a:t>2     5.0000</a:t>
            </a:r>
          </a:p>
          <a:p>
            <a:r>
              <a:rPr lang="fr-CA" dirty="0"/>
              <a:t>3     0.9700</a:t>
            </a:r>
          </a:p>
          <a:p>
            <a:r>
              <a:rPr lang="fr-CA" dirty="0"/>
              <a:t>4     3.0000</a:t>
            </a:r>
          </a:p>
          <a:p>
            <a:r>
              <a:rPr lang="fr-CA" dirty="0"/>
              <a:t>5    10.0000</a:t>
            </a:r>
          </a:p>
          <a:p>
            <a:r>
              <a:rPr lang="fr-CA" dirty="0"/>
              <a:t>6     0.0599</a:t>
            </a:r>
          </a:p>
          <a:p>
            <a:r>
              <a:rPr lang="fr-CA" dirty="0"/>
              <a:t>7     8.0000</a:t>
            </a:r>
          </a:p>
          <a:p>
            <a:r>
              <a:rPr lang="fr-CA" dirty="0" err="1"/>
              <a:t>dtype</a:t>
            </a:r>
            <a:r>
              <a:rPr lang="fr-CA" dirty="0"/>
              <a:t>: float64</a:t>
            </a:r>
          </a:p>
        </p:txBody>
      </p:sp>
      <p:cxnSp>
        <p:nvCxnSpPr>
          <p:cNvPr id="6" name="Connecteur en arc 5"/>
          <p:cNvCxnSpPr/>
          <p:nvPr/>
        </p:nvCxnSpPr>
        <p:spPr bwMode="auto">
          <a:xfrm>
            <a:off x="6786494" y="3146613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Fonctionnalités lecture de données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5661247"/>
            <a:ext cx="11785600" cy="464917"/>
          </a:xfrm>
        </p:spPr>
        <p:txBody>
          <a:bodyPr/>
          <a:lstStyle/>
          <a:p>
            <a:r>
              <a:rPr lang="fr-CA" sz="1800" dirty="0" err="1" smtClean="0"/>
              <a:t>Ref</a:t>
            </a:r>
            <a:r>
              <a:rPr lang="fr-CA" sz="1800" dirty="0"/>
              <a:t>: http://pandas.pydata.org/pandas-docs/stable/io.html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79" y="980728"/>
            <a:ext cx="974485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3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</a:t>
            </a:r>
            <a:r>
              <a:rPr lang="en-CA" dirty="0" err="1"/>
              <a:t>Matplotlib</a:t>
            </a:r>
            <a:endParaRPr lang="fr-CA" dirty="0"/>
          </a:p>
        </p:txBody>
      </p:sp>
      <p:pic>
        <p:nvPicPr>
          <p:cNvPr id="35842" name="Picture 2" descr="540px-Matplotlib_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836712"/>
            <a:ext cx="5143500" cy="94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qu'est</a:t>
            </a:r>
            <a:r>
              <a:rPr lang="en-CA" dirty="0"/>
              <a:t> </a:t>
            </a:r>
            <a:r>
              <a:rPr lang="en-CA" dirty="0" err="1"/>
              <a:t>Matplotlib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/>
              <a:t>Module qui </a:t>
            </a:r>
            <a:r>
              <a:rPr lang="en-CA" dirty="0" err="1"/>
              <a:t>fournit</a:t>
            </a:r>
            <a:r>
              <a:rPr lang="en-CA" dirty="0"/>
              <a:t> un certain </a:t>
            </a:r>
            <a:r>
              <a:rPr lang="en-CA" dirty="0" err="1"/>
              <a:t>nombre</a:t>
            </a:r>
            <a:r>
              <a:rPr lang="en-CA" dirty="0"/>
              <a:t> de </a:t>
            </a:r>
            <a:r>
              <a:rPr lang="en-CA" dirty="0" err="1"/>
              <a:t>fonctions</a:t>
            </a:r>
            <a:r>
              <a:rPr lang="en-CA" dirty="0"/>
              <a:t> </a:t>
            </a:r>
            <a:r>
              <a:rPr lang="en-CA" dirty="0" err="1"/>
              <a:t>permettant</a:t>
            </a:r>
            <a:r>
              <a:rPr lang="en-CA" dirty="0"/>
              <a:t> le </a:t>
            </a:r>
            <a:r>
              <a:rPr lang="en-CA" dirty="0" err="1"/>
              <a:t>tracé</a:t>
            </a:r>
            <a:r>
              <a:rPr lang="en-CA" dirty="0"/>
              <a:t> de </a:t>
            </a:r>
            <a:r>
              <a:rPr lang="en-CA" dirty="0" err="1"/>
              <a:t>graphes</a:t>
            </a:r>
            <a:r>
              <a:rPr lang="en-CA" dirty="0"/>
              <a:t> pour python et </a:t>
            </a:r>
            <a:r>
              <a:rPr lang="en-CA" dirty="0" err="1"/>
              <a:t>numpy</a:t>
            </a:r>
            <a:endParaRPr lang="fr-FR" dirty="0"/>
          </a:p>
          <a:p>
            <a:pPr lvl="1"/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aussi</a:t>
            </a:r>
            <a:r>
              <a:rPr lang="en-CA" dirty="0"/>
              <a:t> </a:t>
            </a:r>
            <a:r>
              <a:rPr lang="en-CA" dirty="0" err="1"/>
              <a:t>d'intégrer</a:t>
            </a:r>
            <a:r>
              <a:rPr lang="en-CA" dirty="0"/>
              <a:t> des </a:t>
            </a:r>
            <a:r>
              <a:rPr lang="en-CA" dirty="0" err="1"/>
              <a:t>graphes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des applications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</a:t>
            </a:r>
            <a:r>
              <a:rPr lang="en-CA" dirty="0" err="1"/>
              <a:t>wxpython</a:t>
            </a:r>
            <a:r>
              <a:rPr lang="en-CA" dirty="0"/>
              <a:t>, </a:t>
            </a:r>
            <a:r>
              <a:rPr lang="en-CA" dirty="0" err="1"/>
              <a:t>Qt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GTK+</a:t>
            </a:r>
          </a:p>
          <a:p>
            <a:pPr lvl="1"/>
            <a:endParaRPr lang="en-CA" dirty="0"/>
          </a:p>
          <a:p>
            <a:r>
              <a:rPr lang="en-CA" dirty="0" err="1"/>
              <a:t>Positionné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librairie</a:t>
            </a:r>
            <a:r>
              <a:rPr lang="en-CA" dirty="0"/>
              <a:t> pour le </a:t>
            </a:r>
            <a:r>
              <a:rPr lang="en-CA" dirty="0" err="1"/>
              <a:t>graphisme</a:t>
            </a:r>
            <a:r>
              <a:rPr lang="en-CA" dirty="0"/>
              <a:t> de </a:t>
            </a:r>
            <a:r>
              <a:rPr lang="en-CA" dirty="0" err="1"/>
              <a:t>données</a:t>
            </a:r>
            <a:r>
              <a:rPr lang="en-CA" dirty="0"/>
              <a:t> 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b="1" dirty="0"/>
              <a:t>Scatter plots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dirty="0"/>
              <a:t>Charts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dirty="0"/>
              <a:t>Bar Charts, Pie Charts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b="1" dirty="0"/>
              <a:t>Box</a:t>
            </a:r>
            <a:r>
              <a:rPr lang="en" dirty="0"/>
              <a:t> and Whisker Plots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" b="1" dirty="0"/>
              <a:t>Lines</a:t>
            </a:r>
          </a:p>
          <a:p>
            <a:pPr lvl="1"/>
            <a:endParaRPr lang="en-CA" dirty="0"/>
          </a:p>
          <a:p>
            <a:pPr lvl="1"/>
            <a:endParaRPr lang="fr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911424" y="1916832"/>
            <a:ext cx="3744416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CA" dirty="0"/>
              <a:t>import </a:t>
            </a:r>
            <a:r>
              <a:rPr lang="fr-CA" dirty="0" err="1"/>
              <a:t>numpy</a:t>
            </a:r>
            <a:r>
              <a:rPr lang="fr-CA" dirty="0"/>
              <a:t> as </a:t>
            </a:r>
            <a:r>
              <a:rPr lang="fr-CA" dirty="0" err="1"/>
              <a:t>np</a:t>
            </a:r>
            <a:endParaRPr lang="fr-FR" dirty="0"/>
          </a:p>
          <a:p>
            <a:r>
              <a:rPr lang="fr-CA" dirty="0"/>
              <a:t>import matplotlib.pyplot as </a:t>
            </a:r>
            <a:r>
              <a:rPr lang="fr-CA" dirty="0" err="1"/>
              <a:t>plt</a:t>
            </a:r>
            <a:endParaRPr lang="fr-CA" dirty="0"/>
          </a:p>
          <a:p>
            <a:r>
              <a:rPr lang="fr-CA" dirty="0"/>
              <a:t>t1=</a:t>
            </a:r>
            <a:r>
              <a:rPr lang="fr-CA" dirty="0" err="1"/>
              <a:t>np.arange</a:t>
            </a:r>
            <a:r>
              <a:rPr lang="fr-CA" dirty="0"/>
              <a:t>(0.0, 5.0, 0.1)</a:t>
            </a:r>
          </a:p>
          <a:p>
            <a:r>
              <a:rPr lang="fr-CA" dirty="0"/>
              <a:t>y=</a:t>
            </a:r>
            <a:r>
              <a:rPr lang="fr-CA" dirty="0" err="1"/>
              <a:t>np.cos</a:t>
            </a:r>
            <a:r>
              <a:rPr lang="fr-CA" dirty="0"/>
              <a:t>(2*</a:t>
            </a:r>
            <a:r>
              <a:rPr lang="fr-CA" dirty="0" err="1"/>
              <a:t>np.pi</a:t>
            </a:r>
            <a:r>
              <a:rPr lang="fr-CA" dirty="0"/>
              <a:t>*t1)</a:t>
            </a:r>
          </a:p>
          <a:p>
            <a:r>
              <a:rPr lang="fr-CA" dirty="0"/>
              <a:t>plt.plot(t1,y)</a:t>
            </a:r>
          </a:p>
          <a:p>
            <a:r>
              <a:rPr lang="fr-CA" dirty="0"/>
              <a:t>plt.show()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1484784"/>
            <a:ext cx="4827587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en arc 4"/>
          <p:cNvCxnSpPr/>
          <p:nvPr/>
        </p:nvCxnSpPr>
        <p:spPr bwMode="auto">
          <a:xfrm>
            <a:off x="4074870" y="2982436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 dans le </a:t>
            </a:r>
            <a:r>
              <a:rPr lang="fr-CA" dirty="0" err="1"/>
              <a:t>context</a:t>
            </a:r>
            <a:r>
              <a:rPr lang="fr-CA" dirty="0"/>
              <a:t> 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5733255"/>
            <a:ext cx="11785600" cy="392909"/>
          </a:xfrm>
        </p:spPr>
        <p:txBody>
          <a:bodyPr/>
          <a:lstStyle/>
          <a:p>
            <a:r>
              <a:rPr lang="fr-CA" sz="2000" dirty="0"/>
              <a:t>Réf: Steven </a:t>
            </a:r>
            <a:r>
              <a:rPr lang="fr-CA" sz="2000" dirty="0" err="1"/>
              <a:t>Siena</a:t>
            </a:r>
            <a:r>
              <a:rPr lang="fr-CA" sz="2000" dirty="0"/>
              <a:t>- CSE519 </a:t>
            </a:r>
            <a:r>
              <a:rPr lang="fr-CA" sz="2000" dirty="0" err="1"/>
              <a:t>Stony</a:t>
            </a:r>
            <a:r>
              <a:rPr lang="fr-CA" sz="2000" dirty="0"/>
              <a:t> Brook </a:t>
            </a:r>
            <a:r>
              <a:rPr lang="fr-CA" sz="2000" dirty="0" err="1"/>
              <a:t>University</a:t>
            </a:r>
            <a:r>
              <a:rPr lang="fr-CA" sz="2000" dirty="0"/>
              <a:t> </a:t>
            </a:r>
          </a:p>
        </p:txBody>
      </p:sp>
      <p:sp>
        <p:nvSpPr>
          <p:cNvPr id="4" name="Shape 53"/>
          <p:cNvSpPr/>
          <p:nvPr/>
        </p:nvSpPr>
        <p:spPr>
          <a:xfrm>
            <a:off x="2263525" y="1303543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/>
              <a:t>Get Data</a:t>
            </a:r>
          </a:p>
        </p:txBody>
      </p:sp>
      <p:sp>
        <p:nvSpPr>
          <p:cNvPr id="5" name="Shape 54"/>
          <p:cNvSpPr/>
          <p:nvPr/>
        </p:nvSpPr>
        <p:spPr>
          <a:xfrm>
            <a:off x="4112825" y="1303543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Data Pre-processing</a:t>
            </a:r>
          </a:p>
        </p:txBody>
      </p:sp>
      <p:sp>
        <p:nvSpPr>
          <p:cNvPr id="6" name="Shape 55"/>
          <p:cNvSpPr/>
          <p:nvPr/>
        </p:nvSpPr>
        <p:spPr>
          <a:xfrm>
            <a:off x="6096000" y="1340768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Analysis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    And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Modeling </a:t>
            </a:r>
            <a:r>
              <a:rPr lang="en" sz="800"/>
              <a:t> </a:t>
            </a:r>
          </a:p>
        </p:txBody>
      </p:sp>
      <p:sp>
        <p:nvSpPr>
          <p:cNvPr id="7" name="Shape 56"/>
          <p:cNvSpPr/>
          <p:nvPr/>
        </p:nvSpPr>
        <p:spPr>
          <a:xfrm>
            <a:off x="8079175" y="1284493"/>
            <a:ext cx="12357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200"/>
          </a:p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Evaluate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   And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Present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    </a:t>
            </a:r>
          </a:p>
        </p:txBody>
      </p:sp>
      <p:sp>
        <p:nvSpPr>
          <p:cNvPr id="8" name="Shape 57"/>
          <p:cNvSpPr/>
          <p:nvPr/>
        </p:nvSpPr>
        <p:spPr>
          <a:xfrm>
            <a:off x="1415480" y="2965068"/>
            <a:ext cx="2358259" cy="13809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Beautiful Soup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Tweepy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dirty="0"/>
              <a:t>Pandas</a:t>
            </a:r>
          </a:p>
        </p:txBody>
      </p:sp>
      <p:sp>
        <p:nvSpPr>
          <p:cNvPr id="9" name="Shape 58"/>
          <p:cNvSpPr/>
          <p:nvPr/>
        </p:nvSpPr>
        <p:spPr>
          <a:xfrm>
            <a:off x="3979724" y="2965068"/>
            <a:ext cx="1684227" cy="13809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NLTK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Scikit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"/>
              <a:t>Matplotlib</a:t>
            </a:r>
          </a:p>
        </p:txBody>
      </p:sp>
      <p:sp>
        <p:nvSpPr>
          <p:cNvPr id="10" name="Shape 59"/>
          <p:cNvSpPr/>
          <p:nvPr/>
        </p:nvSpPr>
        <p:spPr>
          <a:xfrm>
            <a:off x="5831138" y="2965068"/>
            <a:ext cx="1890212" cy="13809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Scipy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Sympy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Sklearn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"/>
              <a:t>statsmodels</a:t>
            </a:r>
          </a:p>
        </p:txBody>
      </p:sp>
      <p:sp>
        <p:nvSpPr>
          <p:cNvPr id="11" name="Shape 60"/>
          <p:cNvSpPr/>
          <p:nvPr/>
        </p:nvSpPr>
        <p:spPr>
          <a:xfrm>
            <a:off x="7983475" y="2965068"/>
            <a:ext cx="1427100" cy="13809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IPython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Bokeh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" dirty="0"/>
              <a:t>Flask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" dirty="0"/>
              <a:t>Django</a:t>
            </a:r>
          </a:p>
        </p:txBody>
      </p:sp>
      <p:sp>
        <p:nvSpPr>
          <p:cNvPr id="12" name="Shape 61"/>
          <p:cNvSpPr/>
          <p:nvPr/>
        </p:nvSpPr>
        <p:spPr>
          <a:xfrm>
            <a:off x="3457650" y="1776743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2"/>
          <p:cNvSpPr/>
          <p:nvPr/>
        </p:nvSpPr>
        <p:spPr>
          <a:xfrm>
            <a:off x="5362650" y="1776743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3"/>
          <p:cNvSpPr/>
          <p:nvPr/>
        </p:nvSpPr>
        <p:spPr>
          <a:xfrm>
            <a:off x="7343850" y="1776743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64"/>
          <p:cNvCxnSpPr/>
          <p:nvPr/>
        </p:nvCxnSpPr>
        <p:spPr>
          <a:xfrm>
            <a:off x="2788275" y="2492143"/>
            <a:ext cx="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65"/>
          <p:cNvCxnSpPr/>
          <p:nvPr/>
        </p:nvCxnSpPr>
        <p:spPr>
          <a:xfrm>
            <a:off x="4693275" y="2492143"/>
            <a:ext cx="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66"/>
          <p:cNvCxnSpPr/>
          <p:nvPr/>
        </p:nvCxnSpPr>
        <p:spPr>
          <a:xfrm>
            <a:off x="6674475" y="2492143"/>
            <a:ext cx="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67"/>
          <p:cNvCxnSpPr/>
          <p:nvPr/>
        </p:nvCxnSpPr>
        <p:spPr>
          <a:xfrm>
            <a:off x="8731875" y="2492143"/>
            <a:ext cx="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8022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</a:t>
            </a:r>
            <a:r>
              <a:rPr lang="en-CA" dirty="0" err="1"/>
              <a:t>Seaborn</a:t>
            </a:r>
            <a:endParaRPr lang="fr-CA" dirty="0"/>
          </a:p>
        </p:txBody>
      </p:sp>
      <p:pic>
        <p:nvPicPr>
          <p:cNvPr id="35842" name="Picture 2" descr="540px-Matplotlib_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836712"/>
            <a:ext cx="5143500" cy="94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647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Seaborn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Module interface </a:t>
            </a:r>
            <a:r>
              <a:rPr lang="en-US" dirty="0"/>
              <a:t>de haut </a:t>
            </a:r>
            <a:r>
              <a:rPr lang="en-US" dirty="0" err="1"/>
              <a:t>niveau</a:t>
            </a:r>
            <a:r>
              <a:rPr lang="en-US" dirty="0"/>
              <a:t> par rapport à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 err="1"/>
              <a:t>Utilise</a:t>
            </a:r>
            <a:r>
              <a:rPr lang="en-US" dirty="0"/>
              <a:t> des themes par </a:t>
            </a:r>
            <a:r>
              <a:rPr lang="en-US" dirty="0" err="1"/>
              <a:t>defaut</a:t>
            </a:r>
            <a:r>
              <a:rPr lang="en-US" dirty="0"/>
              <a:t> </a:t>
            </a:r>
            <a:r>
              <a:rPr lang="en-US" dirty="0" err="1"/>
              <a:t>plaisant</a:t>
            </a:r>
            <a:r>
              <a:rPr lang="en-US" dirty="0"/>
              <a:t>.</a:t>
            </a:r>
          </a:p>
          <a:p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palettes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spéciales</a:t>
            </a:r>
            <a:r>
              <a:rPr lang="en-US" dirty="0"/>
              <a:t>.</a:t>
            </a:r>
          </a:p>
          <a:p>
            <a:r>
              <a:rPr lang="en-US" dirty="0" err="1"/>
              <a:t>Permet</a:t>
            </a:r>
            <a:r>
              <a:rPr lang="en-US" dirty="0"/>
              <a:t> de faire des </a:t>
            </a:r>
            <a:r>
              <a:rPr lang="en-US" dirty="0" err="1"/>
              <a:t>graphes</a:t>
            </a:r>
            <a:r>
              <a:rPr lang="en-US" dirty="0"/>
              <a:t> </a:t>
            </a:r>
            <a:r>
              <a:rPr lang="en-US" dirty="0" err="1"/>
              <a:t>statistiques</a:t>
            </a:r>
            <a:r>
              <a:rPr lang="en-US" dirty="0"/>
              <a:t> </a:t>
            </a:r>
            <a:r>
              <a:rPr lang="en-US" dirty="0" err="1"/>
              <a:t>avancés</a:t>
            </a:r>
            <a:r>
              <a:rPr lang="en-US" dirty="0"/>
              <a:t>.</a:t>
            </a:r>
          </a:p>
          <a:p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des </a:t>
            </a:r>
            <a:r>
              <a:rPr lang="en-US" dirty="0" err="1"/>
              <a:t>graphes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faciles</a:t>
            </a:r>
            <a:r>
              <a:rPr lang="en-US" dirty="0"/>
              <a:t>.</a:t>
            </a:r>
          </a:p>
          <a:p>
            <a:r>
              <a:rPr lang="en-US" dirty="0" err="1"/>
              <a:t>Visualisation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matrices et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426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</a:t>
            </a:r>
            <a:r>
              <a:rPr lang="en-CA" dirty="0" err="1"/>
              <a:t>scikit</a:t>
            </a:r>
            <a:r>
              <a:rPr lang="en-CA" dirty="0"/>
              <a:t>-learn</a:t>
            </a:r>
            <a:endParaRPr lang="fr-CA" dirty="0"/>
          </a:p>
        </p:txBody>
      </p:sp>
      <p:pic>
        <p:nvPicPr>
          <p:cNvPr id="38914" name="Picture 2" descr="scikit-learn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0"/>
            <a:ext cx="5391150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qu'est</a:t>
            </a:r>
            <a:r>
              <a:rPr lang="en-CA" dirty="0"/>
              <a:t> </a:t>
            </a:r>
            <a:r>
              <a:rPr lang="en-CA" dirty="0" err="1"/>
              <a:t>scikit</a:t>
            </a:r>
            <a:r>
              <a:rPr lang="en-CA" dirty="0"/>
              <a:t>-learn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 qui </a:t>
            </a:r>
            <a:r>
              <a:rPr lang="en-CA" dirty="0" err="1"/>
              <a:t>fournit</a:t>
            </a:r>
            <a:r>
              <a:rPr lang="en-CA" dirty="0"/>
              <a:t> un certain </a:t>
            </a:r>
            <a:r>
              <a:rPr lang="en-CA" dirty="0" err="1"/>
              <a:t>nombre</a:t>
            </a:r>
            <a:r>
              <a:rPr lang="en-CA" dirty="0"/>
              <a:t> de </a:t>
            </a:r>
            <a:r>
              <a:rPr lang="en-CA" dirty="0" err="1"/>
              <a:t>fonctions</a:t>
            </a:r>
            <a:r>
              <a:rPr lang="en-CA" dirty="0"/>
              <a:t> </a:t>
            </a:r>
            <a:r>
              <a:rPr lang="en-CA" dirty="0" err="1"/>
              <a:t>utiles</a:t>
            </a:r>
            <a:r>
              <a:rPr lang="en-CA" dirty="0"/>
              <a:t> en machine learning et data mining</a:t>
            </a:r>
          </a:p>
          <a:p>
            <a:pPr lvl="1"/>
            <a:r>
              <a:rPr lang="en-CA" dirty="0" err="1"/>
              <a:t>Développé</a:t>
            </a:r>
            <a:r>
              <a:rPr lang="en-CA" dirty="0"/>
              <a:t> à </a:t>
            </a:r>
            <a:r>
              <a:rPr lang="en-CA" dirty="0" err="1"/>
              <a:t>l'origine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extension de </a:t>
            </a:r>
            <a:r>
              <a:rPr lang="en-CA" dirty="0" err="1"/>
              <a:t>SciPy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err="1"/>
              <a:t>Ce</a:t>
            </a:r>
            <a:r>
              <a:rPr lang="en-CA" dirty="0"/>
              <a:t> module sera </a:t>
            </a:r>
            <a:r>
              <a:rPr lang="en-CA" dirty="0" err="1"/>
              <a:t>utilisé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plupart</a:t>
            </a:r>
            <a:r>
              <a:rPr lang="en-CA" dirty="0"/>
              <a:t> de </a:t>
            </a:r>
            <a:r>
              <a:rPr lang="en-CA" dirty="0" err="1"/>
              <a:t>nos</a:t>
            </a:r>
            <a:r>
              <a:rPr lang="en-CA" dirty="0"/>
              <a:t> manipulations ML</a:t>
            </a:r>
          </a:p>
          <a:p>
            <a:pPr lvl="1"/>
            <a:endParaRPr lang="fr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Avantages de </a:t>
            </a:r>
            <a:r>
              <a:rPr lang="fr-CA" dirty="0" err="1"/>
              <a:t>scikit-learn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Interface stable et uniforme sur tous les modèles de machines </a:t>
            </a:r>
            <a:r>
              <a:rPr lang="fr-CA" dirty="0" err="1"/>
              <a:t>learning</a:t>
            </a:r>
            <a:r>
              <a:rPr lang="fr-CA" dirty="0"/>
              <a:t>: la convention de nommage est totalement respectée pour les fonctions</a:t>
            </a:r>
          </a:p>
          <a:p>
            <a:r>
              <a:rPr lang="fr-CA" dirty="0"/>
              <a:t>Un grand nombre de paramètres de </a:t>
            </a:r>
            <a:r>
              <a:rPr lang="fr-CA" dirty="0" err="1"/>
              <a:t>tuning</a:t>
            </a:r>
            <a:r>
              <a:rPr lang="fr-CA" dirty="0"/>
              <a:t> sont disponibles pour les modèles: les valeurs par défaut sont généralement adéquates </a:t>
            </a:r>
          </a:p>
          <a:p>
            <a:r>
              <a:rPr lang="fr-CA" dirty="0"/>
              <a:t>Documentation très fournies et un grand  nombre d'exemples sont fournies</a:t>
            </a:r>
          </a:p>
          <a:p>
            <a:r>
              <a:rPr lang="fr-CA" dirty="0"/>
              <a:t>Un grand nombre de fonctionnalités sont fournies pour des taches connexes telles que la sélection </a:t>
            </a:r>
            <a:r>
              <a:rPr lang="fr-CA"/>
              <a:t>des modèles.</a:t>
            </a: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718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Utilisation des modules</a:t>
            </a:r>
            <a:br>
              <a:rPr lang="en-CA" dirty="0"/>
            </a:br>
            <a:r>
              <a:rPr lang="en-CA" dirty="0" err="1"/>
              <a:t>ipython</a:t>
            </a:r>
            <a:r>
              <a:rPr lang="en-CA" dirty="0"/>
              <a:t> </a:t>
            </a:r>
            <a:r>
              <a:rPr lang="en-CA" dirty="0" err="1"/>
              <a:t>jupyter</a:t>
            </a:r>
            <a:r>
              <a:rPr lang="en-CA" dirty="0"/>
              <a:t> notebooks</a:t>
            </a:r>
            <a:endParaRPr lang="fr-CA" dirty="0"/>
          </a:p>
        </p:txBody>
      </p:sp>
      <p:pic>
        <p:nvPicPr>
          <p:cNvPr id="38914" name="Picture 2" descr="scikit-learn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0"/>
            <a:ext cx="5391150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 dirty="0" err="1"/>
              <a:t>Démo</a:t>
            </a:r>
            <a:r>
              <a:rPr lang="en-CA" dirty="0"/>
              <a:t> avec les notebooks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r>
              <a:rPr lang="en-CA" dirty="0"/>
              <a:t> </a:t>
            </a:r>
            <a:r>
              <a:rPr lang="en-CA" dirty="0" err="1"/>
              <a:t>complet</a:t>
            </a:r>
            <a:endParaRPr lang="en-CA" dirty="0"/>
          </a:p>
          <a:p>
            <a:pPr lvl="1"/>
            <a:r>
              <a:rPr lang="en-CA" dirty="0" err="1"/>
              <a:t>Chargement</a:t>
            </a:r>
            <a:r>
              <a:rPr lang="en-CA" dirty="0"/>
              <a:t> du dataset</a:t>
            </a:r>
          </a:p>
          <a:p>
            <a:pPr lvl="1"/>
            <a:r>
              <a:rPr lang="en-CA" dirty="0"/>
              <a:t>Exploration</a:t>
            </a:r>
          </a:p>
          <a:p>
            <a:pPr lvl="1"/>
            <a:r>
              <a:rPr lang="en-CA" dirty="0" err="1"/>
              <a:t>Sélection</a:t>
            </a:r>
            <a:r>
              <a:rPr lang="en-CA" dirty="0"/>
              <a:t> des features</a:t>
            </a:r>
          </a:p>
          <a:p>
            <a:pPr lvl="1"/>
            <a:r>
              <a:rPr lang="en-CA" dirty="0"/>
              <a:t>Analyse</a:t>
            </a:r>
          </a:p>
          <a:p>
            <a:pPr lvl="1"/>
            <a:r>
              <a:rPr lang="en-CA" dirty="0"/>
              <a:t>Visualisation</a:t>
            </a:r>
            <a:endParaRPr lang="fr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Agenda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fr-FR" sz="3000" dirty="0">
                <a:cs typeface="Times New Roman" pitchFamily="18" charset="0"/>
              </a:rPr>
              <a:t>Dans ce cours, on a passé en revue les points suivants:</a:t>
            </a: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Numpy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Scipy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Matplotlib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Seaborn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Module </a:t>
            </a:r>
            <a:r>
              <a:rPr lang="fr-FR" sz="3000" dirty="0" err="1">
                <a:cs typeface="Times New Roman" pitchFamily="18" charset="0"/>
              </a:rPr>
              <a:t>scikit</a:t>
            </a:r>
            <a:r>
              <a:rPr lang="fr-FR" sz="3000" dirty="0">
                <a:cs typeface="Times New Roman" pitchFamily="18" charset="0"/>
              </a:rPr>
              <a:t>-</a:t>
            </a:r>
            <a:r>
              <a:rPr lang="fr-FR" sz="3000" dirty="0" err="1">
                <a:cs typeface="Times New Roman" pitchFamily="18" charset="0"/>
              </a:rPr>
              <a:t>learn</a:t>
            </a: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Utilisation des modules</a:t>
            </a:r>
          </a:p>
          <a:p>
            <a:pPr>
              <a:lnSpc>
                <a:spcPct val="80000"/>
              </a:lnSpc>
              <a:buNone/>
            </a:pPr>
            <a:endParaRPr lang="fr-FR" dirty="0"/>
          </a:p>
          <a:p>
            <a:pPr>
              <a:lnSpc>
                <a:spcPct val="8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qu'est </a:t>
            </a:r>
            <a:r>
              <a:rPr lang="fr-CA" dirty="0" err="1"/>
              <a:t>Numpy</a:t>
            </a:r>
            <a:endParaRPr lang="fr-CA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Numpy</a:t>
            </a:r>
            <a:r>
              <a:rPr lang="fr-CA" dirty="0"/>
              <a:t> est une extension-module de python pour</a:t>
            </a:r>
          </a:p>
          <a:p>
            <a:pPr lvl="1"/>
            <a:r>
              <a:rPr lang="fr-CA" dirty="0"/>
              <a:t>Offrir un support pour des tableaux large, </a:t>
            </a:r>
            <a:r>
              <a:rPr lang="fr-CA" dirty="0" err="1"/>
              <a:t>multi-dimensionnel</a:t>
            </a:r>
            <a:endParaRPr lang="fr-CA" dirty="0"/>
          </a:p>
          <a:p>
            <a:pPr lvl="1"/>
            <a:r>
              <a:rPr lang="fr-CA" dirty="0"/>
              <a:t>Offrir un support pour le calcul matriciel</a:t>
            </a:r>
          </a:p>
          <a:p>
            <a:pPr lvl="1"/>
            <a:r>
              <a:rPr lang="fr-CA" dirty="0"/>
              <a:t>Offrir une librairie de fonctions mathématiques de haut-niveau</a:t>
            </a:r>
          </a:p>
          <a:p>
            <a:pPr lvl="1"/>
            <a:endParaRPr lang="fr-CA" dirty="0"/>
          </a:p>
          <a:p>
            <a:r>
              <a:rPr lang="fr-CA" dirty="0"/>
              <a:t>Très puissant lorsqu'il est utilisé avec</a:t>
            </a:r>
          </a:p>
          <a:p>
            <a:pPr lvl="1"/>
            <a:r>
              <a:rPr lang="fr-CA" dirty="0" err="1"/>
              <a:t>Scikit</a:t>
            </a:r>
            <a:r>
              <a:rPr lang="fr-CA" dirty="0"/>
              <a:t>-</a:t>
            </a:r>
            <a:r>
              <a:rPr lang="fr-CA" dirty="0" err="1"/>
              <a:t>learn</a:t>
            </a:r>
            <a:endParaRPr lang="fr-CA" dirty="0"/>
          </a:p>
          <a:p>
            <a:pPr lvl="1"/>
            <a:r>
              <a:rPr lang="fr-CA" dirty="0" err="1"/>
              <a:t>Matplotlib</a:t>
            </a:r>
            <a:endParaRPr lang="fr-CA" dirty="0"/>
          </a:p>
          <a:p>
            <a:pPr lvl="1"/>
            <a:r>
              <a:rPr lang="fr-CA" dirty="0" err="1"/>
              <a:t>SciPy</a:t>
            </a:r>
            <a:endParaRPr lang="fr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qu'est </a:t>
            </a:r>
            <a:r>
              <a:rPr lang="fr-CA" dirty="0" err="1"/>
              <a:t>Numpy</a:t>
            </a:r>
            <a:r>
              <a:rPr lang="fr-CA" dirty="0"/>
              <a:t> avec </a:t>
            </a:r>
            <a:r>
              <a:rPr lang="fr-CA" dirty="0" err="1"/>
              <a:t>SciPy</a:t>
            </a:r>
            <a:r>
              <a:rPr lang="fr-CA" dirty="0"/>
              <a:t> |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Fournir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de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scientifique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inclut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Tableaux -arrays, </a:t>
            </a:r>
          </a:p>
          <a:p>
            <a:pPr lvl="1"/>
            <a:r>
              <a:rPr lang="en-US" dirty="0"/>
              <a:t>Matrices, </a:t>
            </a:r>
          </a:p>
          <a:p>
            <a:pPr lvl="1"/>
            <a:r>
              <a:rPr lang="en-US" dirty="0" err="1"/>
              <a:t>Intégration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Équations</a:t>
            </a:r>
            <a:r>
              <a:rPr lang="en-US" dirty="0"/>
              <a:t> </a:t>
            </a:r>
            <a:r>
              <a:rPr lang="en-US" dirty="0" err="1"/>
              <a:t>différentielles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Statistiques</a:t>
            </a:r>
            <a:endParaRPr lang="en-US" dirty="0"/>
          </a:p>
          <a:p>
            <a:pPr lvl="1"/>
            <a:r>
              <a:rPr lang="en-US" dirty="0"/>
              <a:t>et </a:t>
            </a:r>
            <a:r>
              <a:rPr lang="en-US" dirty="0" err="1"/>
              <a:t>autres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717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</a:t>
            </a:r>
            <a:r>
              <a:rPr lang="en-CA" dirty="0" err="1"/>
              <a:t>Numpy</a:t>
            </a:r>
            <a:endParaRPr lang="fr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 tableau</a:t>
            </a:r>
          </a:p>
        </p:txBody>
      </p:sp>
      <p:sp>
        <p:nvSpPr>
          <p:cNvPr id="5124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manières</a:t>
            </a:r>
            <a:r>
              <a:rPr lang="en-CA" dirty="0"/>
              <a:t> de </a:t>
            </a:r>
            <a:r>
              <a:rPr lang="en-CA" dirty="0" err="1"/>
              <a:t>créer</a:t>
            </a:r>
            <a:r>
              <a:rPr lang="en-CA" dirty="0"/>
              <a:t> un tableau</a:t>
            </a:r>
          </a:p>
          <a:p>
            <a:r>
              <a:rPr lang="en-CA" dirty="0" err="1"/>
              <a:t>Liste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Liste</a:t>
            </a:r>
            <a:r>
              <a:rPr lang="en-CA" dirty="0"/>
              <a:t> de </a:t>
            </a:r>
            <a:r>
              <a:rPr lang="en-CA" dirty="0" err="1"/>
              <a:t>listes</a:t>
            </a:r>
            <a:endParaRPr lang="fr-C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2276872"/>
            <a:ext cx="321568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#afficher tableau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1384" y="4344959"/>
            <a:ext cx="424847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 =[[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#afficher tableau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 de zéro et un</a:t>
            </a:r>
          </a:p>
        </p:txBody>
      </p:sp>
      <p:sp>
        <p:nvSpPr>
          <p:cNvPr id="6148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des tableaux de </a:t>
            </a:r>
            <a:r>
              <a:rPr lang="en-CA" dirty="0" err="1"/>
              <a:t>zéros</a:t>
            </a:r>
            <a:r>
              <a:rPr lang="en-CA" dirty="0"/>
              <a:t> et </a:t>
            </a:r>
            <a:r>
              <a:rPr lang="en-CA" dirty="0" err="1"/>
              <a:t>uns</a:t>
            </a:r>
            <a:endParaRPr lang="fr-C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2551920"/>
            <a:ext cx="345638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0670" y="3917171"/>
            <a:ext cx="2382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[[ 1.  1.]</a:t>
            </a:r>
          </a:p>
          <a:p>
            <a:r>
              <a:rPr lang="fr-CA" dirty="0"/>
              <a:t> [ 1.  1.]</a:t>
            </a:r>
          </a:p>
          <a:p>
            <a:r>
              <a:rPr lang="fr-CA" dirty="0"/>
              <a:t> [ 1.  1.]]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35960" y="2167201"/>
            <a:ext cx="3240360" cy="829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tabZero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tabZero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8248" y="3389832"/>
            <a:ext cx="1535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[[ 0.  0.]</a:t>
            </a:r>
          </a:p>
          <a:p>
            <a:r>
              <a:rPr lang="fr-CA" dirty="0"/>
              <a:t> [ 0.  0.]</a:t>
            </a:r>
          </a:p>
          <a:p>
            <a:r>
              <a:rPr lang="fr-CA" dirty="0"/>
              <a:t> [ 0.  0.]]</a:t>
            </a:r>
          </a:p>
        </p:txBody>
      </p:sp>
      <p:cxnSp>
        <p:nvCxnSpPr>
          <p:cNvPr id="11" name="Connecteur en arc 10"/>
          <p:cNvCxnSpPr/>
          <p:nvPr/>
        </p:nvCxnSpPr>
        <p:spPr bwMode="auto">
          <a:xfrm>
            <a:off x="911424" y="3469444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 bwMode="auto">
          <a:xfrm>
            <a:off x="7032104" y="3045471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dirty="0"/>
              <a:t>Intervalle de valeurs | Tableau</a:t>
            </a:r>
            <a:endParaRPr lang="fr-F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dirty="0"/>
              <a:t>Fonction </a:t>
            </a:r>
            <a:r>
              <a:rPr lang="fr-CA" dirty="0" err="1"/>
              <a:t>arange</a:t>
            </a:r>
            <a:r>
              <a:rPr lang="fr-CA" dirty="0"/>
              <a:t>( ): </a:t>
            </a:r>
            <a:r>
              <a:rPr lang="fr-CA" dirty="0" err="1"/>
              <a:t>start</a:t>
            </a:r>
            <a:r>
              <a:rPr lang="fr-CA" dirty="0"/>
              <a:t>, stop, </a:t>
            </a:r>
            <a:r>
              <a:rPr lang="fr-CA" dirty="0" err="1"/>
              <a:t>step</a:t>
            </a:r>
            <a:r>
              <a:rPr lang="fr-CA" dirty="0"/>
              <a:t> et </a:t>
            </a:r>
            <a:r>
              <a:rPr lang="fr-CA" dirty="0" err="1"/>
              <a:t>dtype</a:t>
            </a:r>
            <a:endParaRPr lang="fr-CA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7368" y="2135713"/>
            <a:ext cx="374441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7928" y="3134230"/>
            <a:ext cx="157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[ 3  5  7  9 11]</a:t>
            </a:r>
          </a:p>
        </p:txBody>
      </p:sp>
      <p:cxnSp>
        <p:nvCxnSpPr>
          <p:cNvPr id="7" name="Connecteur en arc 6"/>
          <p:cNvCxnSpPr/>
          <p:nvPr/>
        </p:nvCxnSpPr>
        <p:spPr bwMode="auto">
          <a:xfrm>
            <a:off x="4151784" y="2562379"/>
            <a:ext cx="1161940" cy="68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Bd8_modele</Template>
  <TotalTime>2827</TotalTime>
  <Words>1254</Words>
  <Application>Microsoft Office PowerPoint</Application>
  <PresentationFormat>Grand écran</PresentationFormat>
  <Paragraphs>296</Paragraphs>
  <Slides>37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Frutiger 45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Modules pour la fouille de données Numpy Scipy scikit-learn Pandas Matplotlib-seaborn </vt:lpstr>
      <vt:lpstr>Agenda</vt:lpstr>
      <vt:lpstr>Python dans le context DS</vt:lpstr>
      <vt:lpstr>Ce qu'est Numpy</vt:lpstr>
      <vt:lpstr>Ce qu'est Numpy avec SciPy | suite</vt:lpstr>
      <vt:lpstr>Module Numpy</vt:lpstr>
      <vt:lpstr>Création de tableau</vt:lpstr>
      <vt:lpstr>Tableau de zéro et un</vt:lpstr>
      <vt:lpstr>Intervalle de valeurs | Tableau</vt:lpstr>
      <vt:lpstr>Tableau Random</vt:lpstr>
      <vt:lpstr>Tableau | reshape</vt:lpstr>
      <vt:lpstr>Tableau | shape</vt:lpstr>
      <vt:lpstr>Accès aux éléments du tableau | indices ligne et colonne</vt:lpstr>
      <vt:lpstr>Axes de tableau-array</vt:lpstr>
      <vt:lpstr>Manipulation avec fichier texte | type similaire</vt:lpstr>
      <vt:lpstr>Manipulation avec fichier texte| type différent</vt:lpstr>
      <vt:lpstr>Fichier binaire</vt:lpstr>
      <vt:lpstr>Fichier binaire | exemple</vt:lpstr>
      <vt:lpstr>Statistiques</vt:lpstr>
      <vt:lpstr>Module SciPy</vt:lpstr>
      <vt:lpstr>Ce qu'est SciPy</vt:lpstr>
      <vt:lpstr>Exemple | algèbre linéaire</vt:lpstr>
      <vt:lpstr>Module Pandas</vt:lpstr>
      <vt:lpstr>Ce qu'est Pandas</vt:lpstr>
      <vt:lpstr>Exemple</vt:lpstr>
      <vt:lpstr>Fonctionnalités lecture de données</vt:lpstr>
      <vt:lpstr>Module Matplotlib</vt:lpstr>
      <vt:lpstr>Ce qu'est Matplotlib</vt:lpstr>
      <vt:lpstr>Exemple</vt:lpstr>
      <vt:lpstr>Module Seaborn</vt:lpstr>
      <vt:lpstr>Seaborn</vt:lpstr>
      <vt:lpstr>Module scikit-learn</vt:lpstr>
      <vt:lpstr>Ce qu'est scikit-learn</vt:lpstr>
      <vt:lpstr>Avantages de scikit-learn</vt:lpstr>
      <vt:lpstr>Utilisation des modules ipython jupyter notebooks</vt:lpstr>
      <vt:lpstr>Démo avec les notebooks</vt:lpstr>
      <vt:lpstr>Agenda</vt:lpstr>
    </vt:vector>
  </TitlesOfParts>
  <Company>HafedB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HafedB</dc:creator>
  <cp:lastModifiedBy>HBenteftifa</cp:lastModifiedBy>
  <cp:revision>223</cp:revision>
  <dcterms:created xsi:type="dcterms:W3CDTF">2010-01-18T03:31:48Z</dcterms:created>
  <dcterms:modified xsi:type="dcterms:W3CDTF">2018-05-02T18:35:24Z</dcterms:modified>
</cp:coreProperties>
</file>