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4"/>
  </p:notesMasterIdLst>
  <p:sldIdLst>
    <p:sldId id="256" r:id="rId2"/>
    <p:sldId id="257" r:id="rId3"/>
    <p:sldId id="269" r:id="rId4"/>
    <p:sldId id="270" r:id="rId5"/>
    <p:sldId id="271" r:id="rId6"/>
    <p:sldId id="272" r:id="rId7"/>
    <p:sldId id="268" r:id="rId8"/>
    <p:sldId id="258" r:id="rId9"/>
    <p:sldId id="259" r:id="rId10"/>
    <p:sldId id="260" r:id="rId11"/>
    <p:sldId id="261" r:id="rId12"/>
    <p:sldId id="267" r:id="rId13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400"/>
    <a:srgbClr val="66FF33"/>
    <a:srgbClr val="FF99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086" y="-48"/>
      </p:cViewPr>
      <p:guideLst>
        <p:guide orient="horz" pos="2160"/>
        <p:guide pos="38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B2C2A72-1591-4697-ABD1-E677A54A633C}" type="datetimeFigureOut">
              <a:rPr lang="fr-CA"/>
              <a:pPr>
                <a:defRPr/>
              </a:pPr>
              <a:t>2018-01-30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CA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CA" noProof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678F8E-E650-4758-BC96-C0B7FE131AE0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3498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6400"/>
                </a:solidFill>
                <a:latin typeface="Rockwell" pitchFamily="18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Segoe UI Semibold" panose="020B0702040204020203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9218" name="AutoShape 2" descr="Résultats de recherche d'images pour « java logo »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220" name="AutoShape 4" descr="Résultats de recherche d'images pour « java logo »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222" name="AutoShape 6" descr="Résultats de recherche d'images pour « java logo »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224" name="AutoShape 8" descr="Résultats de recherche d'images pour « java logo »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5949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630" y="44624"/>
            <a:ext cx="8850085" cy="849086"/>
          </a:xfrm>
          <a:prstGeom prst="rect">
            <a:avLst/>
          </a:prstGeom>
        </p:spPr>
        <p:txBody>
          <a:bodyPr/>
          <a:lstStyle>
            <a:lvl1pPr algn="l">
              <a:defRPr sz="4000" b="0">
                <a:solidFill>
                  <a:srgbClr val="FF6400"/>
                </a:solidFill>
                <a:latin typeface="Rockwell" pitchFamily="18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908721"/>
            <a:ext cx="8839200" cy="5217444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SzPct val="80000"/>
              <a:buFontTx/>
              <a:buBlip>
                <a:blip r:embed="rId2"/>
              </a:buBlip>
              <a:defRPr sz="2800" b="0"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buFont typeface="Wingdings" pitchFamily="2" charset="2"/>
              <a:buChar char="Ø"/>
              <a:defRPr sz="2400"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800"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800"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3439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1" y="6496050"/>
            <a:ext cx="9144000" cy="363538"/>
          </a:xfrm>
          <a:prstGeom prst="rect">
            <a:avLst/>
          </a:prstGeom>
          <a:solidFill>
            <a:srgbClr val="02298A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defTabSz="762000">
              <a:defRPr/>
            </a:pPr>
            <a:endParaRPr lang="fr-FR" sz="1800">
              <a:solidFill>
                <a:schemeClr val="bg1"/>
              </a:solidFill>
              <a:latin typeface="Frutiger 45" charset="0"/>
            </a:endParaRP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1" y="6524626"/>
            <a:ext cx="530225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defTabSz="762000">
              <a:defRPr/>
            </a:pPr>
            <a:fld id="{97861B19-198E-4651-B084-5D19FA2DF438}" type="slidenum">
              <a:rPr lang="fr-FR" sz="1600">
                <a:solidFill>
                  <a:schemeClr val="bg1"/>
                </a:solidFill>
                <a:cs typeface="Arial" pitchFamily="34" charset="0"/>
              </a:rPr>
              <a:pPr algn="l" defTabSz="762000">
                <a:defRPr/>
              </a:pPr>
              <a:t>‹N°›</a:t>
            </a:fld>
            <a:endParaRPr lang="fr-F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481013" y="6464302"/>
            <a:ext cx="8662987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66BB16-E908-4DFD-9624-BF128234D38D}" type="datetime1">
              <a:rPr lang="fr-FR" sz="160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pPr marL="0" marR="0" indent="0" algn="l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30/01/2018</a:t>
            </a:fld>
            <a:r>
              <a:rPr lang="fr-FR" sz="1600" dirty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    </a:t>
            </a:r>
            <a:r>
              <a:rPr lang="fr-FR" sz="1600" dirty="0" smtClean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Fouilles de données 420-BD8-BB</a:t>
            </a:r>
            <a:r>
              <a:rPr lang="fr-FR" sz="1600" b="1" dirty="0" smtClean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 - </a:t>
            </a:r>
            <a:r>
              <a:rPr lang="fr-FR" sz="1600" b="1" dirty="0" err="1" smtClean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Hafed</a:t>
            </a:r>
            <a:r>
              <a:rPr lang="fr-FR" sz="1600" b="1" dirty="0" smtClean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 </a:t>
            </a:r>
            <a:r>
              <a:rPr lang="fr-FR" sz="1600" b="1" dirty="0" err="1" smtClean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Benteftifa-Nesrine</a:t>
            </a:r>
            <a:r>
              <a:rPr lang="fr-FR" sz="1600" b="1" dirty="0" smtClean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 </a:t>
            </a:r>
            <a:r>
              <a:rPr lang="fr-FR" sz="1600" b="1" dirty="0" err="1" smtClean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Zemirli</a:t>
            </a:r>
            <a:r>
              <a:rPr lang="fr-FR" sz="1600" b="1" dirty="0" smtClean="0">
                <a:solidFill>
                  <a:schemeClr val="bg1"/>
                </a:solidFill>
                <a:latin typeface="Rockwell" pitchFamily="18" charset="0"/>
              </a:rPr>
              <a:t> </a:t>
            </a:r>
            <a:r>
              <a:rPr lang="fr-FR" sz="1600" b="1" dirty="0" smtClean="0">
                <a:solidFill>
                  <a:schemeClr val="bg1"/>
                </a:solidFill>
                <a:latin typeface="Tw Cen MT Condensed" pitchFamily="34" charset="0"/>
              </a:rPr>
              <a:t>©</a:t>
            </a:r>
          </a:p>
          <a:p>
            <a:pPr algn="r" defTabSz="762000">
              <a:defRPr/>
            </a:pPr>
            <a:endParaRPr lang="fr-FR" sz="1600" b="1" dirty="0">
              <a:solidFill>
                <a:schemeClr val="bg1"/>
              </a:solidFill>
              <a:latin typeface="Tw Cen MT Condensed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11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Apprentissage</a:t>
            </a:r>
            <a:r>
              <a:rPr lang="en-CA" dirty="0" smtClean="0"/>
              <a:t> </a:t>
            </a:r>
            <a:r>
              <a:rPr lang="en-CA" dirty="0" err="1" smtClean="0"/>
              <a:t>supervisé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Présentation</a:t>
            </a:r>
            <a:r>
              <a:rPr lang="en-CA" dirty="0" smtClean="0"/>
              <a:t> des </a:t>
            </a:r>
            <a:r>
              <a:rPr lang="en-CA" dirty="0" err="1" smtClean="0"/>
              <a:t>approches</a:t>
            </a:r>
            <a:endParaRPr lang="fr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Construction du </a:t>
            </a:r>
            <a:r>
              <a:rPr lang="en-CA" dirty="0" err="1" smtClean="0"/>
              <a:t>modèle</a:t>
            </a:r>
            <a:r>
              <a:rPr lang="en-CA" dirty="0" smtClean="0"/>
              <a:t> | </a:t>
            </a:r>
            <a:r>
              <a:rPr lang="en-CA" dirty="0" err="1" smtClean="0"/>
              <a:t>approche</a:t>
            </a:r>
            <a:endParaRPr lang="fr-CA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093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8424875" imgH="6279741" progId="">
                  <p:embed/>
                </p:oleObj>
              </mc:Choice>
              <mc:Fallback>
                <p:oleObj name="Visio" r:id="rId3" imgW="8424875" imgH="627974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Techniques de classification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Classificateurs</a:t>
            </a:r>
            <a:r>
              <a:rPr lang="en-US" dirty="0" smtClean="0"/>
              <a:t> de base</a:t>
            </a:r>
          </a:p>
          <a:p>
            <a:pPr lvl="1"/>
            <a:r>
              <a:rPr lang="en-US" dirty="0" smtClean="0"/>
              <a:t> Decision Tree based Methods</a:t>
            </a:r>
          </a:p>
          <a:p>
            <a:pPr lvl="1"/>
            <a:r>
              <a:rPr lang="fr-CA" dirty="0" err="1" smtClean="0"/>
              <a:t>Rule</a:t>
            </a:r>
            <a:r>
              <a:rPr lang="fr-CA" dirty="0" smtClean="0"/>
              <a:t>-</a:t>
            </a:r>
            <a:r>
              <a:rPr lang="fr-CA" dirty="0" err="1" smtClean="0"/>
              <a:t>based</a:t>
            </a:r>
            <a:r>
              <a:rPr lang="fr-CA" dirty="0" smtClean="0"/>
              <a:t> </a:t>
            </a:r>
            <a:r>
              <a:rPr lang="fr-CA" dirty="0" err="1" smtClean="0"/>
              <a:t>Methods</a:t>
            </a:r>
            <a:endParaRPr lang="fr-CA" dirty="0" smtClean="0"/>
          </a:p>
          <a:p>
            <a:pPr lvl="1"/>
            <a:r>
              <a:rPr lang="fr-CA" dirty="0" err="1" smtClean="0"/>
              <a:t>Nearest</a:t>
            </a:r>
            <a:r>
              <a:rPr lang="fr-CA" dirty="0" smtClean="0"/>
              <a:t>-</a:t>
            </a:r>
            <a:r>
              <a:rPr lang="fr-CA" dirty="0" err="1" smtClean="0"/>
              <a:t>neighbor</a:t>
            </a:r>
            <a:endParaRPr lang="fr-CA" dirty="0" smtClean="0"/>
          </a:p>
          <a:p>
            <a:pPr lvl="1"/>
            <a:r>
              <a:rPr lang="fr-CA" dirty="0" smtClean="0"/>
              <a:t>Neural Networks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Naïve </a:t>
            </a:r>
            <a:r>
              <a:rPr lang="en-US" dirty="0" err="1" smtClean="0">
                <a:solidFill>
                  <a:srgbClr val="FF0000"/>
                </a:solidFill>
              </a:rPr>
              <a:t>Bayes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et Bayesian Belief Networks</a:t>
            </a:r>
          </a:p>
          <a:p>
            <a:pPr lvl="1"/>
            <a:r>
              <a:rPr lang="fr-CA" dirty="0" smtClean="0"/>
              <a:t>Support </a:t>
            </a:r>
            <a:r>
              <a:rPr lang="fr-CA" dirty="0" err="1" smtClean="0"/>
              <a:t>Vector</a:t>
            </a:r>
            <a:r>
              <a:rPr lang="fr-CA" dirty="0" smtClean="0"/>
              <a:t> Machines</a:t>
            </a:r>
          </a:p>
          <a:p>
            <a:endParaRPr lang="fr-CA" dirty="0" smtClean="0"/>
          </a:p>
          <a:p>
            <a:r>
              <a:rPr lang="en-US" dirty="0" err="1" smtClean="0"/>
              <a:t>Classificateurs</a:t>
            </a:r>
            <a:r>
              <a:rPr lang="en-US" dirty="0" smtClean="0"/>
              <a:t> </a:t>
            </a:r>
            <a:r>
              <a:rPr lang="en-US" dirty="0" err="1" smtClean="0"/>
              <a:t>d'ensemble</a:t>
            </a:r>
            <a:endParaRPr lang="en-US" dirty="0" smtClean="0"/>
          </a:p>
          <a:p>
            <a:pPr lvl="1"/>
            <a:r>
              <a:rPr lang="en-US" dirty="0" smtClean="0"/>
              <a:t>Boosting, Bagging, </a:t>
            </a:r>
            <a:r>
              <a:rPr lang="en-US" dirty="0" smtClean="0">
                <a:solidFill>
                  <a:srgbClr val="FF0000"/>
                </a:solidFill>
              </a:rPr>
              <a:t>Random Forests</a:t>
            </a:r>
          </a:p>
          <a:p>
            <a:endParaRPr lang="fr-CA" dirty="0" smtClean="0"/>
          </a:p>
          <a:p>
            <a:endParaRPr lang="fr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Dans</a:t>
            </a:r>
            <a:r>
              <a:rPr lang="en-CA" dirty="0" smtClean="0"/>
              <a:t> </a:t>
            </a:r>
            <a:r>
              <a:rPr lang="en-CA" dirty="0" err="1" smtClean="0"/>
              <a:t>cette</a:t>
            </a:r>
            <a:r>
              <a:rPr lang="en-CA" dirty="0" smtClean="0"/>
              <a:t> </a:t>
            </a:r>
            <a:r>
              <a:rPr lang="en-CA" dirty="0" err="1" smtClean="0"/>
              <a:t>leçon</a:t>
            </a:r>
            <a:r>
              <a:rPr lang="en-CA" dirty="0" smtClean="0"/>
              <a:t>, on </a:t>
            </a:r>
            <a:r>
              <a:rPr lang="en-CA" smtClean="0"/>
              <a:t>a passé </a:t>
            </a:r>
            <a:r>
              <a:rPr lang="en-CA" dirty="0" smtClean="0"/>
              <a:t>en revue les points </a:t>
            </a:r>
            <a:r>
              <a:rPr lang="en-CA" dirty="0" err="1" smtClean="0"/>
              <a:t>suivants</a:t>
            </a:r>
            <a:r>
              <a:rPr lang="en-CA" dirty="0" smtClean="0"/>
              <a:t>:</a:t>
            </a:r>
          </a:p>
          <a:p>
            <a:pPr lvl="1"/>
            <a:r>
              <a:rPr lang="en-CA" dirty="0" err="1" smtClean="0"/>
              <a:t>Présentation</a:t>
            </a:r>
            <a:r>
              <a:rPr lang="en-CA" dirty="0" smtClean="0"/>
              <a:t> des </a:t>
            </a:r>
            <a:r>
              <a:rPr lang="en-CA" dirty="0" err="1" smtClean="0"/>
              <a:t>approches</a:t>
            </a:r>
            <a:r>
              <a:rPr lang="en-CA" dirty="0" smtClean="0"/>
              <a:t> ML</a:t>
            </a:r>
          </a:p>
          <a:p>
            <a:pPr lvl="1"/>
            <a:r>
              <a:rPr lang="en-CA" dirty="0" err="1" smtClean="0"/>
              <a:t>Présentation</a:t>
            </a:r>
            <a:r>
              <a:rPr lang="en-CA" dirty="0" smtClean="0"/>
              <a:t> de </a:t>
            </a:r>
            <a:r>
              <a:rPr lang="en-CA" dirty="0" err="1" smtClean="0"/>
              <a:t>l'approche</a:t>
            </a:r>
            <a:r>
              <a:rPr lang="en-CA" dirty="0" smtClean="0"/>
              <a:t> </a:t>
            </a:r>
            <a:r>
              <a:rPr lang="en-CA" dirty="0" err="1" smtClean="0"/>
              <a:t>supervisée</a:t>
            </a:r>
            <a:endParaRPr lang="fr-CA" dirty="0" smtClean="0"/>
          </a:p>
          <a:p>
            <a:endParaRPr lang="fr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Dans</a:t>
            </a:r>
            <a:r>
              <a:rPr lang="en-CA" dirty="0" smtClean="0"/>
              <a:t> </a:t>
            </a:r>
            <a:r>
              <a:rPr lang="en-CA" dirty="0" err="1" smtClean="0"/>
              <a:t>cette</a:t>
            </a:r>
            <a:r>
              <a:rPr lang="en-CA" dirty="0" smtClean="0"/>
              <a:t> </a:t>
            </a:r>
            <a:r>
              <a:rPr lang="en-CA" dirty="0" err="1" smtClean="0"/>
              <a:t>leçon</a:t>
            </a:r>
            <a:r>
              <a:rPr lang="en-CA" dirty="0" smtClean="0"/>
              <a:t>, on </a:t>
            </a:r>
            <a:r>
              <a:rPr lang="en-CA" dirty="0" err="1" smtClean="0"/>
              <a:t>passe</a:t>
            </a:r>
            <a:r>
              <a:rPr lang="en-CA" dirty="0" smtClean="0"/>
              <a:t> en revue les points </a:t>
            </a:r>
            <a:r>
              <a:rPr lang="en-CA" dirty="0" err="1" smtClean="0"/>
              <a:t>suivants</a:t>
            </a:r>
            <a:r>
              <a:rPr lang="en-CA" dirty="0" smtClean="0"/>
              <a:t>:</a:t>
            </a:r>
          </a:p>
          <a:p>
            <a:pPr lvl="1"/>
            <a:r>
              <a:rPr lang="en-CA" dirty="0" err="1" smtClean="0"/>
              <a:t>Présentation</a:t>
            </a:r>
            <a:r>
              <a:rPr lang="en-CA" dirty="0" smtClean="0"/>
              <a:t> des </a:t>
            </a:r>
            <a:r>
              <a:rPr lang="en-CA" dirty="0" err="1" smtClean="0"/>
              <a:t>approches</a:t>
            </a:r>
            <a:r>
              <a:rPr lang="en-CA" dirty="0" smtClean="0"/>
              <a:t> ML</a:t>
            </a:r>
          </a:p>
          <a:p>
            <a:pPr lvl="1"/>
            <a:r>
              <a:rPr lang="en-CA" dirty="0" err="1" smtClean="0"/>
              <a:t>Présentation</a:t>
            </a:r>
            <a:r>
              <a:rPr lang="en-CA" dirty="0" smtClean="0"/>
              <a:t> de </a:t>
            </a:r>
            <a:r>
              <a:rPr lang="en-CA" dirty="0" err="1" smtClean="0"/>
              <a:t>l'approche</a:t>
            </a:r>
            <a:r>
              <a:rPr lang="en-CA" dirty="0" smtClean="0"/>
              <a:t> </a:t>
            </a:r>
            <a:r>
              <a:rPr lang="en-CA" dirty="0" err="1" smtClean="0"/>
              <a:t>supervisée</a:t>
            </a:r>
            <a:endParaRPr lang="fr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Approches</a:t>
            </a:r>
            <a:r>
              <a:rPr lang="en-CA" dirty="0" smtClean="0"/>
              <a:t> pour ML | </a:t>
            </a:r>
            <a:r>
              <a:rPr lang="en-CA" dirty="0" err="1" smtClean="0"/>
              <a:t>supervisé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Algorithme</a:t>
            </a:r>
            <a:r>
              <a:rPr lang="en-CA" dirty="0" smtClean="0"/>
              <a:t> qui </a:t>
            </a:r>
            <a:r>
              <a:rPr lang="en-CA" dirty="0" err="1" smtClean="0"/>
              <a:t>consiste</a:t>
            </a:r>
            <a:r>
              <a:rPr lang="en-CA" dirty="0" smtClean="0"/>
              <a:t> </a:t>
            </a:r>
            <a:r>
              <a:rPr lang="en-CA" dirty="0" err="1" smtClean="0"/>
              <a:t>d'une</a:t>
            </a:r>
            <a:r>
              <a:rPr lang="en-CA" dirty="0" smtClean="0"/>
              <a:t> variable </a:t>
            </a:r>
            <a:r>
              <a:rPr lang="en-CA" u="sng" dirty="0" err="1" smtClean="0"/>
              <a:t>cible</a:t>
            </a:r>
            <a:r>
              <a:rPr lang="en-CA" u="sng" dirty="0" smtClean="0"/>
              <a:t>/</a:t>
            </a:r>
            <a:r>
              <a:rPr lang="en-CA" u="sng" dirty="0" err="1" smtClean="0"/>
              <a:t>résultat</a:t>
            </a:r>
            <a:r>
              <a:rPr lang="en-CA" dirty="0" smtClean="0"/>
              <a:t> </a:t>
            </a:r>
            <a:r>
              <a:rPr lang="en-CA" dirty="0" err="1" smtClean="0"/>
              <a:t>appelée</a:t>
            </a:r>
            <a:r>
              <a:rPr lang="en-CA" dirty="0" smtClean="0"/>
              <a:t> </a:t>
            </a:r>
            <a:r>
              <a:rPr lang="en-CA" dirty="0" err="1" smtClean="0"/>
              <a:t>aussi</a:t>
            </a:r>
            <a:r>
              <a:rPr lang="en-CA" dirty="0" smtClean="0"/>
              <a:t> variable </a:t>
            </a:r>
            <a:r>
              <a:rPr lang="en-CA" dirty="0" err="1" smtClean="0"/>
              <a:t>dépendante</a:t>
            </a:r>
            <a:r>
              <a:rPr lang="en-CA" dirty="0" smtClean="0"/>
              <a:t>, qui </a:t>
            </a:r>
            <a:r>
              <a:rPr lang="en-CA" dirty="0" err="1" smtClean="0"/>
              <a:t>doit</a:t>
            </a:r>
            <a:r>
              <a:rPr lang="en-CA" dirty="0" smtClean="0"/>
              <a:t> </a:t>
            </a:r>
            <a:r>
              <a:rPr lang="en-CA" dirty="0" err="1" smtClean="0"/>
              <a:t>être</a:t>
            </a:r>
            <a:r>
              <a:rPr lang="en-CA" dirty="0" smtClean="0"/>
              <a:t> </a:t>
            </a:r>
            <a:r>
              <a:rPr lang="en-CA" dirty="0" err="1" smtClean="0"/>
              <a:t>prédite</a:t>
            </a:r>
            <a:r>
              <a:rPr lang="en-CA" dirty="0" smtClean="0"/>
              <a:t> à </a:t>
            </a:r>
            <a:r>
              <a:rPr lang="en-CA" dirty="0" err="1" smtClean="0"/>
              <a:t>partir</a:t>
            </a:r>
            <a:r>
              <a:rPr lang="en-CA" dirty="0" smtClean="0"/>
              <a:t> d'un ensemble de </a:t>
            </a:r>
            <a:r>
              <a:rPr lang="en-CA" u="sng" dirty="0" err="1" smtClean="0"/>
              <a:t>prédicteurs</a:t>
            </a:r>
            <a:r>
              <a:rPr lang="en-CA" dirty="0" smtClean="0"/>
              <a:t> </a:t>
            </a:r>
            <a:r>
              <a:rPr lang="en-CA" dirty="0" err="1" smtClean="0"/>
              <a:t>ou</a:t>
            </a:r>
            <a:r>
              <a:rPr lang="en-CA" dirty="0" smtClean="0"/>
              <a:t> variables </a:t>
            </a:r>
            <a:r>
              <a:rPr lang="en-CA" dirty="0" err="1" smtClean="0"/>
              <a:t>indépendantes</a:t>
            </a:r>
            <a:endParaRPr lang="en-CA" dirty="0" smtClean="0"/>
          </a:p>
          <a:p>
            <a:r>
              <a:rPr lang="en-CA" dirty="0" smtClean="0"/>
              <a:t>But: </a:t>
            </a:r>
            <a:r>
              <a:rPr lang="en-CA" u="sng" dirty="0" err="1" smtClean="0"/>
              <a:t>générer</a:t>
            </a:r>
            <a:r>
              <a:rPr lang="en-CA" u="sng" dirty="0" smtClean="0"/>
              <a:t> </a:t>
            </a:r>
            <a:r>
              <a:rPr lang="en-CA" u="sng" dirty="0" err="1" smtClean="0"/>
              <a:t>une</a:t>
            </a:r>
            <a:r>
              <a:rPr lang="en-CA" u="sng" dirty="0" smtClean="0"/>
              <a:t> </a:t>
            </a:r>
            <a:r>
              <a:rPr lang="en-CA" u="sng" dirty="0" err="1" smtClean="0"/>
              <a:t>fonction</a:t>
            </a:r>
            <a:r>
              <a:rPr lang="en-CA" u="sng" dirty="0" smtClean="0"/>
              <a:t> </a:t>
            </a:r>
            <a:r>
              <a:rPr lang="en-CA" dirty="0" smtClean="0"/>
              <a:t>qui </a:t>
            </a:r>
            <a:r>
              <a:rPr lang="en-CA" dirty="0" err="1" smtClean="0"/>
              <a:t>permet</a:t>
            </a:r>
            <a:r>
              <a:rPr lang="en-CA" dirty="0" smtClean="0"/>
              <a:t> le </a:t>
            </a:r>
            <a:r>
              <a:rPr lang="en-CA" dirty="0" err="1" smtClean="0"/>
              <a:t>mappage</a:t>
            </a:r>
            <a:r>
              <a:rPr lang="en-CA" dirty="0" smtClean="0"/>
              <a:t> des entrées en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ou</a:t>
            </a:r>
            <a:r>
              <a:rPr lang="en-CA" dirty="0" smtClean="0"/>
              <a:t> des sorties</a:t>
            </a:r>
          </a:p>
          <a:p>
            <a:pPr lvl="1"/>
            <a:r>
              <a:rPr lang="en-CA" dirty="0" smtClean="0"/>
              <a:t>Le </a:t>
            </a:r>
            <a:r>
              <a:rPr lang="en-CA" dirty="0" err="1" smtClean="0"/>
              <a:t>processus</a:t>
            </a:r>
            <a:r>
              <a:rPr lang="en-CA" dirty="0" smtClean="0"/>
              <a:t> </a:t>
            </a:r>
            <a:r>
              <a:rPr lang="en-CA" dirty="0" err="1" smtClean="0"/>
              <a:t>d'apprentissage</a:t>
            </a:r>
            <a:r>
              <a:rPr lang="en-CA" dirty="0" smtClean="0"/>
              <a:t> continue </a:t>
            </a:r>
            <a:r>
              <a:rPr lang="en-CA" dirty="0" err="1" smtClean="0"/>
              <a:t>jusqu'à</a:t>
            </a:r>
            <a:r>
              <a:rPr lang="en-CA" dirty="0" smtClean="0"/>
              <a:t> </a:t>
            </a:r>
            <a:r>
              <a:rPr lang="en-CA" dirty="0" err="1" smtClean="0"/>
              <a:t>ce</a:t>
            </a:r>
            <a:r>
              <a:rPr lang="en-CA" dirty="0" smtClean="0"/>
              <a:t> </a:t>
            </a:r>
            <a:r>
              <a:rPr lang="en-CA" dirty="0" err="1" smtClean="0"/>
              <a:t>que</a:t>
            </a:r>
            <a:r>
              <a:rPr lang="en-CA" dirty="0" smtClean="0"/>
              <a:t> le </a:t>
            </a:r>
            <a:r>
              <a:rPr lang="en-CA" dirty="0" err="1" smtClean="0"/>
              <a:t>modèle</a:t>
            </a:r>
            <a:r>
              <a:rPr lang="en-CA" dirty="0" smtClean="0"/>
              <a:t> </a:t>
            </a:r>
            <a:r>
              <a:rPr lang="en-CA" dirty="0" err="1" smtClean="0"/>
              <a:t>désiré</a:t>
            </a:r>
            <a:r>
              <a:rPr lang="en-CA" dirty="0" smtClean="0"/>
              <a:t> </a:t>
            </a:r>
            <a:r>
              <a:rPr lang="en-CA" dirty="0" err="1" smtClean="0"/>
              <a:t>atteint</a:t>
            </a:r>
            <a:r>
              <a:rPr lang="en-CA" dirty="0" smtClean="0"/>
              <a:t> un certain </a:t>
            </a:r>
            <a:r>
              <a:rPr lang="en-CA" dirty="0" err="1" smtClean="0"/>
              <a:t>niveau</a:t>
            </a:r>
            <a:r>
              <a:rPr lang="en-CA" dirty="0" smtClean="0"/>
              <a:t> </a:t>
            </a:r>
            <a:r>
              <a:rPr lang="en-CA" u="sng" dirty="0" err="1" smtClean="0"/>
              <a:t>d'exactitude</a:t>
            </a:r>
            <a:r>
              <a:rPr lang="en-CA" dirty="0" smtClean="0"/>
              <a:t> (accuracy) </a:t>
            </a:r>
            <a:r>
              <a:rPr lang="en-CA" dirty="0" err="1" smtClean="0"/>
              <a:t>sur</a:t>
            </a:r>
            <a:r>
              <a:rPr lang="en-CA" dirty="0" smtClean="0"/>
              <a:t> les </a:t>
            </a:r>
            <a:r>
              <a:rPr lang="en-CA" dirty="0" err="1" smtClean="0"/>
              <a:t>données</a:t>
            </a:r>
            <a:r>
              <a:rPr lang="en-CA" dirty="0" smtClean="0"/>
              <a:t> </a:t>
            </a:r>
            <a:r>
              <a:rPr lang="en-CA" dirty="0" err="1" smtClean="0"/>
              <a:t>d'apprentissage</a:t>
            </a:r>
            <a:r>
              <a:rPr lang="en-CA" dirty="0" smtClean="0"/>
              <a:t>.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4211960" y="5805264"/>
            <a:ext cx="2010487" cy="584775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CA" sz="3200" dirty="0" err="1" smtClean="0"/>
              <a:t>Régression</a:t>
            </a:r>
            <a:endParaRPr lang="fr-CA" sz="3200" dirty="0"/>
          </a:p>
        </p:txBody>
      </p:sp>
      <p:sp>
        <p:nvSpPr>
          <p:cNvPr id="5" name="Rectangle 4"/>
          <p:cNvSpPr/>
          <p:nvPr/>
        </p:nvSpPr>
        <p:spPr>
          <a:xfrm>
            <a:off x="5940152" y="4437112"/>
            <a:ext cx="2613216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CA" sz="3200" dirty="0" smtClean="0"/>
              <a:t>Random forest</a:t>
            </a:r>
            <a:endParaRPr lang="fr-CA" sz="3200" dirty="0"/>
          </a:p>
        </p:txBody>
      </p:sp>
      <p:sp>
        <p:nvSpPr>
          <p:cNvPr id="6" name="Rectangle 5"/>
          <p:cNvSpPr/>
          <p:nvPr/>
        </p:nvSpPr>
        <p:spPr>
          <a:xfrm>
            <a:off x="1187624" y="5661248"/>
            <a:ext cx="2477538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CA" sz="3200" dirty="0" smtClean="0"/>
              <a:t>Decision Tree</a:t>
            </a:r>
            <a:endParaRPr lang="fr-CA" sz="3200" dirty="0"/>
          </a:p>
        </p:txBody>
      </p:sp>
      <p:sp>
        <p:nvSpPr>
          <p:cNvPr id="7" name="Rectangle 6"/>
          <p:cNvSpPr/>
          <p:nvPr/>
        </p:nvSpPr>
        <p:spPr>
          <a:xfrm>
            <a:off x="6804898" y="5733256"/>
            <a:ext cx="2339102" cy="584775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CA" sz="3200" dirty="0" smtClean="0"/>
              <a:t>KN neighbor</a:t>
            </a:r>
            <a:endParaRPr lang="fr-CA" sz="3200" dirty="0"/>
          </a:p>
        </p:txBody>
      </p:sp>
      <p:sp>
        <p:nvSpPr>
          <p:cNvPr id="8" name="Rectangle 7"/>
          <p:cNvSpPr/>
          <p:nvPr/>
        </p:nvSpPr>
        <p:spPr>
          <a:xfrm>
            <a:off x="395536" y="4869160"/>
            <a:ext cx="332014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CA" sz="3200" dirty="0" smtClean="0"/>
              <a:t>Logistic regression</a:t>
            </a:r>
            <a:endParaRPr lang="fr-CA" sz="3200" dirty="0"/>
          </a:p>
        </p:txBody>
      </p:sp>
      <p:sp>
        <p:nvSpPr>
          <p:cNvPr id="10" name="Rectangle 9"/>
          <p:cNvSpPr/>
          <p:nvPr/>
        </p:nvSpPr>
        <p:spPr>
          <a:xfrm>
            <a:off x="4716016" y="5157192"/>
            <a:ext cx="2273379" cy="584775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CA" sz="3200" dirty="0" smtClean="0"/>
              <a:t>Naïve </a:t>
            </a:r>
            <a:r>
              <a:rPr lang="en-CA" sz="3200" dirty="0" err="1" smtClean="0"/>
              <a:t>Bayes</a:t>
            </a:r>
            <a:endParaRPr lang="fr-CA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Approches</a:t>
            </a:r>
            <a:r>
              <a:rPr lang="en-CA" dirty="0" smtClean="0"/>
              <a:t> pour ML | non-</a:t>
            </a:r>
            <a:r>
              <a:rPr lang="en-CA" dirty="0" err="1" smtClean="0"/>
              <a:t>supervisé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Algorithme</a:t>
            </a:r>
            <a:r>
              <a:rPr lang="en-CA" dirty="0" smtClean="0"/>
              <a:t> </a:t>
            </a:r>
            <a:r>
              <a:rPr lang="en-CA" dirty="0" err="1" smtClean="0"/>
              <a:t>où</a:t>
            </a:r>
            <a:r>
              <a:rPr lang="en-CA" dirty="0" smtClean="0"/>
              <a:t> </a:t>
            </a:r>
            <a:r>
              <a:rPr lang="en-CA" dirty="0" err="1" smtClean="0"/>
              <a:t>il</a:t>
            </a:r>
            <a:r>
              <a:rPr lang="en-CA" dirty="0" smtClean="0"/>
              <a:t> </a:t>
            </a:r>
            <a:r>
              <a:rPr lang="en-CA" dirty="0" err="1" smtClean="0"/>
              <a:t>n'y</a:t>
            </a:r>
            <a:r>
              <a:rPr lang="en-CA" dirty="0" smtClean="0"/>
              <a:t> a pas de variable </a:t>
            </a:r>
            <a:r>
              <a:rPr lang="en-CA" u="sng" dirty="0" err="1" smtClean="0"/>
              <a:t>cible</a:t>
            </a:r>
            <a:r>
              <a:rPr lang="en-CA" u="sng" dirty="0" smtClean="0"/>
              <a:t>/</a:t>
            </a:r>
            <a:r>
              <a:rPr lang="en-CA" u="sng" dirty="0" err="1" smtClean="0"/>
              <a:t>résultat</a:t>
            </a:r>
            <a:r>
              <a:rPr lang="en-CA" dirty="0" smtClean="0"/>
              <a:t> qui </a:t>
            </a:r>
            <a:r>
              <a:rPr lang="en-CA" dirty="0" err="1" smtClean="0"/>
              <a:t>doit</a:t>
            </a:r>
            <a:r>
              <a:rPr lang="en-CA" dirty="0" smtClean="0"/>
              <a:t> </a:t>
            </a:r>
            <a:r>
              <a:rPr lang="en-CA" dirty="0" err="1" smtClean="0"/>
              <a:t>être</a:t>
            </a:r>
            <a:r>
              <a:rPr lang="en-CA" dirty="0" smtClean="0"/>
              <a:t> </a:t>
            </a:r>
            <a:r>
              <a:rPr lang="en-CA" dirty="0" err="1" smtClean="0"/>
              <a:t>prédite</a:t>
            </a:r>
            <a:r>
              <a:rPr lang="en-CA" dirty="0" smtClean="0"/>
              <a:t> et ne </a:t>
            </a:r>
            <a:r>
              <a:rPr lang="en-CA" dirty="0" err="1" smtClean="0"/>
              <a:t>nécessite</a:t>
            </a:r>
            <a:r>
              <a:rPr lang="en-CA" dirty="0" smtClean="0"/>
              <a:t> pas </a:t>
            </a:r>
            <a:r>
              <a:rPr lang="en-CA" dirty="0" err="1" smtClean="0"/>
              <a:t>d'apprentissage</a:t>
            </a:r>
            <a:r>
              <a:rPr lang="en-CA" dirty="0" smtClean="0"/>
              <a:t>.</a:t>
            </a:r>
          </a:p>
          <a:p>
            <a:r>
              <a:rPr lang="en-CA" dirty="0" smtClean="0"/>
              <a:t>But: </a:t>
            </a:r>
            <a:r>
              <a:rPr lang="en-CA" u="sng" dirty="0" err="1" smtClean="0"/>
              <a:t>effectuer</a:t>
            </a:r>
            <a:r>
              <a:rPr lang="en-CA" dirty="0" smtClean="0"/>
              <a:t> le clustering </a:t>
            </a:r>
            <a:r>
              <a:rPr lang="en-CA" dirty="0" err="1" smtClean="0"/>
              <a:t>ou</a:t>
            </a:r>
            <a:r>
              <a:rPr lang="en-CA" dirty="0" smtClean="0"/>
              <a:t> segmentation de </a:t>
            </a:r>
            <a:r>
              <a:rPr lang="en-CA" dirty="0" err="1" smtClean="0"/>
              <a:t>données</a:t>
            </a:r>
            <a:r>
              <a:rPr lang="en-CA" dirty="0" smtClean="0"/>
              <a:t> en </a:t>
            </a:r>
            <a:r>
              <a:rPr lang="en-CA" dirty="0" err="1" smtClean="0"/>
              <a:t>différents</a:t>
            </a:r>
            <a:r>
              <a:rPr lang="en-CA" dirty="0" smtClean="0"/>
              <a:t> </a:t>
            </a:r>
            <a:r>
              <a:rPr lang="en-CA" dirty="0" err="1" smtClean="0"/>
              <a:t>groupes</a:t>
            </a:r>
            <a:r>
              <a:rPr lang="en-CA" dirty="0" smtClean="0"/>
              <a:t> </a:t>
            </a:r>
            <a:r>
              <a:rPr lang="en-CA" dirty="0" err="1" smtClean="0"/>
              <a:t>selon</a:t>
            </a:r>
            <a:r>
              <a:rPr lang="en-CA" dirty="0" smtClean="0"/>
              <a:t> des </a:t>
            </a:r>
            <a:r>
              <a:rPr lang="en-CA" dirty="0" err="1" smtClean="0"/>
              <a:t>critères</a:t>
            </a:r>
            <a:r>
              <a:rPr lang="en-CA" dirty="0" smtClean="0"/>
              <a:t> </a:t>
            </a:r>
            <a:r>
              <a:rPr lang="en-CA" dirty="0" err="1" smtClean="0"/>
              <a:t>spécifiques</a:t>
            </a:r>
            <a:endParaRPr lang="en-CA" dirty="0" smtClean="0"/>
          </a:p>
        </p:txBody>
      </p:sp>
      <p:sp>
        <p:nvSpPr>
          <p:cNvPr id="4" name="Rectangle 3"/>
          <p:cNvSpPr/>
          <p:nvPr/>
        </p:nvSpPr>
        <p:spPr>
          <a:xfrm>
            <a:off x="3923928" y="5085184"/>
            <a:ext cx="3320140" cy="584775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CA" sz="3200" dirty="0" smtClean="0"/>
              <a:t>Logistic regression</a:t>
            </a:r>
            <a:endParaRPr lang="fr-CA" sz="3200" dirty="0"/>
          </a:p>
        </p:txBody>
      </p:sp>
      <p:sp>
        <p:nvSpPr>
          <p:cNvPr id="5" name="Rectangle 4"/>
          <p:cNvSpPr/>
          <p:nvPr/>
        </p:nvSpPr>
        <p:spPr>
          <a:xfrm>
            <a:off x="5868144" y="4149080"/>
            <a:ext cx="1527982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CA" sz="3200" dirty="0" smtClean="0"/>
              <a:t>A-priori</a:t>
            </a:r>
            <a:endParaRPr lang="fr-CA" sz="3200" dirty="0"/>
          </a:p>
        </p:txBody>
      </p:sp>
      <p:sp>
        <p:nvSpPr>
          <p:cNvPr id="8" name="Rectangle 7"/>
          <p:cNvSpPr/>
          <p:nvPr/>
        </p:nvSpPr>
        <p:spPr>
          <a:xfrm>
            <a:off x="395536" y="3861048"/>
            <a:ext cx="166744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CA" sz="3200" dirty="0" smtClean="0"/>
              <a:t>K-means</a:t>
            </a:r>
            <a:endParaRPr lang="fr-CA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Approches</a:t>
            </a:r>
            <a:r>
              <a:rPr lang="en-CA" dirty="0" smtClean="0"/>
              <a:t> pour ML | Reinforcement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Algorithme</a:t>
            </a:r>
            <a:r>
              <a:rPr lang="en-CA" dirty="0" smtClean="0"/>
              <a:t> </a:t>
            </a:r>
            <a:r>
              <a:rPr lang="en-CA" dirty="0" err="1" smtClean="0"/>
              <a:t>où</a:t>
            </a:r>
            <a:r>
              <a:rPr lang="en-CA" dirty="0" smtClean="0"/>
              <a:t> </a:t>
            </a:r>
            <a:r>
              <a:rPr lang="en-CA" dirty="0" err="1" smtClean="0"/>
              <a:t>l'on</a:t>
            </a:r>
            <a:r>
              <a:rPr lang="en-CA" dirty="0" smtClean="0"/>
              <a:t> expose la machine à un </a:t>
            </a:r>
            <a:r>
              <a:rPr lang="en-CA" dirty="0" err="1" smtClean="0"/>
              <a:t>environnement</a:t>
            </a:r>
            <a:r>
              <a:rPr lang="en-CA" dirty="0" smtClean="0"/>
              <a:t> </a:t>
            </a:r>
            <a:r>
              <a:rPr lang="en-CA" dirty="0" err="1" smtClean="0"/>
              <a:t>lui</a:t>
            </a:r>
            <a:r>
              <a:rPr lang="en-CA" dirty="0" smtClean="0"/>
              <a:t> </a:t>
            </a:r>
            <a:r>
              <a:rPr lang="en-CA" dirty="0" err="1" smtClean="0"/>
              <a:t>permettant</a:t>
            </a:r>
            <a:r>
              <a:rPr lang="en-CA" dirty="0" smtClean="0"/>
              <a:t> un </a:t>
            </a:r>
            <a:r>
              <a:rPr lang="en-CA" dirty="0" err="1" smtClean="0"/>
              <a:t>apprentissage</a:t>
            </a:r>
            <a:r>
              <a:rPr lang="en-CA" dirty="0" smtClean="0"/>
              <a:t> du type </a:t>
            </a:r>
            <a:r>
              <a:rPr lang="en-CA" dirty="0" err="1" smtClean="0"/>
              <a:t>essai-erreur</a:t>
            </a:r>
            <a:r>
              <a:rPr lang="en-CA" dirty="0" smtClean="0"/>
              <a:t> (trial-error)</a:t>
            </a:r>
          </a:p>
          <a:p>
            <a:r>
              <a:rPr lang="en-CA" dirty="0" smtClean="0"/>
              <a:t>But: </a:t>
            </a:r>
            <a:r>
              <a:rPr lang="en-CA" u="sng" dirty="0" err="1" smtClean="0"/>
              <a:t>Permettre</a:t>
            </a:r>
            <a:r>
              <a:rPr lang="en-CA" u="sng" dirty="0" smtClean="0"/>
              <a:t> </a:t>
            </a:r>
            <a:r>
              <a:rPr lang="en-CA" dirty="0" smtClean="0"/>
              <a:t> à la machine de </a:t>
            </a:r>
            <a:r>
              <a:rPr lang="en-CA" dirty="0" err="1" smtClean="0"/>
              <a:t>prendre</a:t>
            </a:r>
            <a:r>
              <a:rPr lang="en-CA" dirty="0" smtClean="0"/>
              <a:t> des </a:t>
            </a:r>
            <a:r>
              <a:rPr lang="en-CA" dirty="0" err="1" smtClean="0"/>
              <a:t>décisions</a:t>
            </a:r>
            <a:r>
              <a:rPr lang="en-CA" dirty="0" smtClean="0"/>
              <a:t> </a:t>
            </a:r>
            <a:r>
              <a:rPr lang="en-CA" dirty="0" err="1" smtClean="0"/>
              <a:t>spécifiques</a:t>
            </a:r>
            <a:endParaRPr lang="en-CA" dirty="0" smtClean="0"/>
          </a:p>
        </p:txBody>
      </p:sp>
      <p:sp>
        <p:nvSpPr>
          <p:cNvPr id="8" name="Rectangle 7"/>
          <p:cNvSpPr/>
          <p:nvPr/>
        </p:nvSpPr>
        <p:spPr>
          <a:xfrm>
            <a:off x="395536" y="3861048"/>
            <a:ext cx="4291559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CA" sz="3200" dirty="0" smtClean="0"/>
              <a:t>Markov decision process</a:t>
            </a:r>
            <a:endParaRPr lang="fr-CA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Apprentissage</a:t>
            </a:r>
            <a:r>
              <a:rPr lang="en-CA" dirty="0" smtClean="0"/>
              <a:t> </a:t>
            </a:r>
            <a:r>
              <a:rPr lang="en-CA" dirty="0" err="1" smtClean="0"/>
              <a:t>supervisé</a:t>
            </a:r>
            <a:r>
              <a:rPr lang="en-CA" dirty="0" smtClean="0"/>
              <a:t> | classes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On </a:t>
            </a:r>
            <a:r>
              <a:rPr lang="en-CA" dirty="0" err="1" smtClean="0"/>
              <a:t>distingue</a:t>
            </a:r>
            <a:r>
              <a:rPr lang="en-CA" dirty="0" smtClean="0"/>
              <a:t> les </a:t>
            </a:r>
            <a:r>
              <a:rPr lang="en-CA" dirty="0" err="1" smtClean="0"/>
              <a:t>deux</a:t>
            </a:r>
            <a:r>
              <a:rPr lang="en-CA" dirty="0" smtClean="0"/>
              <a:t> </a:t>
            </a:r>
            <a:r>
              <a:rPr lang="en-CA" dirty="0" err="1" smtClean="0"/>
              <a:t>cas</a:t>
            </a:r>
            <a:r>
              <a:rPr lang="en-CA" dirty="0" smtClean="0"/>
              <a:t> </a:t>
            </a:r>
            <a:r>
              <a:rPr lang="en-CA" dirty="0" err="1" smtClean="0"/>
              <a:t>suivants</a:t>
            </a:r>
            <a:r>
              <a:rPr lang="en-CA" dirty="0" smtClean="0"/>
              <a:t>:</a:t>
            </a:r>
          </a:p>
          <a:p>
            <a:pPr lvl="1"/>
            <a:r>
              <a:rPr lang="en-CA" b="1" dirty="0" err="1" smtClean="0"/>
              <a:t>Régression</a:t>
            </a:r>
            <a:r>
              <a:rPr lang="en-CA" dirty="0" smtClean="0"/>
              <a:t>: </a:t>
            </a:r>
            <a:r>
              <a:rPr lang="en-CA" dirty="0" err="1" smtClean="0"/>
              <a:t>cas</a:t>
            </a:r>
            <a:r>
              <a:rPr lang="en-CA" dirty="0" smtClean="0"/>
              <a:t> de variable continue</a:t>
            </a:r>
          </a:p>
          <a:p>
            <a:pPr lvl="1"/>
            <a:r>
              <a:rPr lang="en-CA" b="1" dirty="0" smtClean="0"/>
              <a:t>Classification</a:t>
            </a:r>
            <a:r>
              <a:rPr lang="en-CA" dirty="0" smtClean="0"/>
              <a:t>: </a:t>
            </a:r>
            <a:r>
              <a:rPr lang="en-CA" dirty="0" err="1" smtClean="0"/>
              <a:t>cas</a:t>
            </a:r>
            <a:r>
              <a:rPr lang="en-CA" dirty="0" smtClean="0"/>
              <a:t> de variable </a:t>
            </a:r>
            <a:r>
              <a:rPr lang="en-CA" dirty="0" err="1" smtClean="0"/>
              <a:t>discrète</a:t>
            </a:r>
            <a:endParaRPr lang="fr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Apprentissage</a:t>
            </a:r>
            <a:r>
              <a:rPr lang="en-CA" dirty="0" smtClean="0"/>
              <a:t> </a:t>
            </a:r>
            <a:r>
              <a:rPr lang="en-CA" dirty="0" err="1" smtClean="0"/>
              <a:t>supervisé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Parmi</a:t>
            </a:r>
            <a:r>
              <a:rPr lang="en-CA" dirty="0" smtClean="0"/>
              <a:t> les </a:t>
            </a:r>
            <a:r>
              <a:rPr lang="en-CA" dirty="0" err="1" smtClean="0"/>
              <a:t>algorithmes</a:t>
            </a:r>
            <a:r>
              <a:rPr lang="en-CA" dirty="0" smtClean="0"/>
              <a:t> les plus </a:t>
            </a:r>
            <a:r>
              <a:rPr lang="en-CA" dirty="0" err="1" smtClean="0"/>
              <a:t>utilisés</a:t>
            </a:r>
            <a:r>
              <a:rPr lang="en-CA" dirty="0" smtClean="0"/>
              <a:t>, on </a:t>
            </a:r>
            <a:r>
              <a:rPr lang="en-CA" dirty="0" err="1" smtClean="0"/>
              <a:t>citera</a:t>
            </a:r>
            <a:r>
              <a:rPr lang="en-CA" dirty="0" smtClean="0"/>
              <a:t>:</a:t>
            </a:r>
          </a:p>
          <a:p>
            <a:pPr lvl="1"/>
            <a:r>
              <a:rPr lang="fr-CA" dirty="0" err="1" smtClean="0"/>
              <a:t>Linear</a:t>
            </a:r>
            <a:r>
              <a:rPr lang="fr-CA" dirty="0" smtClean="0"/>
              <a:t> </a:t>
            </a:r>
            <a:r>
              <a:rPr lang="fr-CA" dirty="0" err="1" smtClean="0"/>
              <a:t>Regression</a:t>
            </a:r>
            <a:endParaRPr lang="fr-CA" dirty="0" smtClean="0"/>
          </a:p>
          <a:p>
            <a:pPr lvl="1"/>
            <a:r>
              <a:rPr lang="fr-CA" dirty="0" err="1" smtClean="0"/>
              <a:t>Logistic</a:t>
            </a:r>
            <a:r>
              <a:rPr lang="fr-CA" dirty="0" smtClean="0"/>
              <a:t> </a:t>
            </a:r>
            <a:r>
              <a:rPr lang="fr-CA" dirty="0" err="1" smtClean="0"/>
              <a:t>Regression</a:t>
            </a:r>
            <a:endParaRPr lang="fr-CA" dirty="0" smtClean="0"/>
          </a:p>
          <a:p>
            <a:pPr lvl="1"/>
            <a:r>
              <a:rPr lang="fr-CA" dirty="0" err="1" smtClean="0"/>
              <a:t>Decision</a:t>
            </a:r>
            <a:r>
              <a:rPr lang="fr-CA" dirty="0" smtClean="0"/>
              <a:t> </a:t>
            </a:r>
            <a:r>
              <a:rPr lang="fr-CA" dirty="0" err="1" smtClean="0"/>
              <a:t>Tree</a:t>
            </a:r>
            <a:endParaRPr lang="fr-CA" dirty="0" smtClean="0"/>
          </a:p>
          <a:p>
            <a:pPr lvl="1"/>
            <a:r>
              <a:rPr lang="fr-CA" dirty="0" smtClean="0"/>
              <a:t>Support </a:t>
            </a:r>
            <a:r>
              <a:rPr lang="fr-CA" dirty="0" err="1" smtClean="0"/>
              <a:t>vector</a:t>
            </a:r>
            <a:r>
              <a:rPr lang="fr-CA" dirty="0" smtClean="0"/>
              <a:t> machine ou SVM</a:t>
            </a:r>
          </a:p>
          <a:p>
            <a:pPr lvl="1"/>
            <a:r>
              <a:rPr lang="fr-CA" dirty="0" err="1" smtClean="0"/>
              <a:t>Naive</a:t>
            </a:r>
            <a:r>
              <a:rPr lang="fr-CA" dirty="0" smtClean="0"/>
              <a:t> Bayes</a:t>
            </a:r>
          </a:p>
          <a:p>
            <a:pPr lvl="1"/>
            <a:r>
              <a:rPr lang="fr-CA" dirty="0" smtClean="0"/>
              <a:t>K </a:t>
            </a:r>
            <a:r>
              <a:rPr lang="fr-CA" dirty="0" err="1" smtClean="0"/>
              <a:t>nearest</a:t>
            </a:r>
            <a:r>
              <a:rPr lang="fr-CA" dirty="0" smtClean="0"/>
              <a:t> </a:t>
            </a:r>
            <a:r>
              <a:rPr lang="fr-CA" dirty="0" err="1" smtClean="0"/>
              <a:t>neighbor</a:t>
            </a:r>
            <a:r>
              <a:rPr lang="fr-CA" dirty="0" smtClean="0"/>
              <a:t> ou KNN</a:t>
            </a:r>
          </a:p>
          <a:p>
            <a:pPr lvl="1"/>
            <a:r>
              <a:rPr lang="fr-CA" dirty="0" smtClean="0"/>
              <a:t>K-</a:t>
            </a:r>
            <a:r>
              <a:rPr lang="fr-CA" dirty="0" err="1" smtClean="0"/>
              <a:t>Means</a:t>
            </a:r>
            <a:endParaRPr lang="fr-CA" dirty="0" smtClean="0"/>
          </a:p>
          <a:p>
            <a:pPr lvl="1"/>
            <a:r>
              <a:rPr lang="fr-CA" dirty="0" err="1" smtClean="0"/>
              <a:t>Random</a:t>
            </a:r>
            <a:r>
              <a:rPr lang="fr-CA" dirty="0" smtClean="0"/>
              <a:t> Forest</a:t>
            </a:r>
          </a:p>
          <a:p>
            <a:pPr lvl="1"/>
            <a:r>
              <a:rPr lang="fr-CA" dirty="0" err="1" smtClean="0"/>
              <a:t>Dimensionality</a:t>
            </a:r>
            <a:r>
              <a:rPr lang="fr-CA" dirty="0" smtClean="0"/>
              <a:t> </a:t>
            </a:r>
            <a:r>
              <a:rPr lang="fr-CA" dirty="0" err="1" smtClean="0"/>
              <a:t>Reduction</a:t>
            </a:r>
            <a:r>
              <a:rPr lang="fr-CA" dirty="0" smtClean="0"/>
              <a:t> </a:t>
            </a:r>
            <a:r>
              <a:rPr lang="fr-CA" dirty="0" err="1" smtClean="0"/>
              <a:t>Algorithms</a:t>
            </a:r>
            <a:endParaRPr lang="fr-CA" dirty="0" smtClean="0"/>
          </a:p>
          <a:p>
            <a:pPr lvl="1"/>
            <a:r>
              <a:rPr lang="fr-CA" dirty="0" smtClean="0"/>
              <a:t>Gradient </a:t>
            </a:r>
            <a:r>
              <a:rPr lang="fr-CA" dirty="0" err="1" smtClean="0"/>
              <a:t>Boost</a:t>
            </a:r>
            <a:r>
              <a:rPr lang="fr-CA" dirty="0" smtClean="0"/>
              <a:t> </a:t>
            </a:r>
          </a:p>
          <a:p>
            <a:pPr marL="457200" lvl="1" indent="0">
              <a:buNone/>
            </a:pPr>
            <a:endParaRPr lang="fr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Classification | </a:t>
            </a:r>
            <a:r>
              <a:rPr lang="en-CA" dirty="0" err="1" smtClean="0"/>
              <a:t>définition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Soit</a:t>
            </a:r>
            <a:r>
              <a:rPr lang="en-CA" dirty="0" smtClean="0"/>
              <a:t> un ensemble </a:t>
            </a:r>
            <a:r>
              <a:rPr lang="en-CA" dirty="0" err="1" smtClean="0"/>
              <a:t>d'enregistrements</a:t>
            </a:r>
            <a:r>
              <a:rPr lang="en-CA" dirty="0" smtClean="0"/>
              <a:t>, </a:t>
            </a:r>
            <a:r>
              <a:rPr lang="en-CA" dirty="0" err="1" smtClean="0"/>
              <a:t>considéré</a:t>
            </a:r>
            <a:r>
              <a:rPr lang="en-CA" dirty="0" smtClean="0"/>
              <a:t> </a:t>
            </a:r>
            <a:r>
              <a:rPr lang="en-CA" dirty="0" err="1" smtClean="0"/>
              <a:t>comme</a:t>
            </a:r>
            <a:r>
              <a:rPr lang="en-CA" dirty="0" smtClean="0"/>
              <a:t> un ensemble </a:t>
            </a:r>
            <a:r>
              <a:rPr lang="en-CA" dirty="0" err="1" smtClean="0"/>
              <a:t>d'apprentissage</a:t>
            </a:r>
            <a:r>
              <a:rPr lang="en-CA" dirty="0" smtClean="0"/>
              <a:t> (training set)</a:t>
            </a:r>
          </a:p>
          <a:p>
            <a:pPr lvl="1"/>
            <a:r>
              <a:rPr lang="en-CA" dirty="0" err="1" smtClean="0"/>
              <a:t>Chaque</a:t>
            </a:r>
            <a:r>
              <a:rPr lang="en-CA" dirty="0" smtClean="0"/>
              <a:t> </a:t>
            </a:r>
            <a:r>
              <a:rPr lang="en-CA" dirty="0" err="1" smtClean="0"/>
              <a:t>enregistrement</a:t>
            </a:r>
            <a:r>
              <a:rPr lang="en-CA" dirty="0" smtClean="0"/>
              <a:t> </a:t>
            </a:r>
            <a:r>
              <a:rPr lang="en-CA" dirty="0" err="1" smtClean="0"/>
              <a:t>est</a:t>
            </a:r>
            <a:r>
              <a:rPr lang="en-CA" dirty="0" smtClean="0"/>
              <a:t> </a:t>
            </a:r>
            <a:r>
              <a:rPr lang="en-CA" dirty="0" err="1" smtClean="0"/>
              <a:t>caractérisé</a:t>
            </a:r>
            <a:r>
              <a:rPr lang="en-CA" dirty="0" smtClean="0"/>
              <a:t> par un </a:t>
            </a:r>
            <a:r>
              <a:rPr lang="en-CA" dirty="0" err="1" smtClean="0"/>
              <a:t>tuple</a:t>
            </a:r>
            <a:r>
              <a:rPr lang="en-CA" dirty="0" smtClean="0"/>
              <a:t> (</a:t>
            </a:r>
            <a:r>
              <a:rPr lang="en-CA" dirty="0" err="1" smtClean="0"/>
              <a:t>x,y</a:t>
            </a:r>
            <a:r>
              <a:rPr lang="en-CA" dirty="0" smtClean="0"/>
              <a:t>)</a:t>
            </a:r>
          </a:p>
          <a:p>
            <a:pPr lvl="2"/>
            <a:endParaRPr lang="en-CA" dirty="0" smtClean="0"/>
          </a:p>
          <a:p>
            <a:pPr lvl="2"/>
            <a:r>
              <a:rPr lang="en-CA" dirty="0" smtClean="0"/>
              <a:t>x </a:t>
            </a:r>
            <a:r>
              <a:rPr lang="en-CA" dirty="0" err="1" smtClean="0"/>
              <a:t>est</a:t>
            </a:r>
            <a:r>
              <a:rPr lang="en-CA" dirty="0" smtClean="0"/>
              <a:t> </a:t>
            </a:r>
            <a:r>
              <a:rPr lang="en-CA" dirty="0" err="1" smtClean="0"/>
              <a:t>est</a:t>
            </a:r>
            <a:r>
              <a:rPr lang="en-CA" dirty="0" smtClean="0"/>
              <a:t> </a:t>
            </a:r>
            <a:r>
              <a:rPr lang="en-CA" dirty="0" err="1" smtClean="0"/>
              <a:t>l'attribut</a:t>
            </a:r>
            <a:r>
              <a:rPr lang="en-CA" dirty="0" smtClean="0"/>
              <a:t>, </a:t>
            </a:r>
            <a:r>
              <a:rPr lang="en-CA" dirty="0" err="1" smtClean="0"/>
              <a:t>prédicteur</a:t>
            </a:r>
            <a:r>
              <a:rPr lang="en-CA" dirty="0" smtClean="0"/>
              <a:t>, variable </a:t>
            </a:r>
            <a:r>
              <a:rPr lang="en-CA" dirty="0" err="1" smtClean="0"/>
              <a:t>indépendante</a:t>
            </a:r>
            <a:r>
              <a:rPr lang="en-CA" dirty="0" smtClean="0"/>
              <a:t>, input</a:t>
            </a:r>
          </a:p>
          <a:p>
            <a:pPr lvl="2"/>
            <a:r>
              <a:rPr lang="en-CA" dirty="0" err="1" smtClean="0"/>
              <a:t>Yest</a:t>
            </a:r>
            <a:r>
              <a:rPr lang="en-CA" dirty="0" smtClean="0"/>
              <a:t> </a:t>
            </a:r>
            <a:r>
              <a:rPr lang="en-CA" dirty="0" smtClean="0"/>
              <a:t>le label de </a:t>
            </a:r>
            <a:r>
              <a:rPr lang="en-CA" dirty="0" err="1" smtClean="0"/>
              <a:t>classe</a:t>
            </a:r>
            <a:r>
              <a:rPr lang="en-CA" dirty="0" smtClean="0"/>
              <a:t>, </a:t>
            </a:r>
            <a:r>
              <a:rPr lang="en-CA" dirty="0" err="1" smtClean="0"/>
              <a:t>réponse</a:t>
            </a:r>
            <a:r>
              <a:rPr lang="en-CA" dirty="0" smtClean="0"/>
              <a:t>, variable </a:t>
            </a:r>
            <a:r>
              <a:rPr lang="en-CA" dirty="0" err="1" smtClean="0"/>
              <a:t>dépendente</a:t>
            </a:r>
            <a:r>
              <a:rPr lang="en-CA" dirty="0" smtClean="0"/>
              <a:t>, output</a:t>
            </a:r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561201" y="4005064"/>
            <a:ext cx="7899231" cy="83099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2400" dirty="0" err="1" smtClean="0">
                <a:solidFill>
                  <a:schemeClr val="tx1"/>
                </a:solidFill>
              </a:rPr>
              <a:t>Objectif</a:t>
            </a:r>
            <a:r>
              <a:rPr lang="en-CA" sz="2400" dirty="0" smtClean="0">
                <a:solidFill>
                  <a:schemeClr val="tx1"/>
                </a:solidFill>
              </a:rPr>
              <a:t>: </a:t>
            </a:r>
            <a:r>
              <a:rPr lang="en-CA" sz="2400" dirty="0" err="1" smtClean="0">
                <a:solidFill>
                  <a:schemeClr val="tx1"/>
                </a:solidFill>
              </a:rPr>
              <a:t>Définir</a:t>
            </a:r>
            <a:r>
              <a:rPr lang="en-CA" sz="2400" dirty="0" smtClean="0">
                <a:solidFill>
                  <a:schemeClr val="tx1"/>
                </a:solidFill>
              </a:rPr>
              <a:t> un </a:t>
            </a:r>
            <a:r>
              <a:rPr lang="en-CA" sz="2400" dirty="0" err="1" smtClean="0">
                <a:solidFill>
                  <a:schemeClr val="tx1"/>
                </a:solidFill>
              </a:rPr>
              <a:t>modèle</a:t>
            </a:r>
            <a:r>
              <a:rPr lang="en-CA" sz="2400" dirty="0" smtClean="0">
                <a:solidFill>
                  <a:schemeClr val="tx1"/>
                </a:solidFill>
              </a:rPr>
              <a:t> qui fait le mapping de </a:t>
            </a:r>
            <a:r>
              <a:rPr lang="en-CA" sz="2400" dirty="0" err="1" smtClean="0">
                <a:solidFill>
                  <a:schemeClr val="tx1"/>
                </a:solidFill>
              </a:rPr>
              <a:t>chaque</a:t>
            </a:r>
            <a:r>
              <a:rPr lang="en-CA" sz="24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ensemble </a:t>
            </a:r>
            <a:r>
              <a:rPr lang="en-CA" sz="2400" dirty="0" err="1" smtClean="0">
                <a:solidFill>
                  <a:schemeClr val="tx1"/>
                </a:solidFill>
              </a:rPr>
              <a:t>d'attributs</a:t>
            </a:r>
            <a:r>
              <a:rPr lang="en-CA" sz="2400" dirty="0" smtClean="0">
                <a:solidFill>
                  <a:schemeClr val="tx1"/>
                </a:solidFill>
              </a:rPr>
              <a:t> x en un des labels de </a:t>
            </a:r>
            <a:r>
              <a:rPr lang="en-CA" sz="2400" dirty="0" err="1" smtClean="0">
                <a:solidFill>
                  <a:schemeClr val="tx1"/>
                </a:solidFill>
              </a:rPr>
              <a:t>classe</a:t>
            </a:r>
            <a:r>
              <a:rPr lang="en-CA" sz="2400" dirty="0" smtClean="0">
                <a:solidFill>
                  <a:schemeClr val="tx1"/>
                </a:solidFill>
              </a:rPr>
              <a:t> </a:t>
            </a:r>
            <a:r>
              <a:rPr lang="en-CA" sz="2400" dirty="0" err="1" smtClean="0">
                <a:solidFill>
                  <a:schemeClr val="tx1"/>
                </a:solidFill>
              </a:rPr>
              <a:t>pré-définis</a:t>
            </a:r>
            <a:endParaRPr lang="fr-CA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Exemple</a:t>
            </a:r>
            <a:r>
              <a:rPr lang="en-CA" dirty="0" smtClean="0"/>
              <a:t> de </a:t>
            </a:r>
            <a:r>
              <a:rPr lang="en-CA" dirty="0" err="1" smtClean="0"/>
              <a:t>tache</a:t>
            </a:r>
            <a:r>
              <a:rPr lang="en-CA" dirty="0" smtClean="0"/>
              <a:t> de classification</a:t>
            </a:r>
            <a:endParaRPr lang="fr-CA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529108"/>
              </p:ext>
            </p:extLst>
          </p:nvPr>
        </p:nvGraphicFramePr>
        <p:xfrm>
          <a:off x="395536" y="1397000"/>
          <a:ext cx="820891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5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800" dirty="0" err="1" smtClean="0"/>
                        <a:t>Tache</a:t>
                      </a:r>
                      <a:endParaRPr lang="fr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/>
                        <a:t>Ensemble</a:t>
                      </a:r>
                      <a:r>
                        <a:rPr lang="en-CA" sz="2800" baseline="0" dirty="0" smtClean="0"/>
                        <a:t> </a:t>
                      </a:r>
                      <a:r>
                        <a:rPr lang="en-CA" sz="2800" baseline="0" dirty="0" err="1" smtClean="0"/>
                        <a:t>d'attributs</a:t>
                      </a:r>
                      <a:r>
                        <a:rPr lang="en-CA" sz="2800" baseline="0" dirty="0" smtClean="0"/>
                        <a:t> </a:t>
                      </a:r>
                      <a:r>
                        <a:rPr lang="en-CA" sz="2800" baseline="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fr-CA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/>
                        <a:t>Label</a:t>
                      </a:r>
                      <a:r>
                        <a:rPr lang="en-CA" sz="2800" baseline="0" dirty="0" smtClean="0"/>
                        <a:t> de classes </a:t>
                      </a:r>
                      <a:r>
                        <a:rPr lang="en-CA" sz="2800" baseline="0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fr-CA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 smtClean="0"/>
                        <a:t>Classer des messages email en </a:t>
                      </a:r>
                      <a:r>
                        <a:rPr lang="en-CA" sz="2800" dirty="0" err="1" smtClean="0"/>
                        <a:t>catégories</a:t>
                      </a:r>
                      <a:endParaRPr lang="fr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/>
                        <a:t>Features </a:t>
                      </a:r>
                      <a:r>
                        <a:rPr lang="en-CA" sz="2800" dirty="0" err="1" smtClean="0"/>
                        <a:t>extraites</a:t>
                      </a:r>
                      <a:r>
                        <a:rPr lang="en-CA" sz="2800" baseline="0" dirty="0" smtClean="0"/>
                        <a:t> du header du message et du </a:t>
                      </a:r>
                      <a:r>
                        <a:rPr lang="en-CA" sz="2800" baseline="0" dirty="0" err="1" smtClean="0"/>
                        <a:t>contenu</a:t>
                      </a:r>
                      <a:r>
                        <a:rPr lang="en-CA" sz="2800" baseline="0" dirty="0" smtClean="0"/>
                        <a:t> du email</a:t>
                      </a:r>
                      <a:endParaRPr lang="fr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/>
                        <a:t>spam </a:t>
                      </a:r>
                      <a:r>
                        <a:rPr lang="en-CA" sz="2800" dirty="0" err="1" smtClean="0"/>
                        <a:t>ou</a:t>
                      </a:r>
                      <a:r>
                        <a:rPr lang="en-CA" sz="2800" dirty="0" smtClean="0"/>
                        <a:t> pas spam</a:t>
                      </a:r>
                      <a:endParaRPr lang="fr-CA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 smtClean="0"/>
                        <a:t>Identification</a:t>
                      </a:r>
                      <a:r>
                        <a:rPr lang="en-CA" sz="2800" baseline="0" dirty="0" smtClean="0"/>
                        <a:t> de cellules </a:t>
                      </a:r>
                      <a:r>
                        <a:rPr lang="en-CA" sz="2800" baseline="0" dirty="0" err="1" smtClean="0"/>
                        <a:t>cancéreuses</a:t>
                      </a:r>
                      <a:endParaRPr lang="fr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/>
                        <a:t>Features </a:t>
                      </a:r>
                      <a:r>
                        <a:rPr lang="en-CA" sz="2800" dirty="0" err="1" smtClean="0"/>
                        <a:t>extraites</a:t>
                      </a:r>
                      <a:r>
                        <a:rPr lang="en-CA" sz="2800" baseline="0" dirty="0" smtClean="0"/>
                        <a:t> des scans MRI</a:t>
                      </a:r>
                      <a:endParaRPr lang="fr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/>
                        <a:t>cellules </a:t>
                      </a:r>
                      <a:r>
                        <a:rPr lang="en-CA" sz="2800" dirty="0" err="1" smtClean="0"/>
                        <a:t>malignes</a:t>
                      </a:r>
                      <a:r>
                        <a:rPr lang="en-CA" sz="2800" dirty="0" smtClean="0"/>
                        <a:t> </a:t>
                      </a:r>
                      <a:r>
                        <a:rPr lang="en-CA" sz="2800" dirty="0" err="1" smtClean="0"/>
                        <a:t>ou</a:t>
                      </a:r>
                      <a:r>
                        <a:rPr lang="en-CA" sz="2800" dirty="0" smtClean="0"/>
                        <a:t> </a:t>
                      </a:r>
                      <a:r>
                        <a:rPr lang="en-CA" sz="2800" dirty="0" err="1" smtClean="0"/>
                        <a:t>bénignes</a:t>
                      </a:r>
                      <a:endParaRPr lang="fr-CA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d8_model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A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A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E.pptx" id="{D175D24F-C810-4F75-94E3-D31A4A5632FB}" vid="{9C426F30-3C98-4BAF-BC3C-C254742B73D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</Template>
  <TotalTime>82</TotalTime>
  <Words>426</Words>
  <Application>Microsoft Office PowerPoint</Application>
  <PresentationFormat>Affichage à l'écran (4:3)</PresentationFormat>
  <Paragraphs>76</Paragraphs>
  <Slides>12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5" baseType="lpstr">
      <vt:lpstr>Arial</vt:lpstr>
      <vt:lpstr>Calibri</vt:lpstr>
      <vt:lpstr>Corbel</vt:lpstr>
      <vt:lpstr>Frutiger 45</vt:lpstr>
      <vt:lpstr>Rockwell</vt:lpstr>
      <vt:lpstr>Segoe UI</vt:lpstr>
      <vt:lpstr>Segoe UI Semibold</vt:lpstr>
      <vt:lpstr>Segoe WP Semibold</vt:lpstr>
      <vt:lpstr>Times New Roman</vt:lpstr>
      <vt:lpstr>Tw Cen MT Condensed</vt:lpstr>
      <vt:lpstr>Wingdings</vt:lpstr>
      <vt:lpstr>Bd8_modele</vt:lpstr>
      <vt:lpstr>Visio</vt:lpstr>
      <vt:lpstr>Apprentissage supervisé</vt:lpstr>
      <vt:lpstr>Agenda</vt:lpstr>
      <vt:lpstr>Approches pour ML | supervisé</vt:lpstr>
      <vt:lpstr>Approches pour ML | non-supervisé</vt:lpstr>
      <vt:lpstr>Approches pour ML | Reinforcement</vt:lpstr>
      <vt:lpstr>Apprentissage supervisé | classes</vt:lpstr>
      <vt:lpstr>Apprentissage supervisé</vt:lpstr>
      <vt:lpstr>Classification | définition</vt:lpstr>
      <vt:lpstr>Exemple de tache de classification</vt:lpstr>
      <vt:lpstr>Construction du modèle | approche</vt:lpstr>
      <vt:lpstr>Techniques de classification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hafv72012</dc:creator>
  <cp:lastModifiedBy>HBenteftifa</cp:lastModifiedBy>
  <cp:revision>25</cp:revision>
  <dcterms:created xsi:type="dcterms:W3CDTF">2016-05-09T10:10:53Z</dcterms:created>
  <dcterms:modified xsi:type="dcterms:W3CDTF">2018-01-30T22:34:52Z</dcterms:modified>
</cp:coreProperties>
</file>