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70" r:id="rId9"/>
    <p:sldId id="261" r:id="rId10"/>
    <p:sldId id="262" r:id="rId11"/>
    <p:sldId id="263" r:id="rId12"/>
    <p:sldId id="264" r:id="rId13"/>
    <p:sldId id="271" r:id="rId14"/>
    <p:sldId id="265" r:id="rId15"/>
    <p:sldId id="266" r:id="rId16"/>
    <p:sldId id="273" r:id="rId17"/>
    <p:sldId id="272" r:id="rId18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00"/>
    <a:srgbClr val="66FF33"/>
    <a:srgbClr val="FF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86" y="-48"/>
      </p:cViewPr>
      <p:guideLst>
        <p:guide orient="horz" pos="2160"/>
        <p:guide pos="3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B2C2A72-1591-4697-ABD1-E677A54A633C}" type="datetimeFigureOut">
              <a:rPr lang="fr-CA"/>
              <a:pPr>
                <a:defRPr/>
              </a:pPr>
              <a:t>2018-01-30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CA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CA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678F8E-E650-4758-BC96-C0B7FE131AE0}" type="slidenum">
              <a:rPr lang="fr-CA"/>
              <a:pPr>
                <a:defRPr/>
              </a:pPr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34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6400"/>
                </a:solidFill>
                <a:latin typeface="Rockwell" pitchFamily="18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Segoe UI Semibold" panose="020B0702040204020203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9218" name="AutoShape 2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0" name="AutoShape 4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2" name="AutoShape 6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9224" name="AutoShape 8" descr="Résultats de recherche d'images pour « java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825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630" y="44624"/>
            <a:ext cx="8850085" cy="849086"/>
          </a:xfrm>
          <a:prstGeom prst="rect">
            <a:avLst/>
          </a:prstGeom>
        </p:spPr>
        <p:txBody>
          <a:bodyPr/>
          <a:lstStyle>
            <a:lvl1pPr algn="l">
              <a:defRPr sz="4000" b="0">
                <a:solidFill>
                  <a:srgbClr val="FF6400"/>
                </a:solidFill>
                <a:latin typeface="Rockwell" pitchFamily="18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908721"/>
            <a:ext cx="8839200" cy="5217444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80000"/>
              <a:buFontTx/>
              <a:buBlip>
                <a:blip r:embed="rId2"/>
              </a:buBlip>
              <a:defRPr sz="2800" b="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buFont typeface="Wingdings" pitchFamily="2" charset="2"/>
              <a:buChar char="Ø"/>
              <a:defRPr sz="24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8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800"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41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1" y="6496050"/>
            <a:ext cx="9144000" cy="363538"/>
          </a:xfrm>
          <a:prstGeom prst="rect">
            <a:avLst/>
          </a:prstGeom>
          <a:solidFill>
            <a:srgbClr val="02298A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 defTabSz="762000">
              <a:defRPr/>
            </a:pPr>
            <a:endParaRPr lang="fr-FR" sz="1800">
              <a:solidFill>
                <a:schemeClr val="bg1"/>
              </a:solidFill>
              <a:latin typeface="Frutiger 45" charset="0"/>
            </a:endParaRP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1" y="6524626"/>
            <a:ext cx="530225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>
              <a:defRPr/>
            </a:pPr>
            <a:fld id="{97861B19-198E-4651-B084-5D19FA2DF438}" type="slidenum">
              <a:rPr lang="fr-FR" sz="1600">
                <a:solidFill>
                  <a:schemeClr val="bg1"/>
                </a:solidFill>
                <a:cs typeface="Arial" pitchFamily="34" charset="0"/>
              </a:rPr>
              <a:pPr algn="l" defTabSz="762000">
                <a:defRPr/>
              </a:pPr>
              <a:t>‹N°›</a:t>
            </a:fld>
            <a:endParaRPr lang="fr-F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481013" y="6464302"/>
            <a:ext cx="866298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0" marR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6BB16-E908-4DFD-9624-BF128234D38D}" type="datetime1">
              <a:rPr lang="fr-FR" sz="160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30/01/2018</a:t>
            </a:fld>
            <a:r>
              <a:rPr lang="fr-FR" sz="1600" dirty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   </a:t>
            </a:r>
            <a:r>
              <a:rPr lang="fr-FR" sz="1600" dirty="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Fouilles de données 420-BD8-BB</a:t>
            </a:r>
            <a:r>
              <a:rPr lang="fr-FR" sz="1600" b="1" dirty="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- </a:t>
            </a:r>
            <a:r>
              <a:rPr lang="fr-FR" sz="1600" b="1" dirty="0" err="1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Hafed</a:t>
            </a:r>
            <a:r>
              <a:rPr lang="fr-FR" sz="1600" b="1" dirty="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Benteftifa-Nesrine</a:t>
            </a:r>
            <a:r>
              <a:rPr lang="fr-FR" sz="1600" b="1" dirty="0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 </a:t>
            </a:r>
            <a:r>
              <a:rPr lang="fr-FR" sz="1600" b="1" dirty="0" err="1" smtClean="0">
                <a:solidFill>
                  <a:schemeClr val="bg1"/>
                </a:solidFill>
                <a:latin typeface="Rockwell" pitchFamily="18" charset="0"/>
                <a:cs typeface="Segoe WP Semibold" panose="020B0702040204020203" pitchFamily="34" charset="0"/>
              </a:rPr>
              <a:t>Zemirli</a:t>
            </a:r>
            <a:r>
              <a:rPr lang="fr-FR" sz="1600" b="1" dirty="0" smtClean="0">
                <a:solidFill>
                  <a:schemeClr val="bg1"/>
                </a:solidFill>
                <a:latin typeface="Rockwell" pitchFamily="18" charset="0"/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  <a:latin typeface="Tw Cen MT Condensed" pitchFamily="34" charset="0"/>
              </a:rPr>
              <a:t>©</a:t>
            </a:r>
          </a:p>
          <a:p>
            <a:pPr algn="r" defTabSz="762000">
              <a:defRPr/>
            </a:pPr>
            <a:endParaRPr lang="fr-FR" sz="1600" b="1" dirty="0">
              <a:solidFill>
                <a:schemeClr val="bg1"/>
              </a:solidFill>
              <a:latin typeface="Tw Cen MT Condensed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Régression</a:t>
            </a:r>
            <a:r>
              <a:rPr lang="en-CA" dirty="0" smtClean="0"/>
              <a:t> </a:t>
            </a:r>
            <a:r>
              <a:rPr lang="en-CA" dirty="0" err="1" smtClean="0"/>
              <a:t>Linéaire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Une</a:t>
            </a:r>
            <a:r>
              <a:rPr lang="en-CA" dirty="0" smtClean="0"/>
              <a:t> introduction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Goodness of fit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Mesure</a:t>
            </a:r>
            <a:r>
              <a:rPr lang="en-CA" dirty="0" smtClean="0"/>
              <a:t> R-squared: </a:t>
            </a:r>
          </a:p>
          <a:p>
            <a:pPr lvl="1"/>
            <a:r>
              <a:rPr lang="en-CA" dirty="0" err="1" smtClean="0"/>
              <a:t>mesure</a:t>
            </a:r>
            <a:r>
              <a:rPr lang="en-CA" dirty="0" smtClean="0"/>
              <a:t> la </a:t>
            </a:r>
            <a:r>
              <a:rPr lang="en-CA" dirty="0" err="1" smtClean="0"/>
              <a:t>qualité</a:t>
            </a:r>
            <a:r>
              <a:rPr lang="en-CA" dirty="0" smtClean="0"/>
              <a:t> du </a:t>
            </a:r>
            <a:r>
              <a:rPr lang="en-CA" dirty="0" err="1" smtClean="0"/>
              <a:t>modèle</a:t>
            </a:r>
            <a:endParaRPr lang="en-CA" dirty="0" smtClean="0"/>
          </a:p>
          <a:p>
            <a:pPr lvl="1"/>
            <a:r>
              <a:rPr lang="en-CA" dirty="0" smtClean="0"/>
              <a:t>Donne </a:t>
            </a:r>
            <a:r>
              <a:rPr lang="en-CA" dirty="0" err="1" smtClean="0"/>
              <a:t>l'écart</a:t>
            </a:r>
            <a:r>
              <a:rPr lang="en-CA" dirty="0" smtClean="0"/>
              <a:t> entre les points et la </a:t>
            </a:r>
            <a:r>
              <a:rPr lang="en-CA" dirty="0" err="1" smtClean="0"/>
              <a:t>ligne</a:t>
            </a:r>
            <a:endParaRPr lang="en-CA" dirty="0" smtClean="0"/>
          </a:p>
          <a:p>
            <a:pPr lvl="1"/>
            <a:r>
              <a:rPr lang="en-CA" dirty="0" err="1" smtClean="0"/>
              <a:t>Varie</a:t>
            </a:r>
            <a:r>
              <a:rPr lang="en-CA" dirty="0" smtClean="0"/>
              <a:t> entre 0 et 1: plus </a:t>
            </a:r>
            <a:r>
              <a:rPr lang="en-CA" dirty="0" err="1" smtClean="0"/>
              <a:t>c'est</a:t>
            </a:r>
            <a:r>
              <a:rPr lang="en-CA" dirty="0" smtClean="0"/>
              <a:t> </a:t>
            </a:r>
            <a:r>
              <a:rPr lang="en-CA" dirty="0" err="1" smtClean="0"/>
              <a:t>proche</a:t>
            </a:r>
            <a:r>
              <a:rPr lang="en-CA" dirty="0" smtClean="0"/>
              <a:t> de 1 et plus le </a:t>
            </a:r>
            <a:r>
              <a:rPr lang="en-CA" dirty="0" err="1" smtClean="0"/>
              <a:t>modèle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bon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Il </a:t>
            </a:r>
            <a:r>
              <a:rPr lang="en-CA" dirty="0" err="1" smtClean="0"/>
              <a:t>faut</a:t>
            </a:r>
            <a:r>
              <a:rPr lang="en-CA" dirty="0" smtClean="0"/>
              <a:t> </a:t>
            </a:r>
            <a:r>
              <a:rPr lang="en-CA" dirty="0" err="1" smtClean="0"/>
              <a:t>trouver</a:t>
            </a:r>
            <a:r>
              <a:rPr lang="en-CA" dirty="0" smtClean="0"/>
              <a:t> R-squared pour </a:t>
            </a:r>
            <a:r>
              <a:rPr lang="en-CA" dirty="0" err="1" smtClean="0"/>
              <a:t>notre</a:t>
            </a:r>
            <a:r>
              <a:rPr lang="en-CA" dirty="0" smtClean="0"/>
              <a:t> </a:t>
            </a:r>
            <a:r>
              <a:rPr lang="en-CA" dirty="0" err="1" smtClean="0"/>
              <a:t>prédicteur</a:t>
            </a:r>
            <a:r>
              <a:rPr lang="en-CA" dirty="0" smtClean="0"/>
              <a:t>: </a:t>
            </a:r>
            <a:r>
              <a:rPr lang="en-CA" dirty="0" err="1" smtClean="0"/>
              <a:t>c'est</a:t>
            </a:r>
            <a:r>
              <a:rPr lang="en-CA" dirty="0" smtClean="0"/>
              <a:t> le </a:t>
            </a:r>
            <a:r>
              <a:rPr lang="en-CA" dirty="0" err="1" smtClean="0"/>
              <a:t>critère</a:t>
            </a:r>
            <a:r>
              <a:rPr lang="en-CA" dirty="0" smtClean="0"/>
              <a:t> de </a:t>
            </a:r>
            <a:r>
              <a:rPr lang="en-CA" dirty="0" err="1" smtClean="0"/>
              <a:t>choix</a:t>
            </a:r>
            <a:endParaRPr lang="en-CA" dirty="0" smtClean="0"/>
          </a:p>
          <a:p>
            <a:r>
              <a:rPr lang="en-CA" dirty="0" smtClean="0"/>
              <a:t>La </a:t>
            </a:r>
            <a:r>
              <a:rPr lang="en-CA" dirty="0" err="1" smtClean="0"/>
              <a:t>corrélation</a:t>
            </a:r>
            <a:r>
              <a:rPr lang="en-CA" dirty="0" smtClean="0"/>
              <a:t> entre les variables </a:t>
            </a:r>
            <a:r>
              <a:rPr lang="en-CA" dirty="0" err="1" smtClean="0"/>
              <a:t>indépendantes</a:t>
            </a:r>
            <a:r>
              <a:rPr lang="en-CA" dirty="0" smtClean="0"/>
              <a:t> X et </a:t>
            </a:r>
            <a:r>
              <a:rPr lang="en-CA" dirty="0" err="1" smtClean="0"/>
              <a:t>dépendante</a:t>
            </a:r>
            <a:r>
              <a:rPr lang="en-CA" dirty="0" smtClean="0"/>
              <a:t> Y fait </a:t>
            </a:r>
            <a:r>
              <a:rPr lang="en-CA" dirty="0" err="1" smtClean="0"/>
              <a:t>que</a:t>
            </a:r>
            <a:r>
              <a:rPr lang="en-CA" dirty="0" smtClean="0"/>
              <a:t> R-squared </a:t>
            </a:r>
            <a:r>
              <a:rPr lang="en-CA" dirty="0" err="1" smtClean="0"/>
              <a:t>s'approche</a:t>
            </a:r>
            <a:r>
              <a:rPr lang="en-CA" dirty="0" smtClean="0"/>
              <a:t> de 1</a:t>
            </a:r>
            <a:endParaRPr lang="fr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Régression</a:t>
            </a:r>
            <a:r>
              <a:rPr lang="en-CA" dirty="0" smtClean="0"/>
              <a:t> multiple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Il </a:t>
            </a:r>
            <a:r>
              <a:rPr lang="en-CA" dirty="0" err="1" smtClean="0"/>
              <a:t>y'a</a:t>
            </a:r>
            <a:r>
              <a:rPr lang="en-CA" dirty="0" smtClean="0"/>
              <a:t> plus </a:t>
            </a:r>
            <a:r>
              <a:rPr lang="en-CA" dirty="0" err="1" smtClean="0"/>
              <a:t>d'une</a:t>
            </a:r>
            <a:r>
              <a:rPr lang="en-CA" dirty="0" smtClean="0"/>
              <a:t> variable </a:t>
            </a:r>
            <a:r>
              <a:rPr lang="en-CA" dirty="0" err="1" smtClean="0"/>
              <a:t>indépendante</a:t>
            </a:r>
            <a:r>
              <a:rPr lang="en-CA" dirty="0" smtClean="0"/>
              <a:t> </a:t>
            </a:r>
            <a:r>
              <a:rPr lang="en-CA" dirty="0" err="1" smtClean="0"/>
              <a:t>utilisée</a:t>
            </a:r>
            <a:r>
              <a:rPr lang="en-CA" dirty="0" smtClean="0"/>
              <a:t> pour </a:t>
            </a:r>
            <a:r>
              <a:rPr lang="en-CA" dirty="0" err="1" smtClean="0"/>
              <a:t>prédire</a:t>
            </a:r>
            <a:r>
              <a:rPr lang="en-CA" dirty="0" smtClean="0"/>
              <a:t> la variable </a:t>
            </a:r>
            <a:r>
              <a:rPr lang="en-CA" dirty="0" err="1" smtClean="0"/>
              <a:t>dépendante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Processus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le </a:t>
            </a:r>
            <a:r>
              <a:rPr lang="en-CA" dirty="0" err="1" smtClean="0"/>
              <a:t>même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le </a:t>
            </a:r>
            <a:r>
              <a:rPr lang="en-CA" dirty="0" err="1" smtClean="0"/>
              <a:t>cas</a:t>
            </a:r>
            <a:r>
              <a:rPr lang="en-CA" dirty="0" smtClean="0"/>
              <a:t> </a:t>
            </a:r>
            <a:r>
              <a:rPr lang="en-CA" dirty="0" err="1" smtClean="0"/>
              <a:t>d'une</a:t>
            </a:r>
            <a:r>
              <a:rPr lang="en-CA" dirty="0" smtClean="0"/>
              <a:t> </a:t>
            </a:r>
            <a:r>
              <a:rPr lang="en-CA" dirty="0" err="1" smtClean="0"/>
              <a:t>seule</a:t>
            </a:r>
            <a:r>
              <a:rPr lang="en-CA" dirty="0" smtClean="0"/>
              <a:t> variable: </a:t>
            </a:r>
            <a:r>
              <a:rPr lang="en-CA" dirty="0" err="1" smtClean="0"/>
              <a:t>trouver</a:t>
            </a:r>
            <a:r>
              <a:rPr lang="en-CA" dirty="0" smtClean="0"/>
              <a:t> la distance minimum</a:t>
            </a:r>
          </a:p>
          <a:p>
            <a:endParaRPr lang="en-CA" dirty="0" smtClean="0"/>
          </a:p>
          <a:p>
            <a:r>
              <a:rPr lang="en-CA" dirty="0" smtClean="0"/>
              <a:t>Important: </a:t>
            </a:r>
            <a:r>
              <a:rPr lang="en-CA" dirty="0" err="1" smtClean="0"/>
              <a:t>Étant</a:t>
            </a:r>
            <a:r>
              <a:rPr lang="en-CA" dirty="0" smtClean="0"/>
              <a:t> </a:t>
            </a:r>
            <a:r>
              <a:rPr lang="en-CA" dirty="0" err="1" smtClean="0"/>
              <a:t>donné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 </a:t>
            </a:r>
            <a:r>
              <a:rPr lang="en-CA" dirty="0" err="1" smtClean="0"/>
              <a:t>l'on</a:t>
            </a:r>
            <a:r>
              <a:rPr lang="en-CA" dirty="0" smtClean="0"/>
              <a:t> a </a:t>
            </a:r>
            <a:r>
              <a:rPr lang="en-CA" dirty="0" err="1" smtClean="0"/>
              <a:t>plusieurs</a:t>
            </a:r>
            <a:r>
              <a:rPr lang="en-CA" dirty="0" smtClean="0"/>
              <a:t> variables, </a:t>
            </a:r>
            <a:r>
              <a:rPr lang="en-CA" dirty="0" err="1" smtClean="0"/>
              <a:t>celles-ci</a:t>
            </a:r>
            <a:r>
              <a:rPr lang="en-CA" dirty="0" smtClean="0"/>
              <a:t> </a:t>
            </a:r>
            <a:r>
              <a:rPr lang="en-CA" dirty="0" err="1" smtClean="0"/>
              <a:t>ont</a:t>
            </a:r>
            <a:r>
              <a:rPr lang="en-CA" dirty="0" smtClean="0"/>
              <a:t> </a:t>
            </a:r>
            <a:r>
              <a:rPr lang="en-CA" dirty="0" err="1" smtClean="0"/>
              <a:t>différents</a:t>
            </a:r>
            <a:r>
              <a:rPr lang="en-CA" dirty="0" smtClean="0"/>
              <a:t> impacts </a:t>
            </a:r>
            <a:r>
              <a:rPr lang="en-CA" dirty="0" err="1" smtClean="0"/>
              <a:t>sur</a:t>
            </a:r>
            <a:r>
              <a:rPr lang="en-CA" dirty="0" smtClean="0"/>
              <a:t> Y</a:t>
            </a:r>
          </a:p>
          <a:p>
            <a:pPr lvl="1"/>
            <a:r>
              <a:rPr lang="en-CA" dirty="0" smtClean="0"/>
              <a:t>Les coefficients </a:t>
            </a:r>
            <a:r>
              <a:rPr lang="el-GR" dirty="0" smtClean="0"/>
              <a:t>β</a:t>
            </a:r>
            <a:r>
              <a:rPr lang="en-CA" dirty="0" smtClean="0"/>
              <a:t>1, </a:t>
            </a:r>
            <a:r>
              <a:rPr lang="el-GR" dirty="0" smtClean="0"/>
              <a:t>β</a:t>
            </a:r>
            <a:r>
              <a:rPr lang="en-CA" dirty="0" smtClean="0"/>
              <a:t>2 ,…,</a:t>
            </a:r>
            <a:r>
              <a:rPr lang="el-GR" dirty="0" smtClean="0"/>
              <a:t>β</a:t>
            </a:r>
            <a:r>
              <a:rPr lang="en-CA" dirty="0" smtClean="0"/>
              <a:t>n </a:t>
            </a:r>
            <a:r>
              <a:rPr lang="en-CA" dirty="0" err="1" smtClean="0"/>
              <a:t>auront</a:t>
            </a:r>
            <a:r>
              <a:rPr lang="en-CA" dirty="0" smtClean="0"/>
              <a:t> des </a:t>
            </a:r>
            <a:r>
              <a:rPr lang="en-CA" dirty="0" err="1" smtClean="0"/>
              <a:t>valeurs</a:t>
            </a:r>
            <a:r>
              <a:rPr lang="en-CA" dirty="0" smtClean="0"/>
              <a:t> </a:t>
            </a:r>
            <a:r>
              <a:rPr lang="en-CA" dirty="0" err="1" smtClean="0"/>
              <a:t>selon</a:t>
            </a:r>
            <a:r>
              <a:rPr lang="en-CA" dirty="0" smtClean="0"/>
              <a:t> </a:t>
            </a:r>
            <a:r>
              <a:rPr lang="en-CA" dirty="0" err="1" smtClean="0"/>
              <a:t>l'impact</a:t>
            </a:r>
            <a:r>
              <a:rPr lang="en-CA" dirty="0" smtClean="0"/>
              <a:t> de la variable</a:t>
            </a:r>
            <a:endParaRPr lang="fr-CA" dirty="0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/>
        </p:nvGraphicFramePr>
        <p:xfrm>
          <a:off x="2123728" y="2132856"/>
          <a:ext cx="472910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904760" imgH="291960" progId="Equation.3">
                  <p:embed/>
                </p:oleObj>
              </mc:Choice>
              <mc:Fallback>
                <p:oleObj name="Equation" r:id="rId3" imgW="190476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132856"/>
                        <a:ext cx="4729104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Utilisation RL en machine learning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C'est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approche</a:t>
            </a:r>
            <a:r>
              <a:rPr lang="en-CA" dirty="0" smtClean="0"/>
              <a:t> </a:t>
            </a:r>
            <a:r>
              <a:rPr lang="en-CA" dirty="0" err="1" smtClean="0"/>
              <a:t>d'apprentissage</a:t>
            </a:r>
            <a:r>
              <a:rPr lang="en-CA" dirty="0" smtClean="0"/>
              <a:t> </a:t>
            </a:r>
            <a:r>
              <a:rPr lang="en-CA" dirty="0" err="1" smtClean="0"/>
              <a:t>supervisé</a:t>
            </a:r>
            <a:endParaRPr lang="en-CA" dirty="0" smtClean="0"/>
          </a:p>
          <a:p>
            <a:pPr lvl="1"/>
            <a:r>
              <a:rPr lang="en-CA" dirty="0" err="1" smtClean="0"/>
              <a:t>Prédiction</a:t>
            </a:r>
            <a:r>
              <a:rPr lang="en-CA" dirty="0" smtClean="0"/>
              <a:t> de </a:t>
            </a:r>
            <a:r>
              <a:rPr lang="en-CA" dirty="0" err="1" smtClean="0"/>
              <a:t>données</a:t>
            </a:r>
            <a:r>
              <a:rPr lang="en-CA" dirty="0" smtClean="0"/>
              <a:t> continues</a:t>
            </a:r>
          </a:p>
          <a:p>
            <a:pPr lvl="1"/>
            <a:r>
              <a:rPr lang="en-CA" dirty="0" smtClean="0"/>
              <a:t>Les </a:t>
            </a:r>
            <a:r>
              <a:rPr lang="en-CA" dirty="0" err="1" smtClean="0"/>
              <a:t>prédicteurs</a:t>
            </a:r>
            <a:r>
              <a:rPr lang="en-CA" dirty="0" smtClean="0"/>
              <a:t> (X) et la sortie (Y)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fournies</a:t>
            </a:r>
            <a:r>
              <a:rPr lang="en-CA" dirty="0" smtClean="0"/>
              <a:t> </a:t>
            </a:r>
            <a:r>
              <a:rPr lang="en-CA" dirty="0" err="1" smtClean="0"/>
              <a:t>comme</a:t>
            </a:r>
            <a:r>
              <a:rPr lang="en-CA" dirty="0" smtClean="0"/>
              <a:t> input</a:t>
            </a:r>
          </a:p>
          <a:p>
            <a:pPr lvl="1"/>
            <a:r>
              <a:rPr lang="en-CA" dirty="0" smtClean="0"/>
              <a:t>Les </a:t>
            </a:r>
            <a:r>
              <a:rPr lang="en-CA" dirty="0" err="1" smtClean="0"/>
              <a:t>données</a:t>
            </a:r>
            <a:r>
              <a:rPr lang="en-CA" dirty="0" smtClean="0"/>
              <a:t> </a:t>
            </a:r>
            <a:r>
              <a:rPr lang="en-CA" dirty="0" err="1" smtClean="0"/>
              <a:t>sont</a:t>
            </a:r>
            <a:r>
              <a:rPr lang="en-CA" dirty="0" smtClean="0"/>
              <a:t> </a:t>
            </a:r>
            <a:r>
              <a:rPr lang="en-CA" dirty="0" err="1" smtClean="0"/>
              <a:t>analysées</a:t>
            </a:r>
            <a:r>
              <a:rPr lang="en-CA" dirty="0" smtClean="0"/>
              <a:t> (training) pour </a:t>
            </a:r>
            <a:r>
              <a:rPr lang="en-CA" dirty="0" err="1" smtClean="0"/>
              <a:t>trouver</a:t>
            </a:r>
            <a:r>
              <a:rPr lang="en-CA" dirty="0" smtClean="0"/>
              <a:t> </a:t>
            </a:r>
            <a:r>
              <a:rPr lang="en-CA" dirty="0" err="1" smtClean="0"/>
              <a:t>l'équation</a:t>
            </a:r>
            <a:r>
              <a:rPr lang="en-CA" dirty="0" smtClean="0"/>
              <a:t> </a:t>
            </a:r>
            <a:r>
              <a:rPr lang="en-CA" dirty="0" err="1" smtClean="0"/>
              <a:t>liant</a:t>
            </a:r>
            <a:r>
              <a:rPr lang="en-CA" dirty="0" smtClean="0"/>
              <a:t> Y aux X</a:t>
            </a:r>
          </a:p>
          <a:p>
            <a:pPr lvl="2"/>
            <a:r>
              <a:rPr lang="en-CA" dirty="0" smtClean="0"/>
              <a:t>Coefficients a</a:t>
            </a:r>
          </a:p>
          <a:p>
            <a:pPr lvl="2"/>
            <a:r>
              <a:rPr lang="en-CA" dirty="0" smtClean="0"/>
              <a:t>Intercept b</a:t>
            </a:r>
          </a:p>
          <a:p>
            <a:pPr lvl="2"/>
            <a:r>
              <a:rPr lang="en-CA" dirty="0" smtClean="0"/>
              <a:t>Distance R-squared</a:t>
            </a:r>
          </a:p>
          <a:p>
            <a:pPr lvl="2">
              <a:buNone/>
            </a:pPr>
            <a:endParaRPr lang="fr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Processus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4869161"/>
            <a:ext cx="8839200" cy="1257004"/>
          </a:xfrm>
        </p:spPr>
        <p:txBody>
          <a:bodyPr/>
          <a:lstStyle/>
          <a:p>
            <a:r>
              <a:rPr lang="en-CA" sz="2000" dirty="0" err="1" smtClean="0"/>
              <a:t>Données</a:t>
            </a:r>
            <a:r>
              <a:rPr lang="en-CA" sz="2000" dirty="0" smtClean="0"/>
              <a:t> </a:t>
            </a:r>
            <a:r>
              <a:rPr lang="en-CA" sz="2000" dirty="0" err="1" smtClean="0"/>
              <a:t>d'apprentissage</a:t>
            </a:r>
            <a:r>
              <a:rPr lang="en-CA" sz="2000" dirty="0" smtClean="0"/>
              <a:t>: Training dataset</a:t>
            </a:r>
          </a:p>
          <a:p>
            <a:r>
              <a:rPr lang="en-CA" sz="2000" dirty="0" smtClean="0"/>
              <a:t>Extraction de </a:t>
            </a:r>
            <a:r>
              <a:rPr lang="en-CA" sz="2000" dirty="0" err="1" smtClean="0"/>
              <a:t>prédicteurs</a:t>
            </a:r>
            <a:r>
              <a:rPr lang="en-CA" sz="2000" dirty="0" smtClean="0"/>
              <a:t>: Les </a:t>
            </a:r>
            <a:r>
              <a:rPr lang="en-CA" sz="2000" dirty="0" err="1" smtClean="0"/>
              <a:t>colonnes</a:t>
            </a:r>
            <a:r>
              <a:rPr lang="en-CA" sz="2000" dirty="0" smtClean="0"/>
              <a:t> </a:t>
            </a:r>
            <a:r>
              <a:rPr lang="en-CA" sz="2000" dirty="0" err="1" smtClean="0"/>
              <a:t>d'intérêt</a:t>
            </a:r>
            <a:r>
              <a:rPr lang="en-CA" sz="2000" dirty="0" smtClean="0"/>
              <a:t> </a:t>
            </a:r>
            <a:r>
              <a:rPr lang="en-CA" sz="2000" dirty="0" err="1" smtClean="0"/>
              <a:t>sont</a:t>
            </a:r>
            <a:r>
              <a:rPr lang="en-CA" sz="2000" dirty="0" smtClean="0"/>
              <a:t> </a:t>
            </a:r>
            <a:r>
              <a:rPr lang="en-CA" sz="2000" dirty="0" err="1" smtClean="0"/>
              <a:t>sélectionnées</a:t>
            </a:r>
            <a:endParaRPr lang="en-CA" sz="2000" dirty="0" smtClean="0"/>
          </a:p>
          <a:p>
            <a:pPr>
              <a:buNone/>
            </a:pPr>
            <a:endParaRPr lang="fr-CA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89916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Avantages</a:t>
            </a:r>
            <a:r>
              <a:rPr lang="en-CA" dirty="0" smtClean="0"/>
              <a:t> RL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Fonctionne</a:t>
            </a:r>
            <a:r>
              <a:rPr lang="en-CA" dirty="0" smtClean="0"/>
              <a:t> </a:t>
            </a:r>
            <a:r>
              <a:rPr lang="en-CA" dirty="0" err="1" smtClean="0"/>
              <a:t>bien</a:t>
            </a:r>
            <a:r>
              <a:rPr lang="en-CA" dirty="0" smtClean="0"/>
              <a:t> pour des relations </a:t>
            </a:r>
            <a:r>
              <a:rPr lang="en-CA" dirty="0" err="1" smtClean="0"/>
              <a:t>linéaires</a:t>
            </a:r>
            <a:endParaRPr lang="en-CA" dirty="0" smtClean="0"/>
          </a:p>
          <a:p>
            <a:r>
              <a:rPr lang="en-CA" dirty="0" err="1" smtClean="0"/>
              <a:t>Adapté</a:t>
            </a:r>
            <a:r>
              <a:rPr lang="en-CA" dirty="0" smtClean="0"/>
              <a:t> pour les variables continues</a:t>
            </a:r>
          </a:p>
          <a:p>
            <a:r>
              <a:rPr lang="en-CA" dirty="0" err="1" smtClean="0"/>
              <a:t>Rapide</a:t>
            </a:r>
            <a:r>
              <a:rPr lang="en-CA" dirty="0" smtClean="0"/>
              <a:t> en </a:t>
            </a:r>
            <a:r>
              <a:rPr lang="en-CA" dirty="0" err="1" smtClean="0"/>
              <a:t>termes</a:t>
            </a:r>
            <a:r>
              <a:rPr lang="en-CA" dirty="0" smtClean="0"/>
              <a:t> </a:t>
            </a:r>
            <a:r>
              <a:rPr lang="en-CA" dirty="0" err="1" smtClean="0"/>
              <a:t>d'implémentation</a:t>
            </a:r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Inconvénients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 </a:t>
            </a:r>
            <a:r>
              <a:rPr lang="en-CA" dirty="0" err="1" smtClean="0"/>
              <a:t>fonctionne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 pour des variables </a:t>
            </a:r>
            <a:r>
              <a:rPr lang="en-CA" dirty="0" err="1" smtClean="0"/>
              <a:t>numériques</a:t>
            </a:r>
            <a:r>
              <a:rPr lang="en-CA" dirty="0" smtClean="0"/>
              <a:t> / continues</a:t>
            </a:r>
          </a:p>
          <a:p>
            <a:r>
              <a:rPr lang="en-CA" dirty="0" smtClean="0"/>
              <a:t>Ne </a:t>
            </a:r>
            <a:r>
              <a:rPr lang="en-CA" dirty="0" err="1" smtClean="0"/>
              <a:t>prend</a:t>
            </a:r>
            <a:r>
              <a:rPr lang="en-CA" dirty="0" smtClean="0"/>
              <a:t> pas en </a:t>
            </a:r>
            <a:r>
              <a:rPr lang="en-CA" dirty="0" err="1" smtClean="0"/>
              <a:t>compte</a:t>
            </a:r>
            <a:r>
              <a:rPr lang="en-CA" dirty="0" smtClean="0"/>
              <a:t> des relations non </a:t>
            </a:r>
            <a:r>
              <a:rPr lang="en-CA" dirty="0" err="1" smtClean="0"/>
              <a:t>linéaires</a:t>
            </a:r>
            <a:endParaRPr lang="en-CA" dirty="0" smtClean="0"/>
          </a:p>
          <a:p>
            <a:r>
              <a:rPr lang="en-CA" dirty="0" smtClean="0"/>
              <a:t>Sensible au bruit</a:t>
            </a:r>
            <a:endParaRPr lang="fr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Questions à se poser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Comment choisir les prédicteurs à inclure dans le modèle ?</a:t>
            </a:r>
          </a:p>
          <a:p>
            <a:r>
              <a:rPr lang="fr-CA" dirty="0" smtClean="0"/>
              <a:t>Comment choisir le modèle ? est ce qu'il y'a </a:t>
            </a:r>
            <a:r>
              <a:rPr lang="fr-CA" dirty="0" smtClean="0"/>
              <a:t>un </a:t>
            </a:r>
            <a:r>
              <a:rPr lang="fr-CA" dirty="0" smtClean="0"/>
              <a:t>meilleur modèle que RL ?</a:t>
            </a:r>
          </a:p>
          <a:p>
            <a:r>
              <a:rPr lang="fr-CA" dirty="0" smtClean="0"/>
              <a:t>Comment optimiser ce modèle pour avoir une bonne performance ?</a:t>
            </a:r>
          </a:p>
          <a:p>
            <a:r>
              <a:rPr lang="fr-CA" dirty="0" smtClean="0"/>
              <a:t>Comment être </a:t>
            </a:r>
            <a:r>
              <a:rPr lang="fr-CA" dirty="0" smtClean="0"/>
              <a:t>sûr </a:t>
            </a:r>
            <a:r>
              <a:rPr lang="fr-CA" dirty="0" smtClean="0"/>
              <a:t>que le modèle que l'on est en train de développer va se généraliser pour des données futures?</a:t>
            </a:r>
          </a:p>
          <a:p>
            <a:r>
              <a:rPr lang="fr-CA" dirty="0" smtClean="0"/>
              <a:t>Est-ce qu'il y'a un moyen d'estimer comment mon modèle va performer sur des données futures?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2209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cette</a:t>
            </a:r>
            <a:r>
              <a:rPr lang="en-CA" dirty="0" smtClean="0"/>
              <a:t> </a:t>
            </a:r>
            <a:r>
              <a:rPr lang="en-CA" dirty="0" err="1" smtClean="0"/>
              <a:t>leçon</a:t>
            </a:r>
            <a:r>
              <a:rPr lang="en-CA" dirty="0" smtClean="0"/>
              <a:t>, on </a:t>
            </a:r>
            <a:r>
              <a:rPr lang="en-CA" smtClean="0"/>
              <a:t>a passé </a:t>
            </a:r>
            <a:r>
              <a:rPr lang="en-CA" dirty="0" smtClean="0"/>
              <a:t>en revue les points </a:t>
            </a:r>
            <a:r>
              <a:rPr lang="en-CA" dirty="0" err="1" smtClean="0"/>
              <a:t>suivants</a:t>
            </a:r>
            <a:r>
              <a:rPr lang="en-CA" dirty="0" smtClean="0"/>
              <a:t>:</a:t>
            </a:r>
          </a:p>
          <a:p>
            <a:pPr lvl="1"/>
            <a:r>
              <a:rPr lang="en-CA" dirty="0" err="1" smtClean="0"/>
              <a:t>Besoin</a:t>
            </a:r>
            <a:r>
              <a:rPr lang="en-CA" dirty="0" smtClean="0"/>
              <a:t> pour la </a:t>
            </a:r>
            <a:r>
              <a:rPr lang="en-CA" dirty="0" err="1" smtClean="0"/>
              <a:t>prédiction</a:t>
            </a:r>
            <a:r>
              <a:rPr lang="en-CA" dirty="0" smtClean="0"/>
              <a:t> </a:t>
            </a:r>
          </a:p>
          <a:p>
            <a:pPr lvl="1"/>
            <a:r>
              <a:rPr lang="en-CA" dirty="0" err="1" smtClean="0"/>
              <a:t>Modèle</a:t>
            </a:r>
            <a:r>
              <a:rPr lang="en-CA" dirty="0" smtClean="0"/>
              <a:t> </a:t>
            </a:r>
            <a:r>
              <a:rPr lang="en-CA" dirty="0" err="1" smtClean="0"/>
              <a:t>linéaire</a:t>
            </a:r>
            <a:endParaRPr lang="en-CA" dirty="0" smtClean="0"/>
          </a:p>
          <a:p>
            <a:pPr lvl="1"/>
            <a:r>
              <a:rPr lang="en-CA" dirty="0" err="1" smtClean="0"/>
              <a:t>Régression</a:t>
            </a:r>
            <a:r>
              <a:rPr lang="en-CA" dirty="0" smtClean="0"/>
              <a:t> </a:t>
            </a:r>
            <a:r>
              <a:rPr lang="en-CA" dirty="0" err="1" smtClean="0"/>
              <a:t>linéaire</a:t>
            </a:r>
            <a:endParaRPr lang="en-CA" dirty="0" smtClean="0"/>
          </a:p>
          <a:p>
            <a:pPr lvl="1"/>
            <a:r>
              <a:rPr lang="en-CA" dirty="0" err="1" smtClean="0"/>
              <a:t>Estimateurs</a:t>
            </a:r>
            <a:r>
              <a:rPr lang="en-CA" dirty="0" smtClean="0"/>
              <a:t> de </a:t>
            </a:r>
            <a:r>
              <a:rPr lang="en-CA" dirty="0" err="1" smtClean="0"/>
              <a:t>paramètres</a:t>
            </a:r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cette</a:t>
            </a:r>
            <a:r>
              <a:rPr lang="en-CA" dirty="0" smtClean="0"/>
              <a:t> </a:t>
            </a:r>
            <a:r>
              <a:rPr lang="en-CA" dirty="0" err="1" smtClean="0"/>
              <a:t>leçon</a:t>
            </a:r>
            <a:r>
              <a:rPr lang="en-CA" dirty="0" smtClean="0"/>
              <a:t>, on </a:t>
            </a:r>
            <a:r>
              <a:rPr lang="en-CA" dirty="0" err="1" smtClean="0"/>
              <a:t>passe</a:t>
            </a:r>
            <a:r>
              <a:rPr lang="en-CA" dirty="0" smtClean="0"/>
              <a:t> en revue les points </a:t>
            </a:r>
            <a:r>
              <a:rPr lang="en-CA" dirty="0" err="1" smtClean="0"/>
              <a:t>suivants</a:t>
            </a:r>
            <a:r>
              <a:rPr lang="en-CA" dirty="0" smtClean="0"/>
              <a:t>:</a:t>
            </a:r>
          </a:p>
          <a:p>
            <a:pPr lvl="1"/>
            <a:r>
              <a:rPr lang="en-CA" dirty="0" err="1" smtClean="0"/>
              <a:t>Besoin</a:t>
            </a:r>
            <a:r>
              <a:rPr lang="en-CA" dirty="0" smtClean="0"/>
              <a:t> pour la </a:t>
            </a:r>
            <a:r>
              <a:rPr lang="en-CA" dirty="0" err="1" smtClean="0"/>
              <a:t>prédiction</a:t>
            </a:r>
            <a:r>
              <a:rPr lang="en-CA" dirty="0" smtClean="0"/>
              <a:t> </a:t>
            </a:r>
          </a:p>
          <a:p>
            <a:pPr lvl="1"/>
            <a:r>
              <a:rPr lang="en-CA" dirty="0" err="1" smtClean="0"/>
              <a:t>Modèle</a:t>
            </a:r>
            <a:r>
              <a:rPr lang="en-CA" dirty="0" smtClean="0"/>
              <a:t> </a:t>
            </a:r>
            <a:r>
              <a:rPr lang="en-CA" dirty="0" err="1" smtClean="0"/>
              <a:t>linéaire</a:t>
            </a:r>
            <a:endParaRPr lang="en-CA" dirty="0" smtClean="0"/>
          </a:p>
          <a:p>
            <a:pPr lvl="1"/>
            <a:r>
              <a:rPr lang="en-CA" dirty="0" err="1" smtClean="0"/>
              <a:t>Régression</a:t>
            </a:r>
            <a:r>
              <a:rPr lang="en-CA" dirty="0" smtClean="0"/>
              <a:t> </a:t>
            </a:r>
            <a:r>
              <a:rPr lang="en-CA" dirty="0" err="1" smtClean="0"/>
              <a:t>linéaire</a:t>
            </a:r>
            <a:endParaRPr lang="en-CA" dirty="0" smtClean="0"/>
          </a:p>
          <a:p>
            <a:pPr lvl="1"/>
            <a:r>
              <a:rPr lang="en-CA" dirty="0" err="1" smtClean="0"/>
              <a:t>Estimateurs</a:t>
            </a:r>
            <a:r>
              <a:rPr lang="en-CA" dirty="0" smtClean="0"/>
              <a:t> de </a:t>
            </a:r>
            <a:r>
              <a:rPr lang="en-CA" dirty="0" err="1" smtClean="0"/>
              <a:t>paramètres</a:t>
            </a:r>
            <a:endParaRPr lang="fr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Régression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Méthode</a:t>
            </a:r>
            <a:r>
              <a:rPr lang="en-CA" dirty="0" smtClean="0"/>
              <a:t> </a:t>
            </a:r>
            <a:r>
              <a:rPr lang="en-CA" dirty="0" err="1" smtClean="0"/>
              <a:t>d'investigation</a:t>
            </a:r>
            <a:r>
              <a:rPr lang="en-CA" dirty="0" smtClean="0"/>
              <a:t> des relations </a:t>
            </a:r>
            <a:r>
              <a:rPr lang="en-CA" dirty="0" err="1" smtClean="0"/>
              <a:t>fonctionnelles</a:t>
            </a:r>
            <a:r>
              <a:rPr lang="en-CA" dirty="0" smtClean="0"/>
              <a:t> entre des variables</a:t>
            </a:r>
          </a:p>
          <a:p>
            <a:pPr lvl="1"/>
            <a:r>
              <a:rPr lang="en-CA" dirty="0" smtClean="0"/>
              <a:t>On dispose de variables </a:t>
            </a:r>
            <a:r>
              <a:rPr lang="en-CA" dirty="0" err="1" smtClean="0"/>
              <a:t>indépendantes</a:t>
            </a:r>
            <a:endParaRPr lang="en-CA" dirty="0" smtClean="0"/>
          </a:p>
          <a:p>
            <a:pPr lvl="1"/>
            <a:r>
              <a:rPr lang="en-CA" dirty="0" smtClean="0"/>
              <a:t>On </a:t>
            </a:r>
            <a:r>
              <a:rPr lang="en-CA" dirty="0" err="1" smtClean="0"/>
              <a:t>cherche</a:t>
            </a:r>
            <a:r>
              <a:rPr lang="en-CA" dirty="0" smtClean="0"/>
              <a:t> à </a:t>
            </a:r>
            <a:r>
              <a:rPr lang="en-CA" dirty="0" err="1" smtClean="0"/>
              <a:t>estimer</a:t>
            </a:r>
            <a:r>
              <a:rPr lang="en-CA" dirty="0" smtClean="0"/>
              <a:t> la </a:t>
            </a:r>
            <a:r>
              <a:rPr lang="en-CA" dirty="0" err="1" smtClean="0"/>
              <a:t>valeur</a:t>
            </a:r>
            <a:r>
              <a:rPr lang="en-CA" dirty="0" smtClean="0"/>
              <a:t> de la variable </a:t>
            </a:r>
            <a:r>
              <a:rPr lang="en-CA" dirty="0" err="1" smtClean="0"/>
              <a:t>dépendante</a:t>
            </a:r>
            <a:r>
              <a:rPr lang="en-CA" dirty="0" smtClean="0"/>
              <a:t> </a:t>
            </a:r>
            <a:r>
              <a:rPr lang="en-CA" dirty="0" err="1" smtClean="0"/>
              <a:t>sachant</a:t>
            </a:r>
            <a:r>
              <a:rPr lang="en-CA" dirty="0" smtClean="0"/>
              <a:t> les variables </a:t>
            </a:r>
            <a:r>
              <a:rPr lang="en-CA" dirty="0" err="1" smtClean="0"/>
              <a:t>indépendantes</a:t>
            </a:r>
            <a:endParaRPr lang="en-CA" dirty="0" smtClean="0"/>
          </a:p>
          <a:p>
            <a:pPr lvl="1"/>
            <a:r>
              <a:rPr lang="en-CA" dirty="0" smtClean="0"/>
              <a:t>On </a:t>
            </a:r>
            <a:r>
              <a:rPr lang="en-CA" dirty="0" err="1" smtClean="0"/>
              <a:t>cherche</a:t>
            </a:r>
            <a:r>
              <a:rPr lang="en-CA" dirty="0" smtClean="0"/>
              <a:t> </a:t>
            </a:r>
            <a:r>
              <a:rPr lang="en-CA" dirty="0" err="1" smtClean="0"/>
              <a:t>donc</a:t>
            </a:r>
            <a:r>
              <a:rPr lang="en-CA" dirty="0" smtClean="0"/>
              <a:t> le </a:t>
            </a:r>
            <a:r>
              <a:rPr lang="en-CA" dirty="0" err="1" smtClean="0"/>
              <a:t>modèle</a:t>
            </a:r>
            <a:r>
              <a:rPr lang="en-CA" dirty="0" smtClean="0"/>
              <a:t> qui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notre</a:t>
            </a:r>
            <a:r>
              <a:rPr lang="en-CA" dirty="0" smtClean="0"/>
              <a:t> </a:t>
            </a:r>
            <a:r>
              <a:rPr lang="en-CA" dirty="0" err="1" smtClean="0"/>
              <a:t>cas</a:t>
            </a:r>
            <a:r>
              <a:rPr lang="en-CA" dirty="0" smtClean="0"/>
              <a:t> </a:t>
            </a:r>
            <a:r>
              <a:rPr lang="en-CA" dirty="0" err="1" smtClean="0"/>
              <a:t>l'équation</a:t>
            </a:r>
            <a:r>
              <a:rPr lang="en-CA" dirty="0" smtClean="0"/>
              <a:t> qui </a:t>
            </a:r>
            <a:r>
              <a:rPr lang="en-CA" dirty="0" err="1" smtClean="0"/>
              <a:t>régit</a:t>
            </a:r>
            <a:r>
              <a:rPr lang="en-CA" dirty="0" smtClean="0"/>
              <a:t> la relation entre </a:t>
            </a:r>
            <a:r>
              <a:rPr lang="en-CA" dirty="0" err="1" smtClean="0"/>
              <a:t>ces</a:t>
            </a:r>
            <a:r>
              <a:rPr lang="en-CA" dirty="0" smtClean="0"/>
              <a:t> </a:t>
            </a:r>
            <a:r>
              <a:rPr lang="en-CA" dirty="0" err="1" smtClean="0"/>
              <a:t>deux</a:t>
            </a:r>
            <a:r>
              <a:rPr lang="en-CA" dirty="0" smtClean="0"/>
              <a:t> variables</a:t>
            </a:r>
          </a:p>
          <a:p>
            <a:pPr lvl="1"/>
            <a:endParaRPr lang="en-CA" dirty="0" smtClean="0"/>
          </a:p>
          <a:p>
            <a:r>
              <a:rPr lang="en-CA" dirty="0" err="1" smtClean="0"/>
              <a:t>Régression</a:t>
            </a:r>
            <a:r>
              <a:rPr lang="en-CA" dirty="0" smtClean="0"/>
              <a:t>: </a:t>
            </a:r>
            <a:r>
              <a:rPr lang="en-CA" dirty="0" err="1" smtClean="0"/>
              <a:t>utilisée</a:t>
            </a:r>
            <a:r>
              <a:rPr lang="en-CA" dirty="0" smtClean="0"/>
              <a:t> </a:t>
            </a:r>
            <a:r>
              <a:rPr lang="en-CA" dirty="0" err="1" smtClean="0"/>
              <a:t>lorsque</a:t>
            </a:r>
            <a:r>
              <a:rPr lang="en-CA" dirty="0" smtClean="0"/>
              <a:t>  les variables </a:t>
            </a:r>
            <a:r>
              <a:rPr lang="en-CA" dirty="0" err="1" smtClean="0"/>
              <a:t>sont</a:t>
            </a:r>
            <a:r>
              <a:rPr lang="en-CA" dirty="0" smtClean="0"/>
              <a:t> continues et </a:t>
            </a:r>
            <a:r>
              <a:rPr lang="en-CA" dirty="0" err="1" smtClean="0"/>
              <a:t>ont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certaine</a:t>
            </a:r>
            <a:r>
              <a:rPr lang="en-CA" dirty="0" smtClean="0"/>
              <a:t> </a:t>
            </a:r>
            <a:r>
              <a:rPr lang="en-CA" dirty="0" err="1" smtClean="0"/>
              <a:t>corrélation</a:t>
            </a:r>
            <a:endParaRPr lang="en-CA" dirty="0" smtClean="0"/>
          </a:p>
          <a:p>
            <a:r>
              <a:rPr lang="en-CA" dirty="0" err="1" smtClean="0"/>
              <a:t>Critère</a:t>
            </a:r>
            <a:r>
              <a:rPr lang="en-CA" dirty="0" smtClean="0"/>
              <a:t>(s): Goodness of fit qui </a:t>
            </a:r>
            <a:r>
              <a:rPr lang="en-CA" dirty="0" err="1" smtClean="0"/>
              <a:t>explique</a:t>
            </a:r>
            <a:r>
              <a:rPr lang="en-CA" dirty="0" smtClean="0"/>
              <a:t> la </a:t>
            </a:r>
            <a:r>
              <a:rPr lang="en-CA" dirty="0" err="1" smtClean="0"/>
              <a:t>qualité</a:t>
            </a:r>
            <a:r>
              <a:rPr lang="en-CA" dirty="0" smtClean="0"/>
              <a:t> du </a:t>
            </a:r>
            <a:r>
              <a:rPr lang="en-CA" dirty="0" err="1" smtClean="0"/>
              <a:t>modèle</a:t>
            </a:r>
            <a:endParaRPr lang="fr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Modèle</a:t>
            </a:r>
            <a:r>
              <a:rPr lang="en-CA" dirty="0" smtClean="0"/>
              <a:t> </a:t>
            </a:r>
            <a:r>
              <a:rPr lang="en-CA" dirty="0" err="1" smtClean="0"/>
              <a:t>linéaire</a:t>
            </a:r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On </a:t>
                </a:r>
                <a:r>
                  <a:rPr lang="en-CA" dirty="0" err="1" smtClean="0"/>
                  <a:t>considère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deux</a:t>
                </a:r>
                <a:r>
                  <a:rPr lang="en-CA" dirty="0" smtClean="0"/>
                  <a:t> variables</a:t>
                </a:r>
              </a:p>
              <a:p>
                <a:pPr lvl="1"/>
                <a:r>
                  <a:rPr lang="en-CA" dirty="0" smtClean="0"/>
                  <a:t>X </a:t>
                </a:r>
                <a:r>
                  <a:rPr lang="en-CA" dirty="0" err="1" smtClean="0"/>
                  <a:t>est</a:t>
                </a:r>
                <a:r>
                  <a:rPr lang="en-CA" dirty="0" smtClean="0"/>
                  <a:t> la variable </a:t>
                </a:r>
                <a:r>
                  <a:rPr lang="en-CA" dirty="0" err="1" smtClean="0"/>
                  <a:t>indépendante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ou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Prédicteur</a:t>
                </a:r>
                <a:endParaRPr lang="en-CA" dirty="0" smtClean="0"/>
              </a:p>
              <a:p>
                <a:pPr lvl="1"/>
                <a:r>
                  <a:rPr lang="en-CA" dirty="0" smtClean="0"/>
                  <a:t>Y </a:t>
                </a:r>
                <a:r>
                  <a:rPr lang="en-CA" dirty="0" err="1" smtClean="0"/>
                  <a:t>est</a:t>
                </a:r>
                <a:r>
                  <a:rPr lang="en-CA" dirty="0" smtClean="0"/>
                  <a:t> la variable </a:t>
                </a:r>
                <a:r>
                  <a:rPr lang="en-CA" dirty="0" err="1" smtClean="0"/>
                  <a:t>dépendante</a:t>
                </a:r>
                <a:endParaRPr lang="en-CA" dirty="0" smtClean="0"/>
              </a:p>
              <a:p>
                <a:endParaRPr lang="en-CA" dirty="0" smtClean="0"/>
              </a:p>
              <a:p>
                <a:r>
                  <a:rPr lang="en-CA" dirty="0" smtClean="0"/>
                  <a:t>On </a:t>
                </a:r>
                <a:r>
                  <a:rPr lang="en-CA" dirty="0" err="1" smtClean="0"/>
                  <a:t>veut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calculer</a:t>
                </a:r>
                <a:r>
                  <a:rPr lang="en-CA" dirty="0" smtClean="0"/>
                  <a:t> Y à </a:t>
                </a:r>
                <a:r>
                  <a:rPr lang="en-CA" dirty="0" err="1" smtClean="0"/>
                  <a:t>partir</a:t>
                </a:r>
                <a:r>
                  <a:rPr lang="en-CA" dirty="0" smtClean="0"/>
                  <a:t> de 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CA" dirty="0" smtClean="0"/>
              </a:p>
              <a:p>
                <a:r>
                  <a:rPr lang="en-CA" dirty="0" smtClean="0"/>
                  <a:t>Coefficients </a:t>
                </a:r>
                <a:r>
                  <a:rPr lang="en-CA" dirty="0" err="1" smtClean="0"/>
                  <a:t>ou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paramètres</a:t>
                </a:r>
                <a:endParaRPr lang="en-CA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 smtClean="0"/>
                  <a:t>  = slope </a:t>
                </a:r>
                <a:r>
                  <a:rPr lang="en-CA" dirty="0" err="1" smtClean="0"/>
                  <a:t>égale</a:t>
                </a:r>
                <a:r>
                  <a:rPr lang="en-CA" dirty="0" smtClean="0"/>
                  <a:t> à Y/X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 smtClean="0"/>
                  <a:t> = intercept qui </a:t>
                </a:r>
                <a:r>
                  <a:rPr lang="en-CA" dirty="0" err="1" smtClean="0"/>
                  <a:t>est</a:t>
                </a:r>
                <a:r>
                  <a:rPr lang="en-CA" dirty="0" smtClean="0"/>
                  <a:t> la </a:t>
                </a:r>
                <a:r>
                  <a:rPr lang="en-CA" dirty="0" err="1" smtClean="0"/>
                  <a:t>valeur</a:t>
                </a:r>
                <a:r>
                  <a:rPr lang="en-CA" dirty="0" smtClean="0"/>
                  <a:t> de Y </a:t>
                </a:r>
                <a:r>
                  <a:rPr lang="en-CA" dirty="0" err="1" smtClean="0"/>
                  <a:t>quand</a:t>
                </a:r>
                <a:r>
                  <a:rPr lang="en-CA" dirty="0" smtClean="0"/>
                  <a:t> X = </a:t>
                </a:r>
                <a:r>
                  <a:rPr lang="en-CA" dirty="0"/>
                  <a:t>0</a:t>
                </a:r>
                <a:endParaRPr lang="en-CA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t="-1051"/>
                </a:stretch>
              </a:blipFill>
            </p:spPr>
            <p:txBody>
              <a:bodyPr/>
              <a:lstStyle/>
              <a:p>
                <a:r>
                  <a:rPr lang="fr-CA" dirty="0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Modèle avec bruit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On </a:t>
                </a:r>
                <a:r>
                  <a:rPr lang="en-CA" dirty="0" err="1" smtClean="0"/>
                  <a:t>considère</a:t>
                </a:r>
                <a:r>
                  <a:rPr lang="en-CA" dirty="0" smtClean="0"/>
                  <a:t> le </a:t>
                </a:r>
                <a:r>
                  <a:rPr lang="en-CA" dirty="0" err="1" smtClean="0"/>
                  <a:t>terme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additionnel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erreur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ou</a:t>
                </a:r>
                <a:r>
                  <a:rPr lang="en-CA" dirty="0" smtClean="0"/>
                  <a:t> bruit 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 smtClean="0"/>
              </a:p>
              <a:p>
                <a:r>
                  <a:rPr lang="en-CA" dirty="0" smtClean="0"/>
                  <a:t>On </a:t>
                </a:r>
                <a:r>
                  <a:rPr lang="en-CA" dirty="0" err="1" smtClean="0"/>
                  <a:t>considère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maintenant</a:t>
                </a:r>
                <a:r>
                  <a:rPr lang="en-CA" dirty="0" smtClean="0"/>
                  <a:t> le </a:t>
                </a:r>
                <a:r>
                  <a:rPr lang="en-CA" dirty="0" err="1" smtClean="0"/>
                  <a:t>modèle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dirty="0" smtClean="0"/>
              </a:p>
              <a:p>
                <a:r>
                  <a:rPr lang="fr-CA" dirty="0" smtClean="0"/>
                  <a:t>Sachant des estimateurs pour les coefficients du modèle, on veut prédire la valeur future de Y en utilisant la relation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CA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A" dirty="0"/>
              </a:p>
              <a:p>
                <a:endParaRPr lang="fr-CA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CA" dirty="0" smtClean="0"/>
                  <a:t> : </a:t>
                </a:r>
                <a:r>
                  <a:rPr lang="fr-CA" dirty="0" err="1" smtClean="0"/>
                  <a:t>prediction</a:t>
                </a:r>
                <a:r>
                  <a:rPr lang="fr-CA" dirty="0" smtClean="0"/>
                  <a:t> de Y sachant X =x</a:t>
                </a:r>
              </a:p>
              <a:p>
                <a:pPr marL="0" indent="0">
                  <a:buNone/>
                </a:pPr>
                <a:endParaRPr lang="fr-CA" dirty="0"/>
              </a:p>
              <a:p>
                <a:endParaRPr lang="fr-CA" dirty="0" smtClean="0"/>
              </a:p>
              <a:p>
                <a:endParaRPr lang="fr-CA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t="-1051" r="-621"/>
                </a:stretch>
              </a:blipFill>
            </p:spPr>
            <p:txBody>
              <a:bodyPr/>
              <a:lstStyle/>
              <a:p>
                <a:r>
                  <a:rPr lang="fr-CA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5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Construction du </a:t>
            </a:r>
            <a:r>
              <a:rPr lang="en-CA" dirty="0" err="1" smtClean="0"/>
              <a:t>modèle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C'est</a:t>
            </a:r>
            <a:r>
              <a:rPr lang="en-CA" dirty="0" smtClean="0"/>
              <a:t> le </a:t>
            </a:r>
            <a:r>
              <a:rPr lang="en-CA" dirty="0" err="1" smtClean="0"/>
              <a:t>processus</a:t>
            </a:r>
            <a:r>
              <a:rPr lang="en-CA" dirty="0" smtClean="0"/>
              <a:t> de </a:t>
            </a:r>
            <a:r>
              <a:rPr lang="en-CA" dirty="0" err="1" smtClean="0"/>
              <a:t>concevoir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ligne</a:t>
            </a:r>
            <a:r>
              <a:rPr lang="en-CA" dirty="0" smtClean="0"/>
              <a:t> qui </a:t>
            </a:r>
            <a:r>
              <a:rPr lang="en-CA" dirty="0" err="1" smtClean="0"/>
              <a:t>va</a:t>
            </a:r>
            <a:r>
              <a:rPr lang="en-CA" dirty="0" smtClean="0"/>
              <a:t> passer à travers les points</a:t>
            </a:r>
          </a:p>
          <a:p>
            <a:pPr lvl="1"/>
            <a:r>
              <a:rPr lang="en-CA" dirty="0" err="1" smtClean="0"/>
              <a:t>Processus</a:t>
            </a:r>
            <a:r>
              <a:rPr lang="en-CA" dirty="0" smtClean="0"/>
              <a:t>: faire passer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ligne</a:t>
            </a:r>
            <a:r>
              <a:rPr lang="en-CA" dirty="0" smtClean="0"/>
              <a:t> (fitting a line)</a:t>
            </a:r>
          </a:p>
          <a:p>
            <a:pPr lvl="1"/>
            <a:endParaRPr lang="en-CA" dirty="0" smtClean="0"/>
          </a:p>
          <a:p>
            <a:r>
              <a:rPr lang="en-CA" u="sng" dirty="0" err="1" smtClean="0"/>
              <a:t>Approche</a:t>
            </a:r>
            <a:r>
              <a:rPr lang="en-CA" dirty="0" smtClean="0"/>
              <a:t>: </a:t>
            </a:r>
            <a:r>
              <a:rPr lang="en-CA" dirty="0" err="1" smtClean="0"/>
              <a:t>Sachant</a:t>
            </a:r>
            <a:r>
              <a:rPr lang="en-CA" dirty="0" smtClean="0"/>
              <a:t> </a:t>
            </a:r>
            <a:r>
              <a:rPr lang="en-CA" dirty="0" smtClean="0"/>
              <a:t>les points </a:t>
            </a:r>
            <a:r>
              <a:rPr lang="en-CA" dirty="0" err="1" smtClean="0"/>
              <a:t>donnant</a:t>
            </a:r>
            <a:r>
              <a:rPr lang="en-CA" dirty="0" smtClean="0"/>
              <a:t> Y par rapport à X, </a:t>
            </a:r>
            <a:r>
              <a:rPr lang="en-CA" dirty="0" err="1" smtClean="0"/>
              <a:t>trouver</a:t>
            </a:r>
            <a:r>
              <a:rPr lang="en-CA" dirty="0" smtClean="0"/>
              <a:t> la </a:t>
            </a:r>
            <a:r>
              <a:rPr lang="en-CA" dirty="0" err="1" smtClean="0"/>
              <a:t>ligne</a:t>
            </a:r>
            <a:r>
              <a:rPr lang="en-CA" dirty="0" smtClean="0"/>
              <a:t> qui </a:t>
            </a:r>
            <a:r>
              <a:rPr lang="en-CA" dirty="0" err="1" smtClean="0"/>
              <a:t>passe</a:t>
            </a:r>
            <a:r>
              <a:rPr lang="en-CA" dirty="0" smtClean="0"/>
              <a:t> à travers les points de </a:t>
            </a:r>
            <a:r>
              <a:rPr lang="en-CA" dirty="0" err="1" smtClean="0"/>
              <a:t>telle</a:t>
            </a:r>
            <a:r>
              <a:rPr lang="en-CA" dirty="0" smtClean="0"/>
              <a:t> </a:t>
            </a:r>
            <a:r>
              <a:rPr lang="en-CA" dirty="0" err="1" smtClean="0"/>
              <a:t>façon</a:t>
            </a:r>
            <a:r>
              <a:rPr lang="en-CA" dirty="0" smtClean="0"/>
              <a:t> que la </a:t>
            </a:r>
            <a:r>
              <a:rPr lang="en-CA" dirty="0" err="1" smtClean="0"/>
              <a:t>somme</a:t>
            </a:r>
            <a:r>
              <a:rPr lang="en-CA" dirty="0" smtClean="0"/>
              <a:t> des </a:t>
            </a:r>
            <a:r>
              <a:rPr lang="en-CA" dirty="0" err="1" smtClean="0"/>
              <a:t>carrés</a:t>
            </a:r>
            <a:r>
              <a:rPr lang="en-CA" dirty="0" smtClean="0"/>
              <a:t> des distances </a:t>
            </a:r>
            <a:r>
              <a:rPr lang="en-CA" dirty="0" err="1" smtClean="0"/>
              <a:t>verticales</a:t>
            </a:r>
            <a:r>
              <a:rPr lang="en-CA" dirty="0" smtClean="0"/>
              <a:t> entre les points et la </a:t>
            </a:r>
            <a:r>
              <a:rPr lang="en-CA" dirty="0" err="1" smtClean="0"/>
              <a:t>ligne</a:t>
            </a:r>
            <a:r>
              <a:rPr lang="en-CA" dirty="0" smtClean="0"/>
              <a:t> </a:t>
            </a:r>
            <a:r>
              <a:rPr lang="en-CA" dirty="0" err="1" smtClean="0"/>
              <a:t>est</a:t>
            </a:r>
            <a:r>
              <a:rPr lang="en-CA" dirty="0" smtClean="0"/>
              <a:t> </a:t>
            </a:r>
            <a:r>
              <a:rPr lang="en-CA" dirty="0" err="1" smtClean="0"/>
              <a:t>minimisée</a:t>
            </a:r>
            <a:endParaRPr lang="fr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149080"/>
            <a:ext cx="3816424" cy="22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Comment estimer les paramètres</a:t>
            </a:r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 smtClean="0"/>
                  <a:t>L'approche est assez facile à comprendre en considérant la prédiction de Y représentée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 smtClean="0"/>
                  <a:t> sachant la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CA" dirty="0" smtClean="0"/>
              </a:p>
              <a:p>
                <a:endParaRPr lang="fr-CA" dirty="0"/>
              </a:p>
              <a:p>
                <a:endParaRPr lang="fr-CA" dirty="0" smtClean="0"/>
              </a:p>
              <a:p>
                <a:r>
                  <a:rPr lang="fr-CA" dirty="0" smtClean="0"/>
                  <a:t>Considérons maintenant le résiduel suivant (entre la vraie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 smtClean="0"/>
                  <a:t> et la prédiction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 smtClean="0"/>
                  <a:t>), soit:</a:t>
                </a:r>
              </a:p>
              <a:p>
                <a:endParaRPr lang="fr-CA" dirty="0"/>
              </a:p>
              <a:p>
                <a:r>
                  <a:rPr lang="fr-CA" dirty="0" smtClean="0"/>
                  <a:t>La somme des carrés RSS est alors définie par:</a:t>
                </a:r>
                <a:endParaRPr lang="fr-CA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t="-1051" r="-12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04221" y="2348880"/>
                <a:ext cx="1831975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221" y="2348880"/>
                <a:ext cx="1831975" cy="384336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t="-6349" r="-10000" b="-1587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39684" y="3853186"/>
                <a:ext cx="1505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84" y="3853186"/>
                <a:ext cx="1505156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4918" r="-12551" b="-819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12853" y="4891299"/>
                <a:ext cx="2694264" cy="373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fr-CA" dirty="0" smtClean="0"/>
                  <a:t>RSS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CA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CA" dirty="0" smtClean="0"/>
                  <a:t>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CA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853" y="4891299"/>
                <a:ext cx="2694264" cy="37317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810" t="-6452" b="-2419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96762" y="5644495"/>
            <a:ext cx="6096156" cy="48167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</p:spPr>
        <p:txBody>
          <a:bodyPr/>
          <a:lstStyle/>
          <a:p>
            <a:r>
              <a:rPr lang="fr-CA" sz="400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9117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Solutions</a:t>
            </a:r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 smtClean="0"/>
                  <a:t>Les estimateurs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CA" dirty="0" smtClean="0"/>
                  <a:t>sont: </a:t>
                </a:r>
              </a:p>
              <a:p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 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fr-CA" dirty="0" smtClean="0"/>
              </a:p>
              <a:p>
                <a:pPr marL="0" indent="0">
                  <a:buNone/>
                </a:pPr>
                <a:endParaRPr lang="fr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CA" dirty="0" smtClean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r>
                  <a:rPr lang="fr-CA" dirty="0" smtClean="0"/>
                  <a:t>Avec les moyennes d'échantillons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CA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CA" dirty="0" smtClean="0"/>
                  <a:t>  et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CA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CA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fr-CA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9" t="-58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52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Fit de </a:t>
            </a:r>
            <a:r>
              <a:rPr lang="en-CA" dirty="0" err="1" smtClean="0"/>
              <a:t>ligne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" y="908721"/>
            <a:ext cx="5427712" cy="2520279"/>
          </a:xfrm>
        </p:spPr>
        <p:txBody>
          <a:bodyPr/>
          <a:lstStyle/>
          <a:p>
            <a:r>
              <a:rPr lang="en-CA" dirty="0" err="1" smtClean="0"/>
              <a:t>Meilleur</a:t>
            </a:r>
            <a:r>
              <a:rPr lang="en-CA" dirty="0" smtClean="0"/>
              <a:t> </a:t>
            </a:r>
            <a:r>
              <a:rPr lang="en-CA" dirty="0" err="1" smtClean="0"/>
              <a:t>modèle</a:t>
            </a:r>
            <a:r>
              <a:rPr lang="en-CA" dirty="0" smtClean="0"/>
              <a:t> </a:t>
            </a:r>
            <a:r>
              <a:rPr lang="en-CA" dirty="0" err="1" smtClean="0"/>
              <a:t>ou</a:t>
            </a:r>
            <a:r>
              <a:rPr lang="en-CA" dirty="0" smtClean="0"/>
              <a:t> </a:t>
            </a:r>
            <a:r>
              <a:rPr lang="en-CA" dirty="0" err="1" smtClean="0"/>
              <a:t>meilleure</a:t>
            </a:r>
            <a:r>
              <a:rPr lang="en-CA" dirty="0" smtClean="0"/>
              <a:t> </a:t>
            </a:r>
            <a:r>
              <a:rPr lang="en-CA" dirty="0" err="1" smtClean="0"/>
              <a:t>ligne</a:t>
            </a:r>
            <a:r>
              <a:rPr lang="en-CA" dirty="0" smtClean="0"/>
              <a:t>: </a:t>
            </a:r>
            <a:r>
              <a:rPr lang="en-CA" dirty="0" err="1" smtClean="0"/>
              <a:t>celle</a:t>
            </a:r>
            <a:r>
              <a:rPr lang="en-CA" dirty="0" smtClean="0"/>
              <a:t> qui </a:t>
            </a:r>
            <a:r>
              <a:rPr lang="en-CA" dirty="0" err="1" smtClean="0"/>
              <a:t>donne</a:t>
            </a:r>
            <a:r>
              <a:rPr lang="en-CA" dirty="0" smtClean="0"/>
              <a:t> la plus petite </a:t>
            </a:r>
            <a:r>
              <a:rPr lang="en-CA" dirty="0" err="1" smtClean="0"/>
              <a:t>valeur</a:t>
            </a:r>
            <a:r>
              <a:rPr lang="en-CA" dirty="0" smtClean="0"/>
              <a:t> des </a:t>
            </a:r>
            <a:r>
              <a:rPr lang="en-CA" dirty="0" err="1" smtClean="0"/>
              <a:t>sommes</a:t>
            </a:r>
            <a:r>
              <a:rPr lang="en-CA" dirty="0" smtClean="0"/>
              <a:t> de </a:t>
            </a:r>
            <a:r>
              <a:rPr lang="en-CA" dirty="0" err="1" smtClean="0"/>
              <a:t>carrées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Minimum </a:t>
            </a:r>
            <a:r>
              <a:rPr lang="en-CA" dirty="0" err="1" smtClean="0"/>
              <a:t>residuels</a:t>
            </a:r>
            <a:endParaRPr lang="en-CA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836712"/>
            <a:ext cx="3766492" cy="257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152400" y="3684164"/>
            <a:ext cx="8596064" cy="2841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762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Résultat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l'équation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ligne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trouvée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devient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le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prédicteur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 Y</a:t>
            </a:r>
          </a:p>
          <a:p>
            <a:pPr marL="342900" marR="0" lvl="0" indent="-342900" algn="l" defTabSz="762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Blip>
                <a:blip r:embed="rId3"/>
              </a:buBlip>
              <a:tabLst/>
              <a:defRPr/>
            </a:pPr>
            <a:endParaRPr kumimoji="0" lang="en-CA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762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Faire attention: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une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ligne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peut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toujours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etre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trouvée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pour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n'importe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quel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ensemble de points</a:t>
            </a:r>
          </a:p>
          <a:p>
            <a:pPr marL="742950" marR="0" lvl="1" indent="-285750" algn="l" defTabSz="762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CA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Mais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ce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c'est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un bon </a:t>
            </a:r>
            <a:r>
              <a:rPr kumimoji="0" lang="en-CA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prédicteur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?</a:t>
            </a:r>
            <a:endParaRPr kumimoji="0" lang="fr-CA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d8_model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A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E.pptx" id="{D175D24F-C810-4F75-94E3-D31A4A5632FB}" vid="{9C426F30-3C98-4BAF-BC3C-C254742B73D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</Template>
  <TotalTime>882</TotalTime>
  <Words>629</Words>
  <Application>Microsoft Office PowerPoint</Application>
  <PresentationFormat>Affichage à l'écran (4:3)</PresentationFormat>
  <Paragraphs>116</Paragraphs>
  <Slides>17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Frutiger 45</vt:lpstr>
      <vt:lpstr>Rockwell</vt:lpstr>
      <vt:lpstr>Segoe UI</vt:lpstr>
      <vt:lpstr>Segoe UI Semibold</vt:lpstr>
      <vt:lpstr>Segoe WP Semibold</vt:lpstr>
      <vt:lpstr>Times New Roman</vt:lpstr>
      <vt:lpstr>Tw Cen MT Condensed</vt:lpstr>
      <vt:lpstr>Wingdings</vt:lpstr>
      <vt:lpstr>Bd8_modele</vt:lpstr>
      <vt:lpstr>Equation</vt:lpstr>
      <vt:lpstr>Régression Linéaire</vt:lpstr>
      <vt:lpstr>Agenda</vt:lpstr>
      <vt:lpstr>Régression</vt:lpstr>
      <vt:lpstr>Modèle linéaire</vt:lpstr>
      <vt:lpstr>Modèle avec bruit</vt:lpstr>
      <vt:lpstr>Construction du modèle</vt:lpstr>
      <vt:lpstr>Comment estimer les paramètres</vt:lpstr>
      <vt:lpstr>Solutions</vt:lpstr>
      <vt:lpstr>Fit de ligne</vt:lpstr>
      <vt:lpstr>Goodness of fit</vt:lpstr>
      <vt:lpstr>Régression multiple</vt:lpstr>
      <vt:lpstr>Utilisation RL en machine learning</vt:lpstr>
      <vt:lpstr>Processus</vt:lpstr>
      <vt:lpstr>Avantages RL</vt:lpstr>
      <vt:lpstr>Inconvénients</vt:lpstr>
      <vt:lpstr>Questions à se poser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hafv72012</dc:creator>
  <cp:lastModifiedBy>HBenteftifa</cp:lastModifiedBy>
  <cp:revision>42</cp:revision>
  <dcterms:created xsi:type="dcterms:W3CDTF">2016-05-09T10:10:53Z</dcterms:created>
  <dcterms:modified xsi:type="dcterms:W3CDTF">2018-01-30T22:38:58Z</dcterms:modified>
</cp:coreProperties>
</file>