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56" r:id="rId2"/>
    <p:sldId id="257" r:id="rId3"/>
    <p:sldId id="258" r:id="rId4"/>
    <p:sldId id="264" r:id="rId5"/>
    <p:sldId id="265" r:id="rId6"/>
    <p:sldId id="259" r:id="rId7"/>
    <p:sldId id="260" r:id="rId8"/>
    <p:sldId id="263" r:id="rId9"/>
    <p:sldId id="266" r:id="rId10"/>
    <p:sldId id="267" r:id="rId11"/>
    <p:sldId id="261" r:id="rId12"/>
    <p:sldId id="262" r:id="rId13"/>
    <p:sldId id="269" r:id="rId14"/>
    <p:sldId id="274" r:id="rId15"/>
    <p:sldId id="270" r:id="rId16"/>
    <p:sldId id="271" r:id="rId17"/>
    <p:sldId id="272" r:id="rId18"/>
    <p:sldId id="273" r:id="rId19"/>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00"/>
    <a:srgbClr val="66FF33"/>
    <a:srgbClr val="FF99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21"/>
  </p:normalViewPr>
  <p:slideViewPr>
    <p:cSldViewPr>
      <p:cViewPr>
        <p:scale>
          <a:sx n="70" d="100"/>
          <a:sy n="70" d="100"/>
        </p:scale>
        <p:origin x="1032" y="138"/>
      </p:cViewPr>
      <p:guideLst>
        <p:guide orient="horz" pos="2160"/>
        <p:guide pos="384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2C2A72-1591-4697-ABD1-E677A54A633C}" type="datetimeFigureOut">
              <a:rPr lang="fr-CA"/>
              <a:pPr>
                <a:defRPr/>
              </a:pPr>
              <a:t>2018-01-31</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678F8E-E650-4758-BC96-C0B7FE131AE0}" type="slidenum">
              <a:rPr lang="fr-CA"/>
              <a:pPr>
                <a:defRPr/>
              </a:pPr>
              <a:t>‹N°›</a:t>
            </a:fld>
            <a:endParaRPr lang="fr-CA"/>
          </a:p>
        </p:txBody>
      </p:sp>
    </p:spTree>
    <p:extLst>
      <p:ext uri="{BB962C8B-B14F-4D97-AF65-F5344CB8AC3E}">
        <p14:creationId xmlns:p14="http://schemas.microsoft.com/office/powerpoint/2010/main" val="883498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lvl1pPr>
              <a:defRPr b="1">
                <a:solidFill>
                  <a:srgbClr val="FF6400"/>
                </a:solidFill>
                <a:latin typeface="Rockwell" pitchFamily="18" charset="0"/>
              </a:defRPr>
            </a:lvl1pPr>
          </a:lstStyle>
          <a:p>
            <a:r>
              <a:rPr lang="fr-FR" smtClean="0"/>
              <a:t>Modifiez le style du titre</a:t>
            </a:r>
            <a:endParaRPr lang="fr-CA" dirty="0"/>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atin typeface="Segoe UI Semibold" panose="020B0702040204020203"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CA"/>
          </a:p>
        </p:txBody>
      </p:sp>
      <p:sp>
        <p:nvSpPr>
          <p:cNvPr id="9218" name="AutoShape 2"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
        <p:nvSpPr>
          <p:cNvPr id="9220" name="AutoShape 4"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
        <p:nvSpPr>
          <p:cNvPr id="9222" name="AutoShape 6"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
        <p:nvSpPr>
          <p:cNvPr id="9224" name="AutoShape 8"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30630" y="44624"/>
            <a:ext cx="8850085" cy="849086"/>
          </a:xfrm>
          <a:prstGeom prst="rect">
            <a:avLst/>
          </a:prstGeom>
        </p:spPr>
        <p:txBody>
          <a:bodyPr/>
          <a:lstStyle>
            <a:lvl1pPr algn="l">
              <a:defRPr sz="4000" b="0">
                <a:solidFill>
                  <a:srgbClr val="FF6400"/>
                </a:solidFill>
                <a:latin typeface="Rockwell" pitchFamily="18" charset="0"/>
              </a:defRPr>
            </a:lvl1pPr>
          </a:lstStyle>
          <a:p>
            <a:r>
              <a:rPr lang="fr-FR" smtClean="0"/>
              <a:t>Modifiez le style du titre</a:t>
            </a:r>
            <a:endParaRPr lang="fr-CA" dirty="0"/>
          </a:p>
        </p:txBody>
      </p:sp>
      <p:sp>
        <p:nvSpPr>
          <p:cNvPr id="3" name="Espace réservé du contenu 2"/>
          <p:cNvSpPr>
            <a:spLocks noGrp="1"/>
          </p:cNvSpPr>
          <p:nvPr>
            <p:ph idx="1"/>
          </p:nvPr>
        </p:nvSpPr>
        <p:spPr>
          <a:xfrm>
            <a:off x="152400" y="908721"/>
            <a:ext cx="8839200" cy="5217444"/>
          </a:xfrm>
          <a:prstGeom prst="rect">
            <a:avLst/>
          </a:prstGeom>
        </p:spPr>
        <p:txBody>
          <a:bodyPr/>
          <a:lstStyle>
            <a:lvl1pPr>
              <a:buClr>
                <a:schemeClr val="tx1"/>
              </a:buClr>
              <a:buSzPct val="80000"/>
              <a:buFontTx/>
              <a:buBlip>
                <a:blip r:embed="rId2"/>
              </a:buBlip>
              <a:defRPr sz="2800" b="0">
                <a:latin typeface="Corbel" pitchFamily="34" charset="0"/>
                <a:ea typeface="Segoe UI" panose="020B0502040204020203" pitchFamily="34" charset="0"/>
                <a:cs typeface="Segoe UI" panose="020B0502040204020203" pitchFamily="34" charset="0"/>
              </a:defRPr>
            </a:lvl1pPr>
            <a:lvl2pPr>
              <a:buFont typeface="Wingdings" pitchFamily="2" charset="2"/>
              <a:buChar char="Ø"/>
              <a:defRPr sz="2400">
                <a:latin typeface="Corbel" pitchFamily="34" charset="0"/>
                <a:ea typeface="Segoe UI" panose="020B0502040204020203" pitchFamily="34" charset="0"/>
                <a:cs typeface="Segoe UI" panose="020B0502040204020203" pitchFamily="34" charset="0"/>
              </a:defRPr>
            </a:lvl2pPr>
            <a:lvl3pPr>
              <a:defRPr sz="2000">
                <a:latin typeface="Corbel" pitchFamily="34" charset="0"/>
                <a:ea typeface="Segoe UI" panose="020B0502040204020203" pitchFamily="34" charset="0"/>
                <a:cs typeface="Segoe UI" panose="020B0502040204020203" pitchFamily="34" charset="0"/>
              </a:defRPr>
            </a:lvl3pPr>
            <a:lvl4pPr>
              <a:defRPr sz="1800">
                <a:latin typeface="Corbel" pitchFamily="34" charset="0"/>
                <a:ea typeface="Segoe UI" panose="020B0502040204020203" pitchFamily="34" charset="0"/>
                <a:cs typeface="Segoe UI" panose="020B0502040204020203" pitchFamily="34" charset="0"/>
              </a:defRPr>
            </a:lvl4pPr>
            <a:lvl5pPr>
              <a:defRPr sz="1800">
                <a:latin typeface="Corbel" pitchFamily="34" charset="0"/>
                <a:ea typeface="Segoe UI" panose="020B0502040204020203" pitchFamily="34" charset="0"/>
                <a:cs typeface="Segoe UI" panose="020B0502040204020203"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1" y="6496050"/>
            <a:ext cx="9144000" cy="363538"/>
          </a:xfrm>
          <a:prstGeom prst="rect">
            <a:avLst/>
          </a:prstGeom>
          <a:solidFill>
            <a:srgbClr val="02298A"/>
          </a:solidFill>
          <a:ln w="12700">
            <a:noFill/>
            <a:miter lim="800000"/>
            <a:headEnd/>
            <a:tailEnd/>
          </a:ln>
          <a:effectLst/>
        </p:spPr>
        <p:txBody>
          <a:bodyPr wrap="square" lIns="90488" tIns="44450" rIns="90488" bIns="44450">
            <a:spAutoFit/>
          </a:bodyPr>
          <a:lstStyle/>
          <a:p>
            <a:pPr algn="r" defTabSz="762000">
              <a:defRPr/>
            </a:pPr>
            <a:endParaRPr lang="fr-FR" sz="1800">
              <a:solidFill>
                <a:schemeClr val="bg1"/>
              </a:solidFill>
              <a:latin typeface="Frutiger 45" charset="0"/>
            </a:endParaRPr>
          </a:p>
        </p:txBody>
      </p:sp>
      <p:sp>
        <p:nvSpPr>
          <p:cNvPr id="275459" name="Rectangle 3"/>
          <p:cNvSpPr>
            <a:spLocks noChangeArrowheads="1"/>
          </p:cNvSpPr>
          <p:nvPr/>
        </p:nvSpPr>
        <p:spPr bwMode="auto">
          <a:xfrm>
            <a:off x="1" y="6524626"/>
            <a:ext cx="530225" cy="582211"/>
          </a:xfrm>
          <a:prstGeom prst="rect">
            <a:avLst/>
          </a:prstGeom>
          <a:noFill/>
          <a:ln w="12700">
            <a:noFill/>
            <a:miter lim="800000"/>
            <a:headEnd/>
            <a:tailEnd/>
          </a:ln>
          <a:effectLst/>
        </p:spPr>
        <p:txBody>
          <a:bodyPr lIns="90488" tIns="44450" rIns="90488" bIns="44450">
            <a:spAutoFit/>
          </a:bodyPr>
          <a:lstStyle/>
          <a:p>
            <a:pPr algn="l" defTabSz="762000">
              <a:defRPr/>
            </a:pPr>
            <a:fld id="{97861B19-198E-4651-B084-5D19FA2DF438}" type="slidenum">
              <a:rPr lang="fr-FR" sz="1600">
                <a:solidFill>
                  <a:schemeClr val="bg1"/>
                </a:solidFill>
                <a:cs typeface="Arial" pitchFamily="34" charset="0"/>
              </a:rPr>
              <a:pPr algn="l" defTabSz="762000">
                <a:defRPr/>
              </a:pPr>
              <a:t>‹N°›</a:t>
            </a:fld>
            <a:endParaRPr lang="fr-FR" sz="1600" dirty="0">
              <a:solidFill>
                <a:schemeClr val="bg1"/>
              </a:solidFill>
              <a:cs typeface="Arial" pitchFamily="34" charset="0"/>
            </a:endParaRPr>
          </a:p>
        </p:txBody>
      </p:sp>
      <p:sp>
        <p:nvSpPr>
          <p:cNvPr id="275460" name="Rectangle 4"/>
          <p:cNvSpPr>
            <a:spLocks noChangeArrowheads="1"/>
          </p:cNvSpPr>
          <p:nvPr/>
        </p:nvSpPr>
        <p:spPr bwMode="auto">
          <a:xfrm>
            <a:off x="481013" y="6464302"/>
            <a:ext cx="8662987" cy="582211"/>
          </a:xfrm>
          <a:prstGeom prst="rect">
            <a:avLst/>
          </a:prstGeom>
          <a:noFill/>
          <a:ln w="12700">
            <a:noFill/>
            <a:miter lim="800000"/>
            <a:headEnd/>
            <a:tailEnd/>
          </a:ln>
          <a:effectLst/>
        </p:spPr>
        <p:txBody>
          <a:bodyPr wrap="square" lIns="90488" tIns="44450" rIns="90488" bIns="44450">
            <a:spAutoFit/>
          </a:bodyPr>
          <a:lstStyle/>
          <a:p>
            <a:pPr marL="0" marR="0" indent="0" algn="l" defTabSz="762000" rtl="0" eaLnBrk="0" fontAlgn="base" latinLnBrk="0" hangingPunct="0">
              <a:lnSpc>
                <a:spcPct val="100000"/>
              </a:lnSpc>
              <a:spcBef>
                <a:spcPct val="0"/>
              </a:spcBef>
              <a:spcAft>
                <a:spcPct val="0"/>
              </a:spcAft>
              <a:buClrTx/>
              <a:buSzTx/>
              <a:buFontTx/>
              <a:buNone/>
              <a:tabLst/>
              <a:defRPr/>
            </a:pPr>
            <a:fld id="{8E66BB16-E908-4DFD-9624-BF128234D38D}" type="datetime1">
              <a:rPr lang="fr-FR" sz="1600">
                <a:solidFill>
                  <a:schemeClr val="bg1"/>
                </a:solidFill>
                <a:latin typeface="Rockwell" pitchFamily="18" charset="0"/>
                <a:cs typeface="Segoe WP Semibold" panose="020B0702040204020203" pitchFamily="34" charset="0"/>
              </a:rPr>
              <a:pPr marL="0" marR="0" indent="0" algn="l" defTabSz="762000" rtl="0" eaLnBrk="0" fontAlgn="base" latinLnBrk="0" hangingPunct="0">
                <a:lnSpc>
                  <a:spcPct val="100000"/>
                </a:lnSpc>
                <a:spcBef>
                  <a:spcPct val="0"/>
                </a:spcBef>
                <a:spcAft>
                  <a:spcPct val="0"/>
                </a:spcAft>
                <a:buClrTx/>
                <a:buSzTx/>
                <a:buFontTx/>
                <a:buNone/>
                <a:tabLst/>
                <a:defRPr/>
              </a:pPr>
              <a:t>31/01/2018</a:t>
            </a:fld>
            <a:r>
              <a:rPr lang="fr-FR" sz="1600">
                <a:solidFill>
                  <a:schemeClr val="bg1"/>
                </a:solidFill>
                <a:latin typeface="Rockwell" pitchFamily="18" charset="0"/>
                <a:cs typeface="Segoe WP Semibold" panose="020B0702040204020203" pitchFamily="34" charset="0"/>
              </a:rPr>
              <a:t>    </a:t>
            </a:r>
            <a:r>
              <a:rPr lang="fr-FR" sz="1600" smtClean="0">
                <a:solidFill>
                  <a:schemeClr val="bg1"/>
                </a:solidFill>
                <a:latin typeface="Rockwell" pitchFamily="18" charset="0"/>
                <a:cs typeface="Segoe WP Semibold" panose="020B0702040204020203" pitchFamily="34" charset="0"/>
              </a:rPr>
              <a:t>Fouilles </a:t>
            </a:r>
            <a:r>
              <a:rPr lang="fr-FR" sz="1600" dirty="0" smtClean="0">
                <a:solidFill>
                  <a:schemeClr val="bg1"/>
                </a:solidFill>
                <a:latin typeface="Rockwell" pitchFamily="18" charset="0"/>
                <a:cs typeface="Segoe WP Semibold" panose="020B0702040204020203" pitchFamily="34" charset="0"/>
              </a:rPr>
              <a:t>de données 420-BD8-BB</a:t>
            </a:r>
            <a:r>
              <a:rPr lang="fr-FR" sz="1600" b="1" dirty="0" smtClean="0">
                <a:solidFill>
                  <a:schemeClr val="bg1"/>
                </a:solidFill>
                <a:latin typeface="Rockwell" pitchFamily="18" charset="0"/>
                <a:cs typeface="Segoe WP Semibold" panose="020B0702040204020203" pitchFamily="34" charset="0"/>
              </a:rPr>
              <a:t> - </a:t>
            </a:r>
            <a:r>
              <a:rPr lang="fr-FR" sz="1600" b="1" dirty="0" err="1" smtClean="0">
                <a:solidFill>
                  <a:schemeClr val="bg1"/>
                </a:solidFill>
                <a:latin typeface="Rockwell" pitchFamily="18" charset="0"/>
                <a:cs typeface="Segoe WP Semibold" panose="020B0702040204020203" pitchFamily="34" charset="0"/>
              </a:rPr>
              <a:t>Hafed</a:t>
            </a:r>
            <a:r>
              <a:rPr lang="fr-FR" sz="1600" b="1" dirty="0" smtClean="0">
                <a:solidFill>
                  <a:schemeClr val="bg1"/>
                </a:solidFill>
                <a:latin typeface="Rockwell" pitchFamily="18" charset="0"/>
                <a:cs typeface="Segoe WP Semibold" panose="020B0702040204020203" pitchFamily="34" charset="0"/>
              </a:rPr>
              <a:t> </a:t>
            </a:r>
            <a:r>
              <a:rPr lang="fr-FR" sz="1600" b="1" dirty="0" err="1" smtClean="0">
                <a:solidFill>
                  <a:schemeClr val="bg1"/>
                </a:solidFill>
                <a:latin typeface="Rockwell" pitchFamily="18" charset="0"/>
                <a:cs typeface="Segoe WP Semibold" panose="020B0702040204020203" pitchFamily="34" charset="0"/>
              </a:rPr>
              <a:t>Benteftifa-Nesrine</a:t>
            </a:r>
            <a:r>
              <a:rPr lang="fr-FR" sz="1600" b="1" dirty="0" smtClean="0">
                <a:solidFill>
                  <a:schemeClr val="bg1"/>
                </a:solidFill>
                <a:latin typeface="Rockwell" pitchFamily="18" charset="0"/>
                <a:cs typeface="Segoe WP Semibold" panose="020B0702040204020203" pitchFamily="34" charset="0"/>
              </a:rPr>
              <a:t> </a:t>
            </a:r>
            <a:r>
              <a:rPr lang="fr-FR" sz="1600" b="1" dirty="0" err="1" smtClean="0">
                <a:solidFill>
                  <a:schemeClr val="bg1"/>
                </a:solidFill>
                <a:latin typeface="Rockwell" pitchFamily="18" charset="0"/>
                <a:cs typeface="Segoe WP Semibold" panose="020B0702040204020203" pitchFamily="34" charset="0"/>
              </a:rPr>
              <a:t>Zemirli</a:t>
            </a:r>
            <a:r>
              <a:rPr lang="fr-FR" sz="1600" b="1" dirty="0" smtClean="0">
                <a:solidFill>
                  <a:schemeClr val="bg1"/>
                </a:solidFill>
                <a:latin typeface="Rockwell" pitchFamily="18" charset="0"/>
              </a:rPr>
              <a:t> </a:t>
            </a:r>
            <a:r>
              <a:rPr lang="fr-FR" sz="1600" b="1" dirty="0" smtClean="0">
                <a:solidFill>
                  <a:schemeClr val="bg1"/>
                </a:solidFill>
                <a:latin typeface="Tw Cen MT Condensed" pitchFamily="34" charset="0"/>
              </a:rPr>
              <a:t>©</a:t>
            </a:r>
          </a:p>
          <a:p>
            <a:pPr algn="r" defTabSz="762000">
              <a:defRPr/>
            </a:pPr>
            <a:endParaRPr lang="fr-FR" sz="1600" b="1" dirty="0">
              <a:solidFill>
                <a:schemeClr val="bg1"/>
              </a:solidFill>
              <a:latin typeface="Tw Cen MT Condensed"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iming>
    <p:tnLst>
      <p:par>
        <p:cTn id="1" dur="indefinite" restart="never" nodeType="tmRoot"/>
      </p:par>
    </p:tnLst>
  </p:timing>
  <p:hf sldNum="0" hdr="0" dt="0"/>
  <p:txStyles>
    <p:titleStyle>
      <a:lvl1pPr algn="ctr" defTabSz="762000" rtl="0" eaLnBrk="1" fontAlgn="base" hangingPunct="1">
        <a:spcBef>
          <a:spcPct val="0"/>
        </a:spcBef>
        <a:spcAft>
          <a:spcPct val="0"/>
        </a:spcAft>
        <a:defRPr sz="4400">
          <a:solidFill>
            <a:schemeClr val="tx2"/>
          </a:solidFill>
          <a:latin typeface="+mj-lt"/>
          <a:ea typeface="+mj-ea"/>
          <a:cs typeface="+mj-cs"/>
        </a:defRPr>
      </a:lvl1pPr>
      <a:lvl2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defTabSz="762000" rtl="0" eaLnBrk="1" fontAlgn="base" hangingPunct="1">
        <a:spcBef>
          <a:spcPct val="20000"/>
        </a:spcBef>
        <a:spcAft>
          <a:spcPct val="0"/>
        </a:spcAft>
        <a:buSzPct val="100000"/>
        <a:buChar char="•"/>
        <a:defRPr sz="3200">
          <a:solidFill>
            <a:schemeClr val="tx1"/>
          </a:solidFill>
          <a:latin typeface="+mn-lt"/>
          <a:ea typeface="+mn-ea"/>
          <a:cs typeface="+mn-cs"/>
        </a:defRPr>
      </a:lvl1pPr>
      <a:lvl2pPr marL="742950" indent="-285750" algn="l" defTabSz="762000" rtl="0" eaLnBrk="1" fontAlgn="base" hangingPunct="1">
        <a:spcBef>
          <a:spcPct val="20000"/>
        </a:spcBef>
        <a:spcAft>
          <a:spcPct val="0"/>
        </a:spcAft>
        <a:buSzPct val="100000"/>
        <a:buChar char="–"/>
        <a:defRPr sz="2800">
          <a:solidFill>
            <a:schemeClr val="tx1"/>
          </a:solidFill>
          <a:latin typeface="+mn-lt"/>
          <a:cs typeface="+mn-cs"/>
        </a:defRPr>
      </a:lvl2pPr>
      <a:lvl3pPr marL="1143000" indent="-228600" algn="l" defTabSz="762000" rtl="0" eaLnBrk="1" fontAlgn="base" hangingPunct="1">
        <a:spcBef>
          <a:spcPct val="20000"/>
        </a:spcBef>
        <a:spcAft>
          <a:spcPct val="0"/>
        </a:spcAft>
        <a:buSzPct val="100000"/>
        <a:buChar char="•"/>
        <a:defRPr sz="2400">
          <a:solidFill>
            <a:schemeClr val="tx1"/>
          </a:solidFill>
          <a:latin typeface="+mn-lt"/>
          <a:cs typeface="+mn-cs"/>
        </a:defRPr>
      </a:lvl3pPr>
      <a:lvl4pPr marL="1600200" indent="-228600" algn="l" defTabSz="762000" rtl="0" eaLnBrk="1" fontAlgn="base" hangingPunct="1">
        <a:spcBef>
          <a:spcPct val="20000"/>
        </a:spcBef>
        <a:spcAft>
          <a:spcPct val="0"/>
        </a:spcAft>
        <a:buSzPct val="100000"/>
        <a:buChar char="–"/>
        <a:defRPr sz="2000">
          <a:solidFill>
            <a:schemeClr val="tx1"/>
          </a:solidFill>
          <a:latin typeface="+mn-lt"/>
          <a:cs typeface="+mn-cs"/>
        </a:defRPr>
      </a:lvl4pPr>
      <a:lvl5pPr marL="2057400" indent="-228600" algn="l" defTabSz="762000" rtl="0" eaLnBrk="1" fontAlgn="base" hangingPunct="1">
        <a:spcBef>
          <a:spcPct val="20000"/>
        </a:spcBef>
        <a:spcAft>
          <a:spcPct val="0"/>
        </a:spcAft>
        <a:buSzPct val="100000"/>
        <a:buChar char="•"/>
        <a:defRPr sz="2000">
          <a:solidFill>
            <a:schemeClr val="tx1"/>
          </a:solidFill>
          <a:latin typeface="+mn-lt"/>
          <a:cs typeface="+mn-cs"/>
        </a:defRPr>
      </a:lvl5pPr>
      <a:lvl6pPr marL="2514600" indent="-228600" algn="l" defTabSz="762000" rtl="0" eaLnBrk="1" fontAlgn="base" hangingPunct="1">
        <a:spcBef>
          <a:spcPct val="20000"/>
        </a:spcBef>
        <a:spcAft>
          <a:spcPct val="0"/>
        </a:spcAft>
        <a:buSzPct val="100000"/>
        <a:buChar char="•"/>
        <a:defRPr sz="2000">
          <a:solidFill>
            <a:schemeClr val="tx1"/>
          </a:solidFill>
          <a:latin typeface="+mn-lt"/>
          <a:cs typeface="+mn-cs"/>
        </a:defRPr>
      </a:lvl6pPr>
      <a:lvl7pPr marL="2971800" indent="-228600" algn="l" defTabSz="762000" rtl="0" eaLnBrk="1" fontAlgn="base" hangingPunct="1">
        <a:spcBef>
          <a:spcPct val="20000"/>
        </a:spcBef>
        <a:spcAft>
          <a:spcPct val="0"/>
        </a:spcAft>
        <a:buSzPct val="100000"/>
        <a:buChar char="•"/>
        <a:defRPr sz="2000">
          <a:solidFill>
            <a:schemeClr val="tx1"/>
          </a:solidFill>
          <a:latin typeface="+mn-lt"/>
          <a:cs typeface="+mn-cs"/>
        </a:defRPr>
      </a:lvl7pPr>
      <a:lvl8pPr marL="3429000" indent="-228600" algn="l" defTabSz="762000" rtl="0" eaLnBrk="1" fontAlgn="base" hangingPunct="1">
        <a:spcBef>
          <a:spcPct val="20000"/>
        </a:spcBef>
        <a:spcAft>
          <a:spcPct val="0"/>
        </a:spcAft>
        <a:buSzPct val="100000"/>
        <a:buChar char="•"/>
        <a:defRPr sz="2000">
          <a:solidFill>
            <a:schemeClr val="tx1"/>
          </a:solidFill>
          <a:latin typeface="+mn-lt"/>
          <a:cs typeface="+mn-cs"/>
        </a:defRPr>
      </a:lvl8pPr>
      <a:lvl9pPr marL="3886200" indent="-228600" algn="l" defTabSz="762000" rtl="0" eaLnBrk="1" fontAlgn="base" hangingPunct="1">
        <a:spcBef>
          <a:spcPct val="20000"/>
        </a:spcBef>
        <a:spcAft>
          <a:spcPct val="0"/>
        </a:spcAft>
        <a:buSzPct val="100000"/>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Classification</a:t>
            </a:r>
            <a:endParaRPr lang="fr-CA" dirty="0"/>
          </a:p>
        </p:txBody>
      </p:sp>
      <p:sp>
        <p:nvSpPr>
          <p:cNvPr id="3" name="Sous-titre 2"/>
          <p:cNvSpPr>
            <a:spLocks noGrp="1"/>
          </p:cNvSpPr>
          <p:nvPr>
            <p:ph type="subTitle" idx="1"/>
          </p:nvPr>
        </p:nvSpPr>
        <p:spPr/>
        <p:txBody>
          <a:bodyPr/>
          <a:lstStyle/>
          <a:p>
            <a:r>
              <a:rPr lang="fr-CA" dirty="0" smtClean="0"/>
              <a:t>K-</a:t>
            </a:r>
            <a:r>
              <a:rPr lang="fr-CA" dirty="0" err="1" smtClean="0"/>
              <a:t>nearest</a:t>
            </a:r>
            <a:r>
              <a:rPr lang="fr-CA" dirty="0" smtClean="0"/>
              <a:t> </a:t>
            </a:r>
            <a:r>
              <a:rPr lang="fr-CA" dirty="0" err="1" smtClean="0"/>
              <a:t>neighbor</a:t>
            </a:r>
            <a:endParaRPr lang="fr-CA" dirty="0"/>
          </a:p>
        </p:txBody>
      </p:sp>
    </p:spTree>
    <p:extLst>
      <p:ext uri="{BB962C8B-B14F-4D97-AF65-F5344CB8AC3E}">
        <p14:creationId xmlns:p14="http://schemas.microsoft.com/office/powerpoint/2010/main" val="84386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Techniques de classification</a:t>
            </a:r>
            <a:endParaRPr lang="fr-CA" dirty="0"/>
          </a:p>
        </p:txBody>
      </p:sp>
      <p:sp>
        <p:nvSpPr>
          <p:cNvPr id="3" name="Espace réservé du contenu 2"/>
          <p:cNvSpPr>
            <a:spLocks noGrp="1"/>
          </p:cNvSpPr>
          <p:nvPr>
            <p:ph idx="1"/>
          </p:nvPr>
        </p:nvSpPr>
        <p:spPr/>
        <p:txBody>
          <a:bodyPr/>
          <a:lstStyle/>
          <a:p>
            <a:r>
              <a:rPr lang="en-US" dirty="0" err="1" smtClean="0"/>
              <a:t>Classificateurs</a:t>
            </a:r>
            <a:r>
              <a:rPr lang="en-US" dirty="0" smtClean="0"/>
              <a:t> de base</a:t>
            </a:r>
          </a:p>
          <a:p>
            <a:pPr lvl="1"/>
            <a:r>
              <a:rPr lang="en-US" dirty="0" smtClean="0"/>
              <a:t> Decision Tree based Methods</a:t>
            </a:r>
          </a:p>
          <a:p>
            <a:pPr lvl="1"/>
            <a:r>
              <a:rPr lang="fr-CA" dirty="0" err="1" smtClean="0"/>
              <a:t>Rule</a:t>
            </a:r>
            <a:r>
              <a:rPr lang="fr-CA" dirty="0" smtClean="0"/>
              <a:t>-</a:t>
            </a:r>
            <a:r>
              <a:rPr lang="fr-CA" dirty="0" err="1" smtClean="0"/>
              <a:t>based</a:t>
            </a:r>
            <a:r>
              <a:rPr lang="fr-CA" dirty="0" smtClean="0"/>
              <a:t> </a:t>
            </a:r>
            <a:r>
              <a:rPr lang="fr-CA" dirty="0" err="1" smtClean="0"/>
              <a:t>Methods</a:t>
            </a:r>
            <a:endParaRPr lang="fr-CA" dirty="0" smtClean="0"/>
          </a:p>
          <a:p>
            <a:pPr lvl="1"/>
            <a:r>
              <a:rPr lang="fr-CA" b="1" dirty="0" err="1" smtClean="0">
                <a:solidFill>
                  <a:srgbClr val="FF0000"/>
                </a:solidFill>
              </a:rPr>
              <a:t>Nearest</a:t>
            </a:r>
            <a:r>
              <a:rPr lang="fr-CA" b="1" dirty="0" smtClean="0">
                <a:solidFill>
                  <a:srgbClr val="FF0000"/>
                </a:solidFill>
              </a:rPr>
              <a:t>-</a:t>
            </a:r>
            <a:r>
              <a:rPr lang="fr-CA" b="1" dirty="0" err="1" smtClean="0">
                <a:solidFill>
                  <a:srgbClr val="FF0000"/>
                </a:solidFill>
              </a:rPr>
              <a:t>neighbor</a:t>
            </a:r>
            <a:endParaRPr lang="fr-CA" b="1" dirty="0" smtClean="0">
              <a:solidFill>
                <a:srgbClr val="FF0000"/>
              </a:solidFill>
            </a:endParaRPr>
          </a:p>
          <a:p>
            <a:pPr lvl="1"/>
            <a:r>
              <a:rPr lang="fr-CA" dirty="0" smtClean="0"/>
              <a:t>Neural Networks</a:t>
            </a:r>
          </a:p>
          <a:p>
            <a:pPr lvl="1"/>
            <a:r>
              <a:rPr lang="en-US" dirty="0" smtClean="0">
                <a:solidFill>
                  <a:srgbClr val="FF0000"/>
                </a:solidFill>
              </a:rPr>
              <a:t>Naïve </a:t>
            </a:r>
            <a:r>
              <a:rPr lang="en-US" dirty="0" err="1" smtClean="0">
                <a:solidFill>
                  <a:srgbClr val="FF0000"/>
                </a:solidFill>
              </a:rPr>
              <a:t>Bayes</a:t>
            </a:r>
            <a:r>
              <a:rPr lang="en-US" dirty="0" smtClean="0">
                <a:solidFill>
                  <a:srgbClr val="FF0000"/>
                </a:solidFill>
              </a:rPr>
              <a:t> </a:t>
            </a:r>
            <a:r>
              <a:rPr lang="en-US" dirty="0" smtClean="0"/>
              <a:t>et Bayesian Belief Networks</a:t>
            </a:r>
          </a:p>
          <a:p>
            <a:pPr lvl="1"/>
            <a:r>
              <a:rPr lang="fr-CA" dirty="0" smtClean="0"/>
              <a:t>Support </a:t>
            </a:r>
            <a:r>
              <a:rPr lang="fr-CA" dirty="0" err="1" smtClean="0"/>
              <a:t>Vector</a:t>
            </a:r>
            <a:r>
              <a:rPr lang="fr-CA" dirty="0" smtClean="0"/>
              <a:t> Machines</a:t>
            </a:r>
          </a:p>
          <a:p>
            <a:endParaRPr lang="fr-CA" dirty="0" smtClean="0"/>
          </a:p>
          <a:p>
            <a:r>
              <a:rPr lang="en-US" dirty="0" err="1" smtClean="0"/>
              <a:t>Classificateurs</a:t>
            </a:r>
            <a:r>
              <a:rPr lang="en-US" dirty="0" smtClean="0"/>
              <a:t> </a:t>
            </a:r>
            <a:r>
              <a:rPr lang="en-US" dirty="0" err="1" smtClean="0"/>
              <a:t>d'ensemble</a:t>
            </a:r>
            <a:endParaRPr lang="en-US" dirty="0" smtClean="0"/>
          </a:p>
          <a:p>
            <a:pPr lvl="1"/>
            <a:r>
              <a:rPr lang="en-US" dirty="0" smtClean="0"/>
              <a:t>Boosting, Bagging, </a:t>
            </a:r>
            <a:r>
              <a:rPr lang="en-US" dirty="0" smtClean="0">
                <a:solidFill>
                  <a:srgbClr val="FF0000"/>
                </a:solidFill>
              </a:rPr>
              <a:t>Random Forests</a:t>
            </a:r>
          </a:p>
          <a:p>
            <a:endParaRPr lang="fr-CA" dirty="0" smtClean="0"/>
          </a:p>
          <a:p>
            <a:endParaRPr lang="fr-CA" dirty="0"/>
          </a:p>
        </p:txBody>
      </p:sp>
    </p:spTree>
    <p:extLst>
      <p:ext uri="{BB962C8B-B14F-4D97-AF65-F5344CB8AC3E}">
        <p14:creationId xmlns:p14="http://schemas.microsoft.com/office/powerpoint/2010/main" val="248093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Classificateur | </a:t>
            </a:r>
            <a:r>
              <a:rPr lang="fr-CA" dirty="0" err="1" smtClean="0"/>
              <a:t>Nearest</a:t>
            </a:r>
            <a:r>
              <a:rPr lang="fr-CA" dirty="0" smtClean="0"/>
              <a:t> </a:t>
            </a:r>
            <a:r>
              <a:rPr lang="fr-CA" dirty="0" err="1" smtClean="0"/>
              <a:t>neighbor</a:t>
            </a:r>
            <a:endParaRPr lang="fr-CA" dirty="0"/>
          </a:p>
        </p:txBody>
      </p:sp>
      <p:sp>
        <p:nvSpPr>
          <p:cNvPr id="3" name="Espace réservé du contenu 2"/>
          <p:cNvSpPr>
            <a:spLocks noGrp="1"/>
          </p:cNvSpPr>
          <p:nvPr>
            <p:ph idx="1"/>
          </p:nvPr>
        </p:nvSpPr>
        <p:spPr/>
        <p:txBody>
          <a:bodyPr/>
          <a:lstStyle/>
          <a:p>
            <a:r>
              <a:rPr lang="fr-CA" b="1" dirty="0" smtClean="0"/>
              <a:t>Objectif</a:t>
            </a:r>
            <a:r>
              <a:rPr lang="fr-CA" dirty="0" smtClean="0"/>
              <a:t>: trouver la donnée d'apprentissage la plus proche de la donnée de test et classifier l'instance de test comme étant de la même classe</a:t>
            </a:r>
            <a:endParaRPr lang="fr-CA" dirty="0"/>
          </a:p>
        </p:txBody>
      </p:sp>
      <p:pic>
        <p:nvPicPr>
          <p:cNvPr id="4" name="Image 3"/>
          <p:cNvPicPr>
            <a:picLocks noChangeAspect="1"/>
          </p:cNvPicPr>
          <p:nvPr/>
        </p:nvPicPr>
        <p:blipFill>
          <a:blip r:embed="rId2"/>
          <a:stretch>
            <a:fillRect/>
          </a:stretch>
        </p:blipFill>
        <p:spPr>
          <a:xfrm>
            <a:off x="539552" y="2492896"/>
            <a:ext cx="7662478" cy="3428680"/>
          </a:xfrm>
          <a:prstGeom prst="rect">
            <a:avLst/>
          </a:prstGeom>
        </p:spPr>
      </p:pic>
    </p:spTree>
    <p:extLst>
      <p:ext uri="{BB962C8B-B14F-4D97-AF65-F5344CB8AC3E}">
        <p14:creationId xmlns:p14="http://schemas.microsoft.com/office/powerpoint/2010/main" val="9310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Classificateur | </a:t>
            </a:r>
            <a:r>
              <a:rPr lang="fr-CA" dirty="0" smtClean="0"/>
              <a:t>k-</a:t>
            </a:r>
            <a:r>
              <a:rPr lang="fr-CA" dirty="0" err="1" smtClean="0"/>
              <a:t>Nearest</a:t>
            </a:r>
            <a:r>
              <a:rPr lang="fr-CA" dirty="0" smtClean="0"/>
              <a:t> </a:t>
            </a:r>
            <a:r>
              <a:rPr lang="fr-CA" dirty="0" err="1"/>
              <a:t>neighbor</a:t>
            </a:r>
            <a:endParaRPr lang="fr-CA" dirty="0"/>
          </a:p>
        </p:txBody>
      </p:sp>
      <p:sp>
        <p:nvSpPr>
          <p:cNvPr id="3" name="Espace réservé du contenu 2"/>
          <p:cNvSpPr>
            <a:spLocks noGrp="1"/>
          </p:cNvSpPr>
          <p:nvPr>
            <p:ph idx="1"/>
          </p:nvPr>
        </p:nvSpPr>
        <p:spPr/>
        <p:txBody>
          <a:bodyPr/>
          <a:lstStyle/>
          <a:p>
            <a:r>
              <a:rPr lang="fr-CA" b="1" dirty="0" smtClean="0"/>
              <a:t>Objectif</a:t>
            </a:r>
            <a:r>
              <a:rPr lang="fr-CA" dirty="0" smtClean="0"/>
              <a:t>: </a:t>
            </a:r>
            <a:r>
              <a:rPr lang="fr-CA" dirty="0"/>
              <a:t>trouver </a:t>
            </a:r>
            <a:r>
              <a:rPr lang="fr-CA" dirty="0" smtClean="0"/>
              <a:t>les </a:t>
            </a:r>
            <a:r>
              <a:rPr lang="fr-CA" b="1" i="1" dirty="0" smtClean="0"/>
              <a:t>k</a:t>
            </a:r>
            <a:r>
              <a:rPr lang="fr-CA" dirty="0" smtClean="0"/>
              <a:t> instances d'apprentissage qui sont les </a:t>
            </a:r>
            <a:r>
              <a:rPr lang="fr-CA" dirty="0"/>
              <a:t>plus </a:t>
            </a:r>
            <a:r>
              <a:rPr lang="fr-CA" dirty="0" smtClean="0"/>
              <a:t>proches </a:t>
            </a:r>
            <a:r>
              <a:rPr lang="fr-CA" dirty="0"/>
              <a:t>de la </a:t>
            </a:r>
            <a:r>
              <a:rPr lang="fr-CA" dirty="0" smtClean="0"/>
              <a:t>donnée </a:t>
            </a:r>
            <a:r>
              <a:rPr lang="fr-CA" dirty="0"/>
              <a:t>de test et classifier l'instance de test comme étant de la même </a:t>
            </a:r>
            <a:r>
              <a:rPr lang="fr-CA" dirty="0" smtClean="0"/>
              <a:t>classe que la classe majoritaire des </a:t>
            </a:r>
            <a:r>
              <a:rPr lang="fr-CA" b="1" i="1" dirty="0" smtClean="0"/>
              <a:t>k</a:t>
            </a:r>
            <a:r>
              <a:rPr lang="fr-CA" dirty="0" smtClean="0"/>
              <a:t> instances</a:t>
            </a:r>
            <a:endParaRPr lang="fr-CA" dirty="0"/>
          </a:p>
          <a:p>
            <a:endParaRPr lang="fr-CA" dirty="0"/>
          </a:p>
        </p:txBody>
      </p:sp>
      <p:pic>
        <p:nvPicPr>
          <p:cNvPr id="4" name="Image 3"/>
          <p:cNvPicPr>
            <a:picLocks noChangeAspect="1"/>
          </p:cNvPicPr>
          <p:nvPr/>
        </p:nvPicPr>
        <p:blipFill>
          <a:blip r:embed="rId2"/>
          <a:stretch>
            <a:fillRect/>
          </a:stretch>
        </p:blipFill>
        <p:spPr>
          <a:xfrm>
            <a:off x="2276475" y="2924944"/>
            <a:ext cx="4591050" cy="2790825"/>
          </a:xfrm>
          <a:prstGeom prst="rect">
            <a:avLst/>
          </a:prstGeom>
        </p:spPr>
      </p:pic>
    </p:spTree>
    <p:extLst>
      <p:ext uri="{BB962C8B-B14F-4D97-AF65-F5344CB8AC3E}">
        <p14:creationId xmlns:p14="http://schemas.microsoft.com/office/powerpoint/2010/main" val="12310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Algorithme k-NN</a:t>
            </a:r>
            <a:endParaRPr lang="fr-CA" dirty="0"/>
          </a:p>
        </p:txBody>
      </p:sp>
      <p:sp>
        <p:nvSpPr>
          <p:cNvPr id="3" name="Espace réservé du contenu 2"/>
          <p:cNvSpPr>
            <a:spLocks noGrp="1"/>
          </p:cNvSpPr>
          <p:nvPr>
            <p:ph idx="1"/>
          </p:nvPr>
        </p:nvSpPr>
        <p:spPr/>
        <p:txBody>
          <a:bodyPr/>
          <a:lstStyle/>
          <a:p>
            <a:pPr marL="0" indent="0">
              <a:buNone/>
            </a:pPr>
            <a:r>
              <a:rPr lang="fr-CA" dirty="0"/>
              <a:t>1: </a:t>
            </a:r>
            <a:r>
              <a:rPr lang="fr-CA" dirty="0" smtClean="0"/>
              <a:t>Soit 𝑘 le nombre de proches voisins et 𝐷 l'ensemble des instances d'apprentissage. </a:t>
            </a:r>
          </a:p>
          <a:p>
            <a:pPr marL="0" indent="0">
              <a:buNone/>
            </a:pPr>
            <a:r>
              <a:rPr lang="fr-CA" dirty="0" smtClean="0"/>
              <a:t>2</a:t>
            </a:r>
            <a:r>
              <a:rPr lang="fr-CA" dirty="0"/>
              <a:t>: </a:t>
            </a:r>
            <a:r>
              <a:rPr lang="fr-CA" dirty="0" smtClean="0"/>
              <a:t>Pour chaque instance test </a:t>
            </a:r>
            <a:r>
              <a:rPr lang="fr-CA" dirty="0"/>
              <a:t>𝑧 = 𝐱 ′ , 𝑦 ′ </a:t>
            </a:r>
            <a:r>
              <a:rPr lang="fr-CA" dirty="0" smtClean="0"/>
              <a:t>faire </a:t>
            </a:r>
          </a:p>
          <a:p>
            <a:pPr marL="0" indent="0">
              <a:buNone/>
            </a:pPr>
            <a:r>
              <a:rPr lang="fr-CA" dirty="0" smtClean="0"/>
              <a:t>3</a:t>
            </a:r>
            <a:r>
              <a:rPr lang="fr-CA" dirty="0"/>
              <a:t>: </a:t>
            </a:r>
            <a:r>
              <a:rPr lang="fr-CA" dirty="0" smtClean="0"/>
              <a:t>Calculer </a:t>
            </a:r>
            <a:r>
              <a:rPr lang="fr-CA" dirty="0"/>
              <a:t>𝑑 𝐱 ′ , 𝐱 , </a:t>
            </a:r>
            <a:r>
              <a:rPr lang="fr-CA" dirty="0" smtClean="0"/>
              <a:t>la </a:t>
            </a:r>
            <a:r>
              <a:rPr lang="fr-CA" u="sng" dirty="0"/>
              <a:t>distance</a:t>
            </a:r>
            <a:r>
              <a:rPr lang="fr-CA" dirty="0"/>
              <a:t> </a:t>
            </a:r>
            <a:r>
              <a:rPr lang="fr-CA" dirty="0" smtClean="0"/>
              <a:t>entre </a:t>
            </a:r>
            <a:r>
              <a:rPr lang="fr-CA" dirty="0"/>
              <a:t>𝑧 </a:t>
            </a:r>
            <a:r>
              <a:rPr lang="fr-CA" dirty="0" smtClean="0"/>
              <a:t>et chaque instance, </a:t>
            </a:r>
            <a:r>
              <a:rPr lang="fr-CA" dirty="0"/>
              <a:t>𝐱, 𝑦 ∈ 𝐷. </a:t>
            </a:r>
            <a:endParaRPr lang="fr-CA" dirty="0" smtClean="0"/>
          </a:p>
          <a:p>
            <a:pPr marL="0" indent="0">
              <a:buNone/>
            </a:pPr>
            <a:r>
              <a:rPr lang="fr-CA" dirty="0" smtClean="0"/>
              <a:t>4</a:t>
            </a:r>
            <a:r>
              <a:rPr lang="fr-CA" dirty="0"/>
              <a:t>: </a:t>
            </a:r>
            <a:r>
              <a:rPr lang="fr-CA" dirty="0" smtClean="0"/>
              <a:t>Sélectionner </a:t>
            </a:r>
            <a:r>
              <a:rPr lang="fr-CA" dirty="0"/>
              <a:t>𝐷𝑧 ⊆ 𝐷, </a:t>
            </a:r>
            <a:r>
              <a:rPr lang="fr-CA" dirty="0" smtClean="0"/>
              <a:t>l'ensemble des  </a:t>
            </a:r>
            <a:r>
              <a:rPr lang="fr-CA" dirty="0"/>
              <a:t>𝑘 </a:t>
            </a:r>
            <a:r>
              <a:rPr lang="fr-CA" dirty="0" smtClean="0"/>
              <a:t>plus proches instances d'apprentissage  de </a:t>
            </a:r>
            <a:r>
              <a:rPr lang="fr-CA" dirty="0"/>
              <a:t>𝑧. </a:t>
            </a:r>
            <a:endParaRPr lang="fr-CA" dirty="0" smtClean="0"/>
          </a:p>
          <a:p>
            <a:pPr marL="0" indent="0">
              <a:buNone/>
            </a:pPr>
            <a:r>
              <a:rPr lang="fr-CA" dirty="0"/>
              <a:t>5: </a:t>
            </a:r>
            <a:r>
              <a:rPr lang="fr-CA" dirty="0" smtClean="0"/>
              <a:t>𝑦 </a:t>
            </a:r>
            <a:r>
              <a:rPr lang="fr-CA" dirty="0"/>
              <a:t>′ = </a:t>
            </a:r>
            <a:r>
              <a:rPr lang="fr-CA" dirty="0" err="1"/>
              <a:t>argmax</a:t>
            </a:r>
            <a:r>
              <a:rPr lang="fr-CA" dirty="0"/>
              <a:t> 𝑣 𝑥 𝐼 𝑣 = 𝑦𝑖 𝑖 ,𝑦𝑖 ∈𝐷𝑧 </a:t>
            </a:r>
            <a:endParaRPr lang="fr-CA" dirty="0" smtClean="0"/>
          </a:p>
          <a:p>
            <a:pPr marL="0" indent="0">
              <a:buNone/>
            </a:pPr>
            <a:r>
              <a:rPr lang="fr-CA" dirty="0" smtClean="0"/>
              <a:t>6</a:t>
            </a:r>
            <a:r>
              <a:rPr lang="fr-CA" dirty="0"/>
              <a:t>: </a:t>
            </a:r>
            <a:r>
              <a:rPr lang="fr-CA" dirty="0" smtClean="0"/>
              <a:t>fin pour</a:t>
            </a:r>
            <a:endParaRPr lang="fr-CA" dirty="0"/>
          </a:p>
        </p:txBody>
      </p:sp>
    </p:spTree>
    <p:extLst>
      <p:ext uri="{BB962C8B-B14F-4D97-AF65-F5344CB8AC3E}">
        <p14:creationId xmlns:p14="http://schemas.microsoft.com/office/powerpoint/2010/main" val="298427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K-</a:t>
            </a:r>
            <a:r>
              <a:rPr lang="fr-CA" dirty="0" err="1" smtClean="0"/>
              <a:t>nearest</a:t>
            </a:r>
            <a:r>
              <a:rPr lang="fr-CA" dirty="0" smtClean="0"/>
              <a:t> </a:t>
            </a:r>
            <a:r>
              <a:rPr lang="fr-CA" dirty="0" err="1" smtClean="0"/>
              <a:t>neighbor</a:t>
            </a:r>
            <a:endParaRPr lang="fr-CA" dirty="0"/>
          </a:p>
        </p:txBody>
      </p:sp>
      <p:sp>
        <p:nvSpPr>
          <p:cNvPr id="3" name="Espace réservé du contenu 2"/>
          <p:cNvSpPr>
            <a:spLocks noGrp="1"/>
          </p:cNvSpPr>
          <p:nvPr>
            <p:ph idx="1"/>
          </p:nvPr>
        </p:nvSpPr>
        <p:spPr>
          <a:xfrm>
            <a:off x="152400" y="4653135"/>
            <a:ext cx="8839200" cy="1473029"/>
          </a:xfrm>
        </p:spPr>
        <p:txBody>
          <a:bodyPr/>
          <a:lstStyle/>
          <a:p>
            <a:r>
              <a:rPr lang="fr-CA" dirty="0" smtClean="0"/>
              <a:t>En Jaune, instance à classer</a:t>
            </a:r>
          </a:p>
          <a:p>
            <a:pPr marL="0" indent="0">
              <a:buNone/>
            </a:pPr>
            <a:endParaRPr lang="fr-CA" dirty="0"/>
          </a:p>
        </p:txBody>
      </p:sp>
      <p:pic>
        <p:nvPicPr>
          <p:cNvPr id="4" name="Image 3"/>
          <p:cNvPicPr>
            <a:picLocks noChangeAspect="1"/>
          </p:cNvPicPr>
          <p:nvPr/>
        </p:nvPicPr>
        <p:blipFill>
          <a:blip r:embed="rId2"/>
          <a:stretch>
            <a:fillRect/>
          </a:stretch>
        </p:blipFill>
        <p:spPr>
          <a:xfrm>
            <a:off x="979034" y="1439922"/>
            <a:ext cx="7153275" cy="2667000"/>
          </a:xfrm>
          <a:prstGeom prst="rect">
            <a:avLst/>
          </a:prstGeom>
        </p:spPr>
      </p:pic>
    </p:spTree>
    <p:extLst>
      <p:ext uri="{BB962C8B-B14F-4D97-AF65-F5344CB8AC3E}">
        <p14:creationId xmlns:p14="http://schemas.microsoft.com/office/powerpoint/2010/main" val="395709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Choix de k</a:t>
            </a:r>
            <a:endParaRPr lang="fr-CA" dirty="0"/>
          </a:p>
        </p:txBody>
      </p:sp>
      <p:sp>
        <p:nvSpPr>
          <p:cNvPr id="3" name="Espace réservé du contenu 2"/>
          <p:cNvSpPr>
            <a:spLocks noGrp="1"/>
          </p:cNvSpPr>
          <p:nvPr>
            <p:ph idx="1"/>
          </p:nvPr>
        </p:nvSpPr>
        <p:spPr/>
        <p:txBody>
          <a:bodyPr/>
          <a:lstStyle/>
          <a:p>
            <a:r>
              <a:rPr lang="fr-CA" dirty="0" smtClean="0"/>
              <a:t>Le choix de k n'est pas évident par la nature même de l'algorithme</a:t>
            </a:r>
          </a:p>
          <a:p>
            <a:r>
              <a:rPr lang="fr-CA" dirty="0" smtClean="0"/>
              <a:t>Si k est très petit, on risque d'avoir le </a:t>
            </a:r>
            <a:r>
              <a:rPr lang="fr-CA" dirty="0" err="1" smtClean="0"/>
              <a:t>overfitting</a:t>
            </a:r>
            <a:r>
              <a:rPr lang="fr-CA" dirty="0" smtClean="0"/>
              <a:t> en raison du bruit dans les données d'apprentissage</a:t>
            </a:r>
            <a:endParaRPr lang="fr-CA" dirty="0"/>
          </a:p>
          <a:p>
            <a:r>
              <a:rPr lang="fr-CA" dirty="0" smtClean="0"/>
              <a:t>si k est plus grand, on risque d'avoir des erreurs de mauvaise classification car le voisinage de l'instance de test devient plus grand et des points éloignés et non pertinents seront utilisés pour la classification </a:t>
            </a:r>
            <a:endParaRPr lang="fr-CA" dirty="0"/>
          </a:p>
        </p:txBody>
      </p:sp>
      <p:pic>
        <p:nvPicPr>
          <p:cNvPr id="4" name="Image 3"/>
          <p:cNvPicPr/>
          <p:nvPr/>
        </p:nvPicPr>
        <p:blipFill>
          <a:blip r:embed="rId2" cstate="print"/>
          <a:srcRect/>
          <a:stretch>
            <a:fillRect/>
          </a:stretch>
        </p:blipFill>
        <p:spPr bwMode="auto">
          <a:xfrm>
            <a:off x="5380315" y="4509120"/>
            <a:ext cx="3600400" cy="1872208"/>
          </a:xfrm>
          <a:prstGeom prst="rect">
            <a:avLst/>
          </a:prstGeom>
          <a:noFill/>
          <a:ln w="9525">
            <a:noFill/>
            <a:miter lim="800000"/>
            <a:headEnd/>
            <a:tailEnd/>
          </a:ln>
        </p:spPr>
      </p:pic>
    </p:spTree>
    <p:extLst>
      <p:ext uri="{BB962C8B-B14F-4D97-AF65-F5344CB8AC3E}">
        <p14:creationId xmlns:p14="http://schemas.microsoft.com/office/powerpoint/2010/main" val="138068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Vote de classe</a:t>
            </a:r>
            <a:endParaRPr lang="fr-CA" dirty="0"/>
          </a:p>
        </p:txBody>
      </p:sp>
      <p:sp>
        <p:nvSpPr>
          <p:cNvPr id="3" name="Espace réservé du contenu 2"/>
          <p:cNvSpPr>
            <a:spLocks noGrp="1"/>
          </p:cNvSpPr>
          <p:nvPr>
            <p:ph idx="1"/>
          </p:nvPr>
        </p:nvSpPr>
        <p:spPr/>
        <p:txBody>
          <a:bodyPr/>
          <a:lstStyle/>
          <a:p>
            <a:r>
              <a:rPr lang="fr-CA" dirty="0" smtClean="0"/>
              <a:t>Prendre les labels de classe des k-proches voisins et prendre la classe majoritaire</a:t>
            </a:r>
          </a:p>
          <a:p>
            <a:endParaRPr lang="fr-CA" dirty="0"/>
          </a:p>
          <a:p>
            <a:endParaRPr lang="fr-CA" dirty="0" smtClean="0"/>
          </a:p>
          <a:p>
            <a:endParaRPr lang="fr-CA" dirty="0"/>
          </a:p>
          <a:p>
            <a:endParaRPr lang="fr-CA" dirty="0" smtClean="0"/>
          </a:p>
          <a:p>
            <a:r>
              <a:rPr lang="fr-CA" dirty="0" smtClean="0"/>
              <a:t>v est un label de classe</a:t>
            </a:r>
          </a:p>
          <a:p>
            <a:r>
              <a:rPr lang="fr-CA" dirty="0" smtClean="0"/>
              <a:t>y</a:t>
            </a:r>
            <a:r>
              <a:rPr lang="fr-CA" baseline="-25000" dirty="0" smtClean="0"/>
              <a:t>i</a:t>
            </a:r>
            <a:r>
              <a:rPr lang="fr-CA" dirty="0" smtClean="0"/>
              <a:t>: label de classe d'un voisin i</a:t>
            </a:r>
          </a:p>
          <a:p>
            <a:r>
              <a:rPr lang="fr-CA" dirty="0" smtClean="0"/>
              <a:t>I(.) : fonction qui retourne 1 si l'argument est </a:t>
            </a:r>
            <a:r>
              <a:rPr lang="fr-CA" dirty="0" err="1" smtClean="0"/>
              <a:t>True</a:t>
            </a:r>
            <a:r>
              <a:rPr lang="fr-CA" dirty="0" smtClean="0"/>
              <a:t> et 0 autrement</a:t>
            </a:r>
            <a:endParaRPr lang="fr-CA" dirty="0"/>
          </a:p>
        </p:txBody>
      </p:sp>
      <p:pic>
        <p:nvPicPr>
          <p:cNvPr id="5" name="Image 4"/>
          <p:cNvPicPr>
            <a:picLocks noChangeAspect="1"/>
          </p:cNvPicPr>
          <p:nvPr/>
        </p:nvPicPr>
        <p:blipFill>
          <a:blip r:embed="rId2"/>
          <a:stretch>
            <a:fillRect/>
          </a:stretch>
        </p:blipFill>
        <p:spPr>
          <a:xfrm>
            <a:off x="1691680" y="2187019"/>
            <a:ext cx="5469520" cy="1330424"/>
          </a:xfrm>
          <a:prstGeom prst="rect">
            <a:avLst/>
          </a:prstGeom>
        </p:spPr>
      </p:pic>
    </p:spTree>
    <p:extLst>
      <p:ext uri="{BB962C8B-B14F-4D97-AF65-F5344CB8AC3E}">
        <p14:creationId xmlns:p14="http://schemas.microsoft.com/office/powerpoint/2010/main" val="302027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Alternative</a:t>
            </a:r>
            <a:endParaRPr lang="fr-CA" dirty="0"/>
          </a:p>
        </p:txBody>
      </p:sp>
      <p:sp>
        <p:nvSpPr>
          <p:cNvPr id="3" name="Espace réservé du contenu 2"/>
          <p:cNvSpPr>
            <a:spLocks noGrp="1"/>
          </p:cNvSpPr>
          <p:nvPr>
            <p:ph idx="1"/>
          </p:nvPr>
        </p:nvSpPr>
        <p:spPr/>
        <p:txBody>
          <a:bodyPr/>
          <a:lstStyle/>
          <a:p>
            <a:r>
              <a:rPr lang="fr-CA" dirty="0" smtClean="0"/>
              <a:t>On peut avoir une modification dans la règle de vote en procédant à une pondération de l'influence des voisins selon la distance</a:t>
            </a:r>
          </a:p>
          <a:p>
            <a:endParaRPr lang="fr-CA" dirty="0"/>
          </a:p>
          <a:p>
            <a:endParaRPr lang="fr-CA" dirty="0" smtClean="0"/>
          </a:p>
          <a:p>
            <a:endParaRPr lang="fr-CA" dirty="0"/>
          </a:p>
          <a:p>
            <a:r>
              <a:rPr lang="fr-CA" dirty="0" smtClean="0"/>
              <a:t>Coefficient:</a:t>
            </a:r>
            <a:endParaRPr lang="fr-CA" dirty="0"/>
          </a:p>
        </p:txBody>
      </p:sp>
      <p:pic>
        <p:nvPicPr>
          <p:cNvPr id="4" name="Image 3"/>
          <p:cNvPicPr>
            <a:picLocks noChangeAspect="1"/>
          </p:cNvPicPr>
          <p:nvPr/>
        </p:nvPicPr>
        <p:blipFill>
          <a:blip r:embed="rId2"/>
          <a:stretch>
            <a:fillRect/>
          </a:stretch>
        </p:blipFill>
        <p:spPr>
          <a:xfrm>
            <a:off x="2411760" y="2564904"/>
            <a:ext cx="4622726" cy="1115367"/>
          </a:xfrm>
          <a:prstGeom prst="rect">
            <a:avLst/>
          </a:prstGeom>
        </p:spPr>
      </p:pic>
      <p:pic>
        <p:nvPicPr>
          <p:cNvPr id="6" name="Image 5"/>
          <p:cNvPicPr>
            <a:picLocks noChangeAspect="1"/>
          </p:cNvPicPr>
          <p:nvPr/>
        </p:nvPicPr>
        <p:blipFill>
          <a:blip r:embed="rId3"/>
          <a:stretch>
            <a:fillRect/>
          </a:stretch>
        </p:blipFill>
        <p:spPr>
          <a:xfrm>
            <a:off x="3275855" y="4653137"/>
            <a:ext cx="3609321" cy="683318"/>
          </a:xfrm>
          <a:prstGeom prst="rect">
            <a:avLst/>
          </a:prstGeom>
        </p:spPr>
      </p:pic>
    </p:spTree>
    <p:extLst>
      <p:ext uri="{BB962C8B-B14F-4D97-AF65-F5344CB8AC3E}">
        <p14:creationId xmlns:p14="http://schemas.microsoft.com/office/powerpoint/2010/main" val="72117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Conclusion</a:t>
            </a:r>
            <a:endParaRPr lang="fr-CA" dirty="0"/>
          </a:p>
        </p:txBody>
      </p:sp>
      <p:sp>
        <p:nvSpPr>
          <p:cNvPr id="3" name="Espace réservé du contenu 2"/>
          <p:cNvSpPr>
            <a:spLocks noGrp="1"/>
          </p:cNvSpPr>
          <p:nvPr>
            <p:ph idx="1"/>
          </p:nvPr>
        </p:nvSpPr>
        <p:spPr/>
        <p:txBody>
          <a:bodyPr/>
          <a:lstStyle/>
          <a:p>
            <a:r>
              <a:rPr lang="fr-CA" dirty="0" smtClean="0"/>
              <a:t>Dans cette leçon, on a passé en revue les points suivants</a:t>
            </a:r>
          </a:p>
          <a:p>
            <a:pPr lvl="1"/>
            <a:r>
              <a:rPr lang="fr-CA" dirty="0"/>
              <a:t>Classification</a:t>
            </a:r>
          </a:p>
          <a:p>
            <a:pPr lvl="1"/>
            <a:r>
              <a:rPr lang="fr-CA" dirty="0"/>
              <a:t>K-</a:t>
            </a:r>
            <a:r>
              <a:rPr lang="fr-CA" dirty="0" err="1"/>
              <a:t>nearest</a:t>
            </a:r>
            <a:r>
              <a:rPr lang="fr-CA" dirty="0"/>
              <a:t> </a:t>
            </a:r>
            <a:r>
              <a:rPr lang="fr-CA" dirty="0" err="1"/>
              <a:t>neighbor</a:t>
            </a:r>
            <a:endParaRPr lang="fr-CA" dirty="0"/>
          </a:p>
          <a:p>
            <a:pPr marL="0" indent="0">
              <a:buNone/>
            </a:pPr>
            <a:endParaRPr lang="fr-CA" dirty="0"/>
          </a:p>
        </p:txBody>
      </p:sp>
    </p:spTree>
    <p:extLst>
      <p:ext uri="{BB962C8B-B14F-4D97-AF65-F5344CB8AC3E}">
        <p14:creationId xmlns:p14="http://schemas.microsoft.com/office/powerpoint/2010/main" val="387397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Agenda</a:t>
            </a:r>
            <a:endParaRPr lang="fr-CA" dirty="0"/>
          </a:p>
        </p:txBody>
      </p:sp>
      <p:sp>
        <p:nvSpPr>
          <p:cNvPr id="3" name="Espace réservé du contenu 2"/>
          <p:cNvSpPr>
            <a:spLocks noGrp="1"/>
          </p:cNvSpPr>
          <p:nvPr>
            <p:ph idx="1"/>
          </p:nvPr>
        </p:nvSpPr>
        <p:spPr/>
        <p:txBody>
          <a:bodyPr/>
          <a:lstStyle/>
          <a:p>
            <a:r>
              <a:rPr lang="fr-CA" dirty="0" smtClean="0"/>
              <a:t>Dans cette leçon, on présente les points suivants</a:t>
            </a:r>
          </a:p>
          <a:p>
            <a:pPr lvl="1"/>
            <a:r>
              <a:rPr lang="fr-CA" dirty="0" smtClean="0"/>
              <a:t>Classification</a:t>
            </a:r>
          </a:p>
          <a:p>
            <a:pPr lvl="1"/>
            <a:r>
              <a:rPr lang="fr-CA" dirty="0" smtClean="0"/>
              <a:t>K-</a:t>
            </a:r>
            <a:r>
              <a:rPr lang="fr-CA" dirty="0" err="1" smtClean="0"/>
              <a:t>nearest</a:t>
            </a:r>
            <a:r>
              <a:rPr lang="fr-CA" dirty="0" smtClean="0"/>
              <a:t> </a:t>
            </a:r>
            <a:r>
              <a:rPr lang="fr-CA" dirty="0" err="1" smtClean="0"/>
              <a:t>neighbor</a:t>
            </a:r>
            <a:endParaRPr lang="fr-CA" dirty="0"/>
          </a:p>
        </p:txBody>
      </p:sp>
    </p:spTree>
    <p:extLst>
      <p:ext uri="{BB962C8B-B14F-4D97-AF65-F5344CB8AC3E}">
        <p14:creationId xmlns:p14="http://schemas.microsoft.com/office/powerpoint/2010/main" val="358805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Classification</a:t>
            </a:r>
            <a:endParaRPr lang="fr-CA" dirty="0"/>
          </a:p>
        </p:txBody>
      </p:sp>
      <p:sp>
        <p:nvSpPr>
          <p:cNvPr id="3" name="Espace réservé du contenu 2"/>
          <p:cNvSpPr>
            <a:spLocks noGrp="1"/>
          </p:cNvSpPr>
          <p:nvPr>
            <p:ph idx="1"/>
          </p:nvPr>
        </p:nvSpPr>
        <p:spPr/>
        <p:txBody>
          <a:bodyPr/>
          <a:lstStyle/>
          <a:p>
            <a:r>
              <a:rPr lang="fr-CA" dirty="0" smtClean="0"/>
              <a:t>Sachant une entrée X, on considère la sortie ou prédiction Y</a:t>
            </a:r>
          </a:p>
          <a:p>
            <a:r>
              <a:rPr lang="fr-CA" dirty="0" smtClean="0"/>
              <a:t>La sortie Y est une catégorie alors que X peut prendre n'importe quelle valeur: </a:t>
            </a:r>
            <a:r>
              <a:rPr lang="fr-CA" u="sng" dirty="0" smtClean="0"/>
              <a:t>numérique</a:t>
            </a:r>
            <a:r>
              <a:rPr lang="fr-CA" dirty="0" smtClean="0"/>
              <a:t> ou </a:t>
            </a:r>
            <a:r>
              <a:rPr lang="fr-CA" u="sng" dirty="0" smtClean="0"/>
              <a:t>catégorie</a:t>
            </a:r>
            <a:endParaRPr lang="fr-CA" u="sng" dirty="0"/>
          </a:p>
        </p:txBody>
      </p:sp>
      <p:sp>
        <p:nvSpPr>
          <p:cNvPr id="4" name="ZoneTexte 3"/>
          <p:cNvSpPr txBox="1"/>
          <p:nvPr/>
        </p:nvSpPr>
        <p:spPr>
          <a:xfrm>
            <a:off x="683568" y="3517443"/>
            <a:ext cx="8001421" cy="138499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lang="fr-CA" sz="2800" dirty="0" smtClean="0"/>
              <a:t>Classification</a:t>
            </a:r>
          </a:p>
          <a:p>
            <a:pPr algn="ctr"/>
            <a:r>
              <a:rPr lang="fr-CA" sz="2800" dirty="0" smtClean="0"/>
              <a:t>Tache qui permet d'affecter des objets à une </a:t>
            </a:r>
            <a:r>
              <a:rPr lang="fr-CA" sz="2800" dirty="0" smtClean="0"/>
              <a:t>catégorie</a:t>
            </a:r>
            <a:endParaRPr lang="fr-CA" sz="2800" dirty="0" smtClean="0"/>
          </a:p>
          <a:p>
            <a:pPr algn="ctr"/>
            <a:r>
              <a:rPr lang="fr-CA" sz="2800" dirty="0" smtClean="0"/>
              <a:t>appartenant à un ensemble de catégories </a:t>
            </a:r>
            <a:r>
              <a:rPr lang="fr-CA" sz="2800" u="sng" dirty="0" err="1" smtClean="0"/>
              <a:t>pré-définies</a:t>
            </a:r>
            <a:endParaRPr lang="fr-CA" sz="2800" u="sng" dirty="0"/>
          </a:p>
        </p:txBody>
      </p:sp>
    </p:spTree>
    <p:extLst>
      <p:ext uri="{BB962C8B-B14F-4D97-AF65-F5344CB8AC3E}">
        <p14:creationId xmlns:p14="http://schemas.microsoft.com/office/powerpoint/2010/main" val="363290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Classification | </a:t>
            </a:r>
            <a:r>
              <a:rPr lang="en-CA" dirty="0" err="1" smtClean="0"/>
              <a:t>définition</a:t>
            </a:r>
            <a:endParaRPr lang="fr-CA" dirty="0"/>
          </a:p>
        </p:txBody>
      </p:sp>
      <p:sp>
        <p:nvSpPr>
          <p:cNvPr id="3" name="Espace réservé du contenu 2"/>
          <p:cNvSpPr>
            <a:spLocks noGrp="1"/>
          </p:cNvSpPr>
          <p:nvPr>
            <p:ph idx="1"/>
          </p:nvPr>
        </p:nvSpPr>
        <p:spPr/>
        <p:txBody>
          <a:bodyPr/>
          <a:lstStyle/>
          <a:p>
            <a:r>
              <a:rPr lang="en-CA" dirty="0" err="1" smtClean="0"/>
              <a:t>Soit</a:t>
            </a:r>
            <a:r>
              <a:rPr lang="en-CA" dirty="0" smtClean="0"/>
              <a:t> un ensemble </a:t>
            </a:r>
            <a:r>
              <a:rPr lang="en-CA" dirty="0" err="1" smtClean="0"/>
              <a:t>d'enregistrements</a:t>
            </a:r>
            <a:r>
              <a:rPr lang="en-CA" dirty="0" smtClean="0"/>
              <a:t>, </a:t>
            </a:r>
            <a:r>
              <a:rPr lang="en-CA" dirty="0" err="1" smtClean="0"/>
              <a:t>considéré</a:t>
            </a:r>
            <a:r>
              <a:rPr lang="en-CA" dirty="0" smtClean="0"/>
              <a:t> </a:t>
            </a:r>
            <a:r>
              <a:rPr lang="en-CA" dirty="0" err="1" smtClean="0"/>
              <a:t>comme</a:t>
            </a:r>
            <a:r>
              <a:rPr lang="en-CA" dirty="0" smtClean="0"/>
              <a:t> un ensemble </a:t>
            </a:r>
            <a:r>
              <a:rPr lang="en-CA" dirty="0" err="1" smtClean="0"/>
              <a:t>d'apprentissage</a:t>
            </a:r>
            <a:r>
              <a:rPr lang="en-CA" dirty="0" smtClean="0"/>
              <a:t> (training set)</a:t>
            </a:r>
          </a:p>
          <a:p>
            <a:pPr lvl="1"/>
            <a:r>
              <a:rPr lang="en-CA" dirty="0" err="1" smtClean="0"/>
              <a:t>Chaque</a:t>
            </a:r>
            <a:r>
              <a:rPr lang="en-CA" dirty="0" smtClean="0"/>
              <a:t> </a:t>
            </a:r>
            <a:r>
              <a:rPr lang="en-CA" dirty="0" err="1" smtClean="0"/>
              <a:t>enregistrement</a:t>
            </a:r>
            <a:r>
              <a:rPr lang="en-CA" dirty="0" smtClean="0"/>
              <a:t> </a:t>
            </a:r>
            <a:r>
              <a:rPr lang="en-CA" dirty="0" err="1" smtClean="0"/>
              <a:t>est</a:t>
            </a:r>
            <a:r>
              <a:rPr lang="en-CA" dirty="0" smtClean="0"/>
              <a:t> </a:t>
            </a:r>
            <a:r>
              <a:rPr lang="en-CA" dirty="0" err="1" smtClean="0"/>
              <a:t>caractérisé</a:t>
            </a:r>
            <a:r>
              <a:rPr lang="en-CA" dirty="0" smtClean="0"/>
              <a:t> par un </a:t>
            </a:r>
            <a:r>
              <a:rPr lang="en-CA" dirty="0" err="1" smtClean="0"/>
              <a:t>tuple</a:t>
            </a:r>
            <a:r>
              <a:rPr lang="en-CA" dirty="0" smtClean="0"/>
              <a:t> (</a:t>
            </a:r>
            <a:r>
              <a:rPr lang="en-CA" dirty="0" err="1" smtClean="0"/>
              <a:t>x,y</a:t>
            </a:r>
            <a:r>
              <a:rPr lang="en-CA" dirty="0" smtClean="0"/>
              <a:t>)</a:t>
            </a:r>
          </a:p>
          <a:p>
            <a:pPr lvl="2"/>
            <a:endParaRPr lang="en-CA" dirty="0" smtClean="0"/>
          </a:p>
          <a:p>
            <a:pPr lvl="2"/>
            <a:r>
              <a:rPr lang="en-CA" dirty="0" smtClean="0"/>
              <a:t>x </a:t>
            </a:r>
            <a:r>
              <a:rPr lang="en-CA" dirty="0" err="1" smtClean="0"/>
              <a:t>est</a:t>
            </a:r>
            <a:r>
              <a:rPr lang="en-CA" dirty="0" smtClean="0"/>
              <a:t>  </a:t>
            </a:r>
            <a:r>
              <a:rPr lang="en-CA" dirty="0" err="1" smtClean="0"/>
              <a:t>l'attribut</a:t>
            </a:r>
            <a:r>
              <a:rPr lang="en-CA" dirty="0" smtClean="0"/>
              <a:t>, </a:t>
            </a:r>
            <a:r>
              <a:rPr lang="en-CA" dirty="0" err="1" smtClean="0"/>
              <a:t>prédicteur</a:t>
            </a:r>
            <a:r>
              <a:rPr lang="en-CA" dirty="0" smtClean="0"/>
              <a:t>, variable </a:t>
            </a:r>
            <a:r>
              <a:rPr lang="en-CA" dirty="0" err="1" smtClean="0"/>
              <a:t>indépendante</a:t>
            </a:r>
            <a:r>
              <a:rPr lang="en-CA" dirty="0" smtClean="0"/>
              <a:t>, input</a:t>
            </a:r>
          </a:p>
          <a:p>
            <a:pPr lvl="2"/>
            <a:r>
              <a:rPr lang="en-CA" dirty="0" smtClean="0"/>
              <a:t>y </a:t>
            </a:r>
            <a:r>
              <a:rPr lang="en-CA" dirty="0" err="1" smtClean="0"/>
              <a:t>est</a:t>
            </a:r>
            <a:r>
              <a:rPr lang="en-CA" dirty="0" smtClean="0"/>
              <a:t> le label de </a:t>
            </a:r>
            <a:r>
              <a:rPr lang="en-CA" dirty="0" err="1" smtClean="0"/>
              <a:t>classe</a:t>
            </a:r>
            <a:r>
              <a:rPr lang="en-CA" dirty="0" smtClean="0"/>
              <a:t>, </a:t>
            </a:r>
            <a:r>
              <a:rPr lang="en-CA" dirty="0" err="1" smtClean="0"/>
              <a:t>réponse</a:t>
            </a:r>
            <a:r>
              <a:rPr lang="en-CA" dirty="0" smtClean="0"/>
              <a:t>, variable </a:t>
            </a:r>
            <a:r>
              <a:rPr lang="en-CA" dirty="0" err="1" smtClean="0"/>
              <a:t>dépendente</a:t>
            </a:r>
            <a:r>
              <a:rPr lang="en-CA" dirty="0" smtClean="0"/>
              <a:t>, output</a:t>
            </a:r>
            <a:endParaRPr lang="fr-CA" dirty="0"/>
          </a:p>
        </p:txBody>
      </p:sp>
      <p:sp>
        <p:nvSpPr>
          <p:cNvPr id="4" name="ZoneTexte 3"/>
          <p:cNvSpPr txBox="1"/>
          <p:nvPr/>
        </p:nvSpPr>
        <p:spPr>
          <a:xfrm>
            <a:off x="561201" y="4005064"/>
            <a:ext cx="7899231" cy="830997"/>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CA" sz="2400" dirty="0" err="1" smtClean="0">
                <a:solidFill>
                  <a:schemeClr val="tx1"/>
                </a:solidFill>
              </a:rPr>
              <a:t>Objectif</a:t>
            </a:r>
            <a:r>
              <a:rPr lang="en-CA" sz="2400" dirty="0" smtClean="0">
                <a:solidFill>
                  <a:schemeClr val="tx1"/>
                </a:solidFill>
              </a:rPr>
              <a:t>: </a:t>
            </a:r>
            <a:r>
              <a:rPr lang="en-CA" sz="2400" dirty="0" err="1" smtClean="0">
                <a:solidFill>
                  <a:schemeClr val="tx1"/>
                </a:solidFill>
              </a:rPr>
              <a:t>Définir</a:t>
            </a:r>
            <a:r>
              <a:rPr lang="en-CA" sz="2400" dirty="0" smtClean="0">
                <a:solidFill>
                  <a:schemeClr val="tx1"/>
                </a:solidFill>
              </a:rPr>
              <a:t> un </a:t>
            </a:r>
            <a:r>
              <a:rPr lang="en-CA" sz="2400" dirty="0" err="1" smtClean="0">
                <a:solidFill>
                  <a:schemeClr val="tx1"/>
                </a:solidFill>
              </a:rPr>
              <a:t>modèle</a:t>
            </a:r>
            <a:r>
              <a:rPr lang="en-CA" sz="2400" dirty="0" smtClean="0">
                <a:solidFill>
                  <a:schemeClr val="tx1"/>
                </a:solidFill>
              </a:rPr>
              <a:t> qui fait le mapping de </a:t>
            </a:r>
            <a:r>
              <a:rPr lang="en-CA" sz="2400" dirty="0" err="1" smtClean="0">
                <a:solidFill>
                  <a:schemeClr val="tx1"/>
                </a:solidFill>
              </a:rPr>
              <a:t>chaque</a:t>
            </a:r>
            <a:r>
              <a:rPr lang="en-CA" sz="2400" dirty="0" smtClean="0">
                <a:solidFill>
                  <a:schemeClr val="tx1"/>
                </a:solidFill>
              </a:rPr>
              <a:t> </a:t>
            </a:r>
          </a:p>
          <a:p>
            <a:pPr algn="ctr"/>
            <a:r>
              <a:rPr lang="en-CA" sz="2400" dirty="0" smtClean="0">
                <a:solidFill>
                  <a:schemeClr val="tx1"/>
                </a:solidFill>
              </a:rPr>
              <a:t>ensemble </a:t>
            </a:r>
            <a:r>
              <a:rPr lang="en-CA" sz="2400" dirty="0" err="1" smtClean="0">
                <a:solidFill>
                  <a:schemeClr val="tx1"/>
                </a:solidFill>
              </a:rPr>
              <a:t>d'attributs</a:t>
            </a:r>
            <a:r>
              <a:rPr lang="en-CA" sz="2400" dirty="0" smtClean="0">
                <a:solidFill>
                  <a:schemeClr val="tx1"/>
                </a:solidFill>
              </a:rPr>
              <a:t> X en un des labels de </a:t>
            </a:r>
            <a:r>
              <a:rPr lang="en-CA" sz="2400" dirty="0" err="1" smtClean="0">
                <a:solidFill>
                  <a:schemeClr val="tx1"/>
                </a:solidFill>
              </a:rPr>
              <a:t>classe</a:t>
            </a:r>
            <a:r>
              <a:rPr lang="en-CA" sz="2400" dirty="0" smtClean="0">
                <a:solidFill>
                  <a:schemeClr val="tx1"/>
                </a:solidFill>
              </a:rPr>
              <a:t> </a:t>
            </a:r>
            <a:r>
              <a:rPr lang="en-CA" sz="2400" dirty="0" err="1" smtClean="0">
                <a:solidFill>
                  <a:schemeClr val="tx1"/>
                </a:solidFill>
              </a:rPr>
              <a:t>pré-définis</a:t>
            </a:r>
            <a:endParaRPr lang="fr-CA" sz="2400" dirty="0">
              <a:solidFill>
                <a:schemeClr val="tx1"/>
              </a:solidFill>
            </a:endParaRPr>
          </a:p>
        </p:txBody>
      </p:sp>
    </p:spTree>
    <p:extLst>
      <p:ext uri="{BB962C8B-B14F-4D97-AF65-F5344CB8AC3E}">
        <p14:creationId xmlns:p14="http://schemas.microsoft.com/office/powerpoint/2010/main" val="318140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Exemple</a:t>
            </a:r>
            <a:r>
              <a:rPr lang="en-CA" dirty="0" smtClean="0"/>
              <a:t> de </a:t>
            </a:r>
            <a:r>
              <a:rPr lang="en-CA" dirty="0" err="1" smtClean="0"/>
              <a:t>tache</a:t>
            </a:r>
            <a:r>
              <a:rPr lang="en-CA" dirty="0" smtClean="0"/>
              <a:t> de classification</a:t>
            </a:r>
            <a:endParaRPr lang="fr-CA" dirty="0"/>
          </a:p>
        </p:txBody>
      </p:sp>
      <p:graphicFrame>
        <p:nvGraphicFramePr>
          <p:cNvPr id="6" name="Tableau 5"/>
          <p:cNvGraphicFramePr>
            <a:graphicFrameLocks noGrp="1"/>
          </p:cNvGraphicFramePr>
          <p:nvPr>
            <p:extLst>
              <p:ext uri="{D42A27DB-BD31-4B8C-83A1-F6EECF244321}">
                <p14:modId xmlns:p14="http://schemas.microsoft.com/office/powerpoint/2010/main" val="284931935"/>
              </p:ext>
            </p:extLst>
          </p:nvPr>
        </p:nvGraphicFramePr>
        <p:xfrm>
          <a:off x="395536" y="1397000"/>
          <a:ext cx="8208912" cy="4114800"/>
        </p:xfrm>
        <a:graphic>
          <a:graphicData uri="http://schemas.openxmlformats.org/drawingml/2006/table">
            <a:tbl>
              <a:tblPr firstRow="1" bandRow="1">
                <a:tableStyleId>{5C22544A-7EE6-4342-B048-85BDC9FD1C3A}</a:tableStyleId>
              </a:tblPr>
              <a:tblGrid>
                <a:gridCol w="2455755">
                  <a:extLst>
                    <a:ext uri="{9D8B030D-6E8A-4147-A177-3AD203B41FA5}">
                      <a16:colId xmlns:a16="http://schemas.microsoft.com/office/drawing/2014/main" val="20000"/>
                    </a:ext>
                  </a:extLst>
                </a:gridCol>
                <a:gridCol w="3165139">
                  <a:extLst>
                    <a:ext uri="{9D8B030D-6E8A-4147-A177-3AD203B41FA5}">
                      <a16:colId xmlns:a16="http://schemas.microsoft.com/office/drawing/2014/main" val="20001"/>
                    </a:ext>
                  </a:extLst>
                </a:gridCol>
                <a:gridCol w="2588018">
                  <a:extLst>
                    <a:ext uri="{9D8B030D-6E8A-4147-A177-3AD203B41FA5}">
                      <a16:colId xmlns:a16="http://schemas.microsoft.com/office/drawing/2014/main" val="20002"/>
                    </a:ext>
                  </a:extLst>
                </a:gridCol>
              </a:tblGrid>
              <a:tr h="370840">
                <a:tc>
                  <a:txBody>
                    <a:bodyPr/>
                    <a:lstStyle/>
                    <a:p>
                      <a:r>
                        <a:rPr lang="en-CA" sz="2800" dirty="0" err="1" smtClean="0"/>
                        <a:t>Tache</a:t>
                      </a:r>
                      <a:endParaRPr lang="fr-CA" sz="2800" dirty="0"/>
                    </a:p>
                  </a:txBody>
                  <a:tcPr/>
                </a:tc>
                <a:tc>
                  <a:txBody>
                    <a:bodyPr/>
                    <a:lstStyle/>
                    <a:p>
                      <a:r>
                        <a:rPr lang="en-CA" sz="2800" dirty="0" smtClean="0"/>
                        <a:t>Ensemble</a:t>
                      </a:r>
                      <a:r>
                        <a:rPr lang="en-CA" sz="2800" baseline="0" dirty="0" smtClean="0"/>
                        <a:t> </a:t>
                      </a:r>
                      <a:r>
                        <a:rPr lang="en-CA" sz="2800" baseline="0" dirty="0" err="1" smtClean="0"/>
                        <a:t>d'attributs</a:t>
                      </a:r>
                      <a:r>
                        <a:rPr lang="en-CA" sz="2800" baseline="0" dirty="0" smtClean="0"/>
                        <a:t> </a:t>
                      </a:r>
                      <a:r>
                        <a:rPr lang="en-CA" sz="2800" baseline="0" dirty="0" smtClean="0">
                          <a:solidFill>
                            <a:srgbClr val="FF0000"/>
                          </a:solidFill>
                        </a:rPr>
                        <a:t>X</a:t>
                      </a:r>
                      <a:endParaRPr lang="fr-CA" sz="2800" dirty="0">
                        <a:solidFill>
                          <a:srgbClr val="FF0000"/>
                        </a:solidFill>
                      </a:endParaRPr>
                    </a:p>
                  </a:txBody>
                  <a:tcPr/>
                </a:tc>
                <a:tc>
                  <a:txBody>
                    <a:bodyPr/>
                    <a:lstStyle/>
                    <a:p>
                      <a:r>
                        <a:rPr lang="en-CA" sz="2800" dirty="0" smtClean="0"/>
                        <a:t>Label</a:t>
                      </a:r>
                      <a:r>
                        <a:rPr lang="en-CA" sz="2800" baseline="0" dirty="0" smtClean="0"/>
                        <a:t> de classes </a:t>
                      </a:r>
                      <a:r>
                        <a:rPr lang="en-CA" sz="2800" baseline="0" dirty="0" smtClean="0">
                          <a:solidFill>
                            <a:srgbClr val="FF0000"/>
                          </a:solidFill>
                        </a:rPr>
                        <a:t>y</a:t>
                      </a:r>
                      <a:endParaRPr lang="fr-CA" sz="2800" dirty="0">
                        <a:solidFill>
                          <a:srgbClr val="FF0000"/>
                        </a:solidFill>
                      </a:endParaRPr>
                    </a:p>
                  </a:txBody>
                  <a:tcPr/>
                </a:tc>
                <a:extLst>
                  <a:ext uri="{0D108BD9-81ED-4DB2-BD59-A6C34878D82A}">
                    <a16:rowId xmlns:a16="http://schemas.microsoft.com/office/drawing/2014/main" val="10000"/>
                  </a:ext>
                </a:extLst>
              </a:tr>
              <a:tr h="370840">
                <a:tc>
                  <a:txBody>
                    <a:bodyPr/>
                    <a:lstStyle/>
                    <a:p>
                      <a:r>
                        <a:rPr lang="en-CA" sz="2800" dirty="0" smtClean="0"/>
                        <a:t>Classer des messages email en </a:t>
                      </a:r>
                      <a:r>
                        <a:rPr lang="en-CA" sz="2800" dirty="0" err="1" smtClean="0"/>
                        <a:t>catégories</a:t>
                      </a:r>
                      <a:endParaRPr lang="fr-CA" sz="2800" dirty="0"/>
                    </a:p>
                  </a:txBody>
                  <a:tcPr/>
                </a:tc>
                <a:tc>
                  <a:txBody>
                    <a:bodyPr/>
                    <a:lstStyle/>
                    <a:p>
                      <a:r>
                        <a:rPr lang="en-CA" sz="2800" dirty="0" smtClean="0"/>
                        <a:t>Features </a:t>
                      </a:r>
                      <a:r>
                        <a:rPr lang="en-CA" sz="2800" dirty="0" err="1" smtClean="0"/>
                        <a:t>extraites</a:t>
                      </a:r>
                      <a:r>
                        <a:rPr lang="en-CA" sz="2800" baseline="0" dirty="0" smtClean="0"/>
                        <a:t> du header du message et du </a:t>
                      </a:r>
                      <a:r>
                        <a:rPr lang="en-CA" sz="2800" baseline="0" dirty="0" err="1" smtClean="0"/>
                        <a:t>contenu</a:t>
                      </a:r>
                      <a:r>
                        <a:rPr lang="en-CA" sz="2800" baseline="0" dirty="0" smtClean="0"/>
                        <a:t> du email</a:t>
                      </a:r>
                      <a:endParaRPr lang="fr-CA" sz="2800" dirty="0"/>
                    </a:p>
                  </a:txBody>
                  <a:tcPr/>
                </a:tc>
                <a:tc>
                  <a:txBody>
                    <a:bodyPr/>
                    <a:lstStyle/>
                    <a:p>
                      <a:r>
                        <a:rPr lang="en-CA" sz="2800" dirty="0" smtClean="0"/>
                        <a:t>spam </a:t>
                      </a:r>
                      <a:r>
                        <a:rPr lang="en-CA" sz="2800" dirty="0" err="1" smtClean="0"/>
                        <a:t>ou</a:t>
                      </a:r>
                      <a:r>
                        <a:rPr lang="en-CA" sz="2800" dirty="0" smtClean="0"/>
                        <a:t> pas spam</a:t>
                      </a:r>
                      <a:endParaRPr lang="fr-CA" sz="2800" dirty="0"/>
                    </a:p>
                  </a:txBody>
                  <a:tcPr/>
                </a:tc>
                <a:extLst>
                  <a:ext uri="{0D108BD9-81ED-4DB2-BD59-A6C34878D82A}">
                    <a16:rowId xmlns:a16="http://schemas.microsoft.com/office/drawing/2014/main" val="10001"/>
                  </a:ext>
                </a:extLst>
              </a:tr>
              <a:tr h="370840">
                <a:tc>
                  <a:txBody>
                    <a:bodyPr/>
                    <a:lstStyle/>
                    <a:p>
                      <a:r>
                        <a:rPr lang="en-CA" sz="2800" dirty="0" smtClean="0"/>
                        <a:t>Identification</a:t>
                      </a:r>
                      <a:r>
                        <a:rPr lang="en-CA" sz="2800" baseline="0" dirty="0" smtClean="0"/>
                        <a:t> de cellules </a:t>
                      </a:r>
                      <a:r>
                        <a:rPr lang="en-CA" sz="2800" baseline="0" dirty="0" err="1" smtClean="0"/>
                        <a:t>cancéreuses</a:t>
                      </a:r>
                      <a:endParaRPr lang="fr-CA" sz="2800" dirty="0"/>
                    </a:p>
                  </a:txBody>
                  <a:tcPr/>
                </a:tc>
                <a:tc>
                  <a:txBody>
                    <a:bodyPr/>
                    <a:lstStyle/>
                    <a:p>
                      <a:r>
                        <a:rPr lang="en-CA" sz="2800" dirty="0" smtClean="0"/>
                        <a:t>Features </a:t>
                      </a:r>
                      <a:r>
                        <a:rPr lang="en-CA" sz="2800" dirty="0" err="1" smtClean="0"/>
                        <a:t>extraites</a:t>
                      </a:r>
                      <a:r>
                        <a:rPr lang="en-CA" sz="2800" baseline="0" dirty="0" smtClean="0"/>
                        <a:t> des scans MRI</a:t>
                      </a:r>
                      <a:endParaRPr lang="fr-CA" sz="2800" dirty="0"/>
                    </a:p>
                  </a:txBody>
                  <a:tcPr/>
                </a:tc>
                <a:tc>
                  <a:txBody>
                    <a:bodyPr/>
                    <a:lstStyle/>
                    <a:p>
                      <a:r>
                        <a:rPr lang="en-CA" sz="2800" dirty="0" smtClean="0"/>
                        <a:t>cellules </a:t>
                      </a:r>
                      <a:r>
                        <a:rPr lang="en-CA" sz="2800" dirty="0" err="1" smtClean="0"/>
                        <a:t>malignes</a:t>
                      </a:r>
                      <a:r>
                        <a:rPr lang="en-CA" sz="2800" dirty="0" smtClean="0"/>
                        <a:t> </a:t>
                      </a:r>
                      <a:r>
                        <a:rPr lang="en-CA" sz="2800" dirty="0" err="1" smtClean="0"/>
                        <a:t>ou</a:t>
                      </a:r>
                      <a:r>
                        <a:rPr lang="en-CA" sz="2800" dirty="0" smtClean="0"/>
                        <a:t> </a:t>
                      </a:r>
                      <a:r>
                        <a:rPr lang="en-CA" sz="2800" dirty="0" err="1" smtClean="0"/>
                        <a:t>bénignes</a:t>
                      </a:r>
                      <a:endParaRPr lang="fr-CA" sz="2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3038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CA" dirty="0" smtClean="0"/>
              <a:t>Classification | diagramme</a:t>
            </a:r>
            <a:endParaRPr lang="fr-CA" dirty="0"/>
          </a:p>
        </p:txBody>
      </p:sp>
      <p:sp>
        <p:nvSpPr>
          <p:cNvPr id="5" name="Rectangle 4"/>
          <p:cNvSpPr/>
          <p:nvPr/>
        </p:nvSpPr>
        <p:spPr bwMode="auto">
          <a:xfrm>
            <a:off x="3419872" y="2492896"/>
            <a:ext cx="2160240" cy="1368152"/>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smtClean="0">
              <a:ln>
                <a:noFill/>
              </a:ln>
              <a:solidFill>
                <a:schemeClr val="tx2"/>
              </a:solidFill>
              <a:effectLst/>
              <a:latin typeface="Arial" pitchFamily="34" charset="0"/>
              <a:cs typeface="Times New Roman" pitchFamily="18" charset="0"/>
            </a:endParaRPr>
          </a:p>
        </p:txBody>
      </p:sp>
      <p:sp>
        <p:nvSpPr>
          <p:cNvPr id="6" name="Rectangle 5"/>
          <p:cNvSpPr/>
          <p:nvPr/>
        </p:nvSpPr>
        <p:spPr bwMode="auto">
          <a:xfrm>
            <a:off x="3131840" y="2492896"/>
            <a:ext cx="2880320" cy="136815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dirty="0" smtClean="0">
              <a:ln>
                <a:noFill/>
              </a:ln>
              <a:solidFill>
                <a:schemeClr val="tx2"/>
              </a:solidFill>
              <a:effectLst/>
              <a:latin typeface="Arial" pitchFamily="34" charset="0"/>
              <a:cs typeface="Times New Roman" pitchFamily="18" charset="0"/>
            </a:endParaRPr>
          </a:p>
          <a:p>
            <a:pPr marL="0" marR="0" indent="0" algn="ctr" defTabSz="762000" rtl="0" eaLnBrk="0" fontAlgn="base" latinLnBrk="0" hangingPunct="0">
              <a:lnSpc>
                <a:spcPct val="100000"/>
              </a:lnSpc>
              <a:spcBef>
                <a:spcPct val="0"/>
              </a:spcBef>
              <a:spcAft>
                <a:spcPct val="0"/>
              </a:spcAft>
              <a:buClrTx/>
              <a:buSzTx/>
              <a:buFontTx/>
              <a:buNone/>
              <a:tabLst/>
            </a:pPr>
            <a:r>
              <a:rPr kumimoji="0" lang="fr-CA" sz="2000" b="0" i="0" u="none" strike="noStrike" cap="none" normalizeH="0" baseline="0" dirty="0" smtClean="0">
                <a:ln>
                  <a:noFill/>
                </a:ln>
                <a:solidFill>
                  <a:schemeClr val="tx2"/>
                </a:solidFill>
                <a:effectLst/>
                <a:latin typeface="Arial" pitchFamily="34" charset="0"/>
                <a:cs typeface="Times New Roman" pitchFamily="18" charset="0"/>
              </a:rPr>
              <a:t>Modèle de </a:t>
            </a:r>
          </a:p>
          <a:p>
            <a:pPr marL="0" marR="0" indent="0" algn="ctr" defTabSz="762000" rtl="0" eaLnBrk="0" fontAlgn="base" latinLnBrk="0" hangingPunct="0">
              <a:lnSpc>
                <a:spcPct val="100000"/>
              </a:lnSpc>
              <a:spcBef>
                <a:spcPct val="0"/>
              </a:spcBef>
              <a:spcAft>
                <a:spcPct val="0"/>
              </a:spcAft>
              <a:buClrTx/>
              <a:buSzTx/>
              <a:buFontTx/>
              <a:buNone/>
              <a:tabLst/>
            </a:pPr>
            <a:r>
              <a:rPr kumimoji="0" lang="fr-CA" sz="2000" b="0" i="0" u="none" strike="noStrike" cap="none" normalizeH="0" baseline="0" dirty="0" smtClean="0">
                <a:ln>
                  <a:noFill/>
                </a:ln>
                <a:solidFill>
                  <a:schemeClr val="tx2"/>
                </a:solidFill>
                <a:effectLst/>
                <a:latin typeface="Arial" pitchFamily="34" charset="0"/>
                <a:cs typeface="Times New Roman" pitchFamily="18" charset="0"/>
              </a:rPr>
              <a:t>classification</a:t>
            </a:r>
          </a:p>
        </p:txBody>
      </p:sp>
      <p:cxnSp>
        <p:nvCxnSpPr>
          <p:cNvPr id="8" name="Connecteur droit avec flèche 7"/>
          <p:cNvCxnSpPr/>
          <p:nvPr/>
        </p:nvCxnSpPr>
        <p:spPr bwMode="auto">
          <a:xfrm>
            <a:off x="1259632" y="3212976"/>
            <a:ext cx="1728192" cy="0"/>
          </a:xfrm>
          <a:prstGeom prst="straightConnector1">
            <a:avLst/>
          </a:prstGeom>
          <a:ln w="57150">
            <a:headEnd type="none" w="sm" len="sm"/>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p:cNvCxnSpPr/>
          <p:nvPr/>
        </p:nvCxnSpPr>
        <p:spPr bwMode="auto">
          <a:xfrm>
            <a:off x="6228184" y="3212976"/>
            <a:ext cx="1728192" cy="0"/>
          </a:xfrm>
          <a:prstGeom prst="straightConnector1">
            <a:avLst/>
          </a:prstGeom>
          <a:ln w="57150">
            <a:headEnd type="none" w="sm" len="sm"/>
            <a:tailEnd type="triangle"/>
          </a:ln>
        </p:spPr>
        <p:style>
          <a:lnRef idx="1">
            <a:schemeClr val="dk1"/>
          </a:lnRef>
          <a:fillRef idx="0">
            <a:schemeClr val="dk1"/>
          </a:fillRef>
          <a:effectRef idx="0">
            <a:schemeClr val="dk1"/>
          </a:effectRef>
          <a:fontRef idx="minor">
            <a:schemeClr val="tx1"/>
          </a:fontRef>
        </p:style>
      </p:cxnSp>
      <p:sp>
        <p:nvSpPr>
          <p:cNvPr id="11" name="ZoneTexte 10"/>
          <p:cNvSpPr txBox="1"/>
          <p:nvPr/>
        </p:nvSpPr>
        <p:spPr>
          <a:xfrm>
            <a:off x="201295" y="3537882"/>
            <a:ext cx="3020379" cy="707886"/>
          </a:xfrm>
          <a:prstGeom prst="rect">
            <a:avLst/>
          </a:prstGeom>
          <a:noFill/>
        </p:spPr>
        <p:txBody>
          <a:bodyPr wrap="none" rtlCol="0">
            <a:spAutoFit/>
          </a:bodyPr>
          <a:lstStyle/>
          <a:p>
            <a:r>
              <a:rPr lang="fr-CA" sz="2000" dirty="0" smtClean="0"/>
              <a:t>Ensemble de prédicteurs</a:t>
            </a:r>
          </a:p>
          <a:p>
            <a:pPr algn="ctr"/>
            <a:r>
              <a:rPr lang="fr-CA" sz="2000" dirty="0"/>
              <a:t>X</a:t>
            </a:r>
          </a:p>
        </p:txBody>
      </p:sp>
      <p:sp>
        <p:nvSpPr>
          <p:cNvPr id="12" name="ZoneTexte 11"/>
          <p:cNvSpPr txBox="1"/>
          <p:nvPr/>
        </p:nvSpPr>
        <p:spPr>
          <a:xfrm>
            <a:off x="6446186" y="3537882"/>
            <a:ext cx="1967205" cy="707886"/>
          </a:xfrm>
          <a:prstGeom prst="rect">
            <a:avLst/>
          </a:prstGeom>
          <a:noFill/>
        </p:spPr>
        <p:txBody>
          <a:bodyPr wrap="none" rtlCol="0">
            <a:spAutoFit/>
          </a:bodyPr>
          <a:lstStyle/>
          <a:p>
            <a:r>
              <a:rPr lang="fr-CA" sz="2000" dirty="0" smtClean="0"/>
              <a:t>Label de classe</a:t>
            </a:r>
          </a:p>
          <a:p>
            <a:pPr algn="ctr"/>
            <a:r>
              <a:rPr lang="fr-CA" sz="2000" dirty="0" smtClean="0"/>
              <a:t>y</a:t>
            </a:r>
            <a:endParaRPr lang="fr-CA" sz="2000" dirty="0"/>
          </a:p>
        </p:txBody>
      </p:sp>
    </p:spTree>
    <p:extLst>
      <p:ext uri="{BB962C8B-B14F-4D97-AF65-F5344CB8AC3E}">
        <p14:creationId xmlns:p14="http://schemas.microsoft.com/office/powerpoint/2010/main" val="426383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dirty="0" smtClean="0"/>
              <a:t>Modèles de classification | Descriptif</a:t>
            </a:r>
            <a:endParaRPr lang="fr-CA" sz="3600" dirty="0"/>
          </a:p>
        </p:txBody>
      </p:sp>
      <p:sp>
        <p:nvSpPr>
          <p:cNvPr id="3" name="Espace réservé du contenu 2"/>
          <p:cNvSpPr>
            <a:spLocks noGrp="1"/>
          </p:cNvSpPr>
          <p:nvPr>
            <p:ph idx="1"/>
          </p:nvPr>
        </p:nvSpPr>
        <p:spPr/>
        <p:txBody>
          <a:bodyPr/>
          <a:lstStyle/>
          <a:p>
            <a:r>
              <a:rPr lang="fr-CA" dirty="0" smtClean="0"/>
              <a:t>Descriptif</a:t>
            </a:r>
          </a:p>
          <a:p>
            <a:pPr lvl="1"/>
            <a:r>
              <a:rPr lang="fr-CA" dirty="0" smtClean="0"/>
              <a:t>Le modèle sert comme outil pour la distinction d'objets de différentes classes</a:t>
            </a:r>
          </a:p>
          <a:p>
            <a:pPr marL="457200" lvl="1" indent="0">
              <a:buNone/>
            </a:pPr>
            <a:endParaRPr lang="fr-CA" dirty="0"/>
          </a:p>
        </p:txBody>
      </p:sp>
      <p:pic>
        <p:nvPicPr>
          <p:cNvPr id="5" name="Image 4"/>
          <p:cNvPicPr>
            <a:picLocks noChangeAspect="1"/>
          </p:cNvPicPr>
          <p:nvPr/>
        </p:nvPicPr>
        <p:blipFill>
          <a:blip r:embed="rId2"/>
          <a:stretch>
            <a:fillRect/>
          </a:stretch>
        </p:blipFill>
        <p:spPr>
          <a:xfrm>
            <a:off x="827584" y="3501008"/>
            <a:ext cx="6343650" cy="1943100"/>
          </a:xfrm>
          <a:prstGeom prst="rect">
            <a:avLst/>
          </a:prstGeom>
        </p:spPr>
      </p:pic>
      <p:sp>
        <p:nvSpPr>
          <p:cNvPr id="6" name="Accolade ouvrante 5"/>
          <p:cNvSpPr/>
          <p:nvPr/>
        </p:nvSpPr>
        <p:spPr bwMode="auto">
          <a:xfrm rot="16200000" flipH="1">
            <a:off x="2981522" y="1006326"/>
            <a:ext cx="340239" cy="4320481"/>
          </a:xfrm>
          <a:prstGeom prst="leftBrace">
            <a:avLst/>
          </a:prstGeom>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smtClean="0">
              <a:ln>
                <a:noFill/>
              </a:ln>
              <a:solidFill>
                <a:schemeClr val="tx2"/>
              </a:solidFill>
              <a:effectLst/>
              <a:latin typeface="Arial" pitchFamily="34" charset="0"/>
              <a:cs typeface="Times New Roman" pitchFamily="18" charset="0"/>
            </a:endParaRPr>
          </a:p>
        </p:txBody>
      </p:sp>
      <p:sp>
        <p:nvSpPr>
          <p:cNvPr id="7" name="Accolade ouvrante 6"/>
          <p:cNvSpPr/>
          <p:nvPr/>
        </p:nvSpPr>
        <p:spPr bwMode="auto">
          <a:xfrm rot="16200000" flipH="1">
            <a:off x="6368545" y="2352029"/>
            <a:ext cx="340239" cy="1629073"/>
          </a:xfrm>
          <a:prstGeom prst="leftBrace">
            <a:avLst/>
          </a:prstGeom>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smtClean="0">
              <a:ln>
                <a:noFill/>
              </a:ln>
              <a:solidFill>
                <a:schemeClr val="tx2"/>
              </a:solidFill>
              <a:effectLst/>
              <a:latin typeface="Arial" pitchFamily="34" charset="0"/>
              <a:cs typeface="Times New Roman" pitchFamily="18" charset="0"/>
            </a:endParaRPr>
          </a:p>
        </p:txBody>
      </p:sp>
      <p:sp>
        <p:nvSpPr>
          <p:cNvPr id="8" name="ZoneTexte 7"/>
          <p:cNvSpPr txBox="1"/>
          <p:nvPr/>
        </p:nvSpPr>
        <p:spPr>
          <a:xfrm>
            <a:off x="2455264" y="2544953"/>
            <a:ext cx="1569660" cy="369332"/>
          </a:xfrm>
          <a:prstGeom prst="rect">
            <a:avLst/>
          </a:prstGeom>
          <a:noFill/>
        </p:spPr>
        <p:txBody>
          <a:bodyPr wrap="none" rtlCol="0">
            <a:spAutoFit/>
          </a:bodyPr>
          <a:lstStyle/>
          <a:p>
            <a:r>
              <a:rPr lang="fr-CA" dirty="0" smtClean="0"/>
              <a:t>Prédicteurs X</a:t>
            </a:r>
            <a:endParaRPr lang="fr-CA" dirty="0"/>
          </a:p>
        </p:txBody>
      </p:sp>
      <p:sp>
        <p:nvSpPr>
          <p:cNvPr id="9" name="ZoneTexte 8"/>
          <p:cNvSpPr txBox="1"/>
          <p:nvPr/>
        </p:nvSpPr>
        <p:spPr>
          <a:xfrm>
            <a:off x="5723432" y="2544952"/>
            <a:ext cx="1223412" cy="369332"/>
          </a:xfrm>
          <a:prstGeom prst="rect">
            <a:avLst/>
          </a:prstGeom>
          <a:noFill/>
        </p:spPr>
        <p:txBody>
          <a:bodyPr wrap="none" rtlCol="0">
            <a:spAutoFit/>
          </a:bodyPr>
          <a:lstStyle/>
          <a:p>
            <a:r>
              <a:rPr lang="fr-CA" dirty="0" smtClean="0"/>
              <a:t>Classes Y</a:t>
            </a:r>
            <a:endParaRPr lang="fr-CA" dirty="0"/>
          </a:p>
        </p:txBody>
      </p:sp>
      <p:sp>
        <p:nvSpPr>
          <p:cNvPr id="4" name="Bulle ronde 3"/>
          <p:cNvSpPr/>
          <p:nvPr/>
        </p:nvSpPr>
        <p:spPr bwMode="auto">
          <a:xfrm>
            <a:off x="4211960" y="5444108"/>
            <a:ext cx="2448272" cy="937220"/>
          </a:xfrm>
          <a:prstGeom prst="wedgeEllipseCallout">
            <a:avLst>
              <a:gd name="adj1" fmla="val -86726"/>
              <a:gd name="adj2" fmla="val -70805"/>
            </a:avLst>
          </a:prstGeom>
          <a:solidFill>
            <a:srgbClr val="FFFF00"/>
          </a:solidFill>
          <a:ln w="3175">
            <a:solidFill>
              <a:schemeClr val="tx1"/>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r>
              <a:rPr kumimoji="0" lang="fr-CA" sz="2000" b="0" i="0" u="none" strike="noStrike" cap="none" normalizeH="0" baseline="0" dirty="0" smtClean="0">
                <a:ln>
                  <a:noFill/>
                </a:ln>
                <a:solidFill>
                  <a:schemeClr val="tx2"/>
                </a:solidFill>
                <a:effectLst/>
                <a:latin typeface="Arial" pitchFamily="34" charset="0"/>
                <a:cs typeface="Times New Roman" pitchFamily="18" charset="0"/>
              </a:rPr>
              <a:t>Description des classes</a:t>
            </a:r>
            <a:endParaRPr kumimoji="0" lang="fr-CA" sz="2000" b="0" i="0" u="none" strike="noStrike" cap="none" normalizeH="0" baseline="0" dirty="0" smtClean="0">
              <a:ln>
                <a:noFill/>
              </a:ln>
              <a:solidFill>
                <a:schemeClr val="tx2"/>
              </a:solidFill>
              <a:effectLst/>
              <a:latin typeface="Arial" pitchFamily="34" charset="0"/>
              <a:cs typeface="Times New Roman" pitchFamily="18" charset="0"/>
            </a:endParaRPr>
          </a:p>
        </p:txBody>
      </p:sp>
    </p:spTree>
    <p:extLst>
      <p:ext uri="{BB962C8B-B14F-4D97-AF65-F5344CB8AC3E}">
        <p14:creationId xmlns:p14="http://schemas.microsoft.com/office/powerpoint/2010/main" val="30838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dirty="0" smtClean="0"/>
              <a:t>Modèles de classification | </a:t>
            </a:r>
            <a:r>
              <a:rPr lang="fr-CA" sz="3600" dirty="0" err="1" smtClean="0"/>
              <a:t>Predictif</a:t>
            </a:r>
            <a:endParaRPr lang="fr-CA" sz="3600" dirty="0"/>
          </a:p>
        </p:txBody>
      </p:sp>
      <p:sp>
        <p:nvSpPr>
          <p:cNvPr id="3" name="Espace réservé du contenu 2"/>
          <p:cNvSpPr>
            <a:spLocks noGrp="1"/>
          </p:cNvSpPr>
          <p:nvPr>
            <p:ph idx="1"/>
          </p:nvPr>
        </p:nvSpPr>
        <p:spPr/>
        <p:txBody>
          <a:bodyPr/>
          <a:lstStyle/>
          <a:p>
            <a:r>
              <a:rPr lang="fr-CA" dirty="0" smtClean="0"/>
              <a:t>Prédictif</a:t>
            </a:r>
          </a:p>
          <a:p>
            <a:pPr lvl="1"/>
            <a:r>
              <a:rPr lang="fr-CA" dirty="0" smtClean="0"/>
              <a:t>Le modèle est utilisé pour prédire le label de classe d'objets inconnus</a:t>
            </a:r>
            <a:endParaRPr lang="fr-CA" dirty="0"/>
          </a:p>
        </p:txBody>
      </p:sp>
    </p:spTree>
    <p:extLst>
      <p:ext uri="{BB962C8B-B14F-4D97-AF65-F5344CB8AC3E}">
        <p14:creationId xmlns:p14="http://schemas.microsoft.com/office/powerpoint/2010/main" val="107210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Construction du </a:t>
            </a:r>
            <a:r>
              <a:rPr lang="en-CA" dirty="0" err="1" smtClean="0"/>
              <a:t>modèle</a:t>
            </a:r>
            <a:r>
              <a:rPr lang="en-CA" dirty="0" smtClean="0"/>
              <a:t> | </a:t>
            </a:r>
            <a:r>
              <a:rPr lang="en-CA" dirty="0" err="1" smtClean="0"/>
              <a:t>approche</a:t>
            </a:r>
            <a:endParaRPr lang="fr-CA" dirty="0"/>
          </a:p>
        </p:txBody>
      </p:sp>
      <p:graphicFrame>
        <p:nvGraphicFramePr>
          <p:cNvPr id="1026" name="Object 2"/>
          <p:cNvGraphicFramePr>
            <a:graphicFrameLocks noChangeAspect="1"/>
          </p:cNvGraphicFramePr>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1050" name="Visio" r:id="rId3" imgW="8424875" imgH="6279741" progId="">
                  <p:embed/>
                </p:oleObj>
              </mc:Choice>
              <mc:Fallback>
                <p:oleObj name="Visio" r:id="rId3" imgW="8424875" imgH="62797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92816750"/>
      </p:ext>
    </p:extLst>
  </p:cSld>
  <p:clrMapOvr>
    <a:masterClrMapping/>
  </p:clrMapOvr>
</p:sld>
</file>

<file path=ppt/theme/theme1.xml><?xml version="1.0" encoding="utf-8"?>
<a:theme xmlns:a="http://schemas.openxmlformats.org/drawingml/2006/main" name="Bd8_model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1_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7620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smtClean="0">
            <a:ln>
              <a:noFill/>
            </a:ln>
            <a:solidFill>
              <a:schemeClr val="tx2"/>
            </a:solidFill>
            <a:effectLst/>
            <a:latin typeface="Arial"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7620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smtClean="0">
            <a:ln>
              <a:noFill/>
            </a:ln>
            <a:solidFill>
              <a:schemeClr val="tx2"/>
            </a:solidFill>
            <a:effectLst/>
            <a:latin typeface="Arial" pitchFamily="34" charset="0"/>
            <a:cs typeface="Times New Roman" pitchFamily="18"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ELE.pptx" id="{D175D24F-C810-4F75-94E3-D31A4A5632FB}" vid="{9C426F30-3C98-4BAF-BC3C-C254742B73D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Template>
  <TotalTime>93</TotalTime>
  <Words>602</Words>
  <Application>Microsoft Office PowerPoint</Application>
  <PresentationFormat>Affichage à l'écran (4:3)</PresentationFormat>
  <Paragraphs>95</Paragraphs>
  <Slides>18</Slides>
  <Notes>0</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31" baseType="lpstr">
      <vt:lpstr>Arial</vt:lpstr>
      <vt:lpstr>Calibri</vt:lpstr>
      <vt:lpstr>Corbel</vt:lpstr>
      <vt:lpstr>Frutiger 45</vt:lpstr>
      <vt:lpstr>Rockwell</vt:lpstr>
      <vt:lpstr>Segoe UI</vt:lpstr>
      <vt:lpstr>Segoe UI Semibold</vt:lpstr>
      <vt:lpstr>Segoe WP Semibold</vt:lpstr>
      <vt:lpstr>Times New Roman</vt:lpstr>
      <vt:lpstr>Tw Cen MT Condensed</vt:lpstr>
      <vt:lpstr>Wingdings</vt:lpstr>
      <vt:lpstr>Bd8_modele</vt:lpstr>
      <vt:lpstr>Visio</vt:lpstr>
      <vt:lpstr>Classification</vt:lpstr>
      <vt:lpstr>Agenda</vt:lpstr>
      <vt:lpstr>Classification</vt:lpstr>
      <vt:lpstr>Classification | définition</vt:lpstr>
      <vt:lpstr>Exemple de tache de classification</vt:lpstr>
      <vt:lpstr>Classification | diagramme</vt:lpstr>
      <vt:lpstr>Modèles de classification | Descriptif</vt:lpstr>
      <vt:lpstr>Modèles de classification | Predictif</vt:lpstr>
      <vt:lpstr>Construction du modèle | approche</vt:lpstr>
      <vt:lpstr>Techniques de classification</vt:lpstr>
      <vt:lpstr>Classificateur | Nearest neighbor</vt:lpstr>
      <vt:lpstr>Classificateur | k-Nearest neighbor</vt:lpstr>
      <vt:lpstr>Algorithme k-NN</vt:lpstr>
      <vt:lpstr>K-nearest neighbor</vt:lpstr>
      <vt:lpstr>Choix de k</vt:lpstr>
      <vt:lpstr>Vote de classe</vt:lpstr>
      <vt:lpstr>Alternative</vt:lpstr>
      <vt:lpstr>Conclusion</vt:lpstr>
    </vt:vector>
  </TitlesOfParts>
  <Company>Collège de Bois-de-Boulogne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HBenteftifa</dc:creator>
  <cp:lastModifiedBy>HBenteftifa</cp:lastModifiedBy>
  <cp:revision>26</cp:revision>
  <dcterms:created xsi:type="dcterms:W3CDTF">2016-06-15T14:43:51Z</dcterms:created>
  <dcterms:modified xsi:type="dcterms:W3CDTF">2018-01-31T17:39:24Z</dcterms:modified>
</cp:coreProperties>
</file>