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00"/>
    <a:srgbClr val="66FF33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84"/>
      </p:cViewPr>
      <p:guideLst>
        <p:guide orient="horz" pos="2160"/>
        <p:guide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C2A72-1591-4697-ABD1-E677A54A633C}" type="datetimeFigureOut">
              <a:rPr lang="fr-CA"/>
              <a:pPr>
                <a:defRPr/>
              </a:pPr>
              <a:t>2016-06-29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678F8E-E650-4758-BC96-C0B7FE131AE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4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egoe UI Semibold" panose="020B07020402040202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9218" name="AutoShape 2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0" name="AutoShape 4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2" name="AutoShape 6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4" name="AutoShape 8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137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630" y="44624"/>
            <a:ext cx="8850085" cy="849086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908721"/>
            <a:ext cx="8839200" cy="5217444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80000"/>
              <a:buFontTx/>
              <a:buBlip>
                <a:blip r:embed="rId2"/>
              </a:buBlip>
              <a:defRPr sz="2800" b="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Font typeface="Wingdings" pitchFamily="2" charset="2"/>
              <a:buChar char="Ø"/>
              <a:defRPr sz="24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279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" y="6496050"/>
            <a:ext cx="9144000" cy="363538"/>
          </a:xfrm>
          <a:prstGeom prst="rect">
            <a:avLst/>
          </a:prstGeom>
          <a:solidFill>
            <a:srgbClr val="02298A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>
              <a:defRPr/>
            </a:pPr>
            <a:endParaRPr lang="fr-FR" sz="1800">
              <a:solidFill>
                <a:schemeClr val="bg1"/>
              </a:solidFill>
              <a:latin typeface="Frutiger 45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1" y="6524626"/>
            <a:ext cx="53022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defRPr/>
            </a:pPr>
            <a:fld id="{97861B19-198E-4651-B084-5D19FA2DF438}" type="slidenum">
              <a:rPr lang="fr-FR" sz="1600">
                <a:solidFill>
                  <a:schemeClr val="bg1"/>
                </a:solidFill>
                <a:cs typeface="Arial" pitchFamily="34" charset="0"/>
              </a:rPr>
              <a:pPr algn="l" defTabSz="762000">
                <a:defRPr/>
              </a:pPr>
              <a:t>‹N°›</a:t>
            </a:fld>
            <a:endParaRPr lang="fr-F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81013" y="6464302"/>
            <a:ext cx="866298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6BB16-E908-4DFD-9624-BF128234D38D}" type="datetime1">
              <a:rPr lang="fr-FR" sz="160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29/06/2016</a:t>
            </a:fld>
            <a:r>
              <a:rPr lang="fr-FR" sz="160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   </a:t>
            </a:r>
            <a:r>
              <a:rPr lang="fr-FR" sz="160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Fouilles </a:t>
            </a:r>
            <a:r>
              <a:rPr lang="fr-FR" sz="1600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de données 420-BD8-BB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- </a:t>
            </a:r>
            <a:r>
              <a:rPr lang="fr-FR" sz="1600" b="1" dirty="0" err="1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Hafed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Benteftifa-Nesrine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Zemirli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latin typeface="Tw Cen MT Condensed" pitchFamily="34" charset="0"/>
              </a:rPr>
              <a:t>©</a:t>
            </a:r>
          </a:p>
          <a:p>
            <a:pPr algn="r" defTabSz="762000">
              <a:defRPr/>
            </a:pPr>
            <a:endParaRPr lang="fr-FR" sz="1600" b="1" dirty="0">
              <a:solidFill>
                <a:schemeClr val="bg1"/>
              </a:solidFill>
              <a:latin typeface="Tw Cen MT Condense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8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Évaluation</a:t>
            </a:r>
            <a:r>
              <a:rPr lang="en-CA" dirty="0" smtClean="0"/>
              <a:t> des </a:t>
            </a:r>
            <a:r>
              <a:rPr lang="en-CA" dirty="0" err="1" smtClean="0"/>
              <a:t>modèles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mesures de similarité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Similarité</a:t>
            </a:r>
            <a:r>
              <a:rPr lang="en-CA" dirty="0" smtClean="0"/>
              <a:t> </a:t>
            </a:r>
            <a:r>
              <a:rPr lang="en-CA" dirty="0" err="1" smtClean="0"/>
              <a:t>Jaccard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 </a:t>
            </a:r>
            <a:r>
              <a:rPr lang="en-CA" dirty="0" err="1" smtClean="0"/>
              <a:t>considère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cas</a:t>
            </a:r>
            <a:r>
              <a:rPr lang="en-CA" dirty="0" smtClean="0"/>
              <a:t> des ensembles sur </a:t>
            </a:r>
            <a:r>
              <a:rPr lang="en-CA" dirty="0" err="1" smtClean="0"/>
              <a:t>lesquels</a:t>
            </a:r>
            <a:r>
              <a:rPr lang="en-CA" dirty="0" smtClean="0"/>
              <a:t> on desire </a:t>
            </a:r>
            <a:r>
              <a:rPr lang="en-CA" dirty="0" err="1" smtClean="0"/>
              <a:t>effectuer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mesure</a:t>
            </a:r>
            <a:r>
              <a:rPr lang="en-CA" dirty="0" smtClean="0"/>
              <a:t> de </a:t>
            </a:r>
            <a:r>
              <a:rPr lang="en-CA" dirty="0" err="1" smtClean="0"/>
              <a:t>similarité</a:t>
            </a:r>
            <a:endParaRPr lang="en-CA" dirty="0" smtClean="0"/>
          </a:p>
          <a:p>
            <a:r>
              <a:rPr lang="en-CA" dirty="0" smtClean="0"/>
              <a:t>Elle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définie</a:t>
            </a:r>
            <a:r>
              <a:rPr lang="en-CA" dirty="0" smtClean="0"/>
              <a:t> </a:t>
            </a:r>
            <a:r>
              <a:rPr lang="en-CA" dirty="0" err="1" smtClean="0"/>
              <a:t>comme</a:t>
            </a:r>
            <a:r>
              <a:rPr lang="en-CA" dirty="0" smtClean="0"/>
              <a:t> </a:t>
            </a:r>
            <a:r>
              <a:rPr lang="en-CA" dirty="0" err="1" smtClean="0"/>
              <a:t>étant</a:t>
            </a:r>
            <a:r>
              <a:rPr lang="en-CA" dirty="0" smtClean="0"/>
              <a:t> la </a:t>
            </a:r>
            <a:r>
              <a:rPr lang="en-CA" dirty="0" err="1" smtClean="0"/>
              <a:t>cardinalité</a:t>
            </a:r>
            <a:r>
              <a:rPr lang="en-CA" dirty="0" smtClean="0"/>
              <a:t> de </a:t>
            </a:r>
            <a:r>
              <a:rPr lang="en-CA" dirty="0" err="1" smtClean="0"/>
              <a:t>l’intersection</a:t>
            </a:r>
            <a:r>
              <a:rPr lang="en-CA" dirty="0" smtClean="0"/>
              <a:t> des ensembles </a:t>
            </a:r>
            <a:r>
              <a:rPr lang="en-CA" dirty="0" err="1" smtClean="0"/>
              <a:t>divisée</a:t>
            </a:r>
            <a:r>
              <a:rPr lang="en-CA" dirty="0" smtClean="0"/>
              <a:t> par la </a:t>
            </a:r>
            <a:r>
              <a:rPr lang="en-CA" dirty="0" err="1" smtClean="0"/>
              <a:t>cardinalité</a:t>
            </a:r>
            <a:r>
              <a:rPr lang="en-CA" dirty="0" smtClean="0"/>
              <a:t> de </a:t>
            </a:r>
            <a:r>
              <a:rPr lang="en-CA" dirty="0" err="1" smtClean="0"/>
              <a:t>l’union</a:t>
            </a:r>
            <a:r>
              <a:rPr lang="en-CA" dirty="0" smtClean="0"/>
              <a:t> des ensembles.</a:t>
            </a:r>
          </a:p>
          <a:p>
            <a:r>
              <a:rPr lang="en-CA" dirty="0" err="1" smtClean="0"/>
              <a:t>Exemple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A = { e1, e2, e3, e4} et B={x1, e2, x3, e4, x5}</a:t>
            </a:r>
          </a:p>
          <a:p>
            <a:pPr lvl="1"/>
            <a:r>
              <a:rPr lang="en-CA" dirty="0" smtClean="0"/>
              <a:t>Union (A,B) </a:t>
            </a:r>
            <a:r>
              <a:rPr lang="en-CA" dirty="0"/>
              <a:t>= {e1, e2, e3, </a:t>
            </a:r>
            <a:r>
              <a:rPr lang="en-CA" dirty="0" smtClean="0"/>
              <a:t>e4, </a:t>
            </a:r>
            <a:r>
              <a:rPr lang="en-CA" dirty="0"/>
              <a:t>x1, e2, x3, e4, x5</a:t>
            </a:r>
            <a:r>
              <a:rPr lang="en-CA" dirty="0" smtClean="0"/>
              <a:t>}</a:t>
            </a:r>
          </a:p>
          <a:p>
            <a:pPr lvl="1"/>
            <a:r>
              <a:rPr lang="en-CA" dirty="0" smtClean="0"/>
              <a:t>Intersection (A,B) = {e2, e4}</a:t>
            </a:r>
          </a:p>
          <a:p>
            <a:pPr lvl="1"/>
            <a:r>
              <a:rPr lang="en-CA" dirty="0" err="1" smtClean="0"/>
              <a:t>Donc</a:t>
            </a:r>
            <a:r>
              <a:rPr lang="en-CA" dirty="0" smtClean="0"/>
              <a:t> J(A,B) = 2 / 7 = 0,286</a:t>
            </a:r>
            <a:endParaRPr lang="fr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Dans cette présentation, on a passé en revue les points suivants</a:t>
            </a:r>
          </a:p>
          <a:p>
            <a:pPr lvl="1"/>
            <a:r>
              <a:rPr lang="fr-CA" dirty="0"/>
              <a:t>Mesures de similarité</a:t>
            </a:r>
          </a:p>
          <a:p>
            <a:pPr lvl="1"/>
            <a:r>
              <a:rPr lang="fr-CA" dirty="0"/>
              <a:t>Distance euclidienne</a:t>
            </a:r>
          </a:p>
          <a:p>
            <a:pPr lvl="1"/>
            <a:r>
              <a:rPr lang="fr-CA" dirty="0"/>
              <a:t>Distance Manhattan</a:t>
            </a:r>
          </a:p>
          <a:p>
            <a:pPr lvl="1"/>
            <a:r>
              <a:rPr lang="fr-CA" dirty="0"/>
              <a:t>Distance Minkowski</a:t>
            </a:r>
          </a:p>
          <a:p>
            <a:pPr lvl="1"/>
            <a:r>
              <a:rPr lang="fr-CA" dirty="0"/>
              <a:t>Similarité </a:t>
            </a:r>
            <a:r>
              <a:rPr lang="fr-CA" dirty="0" err="1"/>
              <a:t>Cosine</a:t>
            </a:r>
            <a:endParaRPr lang="fr-CA" dirty="0"/>
          </a:p>
          <a:p>
            <a:pPr lvl="1"/>
            <a:r>
              <a:rPr lang="fr-CA"/>
              <a:t>Similarité Jaccard</a:t>
            </a:r>
          </a:p>
          <a:p>
            <a:pPr marL="0" indent="0"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Dans cette présentation, on présente les points suivants</a:t>
            </a:r>
          </a:p>
          <a:p>
            <a:pPr lvl="1"/>
            <a:r>
              <a:rPr lang="fr-CA" dirty="0" smtClean="0"/>
              <a:t>Mesures de similarité</a:t>
            </a:r>
          </a:p>
          <a:p>
            <a:pPr lvl="1"/>
            <a:r>
              <a:rPr lang="fr-CA" dirty="0" smtClean="0"/>
              <a:t>Distance euclidienne</a:t>
            </a:r>
          </a:p>
          <a:p>
            <a:pPr lvl="1"/>
            <a:r>
              <a:rPr lang="fr-CA" dirty="0" smtClean="0"/>
              <a:t>Distance Manhattan</a:t>
            </a:r>
          </a:p>
          <a:p>
            <a:pPr lvl="1"/>
            <a:r>
              <a:rPr lang="fr-CA" dirty="0" smtClean="0"/>
              <a:t>Distance Minkowski</a:t>
            </a:r>
          </a:p>
          <a:p>
            <a:pPr lvl="1"/>
            <a:r>
              <a:rPr lang="fr-CA" dirty="0" smtClean="0"/>
              <a:t>Similarité </a:t>
            </a:r>
            <a:r>
              <a:rPr lang="fr-CA" dirty="0" err="1" smtClean="0"/>
              <a:t>Cosine</a:t>
            </a:r>
            <a:endParaRPr lang="fr-CA" dirty="0" smtClean="0"/>
          </a:p>
          <a:p>
            <a:pPr lvl="1"/>
            <a:r>
              <a:rPr lang="fr-CA" dirty="0" smtClean="0"/>
              <a:t>Similarité Jaccard</a:t>
            </a:r>
            <a:endParaRPr lang="fr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</a:t>
            </a:r>
            <a:r>
              <a:rPr lang="fr-FR" dirty="0" smtClean="0"/>
              <a:t>la similarité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n’y a pas de définition unique de la similarité entre objets</a:t>
            </a:r>
          </a:p>
          <a:p>
            <a:pPr lvl="1"/>
            <a:r>
              <a:rPr lang="fr-FR" dirty="0" smtClean="0"/>
              <a:t>Différentes mesures de distances d(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r>
              <a:rPr lang="fr-FR" dirty="0" smtClean="0"/>
              <a:t>La définition de la similarité entre objets dépend de :</a:t>
            </a:r>
          </a:p>
          <a:p>
            <a:pPr lvl="1"/>
            <a:r>
              <a:rPr lang="fr-FR" dirty="0" smtClean="0"/>
              <a:t>type de données considérées</a:t>
            </a:r>
          </a:p>
          <a:p>
            <a:pPr lvl="1"/>
            <a:r>
              <a:rPr lang="fr-FR" dirty="0" smtClean="0"/>
              <a:t>type de similarité recherchée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1830" y="3674436"/>
            <a:ext cx="1219200" cy="2743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789040"/>
            <a:ext cx="3828982" cy="26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Similarité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 </a:t>
            </a:r>
            <a:r>
              <a:rPr lang="en-CA" dirty="0" err="1" smtClean="0"/>
              <a:t>similarité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contexte</a:t>
            </a:r>
            <a:r>
              <a:rPr lang="en-CA" dirty="0" smtClean="0"/>
              <a:t> de </a:t>
            </a:r>
            <a:r>
              <a:rPr lang="en-CA" dirty="0" err="1" smtClean="0"/>
              <a:t>fouille</a:t>
            </a:r>
            <a:r>
              <a:rPr lang="en-CA" dirty="0" smtClean="0"/>
              <a:t> de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décrite</a:t>
            </a:r>
            <a:r>
              <a:rPr lang="en-CA" dirty="0" smtClean="0"/>
              <a:t> </a:t>
            </a:r>
            <a:r>
              <a:rPr lang="en-CA" dirty="0" err="1" smtClean="0"/>
              <a:t>comme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u="sng" dirty="0" smtClean="0"/>
              <a:t>distance</a:t>
            </a:r>
            <a:r>
              <a:rPr lang="en-CA" dirty="0" smtClean="0"/>
              <a:t> avec les </a:t>
            </a:r>
            <a:r>
              <a:rPr lang="en-CA" u="sng" dirty="0" smtClean="0"/>
              <a:t>dimensions </a:t>
            </a:r>
            <a:r>
              <a:rPr lang="en-CA" u="sng" dirty="0" err="1" smtClean="0"/>
              <a:t>représentant</a:t>
            </a:r>
            <a:r>
              <a:rPr lang="en-CA" u="sng" dirty="0" smtClean="0"/>
              <a:t> les features </a:t>
            </a:r>
            <a:r>
              <a:rPr lang="en-CA" dirty="0" smtClean="0"/>
              <a:t>des </a:t>
            </a:r>
            <a:r>
              <a:rPr lang="en-CA" dirty="0" err="1" smtClean="0"/>
              <a:t>objets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Si la distance </a:t>
            </a:r>
            <a:r>
              <a:rPr lang="en-CA" dirty="0" err="1" smtClean="0"/>
              <a:t>est</a:t>
            </a:r>
            <a:r>
              <a:rPr lang="en-CA" dirty="0" smtClean="0"/>
              <a:t> petite, on aura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très</a:t>
            </a:r>
            <a:r>
              <a:rPr lang="en-CA" dirty="0" smtClean="0"/>
              <a:t> </a:t>
            </a:r>
            <a:r>
              <a:rPr lang="en-CA" dirty="0" err="1" smtClean="0"/>
              <a:t>grande</a:t>
            </a:r>
            <a:r>
              <a:rPr lang="en-CA" dirty="0" smtClean="0"/>
              <a:t> </a:t>
            </a:r>
            <a:r>
              <a:rPr lang="en-CA" dirty="0" err="1" smtClean="0"/>
              <a:t>similarité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 smtClean="0"/>
              <a:t>Si la distance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grande</a:t>
            </a:r>
            <a:r>
              <a:rPr lang="en-CA" dirty="0" smtClean="0"/>
              <a:t>, on aura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très</a:t>
            </a:r>
            <a:r>
              <a:rPr lang="en-CA" dirty="0" smtClean="0"/>
              <a:t> </a:t>
            </a:r>
            <a:r>
              <a:rPr lang="en-CA" dirty="0" err="1" smtClean="0"/>
              <a:t>faible</a:t>
            </a:r>
            <a:r>
              <a:rPr lang="en-CA" dirty="0" smtClean="0"/>
              <a:t> </a:t>
            </a:r>
            <a:r>
              <a:rPr lang="en-CA" dirty="0" err="1" smtClean="0"/>
              <a:t>similarité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Similarité</a:t>
            </a:r>
            <a:r>
              <a:rPr lang="en-CA" dirty="0" smtClean="0"/>
              <a:t> | suite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Important: la </a:t>
            </a:r>
            <a:r>
              <a:rPr lang="en-CA" dirty="0" err="1"/>
              <a:t>similarité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mesure</a:t>
            </a:r>
            <a:r>
              <a:rPr lang="en-CA" dirty="0"/>
              <a:t> subjective et </a:t>
            </a:r>
            <a:r>
              <a:rPr lang="en-CA" dirty="0" err="1"/>
              <a:t>elle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dépendante</a:t>
            </a:r>
            <a:r>
              <a:rPr lang="en-CA" dirty="0"/>
              <a:t> du </a:t>
            </a:r>
            <a:r>
              <a:rPr lang="en-CA" dirty="0" err="1"/>
              <a:t>domaine</a:t>
            </a:r>
            <a:endParaRPr lang="fr-CA" dirty="0"/>
          </a:p>
          <a:p>
            <a:endParaRPr lang="fr-CA" dirty="0" smtClean="0"/>
          </a:p>
          <a:p>
            <a:r>
              <a:rPr lang="fr-CA" dirty="0" smtClean="0"/>
              <a:t>On doit faire attention lors du calcul de distance sur la base des </a:t>
            </a:r>
            <a:r>
              <a:rPr lang="fr-CA" dirty="0" err="1" smtClean="0"/>
              <a:t>features</a:t>
            </a:r>
            <a:r>
              <a:rPr lang="fr-CA" dirty="0" smtClean="0"/>
              <a:t>/dimensions</a:t>
            </a:r>
          </a:p>
          <a:p>
            <a:pPr lvl="1"/>
            <a:r>
              <a:rPr lang="fr-CA" dirty="0" smtClean="0"/>
              <a:t>Les valeurs relatives de chaque </a:t>
            </a:r>
            <a:r>
              <a:rPr lang="fr-CA" dirty="0" err="1" smtClean="0"/>
              <a:t>feature</a:t>
            </a:r>
            <a:r>
              <a:rPr lang="fr-CA" dirty="0" smtClean="0"/>
              <a:t> devront être normalisées afin d’éviter d’avoir une des </a:t>
            </a:r>
            <a:r>
              <a:rPr lang="fr-CA" dirty="0" err="1" smtClean="0"/>
              <a:t>features</a:t>
            </a:r>
            <a:r>
              <a:rPr lang="fr-CA" dirty="0" smtClean="0"/>
              <a:t> dominer le reste dans le calcul de la distance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477770" y="4725144"/>
            <a:ext cx="81884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sz="2400" dirty="0" smtClean="0"/>
              <a:t>La similarité est une mesure dans l’intervalle 0 à 1 inclusivement</a:t>
            </a:r>
            <a:endParaRPr lang="fr-CA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Distance </a:t>
            </a:r>
            <a:r>
              <a:rPr lang="en-CA" dirty="0" err="1" smtClean="0"/>
              <a:t>euclidienne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C’est</a:t>
            </a:r>
            <a:r>
              <a:rPr lang="en-CA" dirty="0" smtClean="0"/>
              <a:t> la distance la plus commune</a:t>
            </a:r>
          </a:p>
          <a:p>
            <a:r>
              <a:rPr lang="en-CA" dirty="0" smtClean="0"/>
              <a:t>La distance </a:t>
            </a:r>
            <a:r>
              <a:rPr lang="en-CA" dirty="0" err="1" smtClean="0"/>
              <a:t>euclidienne</a:t>
            </a:r>
            <a:r>
              <a:rPr lang="en-CA" dirty="0" smtClean="0"/>
              <a:t> entre </a:t>
            </a:r>
            <a:r>
              <a:rPr lang="en-CA" dirty="0" err="1" smtClean="0"/>
              <a:t>deux</a:t>
            </a:r>
            <a:r>
              <a:rPr lang="en-CA" dirty="0" smtClean="0"/>
              <a:t> points </a:t>
            </a:r>
            <a:r>
              <a:rPr lang="en-CA" dirty="0" err="1" smtClean="0"/>
              <a:t>est</a:t>
            </a:r>
            <a:r>
              <a:rPr lang="en-CA" dirty="0" smtClean="0"/>
              <a:t> la </a:t>
            </a:r>
            <a:r>
              <a:rPr lang="en-CA" dirty="0" err="1" smtClean="0"/>
              <a:t>longueur</a:t>
            </a:r>
            <a:r>
              <a:rPr lang="en-CA" dirty="0" smtClean="0"/>
              <a:t> du path reliant les </a:t>
            </a:r>
            <a:r>
              <a:rPr lang="en-CA" dirty="0" err="1" smtClean="0"/>
              <a:t>deux</a:t>
            </a:r>
            <a:r>
              <a:rPr lang="en-CA" dirty="0" smtClean="0"/>
              <a:t> points</a:t>
            </a:r>
          </a:p>
          <a:p>
            <a:r>
              <a:rPr lang="en-CA" dirty="0" smtClean="0"/>
              <a:t>On utilise le </a:t>
            </a:r>
            <a:r>
              <a:rPr lang="en-CA" dirty="0" err="1" smtClean="0"/>
              <a:t>théorème</a:t>
            </a:r>
            <a:r>
              <a:rPr lang="en-CA" dirty="0" smtClean="0"/>
              <a:t> de </a:t>
            </a:r>
            <a:r>
              <a:rPr lang="en-CA" dirty="0" err="1" smtClean="0"/>
              <a:t>pythagore</a:t>
            </a:r>
            <a:endParaRPr lang="fr-CA" dirty="0"/>
          </a:p>
        </p:txBody>
      </p:sp>
      <p:grpSp>
        <p:nvGrpSpPr>
          <p:cNvPr id="6" name="Groupe 5"/>
          <p:cNvGrpSpPr/>
          <p:nvPr/>
        </p:nvGrpSpPr>
        <p:grpSpPr>
          <a:xfrm>
            <a:off x="130630" y="3124980"/>
            <a:ext cx="4478051" cy="2389795"/>
            <a:chOff x="1403648" y="3271453"/>
            <a:chExt cx="4478051" cy="2389795"/>
          </a:xfrm>
        </p:grpSpPr>
        <p:cxnSp>
          <p:nvCxnSpPr>
            <p:cNvPr id="5" name="Connecteur droit 4"/>
            <p:cNvCxnSpPr/>
            <p:nvPr/>
          </p:nvCxnSpPr>
          <p:spPr bwMode="auto">
            <a:xfrm>
              <a:off x="1763688" y="3356992"/>
              <a:ext cx="0" cy="2304256"/>
            </a:xfrm>
            <a:prstGeom prst="line">
              <a:avLst/>
            </a:prstGeom>
            <a:ln w="57150"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auto">
            <a:xfrm flipH="1">
              <a:off x="1403648" y="5373216"/>
              <a:ext cx="4312096" cy="8384"/>
            </a:xfrm>
            <a:prstGeom prst="line">
              <a:avLst/>
            </a:prstGeom>
            <a:ln w="57150"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Ellipse 8"/>
            <p:cNvSpPr/>
            <p:nvPr/>
          </p:nvSpPr>
          <p:spPr bwMode="auto">
            <a:xfrm>
              <a:off x="2555776" y="4005064"/>
              <a:ext cx="216024" cy="216024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5053608" y="4689140"/>
              <a:ext cx="216024" cy="216024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cxnSp>
          <p:nvCxnSpPr>
            <p:cNvPr id="12" name="Connecteur droit avec flèche 11"/>
            <p:cNvCxnSpPr>
              <a:endCxn id="10" idx="2"/>
            </p:cNvCxnSpPr>
            <p:nvPr/>
          </p:nvCxnSpPr>
          <p:spPr bwMode="auto">
            <a:xfrm>
              <a:off x="2915816" y="4126886"/>
              <a:ext cx="2137792" cy="6702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4824" y="3271453"/>
              <a:ext cx="1666875" cy="819150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39" y="2975743"/>
            <a:ext cx="2117080" cy="222293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450360" y="5859129"/>
            <a:ext cx="3693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 smtClean="0"/>
              <a:t>Ref</a:t>
            </a:r>
            <a:r>
              <a:rPr lang="fr-CA" sz="1100" dirty="0"/>
              <a:t>: https://fr.wikipedia.org/wiki/Distance_de_Manhattan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411864" y="5233641"/>
            <a:ext cx="31470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dirty="0" smtClean="0"/>
              <a:t>Distance euclidienne: en vert</a:t>
            </a:r>
            <a:endParaRPr lang="fr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Distance Manhattan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C’est</a:t>
            </a:r>
            <a:r>
              <a:rPr lang="en-CA" dirty="0" smtClean="0"/>
              <a:t> la distance entre </a:t>
            </a:r>
            <a:r>
              <a:rPr lang="en-CA" dirty="0" err="1" smtClean="0"/>
              <a:t>deux</a:t>
            </a:r>
            <a:r>
              <a:rPr lang="en-CA" dirty="0" smtClean="0"/>
              <a:t> points </a:t>
            </a:r>
            <a:r>
              <a:rPr lang="en-CA" dirty="0" err="1" smtClean="0"/>
              <a:t>calculées</a:t>
            </a:r>
            <a:r>
              <a:rPr lang="en-CA" dirty="0" smtClean="0"/>
              <a:t> </a:t>
            </a:r>
            <a:r>
              <a:rPr lang="en-CA" dirty="0" err="1" smtClean="0"/>
              <a:t>comme</a:t>
            </a:r>
            <a:r>
              <a:rPr lang="en-CA" dirty="0" smtClean="0"/>
              <a:t> </a:t>
            </a:r>
            <a:r>
              <a:rPr lang="en-CA" dirty="0" err="1" smtClean="0"/>
              <a:t>étant</a:t>
            </a:r>
            <a:r>
              <a:rPr lang="en-CA" dirty="0" smtClean="0"/>
              <a:t> la </a:t>
            </a:r>
            <a:r>
              <a:rPr lang="en-CA" dirty="0" err="1" smtClean="0"/>
              <a:t>somme</a:t>
            </a:r>
            <a:r>
              <a:rPr lang="en-CA" dirty="0" smtClean="0"/>
              <a:t> des </a:t>
            </a:r>
            <a:r>
              <a:rPr lang="en-CA" u="sng" dirty="0" smtClean="0"/>
              <a:t>differences </a:t>
            </a:r>
            <a:r>
              <a:rPr lang="en-CA" u="sng" dirty="0" err="1" smtClean="0"/>
              <a:t>absolues</a:t>
            </a:r>
            <a:r>
              <a:rPr lang="en-CA" u="sng" dirty="0" smtClean="0"/>
              <a:t> </a:t>
            </a:r>
            <a:r>
              <a:rPr lang="en-CA" dirty="0" smtClean="0"/>
              <a:t>des </a:t>
            </a:r>
            <a:r>
              <a:rPr lang="en-CA" u="sng" dirty="0" err="1" smtClean="0"/>
              <a:t>coordonnées</a:t>
            </a:r>
            <a:r>
              <a:rPr lang="en-CA" u="sng" dirty="0" smtClean="0"/>
              <a:t> </a:t>
            </a:r>
            <a:r>
              <a:rPr lang="en-CA" u="sng" dirty="0" err="1" smtClean="0"/>
              <a:t>cartésiennes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Avec les points P1 (x1, y1) et P2 (x2,y2), on aura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3515596"/>
            <a:ext cx="4512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474747"/>
                </a:solidFill>
                <a:latin typeface="Open Sans"/>
              </a:rPr>
              <a:t> </a:t>
            </a:r>
            <a:r>
              <a:rPr lang="es-ES" dirty="0" err="1">
                <a:solidFill>
                  <a:srgbClr val="474747"/>
                </a:solidFill>
                <a:latin typeface="Open Sans"/>
              </a:rPr>
              <a:t>distance</a:t>
            </a:r>
            <a:r>
              <a:rPr lang="es-ES" dirty="0">
                <a:solidFill>
                  <a:srgbClr val="474747"/>
                </a:solidFill>
                <a:latin typeface="Open Sans"/>
              </a:rPr>
              <a:t> Manhattan = |x1 – x2| + |y1 – y2|</a:t>
            </a:r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212976"/>
            <a:ext cx="2117080" cy="22229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50360" y="5995360"/>
            <a:ext cx="3693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 smtClean="0"/>
              <a:t>Ref</a:t>
            </a:r>
            <a:r>
              <a:rPr lang="fr-CA" sz="1100" dirty="0"/>
              <a:t>: https://fr.wikipedia.org/wiki/Distance_de_Manhattan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471846" y="5313550"/>
            <a:ext cx="33073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dirty="0" smtClean="0"/>
              <a:t>Distance </a:t>
            </a:r>
            <a:r>
              <a:rPr lang="fr-CA" dirty="0" err="1" smtClean="0"/>
              <a:t>mahattan</a:t>
            </a:r>
            <a:r>
              <a:rPr lang="fr-CA" dirty="0" smtClean="0"/>
              <a:t>: rouge ou vert </a:t>
            </a:r>
            <a:br>
              <a:rPr lang="fr-CA" dirty="0" smtClean="0"/>
            </a:br>
            <a:r>
              <a:rPr lang="fr-CA" dirty="0" smtClean="0"/>
              <a:t>ou jaune</a:t>
            </a:r>
            <a:endParaRPr lang="fr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Distance </a:t>
            </a:r>
            <a:r>
              <a:rPr lang="en-CA" dirty="0" err="1" smtClean="0"/>
              <a:t>Minkowski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C’est</a:t>
            </a:r>
            <a:r>
              <a:rPr lang="en-CA" dirty="0" smtClean="0"/>
              <a:t> la </a:t>
            </a:r>
            <a:r>
              <a:rPr lang="en-CA" dirty="0" err="1" smtClean="0"/>
              <a:t>forme</a:t>
            </a:r>
            <a:r>
              <a:rPr lang="en-CA" dirty="0" smtClean="0"/>
              <a:t> </a:t>
            </a:r>
            <a:r>
              <a:rPr lang="en-CA" dirty="0" err="1" smtClean="0"/>
              <a:t>généralisée</a:t>
            </a:r>
            <a:r>
              <a:rPr lang="en-CA" dirty="0" smtClean="0"/>
              <a:t> de la distance </a:t>
            </a:r>
            <a:r>
              <a:rPr lang="en-CA" dirty="0" err="1" smtClean="0"/>
              <a:t>euclidienne</a:t>
            </a:r>
            <a:r>
              <a:rPr lang="en-CA" dirty="0" smtClean="0"/>
              <a:t> et de la distance Manhattan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l-GR" dirty="0"/>
              <a:t>λ = </a:t>
            </a:r>
            <a:r>
              <a:rPr lang="el-GR" dirty="0" smtClean="0"/>
              <a:t>1</a:t>
            </a:r>
            <a:r>
              <a:rPr lang="fr-CA" dirty="0" smtClean="0"/>
              <a:t> : Distance Manhattan</a:t>
            </a:r>
          </a:p>
          <a:p>
            <a:r>
              <a:rPr lang="el-GR" dirty="0"/>
              <a:t>λ = </a:t>
            </a:r>
            <a:r>
              <a:rPr lang="fr-CA" dirty="0" smtClean="0"/>
              <a:t>2: Distance euclidienne</a:t>
            </a:r>
          </a:p>
          <a:p>
            <a:r>
              <a:rPr lang="en-US" dirty="0"/>
              <a:t>λ = </a:t>
            </a:r>
            <a:r>
              <a:rPr lang="en-US" dirty="0" smtClean="0"/>
              <a:t>∞: Distance Chebyshev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844824"/>
            <a:ext cx="32004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Similarité</a:t>
            </a:r>
            <a:r>
              <a:rPr lang="en-CA" dirty="0" smtClean="0"/>
              <a:t> Cosine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C’est le produit normalisé (dot </a:t>
            </a:r>
            <a:r>
              <a:rPr lang="fr-CA" dirty="0" err="1" smtClean="0"/>
              <a:t>product</a:t>
            </a:r>
            <a:r>
              <a:rPr lang="fr-CA" dirty="0" smtClean="0"/>
              <a:t>) des deux attributs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Bien adapté pour des vecteurs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772816"/>
            <a:ext cx="3695700" cy="971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d8_model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E.pptx" id="{D175D24F-C810-4F75-94E3-D31A4A5632FB}" vid="{9C426F30-3C98-4BAF-BC3C-C254742B73D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</Template>
  <TotalTime>135</TotalTime>
  <Words>455</Words>
  <Application>Microsoft Office PowerPoint</Application>
  <PresentationFormat>Affichage à l'écran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Corbel</vt:lpstr>
      <vt:lpstr>Frutiger 45</vt:lpstr>
      <vt:lpstr>Open Sans</vt:lpstr>
      <vt:lpstr>Rockwell</vt:lpstr>
      <vt:lpstr>Segoe UI</vt:lpstr>
      <vt:lpstr>Segoe UI Semibold</vt:lpstr>
      <vt:lpstr>Segoe WP Semibold</vt:lpstr>
      <vt:lpstr>Times New Roman</vt:lpstr>
      <vt:lpstr>Tw Cen MT Condensed</vt:lpstr>
      <vt:lpstr>Wingdings</vt:lpstr>
      <vt:lpstr>Bd8_modele</vt:lpstr>
      <vt:lpstr>Évaluation des modèles</vt:lpstr>
      <vt:lpstr>Agenda</vt:lpstr>
      <vt:lpstr>Mesure de la similarité</vt:lpstr>
      <vt:lpstr>Similarité</vt:lpstr>
      <vt:lpstr>Similarité | suite</vt:lpstr>
      <vt:lpstr>Distance euclidienne</vt:lpstr>
      <vt:lpstr>Distance Manhattan</vt:lpstr>
      <vt:lpstr>Distance Minkowski</vt:lpstr>
      <vt:lpstr>Similarité Cosine</vt:lpstr>
      <vt:lpstr>Similarité Jaccard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hafv72012</dc:creator>
  <cp:lastModifiedBy>Hafed Benteftifa</cp:lastModifiedBy>
  <cp:revision>37</cp:revision>
  <dcterms:created xsi:type="dcterms:W3CDTF">2016-05-09T10:10:53Z</dcterms:created>
  <dcterms:modified xsi:type="dcterms:W3CDTF">2016-06-29T20:38:00Z</dcterms:modified>
</cp:coreProperties>
</file>