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0"/>
  </p:notesMasterIdLst>
  <p:sldIdLst>
    <p:sldId id="256" r:id="rId2"/>
    <p:sldId id="281" r:id="rId3"/>
    <p:sldId id="333" r:id="rId4"/>
    <p:sldId id="335" r:id="rId5"/>
    <p:sldId id="304" r:id="rId6"/>
    <p:sldId id="336" r:id="rId7"/>
    <p:sldId id="337" r:id="rId8"/>
    <p:sldId id="289" r:id="rId9"/>
  </p:sldIdLst>
  <p:sldSz cx="12192000" cy="6858000"/>
  <p:notesSz cx="6858000" cy="91440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FF99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0" autoAdjust="0"/>
    <p:restoredTop sz="94621"/>
  </p:normalViewPr>
  <p:slideViewPr>
    <p:cSldViewPr>
      <p:cViewPr varScale="1">
        <p:scale>
          <a:sx n="69" d="100"/>
          <a:sy n="69" d="100"/>
        </p:scale>
        <p:origin x="768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B2C2A72-1591-4697-ABD1-E677A54A633C}" type="datetimeFigureOut">
              <a:rPr lang="fr-CA"/>
              <a:pPr>
                <a:defRPr/>
              </a:pPr>
              <a:t>2018-05-03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CA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fr-CA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5678F8E-E650-4758-BC96-C0B7FE131AE0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34987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6400"/>
                </a:solidFill>
                <a:latin typeface="Rockwell" pitchFamily="18" charset="0"/>
              </a:defRPr>
            </a:lvl1pPr>
          </a:lstStyle>
          <a:p>
            <a:r>
              <a:rPr lang="fr-FR"/>
              <a:t>Cliquez pour modifier le style du titre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Segoe UI Semibold" panose="020B0702040204020203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  <a:endParaRPr lang="fr-CA"/>
          </a:p>
        </p:txBody>
      </p:sp>
      <p:sp>
        <p:nvSpPr>
          <p:cNvPr id="9218" name="AutoShape 2" descr="Résultats de recherche d'images pour « java logo »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9220" name="AutoShape 4" descr="Résultats de recherche d'images pour « java logo »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9222" name="AutoShape 6" descr="Résultats de recherche d'images pour « java logo »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9224" name="AutoShape 8" descr="Résultats de recherche d'images pour « java logo »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0527" r="5743" b="15790"/>
          <a:stretch>
            <a:fillRect/>
          </a:stretch>
        </p:blipFill>
        <p:spPr bwMode="auto">
          <a:xfrm>
            <a:off x="207963" y="228600"/>
            <a:ext cx="4953000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4174" y="44624"/>
            <a:ext cx="11800113" cy="849086"/>
          </a:xfrm>
          <a:prstGeom prst="rect">
            <a:avLst/>
          </a:prstGeom>
        </p:spPr>
        <p:txBody>
          <a:bodyPr/>
          <a:lstStyle>
            <a:lvl1pPr algn="l">
              <a:defRPr sz="4000" b="0">
                <a:solidFill>
                  <a:srgbClr val="FF6400"/>
                </a:solidFill>
                <a:latin typeface="Rockwell" pitchFamily="18" charset="0"/>
              </a:defRPr>
            </a:lvl1pPr>
          </a:lstStyle>
          <a:p>
            <a:r>
              <a:rPr lang="fr-FR"/>
              <a:t>Cliquez pour modifier le style du titre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3200" y="908721"/>
            <a:ext cx="11785600" cy="5217444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buSzPct val="80000"/>
              <a:buFontTx/>
              <a:buBlip>
                <a:blip r:embed="rId2"/>
              </a:buBlip>
              <a:defRPr sz="2800" b="0"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buFont typeface="Wingdings" pitchFamily="2" charset="2"/>
              <a:buChar char="Ø"/>
              <a:defRPr sz="2400"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800"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800"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1" y="6496050"/>
            <a:ext cx="12192000" cy="363538"/>
          </a:xfrm>
          <a:prstGeom prst="rect">
            <a:avLst/>
          </a:prstGeom>
          <a:solidFill>
            <a:srgbClr val="02298A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 defTabSz="762000">
              <a:defRPr/>
            </a:pPr>
            <a:endParaRPr lang="fr-FR" sz="1800">
              <a:solidFill>
                <a:schemeClr val="bg1"/>
              </a:solidFill>
              <a:latin typeface="Frutiger 45" charset="0"/>
            </a:endParaRPr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2" y="6524627"/>
            <a:ext cx="70696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 defTabSz="762000">
              <a:defRPr/>
            </a:pPr>
            <a:fld id="{97861B19-198E-4651-B084-5D19FA2DF438}" type="slidenum">
              <a:rPr lang="fr-FR" sz="1600">
                <a:solidFill>
                  <a:schemeClr val="bg1"/>
                </a:solidFill>
                <a:cs typeface="Arial" pitchFamily="34" charset="0"/>
              </a:rPr>
              <a:pPr algn="l" defTabSz="762000">
                <a:defRPr/>
              </a:pPr>
              <a:t>‹N°›</a:t>
            </a:fld>
            <a:endParaRPr lang="fr-FR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641352" y="6464303"/>
            <a:ext cx="11550649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66BB16-E908-4DFD-9624-BF128234D38D}" type="datetime1">
              <a:rPr lang="fr-FR" sz="1600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pPr marL="0" marR="0" indent="0" algn="l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03/05/2018</a:t>
            </a:fld>
            <a:r>
              <a:rPr lang="fr-FR" sz="1600" dirty="0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t>    </a:t>
            </a:r>
            <a:r>
              <a:rPr lang="fr-FR" sz="1600" dirty="0" err="1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t>Fouiilles</a:t>
            </a:r>
            <a:r>
              <a:rPr lang="fr-FR" sz="1600" dirty="0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t> de données 420-BD8-BB</a:t>
            </a:r>
            <a:r>
              <a:rPr lang="fr-FR" sz="1600" b="1" dirty="0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t> - </a:t>
            </a:r>
            <a:r>
              <a:rPr lang="fr-FR" sz="1600" b="1" dirty="0" err="1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t>Hafed</a:t>
            </a:r>
            <a:r>
              <a:rPr lang="fr-FR" sz="1600" b="1" dirty="0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t> Benteftifa</a:t>
            </a:r>
            <a:r>
              <a:rPr lang="fr-FR" sz="1600" b="1" dirty="0">
                <a:solidFill>
                  <a:schemeClr val="bg1"/>
                </a:solidFill>
                <a:latin typeface="Rockwell" pitchFamily="18" charset="0"/>
              </a:rPr>
              <a:t> </a:t>
            </a:r>
            <a:r>
              <a:rPr lang="fr-FR" sz="1600" b="1" dirty="0">
                <a:solidFill>
                  <a:schemeClr val="bg1"/>
                </a:solidFill>
                <a:latin typeface="Tw Cen MT Condensed" pitchFamily="34" charset="0"/>
              </a:rPr>
              <a:t>©</a:t>
            </a:r>
          </a:p>
          <a:p>
            <a:pPr algn="r" defTabSz="762000">
              <a:defRPr/>
            </a:pPr>
            <a:endParaRPr lang="fr-FR" sz="1600" b="1" dirty="0">
              <a:solidFill>
                <a:schemeClr val="bg1"/>
              </a:solidFill>
              <a:latin typeface="Tw Cen MT Condensed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sldNum="0" hdr="0" dt="0"/>
  <p:txStyles>
    <p:titleStyle>
      <a:lvl1pPr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fr-CA" dirty="0" smtClean="0"/>
              <a:t>Processus DS</a:t>
            </a:r>
            <a:r>
              <a:rPr lang="fr-CA" sz="3200" dirty="0"/>
              <a:t/>
            </a:r>
            <a:br>
              <a:rPr lang="fr-CA" sz="3200" dirty="0"/>
            </a:br>
            <a:endParaRPr lang="fr-CA" dirty="0"/>
          </a:p>
        </p:txBody>
      </p:sp>
      <p:sp>
        <p:nvSpPr>
          <p:cNvPr id="2" name="ZoneTexte 1"/>
          <p:cNvSpPr txBox="1"/>
          <p:nvPr/>
        </p:nvSpPr>
        <p:spPr>
          <a:xfrm>
            <a:off x="914400" y="5589240"/>
            <a:ext cx="196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Version Mai </a:t>
            </a:r>
            <a:r>
              <a:rPr lang="fr-CA" dirty="0" smtClean="0"/>
              <a:t>2018</a:t>
            </a:r>
            <a:endParaRPr lang="fr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/>
              <a:t>Agenda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ct val="25000"/>
              </a:spcAft>
              <a:buFont typeface="Wingdings" pitchFamily="2" charset="2"/>
              <a:buNone/>
            </a:pPr>
            <a:r>
              <a:rPr lang="fr-FR" sz="3000" dirty="0">
                <a:cs typeface="Times New Roman" pitchFamily="18" charset="0"/>
              </a:rPr>
              <a:t>Dans ce cours, on passe en revue les points suivants:</a:t>
            </a:r>
          </a:p>
          <a:p>
            <a:pPr>
              <a:lnSpc>
                <a:spcPct val="80000"/>
              </a:lnSpc>
              <a:spcAft>
                <a:spcPct val="25000"/>
              </a:spcAft>
            </a:pPr>
            <a:r>
              <a:rPr lang="fr-FR" sz="3000" dirty="0" smtClean="0">
                <a:cs typeface="Times New Roman" pitchFamily="18" charset="0"/>
              </a:rPr>
              <a:t>Étapes d'un processus dans un contexte de sciences de données</a:t>
            </a:r>
            <a:endParaRPr lang="fr-FR" sz="30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spcAft>
                <a:spcPct val="25000"/>
              </a:spcAft>
              <a:buNone/>
            </a:pPr>
            <a:endParaRPr lang="fr-FR" sz="3000" dirty="0">
              <a:cs typeface="Times New Roman" pitchFamily="18" charset="0"/>
            </a:endParaRPr>
          </a:p>
          <a:p>
            <a:pPr>
              <a:lnSpc>
                <a:spcPct val="80000"/>
              </a:lnSpc>
              <a:spcAft>
                <a:spcPct val="25000"/>
              </a:spcAft>
              <a:buFont typeface="Wingdings" pitchFamily="2" charset="2"/>
              <a:buNone/>
            </a:pPr>
            <a:endParaRPr lang="fr-FR" sz="3000" dirty="0"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fr-FR" dirty="0"/>
          </a:p>
          <a:p>
            <a:pPr>
              <a:lnSpc>
                <a:spcPct val="80000"/>
              </a:lnSpc>
            </a:pP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Processus DS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3200" y="5733255"/>
            <a:ext cx="11785600" cy="392909"/>
          </a:xfrm>
        </p:spPr>
        <p:txBody>
          <a:bodyPr/>
          <a:lstStyle/>
          <a:p>
            <a:r>
              <a:rPr lang="fr-CA" sz="2000" dirty="0"/>
              <a:t>Réf: </a:t>
            </a:r>
            <a:r>
              <a:rPr lang="fr-CA" sz="2000" smtClean="0"/>
              <a:t>Adapté de Steven </a:t>
            </a:r>
            <a:r>
              <a:rPr lang="fr-CA" sz="2000" dirty="0" err="1"/>
              <a:t>Siena</a:t>
            </a:r>
            <a:r>
              <a:rPr lang="fr-CA" sz="2000" dirty="0"/>
              <a:t>- CSE519 </a:t>
            </a:r>
            <a:r>
              <a:rPr lang="fr-CA" sz="2000" dirty="0" err="1"/>
              <a:t>Stony</a:t>
            </a:r>
            <a:r>
              <a:rPr lang="fr-CA" sz="2000" dirty="0"/>
              <a:t> Brook </a:t>
            </a:r>
            <a:r>
              <a:rPr lang="fr-CA" sz="2000" dirty="0" err="1"/>
              <a:t>University</a:t>
            </a:r>
            <a:r>
              <a:rPr lang="fr-CA" sz="2000" dirty="0"/>
              <a:t> </a:t>
            </a:r>
          </a:p>
        </p:txBody>
      </p:sp>
      <p:sp>
        <p:nvSpPr>
          <p:cNvPr id="4" name="Shape 53"/>
          <p:cNvSpPr/>
          <p:nvPr/>
        </p:nvSpPr>
        <p:spPr>
          <a:xfrm>
            <a:off x="1631504" y="2059520"/>
            <a:ext cx="1152000" cy="1188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buNone/>
            </a:pPr>
            <a:r>
              <a:rPr lang="en"/>
              <a:t>Get Data</a:t>
            </a:r>
          </a:p>
        </p:txBody>
      </p:sp>
      <p:sp>
        <p:nvSpPr>
          <p:cNvPr id="5" name="Shape 54"/>
          <p:cNvSpPr/>
          <p:nvPr/>
        </p:nvSpPr>
        <p:spPr>
          <a:xfrm>
            <a:off x="5552985" y="2059520"/>
            <a:ext cx="1152000" cy="1188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200" dirty="0" smtClean="0"/>
              <a:t>Pré-traitement</a:t>
            </a:r>
            <a:endParaRPr lang="en" sz="1200" dirty="0"/>
          </a:p>
        </p:txBody>
      </p:sp>
      <p:sp>
        <p:nvSpPr>
          <p:cNvPr id="6" name="Shape 55"/>
          <p:cNvSpPr/>
          <p:nvPr/>
        </p:nvSpPr>
        <p:spPr>
          <a:xfrm>
            <a:off x="7536160" y="2096745"/>
            <a:ext cx="1152000" cy="1188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200" dirty="0" smtClean="0"/>
              <a:t>Mise en place du modèle</a:t>
            </a:r>
            <a:endParaRPr lang="en" sz="800" dirty="0"/>
          </a:p>
        </p:txBody>
      </p:sp>
      <p:sp>
        <p:nvSpPr>
          <p:cNvPr id="7" name="Shape 56"/>
          <p:cNvSpPr/>
          <p:nvPr/>
        </p:nvSpPr>
        <p:spPr>
          <a:xfrm>
            <a:off x="9519335" y="2040470"/>
            <a:ext cx="1235700" cy="1188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sz="1200" dirty="0"/>
          </a:p>
          <a:p>
            <a:pPr marL="0" lvl="0" indent="0">
              <a:spcBef>
                <a:spcPts val="0"/>
              </a:spcBef>
              <a:buNone/>
            </a:pPr>
            <a:r>
              <a:rPr lang="en" sz="1200" dirty="0" smtClean="0"/>
              <a:t>Evaluer</a:t>
            </a:r>
            <a:endParaRPr lang="en" sz="1200" dirty="0"/>
          </a:p>
          <a:p>
            <a:pPr marL="0" lvl="0" indent="0">
              <a:spcBef>
                <a:spcPts val="0"/>
              </a:spcBef>
              <a:buNone/>
            </a:pPr>
            <a:r>
              <a:rPr lang="en" sz="1200" dirty="0"/>
              <a:t>   </a:t>
            </a:r>
            <a:r>
              <a:rPr lang="en" sz="1200" dirty="0" smtClean="0"/>
              <a:t>et</a:t>
            </a:r>
            <a:endParaRPr lang="en" sz="1200" dirty="0"/>
          </a:p>
          <a:p>
            <a:pPr marL="0" lvl="0" indent="0">
              <a:spcBef>
                <a:spcPts val="0"/>
              </a:spcBef>
              <a:buNone/>
            </a:pPr>
            <a:r>
              <a:rPr lang="en" sz="1200" dirty="0" smtClean="0"/>
              <a:t>déployer</a:t>
            </a:r>
            <a:endParaRPr lang="en" sz="1200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n" sz="1200" dirty="0"/>
              <a:t>    </a:t>
            </a:r>
          </a:p>
        </p:txBody>
      </p:sp>
      <p:sp>
        <p:nvSpPr>
          <p:cNvPr id="12" name="Shape 61"/>
          <p:cNvSpPr/>
          <p:nvPr/>
        </p:nvSpPr>
        <p:spPr>
          <a:xfrm>
            <a:off x="4897810" y="2532720"/>
            <a:ext cx="598500" cy="24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62"/>
          <p:cNvSpPr/>
          <p:nvPr/>
        </p:nvSpPr>
        <p:spPr>
          <a:xfrm>
            <a:off x="6802810" y="2532720"/>
            <a:ext cx="598500" cy="24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63"/>
          <p:cNvSpPr/>
          <p:nvPr/>
        </p:nvSpPr>
        <p:spPr>
          <a:xfrm>
            <a:off x="8784010" y="2532720"/>
            <a:ext cx="598500" cy="24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53"/>
          <p:cNvSpPr/>
          <p:nvPr/>
        </p:nvSpPr>
        <p:spPr>
          <a:xfrm>
            <a:off x="3575720" y="2059520"/>
            <a:ext cx="1152000" cy="1188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buNone/>
            </a:pPr>
            <a:r>
              <a:rPr lang="en" dirty="0" smtClean="0"/>
              <a:t>Exploration</a:t>
            </a:r>
            <a:endParaRPr lang="en" dirty="0"/>
          </a:p>
        </p:txBody>
      </p:sp>
      <p:sp>
        <p:nvSpPr>
          <p:cNvPr id="20" name="Shape 61"/>
          <p:cNvSpPr/>
          <p:nvPr/>
        </p:nvSpPr>
        <p:spPr>
          <a:xfrm>
            <a:off x="2855640" y="2528793"/>
            <a:ext cx="598500" cy="24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022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Exploration des données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de base sur le Dataset</a:t>
            </a:r>
          </a:p>
          <a:p>
            <a:pPr lvl="1"/>
            <a:r>
              <a:rPr lang="en-US" dirty="0" err="1" smtClean="0"/>
              <a:t>Taille</a:t>
            </a:r>
            <a:r>
              <a:rPr lang="en-US" dirty="0" smtClean="0"/>
              <a:t>, </a:t>
            </a:r>
            <a:r>
              <a:rPr lang="en-US" dirty="0" err="1" smtClean="0"/>
              <a:t>présence</a:t>
            </a:r>
            <a:r>
              <a:rPr lang="en-US" dirty="0" smtClean="0"/>
              <a:t> de </a:t>
            </a:r>
            <a:r>
              <a:rPr lang="en-US" dirty="0" err="1" smtClean="0"/>
              <a:t>descripteurs</a:t>
            </a:r>
            <a:r>
              <a:rPr lang="en-US" dirty="0" smtClean="0"/>
              <a:t> </a:t>
            </a:r>
            <a:r>
              <a:rPr lang="en-US" dirty="0" err="1" smtClean="0"/>
              <a:t>catégoriels</a:t>
            </a:r>
            <a:r>
              <a:rPr lang="en-US" dirty="0" smtClean="0"/>
              <a:t>, </a:t>
            </a:r>
            <a:r>
              <a:rPr lang="en-US" dirty="0" err="1" smtClean="0"/>
              <a:t>numériques</a:t>
            </a:r>
            <a:r>
              <a:rPr lang="en-US" dirty="0" smtClean="0"/>
              <a:t>, nature des </a:t>
            </a:r>
            <a:r>
              <a:rPr lang="en-US" dirty="0" err="1" smtClean="0"/>
              <a:t>données</a:t>
            </a:r>
            <a:r>
              <a:rPr lang="en-US" dirty="0" smtClean="0"/>
              <a:t>, …</a:t>
            </a:r>
            <a:endParaRPr lang="en-US" dirty="0"/>
          </a:p>
          <a:p>
            <a:r>
              <a:rPr lang="en-US" dirty="0"/>
              <a:t>Distributions </a:t>
            </a:r>
            <a:r>
              <a:rPr lang="en-US" dirty="0" smtClean="0"/>
              <a:t>des </a:t>
            </a:r>
            <a:r>
              <a:rPr lang="en-US" dirty="0" err="1" smtClean="0"/>
              <a:t>descripteurs</a:t>
            </a:r>
            <a:r>
              <a:rPr lang="en-US" dirty="0" smtClean="0"/>
              <a:t> </a:t>
            </a:r>
            <a:r>
              <a:rPr lang="en-US" dirty="0" err="1" smtClean="0"/>
              <a:t>numériques</a:t>
            </a:r>
            <a:endParaRPr lang="en-US" dirty="0"/>
          </a:p>
          <a:p>
            <a:r>
              <a:rPr lang="en-US" dirty="0"/>
              <a:t>Distributions </a:t>
            </a:r>
            <a:r>
              <a:rPr lang="en-US" dirty="0" smtClean="0"/>
              <a:t>des </a:t>
            </a:r>
            <a:r>
              <a:rPr lang="en-US" dirty="0" err="1" smtClean="0"/>
              <a:t>descripteurs</a:t>
            </a:r>
            <a:r>
              <a:rPr lang="en-US" dirty="0" smtClean="0"/>
              <a:t> </a:t>
            </a:r>
            <a:r>
              <a:rPr lang="en-US" dirty="0" err="1" smtClean="0"/>
              <a:t>catégoriels</a:t>
            </a:r>
            <a:endParaRPr lang="en-US" dirty="0"/>
          </a:p>
          <a:p>
            <a:r>
              <a:rPr lang="en-US" dirty="0" smtClean="0"/>
              <a:t>Segmentations</a:t>
            </a:r>
          </a:p>
          <a:p>
            <a:pPr lvl="1"/>
            <a:r>
              <a:rPr lang="en-US" dirty="0" smtClean="0"/>
              <a:t>Relation entre des </a:t>
            </a:r>
            <a:r>
              <a:rPr lang="en-US" dirty="0" err="1" smtClean="0"/>
              <a:t>descripteurs</a:t>
            </a:r>
            <a:r>
              <a:rPr lang="en-US" dirty="0" smtClean="0"/>
              <a:t> </a:t>
            </a:r>
            <a:r>
              <a:rPr lang="en-US" dirty="0" err="1" smtClean="0"/>
              <a:t>catégoriels</a:t>
            </a:r>
            <a:r>
              <a:rPr lang="en-US" dirty="0" smtClean="0"/>
              <a:t> et des </a:t>
            </a:r>
            <a:r>
              <a:rPr lang="en-US" dirty="0" err="1" smtClean="0"/>
              <a:t>descripteurs</a:t>
            </a:r>
            <a:r>
              <a:rPr lang="en-US" dirty="0" smtClean="0"/>
              <a:t>/target </a:t>
            </a:r>
            <a:r>
              <a:rPr lang="en-US" dirty="0" err="1" smtClean="0"/>
              <a:t>numériques</a:t>
            </a:r>
            <a:endParaRPr lang="en-US" dirty="0"/>
          </a:p>
          <a:p>
            <a:r>
              <a:rPr lang="en-US" dirty="0" smtClean="0"/>
              <a:t>Correlations</a:t>
            </a:r>
          </a:p>
          <a:p>
            <a:pPr lvl="1"/>
            <a:r>
              <a:rPr lang="en-US" dirty="0" smtClean="0"/>
              <a:t>Relation entre des </a:t>
            </a:r>
            <a:r>
              <a:rPr lang="en-US" dirty="0" err="1" smtClean="0"/>
              <a:t>éléments</a:t>
            </a:r>
            <a:r>
              <a:rPr lang="en-US" dirty="0" smtClean="0"/>
              <a:t> (</a:t>
            </a:r>
            <a:r>
              <a:rPr lang="en-US" dirty="0" err="1" smtClean="0"/>
              <a:t>descripteurs</a:t>
            </a:r>
            <a:r>
              <a:rPr lang="en-US" dirty="0" smtClean="0"/>
              <a:t>/target) </a:t>
            </a:r>
            <a:r>
              <a:rPr lang="en-US" dirty="0" err="1" smtClean="0"/>
              <a:t>numériques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02242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Pré-traitement</a:t>
            </a:r>
            <a:r>
              <a:rPr lang="fr-CA" dirty="0" smtClean="0"/>
              <a:t> | Nettoyage</a:t>
            </a:r>
            <a:endParaRPr lang="fr-CA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Nettoyage</a:t>
            </a:r>
            <a:endParaRPr lang="en-US" dirty="0" smtClean="0"/>
          </a:p>
          <a:p>
            <a:pPr lvl="1"/>
            <a:r>
              <a:rPr lang="en-US" dirty="0" smtClean="0"/>
              <a:t>Supprimer des observations </a:t>
            </a:r>
            <a:r>
              <a:rPr lang="en-US" dirty="0" err="1" smtClean="0"/>
              <a:t>inutiles</a:t>
            </a:r>
            <a:endParaRPr lang="en-US" dirty="0" smtClean="0"/>
          </a:p>
          <a:p>
            <a:pPr lvl="1"/>
            <a:r>
              <a:rPr lang="en-US" dirty="0" err="1" smtClean="0"/>
              <a:t>Corriger</a:t>
            </a:r>
            <a:r>
              <a:rPr lang="en-US" dirty="0" smtClean="0"/>
              <a:t> les </a:t>
            </a:r>
            <a:r>
              <a:rPr lang="en-US" dirty="0" err="1" smtClean="0"/>
              <a:t>erreurs</a:t>
            </a:r>
            <a:r>
              <a:rPr lang="en-US" dirty="0" smtClean="0"/>
              <a:t> </a:t>
            </a:r>
            <a:r>
              <a:rPr lang="en-US" dirty="0" err="1" smtClean="0"/>
              <a:t>structurelles</a:t>
            </a:r>
            <a:endParaRPr lang="en-US" dirty="0" smtClean="0"/>
          </a:p>
          <a:p>
            <a:pPr lvl="2"/>
            <a:r>
              <a:rPr lang="en-US" dirty="0" err="1" smtClean="0"/>
              <a:t>Présence</a:t>
            </a:r>
            <a:r>
              <a:rPr lang="en-US" dirty="0" smtClean="0"/>
              <a:t> de </a:t>
            </a:r>
            <a:r>
              <a:rPr lang="en-US" dirty="0" err="1" smtClean="0"/>
              <a:t>données</a:t>
            </a:r>
            <a:r>
              <a:rPr lang="en-US" dirty="0" smtClean="0"/>
              <a:t>, absence de </a:t>
            </a:r>
            <a:r>
              <a:rPr lang="en-US" dirty="0" err="1" smtClean="0"/>
              <a:t>données</a:t>
            </a:r>
            <a:r>
              <a:rPr lang="en-US" dirty="0" smtClean="0"/>
              <a:t>, difference de representation (MAJ/MIN), etc.</a:t>
            </a:r>
          </a:p>
          <a:p>
            <a:pPr lvl="1"/>
            <a:r>
              <a:rPr lang="en-US" dirty="0" smtClean="0"/>
              <a:t>Supprimer </a:t>
            </a:r>
            <a:r>
              <a:rPr lang="en-US" dirty="0"/>
              <a:t>les outliers</a:t>
            </a:r>
            <a:endParaRPr lang="en-US" dirty="0"/>
          </a:p>
          <a:p>
            <a:pPr lvl="1"/>
            <a:r>
              <a:rPr lang="en-US" dirty="0" err="1"/>
              <a:t>Labeliser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catégorielles</a:t>
            </a:r>
            <a:r>
              <a:rPr lang="en-US" dirty="0"/>
              <a:t> </a:t>
            </a:r>
            <a:r>
              <a:rPr lang="en-US" dirty="0" err="1" smtClean="0"/>
              <a:t>absentes</a:t>
            </a:r>
            <a:endParaRPr lang="en-US" dirty="0" smtClean="0"/>
          </a:p>
          <a:p>
            <a:pPr lvl="1"/>
            <a:r>
              <a:rPr lang="en-US" dirty="0" err="1" smtClean="0"/>
              <a:t>Labeliser</a:t>
            </a:r>
            <a:r>
              <a:rPr lang="en-US" dirty="0" smtClean="0"/>
              <a:t> </a:t>
            </a:r>
            <a:r>
              <a:rPr lang="en-US" dirty="0"/>
              <a:t>les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numériques</a:t>
            </a:r>
            <a:r>
              <a:rPr lang="en-US" dirty="0"/>
              <a:t> </a:t>
            </a:r>
            <a:r>
              <a:rPr lang="en-US" dirty="0" err="1"/>
              <a:t>absentes</a:t>
            </a:r>
            <a:endParaRPr lang="en-US" dirty="0"/>
          </a:p>
          <a:p>
            <a:pPr marL="0" indent="0">
              <a:buNone/>
            </a:pPr>
            <a:endParaRPr lang="fr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Pré-traitement</a:t>
            </a:r>
            <a:r>
              <a:rPr lang="fr-CA" dirty="0" smtClean="0"/>
              <a:t> | </a:t>
            </a:r>
            <a:r>
              <a:rPr lang="fr-CA" dirty="0"/>
              <a:t>Préparation du modèle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Créer</a:t>
            </a:r>
            <a:r>
              <a:rPr lang="en-US" dirty="0" smtClean="0"/>
              <a:t> un </a:t>
            </a:r>
            <a:r>
              <a:rPr lang="en-US" dirty="0" err="1" smtClean="0"/>
              <a:t>prédicteur</a:t>
            </a:r>
            <a:r>
              <a:rPr lang="en-US" dirty="0" smtClean="0"/>
              <a:t> </a:t>
            </a:r>
            <a:r>
              <a:rPr lang="en-US" dirty="0" err="1" smtClean="0"/>
              <a:t>combiné</a:t>
            </a:r>
            <a:r>
              <a:rPr lang="en-US" dirty="0" smtClean="0"/>
              <a:t> (variable </a:t>
            </a:r>
            <a:r>
              <a:rPr lang="en-US" dirty="0" err="1" smtClean="0"/>
              <a:t>indicateur</a:t>
            </a:r>
            <a:r>
              <a:rPr lang="en-US" dirty="0" smtClean="0"/>
              <a:t>)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utilisant</a:t>
            </a:r>
            <a:r>
              <a:rPr lang="en-US" dirty="0" smtClean="0"/>
              <a:t> </a:t>
            </a:r>
            <a:r>
              <a:rPr lang="en-US" dirty="0" err="1" smtClean="0"/>
              <a:t>plusieurs</a:t>
            </a:r>
            <a:r>
              <a:rPr lang="en-US" dirty="0" smtClean="0"/>
              <a:t> </a:t>
            </a:r>
            <a:r>
              <a:rPr lang="en-US" dirty="0" err="1" smtClean="0"/>
              <a:t>descripteurs</a:t>
            </a:r>
            <a:endParaRPr lang="en-US" dirty="0"/>
          </a:p>
          <a:p>
            <a:r>
              <a:rPr lang="en-US" dirty="0" err="1" smtClean="0"/>
              <a:t>Créer</a:t>
            </a:r>
            <a:r>
              <a:rPr lang="en-US" dirty="0" smtClean="0"/>
              <a:t> un </a:t>
            </a:r>
            <a:r>
              <a:rPr lang="en-US" dirty="0" err="1" smtClean="0"/>
              <a:t>prédicteur</a:t>
            </a:r>
            <a:r>
              <a:rPr lang="en-US" dirty="0" smtClean="0"/>
              <a:t> </a:t>
            </a:r>
            <a:r>
              <a:rPr lang="en-US" dirty="0" err="1" smtClean="0"/>
              <a:t>d'interaction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effectuant</a:t>
            </a:r>
            <a:r>
              <a:rPr lang="en-US" dirty="0" smtClean="0"/>
              <a:t> un </a:t>
            </a:r>
            <a:r>
              <a:rPr lang="en-US" dirty="0" err="1" smtClean="0"/>
              <a:t>filtrage</a:t>
            </a:r>
            <a:r>
              <a:rPr lang="en-US" dirty="0" smtClean="0"/>
              <a:t> sur un </a:t>
            </a:r>
            <a:r>
              <a:rPr lang="en-US" dirty="0" err="1" smtClean="0"/>
              <a:t>descripteur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Grouper des </a:t>
            </a:r>
            <a:r>
              <a:rPr lang="en-US" dirty="0" err="1" smtClean="0"/>
              <a:t>descripteurs</a:t>
            </a:r>
            <a:r>
              <a:rPr lang="en-US" dirty="0" smtClean="0"/>
              <a:t> qui </a:t>
            </a:r>
            <a:r>
              <a:rPr lang="en-US" dirty="0" err="1" smtClean="0"/>
              <a:t>ont</a:t>
            </a:r>
            <a:r>
              <a:rPr lang="en-US" dirty="0" smtClean="0"/>
              <a:t> </a:t>
            </a:r>
            <a:r>
              <a:rPr lang="en-US" dirty="0" err="1" smtClean="0"/>
              <a:t>peu</a:t>
            </a:r>
            <a:r>
              <a:rPr lang="en-US" dirty="0" smtClean="0"/>
              <a:t> de </a:t>
            </a:r>
            <a:r>
              <a:rPr lang="en-US" dirty="0" err="1" smtClean="0"/>
              <a:t>valeurs</a:t>
            </a:r>
            <a:endParaRPr lang="en-US" dirty="0" smtClean="0"/>
          </a:p>
          <a:p>
            <a:r>
              <a:rPr lang="en-US" dirty="0" smtClean="0"/>
              <a:t>Encoder les </a:t>
            </a:r>
            <a:r>
              <a:rPr lang="en-US" dirty="0" err="1" smtClean="0"/>
              <a:t>descripteurs</a:t>
            </a:r>
            <a:r>
              <a:rPr lang="en-US" dirty="0" smtClean="0"/>
              <a:t> </a:t>
            </a:r>
            <a:r>
              <a:rPr lang="en-US" dirty="0" err="1" smtClean="0"/>
              <a:t>catégoriels</a:t>
            </a:r>
            <a:r>
              <a:rPr lang="en-US" dirty="0" smtClean="0"/>
              <a:t> (transformer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valeurs</a:t>
            </a:r>
            <a:r>
              <a:rPr lang="en-US" dirty="0" smtClean="0"/>
              <a:t> </a:t>
            </a:r>
            <a:r>
              <a:rPr lang="en-US" dirty="0" err="1" smtClean="0"/>
              <a:t>numériques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Supprimer des </a:t>
            </a:r>
            <a:r>
              <a:rPr lang="en-US" dirty="0" err="1" smtClean="0"/>
              <a:t>descripteurs</a:t>
            </a:r>
            <a:r>
              <a:rPr lang="en-US" dirty="0" smtClean="0"/>
              <a:t> </a:t>
            </a:r>
            <a:r>
              <a:rPr lang="en-US" dirty="0" err="1" smtClean="0"/>
              <a:t>inutiles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redondants</a:t>
            </a:r>
            <a:r>
              <a:rPr lang="en-US" dirty="0" smtClean="0"/>
              <a:t>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0678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Mise en place du modèle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</a:t>
            </a:r>
            <a:r>
              <a:rPr lang="en-US" dirty="0" smtClean="0"/>
              <a:t>du </a:t>
            </a:r>
            <a:r>
              <a:rPr lang="en-US" dirty="0"/>
              <a:t>dataset</a:t>
            </a:r>
          </a:p>
          <a:p>
            <a:r>
              <a:rPr lang="en-US" dirty="0" err="1" smtClean="0"/>
              <a:t>Mise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place du pipeline du </a:t>
            </a:r>
            <a:r>
              <a:rPr lang="en-US" dirty="0" err="1" smtClean="0"/>
              <a:t>modele</a:t>
            </a:r>
            <a:endParaRPr lang="en-US" dirty="0"/>
          </a:p>
          <a:p>
            <a:r>
              <a:rPr lang="en-US" dirty="0" smtClean="0"/>
              <a:t>Identifier les hyper </a:t>
            </a:r>
            <a:r>
              <a:rPr lang="en-US" dirty="0" err="1" smtClean="0"/>
              <a:t>parametres</a:t>
            </a:r>
            <a:r>
              <a:rPr lang="en-US" dirty="0" smtClean="0"/>
              <a:t> à </a:t>
            </a:r>
            <a:r>
              <a:rPr lang="en-US" dirty="0" err="1" smtClean="0"/>
              <a:t>optimiser</a:t>
            </a:r>
            <a:endParaRPr lang="en-US" dirty="0"/>
          </a:p>
          <a:p>
            <a:r>
              <a:rPr lang="en-US" dirty="0"/>
              <a:t>Fit </a:t>
            </a:r>
            <a:r>
              <a:rPr lang="en-US" dirty="0" smtClean="0"/>
              <a:t>et </a:t>
            </a:r>
            <a:r>
              <a:rPr lang="en-US" dirty="0" err="1" smtClean="0"/>
              <a:t>optimiser</a:t>
            </a:r>
            <a:r>
              <a:rPr lang="en-US" dirty="0" smtClean="0"/>
              <a:t> le </a:t>
            </a:r>
            <a:r>
              <a:rPr lang="en-US" dirty="0" err="1" smtClean="0"/>
              <a:t>modele</a:t>
            </a:r>
            <a:r>
              <a:rPr lang="en-US" dirty="0" smtClean="0"/>
              <a:t> par </a:t>
            </a:r>
            <a:r>
              <a:rPr lang="en-US" dirty="0"/>
              <a:t>cross-validation</a:t>
            </a:r>
          </a:p>
          <a:p>
            <a:r>
              <a:rPr lang="en-US" dirty="0" err="1" smtClean="0"/>
              <a:t>Evaluer</a:t>
            </a:r>
            <a:r>
              <a:rPr lang="en-US" dirty="0" smtClean="0"/>
              <a:t> les </a:t>
            </a:r>
            <a:r>
              <a:rPr lang="en-US" dirty="0" err="1" smtClean="0"/>
              <a:t>metriques</a:t>
            </a:r>
            <a:r>
              <a:rPr lang="en-US" dirty="0" smtClean="0"/>
              <a:t> et identifier le bon </a:t>
            </a:r>
            <a:r>
              <a:rPr lang="en-US" dirty="0" err="1" smtClean="0"/>
              <a:t>modèle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3803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/>
              <a:t>Agenda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ct val="25000"/>
              </a:spcAft>
              <a:buFont typeface="Wingdings" pitchFamily="2" charset="2"/>
              <a:buNone/>
            </a:pPr>
            <a:r>
              <a:rPr lang="fr-FR" sz="3000" dirty="0">
                <a:cs typeface="Times New Roman" pitchFamily="18" charset="0"/>
              </a:rPr>
              <a:t>Dans ce cours, on a passé en revue les points suivants:</a:t>
            </a:r>
          </a:p>
          <a:p>
            <a:pPr>
              <a:lnSpc>
                <a:spcPct val="80000"/>
              </a:lnSpc>
              <a:spcAft>
                <a:spcPct val="25000"/>
              </a:spcAft>
            </a:pPr>
            <a:r>
              <a:rPr lang="fr-FR" sz="3000" dirty="0">
                <a:cs typeface="Times New Roman" pitchFamily="18" charset="0"/>
              </a:rPr>
              <a:t>Étapes d'un processus dans un contexte de sciences de données</a:t>
            </a:r>
          </a:p>
          <a:p>
            <a:pPr>
              <a:lnSpc>
                <a:spcPct val="80000"/>
              </a:lnSpc>
              <a:buNone/>
            </a:pPr>
            <a:endParaRPr lang="fr-FR" dirty="0"/>
          </a:p>
          <a:p>
            <a:pPr>
              <a:lnSpc>
                <a:spcPct val="80000"/>
              </a:lnSpc>
            </a:pP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d8_model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A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A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Bd8_modele</Template>
  <TotalTime>2851</TotalTime>
  <Words>257</Words>
  <Application>Microsoft Office PowerPoint</Application>
  <PresentationFormat>Grand écran</PresentationFormat>
  <Paragraphs>50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20" baseType="lpstr">
      <vt:lpstr>Arial</vt:lpstr>
      <vt:lpstr>Calibri</vt:lpstr>
      <vt:lpstr>Corbel</vt:lpstr>
      <vt:lpstr>Frutiger 45</vt:lpstr>
      <vt:lpstr>Rockwell</vt:lpstr>
      <vt:lpstr>Segoe UI</vt:lpstr>
      <vt:lpstr>Segoe UI Semibold</vt:lpstr>
      <vt:lpstr>Segoe WP Semibold</vt:lpstr>
      <vt:lpstr>Times New Roman</vt:lpstr>
      <vt:lpstr>Tw Cen MT Condensed</vt:lpstr>
      <vt:lpstr>Wingdings</vt:lpstr>
      <vt:lpstr>Bd8_modele</vt:lpstr>
      <vt:lpstr>Processus DS </vt:lpstr>
      <vt:lpstr>Agenda</vt:lpstr>
      <vt:lpstr>Processus DS</vt:lpstr>
      <vt:lpstr>Exploration des données</vt:lpstr>
      <vt:lpstr>Pré-traitement | Nettoyage</vt:lpstr>
      <vt:lpstr>Pré-traitement | Préparation du modèle </vt:lpstr>
      <vt:lpstr>Mise en place du modèle</vt:lpstr>
      <vt:lpstr>Agenda</vt:lpstr>
    </vt:vector>
  </TitlesOfParts>
  <Company>HafedB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</dc:title>
  <dc:creator>HafedB</dc:creator>
  <cp:lastModifiedBy>HBenteftifa</cp:lastModifiedBy>
  <cp:revision>233</cp:revision>
  <dcterms:created xsi:type="dcterms:W3CDTF">2010-01-18T03:31:48Z</dcterms:created>
  <dcterms:modified xsi:type="dcterms:W3CDTF">2018-05-03T15:58:02Z</dcterms:modified>
</cp:coreProperties>
</file>