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9" r:id="rId6"/>
    <p:sldId id="260" r:id="rId7"/>
    <p:sldId id="268" r:id="rId8"/>
    <p:sldId id="270" r:id="rId9"/>
    <p:sldId id="261" r:id="rId10"/>
    <p:sldId id="262" r:id="rId11"/>
    <p:sldId id="263" r:id="rId12"/>
    <p:sldId id="264" r:id="rId13"/>
    <p:sldId id="271" r:id="rId14"/>
    <p:sldId id="265" r:id="rId15"/>
    <p:sldId id="266" r:id="rId16"/>
    <p:sldId id="273" r:id="rId17"/>
    <p:sldId id="272" r:id="rId18"/>
  </p:sldIdLst>
  <p:sldSz cx="9144000" cy="6858000" type="screen4x3"/>
  <p:notesSz cx="6858000" cy="9144000"/>
  <p:defaultTextStyle>
    <a:defPPr>
      <a:defRPr lang="fr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400"/>
    <a:srgbClr val="66FF33"/>
    <a:srgbClr val="FF99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1686" y="252"/>
      </p:cViewPr>
      <p:guideLst>
        <p:guide orient="horz" pos="2160"/>
        <p:guide pos="384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B2C2A72-1591-4697-ABD1-E677A54A633C}" type="datetimeFigureOut">
              <a:rPr lang="fr-CA"/>
              <a:pPr>
                <a:defRPr/>
              </a:pPr>
              <a:t>2018-02-07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CA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fr-CA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5678F8E-E650-4758-BC96-C0B7FE131AE0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834987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 algn="ctr">
              <a:defRPr sz="4800" b="1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C0C9-F747-44B4-80BA-88BB25246424}" type="datetime1">
              <a:rPr lang="fr-CA" smtClean="0"/>
              <a:t>2018-02-07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Hafed Benteftifa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DC18-B635-4DE8-968F-A721382927BD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0592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712968" cy="7060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>
            <a:lvl2pPr>
              <a:buSzPct val="80000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7420-5022-468D-A37B-9B2439B7AE0E}" type="datetime1">
              <a:rPr lang="fr-CA" smtClean="0"/>
              <a:t>2018-02-07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Hafed Benteftifa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DC18-B635-4DE8-968F-A721382927BD}" type="slidenum">
              <a:rPr lang="fr-CA" smtClean="0"/>
              <a:pPr/>
              <a:t>‹N°›</a:t>
            </a:fld>
            <a:endParaRPr lang="fr-CA"/>
          </a:p>
        </p:txBody>
      </p:sp>
      <p:cxnSp>
        <p:nvCxnSpPr>
          <p:cNvPr id="8" name="Connecteur droit 7"/>
          <p:cNvCxnSpPr/>
          <p:nvPr/>
        </p:nvCxnSpPr>
        <p:spPr>
          <a:xfrm>
            <a:off x="457200" y="980728"/>
            <a:ext cx="843528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7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90DF-89AC-46C3-97A2-21E1924361D7}" type="datetime1">
              <a:rPr lang="fr-CA" smtClean="0"/>
              <a:t>2018-02-07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Hafed Benteftifa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DC18-B635-4DE8-968F-A721382927BD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70278743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E39C-C6BF-4A33-A033-5AF663460615}" type="datetime1">
              <a:rPr lang="fr-CA" smtClean="0"/>
              <a:t>2018-02-07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Hafed Benteftifa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DC18-B635-4DE8-968F-A721382927BD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49183255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066C-6B88-4A2C-9919-8424B7C53A11}" type="datetime1">
              <a:rPr lang="fr-CA" smtClean="0"/>
              <a:t>2018-02-07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Hafed Benteftifa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DC18-B635-4DE8-968F-A721382927BD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4655472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377E-D4A6-40E8-93AB-47F5BC70A1D3}" type="datetime1">
              <a:rPr lang="fr-CA" smtClean="0"/>
              <a:t>2018-02-07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Hafed Benteftifa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DC18-B635-4DE8-968F-A721382927BD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05136272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63ACF-2AF8-4836-90AC-3AEEFD3577D2}" type="datetime1">
              <a:rPr lang="fr-CA" smtClean="0"/>
              <a:t>2018-02-07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/>
              <a:t>Hafed Benteftifa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3DC18-B635-4DE8-968F-A721382927BD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5917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110000"/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anose="020F0502020204030204" pitchFamily="34" charset="0"/>
        <a:buChar char="‒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Régression</a:t>
            </a:r>
            <a:r>
              <a:rPr lang="en-CA" dirty="0"/>
              <a:t> </a:t>
            </a:r>
            <a:r>
              <a:rPr lang="en-CA" dirty="0" err="1"/>
              <a:t>Linéaire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err="1"/>
              <a:t>Une</a:t>
            </a:r>
            <a:r>
              <a:rPr lang="en-CA" dirty="0"/>
              <a:t> introduction</a:t>
            </a:r>
            <a:endParaRPr lang="fr-CA" dirty="0"/>
          </a:p>
        </p:txBody>
      </p:sp>
      <p:sp>
        <p:nvSpPr>
          <p:cNvPr id="4" name="ZoneTexte 3"/>
          <p:cNvSpPr txBox="1"/>
          <p:nvPr/>
        </p:nvSpPr>
        <p:spPr>
          <a:xfrm>
            <a:off x="539552" y="5949280"/>
            <a:ext cx="278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Version: Septembre 2016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Goodness of fit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err="1"/>
              <a:t>Mesure</a:t>
            </a:r>
            <a:r>
              <a:rPr lang="en-CA" dirty="0"/>
              <a:t> R-squared: </a:t>
            </a:r>
          </a:p>
          <a:p>
            <a:pPr lvl="1"/>
            <a:r>
              <a:rPr lang="en-CA" dirty="0" err="1"/>
              <a:t>mesure</a:t>
            </a:r>
            <a:r>
              <a:rPr lang="en-CA" dirty="0"/>
              <a:t> la </a:t>
            </a:r>
            <a:r>
              <a:rPr lang="en-CA" dirty="0" err="1"/>
              <a:t>qualité</a:t>
            </a:r>
            <a:r>
              <a:rPr lang="en-CA" dirty="0"/>
              <a:t> du </a:t>
            </a:r>
            <a:r>
              <a:rPr lang="en-CA" dirty="0" err="1"/>
              <a:t>modèle</a:t>
            </a:r>
            <a:endParaRPr lang="en-CA" dirty="0"/>
          </a:p>
          <a:p>
            <a:pPr lvl="1"/>
            <a:r>
              <a:rPr lang="en-CA" dirty="0"/>
              <a:t>Donne </a:t>
            </a:r>
            <a:r>
              <a:rPr lang="en-CA" dirty="0" err="1"/>
              <a:t>l'écart</a:t>
            </a:r>
            <a:r>
              <a:rPr lang="en-CA" dirty="0"/>
              <a:t> entre les points et la </a:t>
            </a:r>
            <a:r>
              <a:rPr lang="en-CA" dirty="0" err="1"/>
              <a:t>ligne</a:t>
            </a:r>
            <a:endParaRPr lang="en-CA" dirty="0"/>
          </a:p>
          <a:p>
            <a:pPr lvl="1"/>
            <a:r>
              <a:rPr lang="en-CA" dirty="0" err="1"/>
              <a:t>Varie</a:t>
            </a:r>
            <a:r>
              <a:rPr lang="en-CA" dirty="0"/>
              <a:t> entre 0 et 1: plus </a:t>
            </a:r>
            <a:r>
              <a:rPr lang="en-CA" dirty="0" err="1"/>
              <a:t>c'est</a:t>
            </a:r>
            <a:r>
              <a:rPr lang="en-CA" dirty="0"/>
              <a:t> </a:t>
            </a:r>
            <a:r>
              <a:rPr lang="en-CA" dirty="0" err="1"/>
              <a:t>proche</a:t>
            </a:r>
            <a:r>
              <a:rPr lang="en-CA" dirty="0"/>
              <a:t> de 1 et plus le </a:t>
            </a:r>
            <a:r>
              <a:rPr lang="en-CA" dirty="0" err="1"/>
              <a:t>modèle</a:t>
            </a:r>
            <a:r>
              <a:rPr lang="en-CA" dirty="0"/>
              <a:t> </a:t>
            </a:r>
            <a:r>
              <a:rPr lang="en-CA" dirty="0" err="1"/>
              <a:t>est</a:t>
            </a:r>
            <a:r>
              <a:rPr lang="en-CA" dirty="0"/>
              <a:t> bon</a:t>
            </a:r>
          </a:p>
          <a:p>
            <a:pPr lvl="1"/>
            <a:endParaRPr lang="en-CA" dirty="0"/>
          </a:p>
          <a:p>
            <a:r>
              <a:rPr lang="en-CA" dirty="0"/>
              <a:t>Il </a:t>
            </a:r>
            <a:r>
              <a:rPr lang="en-CA" dirty="0" err="1"/>
              <a:t>faut</a:t>
            </a:r>
            <a:r>
              <a:rPr lang="en-CA" dirty="0"/>
              <a:t> </a:t>
            </a:r>
            <a:r>
              <a:rPr lang="en-CA" dirty="0" err="1"/>
              <a:t>trouver</a:t>
            </a:r>
            <a:r>
              <a:rPr lang="en-CA" dirty="0"/>
              <a:t> R-squared pour </a:t>
            </a:r>
            <a:r>
              <a:rPr lang="en-CA" dirty="0" err="1"/>
              <a:t>notre</a:t>
            </a:r>
            <a:r>
              <a:rPr lang="en-CA" dirty="0"/>
              <a:t> </a:t>
            </a:r>
            <a:r>
              <a:rPr lang="en-CA" dirty="0" err="1"/>
              <a:t>prédicteur</a:t>
            </a:r>
            <a:r>
              <a:rPr lang="en-CA" dirty="0"/>
              <a:t>: </a:t>
            </a:r>
            <a:r>
              <a:rPr lang="en-CA" dirty="0" err="1"/>
              <a:t>c'est</a:t>
            </a:r>
            <a:r>
              <a:rPr lang="en-CA" dirty="0"/>
              <a:t> le </a:t>
            </a:r>
            <a:r>
              <a:rPr lang="en-CA" dirty="0" err="1"/>
              <a:t>critère</a:t>
            </a:r>
            <a:r>
              <a:rPr lang="en-CA" dirty="0"/>
              <a:t> de </a:t>
            </a:r>
            <a:r>
              <a:rPr lang="en-CA" dirty="0" err="1"/>
              <a:t>choix</a:t>
            </a:r>
            <a:endParaRPr lang="en-CA" dirty="0"/>
          </a:p>
          <a:p>
            <a:r>
              <a:rPr lang="en-CA" dirty="0"/>
              <a:t>La </a:t>
            </a:r>
            <a:r>
              <a:rPr lang="en-CA" dirty="0" err="1"/>
              <a:t>corrélation</a:t>
            </a:r>
            <a:r>
              <a:rPr lang="en-CA" dirty="0"/>
              <a:t> entre les variables </a:t>
            </a:r>
            <a:r>
              <a:rPr lang="en-CA" dirty="0" err="1"/>
              <a:t>indépendantes</a:t>
            </a:r>
            <a:r>
              <a:rPr lang="en-CA" dirty="0"/>
              <a:t> X et </a:t>
            </a:r>
            <a:r>
              <a:rPr lang="en-CA" dirty="0" err="1"/>
              <a:t>dépendante</a:t>
            </a:r>
            <a:r>
              <a:rPr lang="en-CA" dirty="0"/>
              <a:t> Y fait </a:t>
            </a:r>
            <a:r>
              <a:rPr lang="en-CA" dirty="0" err="1"/>
              <a:t>que</a:t>
            </a:r>
            <a:r>
              <a:rPr lang="en-CA" dirty="0"/>
              <a:t> R-squared </a:t>
            </a:r>
            <a:r>
              <a:rPr lang="en-CA" dirty="0" err="1"/>
              <a:t>s'approche</a:t>
            </a:r>
            <a:r>
              <a:rPr lang="en-CA" dirty="0"/>
              <a:t> de 1</a:t>
            </a:r>
            <a:endParaRPr lang="fr-C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/>
              <a:t>Régression</a:t>
            </a:r>
            <a:r>
              <a:rPr lang="en-CA" dirty="0"/>
              <a:t> multiple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Il </a:t>
            </a:r>
            <a:r>
              <a:rPr lang="en-CA" dirty="0" err="1"/>
              <a:t>y'a</a:t>
            </a:r>
            <a:r>
              <a:rPr lang="en-CA" dirty="0"/>
              <a:t> plus </a:t>
            </a:r>
            <a:r>
              <a:rPr lang="en-CA" dirty="0" err="1"/>
              <a:t>d'une</a:t>
            </a:r>
            <a:r>
              <a:rPr lang="en-CA" dirty="0"/>
              <a:t> variable </a:t>
            </a:r>
            <a:r>
              <a:rPr lang="en-CA" dirty="0" err="1"/>
              <a:t>indépendante</a:t>
            </a:r>
            <a:r>
              <a:rPr lang="en-CA" dirty="0"/>
              <a:t> </a:t>
            </a:r>
            <a:r>
              <a:rPr lang="en-CA" dirty="0" err="1"/>
              <a:t>utilisée</a:t>
            </a:r>
            <a:r>
              <a:rPr lang="en-CA" dirty="0"/>
              <a:t> pour </a:t>
            </a:r>
            <a:r>
              <a:rPr lang="en-CA" dirty="0" err="1"/>
              <a:t>prédire</a:t>
            </a:r>
            <a:r>
              <a:rPr lang="en-CA" dirty="0"/>
              <a:t> la variable </a:t>
            </a:r>
            <a:r>
              <a:rPr lang="en-CA" dirty="0" err="1"/>
              <a:t>dépendante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 err="1"/>
              <a:t>Processus</a:t>
            </a:r>
            <a:r>
              <a:rPr lang="en-CA" dirty="0"/>
              <a:t> </a:t>
            </a:r>
            <a:r>
              <a:rPr lang="en-CA" dirty="0" err="1"/>
              <a:t>est</a:t>
            </a:r>
            <a:r>
              <a:rPr lang="en-CA" dirty="0"/>
              <a:t> le </a:t>
            </a:r>
            <a:r>
              <a:rPr lang="en-CA" dirty="0" err="1"/>
              <a:t>même</a:t>
            </a:r>
            <a:r>
              <a:rPr lang="en-CA" dirty="0"/>
              <a:t> </a:t>
            </a:r>
            <a:r>
              <a:rPr lang="en-CA" dirty="0" err="1"/>
              <a:t>que</a:t>
            </a:r>
            <a:r>
              <a:rPr lang="en-CA" dirty="0"/>
              <a:t> </a:t>
            </a:r>
            <a:r>
              <a:rPr lang="en-CA" dirty="0" err="1"/>
              <a:t>dans</a:t>
            </a:r>
            <a:r>
              <a:rPr lang="en-CA" dirty="0"/>
              <a:t> le </a:t>
            </a:r>
            <a:r>
              <a:rPr lang="en-CA" dirty="0" err="1"/>
              <a:t>cas</a:t>
            </a:r>
            <a:r>
              <a:rPr lang="en-CA" dirty="0"/>
              <a:t> </a:t>
            </a:r>
            <a:r>
              <a:rPr lang="en-CA" dirty="0" err="1"/>
              <a:t>d'une</a:t>
            </a:r>
            <a:r>
              <a:rPr lang="en-CA" dirty="0"/>
              <a:t> </a:t>
            </a:r>
            <a:r>
              <a:rPr lang="en-CA" dirty="0" err="1"/>
              <a:t>seule</a:t>
            </a:r>
            <a:r>
              <a:rPr lang="en-CA" dirty="0"/>
              <a:t> variable: </a:t>
            </a:r>
            <a:r>
              <a:rPr lang="en-CA" dirty="0" err="1"/>
              <a:t>trouver</a:t>
            </a:r>
            <a:r>
              <a:rPr lang="en-CA" dirty="0"/>
              <a:t> la distance minimum</a:t>
            </a:r>
          </a:p>
          <a:p>
            <a:endParaRPr lang="en-CA" dirty="0"/>
          </a:p>
          <a:p>
            <a:r>
              <a:rPr lang="en-CA" dirty="0"/>
              <a:t>Important: </a:t>
            </a:r>
            <a:r>
              <a:rPr lang="en-CA" dirty="0" err="1"/>
              <a:t>Étant</a:t>
            </a:r>
            <a:r>
              <a:rPr lang="en-CA" dirty="0"/>
              <a:t> </a:t>
            </a:r>
            <a:r>
              <a:rPr lang="en-CA" dirty="0" err="1"/>
              <a:t>donné</a:t>
            </a:r>
            <a:r>
              <a:rPr lang="en-CA" dirty="0"/>
              <a:t> </a:t>
            </a:r>
            <a:r>
              <a:rPr lang="en-CA" dirty="0" err="1"/>
              <a:t>que</a:t>
            </a:r>
            <a:r>
              <a:rPr lang="en-CA" dirty="0"/>
              <a:t> </a:t>
            </a:r>
            <a:r>
              <a:rPr lang="en-CA" dirty="0" err="1"/>
              <a:t>l'on</a:t>
            </a:r>
            <a:r>
              <a:rPr lang="en-CA" dirty="0"/>
              <a:t> a </a:t>
            </a:r>
            <a:r>
              <a:rPr lang="en-CA" dirty="0" err="1"/>
              <a:t>plusieurs</a:t>
            </a:r>
            <a:r>
              <a:rPr lang="en-CA" dirty="0"/>
              <a:t> variables, </a:t>
            </a:r>
            <a:r>
              <a:rPr lang="en-CA" dirty="0" err="1"/>
              <a:t>celles-ci</a:t>
            </a:r>
            <a:r>
              <a:rPr lang="en-CA" dirty="0"/>
              <a:t> </a:t>
            </a:r>
            <a:r>
              <a:rPr lang="en-CA" dirty="0" err="1"/>
              <a:t>ont</a:t>
            </a:r>
            <a:r>
              <a:rPr lang="en-CA" dirty="0"/>
              <a:t> </a:t>
            </a:r>
            <a:r>
              <a:rPr lang="en-CA" dirty="0" err="1"/>
              <a:t>différents</a:t>
            </a:r>
            <a:r>
              <a:rPr lang="en-CA" dirty="0"/>
              <a:t> impacts </a:t>
            </a:r>
            <a:r>
              <a:rPr lang="en-CA" dirty="0" err="1"/>
              <a:t>sur</a:t>
            </a:r>
            <a:r>
              <a:rPr lang="en-CA" dirty="0"/>
              <a:t> Y</a:t>
            </a:r>
          </a:p>
          <a:p>
            <a:pPr lvl="1"/>
            <a:r>
              <a:rPr lang="en-CA" dirty="0"/>
              <a:t>Les coefficients </a:t>
            </a:r>
            <a:r>
              <a:rPr lang="el-GR" dirty="0"/>
              <a:t>β</a:t>
            </a:r>
            <a:r>
              <a:rPr lang="en-CA" dirty="0"/>
              <a:t>1, </a:t>
            </a:r>
            <a:r>
              <a:rPr lang="el-GR" dirty="0"/>
              <a:t>β</a:t>
            </a:r>
            <a:r>
              <a:rPr lang="en-CA" dirty="0"/>
              <a:t>2 ,…,</a:t>
            </a:r>
            <a:r>
              <a:rPr lang="el-GR" dirty="0"/>
              <a:t>β</a:t>
            </a:r>
            <a:r>
              <a:rPr lang="en-CA" dirty="0"/>
              <a:t>n </a:t>
            </a:r>
            <a:r>
              <a:rPr lang="en-CA" dirty="0" err="1"/>
              <a:t>auront</a:t>
            </a:r>
            <a:r>
              <a:rPr lang="en-CA" dirty="0"/>
              <a:t> des </a:t>
            </a:r>
            <a:r>
              <a:rPr lang="en-CA" dirty="0" err="1"/>
              <a:t>valeurs</a:t>
            </a:r>
            <a:r>
              <a:rPr lang="en-CA" dirty="0"/>
              <a:t> </a:t>
            </a:r>
            <a:r>
              <a:rPr lang="en-CA" dirty="0" err="1"/>
              <a:t>selon</a:t>
            </a:r>
            <a:r>
              <a:rPr lang="en-CA" dirty="0"/>
              <a:t> </a:t>
            </a:r>
            <a:r>
              <a:rPr lang="en-CA" dirty="0" err="1"/>
              <a:t>l'impact</a:t>
            </a:r>
            <a:r>
              <a:rPr lang="en-CA" dirty="0"/>
              <a:t> de la variable</a:t>
            </a:r>
            <a:endParaRPr lang="fr-CA" dirty="0"/>
          </a:p>
        </p:txBody>
      </p:sp>
      <p:graphicFrame>
        <p:nvGraphicFramePr>
          <p:cNvPr id="5" name="Objet 4"/>
          <p:cNvGraphicFramePr>
            <a:graphicFrameLocks noChangeAspect="1"/>
          </p:cNvGraphicFramePr>
          <p:nvPr/>
        </p:nvGraphicFramePr>
        <p:xfrm>
          <a:off x="2123728" y="2132856"/>
          <a:ext cx="4729104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3" imgW="1904760" imgH="291960" progId="Equation.3">
                  <p:embed/>
                </p:oleObj>
              </mc:Choice>
              <mc:Fallback>
                <p:oleObj name="Equation" r:id="rId3" imgW="1904760" imgH="291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132856"/>
                        <a:ext cx="4729104" cy="720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Utilisation RL en machine learning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C'est</a:t>
            </a:r>
            <a:r>
              <a:rPr lang="en-CA" dirty="0"/>
              <a:t> </a:t>
            </a:r>
            <a:r>
              <a:rPr lang="en-CA" dirty="0" err="1"/>
              <a:t>une</a:t>
            </a:r>
            <a:r>
              <a:rPr lang="en-CA" dirty="0"/>
              <a:t> </a:t>
            </a:r>
            <a:r>
              <a:rPr lang="en-CA" dirty="0" err="1"/>
              <a:t>approche</a:t>
            </a:r>
            <a:r>
              <a:rPr lang="en-CA" dirty="0"/>
              <a:t> </a:t>
            </a:r>
            <a:r>
              <a:rPr lang="en-CA" dirty="0" err="1"/>
              <a:t>d'apprentissage</a:t>
            </a:r>
            <a:r>
              <a:rPr lang="en-CA" dirty="0"/>
              <a:t> </a:t>
            </a:r>
            <a:r>
              <a:rPr lang="en-CA" dirty="0" err="1"/>
              <a:t>supervisé</a:t>
            </a:r>
            <a:endParaRPr lang="en-CA" dirty="0"/>
          </a:p>
          <a:p>
            <a:pPr lvl="1"/>
            <a:r>
              <a:rPr lang="en-CA" dirty="0" err="1"/>
              <a:t>Prédiction</a:t>
            </a:r>
            <a:r>
              <a:rPr lang="en-CA" dirty="0"/>
              <a:t> de </a:t>
            </a:r>
            <a:r>
              <a:rPr lang="en-CA" dirty="0" err="1"/>
              <a:t>données</a:t>
            </a:r>
            <a:r>
              <a:rPr lang="en-CA" dirty="0"/>
              <a:t> continues</a:t>
            </a:r>
          </a:p>
          <a:p>
            <a:pPr lvl="1"/>
            <a:r>
              <a:rPr lang="en-CA" dirty="0"/>
              <a:t>Les </a:t>
            </a:r>
            <a:r>
              <a:rPr lang="en-CA" dirty="0" err="1"/>
              <a:t>prédicteurs</a:t>
            </a:r>
            <a:r>
              <a:rPr lang="en-CA" dirty="0"/>
              <a:t> (X) et la sortie (Y) </a:t>
            </a:r>
            <a:r>
              <a:rPr lang="en-CA" dirty="0" err="1"/>
              <a:t>sont</a:t>
            </a:r>
            <a:r>
              <a:rPr lang="en-CA" dirty="0"/>
              <a:t> </a:t>
            </a:r>
            <a:r>
              <a:rPr lang="en-CA" dirty="0" err="1"/>
              <a:t>fournies</a:t>
            </a:r>
            <a:r>
              <a:rPr lang="en-CA" dirty="0"/>
              <a:t> </a:t>
            </a:r>
            <a:r>
              <a:rPr lang="en-CA" dirty="0" err="1"/>
              <a:t>comme</a:t>
            </a:r>
            <a:r>
              <a:rPr lang="en-CA" dirty="0"/>
              <a:t> input</a:t>
            </a:r>
          </a:p>
          <a:p>
            <a:pPr lvl="1"/>
            <a:r>
              <a:rPr lang="en-CA" dirty="0"/>
              <a:t>Les </a:t>
            </a:r>
            <a:r>
              <a:rPr lang="en-CA" dirty="0" err="1"/>
              <a:t>données</a:t>
            </a:r>
            <a:r>
              <a:rPr lang="en-CA" dirty="0"/>
              <a:t> </a:t>
            </a:r>
            <a:r>
              <a:rPr lang="en-CA" dirty="0" err="1"/>
              <a:t>sont</a:t>
            </a:r>
            <a:r>
              <a:rPr lang="en-CA" dirty="0"/>
              <a:t> </a:t>
            </a:r>
            <a:r>
              <a:rPr lang="en-CA" dirty="0" err="1"/>
              <a:t>analysées</a:t>
            </a:r>
            <a:r>
              <a:rPr lang="en-CA" dirty="0"/>
              <a:t> (training) pour </a:t>
            </a:r>
            <a:r>
              <a:rPr lang="en-CA" dirty="0" err="1"/>
              <a:t>trouver</a:t>
            </a:r>
            <a:r>
              <a:rPr lang="en-CA" dirty="0"/>
              <a:t> </a:t>
            </a:r>
            <a:r>
              <a:rPr lang="en-CA" dirty="0" err="1"/>
              <a:t>l'équation</a:t>
            </a:r>
            <a:r>
              <a:rPr lang="en-CA" dirty="0"/>
              <a:t> </a:t>
            </a:r>
            <a:r>
              <a:rPr lang="en-CA" dirty="0" err="1"/>
              <a:t>liant</a:t>
            </a:r>
            <a:r>
              <a:rPr lang="en-CA" dirty="0"/>
              <a:t> Y aux X</a:t>
            </a:r>
          </a:p>
          <a:p>
            <a:pPr lvl="2"/>
            <a:r>
              <a:rPr lang="en-CA" dirty="0"/>
              <a:t>Coefficients a</a:t>
            </a:r>
          </a:p>
          <a:p>
            <a:pPr lvl="2"/>
            <a:r>
              <a:rPr lang="en-CA" dirty="0"/>
              <a:t>Intercept b</a:t>
            </a:r>
          </a:p>
          <a:p>
            <a:pPr lvl="2"/>
            <a:r>
              <a:rPr lang="en-CA" dirty="0"/>
              <a:t>Distance R-squared</a:t>
            </a:r>
          </a:p>
          <a:p>
            <a:pPr lvl="2">
              <a:buNone/>
            </a:pPr>
            <a:endParaRPr lang="fr-CA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/>
              <a:t>Processus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2400" y="4869161"/>
            <a:ext cx="8839200" cy="1257004"/>
          </a:xfrm>
        </p:spPr>
        <p:txBody>
          <a:bodyPr/>
          <a:lstStyle/>
          <a:p>
            <a:r>
              <a:rPr lang="en-CA" sz="2000" dirty="0" err="1"/>
              <a:t>Données</a:t>
            </a:r>
            <a:r>
              <a:rPr lang="en-CA" sz="2000" dirty="0"/>
              <a:t> </a:t>
            </a:r>
            <a:r>
              <a:rPr lang="en-CA" sz="2000" dirty="0" err="1"/>
              <a:t>d'apprentissage</a:t>
            </a:r>
            <a:r>
              <a:rPr lang="en-CA" sz="2000" dirty="0"/>
              <a:t>: Training dataset</a:t>
            </a:r>
          </a:p>
          <a:p>
            <a:r>
              <a:rPr lang="en-CA" sz="2000" dirty="0"/>
              <a:t>Extraction de </a:t>
            </a:r>
            <a:r>
              <a:rPr lang="en-CA" sz="2000" dirty="0" err="1"/>
              <a:t>prédicteurs</a:t>
            </a:r>
            <a:r>
              <a:rPr lang="en-CA" sz="2000" dirty="0"/>
              <a:t>: Les </a:t>
            </a:r>
            <a:r>
              <a:rPr lang="en-CA" sz="2000" dirty="0" err="1"/>
              <a:t>colonnes</a:t>
            </a:r>
            <a:r>
              <a:rPr lang="en-CA" sz="2000" dirty="0"/>
              <a:t> </a:t>
            </a:r>
            <a:r>
              <a:rPr lang="en-CA" sz="2000" dirty="0" err="1"/>
              <a:t>d'intérêt</a:t>
            </a:r>
            <a:r>
              <a:rPr lang="en-CA" sz="2000" dirty="0"/>
              <a:t> </a:t>
            </a:r>
            <a:r>
              <a:rPr lang="en-CA" sz="2000" dirty="0" err="1"/>
              <a:t>sont</a:t>
            </a:r>
            <a:r>
              <a:rPr lang="en-CA" sz="2000" dirty="0"/>
              <a:t> </a:t>
            </a:r>
            <a:r>
              <a:rPr lang="en-CA" sz="2000" dirty="0" err="1"/>
              <a:t>sélectionnées</a:t>
            </a:r>
            <a:endParaRPr lang="en-CA" sz="2000" dirty="0"/>
          </a:p>
          <a:p>
            <a:pPr>
              <a:buNone/>
            </a:pPr>
            <a:endParaRPr lang="fr-CA" sz="2000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899160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/>
              <a:t>Avantages</a:t>
            </a:r>
            <a:r>
              <a:rPr lang="en-CA" dirty="0"/>
              <a:t> RL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Fonctionne</a:t>
            </a:r>
            <a:r>
              <a:rPr lang="en-CA" dirty="0"/>
              <a:t> </a:t>
            </a:r>
            <a:r>
              <a:rPr lang="en-CA" dirty="0" err="1"/>
              <a:t>bien</a:t>
            </a:r>
            <a:r>
              <a:rPr lang="en-CA" dirty="0"/>
              <a:t> pour des relations </a:t>
            </a:r>
            <a:r>
              <a:rPr lang="en-CA" dirty="0" err="1"/>
              <a:t>linéaires</a:t>
            </a:r>
            <a:endParaRPr lang="en-CA" dirty="0"/>
          </a:p>
          <a:p>
            <a:r>
              <a:rPr lang="en-CA" dirty="0" err="1"/>
              <a:t>Adapté</a:t>
            </a:r>
            <a:r>
              <a:rPr lang="en-CA" dirty="0"/>
              <a:t> pour les variables continues</a:t>
            </a:r>
          </a:p>
          <a:p>
            <a:r>
              <a:rPr lang="en-CA" dirty="0" err="1"/>
              <a:t>Rapide</a:t>
            </a:r>
            <a:r>
              <a:rPr lang="en-CA" dirty="0"/>
              <a:t> en </a:t>
            </a:r>
            <a:r>
              <a:rPr lang="en-CA" dirty="0" err="1"/>
              <a:t>termes</a:t>
            </a:r>
            <a:r>
              <a:rPr lang="en-CA" dirty="0"/>
              <a:t> </a:t>
            </a:r>
            <a:r>
              <a:rPr lang="en-CA" dirty="0" err="1"/>
              <a:t>d'implémentation</a:t>
            </a:r>
            <a:endParaRPr lang="fr-CA" dirty="0"/>
          </a:p>
          <a:p>
            <a:endParaRPr lang="fr-CA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/>
              <a:t>Inconvénients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Ne </a:t>
            </a:r>
            <a:r>
              <a:rPr lang="en-CA" dirty="0" err="1"/>
              <a:t>fonctionne</a:t>
            </a:r>
            <a:r>
              <a:rPr lang="en-CA" dirty="0"/>
              <a:t> </a:t>
            </a:r>
            <a:r>
              <a:rPr lang="en-CA" dirty="0" err="1"/>
              <a:t>que</a:t>
            </a:r>
            <a:r>
              <a:rPr lang="en-CA" dirty="0"/>
              <a:t> pour des variables </a:t>
            </a:r>
            <a:r>
              <a:rPr lang="en-CA" dirty="0" err="1"/>
              <a:t>numériques</a:t>
            </a:r>
            <a:r>
              <a:rPr lang="en-CA" dirty="0"/>
              <a:t> / continues</a:t>
            </a:r>
          </a:p>
          <a:p>
            <a:r>
              <a:rPr lang="en-CA" dirty="0"/>
              <a:t>Ne </a:t>
            </a:r>
            <a:r>
              <a:rPr lang="en-CA" dirty="0" err="1"/>
              <a:t>prend</a:t>
            </a:r>
            <a:r>
              <a:rPr lang="en-CA" dirty="0"/>
              <a:t> pas en </a:t>
            </a:r>
            <a:r>
              <a:rPr lang="en-CA" dirty="0" err="1"/>
              <a:t>compte</a:t>
            </a:r>
            <a:r>
              <a:rPr lang="en-CA" dirty="0"/>
              <a:t> des relations non </a:t>
            </a:r>
            <a:r>
              <a:rPr lang="en-CA" dirty="0" err="1"/>
              <a:t>linéaires</a:t>
            </a:r>
            <a:endParaRPr lang="en-CA" dirty="0"/>
          </a:p>
          <a:p>
            <a:r>
              <a:rPr lang="en-CA" dirty="0"/>
              <a:t>Sensible au bruit</a:t>
            </a:r>
            <a:endParaRPr lang="fr-CA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Questions à se poser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dirty="0"/>
              <a:t>Comment choisir les prédicteurs à inclure dans le modèle ?</a:t>
            </a:r>
          </a:p>
          <a:p>
            <a:r>
              <a:rPr lang="fr-CA" dirty="0"/>
              <a:t>Comment choisir le modèle ? est ce qu'il y'a un meilleur modèle que RL de base ?</a:t>
            </a:r>
          </a:p>
          <a:p>
            <a:r>
              <a:rPr lang="fr-CA" dirty="0"/>
              <a:t>Comment optimiser ce modèle pour avoir une bonne performance ?</a:t>
            </a:r>
          </a:p>
          <a:p>
            <a:r>
              <a:rPr lang="fr-CA" dirty="0"/>
              <a:t>Comment être sur que le modèle que l'on est en train de développer va se généraliser pour des données futures?</a:t>
            </a:r>
          </a:p>
          <a:p>
            <a:r>
              <a:rPr lang="fr-CA" dirty="0"/>
              <a:t>Est-ce qu'il y'a un moyen d'estimer comment le modèle va performer sur des données futures?</a:t>
            </a:r>
          </a:p>
        </p:txBody>
      </p:sp>
    </p:spTree>
    <p:extLst>
      <p:ext uri="{BB962C8B-B14F-4D97-AF65-F5344CB8AC3E}">
        <p14:creationId xmlns:p14="http://schemas.microsoft.com/office/powerpoint/2010/main" val="2822094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Agenda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Dans</a:t>
            </a:r>
            <a:r>
              <a:rPr lang="en-CA" dirty="0"/>
              <a:t> </a:t>
            </a:r>
            <a:r>
              <a:rPr lang="en-CA" dirty="0" err="1"/>
              <a:t>cette</a:t>
            </a:r>
            <a:r>
              <a:rPr lang="en-CA" dirty="0"/>
              <a:t> </a:t>
            </a:r>
            <a:r>
              <a:rPr lang="en-CA" dirty="0" err="1"/>
              <a:t>leçon</a:t>
            </a:r>
            <a:r>
              <a:rPr lang="en-CA" dirty="0"/>
              <a:t>, on </a:t>
            </a:r>
            <a:r>
              <a:rPr lang="en-CA"/>
              <a:t>a passé </a:t>
            </a:r>
            <a:r>
              <a:rPr lang="en-CA" dirty="0"/>
              <a:t>en revue les points </a:t>
            </a:r>
            <a:r>
              <a:rPr lang="en-CA" dirty="0" err="1"/>
              <a:t>suivants</a:t>
            </a:r>
            <a:r>
              <a:rPr lang="en-CA" dirty="0"/>
              <a:t>:</a:t>
            </a:r>
          </a:p>
          <a:p>
            <a:pPr lvl="1"/>
            <a:r>
              <a:rPr lang="en-CA" dirty="0" err="1"/>
              <a:t>Besoin</a:t>
            </a:r>
            <a:r>
              <a:rPr lang="en-CA" dirty="0"/>
              <a:t> pour la </a:t>
            </a:r>
            <a:r>
              <a:rPr lang="en-CA" dirty="0" err="1"/>
              <a:t>prédiction</a:t>
            </a:r>
            <a:r>
              <a:rPr lang="en-CA" dirty="0"/>
              <a:t> </a:t>
            </a:r>
          </a:p>
          <a:p>
            <a:pPr lvl="1"/>
            <a:r>
              <a:rPr lang="en-CA" dirty="0" err="1"/>
              <a:t>Modèle</a:t>
            </a:r>
            <a:r>
              <a:rPr lang="en-CA" dirty="0"/>
              <a:t> </a:t>
            </a:r>
            <a:r>
              <a:rPr lang="en-CA" dirty="0" err="1"/>
              <a:t>linéaire</a:t>
            </a:r>
            <a:endParaRPr lang="en-CA" dirty="0"/>
          </a:p>
          <a:p>
            <a:pPr lvl="1"/>
            <a:r>
              <a:rPr lang="en-CA" dirty="0" err="1"/>
              <a:t>Régression</a:t>
            </a:r>
            <a:r>
              <a:rPr lang="en-CA" dirty="0"/>
              <a:t> </a:t>
            </a:r>
            <a:r>
              <a:rPr lang="en-CA" dirty="0" err="1"/>
              <a:t>linéaire</a:t>
            </a:r>
            <a:endParaRPr lang="en-CA" dirty="0"/>
          </a:p>
          <a:p>
            <a:pPr lvl="1"/>
            <a:r>
              <a:rPr lang="en-CA" dirty="0" err="1"/>
              <a:t>Estimateurs</a:t>
            </a:r>
            <a:r>
              <a:rPr lang="en-CA" dirty="0"/>
              <a:t> de </a:t>
            </a:r>
            <a:r>
              <a:rPr lang="en-CA" dirty="0" err="1"/>
              <a:t>paramètres</a:t>
            </a:r>
            <a:endParaRPr lang="fr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Agenda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Dans</a:t>
            </a:r>
            <a:r>
              <a:rPr lang="en-CA" dirty="0"/>
              <a:t> </a:t>
            </a:r>
            <a:r>
              <a:rPr lang="en-CA" dirty="0" err="1"/>
              <a:t>cette</a:t>
            </a:r>
            <a:r>
              <a:rPr lang="en-CA" dirty="0"/>
              <a:t> </a:t>
            </a:r>
            <a:r>
              <a:rPr lang="en-CA" dirty="0" err="1"/>
              <a:t>leçon</a:t>
            </a:r>
            <a:r>
              <a:rPr lang="en-CA" dirty="0"/>
              <a:t>, on </a:t>
            </a:r>
            <a:r>
              <a:rPr lang="en-CA" dirty="0" err="1"/>
              <a:t>passe</a:t>
            </a:r>
            <a:r>
              <a:rPr lang="en-CA" dirty="0"/>
              <a:t> en revue les points </a:t>
            </a:r>
            <a:r>
              <a:rPr lang="en-CA" dirty="0" err="1"/>
              <a:t>suivants</a:t>
            </a:r>
            <a:r>
              <a:rPr lang="en-CA" dirty="0"/>
              <a:t>:</a:t>
            </a:r>
          </a:p>
          <a:p>
            <a:pPr lvl="1"/>
            <a:r>
              <a:rPr lang="en-CA" dirty="0" err="1"/>
              <a:t>Besoin</a:t>
            </a:r>
            <a:r>
              <a:rPr lang="en-CA" dirty="0"/>
              <a:t> pour la </a:t>
            </a:r>
            <a:r>
              <a:rPr lang="en-CA" dirty="0" err="1"/>
              <a:t>prédiction</a:t>
            </a:r>
            <a:r>
              <a:rPr lang="en-CA" dirty="0"/>
              <a:t> </a:t>
            </a:r>
          </a:p>
          <a:p>
            <a:pPr lvl="1"/>
            <a:r>
              <a:rPr lang="en-CA" dirty="0" err="1"/>
              <a:t>Modèle</a:t>
            </a:r>
            <a:r>
              <a:rPr lang="en-CA" dirty="0"/>
              <a:t> </a:t>
            </a:r>
            <a:r>
              <a:rPr lang="en-CA" dirty="0" err="1"/>
              <a:t>linéaire</a:t>
            </a:r>
            <a:endParaRPr lang="en-CA" dirty="0"/>
          </a:p>
          <a:p>
            <a:pPr lvl="1"/>
            <a:r>
              <a:rPr lang="en-CA" dirty="0" err="1"/>
              <a:t>Régression</a:t>
            </a:r>
            <a:r>
              <a:rPr lang="en-CA" dirty="0"/>
              <a:t> </a:t>
            </a:r>
            <a:r>
              <a:rPr lang="en-CA" dirty="0" err="1"/>
              <a:t>linéaire</a:t>
            </a:r>
            <a:endParaRPr lang="en-CA" dirty="0"/>
          </a:p>
          <a:p>
            <a:pPr lvl="1"/>
            <a:r>
              <a:rPr lang="en-CA" dirty="0" err="1"/>
              <a:t>Estimateurs</a:t>
            </a:r>
            <a:r>
              <a:rPr lang="en-CA" dirty="0"/>
              <a:t> de </a:t>
            </a:r>
            <a:r>
              <a:rPr lang="en-CA" dirty="0" err="1"/>
              <a:t>paramètres</a:t>
            </a:r>
            <a:endParaRPr lang="fr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/>
              <a:t>Régression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err="1"/>
              <a:t>Méthode</a:t>
            </a:r>
            <a:r>
              <a:rPr lang="en-CA" dirty="0"/>
              <a:t> </a:t>
            </a:r>
            <a:r>
              <a:rPr lang="en-CA" dirty="0" err="1"/>
              <a:t>d'investigation</a:t>
            </a:r>
            <a:r>
              <a:rPr lang="en-CA" dirty="0"/>
              <a:t> des relations </a:t>
            </a:r>
            <a:r>
              <a:rPr lang="en-CA" dirty="0" err="1"/>
              <a:t>fonctionnelles</a:t>
            </a:r>
            <a:r>
              <a:rPr lang="en-CA" dirty="0"/>
              <a:t> entre des variables</a:t>
            </a:r>
          </a:p>
          <a:p>
            <a:pPr lvl="1"/>
            <a:r>
              <a:rPr lang="en-CA" dirty="0"/>
              <a:t>On dispose de variables </a:t>
            </a:r>
            <a:r>
              <a:rPr lang="en-CA" dirty="0" err="1"/>
              <a:t>indépendantes</a:t>
            </a:r>
            <a:endParaRPr lang="en-CA" dirty="0"/>
          </a:p>
          <a:p>
            <a:pPr lvl="1"/>
            <a:r>
              <a:rPr lang="en-CA" dirty="0"/>
              <a:t>On </a:t>
            </a:r>
            <a:r>
              <a:rPr lang="en-CA" dirty="0" err="1"/>
              <a:t>cherche</a:t>
            </a:r>
            <a:r>
              <a:rPr lang="en-CA" dirty="0"/>
              <a:t> à </a:t>
            </a:r>
            <a:r>
              <a:rPr lang="en-CA" dirty="0" err="1"/>
              <a:t>estimer</a:t>
            </a:r>
            <a:r>
              <a:rPr lang="en-CA" dirty="0"/>
              <a:t> la </a:t>
            </a:r>
            <a:r>
              <a:rPr lang="en-CA" dirty="0" err="1"/>
              <a:t>valeur</a:t>
            </a:r>
            <a:r>
              <a:rPr lang="en-CA" dirty="0"/>
              <a:t> de la variable </a:t>
            </a:r>
            <a:r>
              <a:rPr lang="en-CA" dirty="0" err="1"/>
              <a:t>dépendante</a:t>
            </a:r>
            <a:r>
              <a:rPr lang="en-CA" dirty="0"/>
              <a:t> </a:t>
            </a:r>
            <a:r>
              <a:rPr lang="en-CA" dirty="0" err="1"/>
              <a:t>sachant</a:t>
            </a:r>
            <a:r>
              <a:rPr lang="en-CA" dirty="0"/>
              <a:t> les variables </a:t>
            </a:r>
            <a:r>
              <a:rPr lang="en-CA" dirty="0" err="1"/>
              <a:t>indépendantes</a:t>
            </a:r>
            <a:endParaRPr lang="en-CA" dirty="0"/>
          </a:p>
          <a:p>
            <a:pPr lvl="1"/>
            <a:r>
              <a:rPr lang="en-CA" dirty="0"/>
              <a:t>On </a:t>
            </a:r>
            <a:r>
              <a:rPr lang="en-CA" dirty="0" err="1"/>
              <a:t>cherche</a:t>
            </a:r>
            <a:r>
              <a:rPr lang="en-CA" dirty="0"/>
              <a:t> </a:t>
            </a:r>
            <a:r>
              <a:rPr lang="en-CA" dirty="0" err="1"/>
              <a:t>donc</a:t>
            </a:r>
            <a:r>
              <a:rPr lang="en-CA" dirty="0"/>
              <a:t> le </a:t>
            </a:r>
            <a:r>
              <a:rPr lang="en-CA" dirty="0" err="1"/>
              <a:t>modèle</a:t>
            </a:r>
            <a:r>
              <a:rPr lang="en-CA" dirty="0"/>
              <a:t> qui </a:t>
            </a:r>
            <a:r>
              <a:rPr lang="en-CA" dirty="0" err="1"/>
              <a:t>est</a:t>
            </a:r>
            <a:r>
              <a:rPr lang="en-CA" dirty="0"/>
              <a:t> </a:t>
            </a:r>
            <a:r>
              <a:rPr lang="en-CA" dirty="0" err="1"/>
              <a:t>dans</a:t>
            </a:r>
            <a:r>
              <a:rPr lang="en-CA" dirty="0"/>
              <a:t> </a:t>
            </a:r>
            <a:r>
              <a:rPr lang="en-CA" dirty="0" err="1"/>
              <a:t>notre</a:t>
            </a:r>
            <a:r>
              <a:rPr lang="en-CA" dirty="0"/>
              <a:t> </a:t>
            </a:r>
            <a:r>
              <a:rPr lang="en-CA" dirty="0" err="1"/>
              <a:t>cas</a:t>
            </a:r>
            <a:r>
              <a:rPr lang="en-CA" dirty="0"/>
              <a:t> </a:t>
            </a:r>
            <a:r>
              <a:rPr lang="en-CA" dirty="0" err="1"/>
              <a:t>l'équation</a:t>
            </a:r>
            <a:r>
              <a:rPr lang="en-CA" dirty="0"/>
              <a:t> qui </a:t>
            </a:r>
            <a:r>
              <a:rPr lang="en-CA" dirty="0" err="1"/>
              <a:t>régit</a:t>
            </a:r>
            <a:r>
              <a:rPr lang="en-CA" dirty="0"/>
              <a:t> la relation entre </a:t>
            </a:r>
            <a:r>
              <a:rPr lang="en-CA" dirty="0" err="1"/>
              <a:t>ces</a:t>
            </a:r>
            <a:r>
              <a:rPr lang="en-CA" dirty="0"/>
              <a:t> </a:t>
            </a:r>
            <a:r>
              <a:rPr lang="en-CA" dirty="0" err="1"/>
              <a:t>deux</a:t>
            </a:r>
            <a:r>
              <a:rPr lang="en-CA" dirty="0"/>
              <a:t> variables</a:t>
            </a:r>
          </a:p>
          <a:p>
            <a:pPr lvl="1"/>
            <a:endParaRPr lang="en-CA" dirty="0"/>
          </a:p>
          <a:p>
            <a:r>
              <a:rPr lang="en-CA" dirty="0"/>
              <a:t>Elle </a:t>
            </a:r>
            <a:r>
              <a:rPr lang="en-CA" dirty="0" err="1"/>
              <a:t>est</a:t>
            </a:r>
            <a:r>
              <a:rPr lang="en-CA" dirty="0"/>
              <a:t> </a:t>
            </a:r>
            <a:r>
              <a:rPr lang="en-CA" dirty="0" err="1"/>
              <a:t>utilisée</a:t>
            </a:r>
            <a:r>
              <a:rPr lang="en-CA" dirty="0"/>
              <a:t> </a:t>
            </a:r>
            <a:r>
              <a:rPr lang="en-CA" dirty="0" err="1"/>
              <a:t>lorsque</a:t>
            </a:r>
            <a:r>
              <a:rPr lang="en-CA" dirty="0"/>
              <a:t>  les variables </a:t>
            </a:r>
            <a:r>
              <a:rPr lang="en-CA" dirty="0" err="1"/>
              <a:t>sont</a:t>
            </a:r>
            <a:r>
              <a:rPr lang="en-CA" dirty="0"/>
              <a:t> continues et </a:t>
            </a:r>
            <a:r>
              <a:rPr lang="en-CA" dirty="0" err="1"/>
              <a:t>ont</a:t>
            </a:r>
            <a:r>
              <a:rPr lang="en-CA" dirty="0"/>
              <a:t> </a:t>
            </a:r>
            <a:r>
              <a:rPr lang="en-CA" dirty="0" err="1"/>
              <a:t>une</a:t>
            </a:r>
            <a:r>
              <a:rPr lang="en-CA" dirty="0"/>
              <a:t> </a:t>
            </a:r>
            <a:r>
              <a:rPr lang="en-CA" dirty="0" err="1"/>
              <a:t>certaine</a:t>
            </a:r>
            <a:r>
              <a:rPr lang="en-CA" dirty="0"/>
              <a:t> </a:t>
            </a:r>
            <a:r>
              <a:rPr lang="en-CA" dirty="0" err="1"/>
              <a:t>corrélation</a:t>
            </a:r>
            <a:endParaRPr lang="en-CA" dirty="0"/>
          </a:p>
          <a:p>
            <a:r>
              <a:rPr lang="en-CA" dirty="0" err="1"/>
              <a:t>Critère</a:t>
            </a:r>
            <a:r>
              <a:rPr lang="en-CA" dirty="0"/>
              <a:t>(s): Goodness of fit qui </a:t>
            </a:r>
            <a:r>
              <a:rPr lang="en-CA" dirty="0" err="1"/>
              <a:t>explique</a:t>
            </a:r>
            <a:r>
              <a:rPr lang="en-CA" dirty="0"/>
              <a:t> la </a:t>
            </a:r>
            <a:r>
              <a:rPr lang="en-CA" dirty="0" err="1"/>
              <a:t>qualité</a:t>
            </a:r>
            <a:r>
              <a:rPr lang="en-CA" dirty="0"/>
              <a:t> du </a:t>
            </a:r>
            <a:r>
              <a:rPr lang="en-CA" dirty="0" err="1"/>
              <a:t>modèle</a:t>
            </a:r>
            <a:endParaRPr lang="fr-C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/>
              <a:t>Modèle</a:t>
            </a:r>
            <a:r>
              <a:rPr lang="en-CA" dirty="0"/>
              <a:t> </a:t>
            </a:r>
            <a:r>
              <a:rPr lang="en-CA" dirty="0" err="1"/>
              <a:t>linéaire</a:t>
            </a:r>
            <a:endParaRPr lang="fr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On </a:t>
                </a:r>
                <a:r>
                  <a:rPr lang="en-CA" dirty="0" err="1"/>
                  <a:t>considère</a:t>
                </a:r>
                <a:r>
                  <a:rPr lang="en-CA" dirty="0"/>
                  <a:t> </a:t>
                </a:r>
                <a:r>
                  <a:rPr lang="en-CA" dirty="0" err="1"/>
                  <a:t>deux</a:t>
                </a:r>
                <a:r>
                  <a:rPr lang="en-CA" dirty="0"/>
                  <a:t> variables</a:t>
                </a:r>
              </a:p>
              <a:p>
                <a:pPr lvl="1"/>
                <a:r>
                  <a:rPr lang="en-CA" dirty="0"/>
                  <a:t>X </a:t>
                </a:r>
                <a:r>
                  <a:rPr lang="en-CA" dirty="0" err="1"/>
                  <a:t>est</a:t>
                </a:r>
                <a:r>
                  <a:rPr lang="en-CA" dirty="0"/>
                  <a:t> la variable </a:t>
                </a:r>
                <a:r>
                  <a:rPr lang="en-CA" dirty="0" err="1"/>
                  <a:t>indépendante</a:t>
                </a:r>
                <a:r>
                  <a:rPr lang="en-CA" dirty="0"/>
                  <a:t> </a:t>
                </a:r>
                <a:r>
                  <a:rPr lang="en-CA" dirty="0" err="1"/>
                  <a:t>ou</a:t>
                </a:r>
                <a:r>
                  <a:rPr lang="en-CA" dirty="0"/>
                  <a:t> </a:t>
                </a:r>
                <a:r>
                  <a:rPr lang="en-CA" dirty="0" err="1"/>
                  <a:t>Prédicteur</a:t>
                </a:r>
                <a:endParaRPr lang="en-CA" dirty="0"/>
              </a:p>
              <a:p>
                <a:pPr lvl="1"/>
                <a:r>
                  <a:rPr lang="en-CA" dirty="0"/>
                  <a:t>Y </a:t>
                </a:r>
                <a:r>
                  <a:rPr lang="en-CA" dirty="0" err="1"/>
                  <a:t>est</a:t>
                </a:r>
                <a:r>
                  <a:rPr lang="en-CA" dirty="0"/>
                  <a:t> la variable </a:t>
                </a:r>
                <a:r>
                  <a:rPr lang="en-CA" dirty="0" err="1"/>
                  <a:t>dépendante</a:t>
                </a:r>
                <a:endParaRPr lang="en-CA" dirty="0"/>
              </a:p>
              <a:p>
                <a:endParaRPr lang="en-CA" dirty="0"/>
              </a:p>
              <a:p>
                <a:r>
                  <a:rPr lang="en-CA" dirty="0"/>
                  <a:t>On </a:t>
                </a:r>
                <a:r>
                  <a:rPr lang="en-CA" dirty="0" err="1"/>
                  <a:t>veut</a:t>
                </a:r>
                <a:r>
                  <a:rPr lang="en-CA" dirty="0"/>
                  <a:t> </a:t>
                </a:r>
                <a:r>
                  <a:rPr lang="en-CA" dirty="0" err="1"/>
                  <a:t>calculer</a:t>
                </a:r>
                <a:r>
                  <a:rPr lang="en-CA" dirty="0"/>
                  <a:t> Y à </a:t>
                </a:r>
                <a:r>
                  <a:rPr lang="en-CA" dirty="0" err="1"/>
                  <a:t>partir</a:t>
                </a:r>
                <a:r>
                  <a:rPr lang="en-CA" dirty="0"/>
                  <a:t> de 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CA" dirty="0"/>
              </a:p>
              <a:p>
                <a:r>
                  <a:rPr lang="en-CA" dirty="0"/>
                  <a:t>Coefficients </a:t>
                </a:r>
                <a:r>
                  <a:rPr lang="en-CA" dirty="0" err="1"/>
                  <a:t>ou</a:t>
                </a:r>
                <a:r>
                  <a:rPr lang="en-CA" dirty="0"/>
                  <a:t> </a:t>
                </a:r>
                <a:r>
                  <a:rPr lang="en-CA" dirty="0" err="1"/>
                  <a:t>paramètres</a:t>
                </a:r>
                <a:endParaRPr lang="en-CA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C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dirty="0"/>
                  <a:t>  = </a:t>
                </a:r>
                <a:r>
                  <a:rPr lang="en-CA" u="sng" dirty="0"/>
                  <a:t>slope</a:t>
                </a:r>
                <a:r>
                  <a:rPr lang="en-CA" dirty="0"/>
                  <a:t> </a:t>
                </a:r>
                <a:r>
                  <a:rPr lang="en-CA" dirty="0" err="1"/>
                  <a:t>égale</a:t>
                </a:r>
                <a:r>
                  <a:rPr lang="en-CA" dirty="0"/>
                  <a:t> à Y/X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CA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 = </a:t>
                </a:r>
                <a:r>
                  <a:rPr lang="en-CA" u="sng" dirty="0"/>
                  <a:t>intercept</a:t>
                </a:r>
                <a:r>
                  <a:rPr lang="en-CA" dirty="0"/>
                  <a:t> qui </a:t>
                </a:r>
                <a:r>
                  <a:rPr lang="en-CA" dirty="0" err="1"/>
                  <a:t>est</a:t>
                </a:r>
                <a:r>
                  <a:rPr lang="en-CA" dirty="0"/>
                  <a:t> la </a:t>
                </a:r>
                <a:r>
                  <a:rPr lang="en-CA" dirty="0" err="1"/>
                  <a:t>valeur</a:t>
                </a:r>
                <a:r>
                  <a:rPr lang="en-CA" dirty="0"/>
                  <a:t> de Y </a:t>
                </a:r>
                <a:r>
                  <a:rPr lang="en-CA" dirty="0" err="1"/>
                  <a:t>quand</a:t>
                </a:r>
                <a:r>
                  <a:rPr lang="en-CA" dirty="0"/>
                  <a:t> X = 0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5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Modèle avec bruit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CA" dirty="0"/>
                  <a:t>On </a:t>
                </a:r>
                <a:r>
                  <a:rPr lang="en-CA" dirty="0" err="1"/>
                  <a:t>considère</a:t>
                </a:r>
                <a:r>
                  <a:rPr lang="en-CA" dirty="0"/>
                  <a:t> le </a:t>
                </a:r>
                <a:r>
                  <a:rPr lang="en-CA" dirty="0" err="1"/>
                  <a:t>terme</a:t>
                </a:r>
                <a:r>
                  <a:rPr lang="en-CA" dirty="0"/>
                  <a:t> </a:t>
                </a:r>
                <a:r>
                  <a:rPr lang="en-CA" dirty="0" err="1"/>
                  <a:t>additionnel</a:t>
                </a:r>
                <a:r>
                  <a:rPr lang="en-CA" dirty="0"/>
                  <a:t> </a:t>
                </a:r>
                <a:r>
                  <a:rPr lang="en-CA" dirty="0" err="1"/>
                  <a:t>erreur</a:t>
                </a:r>
                <a:r>
                  <a:rPr lang="en-CA" dirty="0"/>
                  <a:t> </a:t>
                </a:r>
                <a:r>
                  <a:rPr lang="en-CA" dirty="0" err="1"/>
                  <a:t>ou</a:t>
                </a:r>
                <a:r>
                  <a:rPr lang="en-CA" dirty="0"/>
                  <a:t> bruit  </a:t>
                </a:r>
                <a14:m>
                  <m:oMath xmlns:m="http://schemas.openxmlformats.org/officeDocument/2006/math"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r>
                  <a:rPr lang="en-CA" dirty="0"/>
                  <a:t>On </a:t>
                </a:r>
                <a:r>
                  <a:rPr lang="en-CA" dirty="0" err="1"/>
                  <a:t>considère</a:t>
                </a:r>
                <a:r>
                  <a:rPr lang="en-CA" dirty="0"/>
                  <a:t> </a:t>
                </a:r>
                <a:r>
                  <a:rPr lang="en-CA" dirty="0" err="1"/>
                  <a:t>maintenant</a:t>
                </a:r>
                <a:r>
                  <a:rPr lang="en-CA" dirty="0"/>
                  <a:t> le </a:t>
                </a:r>
                <a:r>
                  <a:rPr lang="en-CA" dirty="0" err="1"/>
                  <a:t>modèle</a:t>
                </a:r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CA" dirty="0"/>
              </a:p>
              <a:p>
                <a:r>
                  <a:rPr lang="fr-CA" dirty="0"/>
                  <a:t>Sachant des estimateurs pour les coefficients du modèle, on veut prédire la valeur future de Y en utilisant la relation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fr-CA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CA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A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CA" dirty="0"/>
              </a:p>
              <a:p>
                <a:endParaRPr lang="fr-CA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fr-CA" dirty="0"/>
                  <a:t> : </a:t>
                </a:r>
                <a:r>
                  <a:rPr lang="fr-CA" dirty="0" err="1"/>
                  <a:t>prediction</a:t>
                </a:r>
                <a:r>
                  <a:rPr lang="fr-CA" dirty="0"/>
                  <a:t> de Y sachant X =x</a:t>
                </a:r>
              </a:p>
              <a:p>
                <a:pPr marL="0" indent="0">
                  <a:buNone/>
                </a:pPr>
                <a:endParaRPr lang="fr-CA" dirty="0"/>
              </a:p>
              <a:p>
                <a:endParaRPr lang="fr-CA" dirty="0"/>
              </a:p>
              <a:p>
                <a:endParaRPr lang="fr-CA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78" t="-3585" r="-3185" b="-989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257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Construction du </a:t>
            </a:r>
            <a:r>
              <a:rPr lang="en-CA" dirty="0" err="1"/>
              <a:t>modèle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C'est</a:t>
            </a:r>
            <a:r>
              <a:rPr lang="en-CA" dirty="0"/>
              <a:t> le </a:t>
            </a:r>
            <a:r>
              <a:rPr lang="en-CA" dirty="0" err="1"/>
              <a:t>processus</a:t>
            </a:r>
            <a:r>
              <a:rPr lang="en-CA" dirty="0"/>
              <a:t> de </a:t>
            </a:r>
            <a:r>
              <a:rPr lang="en-CA" dirty="0" err="1"/>
              <a:t>concevoir</a:t>
            </a:r>
            <a:r>
              <a:rPr lang="en-CA" dirty="0"/>
              <a:t> </a:t>
            </a:r>
            <a:r>
              <a:rPr lang="en-CA" dirty="0" err="1"/>
              <a:t>une</a:t>
            </a:r>
            <a:r>
              <a:rPr lang="en-CA" dirty="0"/>
              <a:t> </a:t>
            </a:r>
            <a:r>
              <a:rPr lang="en-CA" dirty="0" err="1"/>
              <a:t>ligne</a:t>
            </a:r>
            <a:r>
              <a:rPr lang="en-CA" dirty="0"/>
              <a:t> qui </a:t>
            </a:r>
            <a:r>
              <a:rPr lang="en-CA" dirty="0" err="1"/>
              <a:t>va</a:t>
            </a:r>
            <a:r>
              <a:rPr lang="en-CA" dirty="0"/>
              <a:t> passer à travers les points</a:t>
            </a:r>
          </a:p>
          <a:p>
            <a:pPr lvl="1"/>
            <a:r>
              <a:rPr lang="en-CA" dirty="0" err="1"/>
              <a:t>Processus</a:t>
            </a:r>
            <a:r>
              <a:rPr lang="en-CA" dirty="0"/>
              <a:t>: faire passer </a:t>
            </a:r>
            <a:r>
              <a:rPr lang="en-CA" dirty="0" err="1"/>
              <a:t>une</a:t>
            </a:r>
            <a:r>
              <a:rPr lang="en-CA" dirty="0"/>
              <a:t> </a:t>
            </a:r>
            <a:r>
              <a:rPr lang="en-CA" dirty="0" err="1"/>
              <a:t>ligne</a:t>
            </a:r>
            <a:r>
              <a:rPr lang="en-CA" dirty="0"/>
              <a:t> (fitting a line)</a:t>
            </a:r>
          </a:p>
          <a:p>
            <a:r>
              <a:rPr lang="en-CA" dirty="0" err="1"/>
              <a:t>Sachant</a:t>
            </a:r>
            <a:r>
              <a:rPr lang="en-CA" dirty="0"/>
              <a:t> les points </a:t>
            </a:r>
            <a:r>
              <a:rPr lang="en-CA" dirty="0" err="1"/>
              <a:t>donnant</a:t>
            </a:r>
            <a:r>
              <a:rPr lang="en-CA" dirty="0"/>
              <a:t> Y par rapport à X, </a:t>
            </a:r>
            <a:r>
              <a:rPr lang="en-CA" dirty="0" err="1"/>
              <a:t>trouver</a:t>
            </a:r>
            <a:r>
              <a:rPr lang="en-CA" dirty="0"/>
              <a:t> la </a:t>
            </a:r>
            <a:r>
              <a:rPr lang="en-CA" dirty="0" err="1"/>
              <a:t>ligne</a:t>
            </a:r>
            <a:r>
              <a:rPr lang="en-CA" dirty="0"/>
              <a:t> qui </a:t>
            </a:r>
            <a:r>
              <a:rPr lang="en-CA" dirty="0" err="1"/>
              <a:t>passe</a:t>
            </a:r>
            <a:r>
              <a:rPr lang="en-CA" dirty="0"/>
              <a:t> à </a:t>
            </a:r>
            <a:r>
              <a:rPr lang="en-CA" dirty="0" err="1"/>
              <a:t>travers</a:t>
            </a:r>
            <a:r>
              <a:rPr lang="en-CA" dirty="0"/>
              <a:t> les points de </a:t>
            </a:r>
            <a:r>
              <a:rPr lang="en-CA" dirty="0" err="1"/>
              <a:t>telle</a:t>
            </a:r>
            <a:r>
              <a:rPr lang="en-CA" dirty="0"/>
              <a:t> </a:t>
            </a:r>
            <a:r>
              <a:rPr lang="en-CA" dirty="0" err="1"/>
              <a:t>façon</a:t>
            </a:r>
            <a:r>
              <a:rPr lang="en-CA" dirty="0"/>
              <a:t> </a:t>
            </a:r>
            <a:r>
              <a:rPr lang="en-CA" dirty="0" err="1"/>
              <a:t>que</a:t>
            </a:r>
            <a:r>
              <a:rPr lang="en-CA" dirty="0"/>
              <a:t> la </a:t>
            </a:r>
            <a:r>
              <a:rPr lang="en-CA" dirty="0" err="1"/>
              <a:t>somme</a:t>
            </a:r>
            <a:r>
              <a:rPr lang="en-CA" dirty="0"/>
              <a:t> des </a:t>
            </a:r>
            <a:r>
              <a:rPr lang="en-CA" dirty="0" err="1"/>
              <a:t>carrés</a:t>
            </a:r>
            <a:r>
              <a:rPr lang="en-CA" dirty="0"/>
              <a:t> des distances </a:t>
            </a:r>
            <a:r>
              <a:rPr lang="en-CA" dirty="0" err="1"/>
              <a:t>verticales</a:t>
            </a:r>
            <a:r>
              <a:rPr lang="en-CA" dirty="0"/>
              <a:t> entre les points et la </a:t>
            </a:r>
            <a:r>
              <a:rPr lang="en-CA" dirty="0" err="1"/>
              <a:t>ligne</a:t>
            </a:r>
            <a:r>
              <a:rPr lang="en-CA" dirty="0"/>
              <a:t> </a:t>
            </a:r>
            <a:r>
              <a:rPr lang="en-CA" dirty="0" err="1"/>
              <a:t>est</a:t>
            </a:r>
            <a:r>
              <a:rPr lang="en-CA" dirty="0"/>
              <a:t> </a:t>
            </a:r>
            <a:r>
              <a:rPr lang="en-CA" dirty="0" err="1"/>
              <a:t>minimisée</a:t>
            </a:r>
            <a:endParaRPr lang="fr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4725144"/>
            <a:ext cx="3816424" cy="2242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Comment estimer les paramètres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CA" dirty="0"/>
                  <a:t>L'approche est assez facile à comprendre en considérant la prédiction de Y représentée par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CA" dirty="0"/>
                  <a:t> sachant la valeur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fr-CA" dirty="0"/>
              </a:p>
              <a:p>
                <a:pPr marL="0" indent="0">
                  <a:buNone/>
                </a:pPr>
                <a:endParaRPr lang="fr-CA" dirty="0"/>
              </a:p>
              <a:p>
                <a:r>
                  <a:rPr lang="fr-CA" dirty="0"/>
                  <a:t>Considérons maintenant le résiduel suivant (entre la vraie valeur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CA" dirty="0"/>
                  <a:t> et la prédiction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fr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CA" dirty="0"/>
                  <a:t>), soit:</a:t>
                </a:r>
              </a:p>
              <a:p>
                <a:r>
                  <a:rPr lang="fr-CA" dirty="0"/>
                  <a:t>La somme des carrés RSS est alors définie par:</a:t>
                </a:r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6" t="-2101" r="-207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639684" y="2799644"/>
                <a:ext cx="1831975" cy="3843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CA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CA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A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CA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684" y="2799644"/>
                <a:ext cx="1831975" cy="384336"/>
              </a:xfrm>
              <a:prstGeom prst="rect">
                <a:avLst/>
              </a:prstGeom>
              <a:blipFill>
                <a:blip r:embed="rId3"/>
                <a:stretch>
                  <a:fillRect t="-6349" r="-9967" b="-1587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712853" y="4326616"/>
                <a:ext cx="15051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CA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CA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853" y="4326616"/>
                <a:ext cx="1505156" cy="369332"/>
              </a:xfrm>
              <a:prstGeom prst="rect">
                <a:avLst/>
              </a:prstGeom>
              <a:blipFill>
                <a:blip r:embed="rId4"/>
                <a:stretch>
                  <a:fillRect t="-5000" r="-12551" b="-833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3712853" y="4725382"/>
                <a:ext cx="2694264" cy="373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>
                  <a:buNone/>
                </a:pPr>
                <a:r>
                  <a:rPr lang="fr-CA" dirty="0"/>
                  <a:t>RSS </a:t>
                </a:r>
                <a14:m>
                  <m:oMath xmlns:m="http://schemas.openxmlformats.org/officeDocument/2006/math">
                    <m:r>
                      <a:rPr lang="fr-CA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fr-CA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CA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fr-CA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CA" dirty="0"/>
                  <a:t>+ …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fr-CA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fr-CA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853" y="4725382"/>
                <a:ext cx="2694264" cy="373179"/>
              </a:xfrm>
              <a:prstGeom prst="rect">
                <a:avLst/>
              </a:prstGeom>
              <a:blipFill>
                <a:blip r:embed="rId5"/>
                <a:stretch>
                  <a:fillRect l="-1810" t="-6557" b="-2623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096762" y="5644495"/>
            <a:ext cx="6096156" cy="481670"/>
          </a:xfrm>
          <a:prstGeom prst="rect">
            <a:avLst/>
          </a:prstGeom>
          <a:blipFill rotWithShape="0">
            <a:blip r:embed="rId6" cstate="print"/>
            <a:stretch>
              <a:fillRect/>
            </a:stretch>
          </a:blipFill>
        </p:spPr>
        <p:txBody>
          <a:bodyPr/>
          <a:lstStyle/>
          <a:p>
            <a:r>
              <a:rPr lang="fr-CA" sz="2800" dirty="0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91175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fr-CA" dirty="0"/>
                  <a:t>Les estimateurs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fr-CA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𝑒𝑡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fr-C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CA" dirty="0"/>
                  <a:t>sont: </a:t>
                </a:r>
              </a:p>
              <a:p>
                <a:endParaRPr lang="fr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CA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fr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CA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CA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CA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fr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CA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fr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CA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  −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fr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CA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fr-CA" dirty="0"/>
              </a:p>
              <a:p>
                <a:pPr marL="0" indent="0">
                  <a:buNone/>
                </a:pPr>
                <a:endParaRPr lang="fr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CA" dirty="0"/>
              </a:p>
              <a:p>
                <a:pPr marL="0" indent="0">
                  <a:buNone/>
                </a:pPr>
                <a:endParaRPr lang="fr-CA" dirty="0"/>
              </a:p>
              <a:p>
                <a:pPr marL="0" indent="0">
                  <a:buNone/>
                </a:pPr>
                <a:r>
                  <a:rPr lang="fr-CA" dirty="0"/>
                  <a:t>Avec les moyennes d'échantillons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CA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CA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nary>
                  </m:oMath>
                </a14:m>
                <a:r>
                  <a:rPr lang="fr-CA" dirty="0"/>
                  <a:t>  et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CA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CA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fr-CA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CA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CA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nary>
                  </m:oMath>
                </a14:m>
                <a:endParaRPr lang="fr-CA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78" t="-2349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520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Fit de </a:t>
            </a:r>
            <a:r>
              <a:rPr lang="en-CA" dirty="0" err="1"/>
              <a:t>ligne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2400" y="908721"/>
            <a:ext cx="5427712" cy="2520279"/>
          </a:xfrm>
        </p:spPr>
        <p:txBody>
          <a:bodyPr>
            <a:normAutofit lnSpcReduction="10000"/>
          </a:bodyPr>
          <a:lstStyle/>
          <a:p>
            <a:r>
              <a:rPr lang="en-CA" dirty="0" err="1"/>
              <a:t>Meilleur</a:t>
            </a:r>
            <a:r>
              <a:rPr lang="en-CA" dirty="0"/>
              <a:t> </a:t>
            </a:r>
            <a:r>
              <a:rPr lang="en-CA" dirty="0" err="1"/>
              <a:t>modèle</a:t>
            </a:r>
            <a:r>
              <a:rPr lang="en-CA" dirty="0"/>
              <a:t> </a:t>
            </a:r>
            <a:r>
              <a:rPr lang="en-CA" dirty="0" err="1"/>
              <a:t>ou</a:t>
            </a:r>
            <a:r>
              <a:rPr lang="en-CA" dirty="0"/>
              <a:t> </a:t>
            </a:r>
            <a:r>
              <a:rPr lang="en-CA" dirty="0" err="1"/>
              <a:t>meilleure</a:t>
            </a:r>
            <a:r>
              <a:rPr lang="en-CA" dirty="0"/>
              <a:t> </a:t>
            </a:r>
            <a:r>
              <a:rPr lang="en-CA" dirty="0" err="1"/>
              <a:t>ligne</a:t>
            </a:r>
            <a:r>
              <a:rPr lang="en-CA" dirty="0"/>
              <a:t>: </a:t>
            </a:r>
            <a:r>
              <a:rPr lang="en-CA" dirty="0" err="1"/>
              <a:t>celle</a:t>
            </a:r>
            <a:r>
              <a:rPr lang="en-CA" dirty="0"/>
              <a:t> qui </a:t>
            </a:r>
            <a:r>
              <a:rPr lang="en-CA" dirty="0" err="1"/>
              <a:t>donne</a:t>
            </a:r>
            <a:r>
              <a:rPr lang="en-CA" dirty="0"/>
              <a:t> la plus petite </a:t>
            </a:r>
            <a:r>
              <a:rPr lang="en-CA" dirty="0" err="1"/>
              <a:t>valeur</a:t>
            </a:r>
            <a:r>
              <a:rPr lang="en-CA" dirty="0"/>
              <a:t> des </a:t>
            </a:r>
            <a:r>
              <a:rPr lang="en-CA" dirty="0" err="1"/>
              <a:t>sommes</a:t>
            </a:r>
            <a:r>
              <a:rPr lang="en-CA" dirty="0"/>
              <a:t> de </a:t>
            </a:r>
            <a:r>
              <a:rPr lang="en-CA" dirty="0" err="1"/>
              <a:t>carrées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Minimum </a:t>
            </a:r>
            <a:r>
              <a:rPr lang="en-CA" dirty="0" err="1"/>
              <a:t>residuels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836712"/>
            <a:ext cx="3766492" cy="2574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152400" y="3684164"/>
            <a:ext cx="8596064" cy="284118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7620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Tx/>
              <a:buBlip>
                <a:blip r:embed="rId3"/>
              </a:buBlip>
              <a:tabLst/>
              <a:defRPr/>
            </a:pPr>
            <a:r>
              <a:rPr kumimoji="0" lang="en-CA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Résultat</a:t>
            </a:r>
            <a:r>
              <a:rPr kumimoji="0" lang="en-CA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kumimoji="0" lang="en-CA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l'équation</a:t>
            </a:r>
            <a:r>
              <a:rPr kumimoji="0" lang="en-CA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de la </a:t>
            </a:r>
            <a:r>
              <a:rPr kumimoji="0" lang="en-CA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ligne</a:t>
            </a:r>
            <a:r>
              <a:rPr kumimoji="0" lang="en-CA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CA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trouvée</a:t>
            </a:r>
            <a:r>
              <a:rPr kumimoji="0" lang="en-CA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CA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devient</a:t>
            </a:r>
            <a:r>
              <a:rPr kumimoji="0" lang="en-CA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le </a:t>
            </a:r>
            <a:r>
              <a:rPr kumimoji="0" lang="en-CA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prédicteur</a:t>
            </a:r>
            <a:r>
              <a:rPr kumimoji="0" lang="en-CA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de Y</a:t>
            </a:r>
          </a:p>
          <a:p>
            <a:pPr marL="342900" marR="0" lvl="0" indent="-342900" algn="l" defTabSz="7620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Tx/>
              <a:buBlip>
                <a:blip r:embed="rId3"/>
              </a:buBlip>
              <a:tabLst/>
              <a:defRPr/>
            </a:pPr>
            <a:endParaRPr kumimoji="0" lang="en-CA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marR="0" lvl="0" indent="-342900" algn="l" defTabSz="7620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Tx/>
              <a:buBlip>
                <a:blip r:embed="rId3"/>
              </a:buBlip>
              <a:tabLst/>
              <a:defRPr/>
            </a:pPr>
            <a:r>
              <a:rPr kumimoji="0" lang="en-CA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Faire attention: </a:t>
            </a:r>
            <a:r>
              <a:rPr kumimoji="0" lang="en-CA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une</a:t>
            </a:r>
            <a:r>
              <a:rPr kumimoji="0" lang="en-CA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CA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ligne</a:t>
            </a:r>
            <a:r>
              <a:rPr kumimoji="0" lang="en-CA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CA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peut</a:t>
            </a:r>
            <a:r>
              <a:rPr kumimoji="0" lang="en-CA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CA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toujours</a:t>
            </a:r>
            <a:r>
              <a:rPr kumimoji="0" lang="en-CA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CA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etre</a:t>
            </a:r>
            <a:r>
              <a:rPr kumimoji="0" lang="en-CA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CA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trouvée</a:t>
            </a:r>
            <a:r>
              <a:rPr kumimoji="0" lang="en-CA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pour </a:t>
            </a:r>
            <a:r>
              <a:rPr kumimoji="0" lang="en-CA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n'importe</a:t>
            </a:r>
            <a:r>
              <a:rPr kumimoji="0" lang="en-CA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CA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quels</a:t>
            </a:r>
            <a:r>
              <a:rPr kumimoji="0" lang="en-CA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ensemble de points</a:t>
            </a:r>
          </a:p>
          <a:p>
            <a:pPr marL="742950" marR="0" lvl="1" indent="-285750" algn="l" defTabSz="7620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CA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kumimoji="0" lang="en-CA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CA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est</a:t>
            </a:r>
            <a:r>
              <a:rPr kumimoji="0" lang="en-CA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CA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ce</a:t>
            </a:r>
            <a:r>
              <a:rPr kumimoji="0" lang="en-CA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que </a:t>
            </a:r>
            <a:r>
              <a:rPr kumimoji="0" lang="en-CA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c'est</a:t>
            </a:r>
            <a:r>
              <a:rPr kumimoji="0" lang="en-CA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un bon </a:t>
            </a:r>
            <a:r>
              <a:rPr kumimoji="0" lang="en-CA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prédicteur</a:t>
            </a:r>
            <a:r>
              <a:rPr kumimoji="0" lang="en-CA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?</a:t>
            </a:r>
            <a:endParaRPr kumimoji="0" lang="fr-CA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ésentation_hafed_d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_hafed_ds.potx" id="{BD8ADF73-DFE2-4F15-827A-BBCEE0B82BB3}" vid="{7FB90ADD-CE53-4389-A69A-B7877643954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Présentation_hafed_ds</Template>
  <TotalTime>885</TotalTime>
  <Words>783</Words>
  <Application>Microsoft Office PowerPoint</Application>
  <PresentationFormat>Affichage à l'écran (4:3)</PresentationFormat>
  <Paragraphs>114</Paragraphs>
  <Slides>17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Cambria Math</vt:lpstr>
      <vt:lpstr>Corbel</vt:lpstr>
      <vt:lpstr>Courier New</vt:lpstr>
      <vt:lpstr>Segoe UI</vt:lpstr>
      <vt:lpstr>Wingdings</vt:lpstr>
      <vt:lpstr>Présentation_hafed_ds</vt:lpstr>
      <vt:lpstr>Equation</vt:lpstr>
      <vt:lpstr>Régression Linéaire</vt:lpstr>
      <vt:lpstr>Agenda</vt:lpstr>
      <vt:lpstr>Régression</vt:lpstr>
      <vt:lpstr>Modèle linéaire</vt:lpstr>
      <vt:lpstr>Modèle avec bruit</vt:lpstr>
      <vt:lpstr>Construction du modèle</vt:lpstr>
      <vt:lpstr>Comment estimer les paramètres</vt:lpstr>
      <vt:lpstr>Solutions</vt:lpstr>
      <vt:lpstr>Fit de ligne</vt:lpstr>
      <vt:lpstr>Goodness of fit</vt:lpstr>
      <vt:lpstr>Régression multiple</vt:lpstr>
      <vt:lpstr>Utilisation RL en machine learning</vt:lpstr>
      <vt:lpstr>Processus</vt:lpstr>
      <vt:lpstr>Avantages RL</vt:lpstr>
      <vt:lpstr>Inconvénients</vt:lpstr>
      <vt:lpstr>Questions à se poser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hafv72012</dc:creator>
  <cp:lastModifiedBy>hafv72012</cp:lastModifiedBy>
  <cp:revision>46</cp:revision>
  <dcterms:created xsi:type="dcterms:W3CDTF">2016-05-09T10:10:53Z</dcterms:created>
  <dcterms:modified xsi:type="dcterms:W3CDTF">2018-02-08T04:58:24Z</dcterms:modified>
</cp:coreProperties>
</file>