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74" r:id="rId6"/>
    <p:sldId id="269" r:id="rId7"/>
    <p:sldId id="275" r:id="rId8"/>
    <p:sldId id="276" r:id="rId9"/>
    <p:sldId id="272" r:id="rId10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400"/>
    <a:srgbClr val="66FF33"/>
    <a:srgbClr val="FF99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98" y="78"/>
      </p:cViewPr>
      <p:guideLst>
        <p:guide orient="horz" pos="2160"/>
        <p:guide pos="3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2C2A72-1591-4697-ABD1-E677A54A633C}" type="datetimeFigureOut">
              <a:rPr lang="fr-CA"/>
              <a:pPr>
                <a:defRPr/>
              </a:pPr>
              <a:t>2017-01-11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CA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678F8E-E650-4758-BC96-C0B7FE131AE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4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48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225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712968" cy="7060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2pPr>
              <a:buSzPct val="80000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7420-5022-468D-A37B-9B2439B7AE0E}" type="datetime1">
              <a:rPr lang="fr-CA" smtClean="0"/>
              <a:t>2017-01-11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Hafed Benteftifa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DC18-B635-4DE8-968F-A721382927BD}" type="slidenum">
              <a:rPr lang="fr-CA" smtClean="0"/>
              <a:pPr/>
              <a:t>‹N°›</a:t>
            </a:fld>
            <a:endParaRPr lang="fr-CA"/>
          </a:p>
        </p:txBody>
      </p:sp>
      <p:cxnSp>
        <p:nvCxnSpPr>
          <p:cNvPr id="8" name="Connecteur droit 7"/>
          <p:cNvCxnSpPr/>
          <p:nvPr/>
        </p:nvCxnSpPr>
        <p:spPr>
          <a:xfrm>
            <a:off x="457200" y="980728"/>
            <a:ext cx="843528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5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3ACF-2AF8-4836-90AC-3AEEFD3577D2}" type="datetime1">
              <a:rPr lang="fr-CA" smtClean="0"/>
              <a:t>2017-01-11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Hafed Benteftifa</a:t>
            </a:r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DC18-B635-4DE8-968F-A721382927B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330375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39C-C6BF-4A33-A033-5AF663460615}" type="datetime1">
              <a:rPr lang="fr-CA" smtClean="0"/>
              <a:t>2017-01-11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Hafed Benteftifa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DC18-B635-4DE8-968F-A721382927B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602203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066C-6B88-4A2C-9919-8424B7C53A11}" type="datetime1">
              <a:rPr lang="fr-CA" smtClean="0"/>
              <a:t>2017-01-11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Hafed Benteftifa</a:t>
            </a:r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DC18-B635-4DE8-968F-A721382927B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316502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377E-D4A6-40E8-93AB-47F5BC70A1D3}" type="datetime1">
              <a:rPr lang="fr-CA" smtClean="0"/>
              <a:t>2017-01-11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smtClean="0"/>
              <a:t>Hafed Benteftifa</a:t>
            </a:r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DC18-B635-4DE8-968F-A721382927B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001689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3ACF-2AF8-4836-90AC-3AEEFD3577D2}" type="datetime1">
              <a:rPr lang="fr-CA" smtClean="0"/>
              <a:t>2017-01-11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A" smtClean="0"/>
              <a:t>Hafed Benteftifa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DC18-B635-4DE8-968F-A721382927BD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87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110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Régression</a:t>
            </a:r>
            <a:r>
              <a:rPr lang="en-CA" dirty="0" smtClean="0"/>
              <a:t> </a:t>
            </a:r>
            <a:r>
              <a:rPr lang="en-CA" dirty="0" err="1" smtClean="0"/>
              <a:t>Linéaire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Approche</a:t>
            </a:r>
            <a:r>
              <a:rPr lang="en-CA" dirty="0" smtClean="0"/>
              <a:t> </a:t>
            </a:r>
            <a:r>
              <a:rPr lang="en-CA" dirty="0" smtClean="0"/>
              <a:t>pour </a:t>
            </a:r>
            <a:r>
              <a:rPr lang="en-CA" dirty="0" smtClean="0"/>
              <a:t>la</a:t>
            </a:r>
          </a:p>
          <a:p>
            <a:r>
              <a:rPr lang="en-CA" dirty="0" smtClean="0"/>
              <a:t>Construction de </a:t>
            </a:r>
            <a:r>
              <a:rPr lang="en-CA" dirty="0" err="1" smtClean="0"/>
              <a:t>modèle</a:t>
            </a:r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Agenda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Dans cette leçon, on passe en revue les points suivants:</a:t>
            </a:r>
          </a:p>
          <a:p>
            <a:pPr lvl="1"/>
            <a:r>
              <a:rPr lang="en-CA" smtClean="0"/>
              <a:t>Approches de constructions de modèles</a:t>
            </a:r>
            <a:endParaRPr lang="fr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Approches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Un certain </a:t>
            </a:r>
            <a:r>
              <a:rPr lang="en-CA" dirty="0" err="1" smtClean="0"/>
              <a:t>nombre</a:t>
            </a:r>
            <a:r>
              <a:rPr lang="en-CA" dirty="0" smtClean="0"/>
              <a:t> </a:t>
            </a:r>
            <a:r>
              <a:rPr lang="en-CA" dirty="0" err="1" smtClean="0"/>
              <a:t>d'approches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disponibles</a:t>
            </a:r>
            <a:r>
              <a:rPr lang="en-CA" dirty="0" smtClean="0"/>
              <a:t> pour </a:t>
            </a:r>
            <a:r>
              <a:rPr lang="en-CA" dirty="0" err="1" smtClean="0"/>
              <a:t>trouver</a:t>
            </a:r>
            <a:r>
              <a:rPr lang="en-CA" dirty="0" smtClean="0"/>
              <a:t> le bon </a:t>
            </a:r>
            <a:r>
              <a:rPr lang="en-CA" dirty="0" err="1" smtClean="0"/>
              <a:t>modèle</a:t>
            </a:r>
            <a:endParaRPr lang="en-CA" dirty="0"/>
          </a:p>
          <a:p>
            <a:pPr lvl="1"/>
            <a:r>
              <a:rPr lang="en-CA" dirty="0" smtClean="0"/>
              <a:t>Inclusion de </a:t>
            </a:r>
            <a:r>
              <a:rPr lang="en-CA" dirty="0" err="1" smtClean="0"/>
              <a:t>toutes</a:t>
            </a:r>
            <a:r>
              <a:rPr lang="en-CA" dirty="0" smtClean="0"/>
              <a:t> les variables (All-in)</a:t>
            </a:r>
          </a:p>
          <a:p>
            <a:r>
              <a:rPr lang="en-CA" dirty="0" smtClean="0"/>
              <a:t>Step-wise:</a:t>
            </a:r>
          </a:p>
          <a:p>
            <a:pPr lvl="1"/>
            <a:r>
              <a:rPr lang="en-CA" dirty="0" smtClean="0"/>
              <a:t>Principe</a:t>
            </a:r>
            <a:r>
              <a:rPr lang="en-CA" dirty="0"/>
              <a:t>: </a:t>
            </a:r>
            <a:r>
              <a:rPr lang="en-CA" dirty="0" err="1"/>
              <a:t>ajout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retrait</a:t>
            </a:r>
            <a:r>
              <a:rPr lang="en-CA" dirty="0"/>
              <a:t> de variables de prediction </a:t>
            </a:r>
            <a:r>
              <a:rPr lang="en-CA" dirty="0" err="1"/>
              <a:t>jusqu'à</a:t>
            </a:r>
            <a:r>
              <a:rPr lang="en-CA" dirty="0"/>
              <a:t>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qu'une</a:t>
            </a:r>
            <a:r>
              <a:rPr lang="en-CA" dirty="0"/>
              <a:t> </a:t>
            </a:r>
            <a:r>
              <a:rPr lang="en-CA" dirty="0" err="1"/>
              <a:t>règle</a:t>
            </a:r>
            <a:r>
              <a:rPr lang="en-CA" dirty="0"/>
              <a:t> </a:t>
            </a:r>
            <a:r>
              <a:rPr lang="en-CA" dirty="0" err="1"/>
              <a:t>d'arrêt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 smtClean="0"/>
              <a:t>satisfaite</a:t>
            </a:r>
            <a:endParaRPr lang="en-CA" dirty="0" smtClean="0"/>
          </a:p>
          <a:p>
            <a:pPr lvl="2"/>
            <a:r>
              <a:rPr lang="en-CA" dirty="0" smtClean="0"/>
              <a:t>Elimination par retour (backward)</a:t>
            </a:r>
          </a:p>
          <a:p>
            <a:pPr lvl="2"/>
            <a:r>
              <a:rPr lang="en-CA" dirty="0" err="1" smtClean="0"/>
              <a:t>Sélection</a:t>
            </a:r>
            <a:r>
              <a:rPr lang="en-CA" dirty="0" smtClean="0"/>
              <a:t> </a:t>
            </a:r>
            <a:r>
              <a:rPr lang="en-CA" dirty="0" err="1" smtClean="0"/>
              <a:t>vers</a:t>
            </a:r>
            <a:r>
              <a:rPr lang="en-CA" dirty="0" smtClean="0"/>
              <a:t> </a:t>
            </a:r>
            <a:r>
              <a:rPr lang="en-CA" dirty="0" err="1" smtClean="0"/>
              <a:t>l'avant</a:t>
            </a:r>
            <a:r>
              <a:rPr lang="en-CA" dirty="0" smtClean="0"/>
              <a:t> (forward)</a:t>
            </a:r>
          </a:p>
          <a:p>
            <a:pPr lvl="2"/>
            <a:r>
              <a:rPr lang="en-CA" dirty="0" err="1" smtClean="0"/>
              <a:t>Élimination</a:t>
            </a:r>
            <a:r>
              <a:rPr lang="en-CA" dirty="0" smtClean="0"/>
              <a:t> à bi-</a:t>
            </a:r>
            <a:r>
              <a:rPr lang="en-CA" dirty="0" err="1" smtClean="0"/>
              <a:t>directionnelles</a:t>
            </a:r>
            <a:r>
              <a:rPr lang="en-CA" dirty="0" smtClean="0"/>
              <a:t> (bidirectional)</a:t>
            </a:r>
          </a:p>
          <a:p>
            <a:r>
              <a:rPr lang="en-CA" dirty="0" err="1" smtClean="0"/>
              <a:t>Comparaison</a:t>
            </a:r>
            <a:r>
              <a:rPr lang="en-CA" dirty="0" smtClean="0"/>
              <a:t> de score</a:t>
            </a:r>
            <a:endParaRPr lang="fr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All-in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Cas d'utilisation de cette approche</a:t>
            </a:r>
          </a:p>
          <a:p>
            <a:pPr lvl="1"/>
            <a:r>
              <a:rPr lang="fr-CA" dirty="0" smtClean="0"/>
              <a:t>Une très bonne connaissance préliminaire des données et on sait que toutes les variables sont de bons prédicteurs</a:t>
            </a:r>
          </a:p>
          <a:p>
            <a:pPr lvl="1"/>
            <a:r>
              <a:rPr lang="fr-CA" dirty="0" smtClean="0"/>
              <a:t> On est obligé</a:t>
            </a:r>
          </a:p>
          <a:p>
            <a:pPr lvl="1"/>
            <a:r>
              <a:rPr lang="fr-CA" dirty="0" smtClean="0"/>
              <a:t>On prépare l'approche </a:t>
            </a:r>
            <a:r>
              <a:rPr lang="fr-CA" dirty="0" err="1" smtClean="0"/>
              <a:t>backward</a:t>
            </a:r>
            <a:r>
              <a:rPr lang="fr-CA" dirty="0" smtClean="0"/>
              <a:t> donc on doit considérer au départ toutes les variables.</a:t>
            </a:r>
            <a:endParaRPr lang="en-CA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Élimination </a:t>
            </a:r>
            <a:r>
              <a:rPr lang="fr-CA" dirty="0" err="1" smtClean="0"/>
              <a:t>backward</a:t>
            </a:r>
            <a:r>
              <a:rPr lang="fr-CA" dirty="0" smtClean="0"/>
              <a:t>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400" dirty="0" smtClean="0"/>
              <a:t>Sélectionner un niveau de confidence pour garder la variable ( ex: alpha = 0.05)</a:t>
            </a:r>
          </a:p>
          <a:p>
            <a:r>
              <a:rPr lang="fr-CA" sz="2400" dirty="0" smtClean="0"/>
              <a:t>Développer le modèle avec tous les prédicteurs possibles</a:t>
            </a:r>
          </a:p>
          <a:p>
            <a:r>
              <a:rPr lang="fr-CA" sz="2400" dirty="0" smtClean="0"/>
              <a:t>Trouver le prédicteur avec la valeur p-value la plus grande (variable la moins significative). </a:t>
            </a:r>
          </a:p>
          <a:p>
            <a:pPr lvl="1"/>
            <a:r>
              <a:rPr lang="fr-CA" sz="2000" dirty="0" smtClean="0"/>
              <a:t>Si p &gt;  alpha, passer à  l'étape suivante</a:t>
            </a:r>
          </a:p>
          <a:p>
            <a:pPr lvl="1"/>
            <a:r>
              <a:rPr lang="fr-CA" sz="2000" dirty="0" smtClean="0"/>
              <a:t>Sinon, le modèle est prêt</a:t>
            </a:r>
          </a:p>
          <a:p>
            <a:r>
              <a:rPr lang="fr-CA" sz="2400" dirty="0" smtClean="0"/>
              <a:t>Enlever ce prédicteur</a:t>
            </a:r>
          </a:p>
          <a:p>
            <a:r>
              <a:rPr lang="fr-CA" sz="2400" dirty="0" smtClean="0"/>
              <a:t>Refaire le modèle sans prendre en considération la variable représentant le prédicteur enlevé</a:t>
            </a:r>
          </a:p>
          <a:p>
            <a:endParaRPr lang="fr-CA" sz="2400" dirty="0" smtClean="0"/>
          </a:p>
          <a:p>
            <a:pPr marL="0" indent="0">
              <a:buNone/>
            </a:pPr>
            <a:endParaRPr lang="fr-CA" sz="2400" dirty="0"/>
          </a:p>
          <a:p>
            <a:endParaRPr lang="fr-CA" sz="2400" dirty="0" smtClean="0"/>
          </a:p>
          <a:p>
            <a:endParaRPr lang="fr-CA" sz="2400" dirty="0" smtClean="0"/>
          </a:p>
        </p:txBody>
      </p:sp>
      <p:grpSp>
        <p:nvGrpSpPr>
          <p:cNvPr id="9" name="Groupe 8"/>
          <p:cNvGrpSpPr/>
          <p:nvPr/>
        </p:nvGrpSpPr>
        <p:grpSpPr>
          <a:xfrm>
            <a:off x="3203848" y="5254663"/>
            <a:ext cx="3194434" cy="1087524"/>
            <a:chOff x="2673710" y="4408512"/>
            <a:chExt cx="4490578" cy="1648780"/>
          </a:xfrm>
        </p:grpSpPr>
        <p:sp>
          <p:nvSpPr>
            <p:cNvPr id="4" name="Ellipse 3"/>
            <p:cNvSpPr/>
            <p:nvPr/>
          </p:nvSpPr>
          <p:spPr bwMode="auto">
            <a:xfrm>
              <a:off x="5796136" y="4689140"/>
              <a:ext cx="1368152" cy="1368152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4211960" y="4912568"/>
              <a:ext cx="1080120" cy="10801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6" name="Ellipse 5"/>
            <p:cNvSpPr/>
            <p:nvPr/>
          </p:nvSpPr>
          <p:spPr bwMode="auto">
            <a:xfrm>
              <a:off x="2673710" y="5020580"/>
              <a:ext cx="864096" cy="864096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7" name="Flèche courbée vers le bas 6"/>
            <p:cNvSpPr/>
            <p:nvPr/>
          </p:nvSpPr>
          <p:spPr bwMode="auto">
            <a:xfrm flipH="1">
              <a:off x="4991522" y="4408512"/>
              <a:ext cx="1214214" cy="612068"/>
            </a:xfrm>
            <a:prstGeom prst="curvedDownArrow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8" name="Flèche courbée vers le bas 7"/>
            <p:cNvSpPr/>
            <p:nvPr/>
          </p:nvSpPr>
          <p:spPr bwMode="auto">
            <a:xfrm flipH="1">
              <a:off x="3267776" y="4699307"/>
              <a:ext cx="1214214" cy="612068"/>
            </a:xfrm>
            <a:prstGeom prst="curvedDownArrow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22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Sélection </a:t>
            </a:r>
            <a:r>
              <a:rPr lang="fr-CA" dirty="0" err="1" smtClean="0"/>
              <a:t>forward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400" dirty="0" smtClean="0"/>
              <a:t>Sélectionner un niveau de confidence pour permettre de </a:t>
            </a:r>
            <a:r>
              <a:rPr lang="fr-CA" sz="2400" u="sng" dirty="0" smtClean="0"/>
              <a:t>considérer</a:t>
            </a:r>
            <a:r>
              <a:rPr lang="fr-CA" sz="2400" dirty="0" smtClean="0"/>
              <a:t> (</a:t>
            </a:r>
            <a:r>
              <a:rPr lang="fr-CA" sz="2400" u="sng" dirty="0" smtClean="0"/>
              <a:t>enter</a:t>
            </a:r>
            <a:r>
              <a:rPr lang="fr-CA" sz="2400" dirty="0" smtClean="0"/>
              <a:t>) la variable ( ex: alpha = 0.05)</a:t>
            </a:r>
          </a:p>
          <a:p>
            <a:r>
              <a:rPr lang="fr-CA" sz="2400" dirty="0" smtClean="0"/>
              <a:t>Développer le modèle avec la valeur p-value la plus petite en prenant tous les modèles à une seule variable basés sur les variables disponibles. </a:t>
            </a:r>
          </a:p>
          <a:p>
            <a:r>
              <a:rPr lang="fr-CA" sz="2400" dirty="0"/>
              <a:t>G</a:t>
            </a:r>
            <a:r>
              <a:rPr lang="fr-CA" sz="2400" dirty="0" smtClean="0"/>
              <a:t>arder le prédicteur trouvé et ajouter un prédicteur additionnel pour trouver tous les nouveaux modèles</a:t>
            </a:r>
          </a:p>
          <a:p>
            <a:r>
              <a:rPr lang="fr-CA" sz="2400" dirty="0" smtClean="0"/>
              <a:t>Trouver le prédicteur avec la valeur p-value la plus faible possible. </a:t>
            </a:r>
            <a:endParaRPr lang="fr-CA" sz="2400" dirty="0"/>
          </a:p>
          <a:p>
            <a:pPr lvl="1"/>
            <a:r>
              <a:rPr lang="fr-CA" sz="2000" dirty="0" smtClean="0"/>
              <a:t>Si p &lt; alpha, revenir à l'étape précédente</a:t>
            </a:r>
          </a:p>
          <a:p>
            <a:pPr lvl="1"/>
            <a:r>
              <a:rPr lang="fr-CA" sz="2000" dirty="0" smtClean="0"/>
              <a:t>Sinon, le modèle trouvé avant cette étape est le bon modèle</a:t>
            </a:r>
          </a:p>
          <a:p>
            <a:endParaRPr lang="fr-CA" sz="2400" dirty="0" smtClean="0"/>
          </a:p>
          <a:p>
            <a:pPr marL="0" indent="0">
              <a:buNone/>
            </a:pPr>
            <a:endParaRPr lang="fr-CA" sz="2400" dirty="0"/>
          </a:p>
          <a:p>
            <a:endParaRPr lang="fr-CA" sz="2400" dirty="0" smtClean="0"/>
          </a:p>
          <a:p>
            <a:endParaRPr lang="fr-CA" sz="2400" dirty="0" smtClean="0"/>
          </a:p>
        </p:txBody>
      </p:sp>
      <p:grpSp>
        <p:nvGrpSpPr>
          <p:cNvPr id="9" name="Groupe 8"/>
          <p:cNvGrpSpPr/>
          <p:nvPr/>
        </p:nvGrpSpPr>
        <p:grpSpPr>
          <a:xfrm>
            <a:off x="2699792" y="5557785"/>
            <a:ext cx="3985170" cy="1136756"/>
            <a:chOff x="1522934" y="4898048"/>
            <a:chExt cx="4921274" cy="1403776"/>
          </a:xfrm>
        </p:grpSpPr>
        <p:sp>
          <p:nvSpPr>
            <p:cNvPr id="4" name="Ellipse 3"/>
            <p:cNvSpPr/>
            <p:nvPr/>
          </p:nvSpPr>
          <p:spPr bwMode="auto">
            <a:xfrm>
              <a:off x="1522934" y="4933672"/>
              <a:ext cx="1368152" cy="1368152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583283" y="5136072"/>
              <a:ext cx="1080120" cy="10801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6" name="Ellipse 5"/>
            <p:cNvSpPr/>
            <p:nvPr/>
          </p:nvSpPr>
          <p:spPr bwMode="auto">
            <a:xfrm>
              <a:off x="5580112" y="5277080"/>
              <a:ext cx="864096" cy="864096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7" name="Flèche courbée vers le bas 6"/>
            <p:cNvSpPr/>
            <p:nvPr/>
          </p:nvSpPr>
          <p:spPr bwMode="auto">
            <a:xfrm>
              <a:off x="2651344" y="4898048"/>
              <a:ext cx="1573843" cy="612068"/>
            </a:xfrm>
            <a:prstGeom prst="curvedDownArrow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8" name="Flèche courbée vers le bas 7"/>
            <p:cNvSpPr/>
            <p:nvPr/>
          </p:nvSpPr>
          <p:spPr bwMode="auto">
            <a:xfrm>
              <a:off x="4663403" y="5262069"/>
              <a:ext cx="1132733" cy="350852"/>
            </a:xfrm>
            <a:prstGeom prst="curvedDownArrow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5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Élimination </a:t>
            </a:r>
            <a:r>
              <a:rPr lang="fr-CA" dirty="0" err="1"/>
              <a:t>bi-directionnelle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000" dirty="0" smtClean="0"/>
              <a:t>Sélectionner un niveau de confidence pour permettre de considérer ou garder la caractéristique ( ex: </a:t>
            </a:r>
            <a:r>
              <a:rPr lang="fr-CA" sz="2000" dirty="0" err="1" smtClean="0"/>
              <a:t>alpha_enter</a:t>
            </a:r>
            <a:r>
              <a:rPr lang="fr-CA" sz="2000" dirty="0" smtClean="0"/>
              <a:t> = 0.05, </a:t>
            </a:r>
            <a:r>
              <a:rPr lang="fr-CA" sz="2000" dirty="0" err="1" smtClean="0"/>
              <a:t>alpha_stay</a:t>
            </a:r>
            <a:r>
              <a:rPr lang="fr-CA" sz="2000" dirty="0" smtClean="0"/>
              <a:t> = 0.05)</a:t>
            </a:r>
          </a:p>
          <a:p>
            <a:r>
              <a:rPr lang="fr-CA" sz="2000" dirty="0" smtClean="0"/>
              <a:t>Effectuer l'étape de sélection </a:t>
            </a:r>
            <a:r>
              <a:rPr lang="fr-CA" sz="2000" dirty="0" err="1" smtClean="0"/>
              <a:t>forward</a:t>
            </a:r>
            <a:r>
              <a:rPr lang="fr-CA" sz="2000" dirty="0" smtClean="0"/>
              <a:t> (variable pour </a:t>
            </a:r>
            <a:r>
              <a:rPr lang="fr-CA" sz="2000" u="sng" dirty="0" smtClean="0"/>
              <a:t>enter </a:t>
            </a:r>
            <a:r>
              <a:rPr lang="fr-CA" sz="2000" dirty="0" smtClean="0"/>
              <a:t>doit avoir p &lt; </a:t>
            </a:r>
            <a:r>
              <a:rPr lang="fr-CA" sz="2000" dirty="0"/>
              <a:t> </a:t>
            </a:r>
            <a:r>
              <a:rPr lang="fr-CA" sz="2000" dirty="0" err="1"/>
              <a:t>alpha_enter</a:t>
            </a:r>
            <a:r>
              <a:rPr lang="fr-CA" sz="2000" dirty="0"/>
              <a:t> </a:t>
            </a:r>
            <a:r>
              <a:rPr lang="fr-CA" sz="2000" dirty="0" smtClean="0"/>
              <a:t>)</a:t>
            </a:r>
          </a:p>
          <a:p>
            <a:r>
              <a:rPr lang="fr-CA" sz="2000" dirty="0" smtClean="0"/>
              <a:t>Effectuer les étapes  d'élimination </a:t>
            </a:r>
            <a:r>
              <a:rPr lang="fr-CA" sz="2000" dirty="0" err="1" smtClean="0"/>
              <a:t>backward</a:t>
            </a:r>
            <a:r>
              <a:rPr lang="fr-CA" sz="2000" dirty="0" smtClean="0"/>
              <a:t> (variables anciennes doivent avoir  p &lt; </a:t>
            </a:r>
            <a:r>
              <a:rPr lang="fr-CA" sz="2000" dirty="0" err="1" smtClean="0"/>
              <a:t>alpha_stay</a:t>
            </a:r>
            <a:r>
              <a:rPr lang="fr-CA" sz="2000" dirty="0" smtClean="0"/>
              <a:t>)</a:t>
            </a:r>
          </a:p>
          <a:p>
            <a:r>
              <a:rPr lang="fr-CA" sz="2000" dirty="0" smtClean="0"/>
              <a:t>Refaire l'étape 2 et 3</a:t>
            </a:r>
          </a:p>
          <a:p>
            <a:r>
              <a:rPr lang="fr-CA" sz="2000" dirty="0" smtClean="0"/>
              <a:t>A la fin, aucune nouvelle variable ne peut entrer et aucune ancienne variable ne peut sortir</a:t>
            </a:r>
            <a:endParaRPr lang="fr-CA" sz="1800" dirty="0" smtClean="0"/>
          </a:p>
          <a:p>
            <a:endParaRPr lang="fr-CA" sz="2000" dirty="0" smtClean="0"/>
          </a:p>
          <a:p>
            <a:pPr marL="0" indent="0">
              <a:buNone/>
            </a:pPr>
            <a:endParaRPr lang="fr-CA" sz="2000" dirty="0"/>
          </a:p>
          <a:p>
            <a:endParaRPr lang="fr-CA" sz="2000" dirty="0" smtClean="0"/>
          </a:p>
          <a:p>
            <a:endParaRPr lang="fr-CA" sz="2000" dirty="0" smtClean="0"/>
          </a:p>
        </p:txBody>
      </p:sp>
      <p:grpSp>
        <p:nvGrpSpPr>
          <p:cNvPr id="4" name="Groupe 3"/>
          <p:cNvGrpSpPr/>
          <p:nvPr/>
        </p:nvGrpSpPr>
        <p:grpSpPr>
          <a:xfrm>
            <a:off x="2830767" y="4218495"/>
            <a:ext cx="3698490" cy="1907668"/>
            <a:chOff x="2745718" y="3609020"/>
            <a:chExt cx="4490578" cy="2316224"/>
          </a:xfrm>
        </p:grpSpPr>
        <p:sp>
          <p:nvSpPr>
            <p:cNvPr id="11" name="Ellipse 10"/>
            <p:cNvSpPr/>
            <p:nvPr/>
          </p:nvSpPr>
          <p:spPr bwMode="auto">
            <a:xfrm>
              <a:off x="5868144" y="3997660"/>
              <a:ext cx="1368152" cy="1368152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2" name="Ellipse 11"/>
            <p:cNvSpPr/>
            <p:nvPr/>
          </p:nvSpPr>
          <p:spPr bwMode="auto">
            <a:xfrm>
              <a:off x="4283968" y="4221088"/>
              <a:ext cx="1080120" cy="108012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2745718" y="4329100"/>
              <a:ext cx="864096" cy="864096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4" name="Flèche courbée vers le bas 13"/>
            <p:cNvSpPr/>
            <p:nvPr/>
          </p:nvSpPr>
          <p:spPr bwMode="auto">
            <a:xfrm flipH="1" flipV="1">
              <a:off x="5016491" y="5346231"/>
              <a:ext cx="1214214" cy="579013"/>
            </a:xfrm>
            <a:prstGeom prst="curvedDownArrow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5" name="Flèche courbée vers le bas 14"/>
            <p:cNvSpPr/>
            <p:nvPr/>
          </p:nvSpPr>
          <p:spPr bwMode="auto">
            <a:xfrm flipH="1" flipV="1">
              <a:off x="3148050" y="5326758"/>
              <a:ext cx="1214214" cy="598485"/>
            </a:xfrm>
            <a:prstGeom prst="curvedDownArrow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6" name="Flèche courbée vers le bas 15"/>
            <p:cNvSpPr/>
            <p:nvPr/>
          </p:nvSpPr>
          <p:spPr bwMode="auto">
            <a:xfrm>
              <a:off x="3314664" y="3609020"/>
              <a:ext cx="1573843" cy="612068"/>
            </a:xfrm>
            <a:prstGeom prst="curvedDownArrow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7" name="Flèche courbée vers le bas 16"/>
            <p:cNvSpPr/>
            <p:nvPr/>
          </p:nvSpPr>
          <p:spPr bwMode="auto">
            <a:xfrm>
              <a:off x="5379051" y="3893028"/>
              <a:ext cx="1242138" cy="612068"/>
            </a:xfrm>
            <a:prstGeom prst="curvedDownArrow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27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Comparaison</a:t>
            </a:r>
            <a:r>
              <a:rPr lang="en-CA" dirty="0" smtClean="0"/>
              <a:t> de score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Sélectionner un critère de sélection tel que </a:t>
            </a:r>
            <a:r>
              <a:rPr lang="fr-CA" dirty="0" smtClean="0"/>
              <a:t>R-</a:t>
            </a:r>
            <a:r>
              <a:rPr lang="fr-CA" dirty="0" err="1" smtClean="0"/>
              <a:t>squared</a:t>
            </a:r>
            <a:r>
              <a:rPr lang="fr-CA" smtClean="0"/>
              <a:t> ou RSS</a:t>
            </a:r>
            <a:endParaRPr lang="fr-CA" dirty="0" smtClean="0"/>
          </a:p>
          <a:p>
            <a:r>
              <a:rPr lang="fr-CA" dirty="0" smtClean="0"/>
              <a:t>Construire tous les modèles possibles en prenant les variables disponibles (total est 2</a:t>
            </a:r>
            <a:r>
              <a:rPr lang="fr-CA" baseline="30000" dirty="0" smtClean="0"/>
              <a:t>N</a:t>
            </a:r>
            <a:r>
              <a:rPr lang="fr-CA" dirty="0" smtClean="0"/>
              <a:t> -1)  où N: nombre de variables</a:t>
            </a:r>
          </a:p>
          <a:p>
            <a:r>
              <a:rPr lang="fr-CA" dirty="0" smtClean="0"/>
              <a:t>Sélectionner le meilleur selon le critère.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0747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Agenda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cette</a:t>
            </a:r>
            <a:r>
              <a:rPr lang="en-CA" dirty="0" smtClean="0"/>
              <a:t> </a:t>
            </a:r>
            <a:r>
              <a:rPr lang="en-CA" dirty="0" err="1" smtClean="0"/>
              <a:t>leçon</a:t>
            </a:r>
            <a:r>
              <a:rPr lang="en-CA" dirty="0" smtClean="0"/>
              <a:t>, on a passé en revue les points </a:t>
            </a:r>
            <a:r>
              <a:rPr lang="en-CA" dirty="0" err="1" smtClean="0"/>
              <a:t>suivants</a:t>
            </a:r>
            <a:r>
              <a:rPr lang="en-CA" dirty="0" smtClean="0"/>
              <a:t>:</a:t>
            </a:r>
          </a:p>
          <a:p>
            <a:pPr lvl="1"/>
            <a:r>
              <a:rPr lang="en-CA" dirty="0" err="1"/>
              <a:t>Approches</a:t>
            </a:r>
            <a:r>
              <a:rPr lang="en-CA" dirty="0"/>
              <a:t> de constructions de </a:t>
            </a:r>
            <a:r>
              <a:rPr lang="en-CA" dirty="0" err="1"/>
              <a:t>modèles</a:t>
            </a:r>
            <a:endParaRPr lang="fr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ésentation_hafed_d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_hafed_ds.potx" id="{BD8ADF73-DFE2-4F15-827A-BBCEE0B82BB3}" vid="{7FB90ADD-CE53-4389-A69A-B787764395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Présentation_hafed_ds</Template>
  <TotalTime>1115</TotalTime>
  <Words>435</Words>
  <Application>Microsoft Office PowerPoint</Application>
  <PresentationFormat>Affichage à l'écran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Présentation_hafed_ds</vt:lpstr>
      <vt:lpstr>Régression Linéaire</vt:lpstr>
      <vt:lpstr>Agenda</vt:lpstr>
      <vt:lpstr>Approches</vt:lpstr>
      <vt:lpstr>All-in</vt:lpstr>
      <vt:lpstr>Élimination backward </vt:lpstr>
      <vt:lpstr>Sélection forward</vt:lpstr>
      <vt:lpstr>Élimination bi-directionnelle</vt:lpstr>
      <vt:lpstr>Comparaison de score</vt:lpstr>
      <vt:lpstr>Agenda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hafv72012</dc:creator>
  <cp:lastModifiedBy>HBenteftifa</cp:lastModifiedBy>
  <cp:revision>68</cp:revision>
  <dcterms:created xsi:type="dcterms:W3CDTF">2016-05-09T10:10:53Z</dcterms:created>
  <dcterms:modified xsi:type="dcterms:W3CDTF">2017-01-11T19:44:01Z</dcterms:modified>
</cp:coreProperties>
</file>