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7" d="100"/>
          <a:sy n="17" d="100"/>
        </p:scale>
        <p:origin x="24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3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3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DEC7-8EB1-4EFC-B5DC-1EF2EDB37CA7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B03C-4488-4579-B917-0C31AE8DF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9FA06-A2BA-40D7-977A-2D5618A85AD1}"/>
              </a:ext>
            </a:extLst>
          </p:cNvPr>
          <p:cNvSpPr txBox="1"/>
          <p:nvPr/>
        </p:nvSpPr>
        <p:spPr>
          <a:xfrm>
            <a:off x="-19921584" y="793463"/>
            <a:ext cx="727615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Gill Sans MT" panose="020B0502020104020203" pitchFamily="34" charset="0"/>
                <a:cs typeface="Helvetica" panose="020B0604020202020204" pitchFamily="34" charset="0"/>
              </a:rPr>
              <a:t>Envisioning Corpora:</a:t>
            </a:r>
          </a:p>
          <a:p>
            <a:pPr algn="ctr"/>
            <a:r>
              <a:rPr lang="en-US" sz="6000" b="1" dirty="0">
                <a:latin typeface="Gill Sans MT" panose="020B0502020104020203" pitchFamily="34" charset="0"/>
                <a:cs typeface="Helvetica" panose="020B0604020202020204" pitchFamily="34" charset="0"/>
              </a:rPr>
              <a:t>Root &amp; Rule Infrastructure for Semantic Web and Topic Modeling</a:t>
            </a:r>
            <a:endParaRPr lang="en-US" sz="6000" dirty="0">
              <a:latin typeface="Gill Sans MT" panose="020B0502020104020203" pitchFamily="34" charset="0"/>
              <a:cs typeface="Helvetica" panose="020B0604020202020204" pitchFamily="34" charset="0"/>
            </a:endParaRPr>
          </a:p>
          <a:p>
            <a:pPr algn="ctr"/>
            <a:endParaRPr lang="en-US" sz="2000" dirty="0">
              <a:latin typeface="Gill Sans MT" panose="020B0502020104020203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6000" dirty="0">
                <a:latin typeface="Gill Sans MT" panose="020B0502020104020203" pitchFamily="34" charset="0"/>
                <a:cs typeface="Helvetica" panose="020B0604020202020204" pitchFamily="34" charset="0"/>
              </a:rPr>
              <a:t>Peter Zhang and Dr. T. N. Bhat</a:t>
            </a:r>
          </a:p>
          <a:p>
            <a:pPr algn="ctr"/>
            <a:r>
              <a:rPr lang="en-US" sz="5400" dirty="0">
                <a:latin typeface="Gill Sans MT" panose="020B0502020104020203" pitchFamily="34" charset="0"/>
                <a:cs typeface="Helvetica" panose="020B0604020202020204" pitchFamily="34" charset="0"/>
              </a:rPr>
              <a:t>Biosystems and Biomaterials Division, NIST Material Measurement Laboratory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CBF06-35E6-473D-A4D4-D97964B05C19}"/>
              </a:ext>
            </a:extLst>
          </p:cNvPr>
          <p:cNvSpPr txBox="1"/>
          <p:nvPr/>
        </p:nvSpPr>
        <p:spPr>
          <a:xfrm>
            <a:off x="1280160" y="5180109"/>
            <a:ext cx="151790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ill Sans MT" panose="020B0502020104020203" pitchFamily="34" charset="0"/>
              </a:rPr>
              <a:t>Motivation</a:t>
            </a:r>
            <a:endParaRPr lang="en-US" sz="4800" dirty="0">
              <a:latin typeface="Gill Sans MT" panose="020B0502020104020203" pitchFamily="34" charset="0"/>
            </a:endParaRP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Over 2.5 million papers were published in 2018, a rate that is increasing each year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Analyses of groups of documents, or </a:t>
            </a:r>
            <a:r>
              <a:rPr lang="en-US" sz="4400" i="1" dirty="0">
                <a:latin typeface="Gill Sans MT" panose="020B0502020104020203" pitchFamily="34" charset="0"/>
              </a:rPr>
              <a:t>corpora</a:t>
            </a:r>
            <a:r>
              <a:rPr lang="en-US" sz="4400" dirty="0">
                <a:latin typeface="Gill Sans MT" panose="020B0502020104020203" pitchFamily="34" charset="0"/>
              </a:rPr>
              <a:t>, can reveal trends, relations, and themes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Machine learning approaches struggle to achieve cross-domain efficacy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F11C9-3BAB-48A9-BA28-AA55211FE0A3}"/>
              </a:ext>
            </a:extLst>
          </p:cNvPr>
          <p:cNvSpPr txBox="1"/>
          <p:nvPr/>
        </p:nvSpPr>
        <p:spPr>
          <a:xfrm>
            <a:off x="16863949" y="5064131"/>
            <a:ext cx="152130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ill Sans MT" panose="020B0502020104020203" pitchFamily="34" charset="0"/>
              </a:rPr>
              <a:t>Background</a:t>
            </a:r>
            <a:endParaRPr lang="en-US" sz="4800" dirty="0">
              <a:latin typeface="Gill Sans MT" panose="020B0502020104020203" pitchFamily="34" charset="0"/>
            </a:endParaRP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We deploy a novel natural language processing approach called root-and-rule (R&amp;R)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R&amp;R is inspired by Sanskrit: sentences are built up with rules from a root term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We have designed a framework for extracting R&amp;R terms from sentences of any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DAE0A-81E1-4952-BF57-21AA22FE01B9}"/>
              </a:ext>
            </a:extLst>
          </p:cNvPr>
          <p:cNvSpPr txBox="1"/>
          <p:nvPr/>
        </p:nvSpPr>
        <p:spPr>
          <a:xfrm>
            <a:off x="4428277" y="11148695"/>
            <a:ext cx="7985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</a:rPr>
              <a:t>Crystal packing is stabilized by intermolecular forces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7484D3-9AAB-4E85-8F88-39EE36F1164E}"/>
              </a:ext>
            </a:extLst>
          </p:cNvPr>
          <p:cNvSpPr/>
          <p:nvPr/>
        </p:nvSpPr>
        <p:spPr>
          <a:xfrm>
            <a:off x="13224510" y="10940356"/>
            <a:ext cx="6469380" cy="1929682"/>
          </a:xfrm>
          <a:prstGeom prst="rightArrow">
            <a:avLst>
              <a:gd name="adj1" fmla="val 6263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Gill Sans MT" panose="020B0502020104020203" pitchFamily="34" charset="0"/>
              </a:rPr>
              <a:t>R&amp;R </a:t>
            </a:r>
            <a:r>
              <a:rPr lang="en-US" sz="4400" dirty="0">
                <a:solidFill>
                  <a:schemeClr val="tx1"/>
                </a:solidFill>
                <a:latin typeface="Gill Sans MT" panose="020B0502020104020203" pitchFamily="34" charset="0"/>
              </a:rPr>
              <a:t>Processing</a:t>
            </a:r>
            <a:endParaRPr lang="en-US" sz="4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C3DAD81-DFC0-47EB-8267-918D5312FA70}"/>
              </a:ext>
            </a:extLst>
          </p:cNvPr>
          <p:cNvSpPr txBox="1"/>
          <p:nvPr/>
        </p:nvSpPr>
        <p:spPr>
          <a:xfrm>
            <a:off x="1402341" y="13681533"/>
            <a:ext cx="3035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Gill Sans MT" panose="020B0502020104020203" pitchFamily="34" charset="0"/>
              </a:rPr>
              <a:t>R&amp;R deconstruction of an English sentence</a:t>
            </a:r>
            <a:endParaRPr lang="en-US" sz="6000" i="1" dirty="0">
              <a:latin typeface="Gill Sans MT" panose="020B05020201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634438-1838-433C-A602-663FD242FB72}"/>
              </a:ext>
            </a:extLst>
          </p:cNvPr>
          <p:cNvSpPr txBox="1"/>
          <p:nvPr/>
        </p:nvSpPr>
        <p:spPr>
          <a:xfrm>
            <a:off x="1465530" y="14970922"/>
            <a:ext cx="307968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ill Sans MT" panose="020B0502020104020203" pitchFamily="34" charset="0"/>
              </a:rPr>
              <a:t>Method</a:t>
            </a:r>
            <a:endParaRPr lang="en-US" sz="4800" dirty="0">
              <a:latin typeface="Gill Sans MT" panose="020B0502020104020203" pitchFamily="34" charset="0"/>
            </a:endParaRP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Semantic Web is premised on RDF, a relational data structure on subject-object-predicate triplets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Treating R&amp;R terms as potential subjects and objects, we design a Python script to extract triplets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5D5F5A5-E7A9-4333-9235-DEA341634B33}"/>
              </a:ext>
            </a:extLst>
          </p:cNvPr>
          <p:cNvSpPr txBox="1"/>
          <p:nvPr/>
        </p:nvSpPr>
        <p:spPr>
          <a:xfrm>
            <a:off x="-30538082" y="23479813"/>
            <a:ext cx="295465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The standard approach to topic modeling is Latent Dirichlet Allocation (LDA), which assumes documents are “mixes” of topics and aims to adjust topics to better account for the corpus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LDA is limited since the user must pre-specify the number of topics; we design an algorithm that infers the number of topics, called </a:t>
            </a:r>
            <a:r>
              <a:rPr lang="en-US" sz="4400" i="1" dirty="0">
                <a:latin typeface="Gill Sans MT" panose="020B0502020104020203" pitchFamily="34" charset="0"/>
              </a:rPr>
              <a:t>Cyclic-LDA</a:t>
            </a:r>
            <a:endParaRPr lang="en-US" sz="4400" dirty="0">
              <a:latin typeface="Gill Sans MT" panose="020B0502020104020203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1E3314E-CE76-4513-8DE3-F23CA7F3237E}"/>
              </a:ext>
            </a:extLst>
          </p:cNvPr>
          <p:cNvGrpSpPr/>
          <p:nvPr/>
        </p:nvGrpSpPr>
        <p:grpSpPr>
          <a:xfrm>
            <a:off x="1112901" y="17376870"/>
            <a:ext cx="30358080" cy="3900220"/>
            <a:chOff x="1112901" y="19129470"/>
            <a:chExt cx="30358080" cy="390022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54C290A-DE71-4E49-992A-A5F5A7099D82}"/>
                </a:ext>
              </a:extLst>
            </p:cNvPr>
            <p:cNvGrpSpPr/>
            <p:nvPr/>
          </p:nvGrpSpPr>
          <p:grpSpPr>
            <a:xfrm>
              <a:off x="1402341" y="19129470"/>
              <a:ext cx="29424322" cy="2612615"/>
              <a:chOff x="1402341" y="20836350"/>
              <a:chExt cx="29424322" cy="2612615"/>
            </a:xfrm>
          </p:grpSpPr>
          <p:sp>
            <p:nvSpPr>
              <p:cNvPr id="136" name="Arrow: Right 135">
                <a:extLst>
                  <a:ext uri="{FF2B5EF4-FFF2-40B4-BE49-F238E27FC236}">
                    <a16:creationId xmlns:a16="http://schemas.microsoft.com/office/drawing/2014/main" id="{483A6B38-E4BF-4080-B2BF-0D71EFA9F5E1}"/>
                  </a:ext>
                </a:extLst>
              </p:cNvPr>
              <p:cNvSpPr/>
              <p:nvPr/>
            </p:nvSpPr>
            <p:spPr>
              <a:xfrm>
                <a:off x="5745065" y="20836351"/>
                <a:ext cx="3977367" cy="2585323"/>
              </a:xfrm>
              <a:prstGeom prst="rightArrow">
                <a:avLst>
                  <a:gd name="adj1" fmla="val 62636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NLTK and WordNet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53B56E3-60EC-4344-BE13-1AC1B509BBE6}"/>
                  </a:ext>
                </a:extLst>
              </p:cNvPr>
              <p:cNvSpPr txBox="1"/>
              <p:nvPr/>
            </p:nvSpPr>
            <p:spPr>
              <a:xfrm>
                <a:off x="1402341" y="21251848"/>
                <a:ext cx="39773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Gill Sans MT" panose="020B0502020104020203" pitchFamily="34" charset="0"/>
                  </a:rPr>
                  <a:t>Original Sentence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39FCF16-ECAC-4616-8162-C103A0E12F34}"/>
                  </a:ext>
                </a:extLst>
              </p:cNvPr>
              <p:cNvSpPr txBox="1"/>
              <p:nvPr/>
            </p:nvSpPr>
            <p:spPr>
              <a:xfrm>
                <a:off x="9924835" y="21279141"/>
                <a:ext cx="27881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Gill Sans MT" panose="020B0502020104020203" pitchFamily="34" charset="0"/>
                  </a:rPr>
                  <a:t>Linking Verbs</a:t>
                </a:r>
              </a:p>
            </p:txBody>
          </p:sp>
          <p:sp>
            <p:nvSpPr>
              <p:cNvPr id="139" name="Arrow: Right 138">
                <a:extLst>
                  <a:ext uri="{FF2B5EF4-FFF2-40B4-BE49-F238E27FC236}">
                    <a16:creationId xmlns:a16="http://schemas.microsoft.com/office/drawing/2014/main" id="{D36172F6-1606-42D1-AD72-36E1E81154B6}"/>
                  </a:ext>
                </a:extLst>
              </p:cNvPr>
              <p:cNvSpPr/>
              <p:nvPr/>
            </p:nvSpPr>
            <p:spPr>
              <a:xfrm>
                <a:off x="13191816" y="20836350"/>
                <a:ext cx="4860482" cy="2585323"/>
              </a:xfrm>
              <a:prstGeom prst="rightArrow">
                <a:avLst>
                  <a:gd name="adj1" fmla="val 62636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Preposition List and Conjugators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18A77A4-84CC-4968-B957-565675DFD34A}"/>
                  </a:ext>
                </a:extLst>
              </p:cNvPr>
              <p:cNvSpPr txBox="1"/>
              <p:nvPr/>
            </p:nvSpPr>
            <p:spPr>
              <a:xfrm>
                <a:off x="17899898" y="21279141"/>
                <a:ext cx="39773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Gill Sans MT" panose="020B0502020104020203" pitchFamily="34" charset="0"/>
                  </a:rPr>
                  <a:t>Predicate Phrase</a:t>
                </a:r>
              </a:p>
            </p:txBody>
          </p:sp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61A6D286-1F40-458C-BC4D-00733B546C42}"/>
                  </a:ext>
                </a:extLst>
              </p:cNvPr>
              <p:cNvSpPr/>
              <p:nvPr/>
            </p:nvSpPr>
            <p:spPr>
              <a:xfrm>
                <a:off x="21655957" y="20863642"/>
                <a:ext cx="4860482" cy="2585323"/>
              </a:xfrm>
              <a:prstGeom prst="rightArrow">
                <a:avLst>
                  <a:gd name="adj1" fmla="val 62636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Search Between R&amp;R Terms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03F36FC-5CB1-417A-AB93-7A720E2D77B3}"/>
                  </a:ext>
                </a:extLst>
              </p:cNvPr>
              <p:cNvSpPr txBox="1"/>
              <p:nvPr/>
            </p:nvSpPr>
            <p:spPr>
              <a:xfrm>
                <a:off x="26849296" y="21667346"/>
                <a:ext cx="39773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Gill Sans MT" panose="020B0502020104020203" pitchFamily="34" charset="0"/>
                  </a:rPr>
                  <a:t>RDF Triplet</a:t>
                </a: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A07FA79-A1DB-4A39-A4DE-C4CAF76A3537}"/>
                </a:ext>
              </a:extLst>
            </p:cNvPr>
            <p:cNvSpPr txBox="1"/>
            <p:nvPr/>
          </p:nvSpPr>
          <p:spPr>
            <a:xfrm>
              <a:off x="1112901" y="22106360"/>
              <a:ext cx="30358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>
                  <a:latin typeface="Gill Sans MT" panose="020B0502020104020203" pitchFamily="34" charset="0"/>
                </a:rPr>
                <a:t>Automated extraction of triplets</a:t>
              </a:r>
              <a:endParaRPr lang="en-US" sz="6000" i="1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6188397-AB7F-40ED-B5DC-27264BBC1D59}"/>
              </a:ext>
            </a:extLst>
          </p:cNvPr>
          <p:cNvGrpSpPr/>
          <p:nvPr/>
        </p:nvGrpSpPr>
        <p:grpSpPr>
          <a:xfrm>
            <a:off x="-27420717" y="26243686"/>
            <a:ext cx="25294369" cy="4311035"/>
            <a:chOff x="3924455" y="25157640"/>
            <a:chExt cx="25294369" cy="431103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5563B1C-71C8-4D51-BD01-1445ADA9E19E}"/>
                </a:ext>
              </a:extLst>
            </p:cNvPr>
            <p:cNvSpPr txBox="1"/>
            <p:nvPr/>
          </p:nvSpPr>
          <p:spPr>
            <a:xfrm>
              <a:off x="3924455" y="25813141"/>
              <a:ext cx="2727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Gill Sans MT" panose="020B0502020104020203" pitchFamily="34" charset="0"/>
                </a:rPr>
                <a:t>Raw Corpus</a:t>
              </a:r>
            </a:p>
          </p:txBody>
        </p:sp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2910883F-CB5D-47D0-AB26-B9B1AEF75332}"/>
                </a:ext>
              </a:extLst>
            </p:cNvPr>
            <p:cNvSpPr/>
            <p:nvPr/>
          </p:nvSpPr>
          <p:spPr>
            <a:xfrm>
              <a:off x="13914583" y="25157640"/>
              <a:ext cx="3977367" cy="2585323"/>
            </a:xfrm>
            <a:prstGeom prst="rightArrow">
              <a:avLst>
                <a:gd name="adj1" fmla="val 62636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LDA 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FA2DAA-CFE7-4B77-B3EB-8644A00060A1}"/>
                </a:ext>
              </a:extLst>
            </p:cNvPr>
            <p:cNvSpPr txBox="1"/>
            <p:nvPr/>
          </p:nvSpPr>
          <p:spPr>
            <a:xfrm>
              <a:off x="10184885" y="26122338"/>
              <a:ext cx="3977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Gill Sans MT" panose="020B0502020104020203" pitchFamily="34" charset="0"/>
                </a:rPr>
                <a:t>Corpus</a:t>
              </a:r>
            </a:p>
          </p:txBody>
        </p:sp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9AB70338-A288-4A54-84B5-46311089403F}"/>
                </a:ext>
              </a:extLst>
            </p:cNvPr>
            <p:cNvSpPr/>
            <p:nvPr/>
          </p:nvSpPr>
          <p:spPr>
            <a:xfrm>
              <a:off x="6907098" y="25310040"/>
              <a:ext cx="3977367" cy="2585323"/>
            </a:xfrm>
            <a:prstGeom prst="rightArrow">
              <a:avLst>
                <a:gd name="adj1" fmla="val 62636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Parsing and TF-IDF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CCF97A9-9489-4029-AE3D-22C1FC06041C}"/>
                </a:ext>
              </a:extLst>
            </p:cNvPr>
            <p:cNvSpPr txBox="1"/>
            <p:nvPr/>
          </p:nvSpPr>
          <p:spPr>
            <a:xfrm>
              <a:off x="17551830" y="25665471"/>
              <a:ext cx="39773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Gill Sans MT" panose="020B0502020104020203" pitchFamily="34" charset="0"/>
                </a:rPr>
                <a:t>Tentative Topics</a:t>
              </a:r>
            </a:p>
          </p:txBody>
        </p: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5DD61A07-F610-42FD-9C03-7EE39D1E8B7E}"/>
                </a:ext>
              </a:extLst>
            </p:cNvPr>
            <p:cNvSpPr/>
            <p:nvPr/>
          </p:nvSpPr>
          <p:spPr>
            <a:xfrm>
              <a:off x="21529197" y="25157640"/>
              <a:ext cx="3977367" cy="2585323"/>
            </a:xfrm>
            <a:prstGeom prst="rightArrow">
              <a:avLst>
                <a:gd name="adj1" fmla="val 62636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Compile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6704103-39A2-4F07-8A73-F647D98A9390}"/>
                </a:ext>
              </a:extLst>
            </p:cNvPr>
            <p:cNvSpPr txBox="1"/>
            <p:nvPr/>
          </p:nvSpPr>
          <p:spPr>
            <a:xfrm>
              <a:off x="25241457" y="26034802"/>
              <a:ext cx="3977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Gill Sans MT" panose="020B0502020104020203" pitchFamily="34" charset="0"/>
                </a:rPr>
                <a:t>All Topics</a:t>
              </a:r>
            </a:p>
          </p:txBody>
        </p:sp>
        <p:sp>
          <p:nvSpPr>
            <p:cNvPr id="157" name="Arrow: Curved Up 156">
              <a:extLst>
                <a:ext uri="{FF2B5EF4-FFF2-40B4-BE49-F238E27FC236}">
                  <a16:creationId xmlns:a16="http://schemas.microsoft.com/office/drawing/2014/main" id="{46949379-1A53-485A-BB0F-9CD10F44A44D}"/>
                </a:ext>
              </a:extLst>
            </p:cNvPr>
            <p:cNvSpPr/>
            <p:nvPr/>
          </p:nvSpPr>
          <p:spPr>
            <a:xfrm flipH="1">
              <a:off x="11741731" y="27714349"/>
              <a:ext cx="8016157" cy="1754326"/>
            </a:xfrm>
            <a:prstGeom prst="curved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Keep Non-Converging</a:t>
              </a:r>
            </a:p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Documents</a:t>
              </a:r>
            </a:p>
          </p:txBody>
        </p:sp>
      </p:grpSp>
      <p:pic>
        <p:nvPicPr>
          <p:cNvPr id="159" name="Picture 158">
            <a:extLst>
              <a:ext uri="{FF2B5EF4-FFF2-40B4-BE49-F238E27FC236}">
                <a16:creationId xmlns:a16="http://schemas.microsoft.com/office/drawing/2014/main" id="{783247FC-9B2C-4E42-B460-747C6A2B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198" y="9831397"/>
            <a:ext cx="8519582" cy="3883801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2AA6593-162E-4410-A649-19C00FC5BE71}"/>
              </a:ext>
            </a:extLst>
          </p:cNvPr>
          <p:cNvSpPr txBox="1"/>
          <p:nvPr/>
        </p:nvSpPr>
        <p:spPr>
          <a:xfrm>
            <a:off x="1099399" y="26753122"/>
            <a:ext cx="1326430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ill Sans MT" panose="020B0502020104020203" pitchFamily="34" charset="0"/>
              </a:rPr>
              <a:t>Results</a:t>
            </a:r>
            <a:endParaRPr lang="en-US" sz="4800" dirty="0">
              <a:latin typeface="Gill Sans MT" panose="020B0502020104020203" pitchFamily="34" charset="0"/>
            </a:endParaRP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In less than a minute, the triplet-building program generated 5585 from a corpus of 1233 crystallography papers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From these triplets, we were able to generate a compact and meaningful Semantic Web</a:t>
            </a: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2EB99F43-CAAB-414F-9AB6-82B4D7299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46" y="31905290"/>
            <a:ext cx="11318805" cy="5901799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791241F0-AD5D-4933-A8D9-D3DE5199E764}"/>
              </a:ext>
            </a:extLst>
          </p:cNvPr>
          <p:cNvSpPr txBox="1"/>
          <p:nvPr/>
        </p:nvSpPr>
        <p:spPr>
          <a:xfrm>
            <a:off x="15080781" y="27382459"/>
            <a:ext cx="124655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Training requires approximately 5 seconds per pass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As the models converge, R&amp;R achieves the best UCI coherence score and competitive perplexity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A6E25AE-5D9C-4113-AF32-A01163CEA3FF}"/>
              </a:ext>
            </a:extLst>
          </p:cNvPr>
          <p:cNvSpPr txBox="1"/>
          <p:nvPr/>
        </p:nvSpPr>
        <p:spPr>
          <a:xfrm>
            <a:off x="33636713" y="16453539"/>
            <a:ext cx="152247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We compile and clean four corpora (R&amp;R, unigrams, bigrams, and trigrams) and preprocess with TF-IDF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Latent Dirichlet Allocation (LDA) assumes documents are “mixes” of topics and adjust topics to better explain the corpus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First, we measure the UCI coherence score, which denotes how well the terms within a topic cohere with one another</a:t>
            </a: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Second, we measure the perplexity, which denotes how well the topics account for the corpus.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F3FEB5B-41E1-46B2-BDD2-C7F5179059FE}"/>
              </a:ext>
            </a:extLst>
          </p:cNvPr>
          <p:cNvSpPr txBox="1"/>
          <p:nvPr/>
        </p:nvSpPr>
        <p:spPr>
          <a:xfrm>
            <a:off x="1182962" y="39018536"/>
            <a:ext cx="307968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Gill Sans MT" panose="020B0502020104020203" pitchFamily="34" charset="0"/>
              </a:rPr>
              <a:t>Conclusion</a:t>
            </a:r>
            <a:endParaRPr lang="en-US" sz="4800" dirty="0">
              <a:latin typeface="Gill Sans MT" panose="020B0502020104020203" pitchFamily="34" charset="0"/>
            </a:endParaRPr>
          </a:p>
          <a:p>
            <a:pPr marL="1469584" indent="-1469584">
              <a:buFont typeface="Arial" panose="020B0604020202020204" pitchFamily="34" charset="0"/>
              <a:buChar char="•"/>
            </a:pPr>
            <a:r>
              <a:rPr lang="en-US" sz="4400" dirty="0">
                <a:latin typeface="Gill Sans MT" panose="020B0502020104020203" pitchFamily="34" charset="0"/>
              </a:rPr>
              <a:t>R&amp;R terms are able to achieve</a:t>
            </a: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A0A7436C-0AF7-428D-8938-9AB2504B6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620" y="35271688"/>
            <a:ext cx="10877403" cy="5901799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B9C24B02-7D84-4B8D-837C-6EFADCCB02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3"/>
          <a:stretch/>
        </p:blipFill>
        <p:spPr>
          <a:xfrm>
            <a:off x="18052298" y="30654866"/>
            <a:ext cx="8600426" cy="60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5584</TotalTime>
  <Words>427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Peter J. (Assoc)</dc:creator>
  <cp:lastModifiedBy>Zhang, Peter J. (Assoc)</cp:lastModifiedBy>
  <cp:revision>27</cp:revision>
  <dcterms:created xsi:type="dcterms:W3CDTF">2019-07-29T17:40:56Z</dcterms:created>
  <dcterms:modified xsi:type="dcterms:W3CDTF">2019-08-02T14:45:28Z</dcterms:modified>
</cp:coreProperties>
</file>