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29184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DAA6"/>
    <a:srgbClr val="D7EACC"/>
    <a:srgbClr val="CCE4BE"/>
    <a:srgbClr val="D1E6C4"/>
    <a:srgbClr val="E5F2DE"/>
    <a:srgbClr val="F1F8EC"/>
    <a:srgbClr val="F8FC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39" autoAdjust="0"/>
    <p:restoredTop sz="95119" autoAdjust="0"/>
  </p:normalViewPr>
  <p:slideViewPr>
    <p:cSldViewPr snapToGrid="0">
      <p:cViewPr>
        <p:scale>
          <a:sx n="25" d="100"/>
          <a:sy n="25" d="100"/>
        </p:scale>
        <p:origin x="810" y="-12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5BA3C1-A2FA-4DD9-A332-62E108692C58}" type="datetimeFigureOut">
              <a:rPr lang="en-US" smtClean="0"/>
              <a:t>8/2/2019</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259094-E8D9-4FA7-B103-15BFBB6C64AC}" type="slidenum">
              <a:rPr lang="en-US" smtClean="0"/>
              <a:t>‹#›</a:t>
            </a:fld>
            <a:endParaRPr lang="en-US"/>
          </a:p>
        </p:txBody>
      </p:sp>
    </p:spTree>
    <p:extLst>
      <p:ext uri="{BB962C8B-B14F-4D97-AF65-F5344CB8AC3E}">
        <p14:creationId xmlns:p14="http://schemas.microsoft.com/office/powerpoint/2010/main" val="685172694"/>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259094-E8D9-4FA7-B103-15BFBB6C64AC}" type="slidenum">
              <a:rPr lang="en-US" smtClean="0"/>
              <a:t>1</a:t>
            </a:fld>
            <a:endParaRPr lang="en-US"/>
          </a:p>
        </p:txBody>
      </p:sp>
    </p:spTree>
    <p:extLst>
      <p:ext uri="{BB962C8B-B14F-4D97-AF65-F5344CB8AC3E}">
        <p14:creationId xmlns:p14="http://schemas.microsoft.com/office/powerpoint/2010/main" val="3755467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39AD4E-72F5-4BC0-BDEA-F00CBA981FE4}"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E5A55-0B94-496F-B5C0-FD1F74BA26DF}" type="slidenum">
              <a:rPr lang="en-US" smtClean="0"/>
              <a:t>‹#›</a:t>
            </a:fld>
            <a:endParaRPr lang="en-US"/>
          </a:p>
        </p:txBody>
      </p:sp>
    </p:spTree>
    <p:extLst>
      <p:ext uri="{BB962C8B-B14F-4D97-AF65-F5344CB8AC3E}">
        <p14:creationId xmlns:p14="http://schemas.microsoft.com/office/powerpoint/2010/main" val="1168106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39AD4E-72F5-4BC0-BDEA-F00CBA981FE4}"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E5A55-0B94-496F-B5C0-FD1F74BA26DF}" type="slidenum">
              <a:rPr lang="en-US" smtClean="0"/>
              <a:t>‹#›</a:t>
            </a:fld>
            <a:endParaRPr lang="en-US"/>
          </a:p>
        </p:txBody>
      </p:sp>
    </p:spTree>
    <p:extLst>
      <p:ext uri="{BB962C8B-B14F-4D97-AF65-F5344CB8AC3E}">
        <p14:creationId xmlns:p14="http://schemas.microsoft.com/office/powerpoint/2010/main" val="3039470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39AD4E-72F5-4BC0-BDEA-F00CBA981FE4}"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E5A55-0B94-496F-B5C0-FD1F74BA26DF}" type="slidenum">
              <a:rPr lang="en-US" smtClean="0"/>
              <a:t>‹#›</a:t>
            </a:fld>
            <a:endParaRPr lang="en-US"/>
          </a:p>
        </p:txBody>
      </p:sp>
    </p:spTree>
    <p:extLst>
      <p:ext uri="{BB962C8B-B14F-4D97-AF65-F5344CB8AC3E}">
        <p14:creationId xmlns:p14="http://schemas.microsoft.com/office/powerpoint/2010/main" val="2105918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39AD4E-72F5-4BC0-BDEA-F00CBA981FE4}"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E5A55-0B94-496F-B5C0-FD1F74BA26DF}" type="slidenum">
              <a:rPr lang="en-US" smtClean="0"/>
              <a:t>‹#›</a:t>
            </a:fld>
            <a:endParaRPr lang="en-US"/>
          </a:p>
        </p:txBody>
      </p:sp>
    </p:spTree>
    <p:extLst>
      <p:ext uri="{BB962C8B-B14F-4D97-AF65-F5344CB8AC3E}">
        <p14:creationId xmlns:p14="http://schemas.microsoft.com/office/powerpoint/2010/main" val="3827144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39AD4E-72F5-4BC0-BDEA-F00CBA981FE4}"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E5A55-0B94-496F-B5C0-FD1F74BA26DF}" type="slidenum">
              <a:rPr lang="en-US" smtClean="0"/>
              <a:t>‹#›</a:t>
            </a:fld>
            <a:endParaRPr lang="en-US"/>
          </a:p>
        </p:txBody>
      </p:sp>
    </p:spTree>
    <p:extLst>
      <p:ext uri="{BB962C8B-B14F-4D97-AF65-F5344CB8AC3E}">
        <p14:creationId xmlns:p14="http://schemas.microsoft.com/office/powerpoint/2010/main" val="2128331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39AD4E-72F5-4BC0-BDEA-F00CBA981FE4}"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DE5A55-0B94-496F-B5C0-FD1F74BA26DF}" type="slidenum">
              <a:rPr lang="en-US" smtClean="0"/>
              <a:t>‹#›</a:t>
            </a:fld>
            <a:endParaRPr lang="en-US"/>
          </a:p>
        </p:txBody>
      </p:sp>
    </p:spTree>
    <p:extLst>
      <p:ext uri="{BB962C8B-B14F-4D97-AF65-F5344CB8AC3E}">
        <p14:creationId xmlns:p14="http://schemas.microsoft.com/office/powerpoint/2010/main" val="3600241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4" name="Content Placeholder 3"/>
          <p:cNvSpPr>
            <a:spLocks noGrp="1"/>
          </p:cNvSpPr>
          <p:nvPr>
            <p:ph sz="half" idx="2"/>
          </p:nvPr>
        </p:nvSpPr>
        <p:spPr>
          <a:xfrm>
            <a:off x="2267431" y="16032480"/>
            <a:ext cx="13926024" cy="23581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6" name="Content Placeholder 5"/>
          <p:cNvSpPr>
            <a:spLocks noGrp="1"/>
          </p:cNvSpPr>
          <p:nvPr>
            <p:ph sz="quarter" idx="4"/>
          </p:nvPr>
        </p:nvSpPr>
        <p:spPr>
          <a:xfrm>
            <a:off x="16664942" y="16032480"/>
            <a:ext cx="13994608" cy="23581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39AD4E-72F5-4BC0-BDEA-F00CBA981FE4}" type="datetimeFigureOut">
              <a:rPr lang="en-US" smtClean="0"/>
              <a:t>8/2/2019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DE5A55-0B94-496F-B5C0-FD1F74BA26DF}" type="slidenum">
              <a:rPr lang="en-US" smtClean="0"/>
              <a:t>‹#›</a:t>
            </a:fld>
            <a:endParaRPr lang="en-US"/>
          </a:p>
        </p:txBody>
      </p:sp>
    </p:spTree>
    <p:extLst>
      <p:ext uri="{BB962C8B-B14F-4D97-AF65-F5344CB8AC3E}">
        <p14:creationId xmlns:p14="http://schemas.microsoft.com/office/powerpoint/2010/main" val="2957585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39AD4E-72F5-4BC0-BDEA-F00CBA981FE4}" type="datetimeFigureOut">
              <a:rPr lang="en-US" smtClean="0"/>
              <a:t>8/2/2019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DE5A55-0B94-496F-B5C0-FD1F74BA26DF}" type="slidenum">
              <a:rPr lang="en-US" smtClean="0"/>
              <a:t>‹#›</a:t>
            </a:fld>
            <a:endParaRPr lang="en-US"/>
          </a:p>
        </p:txBody>
      </p:sp>
    </p:spTree>
    <p:extLst>
      <p:ext uri="{BB962C8B-B14F-4D97-AF65-F5344CB8AC3E}">
        <p14:creationId xmlns:p14="http://schemas.microsoft.com/office/powerpoint/2010/main" val="1675298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39AD4E-72F5-4BC0-BDEA-F00CBA981FE4}" type="datetimeFigureOut">
              <a:rPr lang="en-US" smtClean="0"/>
              <a:t>8/2/2019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DE5A55-0B94-496F-B5C0-FD1F74BA26DF}" type="slidenum">
              <a:rPr lang="en-US" smtClean="0"/>
              <a:t>‹#›</a:t>
            </a:fld>
            <a:endParaRPr lang="en-US"/>
          </a:p>
        </p:txBody>
      </p:sp>
    </p:spTree>
    <p:extLst>
      <p:ext uri="{BB962C8B-B14F-4D97-AF65-F5344CB8AC3E}">
        <p14:creationId xmlns:p14="http://schemas.microsoft.com/office/powerpoint/2010/main" val="1171683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6439AD4E-72F5-4BC0-BDEA-F00CBA981FE4}"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DE5A55-0B94-496F-B5C0-FD1F74BA26DF}" type="slidenum">
              <a:rPr lang="en-US" smtClean="0"/>
              <a:t>‹#›</a:t>
            </a:fld>
            <a:endParaRPr lang="en-US"/>
          </a:p>
        </p:txBody>
      </p:sp>
    </p:spTree>
    <p:extLst>
      <p:ext uri="{BB962C8B-B14F-4D97-AF65-F5344CB8AC3E}">
        <p14:creationId xmlns:p14="http://schemas.microsoft.com/office/powerpoint/2010/main" val="3119269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6439AD4E-72F5-4BC0-BDEA-F00CBA981FE4}"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DE5A55-0B94-496F-B5C0-FD1F74BA26DF}" type="slidenum">
              <a:rPr lang="en-US" smtClean="0"/>
              <a:t>‹#›</a:t>
            </a:fld>
            <a:endParaRPr lang="en-US"/>
          </a:p>
        </p:txBody>
      </p:sp>
    </p:spTree>
    <p:extLst>
      <p:ext uri="{BB962C8B-B14F-4D97-AF65-F5344CB8AC3E}">
        <p14:creationId xmlns:p14="http://schemas.microsoft.com/office/powerpoint/2010/main" val="3408731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6439AD4E-72F5-4BC0-BDEA-F00CBA981FE4}" type="datetimeFigureOut">
              <a:rPr lang="en-US" smtClean="0"/>
              <a:t>8/2/2019</a:t>
            </a:fld>
            <a:endParaRPr lang="en-US"/>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44DE5A55-0B94-496F-B5C0-FD1F74BA26DF}" type="slidenum">
              <a:rPr lang="en-US" smtClean="0"/>
              <a:t>‹#›</a:t>
            </a:fld>
            <a:endParaRPr lang="en-US"/>
          </a:p>
        </p:txBody>
      </p:sp>
    </p:spTree>
    <p:extLst>
      <p:ext uri="{BB962C8B-B14F-4D97-AF65-F5344CB8AC3E}">
        <p14:creationId xmlns:p14="http://schemas.microsoft.com/office/powerpoint/2010/main" val="42475856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jpe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95000">
              <a:schemeClr val="accent5">
                <a:lumMod val="20000"/>
                <a:lumOff val="80000"/>
              </a:schemeClr>
            </a:gs>
            <a:gs pos="9000">
              <a:schemeClr val="bg1"/>
            </a:gs>
            <a:gs pos="68000">
              <a:schemeClr val="accent2">
                <a:lumMod val="20000"/>
                <a:lumOff val="80000"/>
              </a:schemeClr>
            </a:gs>
            <a:gs pos="83000">
              <a:schemeClr val="accent2">
                <a:lumMod val="20000"/>
                <a:lumOff val="80000"/>
              </a:schemeClr>
            </a:gs>
            <a:gs pos="33000">
              <a:schemeClr val="accent6">
                <a:lumMod val="20000"/>
                <a:lumOff val="80000"/>
              </a:schemeClr>
            </a:gs>
            <a:gs pos="50000">
              <a:schemeClr val="accent6">
                <a:lumMod val="20000"/>
                <a:lumOff val="8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CB0A48-68B7-412D-B019-D17E9F52D1DF}"/>
              </a:ext>
            </a:extLst>
          </p:cNvPr>
          <p:cNvSpPr txBox="1"/>
          <p:nvPr/>
        </p:nvSpPr>
        <p:spPr>
          <a:xfrm>
            <a:off x="855406" y="628650"/>
            <a:ext cx="31591046" cy="4524315"/>
          </a:xfrm>
          <a:prstGeom prst="rect">
            <a:avLst/>
          </a:prstGeom>
          <a:noFill/>
        </p:spPr>
        <p:txBody>
          <a:bodyPr wrap="square" rtlCol="0">
            <a:spAutoFit/>
          </a:bodyPr>
          <a:lstStyle/>
          <a:p>
            <a:r>
              <a:rPr lang="en-US" sz="9600" b="1" dirty="0">
                <a:latin typeface="Gill Sans MT" panose="020B0502020104020203" pitchFamily="34" charset="0"/>
              </a:rPr>
              <a:t>Envisioning Corpora: </a:t>
            </a:r>
          </a:p>
          <a:p>
            <a:r>
              <a:rPr lang="en-US" sz="7200" b="1" dirty="0">
                <a:latin typeface="Gill Sans MT" panose="020B0502020104020203" pitchFamily="34" charset="0"/>
              </a:rPr>
              <a:t>Root and Rule Infrastructure for Semantic Web and Topic Modeling</a:t>
            </a:r>
          </a:p>
          <a:p>
            <a:r>
              <a:rPr lang="en-US" sz="6000" dirty="0">
                <a:latin typeface="Gill Sans MT" panose="020B0502020104020203" pitchFamily="34" charset="0"/>
              </a:rPr>
              <a:t>Peter Zhang and Dr. Talapady N. Bhat</a:t>
            </a:r>
          </a:p>
          <a:p>
            <a:r>
              <a:rPr lang="en-US" sz="6000" i="1" dirty="0">
                <a:latin typeface="Gill Sans MT" panose="020B0502020104020203" pitchFamily="34" charset="0"/>
              </a:rPr>
              <a:t>NIST, Material Measurements Laboratory, Biosystems and Biomaterials Division</a:t>
            </a:r>
          </a:p>
        </p:txBody>
      </p:sp>
      <p:pic>
        <p:nvPicPr>
          <p:cNvPr id="1034" name="Picture 10" descr="Image result for nist icon">
            <a:extLst>
              <a:ext uri="{FF2B5EF4-FFF2-40B4-BE49-F238E27FC236}">
                <a16:creationId xmlns:a16="http://schemas.microsoft.com/office/drawing/2014/main" id="{17AB2FCB-127B-4B6A-B069-CE34E42411B4}"/>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413938" y="40861681"/>
            <a:ext cx="5701553" cy="262271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elated image">
            <a:extLst>
              <a:ext uri="{FF2B5EF4-FFF2-40B4-BE49-F238E27FC236}">
                <a16:creationId xmlns:a16="http://schemas.microsoft.com/office/drawing/2014/main" id="{26B17CDD-7767-4053-8E8B-11498D27C70B}"/>
              </a:ext>
            </a:extLst>
          </p:cNvPr>
          <p:cNvPicPr>
            <a:picLocks noChangeAspect="1" noChangeArrowheads="1"/>
          </p:cNvPicPr>
          <p:nvPr/>
        </p:nvPicPr>
        <p:blipFill>
          <a:blip r:embed="rId4">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29115491" y="40836047"/>
            <a:ext cx="2680721" cy="253109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Rounded Corners 12">
            <a:extLst>
              <a:ext uri="{FF2B5EF4-FFF2-40B4-BE49-F238E27FC236}">
                <a16:creationId xmlns:a16="http://schemas.microsoft.com/office/drawing/2014/main" id="{332F5616-5D88-4094-8912-6F8BE927E798}"/>
              </a:ext>
            </a:extLst>
          </p:cNvPr>
          <p:cNvSpPr/>
          <p:nvPr/>
        </p:nvSpPr>
        <p:spPr>
          <a:xfrm>
            <a:off x="855406" y="5773311"/>
            <a:ext cx="12231944" cy="8945620"/>
          </a:xfrm>
          <a:prstGeom prst="roundRect">
            <a:avLst>
              <a:gd name="adj" fmla="val 3889"/>
            </a:avLst>
          </a:prstGeom>
          <a:solidFill>
            <a:schemeClr val="accent6">
              <a:lumMod val="40000"/>
              <a:lumOff val="60000"/>
            </a:schemeClr>
          </a:solidFill>
          <a:ln w="635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274320" tIns="182880" rIns="274320" bIns="182880" rtlCol="0" anchor="t"/>
          <a:lstStyle/>
          <a:p>
            <a:pPr>
              <a:spcAft>
                <a:spcPts val="600"/>
              </a:spcAft>
            </a:pPr>
            <a:r>
              <a:rPr lang="en-US" sz="5400" b="1" dirty="0">
                <a:solidFill>
                  <a:schemeClr val="tx1"/>
                </a:solidFill>
                <a:latin typeface="Gill Sans MT" panose="020B0502020104020203" pitchFamily="34" charset="0"/>
              </a:rPr>
              <a:t>Motivation</a:t>
            </a:r>
            <a:endParaRPr lang="en-US" sz="5400" dirty="0">
              <a:solidFill>
                <a:schemeClr val="tx1"/>
              </a:solidFill>
              <a:latin typeface="Gill Sans MT" panose="020B0502020104020203" pitchFamily="34" charset="0"/>
            </a:endParaRPr>
          </a:p>
          <a:p>
            <a:pPr algn="just"/>
            <a:r>
              <a:rPr lang="en-US" sz="4400" dirty="0">
                <a:solidFill>
                  <a:schemeClr val="tx1"/>
                </a:solidFill>
                <a:latin typeface="Gill Sans MT" panose="020B0502020104020203" pitchFamily="34" charset="0"/>
              </a:rPr>
              <a:t>Over 2.5 million papers were published in 2018, a rate that increases each year. Analyses of groups of documents, or </a:t>
            </a:r>
            <a:r>
              <a:rPr lang="en-US" sz="4400" i="1" dirty="0">
                <a:solidFill>
                  <a:schemeClr val="tx1"/>
                </a:solidFill>
                <a:latin typeface="Gill Sans MT" panose="020B0502020104020203" pitchFamily="34" charset="0"/>
              </a:rPr>
              <a:t>corpora</a:t>
            </a:r>
            <a:r>
              <a:rPr lang="en-US" sz="4400" dirty="0">
                <a:solidFill>
                  <a:schemeClr val="tx1"/>
                </a:solidFill>
                <a:latin typeface="Gill Sans MT" panose="020B0502020104020203" pitchFamily="34" charset="0"/>
              </a:rPr>
              <a:t>, can reveal trends, relations, and themes. </a:t>
            </a:r>
          </a:p>
          <a:p>
            <a:pPr algn="just"/>
            <a:r>
              <a:rPr lang="en-US" sz="4400" dirty="0">
                <a:solidFill>
                  <a:schemeClr val="tx1"/>
                </a:solidFill>
                <a:latin typeface="Gill Sans MT" panose="020B0502020104020203" pitchFamily="34" charset="0"/>
              </a:rPr>
              <a:t>		Machine learning can achieve accuracy on a specific task, but fail to be effective across domains First, training a new model requires an unsustainable amount of manually generated training data. Second, machine learning struggles to deal overlapping terminology, such as the use of “cell” in “cell biology” and “battery cell.”</a:t>
            </a:r>
            <a:endParaRPr lang="en-US" sz="4800" dirty="0">
              <a:solidFill>
                <a:schemeClr val="tx1"/>
              </a:solidFill>
              <a:latin typeface="Gill Sans MT" panose="020B0502020104020203" pitchFamily="34" charset="0"/>
            </a:endParaRPr>
          </a:p>
        </p:txBody>
      </p:sp>
      <p:sp>
        <p:nvSpPr>
          <p:cNvPr id="18" name="Rectangle: Rounded Corners 17">
            <a:extLst>
              <a:ext uri="{FF2B5EF4-FFF2-40B4-BE49-F238E27FC236}">
                <a16:creationId xmlns:a16="http://schemas.microsoft.com/office/drawing/2014/main" id="{F07BCFD6-8A33-452F-8706-E403D33FFA6A}"/>
              </a:ext>
            </a:extLst>
          </p:cNvPr>
          <p:cNvSpPr/>
          <p:nvPr/>
        </p:nvSpPr>
        <p:spPr>
          <a:xfrm>
            <a:off x="716495" y="15318109"/>
            <a:ext cx="25224988" cy="10467970"/>
          </a:xfrm>
          <a:prstGeom prst="roundRect">
            <a:avLst>
              <a:gd name="adj" fmla="val 3161"/>
            </a:avLst>
          </a:prstGeom>
          <a:solidFill>
            <a:schemeClr val="accent6">
              <a:lumMod val="40000"/>
              <a:lumOff val="60000"/>
            </a:schemeClr>
          </a:solidFill>
          <a:ln w="635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274320" tIns="182880" rIns="274320" bIns="91440" rtlCol="0" anchor="t"/>
          <a:lstStyle/>
          <a:p>
            <a:pPr>
              <a:spcAft>
                <a:spcPts val="600"/>
              </a:spcAft>
            </a:pPr>
            <a:r>
              <a:rPr lang="en-US" sz="5400" b="1" dirty="0">
                <a:solidFill>
                  <a:schemeClr val="tx1"/>
                </a:solidFill>
                <a:latin typeface="Gill Sans MT" panose="020B0502020104020203" pitchFamily="34" charset="0"/>
              </a:rPr>
              <a:t>Methods</a:t>
            </a:r>
          </a:p>
          <a:p>
            <a:pPr algn="just"/>
            <a:r>
              <a:rPr lang="en-US" sz="4800" dirty="0">
                <a:solidFill>
                  <a:schemeClr val="tx1"/>
                </a:solidFill>
                <a:latin typeface="Gill Sans MT" panose="020B0502020104020203" pitchFamily="34" charset="0"/>
              </a:rPr>
              <a:t>		Semantic Web is </a:t>
            </a:r>
            <a:r>
              <a:rPr lang="en-US" sz="4400" dirty="0">
                <a:solidFill>
                  <a:schemeClr val="tx1"/>
                </a:solidFill>
                <a:latin typeface="Gill Sans MT" panose="020B0502020104020203" pitchFamily="34" charset="0"/>
              </a:rPr>
              <a:t>a web of objects connected via relations. It relies on the RDF data format, which stores information in subject-object-predicate triplets. If we consider the R&amp;R terms as potential subjects and objects, then our description of a document could be greatly enhanced by identifying the predicates that connect them. </a:t>
            </a:r>
          </a:p>
          <a:p>
            <a:pPr algn="just"/>
            <a:r>
              <a:rPr lang="en-US" sz="4400" dirty="0">
                <a:solidFill>
                  <a:schemeClr val="tx1"/>
                </a:solidFill>
                <a:latin typeface="Gill Sans MT" panose="020B0502020104020203" pitchFamily="34" charset="0"/>
              </a:rPr>
              <a:t>		We design a program that automates the search for predicate phrases. First, the program references Python NLTK library and Princeton’s WordNet dictionary to identify verbforms. Then, it references dictionaries of prepositions and conjugations to collate neighboring phrases. Finally, the program builds a triplet with nearby R&amp;R terms.</a:t>
            </a:r>
          </a:p>
          <a:p>
            <a:pPr algn="just"/>
            <a:r>
              <a:rPr lang="en-US" sz="4400" dirty="0">
                <a:solidFill>
                  <a:schemeClr val="tx1"/>
                </a:solidFill>
                <a:latin typeface="Gill Sans MT" panose="020B0502020104020203" pitchFamily="34" charset="0"/>
              </a:rPr>
              <a:t>		To conduct topic modeling, we compile four corpora (R&amp;R, unigram, bigram, and trigram) and preprocesses with TF-IDF. We deploy Latent Dirichlet Allocation, which assumes documents are “mixes” of topics and adjusts topics to better explain the corpus. First, we measure the UCI coherence score, which denotes how well the terms within a topic cohere with one another. Second, we measure the perplexity, which denotes how well the topics account for the corpus.</a:t>
            </a:r>
          </a:p>
        </p:txBody>
      </p:sp>
      <p:sp>
        <p:nvSpPr>
          <p:cNvPr id="19" name="Rectangle: Rounded Corners 18">
            <a:extLst>
              <a:ext uri="{FF2B5EF4-FFF2-40B4-BE49-F238E27FC236}">
                <a16:creationId xmlns:a16="http://schemas.microsoft.com/office/drawing/2014/main" id="{D8E62F8A-422F-4FD7-9604-49D4AD225BD4}"/>
              </a:ext>
            </a:extLst>
          </p:cNvPr>
          <p:cNvSpPr/>
          <p:nvPr/>
        </p:nvSpPr>
        <p:spPr>
          <a:xfrm>
            <a:off x="640294" y="26401326"/>
            <a:ext cx="22301645" cy="13123064"/>
          </a:xfrm>
          <a:prstGeom prst="roundRect">
            <a:avLst>
              <a:gd name="adj" fmla="val 2635"/>
            </a:avLst>
          </a:prstGeom>
          <a:solidFill>
            <a:schemeClr val="accent2">
              <a:lumMod val="40000"/>
              <a:lumOff val="60000"/>
            </a:schemeClr>
          </a:solidFill>
          <a:ln w="635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274320" tIns="182880" rIns="274320" bIns="91440" rtlCol="0" anchor="t"/>
          <a:lstStyle/>
          <a:p>
            <a:pPr>
              <a:spcAft>
                <a:spcPts val="600"/>
              </a:spcAft>
            </a:pPr>
            <a:r>
              <a:rPr lang="en-US" sz="5400" b="1" dirty="0">
                <a:solidFill>
                  <a:schemeClr val="tx1"/>
                </a:solidFill>
                <a:latin typeface="Gill Sans MT" panose="020B0502020104020203" pitchFamily="34" charset="0"/>
              </a:rPr>
              <a:t>Results</a:t>
            </a:r>
          </a:p>
          <a:p>
            <a:pPr>
              <a:spcAft>
                <a:spcPts val="600"/>
              </a:spcAft>
            </a:pPr>
            <a:r>
              <a:rPr lang="en-US" sz="4400" dirty="0">
                <a:solidFill>
                  <a:schemeClr val="tx1"/>
                </a:solidFill>
                <a:latin typeface="Gill Sans MT" panose="020B0502020104020203" pitchFamily="34" charset="0"/>
              </a:rPr>
              <a:t>		In less than a minute, the Semantic Web program</a:t>
            </a:r>
          </a:p>
          <a:p>
            <a:pPr>
              <a:spcAft>
                <a:spcPts val="600"/>
              </a:spcAft>
            </a:pPr>
            <a:r>
              <a:rPr lang="en-US" sz="4400" dirty="0">
                <a:solidFill>
                  <a:schemeClr val="tx1"/>
                </a:solidFill>
                <a:latin typeface="Gill Sans MT" panose="020B0502020104020203" pitchFamily="34" charset="0"/>
              </a:rPr>
              <a:t>generated 5585 triplets from a corpus of 1233</a:t>
            </a:r>
          </a:p>
          <a:p>
            <a:pPr>
              <a:spcAft>
                <a:spcPts val="600"/>
              </a:spcAft>
            </a:pPr>
            <a:r>
              <a:rPr lang="en-US" sz="4400" dirty="0">
                <a:solidFill>
                  <a:schemeClr val="tx1"/>
                </a:solidFill>
                <a:latin typeface="Gill Sans MT" panose="020B0502020104020203" pitchFamily="34" charset="0"/>
              </a:rPr>
              <a:t>crystallography papers.  These triplets formed a </a:t>
            </a:r>
          </a:p>
          <a:p>
            <a:pPr>
              <a:spcAft>
                <a:spcPts val="600"/>
              </a:spcAft>
            </a:pPr>
            <a:r>
              <a:rPr lang="en-US" sz="4400" dirty="0">
                <a:solidFill>
                  <a:schemeClr val="tx1"/>
                </a:solidFill>
                <a:latin typeface="Gill Sans MT" panose="020B0502020104020203" pitchFamily="34" charset="0"/>
              </a:rPr>
              <a:t>compact and meaningful semantic web.</a:t>
            </a:r>
          </a:p>
          <a:p>
            <a:pPr>
              <a:spcAft>
                <a:spcPts val="600"/>
              </a:spcAft>
            </a:pPr>
            <a:r>
              <a:rPr lang="en-US" sz="4400" dirty="0">
                <a:solidFill>
                  <a:schemeClr val="tx1"/>
                </a:solidFill>
                <a:latin typeface="Gill Sans MT" panose="020B0502020104020203" pitchFamily="34" charset="0"/>
              </a:rPr>
              <a:t>		We performed LDA training on the same </a:t>
            </a:r>
          </a:p>
          <a:p>
            <a:pPr>
              <a:spcAft>
                <a:spcPts val="600"/>
              </a:spcAft>
            </a:pPr>
            <a:r>
              <a:rPr lang="en-US" sz="4400" dirty="0">
                <a:solidFill>
                  <a:schemeClr val="tx1"/>
                </a:solidFill>
                <a:latin typeface="Gill Sans MT" panose="020B0502020104020203" pitchFamily="34" charset="0"/>
              </a:rPr>
              <a:t>corpus with seven topics.  As the models converge, R&amp;R </a:t>
            </a:r>
          </a:p>
          <a:p>
            <a:pPr>
              <a:spcAft>
                <a:spcPts val="600"/>
              </a:spcAft>
            </a:pPr>
            <a:r>
              <a:rPr lang="en-US" sz="4400" dirty="0">
                <a:solidFill>
                  <a:schemeClr val="tx1"/>
                </a:solidFill>
                <a:latin typeface="Gill Sans MT" panose="020B0502020104020203" pitchFamily="34" charset="0"/>
              </a:rPr>
              <a:t>achieves the best UCI coherence score (-1.13 vs. -1.78)  </a:t>
            </a:r>
          </a:p>
          <a:p>
            <a:pPr>
              <a:spcAft>
                <a:spcPts val="600"/>
              </a:spcAft>
            </a:pPr>
            <a:r>
              <a:rPr lang="en-US" sz="4400" dirty="0">
                <a:solidFill>
                  <a:schemeClr val="tx1"/>
                </a:solidFill>
                <a:latin typeface="Gill Sans MT" panose="020B0502020104020203" pitchFamily="34" charset="0"/>
              </a:rPr>
              <a:t>and competitive perplexity (-8.27 vs. -8.37).</a:t>
            </a:r>
          </a:p>
          <a:p>
            <a:pPr>
              <a:spcAft>
                <a:spcPts val="600"/>
              </a:spcAft>
            </a:pPr>
            <a:endParaRPr lang="en-US" sz="4400" dirty="0">
              <a:solidFill>
                <a:schemeClr val="tx1"/>
              </a:solidFill>
              <a:latin typeface="Gill Sans MT" panose="020B0502020104020203" pitchFamily="34" charset="0"/>
            </a:endParaRPr>
          </a:p>
        </p:txBody>
      </p:sp>
      <p:sp>
        <p:nvSpPr>
          <p:cNvPr id="16" name="Rectangle: Rounded Corners 15">
            <a:extLst>
              <a:ext uri="{FF2B5EF4-FFF2-40B4-BE49-F238E27FC236}">
                <a16:creationId xmlns:a16="http://schemas.microsoft.com/office/drawing/2014/main" id="{9C6D8C65-A087-4DA9-8EA0-A88FAFECCC52}"/>
              </a:ext>
            </a:extLst>
          </p:cNvPr>
          <p:cNvSpPr/>
          <p:nvPr/>
        </p:nvSpPr>
        <p:spPr>
          <a:xfrm>
            <a:off x="13716000" y="5773310"/>
            <a:ext cx="18346994" cy="8929553"/>
          </a:xfrm>
          <a:prstGeom prst="roundRect">
            <a:avLst>
              <a:gd name="adj" fmla="val 1941"/>
            </a:avLst>
          </a:prstGeom>
          <a:solidFill>
            <a:schemeClr val="accent6">
              <a:lumMod val="40000"/>
              <a:lumOff val="60000"/>
            </a:schemeClr>
          </a:solidFill>
          <a:ln w="635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274320" tIns="182880" rIns="274320" bIns="182880" rtlCol="0" anchor="t"/>
          <a:lstStyle/>
          <a:p>
            <a:pPr>
              <a:spcAft>
                <a:spcPts val="600"/>
              </a:spcAft>
            </a:pPr>
            <a:r>
              <a:rPr lang="en-US" sz="5400" b="1" dirty="0">
                <a:solidFill>
                  <a:schemeClr val="tx1"/>
                </a:solidFill>
                <a:latin typeface="Gill Sans MT" panose="020B0502020104020203" pitchFamily="34" charset="0"/>
              </a:rPr>
              <a:t>Background</a:t>
            </a:r>
            <a:endParaRPr lang="en-US" sz="5400" dirty="0">
              <a:solidFill>
                <a:schemeClr val="tx1"/>
              </a:solidFill>
              <a:latin typeface="Gill Sans MT" panose="020B0502020104020203" pitchFamily="34" charset="0"/>
            </a:endParaRPr>
          </a:p>
          <a:p>
            <a:pPr algn="just"/>
            <a:r>
              <a:rPr lang="en-US" sz="4400" dirty="0">
                <a:solidFill>
                  <a:schemeClr val="tx1"/>
                </a:solidFill>
                <a:latin typeface="Gill Sans MT" panose="020B0502020104020203" pitchFamily="34" charset="0"/>
              </a:rPr>
              <a:t>	We take advantage of a novel natural language processing approach called root-and-rule (R&amp;R). R&amp;R is inspired by the Sanskrit method for constructing sentences, which starts from root terms and follows preset rules to build up to sentences. By conceptualizing English sentences in this format, we have developed a process to extract R&amp;R terms from sentences.</a:t>
            </a:r>
          </a:p>
          <a:p>
            <a:pPr algn="just"/>
            <a:r>
              <a:rPr lang="en-US" sz="4400" dirty="0">
                <a:solidFill>
                  <a:schemeClr val="tx1"/>
                </a:solidFill>
                <a:latin typeface="Gill Sans MT" panose="020B0502020104020203" pitchFamily="34" charset="0"/>
              </a:rPr>
              <a:t>										Previously, we automated the process of extracting R&amp;R </a:t>
            </a:r>
          </a:p>
          <a:p>
            <a:pPr algn="just"/>
            <a:r>
              <a:rPr lang="en-US" sz="4400" dirty="0">
                <a:solidFill>
                  <a:schemeClr val="tx1"/>
                </a:solidFill>
                <a:latin typeface="Gill Sans MT" panose="020B0502020104020203" pitchFamily="34" charset="0"/>
              </a:rPr>
              <a:t>																terms from a PDFs of scientific articles. This </a:t>
            </a:r>
          </a:p>
          <a:p>
            <a:pPr algn="just"/>
            <a:r>
              <a:rPr lang="en-US" sz="4400" dirty="0">
                <a:solidFill>
                  <a:schemeClr val="tx1"/>
                </a:solidFill>
                <a:latin typeface="Gill Sans MT" panose="020B0502020104020203" pitchFamily="34" charset="0"/>
              </a:rPr>
              <a:t>																				enabled us to generate several R&amp;R </a:t>
            </a:r>
          </a:p>
          <a:p>
            <a:pPr algn="just"/>
            <a:r>
              <a:rPr lang="en-US" sz="4400" dirty="0">
                <a:solidFill>
                  <a:schemeClr val="tx1"/>
                </a:solidFill>
                <a:latin typeface="Gill Sans MT" panose="020B0502020104020203" pitchFamily="34" charset="0"/>
              </a:rPr>
              <a:t>																				corpora of different scientific topics. </a:t>
            </a:r>
          </a:p>
          <a:p>
            <a:pPr algn="just"/>
            <a:r>
              <a:rPr lang="en-US" sz="4400" dirty="0">
                <a:solidFill>
                  <a:schemeClr val="tx1"/>
                </a:solidFill>
                <a:latin typeface="Gill Sans MT" panose="020B0502020104020203" pitchFamily="34" charset="0"/>
              </a:rPr>
              <a:t>																				Here, we develop and apply analytic </a:t>
            </a:r>
          </a:p>
          <a:p>
            <a:pPr algn="just"/>
            <a:r>
              <a:rPr lang="en-US" sz="4400" dirty="0">
                <a:solidFill>
                  <a:schemeClr val="tx1"/>
                </a:solidFill>
                <a:latin typeface="Gill Sans MT" panose="020B0502020104020203" pitchFamily="34" charset="0"/>
              </a:rPr>
              <a:t>																				methods on a corpus-level.</a:t>
            </a:r>
            <a:endParaRPr lang="en-US" sz="4800" dirty="0">
              <a:solidFill>
                <a:schemeClr val="tx1"/>
              </a:solidFill>
              <a:latin typeface="Gill Sans MT" panose="020B0502020104020203" pitchFamily="34" charset="0"/>
            </a:endParaRPr>
          </a:p>
        </p:txBody>
      </p:sp>
      <p:sp>
        <p:nvSpPr>
          <p:cNvPr id="41" name="Rectangle: Rounded Corners 40">
            <a:extLst>
              <a:ext uri="{FF2B5EF4-FFF2-40B4-BE49-F238E27FC236}">
                <a16:creationId xmlns:a16="http://schemas.microsoft.com/office/drawing/2014/main" id="{103076CE-42DF-454F-AEB4-5C0B5F89263F}"/>
              </a:ext>
            </a:extLst>
          </p:cNvPr>
          <p:cNvSpPr/>
          <p:nvPr/>
        </p:nvSpPr>
        <p:spPr>
          <a:xfrm>
            <a:off x="23833392" y="26266055"/>
            <a:ext cx="8229601" cy="14094450"/>
          </a:xfrm>
          <a:prstGeom prst="roundRect">
            <a:avLst>
              <a:gd name="adj" fmla="val 2635"/>
            </a:avLst>
          </a:prstGeom>
          <a:solidFill>
            <a:schemeClr val="accent2">
              <a:lumMod val="40000"/>
              <a:lumOff val="60000"/>
            </a:schemeClr>
          </a:solidFill>
          <a:ln w="635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274320" tIns="182880" rIns="274320" bIns="91440" rtlCol="0" anchor="t"/>
          <a:lstStyle/>
          <a:p>
            <a:pPr>
              <a:spcAft>
                <a:spcPts val="600"/>
              </a:spcAft>
            </a:pPr>
            <a:r>
              <a:rPr lang="en-US" sz="5400" b="1" dirty="0">
                <a:solidFill>
                  <a:schemeClr val="tx1"/>
                </a:solidFill>
                <a:latin typeface="Gill Sans MT" panose="020B0502020104020203" pitchFamily="34" charset="0"/>
              </a:rPr>
              <a:t>Conclusion</a:t>
            </a:r>
          </a:p>
          <a:p>
            <a:pPr algn="just">
              <a:spcAft>
                <a:spcPts val="600"/>
              </a:spcAft>
            </a:pPr>
            <a:r>
              <a:rPr lang="en-US" sz="4400" dirty="0">
                <a:solidFill>
                  <a:schemeClr val="tx1"/>
                </a:solidFill>
                <a:latin typeface="Gill Sans MT" panose="020B0502020104020203" pitchFamily="34" charset="0"/>
              </a:rPr>
              <a:t>		Machine learning approaches to natural language processing can be effective but struggle to remain applicable across topic domains. R&amp;R can resolve these gaps by providing a generalized framework for the isolation of meaningful terms. Using R&amp;R terms, we can automate the identification of subject-object-predicate triplets and the construction of Semantic Webs. Topic modeling with R&amp;R terms can achieve improvements in complexity and perplexity, while also incorporating a richer diversity of terms. Future work should test these methods on different scientific fields.</a:t>
            </a:r>
            <a:endParaRPr lang="en-US" sz="4000" dirty="0">
              <a:solidFill>
                <a:schemeClr val="tx1"/>
              </a:solidFill>
              <a:latin typeface="Gill Sans MT" panose="020B0502020104020203" pitchFamily="34" charset="0"/>
            </a:endParaRPr>
          </a:p>
        </p:txBody>
      </p:sp>
      <p:pic>
        <p:nvPicPr>
          <p:cNvPr id="17" name="Picture 16">
            <a:extLst>
              <a:ext uri="{FF2B5EF4-FFF2-40B4-BE49-F238E27FC236}">
                <a16:creationId xmlns:a16="http://schemas.microsoft.com/office/drawing/2014/main" id="{EF1D645D-C551-43C5-B3A2-8CE822F8ED00}"/>
              </a:ext>
            </a:extLst>
          </p:cNvPr>
          <p:cNvPicPr>
            <a:picLocks noChangeAspect="1"/>
          </p:cNvPicPr>
          <p:nvPr/>
        </p:nvPicPr>
        <p:blipFill>
          <a:blip r:embed="rId5">
            <a:duotone>
              <a:prstClr val="black"/>
              <a:schemeClr val="accent2">
                <a:lumMod val="20000"/>
                <a:lumOff val="80000"/>
                <a:tint val="45000"/>
                <a:satMod val="400000"/>
              </a:schemeClr>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3322160" y="11020291"/>
            <a:ext cx="10952201" cy="4992753"/>
          </a:xfrm>
          <a:prstGeom prst="rect">
            <a:avLst/>
          </a:prstGeom>
          <a:effectLst>
            <a:glow rad="546100">
              <a:schemeClr val="bg1">
                <a:alpha val="13000"/>
              </a:schemeClr>
            </a:glow>
          </a:effectLst>
        </p:spPr>
      </p:pic>
      <p:sp>
        <p:nvSpPr>
          <p:cNvPr id="20" name="Rectangle: Rounded Corners 19">
            <a:extLst>
              <a:ext uri="{FF2B5EF4-FFF2-40B4-BE49-F238E27FC236}">
                <a16:creationId xmlns:a16="http://schemas.microsoft.com/office/drawing/2014/main" id="{727FDD43-D008-44B0-8EAF-EBECE5971C5E}"/>
              </a:ext>
            </a:extLst>
          </p:cNvPr>
          <p:cNvSpPr/>
          <p:nvPr/>
        </p:nvSpPr>
        <p:spPr>
          <a:xfrm>
            <a:off x="855406" y="40242449"/>
            <a:ext cx="22034091" cy="3157763"/>
          </a:xfrm>
          <a:prstGeom prst="roundRect">
            <a:avLst>
              <a:gd name="adj" fmla="val 6221"/>
            </a:avLst>
          </a:prstGeom>
          <a:solidFill>
            <a:schemeClr val="accent5">
              <a:lumMod val="40000"/>
              <a:lumOff val="60000"/>
            </a:schemeClr>
          </a:solidFill>
          <a:ln w="6350">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274320" tIns="91440" rIns="274320" bIns="91440" rtlCol="0" anchor="t"/>
          <a:lstStyle/>
          <a:p>
            <a:pPr>
              <a:spcAft>
                <a:spcPts val="600"/>
              </a:spcAft>
            </a:pPr>
            <a:r>
              <a:rPr lang="en-US" sz="5400" b="1" dirty="0">
                <a:solidFill>
                  <a:schemeClr val="tx1"/>
                </a:solidFill>
                <a:latin typeface="Gill Sans MT" panose="020B0502020104020203" pitchFamily="34" charset="0"/>
              </a:rPr>
              <a:t>References</a:t>
            </a:r>
          </a:p>
          <a:p>
            <a:pPr>
              <a:spcAft>
                <a:spcPts val="600"/>
              </a:spcAft>
            </a:pPr>
            <a:r>
              <a:rPr lang="da-DK" sz="4000" dirty="0">
                <a:solidFill>
                  <a:schemeClr val="tx1"/>
                </a:solidFill>
                <a:latin typeface="Gill Sans MT" panose="020B0502020104020203" pitchFamily="34" charset="0"/>
              </a:rPr>
              <a:t>Bhat, T.N., Bartolo, L.M., Kattner, U.R. et al. JOM (2015) 67: 1866. https://doi.org/10.1007/s11837-015-1487-4</a:t>
            </a:r>
          </a:p>
          <a:p>
            <a:pPr>
              <a:spcAft>
                <a:spcPts val="600"/>
              </a:spcAft>
            </a:pPr>
            <a:r>
              <a:rPr lang="da-DK" sz="4000" dirty="0">
                <a:solidFill>
                  <a:schemeClr val="tx1"/>
                </a:solidFill>
                <a:latin typeface="Gill Sans MT" panose="020B0502020104020203" pitchFamily="34" charset="0"/>
              </a:rPr>
              <a:t>Collard, J. , Bhat, T. N., et al. Washington (2018) 104: 31. </a:t>
            </a:r>
            <a:endParaRPr lang="en-US" sz="3600" dirty="0">
              <a:solidFill>
                <a:schemeClr val="tx1"/>
              </a:solidFill>
              <a:latin typeface="Gill Sans MT" panose="020B0502020104020203" pitchFamily="34" charset="0"/>
            </a:endParaRPr>
          </a:p>
        </p:txBody>
      </p:sp>
      <p:grpSp>
        <p:nvGrpSpPr>
          <p:cNvPr id="33" name="Group 32">
            <a:extLst>
              <a:ext uri="{FF2B5EF4-FFF2-40B4-BE49-F238E27FC236}">
                <a16:creationId xmlns:a16="http://schemas.microsoft.com/office/drawing/2014/main" id="{F5B5CFCD-2E62-460B-A10D-2A6D89CE2AD4}"/>
              </a:ext>
            </a:extLst>
          </p:cNvPr>
          <p:cNvGrpSpPr/>
          <p:nvPr/>
        </p:nvGrpSpPr>
        <p:grpSpPr>
          <a:xfrm>
            <a:off x="25453580" y="15373137"/>
            <a:ext cx="7614440" cy="10758037"/>
            <a:chOff x="25693015" y="14616563"/>
            <a:chExt cx="7614440" cy="10758037"/>
          </a:xfrm>
        </p:grpSpPr>
        <p:sp>
          <p:nvSpPr>
            <p:cNvPr id="12" name="Arrow: Down 11">
              <a:extLst>
                <a:ext uri="{FF2B5EF4-FFF2-40B4-BE49-F238E27FC236}">
                  <a16:creationId xmlns:a16="http://schemas.microsoft.com/office/drawing/2014/main" id="{D57F2A4E-9C81-4FB1-987E-2E3D0EF4B1A5}"/>
                </a:ext>
              </a:extLst>
            </p:cNvPr>
            <p:cNvSpPr/>
            <p:nvPr/>
          </p:nvSpPr>
          <p:spPr>
            <a:xfrm>
              <a:off x="25693015" y="14616563"/>
              <a:ext cx="7614440" cy="10758037"/>
            </a:xfrm>
            <a:prstGeom prst="downArrow">
              <a:avLst>
                <a:gd name="adj1" fmla="val 70133"/>
                <a:gd name="adj2" fmla="val 20195"/>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0F65080-D1BE-44A1-96B8-661635AE405A}"/>
                </a:ext>
              </a:extLst>
            </p:cNvPr>
            <p:cNvGrpSpPr/>
            <p:nvPr/>
          </p:nvGrpSpPr>
          <p:grpSpPr>
            <a:xfrm>
              <a:off x="26247338" y="14683455"/>
              <a:ext cx="6637020" cy="9613502"/>
              <a:chOff x="25561718" y="14141188"/>
              <a:chExt cx="6637020" cy="9613502"/>
            </a:xfrm>
          </p:grpSpPr>
          <p:sp>
            <p:nvSpPr>
              <p:cNvPr id="8" name="TextBox 7">
                <a:extLst>
                  <a:ext uri="{FF2B5EF4-FFF2-40B4-BE49-F238E27FC236}">
                    <a16:creationId xmlns:a16="http://schemas.microsoft.com/office/drawing/2014/main" id="{DD3CA21D-C53D-497B-9A8E-BEA7BB13067B}"/>
                  </a:ext>
                </a:extLst>
              </p:cNvPr>
              <p:cNvSpPr txBox="1"/>
              <p:nvPr/>
            </p:nvSpPr>
            <p:spPr>
              <a:xfrm>
                <a:off x="25818530" y="14141188"/>
                <a:ext cx="5992170" cy="1938992"/>
              </a:xfrm>
              <a:prstGeom prst="rect">
                <a:avLst/>
              </a:prstGeom>
              <a:noFill/>
            </p:spPr>
            <p:txBody>
              <a:bodyPr wrap="square" rtlCol="0">
                <a:spAutoFit/>
              </a:bodyPr>
              <a:lstStyle/>
              <a:p>
                <a:pPr algn="ctr"/>
                <a:r>
                  <a:rPr lang="en-US" sz="4000" dirty="0">
                    <a:latin typeface="Gill Sans MT" panose="020B0502020104020203" pitchFamily="34" charset="0"/>
                  </a:rPr>
                  <a:t>“Crystal packing is stabilized by intermolecular forces.”</a:t>
                </a:r>
                <a:endParaRPr lang="en-US" sz="4000" b="1" dirty="0">
                  <a:latin typeface="Gill Sans MT" panose="020B0502020104020203" pitchFamily="34" charset="0"/>
                </a:endParaRPr>
              </a:p>
            </p:txBody>
          </p:sp>
          <p:sp>
            <p:nvSpPr>
              <p:cNvPr id="9" name="Arrow: Down 8">
                <a:extLst>
                  <a:ext uri="{FF2B5EF4-FFF2-40B4-BE49-F238E27FC236}">
                    <a16:creationId xmlns:a16="http://schemas.microsoft.com/office/drawing/2014/main" id="{525B7C58-6D53-4C12-9AD7-E8DE7348FC6C}"/>
                  </a:ext>
                </a:extLst>
              </p:cNvPr>
              <p:cNvSpPr/>
              <p:nvPr/>
            </p:nvSpPr>
            <p:spPr>
              <a:xfrm>
                <a:off x="26566313" y="16137759"/>
                <a:ext cx="4266877" cy="1355070"/>
              </a:xfrm>
              <a:prstGeom prst="downArrow">
                <a:avLst>
                  <a:gd name="adj1" fmla="val 71796"/>
                  <a:gd name="adj2" fmla="val 48204"/>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Gill Sans MT" panose="020B0502020104020203" pitchFamily="34" charset="0"/>
                  </a:rPr>
                  <a:t>Tag Verbs</a:t>
                </a:r>
              </a:p>
            </p:txBody>
          </p:sp>
          <p:sp>
            <p:nvSpPr>
              <p:cNvPr id="36" name="Arrow: Down 35">
                <a:extLst>
                  <a:ext uri="{FF2B5EF4-FFF2-40B4-BE49-F238E27FC236}">
                    <a16:creationId xmlns:a16="http://schemas.microsoft.com/office/drawing/2014/main" id="{1A9F2701-3B7F-4625-A006-B70B1F7D6027}"/>
                  </a:ext>
                </a:extLst>
              </p:cNvPr>
              <p:cNvSpPr/>
              <p:nvPr/>
            </p:nvSpPr>
            <p:spPr>
              <a:xfrm>
                <a:off x="26992784" y="18454492"/>
                <a:ext cx="3413931" cy="1257402"/>
              </a:xfrm>
              <a:prstGeom prst="downArrow">
                <a:avLst>
                  <a:gd name="adj1" fmla="val 75503"/>
                  <a:gd name="adj2" fmla="val 47341"/>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Gill Sans MT" panose="020B0502020104020203" pitchFamily="34" charset="0"/>
                  </a:rPr>
                  <a:t>Collate</a:t>
                </a:r>
              </a:p>
            </p:txBody>
          </p:sp>
          <p:sp>
            <p:nvSpPr>
              <p:cNvPr id="37" name="Arrow: Down 36">
                <a:extLst>
                  <a:ext uri="{FF2B5EF4-FFF2-40B4-BE49-F238E27FC236}">
                    <a16:creationId xmlns:a16="http://schemas.microsoft.com/office/drawing/2014/main" id="{4E7FDB0B-CB58-464D-97F7-3F530E677CDE}"/>
                  </a:ext>
                </a:extLst>
              </p:cNvPr>
              <p:cNvSpPr/>
              <p:nvPr/>
            </p:nvSpPr>
            <p:spPr>
              <a:xfrm>
                <a:off x="27289077" y="20660284"/>
                <a:ext cx="2876447" cy="1199618"/>
              </a:xfrm>
              <a:prstGeom prst="downArrow">
                <a:avLst>
                  <a:gd name="adj1" fmla="val 62263"/>
                  <a:gd name="adj2" fmla="val 51216"/>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Gill Sans MT" panose="020B0502020104020203" pitchFamily="34" charset="0"/>
                  </a:rPr>
                  <a:t>Search</a:t>
                </a:r>
              </a:p>
            </p:txBody>
          </p:sp>
          <p:sp>
            <p:nvSpPr>
              <p:cNvPr id="38" name="TextBox 37">
                <a:extLst>
                  <a:ext uri="{FF2B5EF4-FFF2-40B4-BE49-F238E27FC236}">
                    <a16:creationId xmlns:a16="http://schemas.microsoft.com/office/drawing/2014/main" id="{5A8DBC7F-1922-42B2-AE5B-DC1212C6C6FC}"/>
                  </a:ext>
                </a:extLst>
              </p:cNvPr>
              <p:cNvSpPr txBox="1"/>
              <p:nvPr/>
            </p:nvSpPr>
            <p:spPr>
              <a:xfrm>
                <a:off x="26854231" y="17620906"/>
                <a:ext cx="3691039" cy="769441"/>
              </a:xfrm>
              <a:prstGeom prst="rect">
                <a:avLst/>
              </a:prstGeom>
              <a:noFill/>
            </p:spPr>
            <p:txBody>
              <a:bodyPr wrap="square" rtlCol="0">
                <a:spAutoFit/>
              </a:bodyPr>
              <a:lstStyle/>
              <a:p>
                <a:pPr algn="ctr"/>
                <a:r>
                  <a:rPr lang="en-US" sz="4400" dirty="0">
                    <a:latin typeface="Gill Sans MT" panose="020B0502020104020203" pitchFamily="34" charset="0"/>
                  </a:rPr>
                  <a:t>“stabilized”</a:t>
                </a:r>
                <a:endParaRPr lang="en-US" sz="4400" b="1" dirty="0">
                  <a:latin typeface="Gill Sans MT" panose="020B0502020104020203" pitchFamily="34" charset="0"/>
                </a:endParaRPr>
              </a:p>
            </p:txBody>
          </p:sp>
          <p:sp>
            <p:nvSpPr>
              <p:cNvPr id="39" name="TextBox 38">
                <a:extLst>
                  <a:ext uri="{FF2B5EF4-FFF2-40B4-BE49-F238E27FC236}">
                    <a16:creationId xmlns:a16="http://schemas.microsoft.com/office/drawing/2014/main" id="{62A1B37D-DEF6-46CB-A79C-69164ED2E7F3}"/>
                  </a:ext>
                </a:extLst>
              </p:cNvPr>
              <p:cNvSpPr txBox="1"/>
              <p:nvPr/>
            </p:nvSpPr>
            <p:spPr>
              <a:xfrm>
                <a:off x="26462676" y="19799258"/>
                <a:ext cx="4529247" cy="769441"/>
              </a:xfrm>
              <a:prstGeom prst="rect">
                <a:avLst/>
              </a:prstGeom>
              <a:noFill/>
            </p:spPr>
            <p:txBody>
              <a:bodyPr wrap="square" rtlCol="0">
                <a:spAutoFit/>
              </a:bodyPr>
              <a:lstStyle/>
              <a:p>
                <a:pPr algn="ctr"/>
                <a:r>
                  <a:rPr lang="en-US" sz="4400" dirty="0">
                    <a:latin typeface="Gill Sans MT" panose="020B0502020104020203" pitchFamily="34" charset="0"/>
                  </a:rPr>
                  <a:t>“is stabilized by”</a:t>
                </a:r>
                <a:endParaRPr lang="en-US" sz="4400" b="1" dirty="0">
                  <a:latin typeface="Gill Sans MT" panose="020B0502020104020203" pitchFamily="34" charset="0"/>
                </a:endParaRPr>
              </a:p>
            </p:txBody>
          </p:sp>
          <p:sp>
            <p:nvSpPr>
              <p:cNvPr id="40" name="TextBox 39">
                <a:extLst>
                  <a:ext uri="{FF2B5EF4-FFF2-40B4-BE49-F238E27FC236}">
                    <a16:creationId xmlns:a16="http://schemas.microsoft.com/office/drawing/2014/main" id="{B5C78210-27DD-4C4E-9A56-A24D902D224E}"/>
                  </a:ext>
                </a:extLst>
              </p:cNvPr>
              <p:cNvSpPr txBox="1"/>
              <p:nvPr/>
            </p:nvSpPr>
            <p:spPr>
              <a:xfrm>
                <a:off x="25561718" y="21815698"/>
                <a:ext cx="6637020" cy="1938992"/>
              </a:xfrm>
              <a:prstGeom prst="rect">
                <a:avLst/>
              </a:prstGeom>
              <a:noFill/>
            </p:spPr>
            <p:txBody>
              <a:bodyPr wrap="square" rtlCol="0">
                <a:spAutoFit/>
              </a:bodyPr>
              <a:lstStyle/>
              <a:p>
                <a:pPr algn="ctr"/>
                <a:r>
                  <a:rPr lang="en-US" sz="4000" dirty="0">
                    <a:latin typeface="Gill Sans MT" panose="020B0502020104020203" pitchFamily="34" charset="0"/>
                  </a:rPr>
                  <a:t>“crystal packing”</a:t>
                </a:r>
              </a:p>
              <a:p>
                <a:pPr algn="ctr"/>
                <a:r>
                  <a:rPr lang="en-US" sz="4000" dirty="0">
                    <a:latin typeface="Gill Sans MT" panose="020B0502020104020203" pitchFamily="34" charset="0"/>
                  </a:rPr>
                  <a:t>“is stabilized by” “intermolecular forces”</a:t>
                </a:r>
                <a:endParaRPr lang="en-US" sz="4000" b="1" dirty="0">
                  <a:latin typeface="Gill Sans MT" panose="020B0502020104020203" pitchFamily="34" charset="0"/>
                </a:endParaRPr>
              </a:p>
            </p:txBody>
          </p:sp>
        </p:grpSp>
      </p:grpSp>
      <p:pic>
        <p:nvPicPr>
          <p:cNvPr id="42" name="Picture 41">
            <a:extLst>
              <a:ext uri="{FF2B5EF4-FFF2-40B4-BE49-F238E27FC236}">
                <a16:creationId xmlns:a16="http://schemas.microsoft.com/office/drawing/2014/main" id="{6C241D9E-F798-4F2A-A628-17FDA5161A5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394875" y="25692167"/>
            <a:ext cx="11758008" cy="7291658"/>
          </a:xfrm>
          <a:prstGeom prst="rect">
            <a:avLst/>
          </a:prstGeom>
          <a:effectLst>
            <a:glow rad="495300">
              <a:schemeClr val="bg1">
                <a:lumMod val="95000"/>
                <a:alpha val="42000"/>
              </a:schemeClr>
            </a:glow>
          </a:effectLst>
        </p:spPr>
      </p:pic>
      <p:grpSp>
        <p:nvGrpSpPr>
          <p:cNvPr id="14" name="Group 13">
            <a:extLst>
              <a:ext uri="{FF2B5EF4-FFF2-40B4-BE49-F238E27FC236}">
                <a16:creationId xmlns:a16="http://schemas.microsoft.com/office/drawing/2014/main" id="{0AA2F463-029C-491D-9677-5AC97064CEF5}"/>
              </a:ext>
            </a:extLst>
          </p:cNvPr>
          <p:cNvGrpSpPr/>
          <p:nvPr/>
        </p:nvGrpSpPr>
        <p:grpSpPr>
          <a:xfrm>
            <a:off x="1084087" y="33518370"/>
            <a:ext cx="17723137" cy="6006020"/>
            <a:chOff x="2743200" y="33513418"/>
            <a:chExt cx="16561223" cy="5896049"/>
          </a:xfrm>
        </p:grpSpPr>
        <p:grpSp>
          <p:nvGrpSpPr>
            <p:cNvPr id="10" name="Group 9">
              <a:extLst>
                <a:ext uri="{FF2B5EF4-FFF2-40B4-BE49-F238E27FC236}">
                  <a16:creationId xmlns:a16="http://schemas.microsoft.com/office/drawing/2014/main" id="{8B7A6CDF-E02F-46EF-823E-DCB7AA276767}"/>
                </a:ext>
              </a:extLst>
            </p:cNvPr>
            <p:cNvGrpSpPr/>
            <p:nvPr/>
          </p:nvGrpSpPr>
          <p:grpSpPr>
            <a:xfrm>
              <a:off x="2743200" y="33651303"/>
              <a:ext cx="8050701" cy="5758164"/>
              <a:chOff x="2743200" y="33651303"/>
              <a:chExt cx="8050701" cy="5758164"/>
            </a:xfrm>
          </p:grpSpPr>
          <p:pic>
            <p:nvPicPr>
              <p:cNvPr id="6" name="Picture 5">
                <a:extLst>
                  <a:ext uri="{FF2B5EF4-FFF2-40B4-BE49-F238E27FC236}">
                    <a16:creationId xmlns:a16="http://schemas.microsoft.com/office/drawing/2014/main" id="{91E3672D-D6D9-4E3A-B2B5-62BA407C33BE}"/>
                  </a:ext>
                </a:extLst>
              </p:cNvPr>
              <p:cNvPicPr>
                <a:picLocks noChangeAspect="1"/>
              </p:cNvPicPr>
              <p:nvPr/>
            </p:nvPicPr>
            <p:blipFill rotWithShape="1">
              <a:blip r:embed="rId8">
                <a:extLst>
                  <a:ext uri="{28A0092B-C50C-407E-A947-70E740481C1C}">
                    <a14:useLocalDpi xmlns:a14="http://schemas.microsoft.com/office/drawing/2010/main" val="0"/>
                  </a:ext>
                </a:extLst>
              </a:blip>
              <a:srcRect l="10537"/>
              <a:stretch/>
            </p:blipFill>
            <p:spPr>
              <a:xfrm>
                <a:off x="3333135" y="33651303"/>
                <a:ext cx="7460766" cy="5697249"/>
              </a:xfrm>
              <a:prstGeom prst="rect">
                <a:avLst/>
              </a:prstGeom>
            </p:spPr>
          </p:pic>
          <p:pic>
            <p:nvPicPr>
              <p:cNvPr id="29" name="Picture 28">
                <a:extLst>
                  <a:ext uri="{FF2B5EF4-FFF2-40B4-BE49-F238E27FC236}">
                    <a16:creationId xmlns:a16="http://schemas.microsoft.com/office/drawing/2014/main" id="{6CF8C974-95AE-4D95-BEB4-AFE815C01E42}"/>
                  </a:ext>
                </a:extLst>
              </p:cNvPr>
              <p:cNvPicPr>
                <a:picLocks noChangeAspect="1"/>
              </p:cNvPicPr>
              <p:nvPr/>
            </p:nvPicPr>
            <p:blipFill rotWithShape="1">
              <a:blip r:embed="rId8">
                <a:extLst>
                  <a:ext uri="{28A0092B-C50C-407E-A947-70E740481C1C}">
                    <a14:useLocalDpi xmlns:a14="http://schemas.microsoft.com/office/drawing/2010/main" val="0"/>
                  </a:ext>
                </a:extLst>
              </a:blip>
              <a:srcRect l="-835" r="93761"/>
              <a:stretch/>
            </p:blipFill>
            <p:spPr>
              <a:xfrm>
                <a:off x="2743200" y="33712218"/>
                <a:ext cx="589935" cy="5697249"/>
              </a:xfrm>
              <a:prstGeom prst="rect">
                <a:avLst/>
              </a:prstGeom>
            </p:spPr>
          </p:pic>
        </p:grpSp>
        <p:grpSp>
          <p:nvGrpSpPr>
            <p:cNvPr id="7" name="Group 6">
              <a:extLst>
                <a:ext uri="{FF2B5EF4-FFF2-40B4-BE49-F238E27FC236}">
                  <a16:creationId xmlns:a16="http://schemas.microsoft.com/office/drawing/2014/main" id="{70A388B1-D749-4BE9-94EC-F14510A0FD7B}"/>
                </a:ext>
              </a:extLst>
            </p:cNvPr>
            <p:cNvGrpSpPr/>
            <p:nvPr/>
          </p:nvGrpSpPr>
          <p:grpSpPr>
            <a:xfrm>
              <a:off x="11102963" y="33513418"/>
              <a:ext cx="8201460" cy="5835134"/>
              <a:chOff x="11102963" y="33513418"/>
              <a:chExt cx="8201460" cy="5835134"/>
            </a:xfrm>
          </p:grpSpPr>
          <p:pic>
            <p:nvPicPr>
              <p:cNvPr id="3" name="Picture 2">
                <a:extLst>
                  <a:ext uri="{FF2B5EF4-FFF2-40B4-BE49-F238E27FC236}">
                    <a16:creationId xmlns:a16="http://schemas.microsoft.com/office/drawing/2014/main" id="{35BE71E4-70EC-4DD3-BD5C-835E70753FFC}"/>
                  </a:ext>
                </a:extLst>
              </p:cNvPr>
              <p:cNvPicPr>
                <a:picLocks noChangeAspect="1"/>
              </p:cNvPicPr>
              <p:nvPr/>
            </p:nvPicPr>
            <p:blipFill rotWithShape="1">
              <a:blip r:embed="rId9">
                <a:extLst>
                  <a:ext uri="{28A0092B-C50C-407E-A947-70E740481C1C}">
                    <a14:useLocalDpi xmlns:a14="http://schemas.microsoft.com/office/drawing/2010/main" val="0"/>
                  </a:ext>
                </a:extLst>
              </a:blip>
              <a:srcRect l="8049" r="24140"/>
              <a:stretch/>
            </p:blipFill>
            <p:spPr>
              <a:xfrm>
                <a:off x="11843657" y="33651303"/>
                <a:ext cx="7460766" cy="5697249"/>
              </a:xfrm>
              <a:prstGeom prst="rect">
                <a:avLst/>
              </a:prstGeom>
            </p:spPr>
          </p:pic>
          <p:pic>
            <p:nvPicPr>
              <p:cNvPr id="30" name="Picture 29">
                <a:extLst>
                  <a:ext uri="{FF2B5EF4-FFF2-40B4-BE49-F238E27FC236}">
                    <a16:creationId xmlns:a16="http://schemas.microsoft.com/office/drawing/2014/main" id="{E9FDC78F-1DA4-433B-B7CB-ACF24A8927EF}"/>
                  </a:ext>
                </a:extLst>
              </p:cNvPr>
              <p:cNvPicPr>
                <a:picLocks noChangeAspect="1"/>
              </p:cNvPicPr>
              <p:nvPr/>
            </p:nvPicPr>
            <p:blipFill rotWithShape="1">
              <a:blip r:embed="rId9">
                <a:extLst>
                  <a:ext uri="{28A0092B-C50C-407E-A947-70E740481C1C}">
                    <a14:useLocalDpi xmlns:a14="http://schemas.microsoft.com/office/drawing/2010/main" val="0"/>
                  </a:ext>
                </a:extLst>
              </a:blip>
              <a:srcRect l="-460" r="95098"/>
              <a:stretch/>
            </p:blipFill>
            <p:spPr>
              <a:xfrm>
                <a:off x="11102963" y="33513418"/>
                <a:ext cx="589935" cy="5697249"/>
              </a:xfrm>
              <a:prstGeom prst="rect">
                <a:avLst/>
              </a:prstGeom>
            </p:spPr>
          </p:pic>
        </p:grpSp>
      </p:grpSp>
      <p:pic>
        <p:nvPicPr>
          <p:cNvPr id="34" name="Picture 33">
            <a:extLst>
              <a:ext uri="{FF2B5EF4-FFF2-40B4-BE49-F238E27FC236}">
                <a16:creationId xmlns:a16="http://schemas.microsoft.com/office/drawing/2014/main" id="{EE58FD08-CD7D-414A-A416-A9D9504D61C6}"/>
              </a:ext>
            </a:extLst>
          </p:cNvPr>
          <p:cNvPicPr>
            <a:picLocks noChangeAspect="1"/>
          </p:cNvPicPr>
          <p:nvPr/>
        </p:nvPicPr>
        <p:blipFill rotWithShape="1">
          <a:blip r:embed="rId9">
            <a:extLst>
              <a:ext uri="{28A0092B-C50C-407E-A947-70E740481C1C}">
                <a14:useLocalDpi xmlns:a14="http://schemas.microsoft.com/office/drawing/2010/main" val="0"/>
              </a:ext>
            </a:extLst>
          </a:blip>
          <a:srcRect l="77232"/>
          <a:stretch/>
        </p:blipFill>
        <p:spPr>
          <a:xfrm>
            <a:off x="19192865" y="34185109"/>
            <a:ext cx="3080704" cy="7204096"/>
          </a:xfrm>
          <a:prstGeom prst="rect">
            <a:avLst/>
          </a:prstGeom>
        </p:spPr>
      </p:pic>
    </p:spTree>
    <p:extLst>
      <p:ext uri="{BB962C8B-B14F-4D97-AF65-F5344CB8AC3E}">
        <p14:creationId xmlns:p14="http://schemas.microsoft.com/office/powerpoint/2010/main" val="21507415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240</TotalTime>
  <Words>167</Words>
  <Application>Microsoft Office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Gill Sans MT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Zhang, Peter J. (Assoc)</dc:creator>
  <cp:lastModifiedBy>Zhang, Peter J. (Assoc)</cp:lastModifiedBy>
  <cp:revision>23</cp:revision>
  <dcterms:created xsi:type="dcterms:W3CDTF">2019-08-01T17:46:39Z</dcterms:created>
  <dcterms:modified xsi:type="dcterms:W3CDTF">2019-08-02T14:45:17Z</dcterms:modified>
</cp:coreProperties>
</file>