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1" r:id="rId9"/>
    <p:sldId id="269" r:id="rId10"/>
    <p:sldId id="268" r:id="rId11"/>
    <p:sldId id="267" r:id="rId12"/>
    <p:sldId id="270" r:id="rId13"/>
    <p:sldId id="271" r:id="rId14"/>
    <p:sldId id="272" r:id="rId15"/>
    <p:sldId id="273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Terms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A14409FA-E9E7-4ED8-B317-B1F9B6F426A1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Preprocessing</a:t>
          </a:r>
        </a:p>
      </dgm:t>
    </dgm:pt>
    <dgm:pt modelId="{87B36B5A-9C39-4400-AF9F-FF6F21817D12}" type="parTrans" cxnId="{A9447F48-6E41-4634-9A1D-3052DFF45357}">
      <dgm:prSet/>
      <dgm:spPr/>
    </dgm:pt>
    <dgm:pt modelId="{F7907FB1-F407-4BFA-99F7-FF51F75AED6F}" type="sibTrans" cxnId="{A9447F48-6E41-4634-9A1D-3052DFF45357}">
      <dgm:prSet/>
      <dgm:spPr/>
    </dgm:pt>
    <dgm:pt modelId="{14F10371-2946-4F88-8EE6-FAC8D9D3457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Cyclic-LDA</a:t>
          </a:r>
        </a:p>
      </dgm:t>
    </dgm:pt>
    <dgm:pt modelId="{C91ACC78-42B9-4D51-B8D2-7FC0828CAD6B}" type="parTrans" cxnId="{CEF10D36-3F7C-42D0-83E3-EC6020828F9A}">
      <dgm:prSet/>
      <dgm:spPr/>
    </dgm:pt>
    <dgm:pt modelId="{7AD2AB5C-164A-4A5A-9FAD-98C4E342A24F}" type="sibTrans" cxnId="{CEF10D36-3F7C-42D0-83E3-EC6020828F9A}">
      <dgm:prSet/>
      <dgm:spPr/>
    </dgm:pt>
    <dgm:pt modelId="{295C7A22-82C7-4D54-858A-85849D692F0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Visualization</a:t>
          </a:r>
        </a:p>
      </dgm:t>
    </dgm:pt>
    <dgm:pt modelId="{9BFD1F5A-CDE3-4CB0-AE6B-C8CFCA131E11}" type="parTrans" cxnId="{5606FE94-3CB5-40E6-9670-051C0F170DE0}">
      <dgm:prSet/>
      <dgm:spPr/>
    </dgm:pt>
    <dgm:pt modelId="{724CCDAD-03F5-45C5-B0F8-E0C7AA8B7F8E}" type="sibTrans" cxnId="{5606FE94-3CB5-40E6-9670-051C0F170DE0}">
      <dgm:prSet/>
      <dgm:spPr/>
    </dgm:pt>
    <dgm:pt modelId="{1DD0F771-9E81-43CB-8471-D02738188C55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Storage</a:t>
          </a:r>
        </a:p>
      </dgm:t>
    </dgm:pt>
    <dgm:pt modelId="{C3AD8E22-8890-46B1-9DEB-60AD422F948C}" type="parTrans" cxnId="{D44D59B8-1F01-4A40-AC91-6FE100706D00}">
      <dgm:prSet/>
      <dgm:spPr/>
    </dgm:pt>
    <dgm:pt modelId="{24014C23-85BC-41AE-B0AD-651794C1C62B}" type="sibTrans" cxnId="{D44D59B8-1F01-4A40-AC91-6FE100706D00}">
      <dgm:prSet/>
      <dgm:spPr/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5">
        <dgm:presLayoutVars>
          <dgm:bulletEnabled val="1"/>
        </dgm:presLayoutVars>
      </dgm:prSet>
      <dgm:spPr/>
    </dgm:pt>
    <dgm:pt modelId="{3118CDA0-CEAE-41C5-B731-67A07C334E7D}" type="pres">
      <dgm:prSet presAssocID="{26455024-78D1-45D7-8B61-1B49BA4609C0}" presName="sibTrans" presStyleCnt="0"/>
      <dgm:spPr/>
    </dgm:pt>
    <dgm:pt modelId="{E2E17D58-3F4D-4928-BAA0-FBFA573AF8D0}" type="pres">
      <dgm:prSet presAssocID="{A14409FA-E9E7-4ED8-B317-B1F9B6F426A1}" presName="textNode" presStyleLbl="node1" presStyleIdx="1" presStyleCnt="5">
        <dgm:presLayoutVars>
          <dgm:bulletEnabled val="1"/>
        </dgm:presLayoutVars>
      </dgm:prSet>
      <dgm:spPr/>
    </dgm:pt>
    <dgm:pt modelId="{21063E31-4CB8-4E56-8928-4CB86FB1AB4E}" type="pres">
      <dgm:prSet presAssocID="{F7907FB1-F407-4BFA-99F7-FF51F75AED6F}" presName="sibTrans" presStyleCnt="0"/>
      <dgm:spPr/>
    </dgm:pt>
    <dgm:pt modelId="{6831F4C4-A15F-4360-8ABF-F98F0BC9C483}" type="pres">
      <dgm:prSet presAssocID="{14F10371-2946-4F88-8EE6-FAC8D9D34570}" presName="textNode" presStyleLbl="node1" presStyleIdx="2" presStyleCnt="5">
        <dgm:presLayoutVars>
          <dgm:bulletEnabled val="1"/>
        </dgm:presLayoutVars>
      </dgm:prSet>
      <dgm:spPr/>
    </dgm:pt>
    <dgm:pt modelId="{4C88CB0E-D585-4C46-A2BE-942FEFDFE891}" type="pres">
      <dgm:prSet presAssocID="{7AD2AB5C-164A-4A5A-9FAD-98C4E342A24F}" presName="sibTrans" presStyleCnt="0"/>
      <dgm:spPr/>
    </dgm:pt>
    <dgm:pt modelId="{E2F54F6B-2DA8-44C0-9471-4D1DD5679EA9}" type="pres">
      <dgm:prSet presAssocID="{295C7A22-82C7-4D54-858A-85849D692F0A}" presName="textNode" presStyleLbl="node1" presStyleIdx="3" presStyleCnt="5">
        <dgm:presLayoutVars>
          <dgm:bulletEnabled val="1"/>
        </dgm:presLayoutVars>
      </dgm:prSet>
      <dgm:spPr/>
    </dgm:pt>
    <dgm:pt modelId="{4DBB4876-EC05-4A62-B5E2-5B5DFB82371D}" type="pres">
      <dgm:prSet presAssocID="{724CCDAD-03F5-45C5-B0F8-E0C7AA8B7F8E}" presName="sibTrans" presStyleCnt="0"/>
      <dgm:spPr/>
    </dgm:pt>
    <dgm:pt modelId="{10154DC6-469F-4C89-8A56-5C07C2A25AAF}" type="pres">
      <dgm:prSet presAssocID="{1DD0F771-9E81-43CB-8471-D02738188C5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EF10D36-3F7C-42D0-83E3-EC6020828F9A}" srcId="{7670A373-51E5-4E56-8906-CE40DB105DE3}" destId="{14F10371-2946-4F88-8EE6-FAC8D9D34570}" srcOrd="2" destOrd="0" parTransId="{C91ACC78-42B9-4D51-B8D2-7FC0828CAD6B}" sibTransId="{7AD2AB5C-164A-4A5A-9FAD-98C4E342A24F}"/>
    <dgm:cxn modelId="{3F472346-6DAB-44E8-935E-508BA6859776}" type="presOf" srcId="{14F10371-2946-4F88-8EE6-FAC8D9D34570}" destId="{6831F4C4-A15F-4360-8ABF-F98F0BC9C483}" srcOrd="0" destOrd="0" presId="urn:microsoft.com/office/officeart/2005/8/layout/hProcess9"/>
    <dgm:cxn modelId="{A9447F48-6E41-4634-9A1D-3052DFF45357}" srcId="{7670A373-51E5-4E56-8906-CE40DB105DE3}" destId="{A14409FA-E9E7-4ED8-B317-B1F9B6F426A1}" srcOrd="1" destOrd="0" parTransId="{87B36B5A-9C39-4400-AF9F-FF6F21817D12}" sibTransId="{F7907FB1-F407-4BFA-99F7-FF51F75AED6F}"/>
    <dgm:cxn modelId="{DD92357C-A607-4443-A96A-94AB5B6243AA}" type="presOf" srcId="{295C7A22-82C7-4D54-858A-85849D692F0A}" destId="{E2F54F6B-2DA8-44C0-9471-4D1DD5679EA9}" srcOrd="0" destOrd="0" presId="urn:microsoft.com/office/officeart/2005/8/layout/hProcess9"/>
    <dgm:cxn modelId="{ECC57792-1B6B-4E6E-8907-ED8409B4CA37}" type="presOf" srcId="{1DD0F771-9E81-43CB-8471-D02738188C55}" destId="{10154DC6-469F-4C89-8A56-5C07C2A25AAF}" srcOrd="0" destOrd="0" presId="urn:microsoft.com/office/officeart/2005/8/layout/hProcess9"/>
    <dgm:cxn modelId="{5606FE94-3CB5-40E6-9670-051C0F170DE0}" srcId="{7670A373-51E5-4E56-8906-CE40DB105DE3}" destId="{295C7A22-82C7-4D54-858A-85849D692F0A}" srcOrd="3" destOrd="0" parTransId="{9BFD1F5A-CDE3-4CB0-AE6B-C8CFCA131E11}" sibTransId="{724CCDAD-03F5-45C5-B0F8-E0C7AA8B7F8E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8B9F1EA4-F64E-49A4-B7B6-5FE25AFE5DA2}" type="presOf" srcId="{A14409FA-E9E7-4ED8-B317-B1F9B6F426A1}" destId="{E2E17D58-3F4D-4928-BAA0-FBFA573AF8D0}" srcOrd="0" destOrd="0" presId="urn:microsoft.com/office/officeart/2005/8/layout/hProcess9"/>
    <dgm:cxn modelId="{D44D59B8-1F01-4A40-AC91-6FE100706D00}" srcId="{7670A373-51E5-4E56-8906-CE40DB105DE3}" destId="{1DD0F771-9E81-43CB-8471-D02738188C55}" srcOrd="4" destOrd="0" parTransId="{C3AD8E22-8890-46B1-9DEB-60AD422F948C}" sibTransId="{24014C23-85BC-41AE-B0AD-651794C1C62B}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4DE8DD14-A537-4556-83DB-1E99E193C2D6}" type="presParOf" srcId="{3612C8CA-C6AC-4BAD-8816-4D0765F2311B}" destId="{3118CDA0-CEAE-41C5-B731-67A07C334E7D}" srcOrd="1" destOrd="0" presId="urn:microsoft.com/office/officeart/2005/8/layout/hProcess9"/>
    <dgm:cxn modelId="{E86B72D6-78DD-4190-A594-E987CDB83A37}" type="presParOf" srcId="{3612C8CA-C6AC-4BAD-8816-4D0765F2311B}" destId="{E2E17D58-3F4D-4928-BAA0-FBFA573AF8D0}" srcOrd="2" destOrd="0" presId="urn:microsoft.com/office/officeart/2005/8/layout/hProcess9"/>
    <dgm:cxn modelId="{B94F6B71-3FDE-4343-BD6C-17A334D03535}" type="presParOf" srcId="{3612C8CA-C6AC-4BAD-8816-4D0765F2311B}" destId="{21063E31-4CB8-4E56-8928-4CB86FB1AB4E}" srcOrd="3" destOrd="0" presId="urn:microsoft.com/office/officeart/2005/8/layout/hProcess9"/>
    <dgm:cxn modelId="{63CEEB6C-BB46-47E8-9DE7-DA847848DBA9}" type="presParOf" srcId="{3612C8CA-C6AC-4BAD-8816-4D0765F2311B}" destId="{6831F4C4-A15F-4360-8ABF-F98F0BC9C483}" srcOrd="4" destOrd="0" presId="urn:microsoft.com/office/officeart/2005/8/layout/hProcess9"/>
    <dgm:cxn modelId="{D3E2724D-56BB-46AD-B73C-F6E1B1CACDDD}" type="presParOf" srcId="{3612C8CA-C6AC-4BAD-8816-4D0765F2311B}" destId="{4C88CB0E-D585-4C46-A2BE-942FEFDFE891}" srcOrd="5" destOrd="0" presId="urn:microsoft.com/office/officeart/2005/8/layout/hProcess9"/>
    <dgm:cxn modelId="{1D0069B7-1A33-427B-A317-59E484934383}" type="presParOf" srcId="{3612C8CA-C6AC-4BAD-8816-4D0765F2311B}" destId="{E2F54F6B-2DA8-44C0-9471-4D1DD5679EA9}" srcOrd="6" destOrd="0" presId="urn:microsoft.com/office/officeart/2005/8/layout/hProcess9"/>
    <dgm:cxn modelId="{03A1FEAE-C709-4D6B-B17D-5CC88C1C6943}" type="presParOf" srcId="{3612C8CA-C6AC-4BAD-8816-4D0765F2311B}" destId="{4DBB4876-EC05-4A62-B5E2-5B5DFB82371D}" srcOrd="7" destOrd="0" presId="urn:microsoft.com/office/officeart/2005/8/layout/hProcess9"/>
    <dgm:cxn modelId="{81E366BA-1CF6-4F3E-8B3B-3D758D964E30}" type="presParOf" srcId="{3612C8CA-C6AC-4BAD-8816-4D0765F2311B}" destId="{10154DC6-469F-4C89-8A56-5C07C2A25AAF}" srcOrd="8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1943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R&amp;R Terms</a:t>
          </a:r>
        </a:p>
      </dsp:txBody>
      <dsp:txXfrm>
        <a:off x="81298" y="1298554"/>
        <a:ext cx="1755927" cy="1466890"/>
      </dsp:txXfrm>
    </dsp:sp>
    <dsp:sp modelId="{E2E17D58-3F4D-4928-BAA0-FBFA573AF8D0}">
      <dsp:nvSpPr>
        <dsp:cNvPr id="0" name=""/>
        <dsp:cNvSpPr/>
      </dsp:nvSpPr>
      <dsp:spPr>
        <a:xfrm>
          <a:off x="2100638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2179993" y="1298554"/>
        <a:ext cx="1755927" cy="1466890"/>
      </dsp:txXfrm>
    </dsp:sp>
    <dsp:sp modelId="{6831F4C4-A15F-4360-8ABF-F98F0BC9C483}">
      <dsp:nvSpPr>
        <dsp:cNvPr id="0" name=""/>
        <dsp:cNvSpPr/>
      </dsp:nvSpPr>
      <dsp:spPr>
        <a:xfrm>
          <a:off x="4199334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Cyclic-LDA</a:t>
          </a:r>
        </a:p>
      </dsp:txBody>
      <dsp:txXfrm>
        <a:off x="4278689" y="1298554"/>
        <a:ext cx="1755927" cy="1466890"/>
      </dsp:txXfrm>
    </dsp:sp>
    <dsp:sp modelId="{E2F54F6B-2DA8-44C0-9471-4D1DD5679EA9}">
      <dsp:nvSpPr>
        <dsp:cNvPr id="0" name=""/>
        <dsp:cNvSpPr/>
      </dsp:nvSpPr>
      <dsp:spPr>
        <a:xfrm>
          <a:off x="6298030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>
        <a:off x="6377385" y="1298554"/>
        <a:ext cx="1755927" cy="1466890"/>
      </dsp:txXfrm>
    </dsp:sp>
    <dsp:sp modelId="{10154DC6-469F-4C89-8A56-5C07C2A25AAF}">
      <dsp:nvSpPr>
        <dsp:cNvPr id="0" name=""/>
        <dsp:cNvSpPr/>
      </dsp:nvSpPr>
      <dsp:spPr>
        <a:xfrm>
          <a:off x="8396726" y="1219199"/>
          <a:ext cx="1914637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</a:t>
          </a:r>
        </a:p>
      </dsp:txBody>
      <dsp:txXfrm>
        <a:off x="8476081" y="1298554"/>
        <a:ext cx="1755927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0BE-EF80-4470-95E7-4F57C4CD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9EBC-25EC-4C16-B447-17E3F6F6D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2866-6DD0-4DCB-9A46-8952ED0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C8F-5B2A-460D-8282-3CBDD44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7DAF-0FF1-4C59-B5C4-D4C22F7E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A6B-6608-417D-9A67-28210C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4B69-4369-4A5F-8B32-1CE34245C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223-4DCD-4D88-8E08-0533FE99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C96C-F967-4D64-AECD-2D78A4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92D3-7D54-4413-8B0E-0495146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E480-A6D8-4CF6-B7DF-13DC7555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AA3B-3867-4B1F-9230-C7252182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599-3FC4-4E70-8F26-8657249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FC33-341A-4B6D-BFB9-73BA401E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1CAB-569F-449B-B65D-3976F19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AAE-7616-4693-921B-4ED43A2E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C76-1898-48F4-8651-CBD3DD4C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DD9A-87F7-4797-974A-31BA4A2E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607-F755-40FE-9BAF-0604900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26A5-1850-4495-A1F8-B34805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352-4A26-4CDB-B198-8046FD03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C49-CD53-48B9-8B60-A6CD371A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72A-BDAF-4FA6-B4DF-8090B3A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A2EE-7064-4838-BB85-800607A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6FA5-2AAF-4E07-8974-1EED726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398C-364C-4517-9B13-93EA959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F5C2-F4F5-4BFB-B9CB-E3AA621E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7FD4-93D0-414B-A9B8-6C6225FB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26C-4AF4-4A1D-8D58-3B2C329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F883-111D-4636-B2B4-39F5BAEE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588A-17A4-481B-AB8D-F644709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B0F-80CE-4C87-AC4D-5436314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A71-3311-4D95-A942-4B308D8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D4CBC-D8FB-4589-B375-8DC241B5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01D4-0B03-4788-BBC2-8D0D7613A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C5A1-B20B-4265-80C3-50B9EA744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9BA59-C3EA-48D1-A4AC-4E640FB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8D23C-5180-416D-816C-F3AA378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77D-4835-4E80-B4EB-85FCCA9B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DDA3-5A21-49D9-9ACD-5A22D41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EF53-2C81-4F4E-9040-94040E73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5EAA-9A07-4DC3-8826-F388511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2C67A-E3CB-420E-814D-3926B28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B614-A2DD-4111-89E9-698887B5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A47D-1B79-4E40-83E9-5699B03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994D-4A3F-439C-8ED7-E32B65A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40D-13EA-45DE-94C6-AA7EC5DD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888A-86B1-4F25-ACB4-0FB95929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CE9C-64AA-4453-9602-E6E50736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884B-5449-46D8-A2CF-79A930A1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E4BB-163A-49C5-9097-5832922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4D36-F296-4D44-8842-AEBBB2B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86-07A1-49D1-A576-56DA4371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7E24-8CBA-490B-98EC-070BEAEC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19AD-1A13-4D6A-97BB-40804F77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BFD8-0A69-4A03-A5E8-BDD652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0F2-9A35-4FD4-9A16-826974D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A6B7-24DD-4E4A-BFF7-04F78256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9EE4-CC74-422B-9FFC-B57097A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9F15-E228-44E7-9841-92DDA28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F638-F230-4F0C-A5C5-92A1D845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CCD4-9BA8-48EE-BFD0-A699698EB9A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7DFE-8D87-424C-ABFA-2C29A16E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370B-0DEB-45ED-847B-4C239D51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AB46-6B2D-4013-996D-FC3CEBCA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20-919D-4F1A-9682-0486DDBA7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R&amp;R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37BA-55A0-4C74-9C91-26F75633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Zhang and Jonah Tash</a:t>
            </a:r>
          </a:p>
        </p:txBody>
      </p:sp>
    </p:spTree>
    <p:extLst>
      <p:ext uri="{BB962C8B-B14F-4D97-AF65-F5344CB8AC3E}">
        <p14:creationId xmlns:p14="http://schemas.microsoft.com/office/powerpoint/2010/main" val="397003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Example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Topic 1: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n_hydrogen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weak_intermolecular_c_h</a:t>
            </a:r>
            <a:r>
              <a:rPr lang="en-US" sz="2000" dirty="0"/>
              <a:t>, </a:t>
            </a:r>
            <a:r>
              <a:rPr lang="en-US" sz="2000" dirty="0" err="1"/>
              <a:t>intermolecular_n_h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2: </a:t>
            </a:r>
            <a:r>
              <a:rPr lang="en-US" sz="2000" dirty="0" err="1"/>
              <a:t>intermolecular_n_h</a:t>
            </a:r>
            <a:r>
              <a:rPr lang="en-US" sz="2000" dirty="0"/>
              <a:t>, </a:t>
            </a:r>
            <a:r>
              <a:rPr lang="en-US" sz="2000" dirty="0" err="1"/>
              <a:t>molecular_structure</a:t>
            </a:r>
            <a:r>
              <a:rPr lang="en-US" sz="2000" dirty="0"/>
              <a:t>, </a:t>
            </a:r>
            <a:r>
              <a:rPr lang="en-US" sz="2000" dirty="0" err="1"/>
              <a:t>complex_cation</a:t>
            </a:r>
            <a:r>
              <a:rPr lang="en-US" sz="2000" dirty="0"/>
              <a:t>,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water_molecule</a:t>
            </a:r>
            <a:r>
              <a:rPr lang="en-US" sz="2000" dirty="0"/>
              <a:t>, </a:t>
            </a:r>
            <a:r>
              <a:rPr lang="en-US" sz="2000" dirty="0" err="1"/>
              <a:t>n_hydrogen_bond</a:t>
            </a:r>
            <a:r>
              <a:rPr lang="en-US" sz="2000" dirty="0"/>
              <a:t>, </a:t>
            </a:r>
            <a:r>
              <a:rPr lang="en-US" sz="2000" dirty="0" err="1"/>
              <a:t>centroid_distance</a:t>
            </a:r>
            <a:r>
              <a:rPr lang="en-US" sz="2000" dirty="0"/>
              <a:t>, </a:t>
            </a:r>
            <a:r>
              <a:rPr lang="en-US" sz="2000" dirty="0" err="1"/>
              <a:t>square_pyramidal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3: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pi_interaction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unit_cell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…</a:t>
            </a:r>
          </a:p>
          <a:p>
            <a:r>
              <a:rPr lang="en-US" sz="2000" dirty="0"/>
              <a:t>Topic 4: </a:t>
            </a:r>
            <a:r>
              <a:rPr lang="en-US" sz="2000" dirty="0" err="1"/>
              <a:t>asymmetric_unit</a:t>
            </a:r>
            <a:r>
              <a:rPr lang="en-US" sz="2000" dirty="0"/>
              <a:t>, </a:t>
            </a:r>
            <a:r>
              <a:rPr lang="en-US" sz="2000" dirty="0" err="1"/>
              <a:t>asymmetric_unit_molecule</a:t>
            </a:r>
            <a:r>
              <a:rPr lang="en-US" sz="2000" dirty="0"/>
              <a:t>, </a:t>
            </a:r>
            <a:r>
              <a:rPr lang="en-US" sz="2000" dirty="0" err="1"/>
              <a:t>dimensional_network</a:t>
            </a:r>
            <a:r>
              <a:rPr lang="en-US" sz="2000" dirty="0"/>
              <a:t>, </a:t>
            </a:r>
            <a:r>
              <a:rPr lang="en-US" sz="2000" dirty="0" err="1"/>
              <a:t>intermolecular_c_h</a:t>
            </a:r>
            <a:r>
              <a:rPr lang="en-US" sz="2000" dirty="0"/>
              <a:t>, </a:t>
            </a:r>
            <a:r>
              <a:rPr lang="en-US" sz="2000" dirty="0" err="1"/>
              <a:t>synchrotron_radiation</a:t>
            </a:r>
            <a:r>
              <a:rPr lang="en-US" sz="2000" dirty="0"/>
              <a:t>, </a:t>
            </a:r>
            <a:r>
              <a:rPr lang="en-US" sz="2000" dirty="0" err="1"/>
              <a:t>n_atom</a:t>
            </a:r>
            <a:r>
              <a:rPr lang="en-US" sz="2000" dirty="0"/>
              <a:t>, </a:t>
            </a:r>
            <a:r>
              <a:rPr lang="en-US" sz="2000" dirty="0" err="1"/>
              <a:t>space_group</a:t>
            </a:r>
            <a:r>
              <a:rPr lang="en-US" sz="2000" dirty="0"/>
              <a:t>, </a:t>
            </a:r>
            <a:r>
              <a:rPr lang="en-US" sz="2000" dirty="0" err="1"/>
              <a:t>aring_resolution</a:t>
            </a:r>
            <a:r>
              <a:rPr lang="en-US" sz="2000" dirty="0"/>
              <a:t>, </a:t>
            </a:r>
            <a:r>
              <a:rPr lang="en-US" sz="2000" dirty="0" err="1"/>
              <a:t>single_crystal</a:t>
            </a:r>
            <a:r>
              <a:rPr lang="en-US" sz="2000" dirty="0"/>
              <a:t>, </a:t>
            </a:r>
            <a:r>
              <a:rPr lang="en-US" sz="2000" dirty="0" err="1"/>
              <a:t>o_atom</a:t>
            </a:r>
            <a:endParaRPr lang="en-US" sz="20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47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not suitable because many documents are left without significant probability of belonging to any topic</a:t>
            </a:r>
          </a:p>
          <a:p>
            <a:r>
              <a:rPr lang="en-US" dirty="0"/>
              <a:t>We modify the algorithm as follows:</a:t>
            </a:r>
          </a:p>
          <a:p>
            <a:pPr lvl="1"/>
            <a:r>
              <a:rPr lang="en-US" dirty="0"/>
              <a:t>The number of topics for LDA  is determined by multiplying the number of documents to model by some specified doc-to-topic ratio </a:t>
            </a:r>
            <a:r>
              <a:rPr lang="en-US" i="1" dirty="0"/>
              <a:t>R</a:t>
            </a:r>
            <a:endParaRPr lang="en-US" dirty="0"/>
          </a:p>
          <a:p>
            <a:pPr lvl="1"/>
            <a:r>
              <a:rPr lang="en-US" dirty="0"/>
              <a:t>We call a document “good” if it has a probability greater than some specified probability </a:t>
            </a:r>
            <a:r>
              <a:rPr lang="en-US" i="1" dirty="0"/>
              <a:t>P</a:t>
            </a:r>
            <a:r>
              <a:rPr lang="en-US" dirty="0"/>
              <a:t> of belonging to some topic</a:t>
            </a:r>
          </a:p>
          <a:p>
            <a:pPr lvl="1"/>
            <a:r>
              <a:rPr lang="en-US" dirty="0"/>
              <a:t>We cyclical run LDA on all documents that are not yet “good” until they all converge</a:t>
            </a:r>
          </a:p>
        </p:txBody>
      </p:sp>
    </p:spTree>
    <p:extLst>
      <p:ext uri="{BB962C8B-B14F-4D97-AF65-F5344CB8AC3E}">
        <p14:creationId xmlns:p14="http://schemas.microsoft.com/office/powerpoint/2010/main" val="102557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Cyclic-LDA Example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65049E-6493-45A8-A6C8-11460880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AF6E3-115A-429F-8456-23AFD9F6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protein, data, using, space, b, </a:t>
            </a:r>
            <a:r>
              <a:rPr lang="en-US" dirty="0" err="1"/>
              <a:t>xray</a:t>
            </a:r>
            <a:r>
              <a:rPr lang="en-US" dirty="0"/>
              <a:t>, p, resolution, beta, scattering</a:t>
            </a:r>
          </a:p>
          <a:p>
            <a:r>
              <a:rPr lang="en-US" dirty="0"/>
              <a:t> diffraction, data, result, </a:t>
            </a:r>
            <a:r>
              <a:rPr lang="en-US" dirty="0" err="1"/>
              <a:t>xray</a:t>
            </a:r>
            <a:r>
              <a:rPr lang="en-US" dirty="0"/>
              <a:t>, method, protein, using, factor, model, also </a:t>
            </a:r>
          </a:p>
          <a:p>
            <a:r>
              <a:rPr lang="en-US" dirty="0"/>
              <a:t>diffraction, </a:t>
            </a:r>
            <a:r>
              <a:rPr lang="en-US" dirty="0" err="1"/>
              <a:t>xray</a:t>
            </a:r>
            <a:r>
              <a:rPr lang="en-US" dirty="0"/>
              <a:t>, material, analysis, data, model, sample, using, structural, lattice </a:t>
            </a:r>
          </a:p>
          <a:p>
            <a:r>
              <a:rPr lang="en-US" dirty="0" err="1"/>
              <a:t>xray</a:t>
            </a:r>
            <a:r>
              <a:rPr lang="en-US" dirty="0"/>
              <a:t>, data, diffraction, protein, using, domain, time, structural, material, sample </a:t>
            </a:r>
          </a:p>
          <a:p>
            <a:r>
              <a:rPr lang="en-US" dirty="0"/>
              <a:t>ligand, complex, distorted, prime, water, anion, coordination, cation, coordinated, ion </a:t>
            </a:r>
          </a:p>
          <a:p>
            <a:r>
              <a:rPr lang="en-US" dirty="0"/>
              <a:t>pi, plane, </a:t>
            </a:r>
            <a:r>
              <a:rPr lang="en-US" dirty="0" err="1"/>
              <a:t>chno</a:t>
            </a:r>
            <a:r>
              <a:rPr lang="en-US" dirty="0"/>
              <a:t>, linked, benzene, the, </a:t>
            </a:r>
            <a:r>
              <a:rPr lang="en-US" dirty="0" err="1"/>
              <a:t>hn</a:t>
            </a:r>
            <a:r>
              <a:rPr lang="en-US" dirty="0"/>
              <a:t>, along, conformation, weak</a:t>
            </a:r>
          </a:p>
        </p:txBody>
      </p:sp>
    </p:spTree>
    <p:extLst>
      <p:ext uri="{BB962C8B-B14F-4D97-AF65-F5344CB8AC3E}">
        <p14:creationId xmlns:p14="http://schemas.microsoft.com/office/powerpoint/2010/main" val="27155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A343F-42D1-404A-B212-76BCE65C5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70" y="2072640"/>
            <a:ext cx="6216262" cy="4154587"/>
          </a:xfrm>
        </p:spPr>
      </p:pic>
    </p:spTree>
    <p:extLst>
      <p:ext uri="{BB962C8B-B14F-4D97-AF65-F5344CB8AC3E}">
        <p14:creationId xmlns:p14="http://schemas.microsoft.com/office/powerpoint/2010/main" val="13963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A3B4581-612B-48F4-850B-6081813C0019}"/>
              </a:ext>
            </a:extLst>
          </p:cNvPr>
          <p:cNvGrpSpPr/>
          <p:nvPr/>
        </p:nvGrpSpPr>
        <p:grpSpPr>
          <a:xfrm>
            <a:off x="3371798" y="1305806"/>
            <a:ext cx="5607151" cy="3297198"/>
            <a:chOff x="3371798" y="1305806"/>
            <a:chExt cx="5607151" cy="32971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C31C8D-6792-4F8C-AA0B-E20CE9AAC2F7}"/>
                </a:ext>
              </a:extLst>
            </p:cNvPr>
            <p:cNvSpPr txBox="1"/>
            <p:nvPr/>
          </p:nvSpPr>
          <p:spPr>
            <a:xfrm>
              <a:off x="3371798" y="2880360"/>
              <a:ext cx="1900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hydrogen bonds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CE776B-87D5-4D7A-84B0-65A812A73FA5}"/>
                </a:ext>
              </a:extLst>
            </p:cNvPr>
            <p:cNvSpPr txBox="1"/>
            <p:nvPr/>
          </p:nvSpPr>
          <p:spPr>
            <a:xfrm>
              <a:off x="4033443" y="1784414"/>
              <a:ext cx="1907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and B molecules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9EB696-624F-4630-9E73-229BDBB98F17}"/>
                </a:ext>
              </a:extLst>
            </p:cNvPr>
            <p:cNvSpPr txBox="1"/>
            <p:nvPr/>
          </p:nvSpPr>
          <p:spPr>
            <a:xfrm>
              <a:off x="6678168" y="2880360"/>
              <a:ext cx="15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crystal packing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CC7E95-CF0E-41D0-83D5-5AD2E128304B}"/>
                </a:ext>
              </a:extLst>
            </p:cNvPr>
            <p:cNvSpPr txBox="1"/>
            <p:nvPr/>
          </p:nvSpPr>
          <p:spPr>
            <a:xfrm>
              <a:off x="4142850" y="3695069"/>
              <a:ext cx="19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adjacent molecules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E34857-56AA-49C6-9DB1-1C0415468523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3065026"/>
              <a:ext cx="1060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9245C6-3174-46AE-BE14-61A2C3EA5D62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4321834" y="2153746"/>
              <a:ext cx="665557" cy="7266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7A5BB8-A454-4226-8E68-F8E0FB365AB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321834" y="3249692"/>
              <a:ext cx="661646" cy="401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66A0BC-03AB-461E-8A42-1C045256FA9C}"/>
                </a:ext>
              </a:extLst>
            </p:cNvPr>
            <p:cNvSpPr txBox="1"/>
            <p:nvPr/>
          </p:nvSpPr>
          <p:spPr>
            <a:xfrm>
              <a:off x="4142850" y="2127766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link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D37536-D833-4B7C-8C75-04076CABAE43}"/>
                </a:ext>
              </a:extLst>
            </p:cNvPr>
            <p:cNvSpPr txBox="1"/>
            <p:nvPr/>
          </p:nvSpPr>
          <p:spPr>
            <a:xfrm>
              <a:off x="3607750" y="3354515"/>
              <a:ext cx="851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connect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30C79A-3E1E-4CDE-A569-0C7FE3634888}"/>
                </a:ext>
              </a:extLst>
            </p:cNvPr>
            <p:cNvSpPr txBox="1"/>
            <p:nvPr/>
          </p:nvSpPr>
          <p:spPr>
            <a:xfrm>
              <a:off x="5318782" y="2725472"/>
              <a:ext cx="1140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consolidate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DF2870-45D1-4F53-B356-7ACD89B43483}"/>
                </a:ext>
              </a:extLst>
            </p:cNvPr>
            <p:cNvSpPr txBox="1"/>
            <p:nvPr/>
          </p:nvSpPr>
          <p:spPr>
            <a:xfrm>
              <a:off x="7772400" y="2108472"/>
              <a:ext cx="120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stabilized by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C795AB-0798-464F-8749-ACEF809BD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39146"/>
              <a:ext cx="0" cy="10772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4D75CB-8108-4BF9-8CB7-0CB45F27E149}"/>
                </a:ext>
              </a:extLst>
            </p:cNvPr>
            <p:cNvSpPr txBox="1"/>
            <p:nvPr/>
          </p:nvSpPr>
          <p:spPr>
            <a:xfrm>
              <a:off x="6254651" y="1305806"/>
              <a:ext cx="2574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van der Waals interaction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11A623-21E4-435A-985E-71C31763C14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44" y="1739146"/>
              <a:ext cx="0" cy="10772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C5B230-B7A9-43CD-AAC7-BA9814D9D4DF}"/>
                </a:ext>
              </a:extLst>
            </p:cNvPr>
            <p:cNvSpPr txBox="1"/>
            <p:nvPr/>
          </p:nvSpPr>
          <p:spPr>
            <a:xfrm>
              <a:off x="6389393" y="2126761"/>
              <a:ext cx="9334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stabilizes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2E3AD2-8C3C-4F2D-9B44-D0148A79A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1624" y="3313700"/>
              <a:ext cx="700424" cy="9199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3A1886-3011-4401-8DA8-F926C53DB0BF}"/>
                </a:ext>
              </a:extLst>
            </p:cNvPr>
            <p:cNvSpPr txBox="1"/>
            <p:nvPr/>
          </p:nvSpPr>
          <p:spPr>
            <a:xfrm>
              <a:off x="5446644" y="4233672"/>
              <a:ext cx="1608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hydrogen bond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16D537-48E9-483E-B1C8-4979F3EF53AB}"/>
                </a:ext>
              </a:extLst>
            </p:cNvPr>
            <p:cNvSpPr txBox="1"/>
            <p:nvPr/>
          </p:nvSpPr>
          <p:spPr>
            <a:xfrm>
              <a:off x="6938779" y="3652248"/>
              <a:ext cx="1264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derived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9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CA3-C2A1-45CD-BB2F-212F939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8671-9819-4633-892F-C37A1086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topics (merging synonymous topic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1A48-BBA9-4556-853B-C35DD06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484F-64D3-4B53-B576-23E6075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3D3-A980-44D6-B0BA-53F49BC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7FF6-D882-4021-A42A-0DB4286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motivations are three-fold: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the inference of the number of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efficacy of R&amp;R terms vs. classical approaches to topic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 the results to conduct searches</a:t>
            </a:r>
          </a:p>
        </p:txBody>
      </p:sp>
    </p:spTree>
    <p:extLst>
      <p:ext uri="{BB962C8B-B14F-4D97-AF65-F5344CB8AC3E}">
        <p14:creationId xmlns:p14="http://schemas.microsoft.com/office/powerpoint/2010/main" val="31903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071A7B-1593-44F9-8063-0D7F44B79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983174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424D683-26A0-41E6-ADAB-2B8B3527A4A1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483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B90-E1EF-4BD3-93C1-BE328CB9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032" cy="4351338"/>
          </a:xfrm>
        </p:spPr>
        <p:txBody>
          <a:bodyPr/>
          <a:lstStyle/>
          <a:p>
            <a:r>
              <a:rPr lang="en-US" dirty="0"/>
              <a:t>Input database contains terms and document 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719E0-47F2-4B57-8AC4-09727455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790" r="-1"/>
          <a:stretch/>
        </p:blipFill>
        <p:spPr>
          <a:xfrm>
            <a:off x="6812279" y="877824"/>
            <a:ext cx="3433747" cy="50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R&amp;R terms of level 0, 1, or 2</a:t>
            </a:r>
          </a:p>
          <a:p>
            <a:r>
              <a:rPr lang="en-US" dirty="0"/>
              <a:t>Ignore terms that are not shared across at least 2 documents </a:t>
            </a:r>
            <a:r>
              <a:rPr lang="en-US" i="1" dirty="0"/>
              <a:t>or</a:t>
            </a:r>
            <a:r>
              <a:rPr lang="en-US" dirty="0"/>
              <a:t> terms that appear in more than 12% of documents</a:t>
            </a:r>
          </a:p>
          <a:p>
            <a:pPr lvl="1"/>
            <a:r>
              <a:rPr lang="en-US" dirty="0"/>
              <a:t>Removes document-specific terms, e.g. </a:t>
            </a:r>
          </a:p>
          <a:p>
            <a:pPr lvl="1"/>
            <a:r>
              <a:rPr lang="en-US" dirty="0"/>
              <a:t>Removes terms that are too general, e.g. “</a:t>
            </a:r>
            <a:r>
              <a:rPr lang="en-US" dirty="0" err="1"/>
              <a:t>o_h</a:t>
            </a:r>
            <a:r>
              <a:rPr lang="en-US" dirty="0"/>
              <a:t>”, “</a:t>
            </a:r>
            <a:r>
              <a:rPr lang="en-US" dirty="0" err="1"/>
              <a:t>crystal_structure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Too General or Specific Terms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44493-CEC7-4FB2-B141-039446A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1296"/>
              </p:ext>
            </p:extLst>
          </p:nvPr>
        </p:nvGraphicFramePr>
        <p:xfrm>
          <a:off x="3651970" y="1667667"/>
          <a:ext cx="1914747" cy="4308266"/>
        </p:xfrm>
        <a:graphic>
          <a:graphicData uri="http://schemas.openxmlformats.org/drawingml/2006/table">
            <a:tbl>
              <a:tblPr/>
              <a:tblGrid>
                <a:gridCol w="1914747">
                  <a:extLst>
                    <a:ext uri="{9D8B030D-6E8A-4147-A177-3AD203B41FA5}">
                      <a16:colId xmlns:a16="http://schemas.microsoft.com/office/drawing/2014/main" val="1622067578"/>
                    </a:ext>
                  </a:extLst>
                </a:gridCol>
              </a:tblGrid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hot:0:stage:2:solubility:0:microscopy:1:measurement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6682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solubility:0:microscopy:1:measurement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7937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solubility:0:microscopy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9881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microscopy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4005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solubility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77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775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paroxetine:1:chloride:0:hemidrate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3289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chloride:0:hemidrate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612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879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crystal:0:pack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64268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5086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.:5:br:4:b:0:axis:1:infinite:0:channel:2:form:3:hydrogen:0:bond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89514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br:4:b:0:axis:1:infinite:0:channel:2:form:3:hydrogen:0:bond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8459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b:0:axis:1:infinite:0:channel:2:form:3:hydrogen:0:bond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130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hydrogen:0:bond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76356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61982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5551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b:0:axis:1:infinite:0:channel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5067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infinite:0:channel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461637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4962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b:0:axis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6437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269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bromide:0:water:1:anion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37794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bromide:0:water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94265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bromide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32111"/>
                  </a:ext>
                </a:extLst>
              </a:tr>
              <a:tr h="1431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anion</a:t>
                      </a:r>
                    </a:p>
                  </a:txBody>
                  <a:tcPr marL="7441" marR="7441" marT="7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6290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C3FF420-8925-4072-88A5-12BDC55A7876}"/>
              </a:ext>
            </a:extLst>
          </p:cNvPr>
          <p:cNvSpPr/>
          <p:nvPr/>
        </p:nvSpPr>
        <p:spPr>
          <a:xfrm>
            <a:off x="5747054" y="299799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973-BF56-4F84-9C43-5D7073676D90}"/>
              </a:ext>
            </a:extLst>
          </p:cNvPr>
          <p:cNvSpPr txBox="1"/>
          <p:nvPr/>
        </p:nvSpPr>
        <p:spPr>
          <a:xfrm>
            <a:off x="6575165" y="2174906"/>
            <a:ext cx="2707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solubility_microscopy_measurement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solubility_microscopy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paroxetine_chloride_hemidrate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chloride_hemidrate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crystal_pack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b_axis_infinite_channel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infinite_channel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b_axis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bromide_water_anion</a:t>
            </a:r>
            <a:r>
              <a:rPr lang="en-US" sz="1200" dirty="0"/>
              <a:t>”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bromide_water</a:t>
            </a:r>
            <a:r>
              <a:rPr lang="en-US" sz="1200" dirty="0"/>
              <a:t>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A25061-5140-4DCB-A35E-7D9539CAA54F}"/>
              </a:ext>
            </a:extLst>
          </p:cNvPr>
          <p:cNvSpPr/>
          <p:nvPr/>
        </p:nvSpPr>
        <p:spPr>
          <a:xfrm>
            <a:off x="8909197" y="3029347"/>
            <a:ext cx="618039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0C5A-E27F-429D-AD5C-BEC3C9D9DEFC}"/>
              </a:ext>
            </a:extLst>
          </p:cNvPr>
          <p:cNvSpPr txBox="1"/>
          <p:nvPr/>
        </p:nvSpPr>
        <p:spPr>
          <a:xfrm>
            <a:off x="9643167" y="2712739"/>
            <a:ext cx="226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solubility_microscopy</a:t>
            </a:r>
            <a:r>
              <a:rPr lang="en-US" sz="1600" dirty="0"/>
              <a:t>” “</a:t>
            </a:r>
            <a:r>
              <a:rPr lang="en-US" sz="1600" dirty="0" err="1"/>
              <a:t>infinite_channel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b_axis</a:t>
            </a:r>
            <a:r>
              <a:rPr lang="en-US" sz="1600" dirty="0"/>
              <a:t>”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bromide_water</a:t>
            </a:r>
            <a:r>
              <a:rPr lang="en-US" sz="1600" dirty="0"/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6E548-387C-41C5-8C6D-8FACC576C258}"/>
              </a:ext>
            </a:extLst>
          </p:cNvPr>
          <p:cNvSpPr/>
          <p:nvPr/>
        </p:nvSpPr>
        <p:spPr>
          <a:xfrm>
            <a:off x="537635" y="2137387"/>
            <a:ext cx="2340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S2053273314090007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982FE4-64A9-48C4-BB25-F7ACF45C4B38}"/>
              </a:ext>
            </a:extLst>
          </p:cNvPr>
          <p:cNvSpPr/>
          <p:nvPr/>
        </p:nvSpPr>
        <p:spPr>
          <a:xfrm>
            <a:off x="2695741" y="2954419"/>
            <a:ext cx="609512" cy="5066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19DA2850-C661-4F01-B624-4EAC8813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0" y="2847084"/>
            <a:ext cx="1228065" cy="12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127E38-1BCF-4F98-8C41-BD4E98B1BAD9}"/>
              </a:ext>
            </a:extLst>
          </p:cNvPr>
          <p:cNvSpPr txBox="1">
            <a:spLocks/>
          </p:cNvSpPr>
          <p:nvPr/>
        </p:nvSpPr>
        <p:spPr>
          <a:xfrm>
            <a:off x="489254" y="5190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u="sng" dirty="0"/>
            </a:br>
            <a:r>
              <a:rPr lang="en-US" sz="2800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34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C0C-64BF-4010-92A7-E11C3BC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EEB-7C77-47DD-B0C1-9CCB3561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corpus with TF-IDF (term-frequency inverse document-frequency)</a:t>
            </a:r>
          </a:p>
          <a:p>
            <a:pPr lvl="1"/>
            <a:r>
              <a:rPr lang="en-US" dirty="0"/>
              <a:t>Want to give greater weight to uncommon terms</a:t>
            </a:r>
          </a:p>
          <a:p>
            <a:r>
              <a:rPr lang="en-US" dirty="0"/>
              <a:t>Compile a token-ID dictionary from the corpus</a:t>
            </a:r>
          </a:p>
        </p:txBody>
      </p:sp>
    </p:spTree>
    <p:extLst>
      <p:ext uri="{BB962C8B-B14F-4D97-AF65-F5344CB8AC3E}">
        <p14:creationId xmlns:p14="http://schemas.microsoft.com/office/powerpoint/2010/main" val="2883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16A-1B80-41B1-8890-4ED5B90A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9B7-C70D-4220-BFCF-93A3B9AB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Dirichlet Allocation (LDA) is a topic modeling algorithm that links </a:t>
            </a:r>
            <a:r>
              <a:rPr lang="en-US" i="1" dirty="0"/>
              <a:t>documents</a:t>
            </a:r>
            <a:r>
              <a:rPr lang="en-US" dirty="0"/>
              <a:t> to </a:t>
            </a:r>
            <a:r>
              <a:rPr lang="en-US" i="1" dirty="0"/>
              <a:t>topics</a:t>
            </a:r>
            <a:r>
              <a:rPr lang="en-US" dirty="0"/>
              <a:t> and </a:t>
            </a:r>
            <a:r>
              <a:rPr lang="en-US" i="1" dirty="0"/>
              <a:t>topics</a:t>
            </a:r>
            <a:r>
              <a:rPr lang="en-US" dirty="0"/>
              <a:t> to </a:t>
            </a:r>
            <a:r>
              <a:rPr lang="en-US" i="1" dirty="0"/>
              <a:t>terms</a:t>
            </a:r>
            <a:endParaRPr lang="en-US" dirty="0"/>
          </a:p>
          <a:p>
            <a:r>
              <a:rPr lang="en-US" dirty="0"/>
              <a:t>LDA works much like a clustering algorithm</a:t>
            </a:r>
          </a:p>
          <a:p>
            <a:pPr lvl="1"/>
            <a:r>
              <a:rPr lang="en-US" dirty="0"/>
              <a:t>Pre-specify number of topics</a:t>
            </a:r>
          </a:p>
          <a:p>
            <a:pPr lvl="1"/>
            <a:r>
              <a:rPr lang="en-US" dirty="0"/>
              <a:t>Randomly assign terms in corpus to topics</a:t>
            </a:r>
          </a:p>
          <a:p>
            <a:pPr lvl="1"/>
            <a:r>
              <a:rPr lang="en-US" dirty="0"/>
              <a:t>Move terms according to the document composition of the topic (training)</a:t>
            </a:r>
          </a:p>
        </p:txBody>
      </p:sp>
    </p:spTree>
    <p:extLst>
      <p:ext uri="{BB962C8B-B14F-4D97-AF65-F5344CB8AC3E}">
        <p14:creationId xmlns:p14="http://schemas.microsoft.com/office/powerpoint/2010/main" val="355384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8A96-4F83-4D85-9566-11259A26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B8BA-F5DC-41B4-95BE-D62CA8B6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LDA as follows: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Gensim’s</a:t>
            </a:r>
            <a:r>
              <a:rPr lang="en-US" dirty="0"/>
              <a:t> LDA multi-core model</a:t>
            </a:r>
          </a:p>
          <a:p>
            <a:pPr lvl="1"/>
            <a:r>
              <a:rPr lang="en-US" dirty="0"/>
              <a:t>Train with 100 passes and 500 iterations</a:t>
            </a:r>
          </a:p>
          <a:p>
            <a:pPr lvl="1"/>
            <a:r>
              <a:rPr lang="en-US" dirty="0"/>
              <a:t>Find 6 topics (empirically determined to maximize coherence score)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18162</TotalTime>
  <Words>935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R&amp;R Topic Modeling</vt:lpstr>
      <vt:lpstr>Motivation</vt:lpstr>
      <vt:lpstr>PowerPoint Presentation</vt:lpstr>
      <vt:lpstr>R&amp;R Term</vt:lpstr>
      <vt:lpstr>Remove Too General or Specific Terms</vt:lpstr>
      <vt:lpstr>Remove Too General or Specific Terms</vt:lpstr>
      <vt:lpstr>Build Corpus</vt:lpstr>
      <vt:lpstr>Latent Dirichlet Allocation </vt:lpstr>
      <vt:lpstr>Latent Dirichlet Allocation</vt:lpstr>
      <vt:lpstr>LDA Example Output </vt:lpstr>
      <vt:lpstr>Cyclic-LDA</vt:lpstr>
      <vt:lpstr>Cyclic-LDA Example Output</vt:lpstr>
      <vt:lpstr>Comparison</vt:lpstr>
      <vt:lpstr>Comparison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with R&amp;R Terms</dc:title>
  <dc:creator>Zhang, Peter J. (Assoc)</dc:creator>
  <cp:lastModifiedBy>Zhang, Peter J. (Assoc)</cp:lastModifiedBy>
  <cp:revision>43</cp:revision>
  <dcterms:created xsi:type="dcterms:W3CDTF">2019-07-15T13:42:20Z</dcterms:created>
  <dcterms:modified xsi:type="dcterms:W3CDTF">2019-08-02T14:45:23Z</dcterms:modified>
</cp:coreProperties>
</file>