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70" r:id="rId7"/>
    <p:sldId id="276" r:id="rId8"/>
    <p:sldId id="260" r:id="rId9"/>
    <p:sldId id="264" r:id="rId10"/>
    <p:sldId id="277" r:id="rId11"/>
    <p:sldId id="261" r:id="rId12"/>
    <p:sldId id="263" r:id="rId13"/>
    <p:sldId id="262" r:id="rId14"/>
    <p:sldId id="265" r:id="rId15"/>
    <p:sldId id="266" r:id="rId16"/>
    <p:sldId id="267" r:id="rId17"/>
    <p:sldId id="271" r:id="rId18"/>
    <p:sldId id="268" r:id="rId19"/>
    <p:sldId id="269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A373-51E5-4E56-8906-CE40DB105DE3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7BDCF36-D651-43AE-B38D-6CFDAE2FABBD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Tagging Verb</a:t>
          </a:r>
        </a:p>
      </dgm:t>
    </dgm:pt>
    <dgm:pt modelId="{9F37E5D9-87D1-4BF0-B534-958B24F6822D}" type="parTrans" cxnId="{91CCE444-DD00-4BA6-9FC2-465535EDC762}">
      <dgm:prSet/>
      <dgm:spPr/>
      <dgm:t>
        <a:bodyPr/>
        <a:lstStyle/>
        <a:p>
          <a:endParaRPr lang="en-US"/>
        </a:p>
      </dgm:t>
    </dgm:pt>
    <dgm:pt modelId="{E611A758-E088-4031-88CA-8A35771BE934}" type="sibTrans" cxnId="{91CCE444-DD00-4BA6-9FC2-465535EDC762}">
      <dgm:prSet/>
      <dgm:spPr/>
      <dgm:t>
        <a:bodyPr/>
        <a:lstStyle/>
        <a:p>
          <a:endParaRPr lang="en-US"/>
        </a:p>
      </dgm:t>
    </dgm:pt>
    <dgm:pt modelId="{9D5AA19A-BE27-41A7-9DAA-4368E696DFB4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Searching for Predicates</a:t>
          </a:r>
        </a:p>
      </dgm:t>
    </dgm:pt>
    <dgm:pt modelId="{5D71EBB1-C698-486C-A9AD-0CEE2EA70BBB}" type="parTrans" cxnId="{E284B8F9-B059-4BDA-B081-BF6E989B8A4B}">
      <dgm:prSet/>
      <dgm:spPr/>
      <dgm:t>
        <a:bodyPr/>
        <a:lstStyle/>
        <a:p>
          <a:endParaRPr lang="en-US"/>
        </a:p>
      </dgm:t>
    </dgm:pt>
    <dgm:pt modelId="{25DF176A-0613-491E-A0FF-5A25C418F2B7}" type="sibTrans" cxnId="{E284B8F9-B059-4BDA-B081-BF6E989B8A4B}">
      <dgm:prSet/>
      <dgm:spPr/>
      <dgm:t>
        <a:bodyPr/>
        <a:lstStyle/>
        <a:p>
          <a:endParaRPr lang="en-US"/>
        </a:p>
      </dgm:t>
    </dgm:pt>
    <dgm:pt modelId="{1F3ACC2D-A850-47EB-A3FE-4302CC59B423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Clustering Stems</a:t>
          </a:r>
        </a:p>
      </dgm:t>
    </dgm:pt>
    <dgm:pt modelId="{4B504A84-E148-423A-BC5E-2EA1D5F3BBCE}" type="parTrans" cxnId="{802E942A-3174-45BA-9EFA-0D264EB8B41A}">
      <dgm:prSet/>
      <dgm:spPr/>
      <dgm:t>
        <a:bodyPr/>
        <a:lstStyle/>
        <a:p>
          <a:endParaRPr lang="en-US"/>
        </a:p>
      </dgm:t>
    </dgm:pt>
    <dgm:pt modelId="{EF7569CD-DBDE-4034-81C8-ABADA56636AF}" type="sibTrans" cxnId="{802E942A-3174-45BA-9EFA-0D264EB8B41A}">
      <dgm:prSet/>
      <dgm:spPr/>
      <dgm:t>
        <a:bodyPr/>
        <a:lstStyle/>
        <a:p>
          <a:endParaRPr lang="en-US"/>
        </a:p>
      </dgm:t>
    </dgm:pt>
    <dgm:pt modelId="{F311ED94-4F58-47C7-86B5-77C6AC0EB02A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Curating Predicates</a:t>
          </a:r>
        </a:p>
      </dgm:t>
    </dgm:pt>
    <dgm:pt modelId="{FE4E207B-CECE-4688-A3E3-95FECD9333C8}" type="parTrans" cxnId="{BDEDC4F8-8CEF-4C79-87BA-9BA4123CD4A8}">
      <dgm:prSet/>
      <dgm:spPr/>
      <dgm:t>
        <a:bodyPr/>
        <a:lstStyle/>
        <a:p>
          <a:endParaRPr lang="en-US"/>
        </a:p>
      </dgm:t>
    </dgm:pt>
    <dgm:pt modelId="{54B0A1E6-AD88-4693-AD8F-1CD9DA0E2BC9}" type="sibTrans" cxnId="{BDEDC4F8-8CEF-4C79-87BA-9BA4123CD4A8}">
      <dgm:prSet/>
      <dgm:spPr/>
      <dgm:t>
        <a:bodyPr/>
        <a:lstStyle/>
        <a:p>
          <a:endParaRPr lang="en-US"/>
        </a:p>
      </dgm:t>
    </dgm:pt>
    <dgm:pt modelId="{02A93B6D-8D0C-4091-B317-2BDED65D24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Building Predicate Phrases</a:t>
          </a:r>
        </a:p>
      </dgm:t>
    </dgm:pt>
    <dgm:pt modelId="{C76FF7ED-44DF-4382-AAE1-4EF589150327}" type="parTrans" cxnId="{55429B92-0E45-40FF-AE9B-3D0C190BCC38}">
      <dgm:prSet/>
      <dgm:spPr/>
      <dgm:t>
        <a:bodyPr/>
        <a:lstStyle/>
        <a:p>
          <a:endParaRPr lang="en-US"/>
        </a:p>
      </dgm:t>
    </dgm:pt>
    <dgm:pt modelId="{92EBF360-A958-4E81-BA0A-70239099B168}" type="sibTrans" cxnId="{55429B92-0E45-40FF-AE9B-3D0C190BCC38}">
      <dgm:prSet/>
      <dgm:spPr/>
      <dgm:t>
        <a:bodyPr/>
        <a:lstStyle/>
        <a:p>
          <a:endParaRPr lang="en-US"/>
        </a:p>
      </dgm:t>
    </dgm:pt>
    <dgm:pt modelId="{40288129-645D-42FD-A7DD-B6A271080BF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R&amp;R Term</a:t>
          </a:r>
        </a:p>
      </dgm:t>
    </dgm:pt>
    <dgm:pt modelId="{224FDB39-2EE4-4E37-A8EA-A04EDE507C6B}" type="parTrans" cxnId="{88141C9F-D4CC-44D8-9D9C-2F273AAF06A4}">
      <dgm:prSet/>
      <dgm:spPr/>
      <dgm:t>
        <a:bodyPr/>
        <a:lstStyle/>
        <a:p>
          <a:endParaRPr lang="en-US"/>
        </a:p>
      </dgm:t>
    </dgm:pt>
    <dgm:pt modelId="{26455024-78D1-45D7-8B61-1B49BA4609C0}" type="sibTrans" cxnId="{88141C9F-D4CC-44D8-9D9C-2F273AAF06A4}">
      <dgm:prSet/>
      <dgm:spPr/>
      <dgm:t>
        <a:bodyPr/>
        <a:lstStyle/>
        <a:p>
          <a:endParaRPr lang="en-US"/>
        </a:p>
      </dgm:t>
    </dgm:pt>
    <dgm:pt modelId="{7011B0F4-28D0-4FDB-A408-65B1024B4772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Selecting Subjects &amp; Objects</a:t>
          </a:r>
        </a:p>
      </dgm:t>
    </dgm:pt>
    <dgm:pt modelId="{CE626B80-F5F7-465F-ABE6-DAE919A23B06}" type="parTrans" cxnId="{40556B3D-4E55-4EB8-B932-A9D6ADD14CB6}">
      <dgm:prSet/>
      <dgm:spPr/>
      <dgm:t>
        <a:bodyPr/>
        <a:lstStyle/>
        <a:p>
          <a:endParaRPr lang="en-US"/>
        </a:p>
      </dgm:t>
    </dgm:pt>
    <dgm:pt modelId="{8AD39889-DDF5-4B43-B126-99FE63A51CF3}" type="sibTrans" cxnId="{40556B3D-4E55-4EB8-B932-A9D6ADD14CB6}">
      <dgm:prSet/>
      <dgm:spPr/>
      <dgm:t>
        <a:bodyPr/>
        <a:lstStyle/>
        <a:p>
          <a:endParaRPr lang="en-US"/>
        </a:p>
      </dgm:t>
    </dgm:pt>
    <dgm:pt modelId="{DA0162BD-7243-4C91-B252-A03172953042}" type="pres">
      <dgm:prSet presAssocID="{7670A373-51E5-4E56-8906-CE40DB105DE3}" presName="CompostProcess" presStyleCnt="0">
        <dgm:presLayoutVars>
          <dgm:dir/>
          <dgm:resizeHandles val="exact"/>
        </dgm:presLayoutVars>
      </dgm:prSet>
      <dgm:spPr/>
    </dgm:pt>
    <dgm:pt modelId="{68BB2587-D4E6-4D12-95DC-9B98E08A3239}" type="pres">
      <dgm:prSet presAssocID="{7670A373-51E5-4E56-8906-CE40DB105DE3}" presName="arrow" presStyleLbl="bgShp" presStyleIdx="0" presStyleCnt="1" custScaleX="114524" custLinFactNeighborX="1073" custLinFactNeighborY="-227"/>
      <dgm:spPr/>
    </dgm:pt>
    <dgm:pt modelId="{3612C8CA-C6AC-4BAD-8816-4D0765F2311B}" type="pres">
      <dgm:prSet presAssocID="{7670A373-51E5-4E56-8906-CE40DB105DE3}" presName="linearProcess" presStyleCnt="0"/>
      <dgm:spPr/>
    </dgm:pt>
    <dgm:pt modelId="{907978DE-5510-49F4-9884-F33490B2A8C8}" type="pres">
      <dgm:prSet presAssocID="{40288129-645D-42FD-A7DD-B6A271080BF0}" presName="textNode" presStyleLbl="node1" presStyleIdx="0" presStyleCnt="7">
        <dgm:presLayoutVars>
          <dgm:bulletEnabled val="1"/>
        </dgm:presLayoutVars>
      </dgm:prSet>
      <dgm:spPr/>
    </dgm:pt>
    <dgm:pt modelId="{3E551038-7B20-4082-AB91-601287113D6E}" type="pres">
      <dgm:prSet presAssocID="{26455024-78D1-45D7-8B61-1B49BA4609C0}" presName="sibTrans" presStyleCnt="0"/>
      <dgm:spPr/>
    </dgm:pt>
    <dgm:pt modelId="{C0005A42-8730-4FA4-881B-F56489133F35}" type="pres">
      <dgm:prSet presAssocID="{7011B0F4-28D0-4FDB-A408-65B1024B4772}" presName="textNode" presStyleLbl="node1" presStyleIdx="1" presStyleCnt="7">
        <dgm:presLayoutVars>
          <dgm:bulletEnabled val="1"/>
        </dgm:presLayoutVars>
      </dgm:prSet>
      <dgm:spPr/>
    </dgm:pt>
    <dgm:pt modelId="{2D542CEC-7191-451F-B9DC-DC97855BF1EB}" type="pres">
      <dgm:prSet presAssocID="{8AD39889-DDF5-4B43-B126-99FE63A51CF3}" presName="sibTrans" presStyleCnt="0"/>
      <dgm:spPr/>
    </dgm:pt>
    <dgm:pt modelId="{9B76B3C0-B0FF-43BF-BF7D-DCF7A7BBA27F}" type="pres">
      <dgm:prSet presAssocID="{17BDCF36-D651-43AE-B38D-6CFDAE2FABBD}" presName="textNode" presStyleLbl="node1" presStyleIdx="2" presStyleCnt="7">
        <dgm:presLayoutVars>
          <dgm:bulletEnabled val="1"/>
        </dgm:presLayoutVars>
      </dgm:prSet>
      <dgm:spPr/>
    </dgm:pt>
    <dgm:pt modelId="{866454FD-C982-4E8E-AE24-F904824CC126}" type="pres">
      <dgm:prSet presAssocID="{E611A758-E088-4031-88CA-8A35771BE934}" presName="sibTrans" presStyleCnt="0"/>
      <dgm:spPr/>
    </dgm:pt>
    <dgm:pt modelId="{07A23E69-5E97-4B6E-BF4D-6A422CD68DBB}" type="pres">
      <dgm:prSet presAssocID="{9D5AA19A-BE27-41A7-9DAA-4368E696DFB4}" presName="textNode" presStyleLbl="node1" presStyleIdx="3" presStyleCnt="7">
        <dgm:presLayoutVars>
          <dgm:bulletEnabled val="1"/>
        </dgm:presLayoutVars>
      </dgm:prSet>
      <dgm:spPr/>
    </dgm:pt>
    <dgm:pt modelId="{A99419B0-6516-4370-9280-65D08CF6647A}" type="pres">
      <dgm:prSet presAssocID="{25DF176A-0613-491E-A0FF-5A25C418F2B7}" presName="sibTrans" presStyleCnt="0"/>
      <dgm:spPr/>
    </dgm:pt>
    <dgm:pt modelId="{708D3193-21FC-44E6-BD38-43D60778A2BB}" type="pres">
      <dgm:prSet presAssocID="{02A93B6D-8D0C-4091-B317-2BDED65D2456}" presName="textNode" presStyleLbl="node1" presStyleIdx="4" presStyleCnt="7">
        <dgm:presLayoutVars>
          <dgm:bulletEnabled val="1"/>
        </dgm:presLayoutVars>
      </dgm:prSet>
      <dgm:spPr/>
    </dgm:pt>
    <dgm:pt modelId="{A61696D2-4A1D-4279-9FAF-1D0864EFE307}" type="pres">
      <dgm:prSet presAssocID="{92EBF360-A958-4E81-BA0A-70239099B168}" presName="sibTrans" presStyleCnt="0"/>
      <dgm:spPr/>
    </dgm:pt>
    <dgm:pt modelId="{17928CD8-1D01-4C08-BD21-0747EB882194}" type="pres">
      <dgm:prSet presAssocID="{1F3ACC2D-A850-47EB-A3FE-4302CC59B423}" presName="textNode" presStyleLbl="node1" presStyleIdx="5" presStyleCnt="7">
        <dgm:presLayoutVars>
          <dgm:bulletEnabled val="1"/>
        </dgm:presLayoutVars>
      </dgm:prSet>
      <dgm:spPr/>
    </dgm:pt>
    <dgm:pt modelId="{D3A77448-A6F0-41AC-BB03-DA0C63986856}" type="pres">
      <dgm:prSet presAssocID="{EF7569CD-DBDE-4034-81C8-ABADA56636AF}" presName="sibTrans" presStyleCnt="0"/>
      <dgm:spPr/>
    </dgm:pt>
    <dgm:pt modelId="{9A458ADB-9D85-48F6-8DCE-B880A24B9AD2}" type="pres">
      <dgm:prSet presAssocID="{F311ED94-4F58-47C7-86B5-77C6AC0EB02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EA0DCF05-EFA5-478E-B3FE-E65306856789}" type="presOf" srcId="{1F3ACC2D-A850-47EB-A3FE-4302CC59B423}" destId="{17928CD8-1D01-4C08-BD21-0747EB882194}" srcOrd="0" destOrd="0" presId="urn:microsoft.com/office/officeart/2005/8/layout/hProcess9"/>
    <dgm:cxn modelId="{FDCBB40D-F6B7-470C-9F73-28CD1AE37284}" type="presOf" srcId="{7011B0F4-28D0-4FDB-A408-65B1024B4772}" destId="{C0005A42-8730-4FA4-881B-F56489133F35}" srcOrd="0" destOrd="0" presId="urn:microsoft.com/office/officeart/2005/8/layout/hProcess9"/>
    <dgm:cxn modelId="{680F5C1F-E9F2-4158-8656-07C738744856}" type="presOf" srcId="{02A93B6D-8D0C-4091-B317-2BDED65D2456}" destId="{708D3193-21FC-44E6-BD38-43D60778A2BB}" srcOrd="0" destOrd="0" presId="urn:microsoft.com/office/officeart/2005/8/layout/hProcess9"/>
    <dgm:cxn modelId="{802E942A-3174-45BA-9EFA-0D264EB8B41A}" srcId="{7670A373-51E5-4E56-8906-CE40DB105DE3}" destId="{1F3ACC2D-A850-47EB-A3FE-4302CC59B423}" srcOrd="5" destOrd="0" parTransId="{4B504A84-E148-423A-BC5E-2EA1D5F3BBCE}" sibTransId="{EF7569CD-DBDE-4034-81C8-ABADA56636AF}"/>
    <dgm:cxn modelId="{40556B3D-4E55-4EB8-B932-A9D6ADD14CB6}" srcId="{7670A373-51E5-4E56-8906-CE40DB105DE3}" destId="{7011B0F4-28D0-4FDB-A408-65B1024B4772}" srcOrd="1" destOrd="0" parTransId="{CE626B80-F5F7-465F-ABE6-DAE919A23B06}" sibTransId="{8AD39889-DDF5-4B43-B126-99FE63A51CF3}"/>
    <dgm:cxn modelId="{91CCE444-DD00-4BA6-9FC2-465535EDC762}" srcId="{7670A373-51E5-4E56-8906-CE40DB105DE3}" destId="{17BDCF36-D651-43AE-B38D-6CFDAE2FABBD}" srcOrd="2" destOrd="0" parTransId="{9F37E5D9-87D1-4BF0-B534-958B24F6822D}" sibTransId="{E611A758-E088-4031-88CA-8A35771BE934}"/>
    <dgm:cxn modelId="{A5B0898B-14D8-40F7-BB69-131D54E5EC38}" type="presOf" srcId="{F311ED94-4F58-47C7-86B5-77C6AC0EB02A}" destId="{9A458ADB-9D85-48F6-8DCE-B880A24B9AD2}" srcOrd="0" destOrd="0" presId="urn:microsoft.com/office/officeart/2005/8/layout/hProcess9"/>
    <dgm:cxn modelId="{55429B92-0E45-40FF-AE9B-3D0C190BCC38}" srcId="{7670A373-51E5-4E56-8906-CE40DB105DE3}" destId="{02A93B6D-8D0C-4091-B317-2BDED65D2456}" srcOrd="4" destOrd="0" parTransId="{C76FF7ED-44DF-4382-AAE1-4EF589150327}" sibTransId="{92EBF360-A958-4E81-BA0A-70239099B168}"/>
    <dgm:cxn modelId="{88141C9F-D4CC-44D8-9D9C-2F273AAF06A4}" srcId="{7670A373-51E5-4E56-8906-CE40DB105DE3}" destId="{40288129-645D-42FD-A7DD-B6A271080BF0}" srcOrd="0" destOrd="0" parTransId="{224FDB39-2EE4-4E37-A8EA-A04EDE507C6B}" sibTransId="{26455024-78D1-45D7-8B61-1B49BA4609C0}"/>
    <dgm:cxn modelId="{9B1C9EB7-9D6E-4398-9EA3-735F343145EC}" type="presOf" srcId="{9D5AA19A-BE27-41A7-9DAA-4368E696DFB4}" destId="{07A23E69-5E97-4B6E-BF4D-6A422CD68DBB}" srcOrd="0" destOrd="0" presId="urn:microsoft.com/office/officeart/2005/8/layout/hProcess9"/>
    <dgm:cxn modelId="{32CAD6DA-4A4F-4FEA-BDC8-E2BDDC427C0B}" type="presOf" srcId="{7670A373-51E5-4E56-8906-CE40DB105DE3}" destId="{DA0162BD-7243-4C91-B252-A03172953042}" srcOrd="0" destOrd="0" presId="urn:microsoft.com/office/officeart/2005/8/layout/hProcess9"/>
    <dgm:cxn modelId="{58C744E9-4BDF-4747-BB61-B7B8F5362B8D}" type="presOf" srcId="{40288129-645D-42FD-A7DD-B6A271080BF0}" destId="{907978DE-5510-49F4-9884-F33490B2A8C8}" srcOrd="0" destOrd="0" presId="urn:microsoft.com/office/officeart/2005/8/layout/hProcess9"/>
    <dgm:cxn modelId="{BD74DBF3-7FD5-44BC-960D-521E0400F27A}" type="presOf" srcId="{17BDCF36-D651-43AE-B38D-6CFDAE2FABBD}" destId="{9B76B3C0-B0FF-43BF-BF7D-DCF7A7BBA27F}" srcOrd="0" destOrd="0" presId="urn:microsoft.com/office/officeart/2005/8/layout/hProcess9"/>
    <dgm:cxn modelId="{BDEDC4F8-8CEF-4C79-87BA-9BA4123CD4A8}" srcId="{7670A373-51E5-4E56-8906-CE40DB105DE3}" destId="{F311ED94-4F58-47C7-86B5-77C6AC0EB02A}" srcOrd="6" destOrd="0" parTransId="{FE4E207B-CECE-4688-A3E3-95FECD9333C8}" sibTransId="{54B0A1E6-AD88-4693-AD8F-1CD9DA0E2BC9}"/>
    <dgm:cxn modelId="{E284B8F9-B059-4BDA-B081-BF6E989B8A4B}" srcId="{7670A373-51E5-4E56-8906-CE40DB105DE3}" destId="{9D5AA19A-BE27-41A7-9DAA-4368E696DFB4}" srcOrd="3" destOrd="0" parTransId="{5D71EBB1-C698-486C-A9AD-0CEE2EA70BBB}" sibTransId="{25DF176A-0613-491E-A0FF-5A25C418F2B7}"/>
    <dgm:cxn modelId="{197E8A62-CB35-428E-9778-013864FC17EE}" type="presParOf" srcId="{DA0162BD-7243-4C91-B252-A03172953042}" destId="{68BB2587-D4E6-4D12-95DC-9B98E08A3239}" srcOrd="0" destOrd="0" presId="urn:microsoft.com/office/officeart/2005/8/layout/hProcess9"/>
    <dgm:cxn modelId="{1AE2CF81-FA44-445A-AA74-26CC1972D292}" type="presParOf" srcId="{DA0162BD-7243-4C91-B252-A03172953042}" destId="{3612C8CA-C6AC-4BAD-8816-4D0765F2311B}" srcOrd="1" destOrd="0" presId="urn:microsoft.com/office/officeart/2005/8/layout/hProcess9"/>
    <dgm:cxn modelId="{7ECDE3F3-4D61-4E16-B8E3-31DFF7007C69}" type="presParOf" srcId="{3612C8CA-C6AC-4BAD-8816-4D0765F2311B}" destId="{907978DE-5510-49F4-9884-F33490B2A8C8}" srcOrd="0" destOrd="0" presId="urn:microsoft.com/office/officeart/2005/8/layout/hProcess9"/>
    <dgm:cxn modelId="{EEEBD393-E03F-4A00-B84E-7F8A78D6E418}" type="presParOf" srcId="{3612C8CA-C6AC-4BAD-8816-4D0765F2311B}" destId="{3E551038-7B20-4082-AB91-601287113D6E}" srcOrd="1" destOrd="0" presId="urn:microsoft.com/office/officeart/2005/8/layout/hProcess9"/>
    <dgm:cxn modelId="{56E53398-7656-4B8C-AFC1-13F54BACFE2E}" type="presParOf" srcId="{3612C8CA-C6AC-4BAD-8816-4D0765F2311B}" destId="{C0005A42-8730-4FA4-881B-F56489133F35}" srcOrd="2" destOrd="0" presId="urn:microsoft.com/office/officeart/2005/8/layout/hProcess9"/>
    <dgm:cxn modelId="{7CEE070A-F64E-4FA1-8E2B-5AA274A054FB}" type="presParOf" srcId="{3612C8CA-C6AC-4BAD-8816-4D0765F2311B}" destId="{2D542CEC-7191-451F-B9DC-DC97855BF1EB}" srcOrd="3" destOrd="0" presId="urn:microsoft.com/office/officeart/2005/8/layout/hProcess9"/>
    <dgm:cxn modelId="{A760FC0B-ADBF-48AC-B75A-AE07A9DB36FB}" type="presParOf" srcId="{3612C8CA-C6AC-4BAD-8816-4D0765F2311B}" destId="{9B76B3C0-B0FF-43BF-BF7D-DCF7A7BBA27F}" srcOrd="4" destOrd="0" presId="urn:microsoft.com/office/officeart/2005/8/layout/hProcess9"/>
    <dgm:cxn modelId="{1B05D442-FE25-4851-9E09-9FEDAE8C0551}" type="presParOf" srcId="{3612C8CA-C6AC-4BAD-8816-4D0765F2311B}" destId="{866454FD-C982-4E8E-AE24-F904824CC126}" srcOrd="5" destOrd="0" presId="urn:microsoft.com/office/officeart/2005/8/layout/hProcess9"/>
    <dgm:cxn modelId="{12A6A79B-409A-46AA-8131-4638D9AA5322}" type="presParOf" srcId="{3612C8CA-C6AC-4BAD-8816-4D0765F2311B}" destId="{07A23E69-5E97-4B6E-BF4D-6A422CD68DBB}" srcOrd="6" destOrd="0" presId="urn:microsoft.com/office/officeart/2005/8/layout/hProcess9"/>
    <dgm:cxn modelId="{197AE7B1-1140-4762-BD6C-ACEC5F0059BE}" type="presParOf" srcId="{3612C8CA-C6AC-4BAD-8816-4D0765F2311B}" destId="{A99419B0-6516-4370-9280-65D08CF6647A}" srcOrd="7" destOrd="0" presId="urn:microsoft.com/office/officeart/2005/8/layout/hProcess9"/>
    <dgm:cxn modelId="{8A45BD6E-C53D-49C2-A9F0-51D3DCA7A9C6}" type="presParOf" srcId="{3612C8CA-C6AC-4BAD-8816-4D0765F2311B}" destId="{708D3193-21FC-44E6-BD38-43D60778A2BB}" srcOrd="8" destOrd="0" presId="urn:microsoft.com/office/officeart/2005/8/layout/hProcess9"/>
    <dgm:cxn modelId="{0EB68B62-4714-485E-9A58-7BBC261A54D3}" type="presParOf" srcId="{3612C8CA-C6AC-4BAD-8816-4D0765F2311B}" destId="{A61696D2-4A1D-4279-9FAF-1D0864EFE307}" srcOrd="9" destOrd="0" presId="urn:microsoft.com/office/officeart/2005/8/layout/hProcess9"/>
    <dgm:cxn modelId="{B1776777-A348-4192-BBC1-0B7DE3112311}" type="presParOf" srcId="{3612C8CA-C6AC-4BAD-8816-4D0765F2311B}" destId="{17928CD8-1D01-4C08-BD21-0747EB882194}" srcOrd="10" destOrd="0" presId="urn:microsoft.com/office/officeart/2005/8/layout/hProcess9"/>
    <dgm:cxn modelId="{D6467262-ED5E-4129-9EE0-D3661A0466C1}" type="presParOf" srcId="{3612C8CA-C6AC-4BAD-8816-4D0765F2311B}" destId="{D3A77448-A6F0-41AC-BB03-DA0C63986856}" srcOrd="11" destOrd="0" presId="urn:microsoft.com/office/officeart/2005/8/layout/hProcess9"/>
    <dgm:cxn modelId="{78599E54-3739-494F-ABC5-57FDADCB0BFF}" type="presParOf" srcId="{3612C8CA-C6AC-4BAD-8816-4D0765F2311B}" destId="{9A458ADB-9D85-48F6-8DCE-B880A24B9AD2}" srcOrd="12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2587-D4E6-4D12-95DC-9B98E08A3239}">
      <dsp:nvSpPr>
        <dsp:cNvPr id="0" name=""/>
        <dsp:cNvSpPr/>
      </dsp:nvSpPr>
      <dsp:spPr>
        <a:xfrm>
          <a:off x="230951" y="0"/>
          <a:ext cx="10039529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78DE-5510-49F4-9884-F33490B2A8C8}">
      <dsp:nvSpPr>
        <dsp:cNvPr id="0" name=""/>
        <dsp:cNvSpPr/>
      </dsp:nvSpPr>
      <dsp:spPr>
        <a:xfrm>
          <a:off x="881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R&amp;R Term</a:t>
          </a:r>
        </a:p>
      </dsp:txBody>
      <dsp:txXfrm>
        <a:off x="69836" y="1288154"/>
        <a:ext cx="1274630" cy="1487690"/>
      </dsp:txXfrm>
    </dsp:sp>
    <dsp:sp modelId="{C0005A42-8730-4FA4-881B-F56489133F35}">
      <dsp:nvSpPr>
        <dsp:cNvPr id="0" name=""/>
        <dsp:cNvSpPr/>
      </dsp:nvSpPr>
      <dsp:spPr>
        <a:xfrm>
          <a:off x="1484048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Selecting Subjects &amp; Objects</a:t>
          </a:r>
        </a:p>
      </dsp:txBody>
      <dsp:txXfrm>
        <a:off x="1553003" y="1288154"/>
        <a:ext cx="1274630" cy="1487690"/>
      </dsp:txXfrm>
    </dsp:sp>
    <dsp:sp modelId="{9B76B3C0-B0FF-43BF-BF7D-DCF7A7BBA27F}">
      <dsp:nvSpPr>
        <dsp:cNvPr id="0" name=""/>
        <dsp:cNvSpPr/>
      </dsp:nvSpPr>
      <dsp:spPr>
        <a:xfrm>
          <a:off x="2967215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Tagging Verb</a:t>
          </a:r>
        </a:p>
      </dsp:txBody>
      <dsp:txXfrm>
        <a:off x="3036170" y="1288154"/>
        <a:ext cx="1274630" cy="1487690"/>
      </dsp:txXfrm>
    </dsp:sp>
    <dsp:sp modelId="{07A23E69-5E97-4B6E-BF4D-6A422CD68DBB}">
      <dsp:nvSpPr>
        <dsp:cNvPr id="0" name=""/>
        <dsp:cNvSpPr/>
      </dsp:nvSpPr>
      <dsp:spPr>
        <a:xfrm>
          <a:off x="4450383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Searching for Predicates</a:t>
          </a:r>
        </a:p>
      </dsp:txBody>
      <dsp:txXfrm>
        <a:off x="4519338" y="1288154"/>
        <a:ext cx="1274630" cy="1487690"/>
      </dsp:txXfrm>
    </dsp:sp>
    <dsp:sp modelId="{708D3193-21FC-44E6-BD38-43D60778A2BB}">
      <dsp:nvSpPr>
        <dsp:cNvPr id="0" name=""/>
        <dsp:cNvSpPr/>
      </dsp:nvSpPr>
      <dsp:spPr>
        <a:xfrm>
          <a:off x="5933550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Building Predicate Phrases</a:t>
          </a:r>
        </a:p>
      </dsp:txBody>
      <dsp:txXfrm>
        <a:off x="6002505" y="1288154"/>
        <a:ext cx="1274630" cy="1487690"/>
      </dsp:txXfrm>
    </dsp:sp>
    <dsp:sp modelId="{17928CD8-1D01-4C08-BD21-0747EB882194}">
      <dsp:nvSpPr>
        <dsp:cNvPr id="0" name=""/>
        <dsp:cNvSpPr/>
      </dsp:nvSpPr>
      <dsp:spPr>
        <a:xfrm>
          <a:off x="7416718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Clustering Stems</a:t>
          </a:r>
        </a:p>
      </dsp:txBody>
      <dsp:txXfrm>
        <a:off x="7485673" y="1288154"/>
        <a:ext cx="1274630" cy="1487690"/>
      </dsp:txXfrm>
    </dsp:sp>
    <dsp:sp modelId="{9A458ADB-9D85-48F6-8DCE-B880A24B9AD2}">
      <dsp:nvSpPr>
        <dsp:cNvPr id="0" name=""/>
        <dsp:cNvSpPr/>
      </dsp:nvSpPr>
      <dsp:spPr>
        <a:xfrm>
          <a:off x="8899885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Curating Predicates</a:t>
          </a:r>
        </a:p>
      </dsp:txBody>
      <dsp:txXfrm>
        <a:off x="8968840" y="1288154"/>
        <a:ext cx="1274630" cy="148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46.3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0,'52'0'109,"1"0"-93,27 0-16,26 0 15,-1 0-15,-25 0 16,-1 0-16,1 0 16,-1 0-16,0 0 15,-26 0-15,27 0 16,-28 0-16,1 0 15,0 0-15,27 27 16,26-27-16,26 26 16,-26-26-16,-27 0 15,0 0-15,-26 0 16,-26 0-16,-1 0 16,1 0-16,-1 0 15,1 0-15,26 0 16,-27 0-1,27 0-15,-27 27 16,27-27-16,0 0 16,0 0-1,26 26-15,-26-26 16,27 0-16,-27 0 16,-27 0-1,27 0-15,-26 0 16,-1 0-1,27 27 1,0-27 0,-27 0-1,1 0-15,26 0 16,-27 0-16,27 0 16,0 0-16,0 0 15,-27 0-15,27 0 16,0 0-16,0 0 15,0 0-15,0 0 16,-27 0-16,1 0 16,-1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8.2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0,'106'0'62,"105"0"-62,28 0 16,78 0-16,1 0 15,-1 0-15,1 0 16,-80 0-16,26 0 16,-52 0-16,0 0 15,-107 0-15,-25 0 16,-27 0 0,26 0-16,27 0 15,0 0-15,0 0 16,-1 0-16,-25 0 15,26 0-15,-27 0 16,-26 0-16,26 0 16,-26 0-16,0 0 15,26 0-15,-26 0 16,27 0-16,-27 0 16,26 0-16,-26 0 15,0 0-15,0 0 16,-27 0-16,1 0 15,26 0-15,0 0 16,26-26-16,-53 26 16,1 0-16,-1 0 0,-26-27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9.3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0 140 0,'53'0'31,"26"0"-31,27 0 16,53 0-1,26-27-15,27 1 16,26-1-16,-27 27 16,-78-26-16,25 26 15,-52 0-15,0-27 16,0 27-16,0 0 15,0 0-15,26 0 16,-26 0-16,0 0 16,-1 0-16,1 0 15,-26 0-15,25 0 16,-25 0-16,-27 0 16,0 0-16,26 0 15,-26 0-15,-27 0 16,1 0-16,26 0 15,-27 0-15,27 0 47,-26 0-31,-1 0-16,27 0 16,-27 0-1,1 0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0.8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0,'26'0'47,"0"0"-31,54 0-16,-27 27 15,26-27-15,27 0 16,0 0-16,26 0 16,53 0-16,53 0 15,27 0-15,-27 0 16,53 26-16,-26-26 16,26 0-16,-53 0 15,-26 0-15,-1 0 16,1 0-16,-27 0 15,-26 0-15,-53 0 16,0 0-16,-1 0 16,-25 0-16,26 0 15,26 0-15,27 0 16,-27 0-16,27 27 16,-80-27-16,0 0 15,-26 0-15,0 0 16,-26 0-1,26 0-15,0 0 16,26 0-16,-53 0 16,27 0-16,0 0 15,0 0-15,0 0 16,-26 0 0,-1 0 15,0 0-16,1 0 1,-1 0 0,1 0-16,-1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1.8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0 168 0,'0'-26'16,"26"-1"-16,1 27 16,-1 0-16,1 0 15,26 0-15,26 0 16,27 0-16,79-26 16,27 26-16,-1-27 15,54 27-15,-27-26 16,53-1-16,-53 27 15,-26 0-15,-53 0 16,-106 0-16,-27 0 16,1 0-16,-1 0 15,27 0 1,26 0-16,54 0 16,25 0-16,1 0 15,26 27-15,1-27 16,-81 26-16,-25-26 15,-27 0 1,-27 0-16,27 0 16,0 0-1,-27 0-15,27 0 16,0 0-16,-26 0 16,26 0-16,-27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6.12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0 189 0,'27'0'47,"25"0"-31,28 0-16,26 0 15,0 0-15,52 0 16,27 0-16,27 0 16,26 0-16,53 0 15,-26-27-15,-1 27 16,-52-26-16,-27-1 15,-79 27-15,0-26 16,-27 26-16,1 0 16,26 0-16,52-27 15,1 27-15,79 0 16,-79-26-16,53 26 16,-27 0-16,0-27 15,-53 27-15,-52 0 16,-27 0-16,-27 0 15,27 0 17,-27 0-17,1 0-15,26 0 16,-27 0-16,27 0 16,-26 0-1,26 0-15,-27 27 16,1-27-16,-1 0 15,53 26-15,-52 1 16,-1-27-16,1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7.7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0,'52'0'94,"28"0"-94,26 0 15,52 0 1,-25 0-16,-27 0 16,52 0-16,1-26 15,106 26-15,52 0 16,1-27-16,26 27 15,0 0-15,-1 0 16,-25 0-16,-1 0 16,-52 0-16,-53 0 15,-54 0 1,1 0-16,-26 0 16,-28 0-16,54 0 15,26 27-15,106-1 16,-26 1-16,26-27 15,26 0-15,-52 0 16,0 0-16,-54 0 16,1 26-16,-106-26 15,-27 0-15,-26 0 16,-26 0-16,-1 0 31,0 0-31,27 0 16,27 0-16,-1 0 15,80 0-15,0 0 16,-80 0-16,-26 0 16,-27 0-16,1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48.5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0,'79'0'47,"27"0"-31,53 0-16,26 0 16,-53 0-16,53 0 15,-26 0-15,-27 0 16,1 0-16,-27 0 15,52 27-15,-52-27 16,0 0-16,26 0 16,1 0-16,-28 0 15,-25 0-15,-1 0 16,-26 0-16,0 0 16,-27 0-16,27 0 15,0 0-15,0 0 16,-26 0-16,-1 0 15,27 0-15,-27 0 16,1 0 15,-1 0-31,1 0 16,26 0-16,0 0 16,26 0-16,-26 0 15,0 0-15,0 0 16,-27 0-1,1 0 1,-1 0-16,1 0 16,-1 0-1,1 0 1,-1 0 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49.9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0,'53'0'78,"52"26"-62,160 0-16,52 1 15,1-1-15,-1-26 16,-26 0-16,1 0 16,-1 53-16,-80-53 15,1 0-15,-27 0 16,-53 0-16,1 0 16,52 0-16,0 0 15,0 0-15,-52 0 16,-28 0-16,-25 0 15,-1 0-15,-26 0 16,26 0-16,1 0 16,-1 0-16,27 0 15,-27 0-15,27 0 16,-26 0-16,-1 0 16,-26 0-16,0 0 15,-27 0-15,1 0 16,-1 0-16,1 0 15,26 0 1,0 0-16,26 0 16,0 27-16,-52-27 15,-1 0-15,1 0 16,-1 0-16,-26 26 16,53-26-16,-27 0 15,27 0-15,-26 0 16,52 0-16,-52 0 15,-1 0-15,1 0 16,-1 0 0,27 0-1,-27 0 1,27 0-16,-26 0 16,-1 0-16,1 0 31,-1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1.7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0 125 0,'26'0'62,"27"0"-62,106 0 16,53 0-16,26 0 15,79 0-15,80 0 16,-53 0-16,-26 0 16,-27 0-16,-27 0 15,1 0-15,-53 0 16,-54 0-16,27 0 16,-52 0-16,26 0 15,-27 0-15,-26 0 16,26 0-16,-53 0 15,27 0 1,-53 0-16,0 0 16,0 0-16,-27 0 15,54 0 1,26 0-16,26 0 16,-26 0-16,0 0 15,-27 0-15,-26 0 16,-27 0-16,1 0 15,26 0 32,0 0-31,-1 0-16,1 0 16,0 0-16,0 0 15,0 0-15,-26 0 16,26 0-1,-27 0-15,27 0 16,0 0-16,53 26 16,-27 1-16,0-27 15,1 0-15,-54 0 16,1 0 0,-1 0-16,1 0 46,-1 0-30,1 0 0,-1 0-1,0 0 1,1 0 0,26 0-16,-27 0 15,1 0-15,-1 0 16,1 0-1,-1 0 17,1 0-17,-1 0 1,0 0 0,1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1.7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3.0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0 136 0,'26'0'47,"27"0"-47,0 0 16,53 0-16,0 0 15,52 0-15,1 0 16,26 0-16,54 0 16,-28 0-16,-26 0 15,27 0-15,0-53 16,-27 53-16,0 0 16,-53-26-16,27-1 15,26 27-15,27 0 16,0 0-16,26 0 15,0 0-15,-53 0 16,53 0-16,-79 0 16,26 0-16,-79 0 15,0 0-15,-27 0 16,-26 0-16,0 0 16,-26 0-16,52 0 15,-26 0-15,26 0 16,1 0-16,-1 0 15,0 0-15,1 0 16,-27 0-16,-27 0 16,1 0-1,-1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4.3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0 139 0,'26'0'47,"1"0"-31,52-27-16,27 27 15,0 0-15,79 0 16,53-26-16,-26 26 16,-1 0-16,1 0 15,53-27-15,-27 27 16,-27 0-16,1 0 15,79 0-15,-79 0 16,-80 0-16,0-26 16,-52 26-16,-54 0 15,1 0-15,-1 0 16,27 0-16,-27 0 16,1 0-16,26-27 15,0 27-15,0 0 16,0 0-16,0 0 15,-1 0-15,1 0 16,0 0-16,-26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5.63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0,'53'0'46,"26"0"-30,-26 0-16,53 0 16,0 0-16,79 26 15,26 1 1,1-1-16,0-26 16,52 0-16,1 0 15,0 0-15,-27 0 16,-53 0-16,-53 0 15,0-26-15,-52 26 16,-27 0-16,0-27 16,0 27-1,-1 0-15,54 0 16,53 0-16,-53 0 16,53 27-16,-1-1 15,1-26-15,0 53 16,-53-53-16,0 0 15,-27 27-15,0-27 16,-26 0-16,27 0 16,-54 0-16,53 26 15,1-26-15,-1 0 16,-26 0-16,0 0 16,-27 0-16,1 0 15,-1-26-15,1 26 16,26 0-16,-27-27 15,1 27 1,-1 0 0,1 0 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7.08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0 220 0,'53'0'47,"26"0"-32,54-26-15,52-1 16,-26 1-1,52-1-15,-79 1 16,27 26-16,0-27 16,-53 27-16,-27 0 15,-26-26-15,0 26 16,-27 0-16,27 0 16,-26 0-16,26 0 15,0 0-15,26 0 16,27 0-16,26 0 15,106 0-15,-79 0 16,106 0-16,-133 0 16,-26 0-16,-53 0 15,-27 0-15,1 0 32,-1 0-17,27 0-15,0 0 16,79 0-16,-26 0 0,26 0 0,-52 26 15,26-26 1,-54 0-16,28 0 16,-54 0-16,1 0 15,-1 0-15,1 0 16,-1 0 0,27 0-16,0 0 15,53 27-15,26-27 16,-53 0-16,-26 0 15,0 0-15,-26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4F71-ACA1-4541-B8AB-D908131D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F665-129B-417E-9622-A02E363A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D5E-C6FF-4B3D-BC15-850CC889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5893-3800-453A-BE39-A6E8E55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6947-2941-4DA2-82B2-586E884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5F21-E56C-483A-AFB9-E40F820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20C4-2D56-40FA-A97E-CE9842B8C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30C5-795A-4E6F-8F6A-4064121C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4FAF-AF84-4686-BCCA-5062085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2F1E-25AC-48B3-99A9-7FFF1363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AC320-DE47-4325-A82D-9AF1B9850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0D0A-67B0-423F-960B-D1FA64AD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5A92-0A84-43BD-9BF3-9FB3F0F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6B51-E51E-41A0-86DB-54098B2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2124-899B-49FB-9871-16E1F7B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7AD7-BB65-4B15-A81F-BBB2D894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2DCB-2BB7-4F8C-B025-EEAA8F40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0AB2-D411-418A-9D2D-EE90613D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4E5-C695-41BE-A33D-89EBD01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EF28-5123-4575-94A4-8747216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550C-D83B-4788-84B5-5FD0F3C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13B2-9B1F-462D-BFD0-39FF2834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7558-40AA-41E0-9662-D37F55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D3D8-D8F4-477C-BB1E-21D045CA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DF72-881E-41DC-9A9C-44BC20B8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B0-F92C-4E42-8BBA-978B3A9C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5AC1-D6B9-4A94-B8ED-21D897A1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EF69E-C4D8-4C2C-A846-9998034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289B-62AA-4E70-BCE3-90C26540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1C9D3-D2D7-494B-8EDB-73A3997B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CECD-E337-4A62-87B2-7EA139D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6FD-919C-4226-8C34-F56B849D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2BA4-7587-4D42-BED7-54360C01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F628-E89E-40A7-9514-F57B80CB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7620D-4A17-48BF-B558-E9D73B53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9ADB-8D6D-4AD3-AD62-3BF00DCE6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C18A2-9B6B-4CDB-8CF3-1A856BAC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20BF-F744-457C-855A-E4A14C4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11436-3666-4C36-AC33-E01FBAD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9CA-8E90-46C2-84D5-583DB83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5705-8C1E-4A21-B3BB-D4E2193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D0D50-9C25-4BF7-8B87-9119EDE8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DD95-B317-4D7E-9922-D6AC391C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FA25-4BCD-46A6-9297-4D4DECA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CED1-5EAE-4BF1-A37B-45C7B855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59F7-C849-4576-843D-74EFBAE8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9C92-B3C3-4A04-B039-E2EF82C1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3496-BC3F-4001-B9E2-ADFF6CEB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D5C31-807B-42B8-8102-0268D14A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FD99-FAAE-4C00-8CAC-999397C6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F3FD7-47C8-49A7-B838-DD2ADAEA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46E6-B022-412C-828D-0B7DB75F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F43A-2B38-45FF-8C76-CE99333A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268D5-7D71-4A62-878E-B933C87BE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18C2-1145-4CDE-B0FB-A33C8A15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A3D6-A970-4FB3-8321-55A5F8D3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3B58-776C-4DCF-B241-C13029E5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0713-6B03-4DA3-9970-564A7C2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27DBB-F8A1-487A-BB31-1AE74BD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B678-70B1-4F88-99A4-C33EB1E3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6A3F-CE57-4B66-B6F4-FD3BA3D82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3031-93D7-4331-A3AD-EC090BFD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3B23-5E93-46C1-9845-2E449BF4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iblio.org/webst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res.com/pdep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wind3000/lemma.e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3F476-DE8B-4E0B-BCEB-DC2C2FB1B73D}"/>
              </a:ext>
            </a:extLst>
          </p:cNvPr>
          <p:cNvSpPr txBox="1"/>
          <p:nvPr/>
        </p:nvSpPr>
        <p:spPr>
          <a:xfrm>
            <a:off x="1780619" y="2159000"/>
            <a:ext cx="86307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Root and Rule-Based Natural Language Processing:</a:t>
            </a:r>
          </a:p>
          <a:p>
            <a:pPr algn="ctr"/>
            <a:r>
              <a:rPr lang="en-US" sz="4400" dirty="0"/>
              <a:t>Subject-Predicate-Object Phrases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B6EB5-3631-4A39-8040-323ACB832549}"/>
              </a:ext>
            </a:extLst>
          </p:cNvPr>
          <p:cNvSpPr txBox="1"/>
          <p:nvPr/>
        </p:nvSpPr>
        <p:spPr>
          <a:xfrm>
            <a:off x="3984368" y="4114800"/>
            <a:ext cx="4223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Peter Zhang and Jonah Tash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961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C8FC-CC98-4847-8D96-E908355C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Cross-Checking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9ABA-3C73-4C70-AFAB-0DE8AD93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First, check results with Princeton’s WordNet lexicon of verbs</a:t>
            </a:r>
          </a:p>
          <a:p>
            <a:pPr lvl="1"/>
            <a:r>
              <a:rPr lang="en-US" sz="2800" dirty="0"/>
              <a:t>Ensures a valid verb form is tagged</a:t>
            </a:r>
          </a:p>
          <a:p>
            <a:pPr lvl="1"/>
            <a:r>
              <a:rPr lang="en-US" sz="2800" dirty="0"/>
              <a:t>E.g. removes “</a:t>
            </a:r>
            <a:r>
              <a:rPr lang="en-US" sz="2800" dirty="0" err="1"/>
              <a:t>middot</a:t>
            </a:r>
            <a:r>
              <a:rPr lang="en-US" sz="2800" dirty="0"/>
              <a:t>” and “</a:t>
            </a:r>
            <a:r>
              <a:rPr lang="en-US" sz="2800" dirty="0" err="1"/>
              <a:t>oxazolo</a:t>
            </a:r>
            <a:r>
              <a:rPr lang="en-US" sz="2800" dirty="0"/>
              <a:t>”</a:t>
            </a:r>
          </a:p>
          <a:p>
            <a:r>
              <a:rPr lang="en-US" sz="3200" dirty="0"/>
              <a:t>Second, remove tagged “verbs” that also appear in the terms</a:t>
            </a:r>
          </a:p>
          <a:p>
            <a:pPr lvl="1"/>
            <a:r>
              <a:rPr lang="en-US" sz="2800" dirty="0"/>
              <a:t>Some verb forms appear in noun phrases</a:t>
            </a:r>
          </a:p>
          <a:p>
            <a:pPr lvl="1"/>
            <a:r>
              <a:rPr lang="en-US" sz="2800" dirty="0"/>
              <a:t>E.g. “packing” in “crystal packing”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14297-C12C-400D-B8A9-593681AF5333}"/>
              </a:ext>
            </a:extLst>
          </p:cNvPr>
          <p:cNvSpPr/>
          <p:nvPr/>
        </p:nvSpPr>
        <p:spPr>
          <a:xfrm>
            <a:off x="838200" y="58153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https://wordnet.princeton.edu/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18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5C3-B970-4611-AD20-AC5BBE88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Grouping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DD2B-A95D-4939-B165-D73FFD80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Classify terms into Level 0, 1, and 2 by maximum colon number</a:t>
            </a:r>
          </a:p>
          <a:p>
            <a:pPr lvl="1"/>
            <a:r>
              <a:rPr lang="en-US" sz="2800" dirty="0"/>
              <a:t>Higher level means a longer phrase</a:t>
            </a:r>
          </a:p>
          <a:p>
            <a:pPr lvl="1"/>
            <a:r>
              <a:rPr lang="en-US" sz="2800" dirty="0"/>
              <a:t>E.g. “crystal:0:packing” ⇨ Level 0</a:t>
            </a:r>
          </a:p>
          <a:p>
            <a:pPr marL="457200" lvl="1" indent="0">
              <a:buNone/>
            </a:pPr>
            <a:r>
              <a:rPr lang="en-US" sz="2800" dirty="0"/>
              <a:t>          “van:2:der:1:waals:0:interaction” ⇨ Level 2</a:t>
            </a:r>
            <a:endParaRPr lang="en-US" sz="3200" dirty="0"/>
          </a:p>
          <a:p>
            <a:r>
              <a:rPr lang="en-US" sz="3200" dirty="0"/>
              <a:t>Conduct searches first on </a:t>
            </a:r>
            <a:r>
              <a:rPr lang="en-US" sz="3200" i="1" dirty="0"/>
              <a:t>only</a:t>
            </a:r>
            <a:r>
              <a:rPr lang="en-US" sz="3200" dirty="0"/>
              <a:t> Level 0 terms, then on Level 0 </a:t>
            </a:r>
            <a:r>
              <a:rPr lang="en-US" sz="3200" i="1" dirty="0"/>
              <a:t>and</a:t>
            </a:r>
            <a:r>
              <a:rPr lang="en-US" sz="3200" dirty="0"/>
              <a:t> Level 1, and finally on </a:t>
            </a:r>
            <a:r>
              <a:rPr lang="en-US" sz="3200" i="1" dirty="0"/>
              <a:t>all three</a:t>
            </a:r>
            <a:r>
              <a:rPr lang="en-US" sz="3200" dirty="0"/>
              <a:t> levels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1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54EE-B34C-4488-A7A0-365AD049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Locating All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0C6E-8C33-47AD-B243-AB4BCFD5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1375"/>
          </a:xfrm>
        </p:spPr>
        <p:txBody>
          <a:bodyPr/>
          <a:lstStyle/>
          <a:p>
            <a:r>
              <a:rPr lang="en-US" sz="3200" dirty="0"/>
              <a:t>Search the span between subject and object for verbs</a:t>
            </a:r>
          </a:p>
          <a:p>
            <a:pPr lvl="1"/>
            <a:r>
              <a:rPr lang="en-US" sz="2800" dirty="0"/>
              <a:t>E.g. between “crystal packing” and “Van der Waals interactions”</a:t>
            </a:r>
            <a:endParaRPr lang="en-US" sz="3200" dirty="0"/>
          </a:p>
          <a:p>
            <a:r>
              <a:rPr lang="en-US" sz="3200" dirty="0"/>
              <a:t>Count the number of characters and words in the span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E9745-9883-4C2B-9CC4-D399545704C6}"/>
              </a:ext>
            </a:extLst>
          </p:cNvPr>
          <p:cNvSpPr/>
          <p:nvPr/>
        </p:nvSpPr>
        <p:spPr>
          <a:xfrm>
            <a:off x="1409700" y="3828057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crystal packing </a:t>
            </a:r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</a:rPr>
              <a:t>is mainly stabilized by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van der Waals interactions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4E7FB6-57CB-4C05-B3CF-F23221BC8782}"/>
              </a:ext>
            </a:extLst>
          </p:cNvPr>
          <p:cNvGrpSpPr/>
          <p:nvPr/>
        </p:nvGrpSpPr>
        <p:grpSpPr>
          <a:xfrm>
            <a:off x="3996976" y="4432198"/>
            <a:ext cx="3013424" cy="821973"/>
            <a:chOff x="6972303" y="2420661"/>
            <a:chExt cx="3026932" cy="9156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82618-E0B5-4F73-927E-5512118BAFFA}"/>
                </a:ext>
              </a:extLst>
            </p:cNvPr>
            <p:cNvSpPr/>
            <p:nvPr/>
          </p:nvSpPr>
          <p:spPr>
            <a:xfrm>
              <a:off x="8105318" y="2505335"/>
              <a:ext cx="8100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Span</a:t>
              </a:r>
              <a:endParaRPr lang="en-US" sz="2400" dirty="0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81625BB-F9A0-4F5C-ADE0-1F3973448CF6}"/>
                </a:ext>
              </a:extLst>
            </p:cNvPr>
            <p:cNvSpPr/>
            <p:nvPr/>
          </p:nvSpPr>
          <p:spPr>
            <a:xfrm rot="16200000">
              <a:off x="8438354" y="954610"/>
              <a:ext cx="94829" cy="302693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9462553-3A20-4C9E-B5AC-7BFECC9DD8CF}"/>
              </a:ext>
            </a:extLst>
          </p:cNvPr>
          <p:cNvSpPr/>
          <p:nvPr/>
        </p:nvSpPr>
        <p:spPr>
          <a:xfrm>
            <a:off x="1186749" y="5153380"/>
            <a:ext cx="3013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Characters: 23</a:t>
            </a:r>
          </a:p>
          <a:p>
            <a:r>
              <a:rPr lang="en-US" sz="2400" dirty="0"/>
              <a:t>Words: 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66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F09-153C-43F1-9DCD-F057FA83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Catching Conjugations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053-555F-447F-992C-F17D541F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verb by itself is not precise enough</a:t>
            </a:r>
          </a:p>
          <a:p>
            <a:pPr lvl="1"/>
            <a:r>
              <a:rPr lang="en-US" sz="2800" dirty="0"/>
              <a:t>Not useful for searches</a:t>
            </a:r>
          </a:p>
          <a:p>
            <a:pPr lvl="1"/>
            <a:r>
              <a:rPr lang="en-US" sz="2800" dirty="0"/>
              <a:t>E.g. “was”, “have”, “link”</a:t>
            </a:r>
          </a:p>
          <a:p>
            <a:r>
              <a:rPr lang="en-US" sz="3200" dirty="0"/>
              <a:t>Use the Collaborative International Dictionary of English to capture conjugations of the verb</a:t>
            </a:r>
          </a:p>
          <a:p>
            <a:pPr lvl="1"/>
            <a:r>
              <a:rPr lang="en-US" sz="2800" dirty="0"/>
              <a:t>Hand-collected a list of English conjugations</a:t>
            </a:r>
          </a:p>
          <a:p>
            <a:pPr lvl="1"/>
            <a:r>
              <a:rPr lang="en-US" sz="2800" dirty="0"/>
              <a:t>E.g. </a:t>
            </a:r>
            <a:r>
              <a:rPr lang="en-US" sz="2800" i="1" dirty="0"/>
              <a:t>is</a:t>
            </a:r>
            <a:r>
              <a:rPr lang="en-US" sz="2800" dirty="0"/>
              <a:t> linking, </a:t>
            </a:r>
            <a:r>
              <a:rPr lang="en-US" sz="2800" i="1" dirty="0"/>
              <a:t>was</a:t>
            </a:r>
            <a:r>
              <a:rPr lang="en-US" sz="2800" dirty="0"/>
              <a:t> linked, </a:t>
            </a:r>
            <a:r>
              <a:rPr lang="en-US" sz="2800" i="1" dirty="0"/>
              <a:t>will</a:t>
            </a:r>
            <a:r>
              <a:rPr lang="en-US" sz="2800" dirty="0"/>
              <a:t> link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A192A-D8E8-4EF7-83F2-BE9DB456C332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http://www.ibiblio.org/webster/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4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Collating Prepositions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2593975"/>
          </a:xfrm>
        </p:spPr>
        <p:txBody>
          <a:bodyPr>
            <a:normAutofit/>
          </a:bodyPr>
          <a:lstStyle/>
          <a:p>
            <a:r>
              <a:rPr lang="en-US" sz="3200" dirty="0"/>
              <a:t>Reference the Pattern Dictionary of English Propositions to append neighboring prepositions</a:t>
            </a:r>
          </a:p>
          <a:p>
            <a:pPr lvl="1"/>
            <a:r>
              <a:rPr lang="en-US" sz="2800" dirty="0"/>
              <a:t>e.g. “stabilized” ⇨ “stabilized by”</a:t>
            </a:r>
          </a:p>
          <a:p>
            <a:pPr marL="457200" lvl="1" indent="0">
              <a:buNone/>
            </a:pPr>
            <a:r>
              <a:rPr lang="en-US" sz="2800" dirty="0"/>
              <a:t>          “connect” ⇨ “connect to”</a:t>
            </a:r>
          </a:p>
          <a:p>
            <a:pPr marL="457200" lvl="1" indent="0">
              <a:buNone/>
            </a:pPr>
            <a:r>
              <a:rPr lang="en-US" sz="2800" dirty="0"/>
              <a:t>	    “extracting” ⇨ “extracting from”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301E6-5576-48A2-9ED5-5CD597BA01A6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https://www.clres.com/pdep.html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55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Stemming Verb Forms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3546475"/>
          </a:xfrm>
        </p:spPr>
        <p:txBody>
          <a:bodyPr>
            <a:normAutofit/>
          </a:bodyPr>
          <a:lstStyle/>
          <a:p>
            <a:r>
              <a:rPr lang="en-US" sz="3200" dirty="0"/>
              <a:t>Want to group synonymous verb phrases</a:t>
            </a:r>
          </a:p>
          <a:p>
            <a:r>
              <a:rPr lang="en-US" sz="3200" dirty="0"/>
              <a:t>Reference the British National Corpus to find the “stem” of each verb phrase</a:t>
            </a:r>
          </a:p>
          <a:p>
            <a:pPr lvl="1"/>
            <a:r>
              <a:rPr lang="en-US" sz="2800" dirty="0"/>
              <a:t>E.g. “is” ⇨ “be”</a:t>
            </a:r>
          </a:p>
          <a:p>
            <a:pPr marL="457200" lvl="1" indent="0">
              <a:buNone/>
            </a:pPr>
            <a:r>
              <a:rPr lang="en-US" sz="2800" dirty="0"/>
              <a:t>          “stabilized by” ⇨ “stabilize”</a:t>
            </a:r>
          </a:p>
          <a:p>
            <a:pPr lvl="1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FA41F-D4FD-49E0-8143-BAD5BC0E26C1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https://github.com/skywind3000/lemma.en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58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 Synonyms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546475"/>
          </a:xfrm>
        </p:spPr>
        <p:txBody>
          <a:bodyPr>
            <a:normAutofit/>
          </a:bodyPr>
          <a:lstStyle/>
          <a:p>
            <a:r>
              <a:rPr lang="en-US" sz="3200" dirty="0"/>
              <a:t>Reference the Princeton’s WordNet lexicon to find synonyms for the stems</a:t>
            </a:r>
          </a:p>
          <a:p>
            <a:pPr lvl="1"/>
            <a:r>
              <a:rPr lang="en-US" sz="2800" dirty="0"/>
              <a:t>Use these to cluster similar phrases</a:t>
            </a:r>
          </a:p>
          <a:p>
            <a:pPr lvl="1"/>
            <a:r>
              <a:rPr lang="en-US" sz="2800" dirty="0"/>
              <a:t>E.g. “appear” ⇨ {“appear”, “seem”, “look”}</a:t>
            </a:r>
          </a:p>
          <a:p>
            <a:pPr marL="457200" lvl="1" indent="0">
              <a:buNone/>
            </a:pPr>
            <a:r>
              <a:rPr lang="en-US" sz="2800" dirty="0"/>
              <a:t>	     “bond” ⇨ {“bond”, “bind”, “attach”, “adhere”, “stick”}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AAEC4-5CD3-409A-99A1-DB05F1C928BD}"/>
              </a:ext>
            </a:extLst>
          </p:cNvPr>
          <p:cNvSpPr/>
          <p:nvPr/>
        </p:nvSpPr>
        <p:spPr>
          <a:xfrm>
            <a:off x="838200" y="55740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https://wordnet.princeton.edu/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08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102B-00F5-4C93-A109-C1B1835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256C23-5854-47FF-9ADD-BC9950C5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7" b="34724"/>
          <a:stretch/>
        </p:blipFill>
        <p:spPr>
          <a:xfrm>
            <a:off x="1368457" y="1690688"/>
            <a:ext cx="9203398" cy="4361769"/>
          </a:xfrm>
        </p:spPr>
      </p:pic>
    </p:spTree>
    <p:extLst>
      <p:ext uri="{BB962C8B-B14F-4D97-AF65-F5344CB8AC3E}">
        <p14:creationId xmlns:p14="http://schemas.microsoft.com/office/powerpoint/2010/main" val="319707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F09-153C-43F1-9DCD-F057FA83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053-555F-447F-992C-F17D541F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Count the number of each subject, predicate, object, and verb stem</a:t>
            </a:r>
          </a:p>
          <a:p>
            <a:r>
              <a:rPr lang="en-US" sz="3200" dirty="0"/>
              <a:t>Sort by frequency and identify phrases to ignore</a:t>
            </a:r>
          </a:p>
          <a:p>
            <a:pPr lvl="1"/>
            <a:r>
              <a:rPr lang="en-US" sz="2800" dirty="0"/>
              <a:t>Some predicate phrases lack meaningful relation</a:t>
            </a:r>
          </a:p>
          <a:p>
            <a:pPr lvl="1"/>
            <a:r>
              <a:rPr lang="en-US" sz="2800" dirty="0"/>
              <a:t>E.g. “is”, “was”, “are”, “have”</a:t>
            </a:r>
          </a:p>
          <a:p>
            <a:r>
              <a:rPr lang="en-US" sz="3200" dirty="0"/>
              <a:t>Locally compile phrases to filter 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363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CA6A-BD80-4427-BFFC-50A9E9FD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158D-E551-477B-BAED-688AA416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an input of 67k terms in 5681 sentences, the program extracts 5700+ pairs in under 15 seconds</a:t>
            </a:r>
          </a:p>
          <a:p>
            <a:r>
              <a:rPr lang="en-US" sz="3200" dirty="0"/>
              <a:t>Output to a CSV file with the following columns:</a:t>
            </a:r>
          </a:p>
          <a:p>
            <a:pPr lvl="1"/>
            <a:r>
              <a:rPr lang="en-US" sz="2800" dirty="0"/>
              <a:t>Subject, Object, Predicate</a:t>
            </a:r>
          </a:p>
          <a:p>
            <a:pPr lvl="1"/>
            <a:r>
              <a:rPr lang="en-US" sz="2800" dirty="0"/>
              <a:t>Sentence</a:t>
            </a:r>
          </a:p>
          <a:p>
            <a:pPr lvl="1"/>
            <a:r>
              <a:rPr lang="en-US" sz="2800" dirty="0"/>
              <a:t>Stem and Synonyms</a:t>
            </a:r>
          </a:p>
          <a:p>
            <a:pPr lvl="1"/>
            <a:r>
              <a:rPr lang="en-US" sz="2800" dirty="0"/>
              <a:t>Frequencies of Subject, Object, Predicates and Stems</a:t>
            </a:r>
          </a:p>
          <a:p>
            <a:pPr lvl="1"/>
            <a:r>
              <a:rPr lang="en-US" sz="2800" dirty="0"/>
              <a:t>R&amp;R Terms for Subject, Object, and Predicate</a:t>
            </a:r>
          </a:p>
          <a:p>
            <a:pPr lvl="1"/>
            <a:r>
              <a:rPr lang="en-US" sz="2800" dirty="0"/>
              <a:t>Document ID</a:t>
            </a:r>
          </a:p>
        </p:txBody>
      </p:sp>
    </p:spTree>
    <p:extLst>
      <p:ext uri="{BB962C8B-B14F-4D97-AF65-F5344CB8AC3E}">
        <p14:creationId xmlns:p14="http://schemas.microsoft.com/office/powerpoint/2010/main" val="27012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9960-0D52-489F-B2E3-7DAFD708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used a root and rule-based programs</a:t>
            </a:r>
          </a:p>
          <a:p>
            <a:pPr lvl="1"/>
            <a:r>
              <a:rPr lang="en-US" sz="2800" dirty="0"/>
              <a:t>Can identify terms and build taxonomies</a:t>
            </a:r>
          </a:p>
          <a:p>
            <a:pPr lvl="1"/>
            <a:r>
              <a:rPr lang="en-US" sz="2800" dirty="0"/>
              <a:t>Next step is to identify relations and build RDFs</a:t>
            </a:r>
          </a:p>
          <a:p>
            <a:r>
              <a:rPr lang="en-US" sz="3200" dirty="0"/>
              <a:t>We want to express the terms and sentences in subject-predicate-object groups</a:t>
            </a:r>
          </a:p>
        </p:txBody>
      </p:sp>
    </p:spTree>
    <p:extLst>
      <p:ext uri="{BB962C8B-B14F-4D97-AF65-F5344CB8AC3E}">
        <p14:creationId xmlns:p14="http://schemas.microsoft.com/office/powerpoint/2010/main" val="423295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1E84-AB13-4CAD-9682-8A0CD4B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FB0625-9BC8-4EE8-A4A8-3A9C57F0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2"/>
            <a:ext cx="108180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{‘quaternary structure’, ‘exhibits’, ‘considerable variability’}</a:t>
            </a:r>
          </a:p>
          <a:p>
            <a:pPr lvl="1"/>
            <a:r>
              <a:rPr lang="en-US" sz="2000" dirty="0"/>
              <a:t>{‘quaternary:0:structure’, ‘exhibits’, ‘considerable:0:variability’}</a:t>
            </a:r>
          </a:p>
          <a:p>
            <a:pPr lvl="1"/>
            <a:r>
              <a:rPr lang="en-US" sz="2000" dirty="0"/>
              <a:t>However the quaternary structure exhibits considerable variability</a:t>
            </a:r>
          </a:p>
          <a:p>
            <a:r>
              <a:rPr lang="en-US" sz="2400" dirty="0"/>
              <a:t>{‘Cl hydrogen bonds’, ‘stabilize’, ‘crystal structure’}</a:t>
            </a:r>
          </a:p>
          <a:p>
            <a:pPr lvl="1"/>
            <a:r>
              <a:rPr lang="en-US" sz="2000" dirty="0"/>
              <a:t>{‘CI:2:hydrogen:bond’, ‘stabilize’, ‘crystal:0:structure’}</a:t>
            </a:r>
          </a:p>
          <a:p>
            <a:pPr lvl="1"/>
            <a:r>
              <a:rPr lang="en-US" sz="2000" dirty="0"/>
              <a:t>Cl hydrogen bonds help to stabilize the crystal structure</a:t>
            </a:r>
          </a:p>
          <a:p>
            <a:r>
              <a:rPr lang="en-US" sz="2000" dirty="0"/>
              <a:t>{‘</a:t>
            </a:r>
            <a:r>
              <a:rPr lang="en-US" sz="2400" dirty="0"/>
              <a:t>three lobes or fingers</a:t>
            </a:r>
            <a:r>
              <a:rPr lang="en-US" sz="2000" dirty="0"/>
              <a:t>’, ‘</a:t>
            </a:r>
            <a:r>
              <a:rPr lang="en-US" sz="2400" dirty="0"/>
              <a:t>delineate</a:t>
            </a:r>
            <a:r>
              <a:rPr lang="en-US" sz="2000" dirty="0"/>
              <a:t> ‘, ‘</a:t>
            </a:r>
            <a:r>
              <a:rPr lang="en-US" sz="2400" dirty="0"/>
              <a:t>central binding groove and additional grooves</a:t>
            </a:r>
            <a:r>
              <a:rPr lang="en-US" sz="2000" dirty="0"/>
              <a:t>’}</a:t>
            </a:r>
          </a:p>
          <a:p>
            <a:pPr lvl="1"/>
            <a:r>
              <a:rPr lang="en-US" sz="2000" dirty="0"/>
              <a:t>{‘finger:0:lobe’, ‘delineate’, ‘lobe:0:lobe:2:additional:0:groove:1:central:0:bind:1:groove’}</a:t>
            </a:r>
          </a:p>
          <a:p>
            <a:pPr lvl="1"/>
            <a:r>
              <a:rPr lang="en-US" sz="2000" dirty="0"/>
              <a:t>The three lobes or fingers delineate a central binding groove and additional grooves between lobes 1 and 3 and between lobes 2 and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195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B78-1B5E-44BD-8C66-EEFB0007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28F7-87FD-40CF-B350-CF2D0BD7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program was written in Python with use of the NLTK, CSV and SQLite3 libraries</a:t>
            </a:r>
          </a:p>
          <a:p>
            <a:r>
              <a:rPr lang="en-US" sz="3200" dirty="0"/>
              <a:t>Compilers for the verb, predicate, and lemma dictionaries are available as separate programs</a:t>
            </a:r>
          </a:p>
          <a:p>
            <a:pPr lvl="1"/>
            <a:r>
              <a:rPr lang="en-US" sz="2800" dirty="0"/>
              <a:t>Dictionaries can be easily expanded and re-integrated </a:t>
            </a:r>
            <a:endParaRPr lang="en-US" sz="3200" dirty="0"/>
          </a:p>
          <a:p>
            <a:r>
              <a:rPr lang="en-US" sz="3200" dirty="0"/>
              <a:t>Filtered words are manually stored in a separated in a CSV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10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ABB0C-7CCA-4D47-8C0A-F4EADFF83193}"/>
              </a:ext>
            </a:extLst>
          </p:cNvPr>
          <p:cNvSpPr/>
          <p:nvPr/>
        </p:nvSpPr>
        <p:spPr>
          <a:xfrm>
            <a:off x="1041400" y="1778024"/>
            <a:ext cx="10960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crystal packing is mainly stabilized by van der Waals interactions</a:t>
            </a:r>
            <a:r>
              <a:rPr lang="en-US" sz="2800" dirty="0"/>
              <a:t> 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C7CB23-3C0E-4E12-B18A-A8F06C150CE5}"/>
              </a:ext>
            </a:extLst>
          </p:cNvPr>
          <p:cNvGrpSpPr/>
          <p:nvPr/>
        </p:nvGrpSpPr>
        <p:grpSpPr>
          <a:xfrm>
            <a:off x="949772" y="4097815"/>
            <a:ext cx="2425700" cy="1360956"/>
            <a:chOff x="949772" y="4031140"/>
            <a:chExt cx="2425700" cy="13609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B2E9B-328B-43CC-A9DA-E9C8BCDAB2A5}"/>
                </a:ext>
              </a:extLst>
            </p:cNvPr>
            <p:cNvSpPr/>
            <p:nvPr/>
          </p:nvSpPr>
          <p:spPr>
            <a:xfrm>
              <a:off x="949772" y="4031140"/>
              <a:ext cx="2425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crystal packing</a:t>
              </a:r>
              <a:endParaRPr lang="en-US" sz="28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27BAEB-F7E6-4925-9F40-8B7DC15814C8}"/>
                </a:ext>
              </a:extLst>
            </p:cNvPr>
            <p:cNvGrpSpPr/>
            <p:nvPr/>
          </p:nvGrpSpPr>
          <p:grpSpPr>
            <a:xfrm>
              <a:off x="1147502" y="4740784"/>
              <a:ext cx="2151770" cy="651312"/>
              <a:chOff x="2192766" y="2374805"/>
              <a:chExt cx="1795033" cy="65131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894C73-ABDE-4B13-A310-7B35CC98BE6A}"/>
                  </a:ext>
                </a:extLst>
              </p:cNvPr>
              <p:cNvSpPr/>
              <p:nvPr/>
            </p:nvSpPr>
            <p:spPr>
              <a:xfrm>
                <a:off x="2623301" y="2564452"/>
                <a:ext cx="925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Subject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FEC7D32B-69DE-405B-A934-7BDCAC9CF1D9}"/>
                  </a:ext>
                </a:extLst>
              </p:cNvPr>
              <p:cNvSpPr/>
              <p:nvPr/>
            </p:nvSpPr>
            <p:spPr>
              <a:xfrm rot="16200000">
                <a:off x="3019940" y="1547631"/>
                <a:ext cx="140686" cy="1795033"/>
              </a:xfrm>
              <a:prstGeom prst="lef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27C57-907C-4EEC-9590-ED86BDDB4EE9}"/>
              </a:ext>
            </a:extLst>
          </p:cNvPr>
          <p:cNvSpPr/>
          <p:nvPr/>
        </p:nvSpPr>
        <p:spPr>
          <a:xfrm>
            <a:off x="1949944" y="2849619"/>
            <a:ext cx="2698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crystal:0:packing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2BF7A-B589-4365-B71B-86272C812621}"/>
              </a:ext>
            </a:extLst>
          </p:cNvPr>
          <p:cNvSpPr/>
          <p:nvPr/>
        </p:nvSpPr>
        <p:spPr>
          <a:xfrm>
            <a:off x="7009398" y="2850980"/>
            <a:ext cx="421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van:2:der:1:waals:0:interacitons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B53424-D945-4B23-98D9-F03F83F20152}"/>
              </a:ext>
            </a:extLst>
          </p:cNvPr>
          <p:cNvGrpSpPr/>
          <p:nvPr/>
        </p:nvGrpSpPr>
        <p:grpSpPr>
          <a:xfrm>
            <a:off x="4095643" y="4076780"/>
            <a:ext cx="2425700" cy="1389958"/>
            <a:chOff x="4095643" y="4010105"/>
            <a:chExt cx="2425700" cy="13899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E711CA-5828-414F-9B27-19F7A5FD8485}"/>
                </a:ext>
              </a:extLst>
            </p:cNvPr>
            <p:cNvGrpSpPr/>
            <p:nvPr/>
          </p:nvGrpSpPr>
          <p:grpSpPr>
            <a:xfrm>
              <a:off x="4210095" y="4733989"/>
              <a:ext cx="2151771" cy="666074"/>
              <a:chOff x="1991794" y="2374805"/>
              <a:chExt cx="2247208" cy="66607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37DA6B-6CF2-4DF1-BE31-62E4225DEC62}"/>
                  </a:ext>
                </a:extLst>
              </p:cNvPr>
              <p:cNvSpPr/>
              <p:nvPr/>
            </p:nvSpPr>
            <p:spPr>
              <a:xfrm>
                <a:off x="1991794" y="2579214"/>
                <a:ext cx="2247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Predicate Phrase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84B10F7F-D1E7-47CF-888C-7F04BDB36FD1}"/>
                  </a:ext>
                </a:extLst>
              </p:cNvPr>
              <p:cNvSpPr/>
              <p:nvPr/>
            </p:nvSpPr>
            <p:spPr>
              <a:xfrm rot="16200000">
                <a:off x="3019940" y="1547631"/>
                <a:ext cx="140686" cy="1795033"/>
              </a:xfrm>
              <a:prstGeom prst="leftBrac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744148-ECAE-4FCA-B279-96F651D61E06}"/>
                </a:ext>
              </a:extLst>
            </p:cNvPr>
            <p:cNvSpPr/>
            <p:nvPr/>
          </p:nvSpPr>
          <p:spPr>
            <a:xfrm>
              <a:off x="4095643" y="4010105"/>
              <a:ext cx="2425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stabilized by</a:t>
              </a:r>
              <a:endParaRPr lang="en-US" sz="28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FBC2DF-2E7C-4BEE-89D7-586D252B624B}"/>
              </a:ext>
            </a:extLst>
          </p:cNvPr>
          <p:cNvGrpSpPr/>
          <p:nvPr/>
        </p:nvGrpSpPr>
        <p:grpSpPr>
          <a:xfrm>
            <a:off x="6929971" y="4075130"/>
            <a:ext cx="4832457" cy="1605214"/>
            <a:chOff x="6929971" y="4008455"/>
            <a:chExt cx="4832457" cy="16052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99A272-5D3F-4B61-9ACF-2E4301BCB0E7}"/>
                </a:ext>
              </a:extLst>
            </p:cNvPr>
            <p:cNvGrpSpPr/>
            <p:nvPr/>
          </p:nvGrpSpPr>
          <p:grpSpPr>
            <a:xfrm>
              <a:off x="7448442" y="4708856"/>
              <a:ext cx="3795514" cy="904813"/>
              <a:chOff x="6972303" y="2351275"/>
              <a:chExt cx="3026932" cy="9850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F9C49B-6764-44FA-B6A7-EEAF3732031A}"/>
                  </a:ext>
                </a:extLst>
              </p:cNvPr>
              <p:cNvSpPr/>
              <p:nvPr/>
            </p:nvSpPr>
            <p:spPr>
              <a:xfrm>
                <a:off x="8105319" y="2505335"/>
                <a:ext cx="8100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Object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FFDCC985-CA43-4D92-80D9-7240FC54A772}"/>
                  </a:ext>
                </a:extLst>
              </p:cNvPr>
              <p:cNvSpPr/>
              <p:nvPr/>
            </p:nvSpPr>
            <p:spPr>
              <a:xfrm rot="16200000">
                <a:off x="8403661" y="919917"/>
                <a:ext cx="164215" cy="3026932"/>
              </a:xfrm>
              <a:prstGeom prst="leftBrac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C7D09-660B-42AD-81ED-5647A398E44D}"/>
                </a:ext>
              </a:extLst>
            </p:cNvPr>
            <p:cNvSpPr/>
            <p:nvPr/>
          </p:nvSpPr>
          <p:spPr>
            <a:xfrm>
              <a:off x="6929971" y="4008455"/>
              <a:ext cx="48324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Van der Waals interactions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9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40B8D-123C-4618-9FD3-0FA790A591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8613085"/>
              </p:ext>
            </p:extLst>
          </p:nvPr>
        </p:nvGraphicFramePr>
        <p:xfrm>
          <a:off x="810036" y="1169554"/>
          <a:ext cx="103133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1A38869-8A10-48A3-9C90-3770B4E72CA0}"/>
              </a:ext>
            </a:extLst>
          </p:cNvPr>
          <p:cNvSpPr txBox="1">
            <a:spLocks/>
          </p:cNvSpPr>
          <p:nvPr/>
        </p:nvSpPr>
        <p:spPr>
          <a:xfrm>
            <a:off x="751114" y="5532211"/>
            <a:ext cx="3849914" cy="810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833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R&amp;R Term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068163C2-ED9E-4653-B671-6F3A92EB9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b="-1"/>
          <a:stretch/>
        </p:blipFill>
        <p:spPr>
          <a:xfrm>
            <a:off x="838200" y="1497466"/>
            <a:ext cx="5556122" cy="4684173"/>
          </a:xfrm>
        </p:spPr>
      </p:pic>
      <p:sp>
        <p:nvSpPr>
          <p:cNvPr id="35" name="Left Brace 34">
            <a:extLst>
              <a:ext uri="{FF2B5EF4-FFF2-40B4-BE49-F238E27FC236}">
                <a16:creationId xmlns:a16="http://schemas.microsoft.com/office/drawing/2014/main" id="{1D501BE7-6F12-44E1-8349-A4C6B86B8AE5}"/>
              </a:ext>
            </a:extLst>
          </p:cNvPr>
          <p:cNvSpPr/>
          <p:nvPr/>
        </p:nvSpPr>
        <p:spPr>
          <a:xfrm rot="10800000">
            <a:off x="6618513" y="1690688"/>
            <a:ext cx="275771" cy="242387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1925E2-2EFC-4F61-A39D-1C4D3D6F5F2E}"/>
              </a:ext>
            </a:extLst>
          </p:cNvPr>
          <p:cNvSpPr/>
          <p:nvPr/>
        </p:nvSpPr>
        <p:spPr>
          <a:xfrm>
            <a:off x="7118474" y="2600964"/>
            <a:ext cx="3868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crystal packing is mainly stabilized by van der Waals interactions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1CA660B6-8313-4037-9732-99E8ED7AA2EA}"/>
              </a:ext>
            </a:extLst>
          </p:cNvPr>
          <p:cNvSpPr/>
          <p:nvPr/>
        </p:nvSpPr>
        <p:spPr>
          <a:xfrm rot="10800000">
            <a:off x="6618514" y="4479083"/>
            <a:ext cx="275771" cy="170255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948D57-9AD5-4AA4-A594-C08B7800CF7B}"/>
              </a:ext>
            </a:extLst>
          </p:cNvPr>
          <p:cNvSpPr/>
          <p:nvPr/>
        </p:nvSpPr>
        <p:spPr>
          <a:xfrm>
            <a:off x="7118475" y="4775093"/>
            <a:ext cx="368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One triazine molecule is disordered over two conformations within the crystal, the occupancies being 62 emsp14 (1) and 38 emsp14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9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200-418F-44A2-849F-5BE9E5BF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Subjects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E7A3-10C6-4FEB-8B11-EA867ED8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only short noun phrases</a:t>
            </a:r>
          </a:p>
          <a:p>
            <a:pPr lvl="1"/>
            <a:r>
              <a:rPr lang="en-US" dirty="0"/>
              <a:t>Want precise but useful search terms</a:t>
            </a:r>
          </a:p>
          <a:p>
            <a:pPr lvl="1"/>
            <a:r>
              <a:rPr lang="en-US" dirty="0"/>
              <a:t>Subjects and objects should be concise</a:t>
            </a:r>
          </a:p>
          <a:p>
            <a:pPr lvl="1"/>
            <a:r>
              <a:rPr lang="en-US" dirty="0"/>
              <a:t>Consider terms of level 0, 1 and 2</a:t>
            </a:r>
          </a:p>
        </p:txBody>
      </p:sp>
    </p:spTree>
    <p:extLst>
      <p:ext uri="{BB962C8B-B14F-4D97-AF65-F5344CB8AC3E}">
        <p14:creationId xmlns:p14="http://schemas.microsoft.com/office/powerpoint/2010/main" val="195259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5C3-B970-4611-AD20-AC5BBE88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Subjects &amp; Objects</a:t>
            </a:r>
          </a:p>
        </p:txBody>
      </p:sp>
      <p:pic>
        <p:nvPicPr>
          <p:cNvPr id="4" name="Content Placeholder 33">
            <a:extLst>
              <a:ext uri="{FF2B5EF4-FFF2-40B4-BE49-F238E27FC236}">
                <a16:creationId xmlns:a16="http://schemas.microsoft.com/office/drawing/2014/main" id="{5E91EBCC-B3A5-46D9-863F-181E8371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b="-1"/>
          <a:stretch/>
        </p:blipFill>
        <p:spPr>
          <a:xfrm>
            <a:off x="952500" y="1549401"/>
            <a:ext cx="5556122" cy="4684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31C900-5821-466C-A263-1AF0E4679E69}"/>
                  </a:ext>
                </a:extLst>
              </p14:cNvPr>
              <p14:cNvContentPartPr/>
              <p14:nvPr/>
            </p14:nvContentPartPr>
            <p14:xfrm>
              <a:off x="3676815" y="1952175"/>
              <a:ext cx="1200240" cy="54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31C900-5821-466C-A263-1AF0E4679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0815" y="1880175"/>
                <a:ext cx="1271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10D761-32DD-4A31-9078-06CDEF628F18}"/>
                  </a:ext>
                </a:extLst>
              </p14:cNvPr>
              <p14:cNvContentPartPr/>
              <p14:nvPr/>
            </p14:nvContentPartPr>
            <p14:xfrm>
              <a:off x="1000215" y="1933095"/>
              <a:ext cx="1200240" cy="1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10D761-32DD-4A31-9078-06CDEF628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215" y="1861095"/>
                <a:ext cx="1271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BCEC2B-CA9E-4A25-A2C8-0EEFFDC3951D}"/>
                  </a:ext>
                </a:extLst>
              </p14:cNvPr>
              <p14:cNvContentPartPr/>
              <p14:nvPr/>
            </p14:nvContentPartPr>
            <p14:xfrm>
              <a:off x="3657735" y="2686215"/>
              <a:ext cx="2152800" cy="79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BCEC2B-CA9E-4A25-A2C8-0EEFFDC395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735" y="2614215"/>
                <a:ext cx="2224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6BBACDD-68FB-4B8D-9B9E-03B748C48967}"/>
                  </a:ext>
                </a:extLst>
              </p14:cNvPr>
              <p14:cNvContentPartPr/>
              <p14:nvPr/>
            </p14:nvContentPartPr>
            <p14:xfrm>
              <a:off x="962055" y="2669655"/>
              <a:ext cx="2391120" cy="65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6BBACDD-68FB-4B8D-9B9E-03B748C489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055" y="2597655"/>
                <a:ext cx="24627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5A2209-30C7-4C85-9F1F-05A850B40769}"/>
                  </a:ext>
                </a:extLst>
              </p14:cNvPr>
              <p14:cNvContentPartPr/>
              <p14:nvPr/>
            </p14:nvContentPartPr>
            <p14:xfrm>
              <a:off x="3352815" y="273373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5A2209-30C7-4C85-9F1F-05A850B407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6815" y="266173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FB248F-6647-4C6E-89A0-4441EA1574E2}"/>
                  </a:ext>
                </a:extLst>
              </p14:cNvPr>
              <p14:cNvContentPartPr/>
              <p14:nvPr/>
            </p14:nvContentPartPr>
            <p14:xfrm>
              <a:off x="1000215" y="3227655"/>
              <a:ext cx="1981440" cy="49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FB248F-6647-4C6E-89A0-4441EA1574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4215" y="3155655"/>
                <a:ext cx="2053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8A23B6-3971-4C69-8BEF-002CAECE55BC}"/>
                  </a:ext>
                </a:extLst>
              </p14:cNvPr>
              <p14:cNvContentPartPr/>
              <p14:nvPr/>
            </p14:nvContentPartPr>
            <p14:xfrm>
              <a:off x="1000215" y="3741015"/>
              <a:ext cx="1381320" cy="50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8A23B6-3971-4C69-8BEF-002CAECE55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4215" y="3669015"/>
                <a:ext cx="1452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B28F72-3915-4D42-84E2-BF69F7229B41}"/>
                  </a:ext>
                </a:extLst>
              </p14:cNvPr>
              <p14:cNvContentPartPr/>
              <p14:nvPr/>
            </p14:nvContentPartPr>
            <p14:xfrm>
              <a:off x="3638655" y="3210015"/>
              <a:ext cx="1848240" cy="66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B28F72-3915-4D42-84E2-BF69F7229B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02655" y="3138015"/>
                <a:ext cx="1919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9FF979-039A-48B9-9AD2-B244906A8066}"/>
                  </a:ext>
                </a:extLst>
              </p14:cNvPr>
              <p14:cNvContentPartPr/>
              <p14:nvPr/>
            </p14:nvContentPartPr>
            <p14:xfrm>
              <a:off x="3686175" y="3721215"/>
              <a:ext cx="1657800" cy="79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9FF979-039A-48B9-9AD2-B244906A806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50175" y="3649215"/>
                <a:ext cx="1729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BA8FAF-FA53-4EF2-9F22-0197A9D4AAF4}"/>
                  </a:ext>
                </a:extLst>
              </p14:cNvPr>
              <p14:cNvContentPartPr/>
              <p14:nvPr/>
            </p14:nvContentPartPr>
            <p14:xfrm>
              <a:off x="3705255" y="4505295"/>
              <a:ext cx="1733760" cy="38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BA8FAF-FA53-4EF2-9F22-0197A9D4AA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69255" y="4433295"/>
                <a:ext cx="1805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4C7355-F8E8-4B4A-8855-05C3478B0B78}"/>
                  </a:ext>
                </a:extLst>
              </p14:cNvPr>
              <p14:cNvContentPartPr/>
              <p14:nvPr/>
            </p14:nvContentPartPr>
            <p14:xfrm>
              <a:off x="3705255" y="4759815"/>
              <a:ext cx="1248120" cy="50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4C7355-F8E8-4B4A-8855-05C3478B0B7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69255" y="4687815"/>
                <a:ext cx="13197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18F5339-2E04-438E-8052-DD5D3542F159}"/>
                  </a:ext>
                </a:extLst>
              </p14:cNvPr>
              <p14:cNvContentPartPr/>
              <p14:nvPr/>
            </p14:nvContentPartPr>
            <p14:xfrm>
              <a:off x="1038375" y="4486215"/>
              <a:ext cx="2009880" cy="32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18F5339-2E04-438E-8052-DD5D3542F1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375" y="4414215"/>
                <a:ext cx="2081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F0FFDE-55E6-4674-A084-7DF2F599D08F}"/>
                  </a:ext>
                </a:extLst>
              </p14:cNvPr>
              <p14:cNvContentPartPr/>
              <p14:nvPr/>
            </p14:nvContentPartPr>
            <p14:xfrm>
              <a:off x="1066815" y="4816335"/>
              <a:ext cx="1457640" cy="60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F0FFDE-55E6-4674-A084-7DF2F599D0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0815" y="4744335"/>
                <a:ext cx="15292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153C0E9-A723-4974-865A-43D61EE21C44}"/>
                  </a:ext>
                </a:extLst>
              </p14:cNvPr>
              <p14:cNvContentPartPr/>
              <p14:nvPr/>
            </p14:nvContentPartPr>
            <p14:xfrm>
              <a:off x="1028655" y="5256615"/>
              <a:ext cx="1800720" cy="70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153C0E9-A723-4974-865A-43D61EE21C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2655" y="5184615"/>
                <a:ext cx="1872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345D05F-C265-4306-B95D-831A34295B06}"/>
                  </a:ext>
                </a:extLst>
              </p14:cNvPr>
              <p14:cNvContentPartPr/>
              <p14:nvPr/>
            </p14:nvContentPartPr>
            <p14:xfrm>
              <a:off x="3676815" y="5339415"/>
              <a:ext cx="2895840" cy="45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345D05F-C265-4306-B95D-831A34295B0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40815" y="5267415"/>
                <a:ext cx="296748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91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7843-C4CB-49B4-A702-74E033CD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Tagging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D581-31F8-4601-B7E0-518B13E3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 the part-of-speech tagger in the Natural Language Toolkit (NLTK) library to identify verbs</a:t>
            </a:r>
          </a:p>
          <a:p>
            <a:pPr lvl="1"/>
            <a:r>
              <a:rPr lang="en-US" sz="2800" dirty="0"/>
              <a:t>The model is trained by machine learning</a:t>
            </a:r>
          </a:p>
          <a:p>
            <a:pPr lvl="1"/>
            <a:r>
              <a:rPr lang="en-US" sz="2800" dirty="0"/>
              <a:t>It can isolate the sense of a word</a:t>
            </a:r>
          </a:p>
          <a:p>
            <a:pPr lvl="1"/>
            <a:r>
              <a:rPr lang="en-US" sz="2800" dirty="0"/>
              <a:t>E.g. “I wrote the report.” ⇨ “report” </a:t>
            </a:r>
            <a:r>
              <a:rPr lang="en-US" sz="2800" i="1" dirty="0"/>
              <a:t>noun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     “I report the news” ⇨ “report” </a:t>
            </a:r>
            <a:r>
              <a:rPr lang="en-US" sz="2800" i="1" dirty="0"/>
              <a:t>verb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A6F5E-812E-462E-9DC0-70FCA5B8150D}"/>
              </a:ext>
            </a:extLst>
          </p:cNvPr>
          <p:cNvSpPr/>
          <p:nvPr/>
        </p:nvSpPr>
        <p:spPr>
          <a:xfrm>
            <a:off x="838200" y="58153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https://www.nltk.org/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9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9D3C-6588-4315-BF19-4F7AEFAF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Cross-Checking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F2FE-CE3A-4142-B002-84A7C1F2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725"/>
            <a:ext cx="10515600" cy="4351338"/>
          </a:xfrm>
        </p:spPr>
        <p:txBody>
          <a:bodyPr/>
          <a:lstStyle/>
          <a:p>
            <a:r>
              <a:rPr lang="en-US" sz="3200" dirty="0"/>
              <a:t>NLTK is not perfect</a:t>
            </a:r>
            <a:endParaRPr lang="en-US" dirty="0"/>
          </a:p>
          <a:p>
            <a:pPr lvl="1"/>
            <a:r>
              <a:rPr lang="en-US" sz="2800" dirty="0"/>
              <a:t>Model is trained on ordinary literature, not scientific vocabulary</a:t>
            </a:r>
          </a:p>
          <a:p>
            <a:pPr lvl="1"/>
            <a:r>
              <a:rPr lang="en-US" sz="2800" dirty="0"/>
              <a:t>Symbols and molecule names are sometimes incorrectly classified as verbs</a:t>
            </a:r>
          </a:p>
          <a:p>
            <a:pPr lvl="1"/>
            <a:r>
              <a:rPr lang="en-US" sz="2800" dirty="0"/>
              <a:t>E.g. “</a:t>
            </a:r>
            <a:r>
              <a:rPr lang="en-US" sz="2800" dirty="0" err="1"/>
              <a:t>middot</a:t>
            </a:r>
            <a:r>
              <a:rPr lang="en-US" sz="2800" dirty="0"/>
              <a:t>” in </a:t>
            </a:r>
            <a:r>
              <a:rPr lang="en-US" sz="2800" dirty="0" err="1"/>
              <a:t>KNa</a:t>
            </a:r>
            <a:r>
              <a:rPr lang="en-US" sz="2800" dirty="0"/>
              <a:t>[H6PtMo6O24] </a:t>
            </a:r>
            <a:r>
              <a:rPr lang="en-US" sz="2800" u="sng" dirty="0" err="1"/>
              <a:t>middot</a:t>
            </a:r>
            <a:r>
              <a:rPr lang="en-US" sz="2800" dirty="0"/>
              <a:t> 11H2O</a:t>
            </a:r>
          </a:p>
          <a:p>
            <a:pPr marL="457200" lvl="1" indent="0">
              <a:buNone/>
            </a:pPr>
            <a:r>
              <a:rPr lang="en-US" sz="2800" dirty="0"/>
              <a:t>          “</a:t>
            </a:r>
            <a:r>
              <a:rPr lang="en-US" sz="2800" dirty="0" err="1"/>
              <a:t>oxazolo</a:t>
            </a:r>
            <a:r>
              <a:rPr lang="en-US" sz="2800" dirty="0"/>
              <a:t>” in “</a:t>
            </a:r>
            <a:r>
              <a:rPr lang="en-US" sz="2800" u="sng" dirty="0" err="1"/>
              <a:t>oxazolo</a:t>
            </a:r>
            <a:r>
              <a:rPr lang="en-US" sz="2800" dirty="0"/>
              <a:t>[3,2-c]pyrimidin-1-one hydrate”</a:t>
            </a:r>
          </a:p>
        </p:txBody>
      </p:sp>
    </p:spTree>
    <p:extLst>
      <p:ext uri="{BB962C8B-B14F-4D97-AF65-F5344CB8AC3E}">
        <p14:creationId xmlns:p14="http://schemas.microsoft.com/office/powerpoint/2010/main" val="56413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1078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Motivation</vt:lpstr>
      <vt:lpstr>Example</vt:lpstr>
      <vt:lpstr>PowerPoint Presentation</vt:lpstr>
      <vt:lpstr>R&amp;R Term</vt:lpstr>
      <vt:lpstr>Selecting Subjects &amp; Objects</vt:lpstr>
      <vt:lpstr>Selecting Subjects &amp; Objects</vt:lpstr>
      <vt:lpstr>Step 1: Tagging Verbs</vt:lpstr>
      <vt:lpstr>Step 1: Cross-Checking</vt:lpstr>
      <vt:lpstr>Step 1: Cross-Checking</vt:lpstr>
      <vt:lpstr>Step 2: Grouping Terms</vt:lpstr>
      <vt:lpstr>Step 2: Locating All Verbs</vt:lpstr>
      <vt:lpstr>Step 3: Catching Conjugations</vt:lpstr>
      <vt:lpstr>Step 3: Collating Prepositions</vt:lpstr>
      <vt:lpstr>Step 4: Stemming Verb Forms</vt:lpstr>
      <vt:lpstr>Step 4: Clustering Synonyms</vt:lpstr>
      <vt:lpstr>Step 4: Clustering</vt:lpstr>
      <vt:lpstr>Step 5: Curation</vt:lpstr>
      <vt:lpstr>Output</vt:lpstr>
      <vt:lpstr>Output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Peter J. (Assoc)</dc:creator>
  <cp:lastModifiedBy>Zhang, Peter J. (Assoc)</cp:lastModifiedBy>
  <cp:revision>42</cp:revision>
  <dcterms:created xsi:type="dcterms:W3CDTF">2019-06-26T15:19:45Z</dcterms:created>
  <dcterms:modified xsi:type="dcterms:W3CDTF">2019-06-27T17:44:57Z</dcterms:modified>
</cp:coreProperties>
</file>