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6" r:id="rId5"/>
    <p:sldId id="264" r:id="rId6"/>
    <p:sldId id="259" r:id="rId7"/>
    <p:sldId id="267" r:id="rId8"/>
    <p:sldId id="268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7347F-7410-491D-9004-97E70167AE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9428FD9-5FF0-4DAC-9F5A-ECF00B525137}">
      <dgm:prSet phldrT="[テキスト]"/>
      <dgm:spPr/>
      <dgm:t>
        <a:bodyPr/>
        <a:lstStyle/>
        <a:p>
          <a:r>
            <a:rPr kumimoji="1" lang="en-US" altLang="ja-JP" dirty="0" smtClean="0"/>
            <a:t>IT</a:t>
          </a:r>
          <a:r>
            <a:rPr kumimoji="1" lang="ja-JP" altLang="en-US" dirty="0" smtClean="0"/>
            <a:t>を活用した無人販売所</a:t>
          </a:r>
          <a:endParaRPr kumimoji="1" lang="ja-JP" altLang="en-US" dirty="0"/>
        </a:p>
      </dgm:t>
    </dgm:pt>
    <dgm:pt modelId="{5A9E8B3A-B9A9-421B-A717-4E388E107FF1}" type="parTrans" cxnId="{37853360-34BD-43A4-AC39-24560EA52DC6}">
      <dgm:prSet/>
      <dgm:spPr/>
      <dgm:t>
        <a:bodyPr/>
        <a:lstStyle/>
        <a:p>
          <a:endParaRPr kumimoji="1" lang="ja-JP" altLang="en-US"/>
        </a:p>
      </dgm:t>
    </dgm:pt>
    <dgm:pt modelId="{9497B264-2400-43BD-9685-5057D7068CD1}" type="sibTrans" cxnId="{37853360-34BD-43A4-AC39-24560EA52DC6}">
      <dgm:prSet/>
      <dgm:spPr/>
      <dgm:t>
        <a:bodyPr/>
        <a:lstStyle/>
        <a:p>
          <a:endParaRPr kumimoji="1" lang="ja-JP" altLang="en-US"/>
        </a:p>
      </dgm:t>
    </dgm:pt>
    <dgm:pt modelId="{1757B411-FC15-48AC-9560-890E064908E0}">
      <dgm:prSet phldrT="[テキスト]"/>
      <dgm:spPr/>
      <dgm:t>
        <a:bodyPr/>
        <a:lstStyle/>
        <a:p>
          <a:r>
            <a:rPr kumimoji="1" lang="ja-JP" altLang="en-US" dirty="0" smtClean="0"/>
            <a:t>人件費の削減に！</a:t>
          </a:r>
          <a:endParaRPr kumimoji="1" lang="ja-JP" altLang="en-US" dirty="0"/>
        </a:p>
      </dgm:t>
    </dgm:pt>
    <dgm:pt modelId="{1B5BAE05-5682-4069-9FE1-0D79B688D825}" type="parTrans" cxnId="{E8E900B8-8BB7-40BA-9F5A-39DEA56CCCC7}">
      <dgm:prSet/>
      <dgm:spPr/>
      <dgm:t>
        <a:bodyPr/>
        <a:lstStyle/>
        <a:p>
          <a:endParaRPr kumimoji="1" lang="ja-JP" altLang="en-US"/>
        </a:p>
      </dgm:t>
    </dgm:pt>
    <dgm:pt modelId="{45A583C8-752E-4F24-947F-2075153B35CC}" type="sibTrans" cxnId="{E8E900B8-8BB7-40BA-9F5A-39DEA56CCCC7}">
      <dgm:prSet/>
      <dgm:spPr/>
      <dgm:t>
        <a:bodyPr/>
        <a:lstStyle/>
        <a:p>
          <a:endParaRPr kumimoji="1" lang="ja-JP" altLang="en-US"/>
        </a:p>
      </dgm:t>
    </dgm:pt>
    <dgm:pt modelId="{577D69C0-B766-4074-99FB-425E11661A50}">
      <dgm:prSet phldrT="[テキスト]"/>
      <dgm:spPr/>
      <dgm:t>
        <a:bodyPr/>
        <a:lstStyle/>
        <a:p>
          <a:r>
            <a:rPr kumimoji="1" lang="ja-JP" altLang="en-US" dirty="0" smtClean="0"/>
            <a:t>ランニングコストを減らし、最小単位での販売可能</a:t>
          </a:r>
          <a:endParaRPr kumimoji="1" lang="ja-JP" altLang="en-US" dirty="0"/>
        </a:p>
      </dgm:t>
    </dgm:pt>
    <dgm:pt modelId="{AB51590A-E0B2-4F6C-B616-F5FA107FA27C}" type="parTrans" cxnId="{C97B4ED0-E53B-423E-A70E-04655E69BFC1}">
      <dgm:prSet/>
      <dgm:spPr/>
      <dgm:t>
        <a:bodyPr/>
        <a:lstStyle/>
        <a:p>
          <a:endParaRPr kumimoji="1" lang="ja-JP" altLang="en-US"/>
        </a:p>
      </dgm:t>
    </dgm:pt>
    <dgm:pt modelId="{9B69BC71-88B9-4B8F-B6EF-DE78CB1758F2}" type="sibTrans" cxnId="{C97B4ED0-E53B-423E-A70E-04655E69BFC1}">
      <dgm:prSet/>
      <dgm:spPr/>
      <dgm:t>
        <a:bodyPr/>
        <a:lstStyle/>
        <a:p>
          <a:endParaRPr kumimoji="1" lang="ja-JP" altLang="en-US"/>
        </a:p>
      </dgm:t>
    </dgm:pt>
    <dgm:pt modelId="{EC358F1D-EBF1-4A1D-9B06-3160E9D32150}">
      <dgm:prSet phldrT="[テキスト]"/>
      <dgm:spPr/>
      <dgm:t>
        <a:bodyPr/>
        <a:lstStyle/>
        <a:p>
          <a:r>
            <a:rPr kumimoji="1" lang="ja-JP" altLang="en-US" dirty="0" smtClean="0"/>
            <a:t>少ししかできない、多くできすぎた作物を適正価格で販売可能</a:t>
          </a:r>
          <a:endParaRPr kumimoji="1" lang="ja-JP" altLang="en-US" dirty="0"/>
        </a:p>
      </dgm:t>
    </dgm:pt>
    <dgm:pt modelId="{C3A1B4C1-C2DB-4703-A284-332404A402DC}" type="parTrans" cxnId="{BF2CB0F3-912E-4B3B-B12F-8CF4A80DF683}">
      <dgm:prSet/>
      <dgm:spPr/>
      <dgm:t>
        <a:bodyPr/>
        <a:lstStyle/>
        <a:p>
          <a:endParaRPr kumimoji="1" lang="ja-JP" altLang="en-US"/>
        </a:p>
      </dgm:t>
    </dgm:pt>
    <dgm:pt modelId="{CA26CB54-0123-4C09-8B98-1AF6E8D2DE4B}" type="sibTrans" cxnId="{BF2CB0F3-912E-4B3B-B12F-8CF4A80DF683}">
      <dgm:prSet/>
      <dgm:spPr/>
      <dgm:t>
        <a:bodyPr/>
        <a:lstStyle/>
        <a:p>
          <a:endParaRPr kumimoji="1" lang="ja-JP" altLang="en-US"/>
        </a:p>
      </dgm:t>
    </dgm:pt>
    <dgm:pt modelId="{3435DB3A-34AC-4D86-A869-1FB34F4BC888}" type="pres">
      <dgm:prSet presAssocID="{76F7347F-7410-491D-9004-97E70167AE12}" presName="linear" presStyleCnt="0">
        <dgm:presLayoutVars>
          <dgm:animLvl val="lvl"/>
          <dgm:resizeHandles val="exact"/>
        </dgm:presLayoutVars>
      </dgm:prSet>
      <dgm:spPr/>
    </dgm:pt>
    <dgm:pt modelId="{7FC601CD-2556-45A8-98B9-D6389677F894}" type="pres">
      <dgm:prSet presAssocID="{09428FD9-5FF0-4DAC-9F5A-ECF00B5251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7E323C-12BC-4100-93DB-BCBB68103D1D}" type="pres">
      <dgm:prSet presAssocID="{09428FD9-5FF0-4DAC-9F5A-ECF00B525137}" presName="childText" presStyleLbl="revTx" presStyleIdx="0" presStyleCnt="2">
        <dgm:presLayoutVars>
          <dgm:bulletEnabled val="1"/>
        </dgm:presLayoutVars>
      </dgm:prSet>
      <dgm:spPr/>
    </dgm:pt>
    <dgm:pt modelId="{F8DC5EFA-22C0-4AC6-AA2F-98AD830177A9}" type="pres">
      <dgm:prSet presAssocID="{577D69C0-B766-4074-99FB-425E11661A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5ED244-5FC9-4AD8-9F10-7147CA101FC8}" type="pres">
      <dgm:prSet presAssocID="{577D69C0-B766-4074-99FB-425E11661A5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7853360-34BD-43A4-AC39-24560EA52DC6}" srcId="{76F7347F-7410-491D-9004-97E70167AE12}" destId="{09428FD9-5FF0-4DAC-9F5A-ECF00B525137}" srcOrd="0" destOrd="0" parTransId="{5A9E8B3A-B9A9-421B-A717-4E388E107FF1}" sibTransId="{9497B264-2400-43BD-9685-5057D7068CD1}"/>
    <dgm:cxn modelId="{1EF28A2F-74B1-451B-A322-94EC7CE855DC}" type="presOf" srcId="{577D69C0-B766-4074-99FB-425E11661A50}" destId="{F8DC5EFA-22C0-4AC6-AA2F-98AD830177A9}" srcOrd="0" destOrd="0" presId="urn:microsoft.com/office/officeart/2005/8/layout/vList2"/>
    <dgm:cxn modelId="{75BC2655-7F1B-4939-B28F-A249AF03FE33}" type="presOf" srcId="{09428FD9-5FF0-4DAC-9F5A-ECF00B525137}" destId="{7FC601CD-2556-45A8-98B9-D6389677F894}" srcOrd="0" destOrd="0" presId="urn:microsoft.com/office/officeart/2005/8/layout/vList2"/>
    <dgm:cxn modelId="{306006D5-2624-4FA4-994D-592E13CC6AFF}" type="presOf" srcId="{76F7347F-7410-491D-9004-97E70167AE12}" destId="{3435DB3A-34AC-4D86-A869-1FB34F4BC888}" srcOrd="0" destOrd="0" presId="urn:microsoft.com/office/officeart/2005/8/layout/vList2"/>
    <dgm:cxn modelId="{E8E900B8-8BB7-40BA-9F5A-39DEA56CCCC7}" srcId="{09428FD9-5FF0-4DAC-9F5A-ECF00B525137}" destId="{1757B411-FC15-48AC-9560-890E064908E0}" srcOrd="0" destOrd="0" parTransId="{1B5BAE05-5682-4069-9FE1-0D79B688D825}" sibTransId="{45A583C8-752E-4F24-947F-2075153B35CC}"/>
    <dgm:cxn modelId="{9DE2E2B4-4C54-4D01-906B-61231E432C84}" type="presOf" srcId="{1757B411-FC15-48AC-9560-890E064908E0}" destId="{DF7E323C-12BC-4100-93DB-BCBB68103D1D}" srcOrd="0" destOrd="0" presId="urn:microsoft.com/office/officeart/2005/8/layout/vList2"/>
    <dgm:cxn modelId="{C97B4ED0-E53B-423E-A70E-04655E69BFC1}" srcId="{76F7347F-7410-491D-9004-97E70167AE12}" destId="{577D69C0-B766-4074-99FB-425E11661A50}" srcOrd="1" destOrd="0" parTransId="{AB51590A-E0B2-4F6C-B616-F5FA107FA27C}" sibTransId="{9B69BC71-88B9-4B8F-B6EF-DE78CB1758F2}"/>
    <dgm:cxn modelId="{AF912EC3-0459-460C-9E8C-36AA1CA23442}" type="presOf" srcId="{EC358F1D-EBF1-4A1D-9B06-3160E9D32150}" destId="{A75ED244-5FC9-4AD8-9F10-7147CA101FC8}" srcOrd="0" destOrd="0" presId="urn:microsoft.com/office/officeart/2005/8/layout/vList2"/>
    <dgm:cxn modelId="{BF2CB0F3-912E-4B3B-B12F-8CF4A80DF683}" srcId="{577D69C0-B766-4074-99FB-425E11661A50}" destId="{EC358F1D-EBF1-4A1D-9B06-3160E9D32150}" srcOrd="0" destOrd="0" parTransId="{C3A1B4C1-C2DB-4703-A284-332404A402DC}" sibTransId="{CA26CB54-0123-4C09-8B98-1AF6E8D2DE4B}"/>
    <dgm:cxn modelId="{80905C64-123F-41C7-973E-C97FBB2D6204}" type="presParOf" srcId="{3435DB3A-34AC-4D86-A869-1FB34F4BC888}" destId="{7FC601CD-2556-45A8-98B9-D6389677F894}" srcOrd="0" destOrd="0" presId="urn:microsoft.com/office/officeart/2005/8/layout/vList2"/>
    <dgm:cxn modelId="{9D1057BD-9299-4D45-99A3-7563009EF9D9}" type="presParOf" srcId="{3435DB3A-34AC-4D86-A869-1FB34F4BC888}" destId="{DF7E323C-12BC-4100-93DB-BCBB68103D1D}" srcOrd="1" destOrd="0" presId="urn:microsoft.com/office/officeart/2005/8/layout/vList2"/>
    <dgm:cxn modelId="{34E73FC2-D667-4C75-8749-0FE4F70B7C8A}" type="presParOf" srcId="{3435DB3A-34AC-4D86-A869-1FB34F4BC888}" destId="{F8DC5EFA-22C0-4AC6-AA2F-98AD830177A9}" srcOrd="2" destOrd="0" presId="urn:microsoft.com/office/officeart/2005/8/layout/vList2"/>
    <dgm:cxn modelId="{132E942C-89B5-4C51-8C2C-6FEA6C79D6BC}" type="presParOf" srcId="{3435DB3A-34AC-4D86-A869-1FB34F4BC888}" destId="{A75ED244-5FC9-4AD8-9F10-7147CA101FC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601CD-2556-45A8-98B9-D6389677F894}">
      <dsp:nvSpPr>
        <dsp:cNvPr id="0" name=""/>
        <dsp:cNvSpPr/>
      </dsp:nvSpPr>
      <dsp:spPr>
        <a:xfrm>
          <a:off x="0" y="493206"/>
          <a:ext cx="6831065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IT</a:t>
          </a:r>
          <a:r>
            <a:rPr kumimoji="1" lang="ja-JP" altLang="en-US" sz="2400" kern="1200" dirty="0" smtClean="0"/>
            <a:t>を活用した無人販売所</a:t>
          </a:r>
          <a:endParaRPr kumimoji="1" lang="ja-JP" altLang="en-US" sz="2400" kern="1200" dirty="0"/>
        </a:p>
      </dsp:txBody>
      <dsp:txXfrm>
        <a:off x="29471" y="522677"/>
        <a:ext cx="6772123" cy="544777"/>
      </dsp:txXfrm>
    </dsp:sp>
    <dsp:sp modelId="{DF7E323C-12BC-4100-93DB-BCBB68103D1D}">
      <dsp:nvSpPr>
        <dsp:cNvPr id="0" name=""/>
        <dsp:cNvSpPr/>
      </dsp:nvSpPr>
      <dsp:spPr>
        <a:xfrm>
          <a:off x="0" y="1096926"/>
          <a:ext cx="683106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1900" kern="1200" dirty="0" smtClean="0"/>
            <a:t>人件費の削減に！</a:t>
          </a:r>
          <a:endParaRPr kumimoji="1" lang="ja-JP" altLang="en-US" sz="1900" kern="1200" dirty="0"/>
        </a:p>
      </dsp:txBody>
      <dsp:txXfrm>
        <a:off x="0" y="1096926"/>
        <a:ext cx="6831065" cy="397440"/>
      </dsp:txXfrm>
    </dsp:sp>
    <dsp:sp modelId="{F8DC5EFA-22C0-4AC6-AA2F-98AD830177A9}">
      <dsp:nvSpPr>
        <dsp:cNvPr id="0" name=""/>
        <dsp:cNvSpPr/>
      </dsp:nvSpPr>
      <dsp:spPr>
        <a:xfrm>
          <a:off x="0" y="1494366"/>
          <a:ext cx="6831065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ランニングコストを減らし、最小単位での販売可能</a:t>
          </a:r>
          <a:endParaRPr kumimoji="1" lang="ja-JP" altLang="en-US" sz="2400" kern="1200" dirty="0"/>
        </a:p>
      </dsp:txBody>
      <dsp:txXfrm>
        <a:off x="29471" y="1523837"/>
        <a:ext cx="6772123" cy="544777"/>
      </dsp:txXfrm>
    </dsp:sp>
    <dsp:sp modelId="{A75ED244-5FC9-4AD8-9F10-7147CA101FC8}">
      <dsp:nvSpPr>
        <dsp:cNvPr id="0" name=""/>
        <dsp:cNvSpPr/>
      </dsp:nvSpPr>
      <dsp:spPr>
        <a:xfrm>
          <a:off x="0" y="2098086"/>
          <a:ext cx="683106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1900" kern="1200" dirty="0" smtClean="0"/>
            <a:t>少ししかできない、多くできすぎた作物を適正価格で販売可能</a:t>
          </a:r>
          <a:endParaRPr kumimoji="1" lang="ja-JP" altLang="en-US" sz="1900" kern="1200" dirty="0"/>
        </a:p>
      </dsp:txBody>
      <dsp:txXfrm>
        <a:off x="0" y="2098086"/>
        <a:ext cx="6831065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9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4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3" name="Google Shape;63;p4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65" name="Google Shape;65;p4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8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89" name="Google Shape;89;p5"/>
          <p:cNvGrpSpPr/>
          <p:nvPr/>
        </p:nvGrpSpPr>
        <p:grpSpPr>
          <a:xfrm>
            <a:off x="8562987" y="-83"/>
            <a:ext cx="2203300" cy="302700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9474851" y="3566485"/>
            <a:ext cx="2068116" cy="3291500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13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609600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931133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5252667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541218" y="-16"/>
            <a:ext cx="3130533" cy="3026867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20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5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608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33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3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4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D9759689-308E-4DE6-BCF7-C7FA5583E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3863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無人産直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9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" name="Picture 4" descr="商店のイラスト（文字なし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1275094"/>
            <a:ext cx="1266093" cy="8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野菜の無人販売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22" y="4516900"/>
            <a:ext cx="1212544" cy="109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215175" y="0"/>
            <a:ext cx="1165609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811174" y="0"/>
            <a:ext cx="1165609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355" y="3083425"/>
            <a:ext cx="3685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lvl="1" indent="0">
              <a:buNone/>
            </a:pPr>
            <a:r>
              <a:rPr lang="ja-JP" altLang="en-US" sz="2800" dirty="0" smtClean="0"/>
              <a:t>新鮮な野菜</a:t>
            </a:r>
            <a:r>
              <a:rPr lang="ja-JP" altLang="en-US" sz="2800" dirty="0" smtClean="0"/>
              <a:t>が</a:t>
            </a:r>
            <a:endParaRPr lang="en-US" altLang="ja-JP" sz="2800" dirty="0" smtClean="0"/>
          </a:p>
          <a:p>
            <a:pPr marL="266700" lvl="1" indent="0">
              <a:buNone/>
            </a:pPr>
            <a:r>
              <a:rPr lang="ja-JP" altLang="en-US" sz="2800" dirty="0" smtClean="0"/>
              <a:t>　　　安く</a:t>
            </a:r>
            <a:r>
              <a:rPr lang="ja-JP" altLang="en-US" sz="2800" dirty="0" smtClean="0"/>
              <a:t>手に入る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2790" y="4587816"/>
            <a:ext cx="36856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lvl="1" indent="0">
              <a:buNone/>
            </a:pPr>
            <a:r>
              <a:rPr kumimoji="1" lang="ja-JP" altLang="en-US" sz="2800" dirty="0" smtClean="0"/>
              <a:t>地域性</a:t>
            </a:r>
            <a:r>
              <a:rPr kumimoji="1" lang="ja-JP" altLang="en-US" sz="2800" dirty="0"/>
              <a:t>のある商品</a:t>
            </a:r>
            <a:r>
              <a:rPr kumimoji="1" lang="ja-JP" altLang="en-US" sz="2800" dirty="0" smtClean="0"/>
              <a:t>が</a:t>
            </a:r>
            <a:endParaRPr kumimoji="1" lang="en-US" altLang="ja-JP" sz="2800" dirty="0" smtClean="0"/>
          </a:p>
          <a:p>
            <a:pPr marL="266700" lvl="1" indent="0">
              <a:buNone/>
            </a:pPr>
            <a:r>
              <a:rPr kumimoji="1" lang="ja-JP" altLang="en-US" sz="2800" dirty="0" smtClean="0"/>
              <a:t>　　　　売って</a:t>
            </a:r>
            <a:r>
              <a:rPr kumimoji="1" lang="ja-JP" altLang="en-US" sz="2800" dirty="0"/>
              <a:t>いる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01133" y="1181027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lvl="1" indent="0">
              <a:buNone/>
            </a:pPr>
            <a:r>
              <a:rPr lang="ja-JP" altLang="en-US" sz="2400" dirty="0"/>
              <a:t>新鮮な野菜が</a:t>
            </a:r>
            <a:r>
              <a:rPr lang="ja-JP" altLang="en-US" sz="2400" dirty="0" smtClean="0"/>
              <a:t>比較的</a:t>
            </a:r>
            <a:endParaRPr lang="en-US" altLang="ja-JP" sz="2400" dirty="0" smtClean="0"/>
          </a:p>
          <a:p>
            <a:pPr marL="266700" lvl="1" indent="0">
              <a:buNone/>
            </a:pPr>
            <a:r>
              <a:rPr lang="ja-JP" altLang="en-US" sz="2400" dirty="0" smtClean="0"/>
              <a:t>安く</a:t>
            </a:r>
            <a:r>
              <a:rPr lang="ja-JP" altLang="en-US" sz="2400" dirty="0"/>
              <a:t>手に入る</a:t>
            </a:r>
            <a:endParaRPr lang="en-US" altLang="ja-JP" sz="2400" dirty="0"/>
          </a:p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36228" y="2289023"/>
            <a:ext cx="35317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lvl="1" indent="0">
              <a:buNone/>
            </a:pPr>
            <a:r>
              <a:rPr lang="ja-JP" altLang="en-US" sz="2400" dirty="0" smtClean="0"/>
              <a:t>人</a:t>
            </a:r>
            <a:r>
              <a:rPr lang="ja-JP" altLang="en-US" sz="2400" dirty="0"/>
              <a:t>と話さなくてもいい</a:t>
            </a:r>
            <a:endParaRPr lang="en-US" altLang="ja-JP" sz="2400" dirty="0"/>
          </a:p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26748" y="3094216"/>
            <a:ext cx="35317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lvl="1" indent="0">
              <a:buNone/>
            </a:pPr>
            <a:r>
              <a:rPr kumimoji="1" lang="ja-JP" altLang="en-US" sz="2400" dirty="0" smtClean="0"/>
              <a:t>一個</a:t>
            </a:r>
            <a:r>
              <a:rPr kumimoji="1" lang="ja-JP" altLang="en-US" sz="2400" dirty="0"/>
              <a:t>から気軽に買える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95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9" y="369249"/>
            <a:ext cx="10788568" cy="6143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テキスト ボックス 2"/>
          <p:cNvSpPr txBox="1"/>
          <p:nvPr/>
        </p:nvSpPr>
        <p:spPr>
          <a:xfrm>
            <a:off x="9189400" y="6513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画像はイメージです。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6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棒人間98 無料画像 - Public Domain Pictur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5" y="211016"/>
            <a:ext cx="1869635" cy="2185515"/>
          </a:xfrm>
          <a:prstGeom prst="rect">
            <a:avLst/>
          </a:prstGeom>
        </p:spPr>
      </p:pic>
      <p:sp>
        <p:nvSpPr>
          <p:cNvPr id="5" name="強調線吹き出し 2 (枠付き) 4"/>
          <p:cNvSpPr/>
          <p:nvPr/>
        </p:nvSpPr>
        <p:spPr>
          <a:xfrm>
            <a:off x="3587262" y="439615"/>
            <a:ext cx="4089679" cy="112792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193"/>
              <a:gd name="adj6" fmla="val -3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ターゲット</a:t>
            </a:r>
            <a:endParaRPr kumimoji="1" lang="en-US" altLang="ja-JP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　　　県内</a:t>
            </a:r>
            <a:r>
              <a:rPr lang="ja-JP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の消費者</a:t>
            </a:r>
            <a:endParaRPr lang="en-US" altLang="ja-JP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　　　農家</a:t>
            </a:r>
            <a:endParaRPr lang="en-US" altLang="ja-JP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　　　観光客</a:t>
            </a:r>
            <a:endParaRPr lang="en-US" altLang="ja-JP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595364156"/>
              </p:ext>
            </p:extLst>
          </p:nvPr>
        </p:nvGraphicFramePr>
        <p:xfrm>
          <a:off x="754436" y="3716867"/>
          <a:ext cx="6831065" cy="298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66755" y="2153920"/>
            <a:ext cx="7989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無駄のない地産地消と</a:t>
            </a:r>
            <a:endParaRPr kumimoji="1" lang="en-US" altLang="ja-JP" sz="6000" dirty="0" smtClean="0"/>
          </a:p>
          <a:p>
            <a:r>
              <a:rPr kumimoji="1" lang="ja-JP" altLang="en-US" sz="6000" dirty="0" smtClean="0"/>
              <a:t>　　　　　稼げる農業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044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 rot="5400000">
            <a:off x="1393864" y="3474019"/>
            <a:ext cx="961310" cy="3749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1896785" y="1198959"/>
            <a:ext cx="961310" cy="4754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5400000">
            <a:off x="2412173" y="-1315169"/>
            <a:ext cx="961310" cy="578565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381836"/>
            <a:ext cx="6851600" cy="659741"/>
          </a:xfrm>
        </p:spPr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2510" y="917919"/>
            <a:ext cx="7635834" cy="5193305"/>
          </a:xfrm>
        </p:spPr>
        <p:txBody>
          <a:bodyPr/>
          <a:lstStyle/>
          <a:p>
            <a:pPr marL="203195" indent="0">
              <a:buNone/>
            </a:pPr>
            <a:r>
              <a:rPr lang="ja-JP" altLang="en-US" sz="2800" dirty="0"/>
              <a:t>新鮮な野菜や地域性の</a:t>
            </a:r>
            <a:r>
              <a:rPr lang="ja-JP" altLang="en-US" sz="2800" dirty="0" smtClean="0"/>
              <a:t>ある物が</a:t>
            </a:r>
            <a:endParaRPr lang="en-US" altLang="ja-JP" sz="2800" dirty="0" smtClean="0"/>
          </a:p>
          <a:p>
            <a:pPr marL="203195" indent="0">
              <a:buNone/>
            </a:pPr>
            <a:r>
              <a:rPr lang="ja-JP" altLang="en-US" sz="2800" dirty="0" smtClean="0"/>
              <a:t>安く</a:t>
            </a:r>
            <a:r>
              <a:rPr lang="ja-JP" altLang="en-US" sz="2800" dirty="0"/>
              <a:t>手軽</a:t>
            </a:r>
            <a:r>
              <a:rPr lang="ja-JP" altLang="en-US" sz="2800" dirty="0" smtClean="0"/>
              <a:t>に買える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	</a:t>
            </a:r>
            <a:r>
              <a:rPr lang="ja-JP" altLang="en-US" dirty="0" smtClean="0"/>
              <a:t>・そこ</a:t>
            </a:r>
            <a:r>
              <a:rPr lang="ja-JP" altLang="en-US" dirty="0"/>
              <a:t>でしか買えないもので</a:t>
            </a:r>
            <a:r>
              <a:rPr lang="ja-JP" altLang="en-US" dirty="0" smtClean="0"/>
              <a:t>集客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・手軽さ</a:t>
            </a:r>
            <a:r>
              <a:rPr lang="ja-JP" altLang="en-US" dirty="0"/>
              <a:t>を求める消費者にとって、気軽に訪れることのできる店</a:t>
            </a:r>
            <a:r>
              <a:rPr lang="ja-JP" altLang="en-US" dirty="0" smtClean="0"/>
              <a:t>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・人目</a:t>
            </a:r>
            <a:r>
              <a:rPr lang="ja-JP" altLang="en-US" dirty="0"/>
              <a:t>を気にせず、好きなものを好きなだけ買うことが</a:t>
            </a:r>
            <a:r>
              <a:rPr lang="ja-JP" altLang="en-US" dirty="0" smtClean="0"/>
              <a:t>出来る</a:t>
            </a:r>
            <a:endParaRPr lang="en-US" altLang="ja-JP" dirty="0"/>
          </a:p>
          <a:p>
            <a:pPr marL="203195" indent="0">
              <a:buNone/>
            </a:pPr>
            <a:endParaRPr lang="en-US" altLang="ja-JP" sz="100" dirty="0" smtClean="0"/>
          </a:p>
          <a:p>
            <a:pPr marL="203195" indent="0">
              <a:buNone/>
            </a:pPr>
            <a:r>
              <a:rPr lang="ja-JP" altLang="en-US" sz="2800" dirty="0" smtClean="0"/>
              <a:t>どちら</a:t>
            </a:r>
            <a:r>
              <a:rPr lang="ja-JP" altLang="en-US" sz="2800" dirty="0"/>
              <a:t>の良さも</a:t>
            </a:r>
            <a:r>
              <a:rPr lang="ja-JP" altLang="en-US" sz="2800" dirty="0" smtClean="0"/>
              <a:t>残し</a:t>
            </a:r>
            <a:endParaRPr lang="en-US" altLang="ja-JP" sz="2800" dirty="0" smtClean="0"/>
          </a:p>
          <a:p>
            <a:pPr marL="203195" indent="0">
              <a:buNone/>
            </a:pPr>
            <a:r>
              <a:rPr lang="ja-JP" altLang="en-US" sz="2800" dirty="0" smtClean="0"/>
              <a:t>より</a:t>
            </a:r>
            <a:r>
              <a:rPr lang="ja-JP" altLang="en-US" sz="2800" dirty="0"/>
              <a:t>利益を上げられるお店</a:t>
            </a:r>
            <a:endParaRPr lang="en-US" altLang="ja-JP" sz="2800" dirty="0"/>
          </a:p>
          <a:p>
            <a:pPr marL="81278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・特</a:t>
            </a:r>
            <a:r>
              <a:rPr lang="ja-JP" altLang="en-US" dirty="0"/>
              <a:t>産品や地域の名物店のテイクアウト総菜なども</a:t>
            </a:r>
            <a:r>
              <a:rPr lang="ja-JP" altLang="en-US" dirty="0" smtClean="0"/>
              <a:t>販売</a:t>
            </a:r>
            <a:endParaRPr lang="en-US" altLang="ja-JP" dirty="0" smtClean="0"/>
          </a:p>
          <a:p>
            <a:pPr marL="812780" lvl="1" indent="0">
              <a:buNone/>
            </a:pPr>
            <a:endParaRPr lang="en-US" altLang="ja-JP" dirty="0" smtClean="0"/>
          </a:p>
          <a:p>
            <a:pPr marL="812780" lvl="1" indent="0">
              <a:buNone/>
            </a:pPr>
            <a:endParaRPr lang="en-US" altLang="ja-JP" sz="1000" dirty="0"/>
          </a:p>
          <a:p>
            <a:pPr marL="812780" lvl="1" indent="0">
              <a:buNone/>
            </a:pPr>
            <a:endParaRPr lang="en-US" altLang="ja-JP" sz="400" dirty="0" smtClean="0"/>
          </a:p>
          <a:p>
            <a:pPr marL="203195" indent="0">
              <a:buNone/>
            </a:pPr>
            <a:r>
              <a:rPr lang="ja-JP" altLang="en-US" sz="2800" dirty="0" smtClean="0"/>
              <a:t>先進的</a:t>
            </a:r>
            <a:r>
              <a:rPr lang="ja-JP" altLang="en-US" sz="2800" dirty="0"/>
              <a:t>でモダン</a:t>
            </a:r>
            <a:r>
              <a:rPr lang="ja-JP" altLang="en-US" sz="2800" dirty="0" smtClean="0"/>
              <a:t>な</a:t>
            </a:r>
            <a:endParaRPr lang="en-US" altLang="ja-JP" sz="2800" dirty="0" smtClean="0"/>
          </a:p>
          <a:p>
            <a:pPr marL="203195" indent="0">
              <a:buNone/>
            </a:pPr>
            <a:r>
              <a:rPr lang="ja-JP" altLang="en-US" sz="2800" dirty="0" smtClean="0"/>
              <a:t>店舗づくり</a:t>
            </a:r>
            <a:endParaRPr lang="en-US" altLang="ja-JP" sz="2800" dirty="0"/>
          </a:p>
          <a:p>
            <a:pPr marL="81278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・従来</a:t>
            </a:r>
            <a:r>
              <a:rPr lang="ja-JP" altLang="en-US" dirty="0"/>
              <a:t>の産直や無人販売所にない未来的でシンプルなデザイン</a:t>
            </a:r>
            <a:endParaRPr lang="en-US" altLang="ja-JP" dirty="0"/>
          </a:p>
          <a:p>
            <a:pPr marL="81278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・今</a:t>
            </a:r>
            <a:r>
              <a:rPr lang="ja-JP" altLang="en-US" dirty="0"/>
              <a:t>までのイメージを脱することで、唯一無二の「新しい産直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812780" lvl="1" indent="0">
              <a:buNone/>
            </a:pPr>
            <a:r>
              <a:rPr lang="ja-JP" altLang="en-US" dirty="0" smtClean="0"/>
              <a:t>と</a:t>
            </a:r>
            <a:r>
              <a:rPr lang="ja-JP" altLang="en-US" dirty="0"/>
              <a:t>しての印象付けを行う</a:t>
            </a:r>
            <a:endParaRPr lang="en-US" altLang="ja-JP" dirty="0"/>
          </a:p>
          <a:p>
            <a:pPr marL="812780" lvl="1" indent="0">
              <a:buNone/>
            </a:pPr>
            <a:endParaRPr lang="en-US" altLang="ja-JP" dirty="0"/>
          </a:p>
          <a:p>
            <a:pPr marL="203195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9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3350938" y="568960"/>
            <a:ext cx="5478101" cy="5801359"/>
          </a:xfrm>
        </p:spPr>
        <p:txBody>
          <a:bodyPr/>
          <a:lstStyle/>
          <a:p>
            <a:pPr algn="l"/>
            <a:r>
              <a:rPr lang="ja-JP" altLang="en-US" sz="2000" b="1" i="0" dirty="0"/>
              <a:t>初期費用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農業機械（レンタル用）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商品用の冷蔵庫・冷凍庫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セルフレジ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小型端末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施設費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重量センサ</a:t>
            </a:r>
            <a:endParaRPr lang="en-US" altLang="ja-JP" sz="2000" b="1" i="0" dirty="0"/>
          </a:p>
          <a:p>
            <a:pPr lvl="1" algn="l"/>
            <a:r>
              <a:rPr lang="en-US" altLang="ja-JP" sz="2000" b="1" i="0" dirty="0"/>
              <a:t>AI</a:t>
            </a:r>
            <a:r>
              <a:rPr lang="ja-JP" altLang="en-US" sz="2000" b="1" i="0" dirty="0"/>
              <a:t>検温サーモカメラ</a:t>
            </a:r>
            <a:endParaRPr lang="en-US" altLang="ja-JP" sz="2000" b="1" i="0" dirty="0"/>
          </a:p>
          <a:p>
            <a:pPr algn="l"/>
            <a:r>
              <a:rPr lang="ja-JP" altLang="en-US" sz="2000" b="1" i="0" dirty="0"/>
              <a:t>ランニングコスト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電気代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機械類のメンテナンス費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データベース費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陳列を担当する人間への人件費</a:t>
            </a:r>
            <a:endParaRPr lang="en-US" altLang="ja-JP" sz="2000" b="1" i="0" dirty="0"/>
          </a:p>
          <a:p>
            <a:pPr lvl="1" algn="l"/>
            <a:r>
              <a:rPr lang="ja-JP" altLang="en-US" sz="2000" b="1" i="0" dirty="0"/>
              <a:t>土地・建物の賃料</a:t>
            </a:r>
            <a:endParaRPr lang="en-US" altLang="ja-JP" sz="2000" b="1" i="0" dirty="0"/>
          </a:p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7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189400" y="6513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画像はイメージです。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1780038"/>
            <a:ext cx="5110480" cy="432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17920" y="935152"/>
            <a:ext cx="7370880" cy="47581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dirty="0" smtClean="0"/>
              <a:t>カート</a:t>
            </a:r>
            <a:r>
              <a:rPr lang="en-US" altLang="ja-JP" dirty="0" smtClean="0"/>
              <a:t>or</a:t>
            </a:r>
            <a:r>
              <a:rPr lang="ja-JP" altLang="en-US" dirty="0" smtClean="0"/>
              <a:t>ショッピングバスケットに紐づけされた端末で商品棚の二次元コードを読み込み、扉のロックを解除して商品を取り出す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無人店では欠かせない万引き対策として、商品を購入する意思がある時しか棚が開かないようになっている。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端末から「購入取り消し」の操作をすると再び棚が開き、商品を元の位置に戻すことが出来る。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商品棚には重量センサが設置されており、不正な操作が行われるとアラートが鳴る。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4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189400" y="6513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画像はイメージです。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66240"/>
            <a:ext cx="5110480" cy="432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89040" y="1448787"/>
            <a:ext cx="7370880" cy="47581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dirty="0" smtClean="0"/>
              <a:t>セルフレジコーナー、出口までは一方通行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セルフレジコーナー内に購入取り消し品を保存する冷蔵庫を設置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決済終了後発行された二次元コードを出口の端末にかざし、退店する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05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18697" y="309326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ご清聴ありがとうございました。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030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Roderigo · SlidesCarnival</Template>
  <TotalTime>44</TotalTime>
  <Words>427</Words>
  <Application>Microsoft Office PowerPoint</Application>
  <PresentationFormat>ワイド画面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Barlow</vt:lpstr>
      <vt:lpstr>Barlow Light</vt:lpstr>
      <vt:lpstr>Miriam Libre</vt:lpstr>
      <vt:lpstr>ＭＳ Ｐゴシック</vt:lpstr>
      <vt:lpstr>Work Sans</vt:lpstr>
      <vt:lpstr>Arial</vt:lpstr>
      <vt:lpstr>Calibri</vt:lpstr>
      <vt:lpstr>Roderigo template</vt:lpstr>
      <vt:lpstr>無人産直</vt:lpstr>
      <vt:lpstr>PowerPoint プレゼンテーション</vt:lpstr>
      <vt:lpstr>PowerPoint プレゼンテーション</vt:lpstr>
      <vt:lpstr>PowerPoint プレゼンテーション</vt:lpstr>
      <vt:lpstr>目標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無人産直</dc:title>
  <dc:creator>y21505</dc:creator>
  <cp:lastModifiedBy>y21505</cp:lastModifiedBy>
  <cp:revision>5</cp:revision>
  <dcterms:created xsi:type="dcterms:W3CDTF">2022-07-20T06:22:04Z</dcterms:created>
  <dcterms:modified xsi:type="dcterms:W3CDTF">2022-07-20T07:06:11Z</dcterms:modified>
</cp:coreProperties>
</file>