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2" r:id="rId3"/>
    <p:sldId id="257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4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14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9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4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620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803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01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5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7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16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5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6E310-23D1-491D-8BB2-91E651CF7697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0B7D7-A363-408C-B9D8-3AB7141588D6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96F0-2644-423D-B69C-DAAE79B0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0588"/>
            <a:ext cx="9144000" cy="1074185"/>
          </a:xfrm>
        </p:spPr>
        <p:txBody>
          <a:bodyPr/>
          <a:lstStyle/>
          <a:p>
            <a:r>
              <a:rPr lang="en-US" dirty="0" err="1"/>
              <a:t>Degi</a:t>
            </a:r>
            <a:r>
              <a:rPr lang="en-US" dirty="0"/>
              <a:t> </a:t>
            </a:r>
            <a:r>
              <a:rPr lang="en-US" dirty="0" err="1"/>
              <a:t>Herlambang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717D7B-053B-4413-81BC-B32730F48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NUSA CAMP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37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9B6-9B4E-4747-9A6A-D3C6F9CE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Extends Person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DCC1A9-1C84-4361-A507-68E7C14C5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47975"/>
              </p:ext>
            </p:extLst>
          </p:nvPr>
        </p:nvGraphicFramePr>
        <p:xfrm>
          <a:off x="1251678" y="1661859"/>
          <a:ext cx="2712278" cy="3534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278">
                  <a:extLst>
                    <a:ext uri="{9D8B030D-6E8A-4147-A177-3AD203B41FA5}">
                      <a16:colId xmlns:a16="http://schemas.microsoft.com/office/drawing/2014/main" val="1245937192"/>
                    </a:ext>
                  </a:extLst>
                </a:gridCol>
              </a:tblGrid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6838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6805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76805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1062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52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1147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A0B02A-CFCA-4B2B-A7AA-DE57EBF8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28542"/>
              </p:ext>
            </p:extLst>
          </p:nvPr>
        </p:nvGraphicFramePr>
        <p:xfrm>
          <a:off x="4822990" y="1661859"/>
          <a:ext cx="2712278" cy="412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278">
                  <a:extLst>
                    <a:ext uri="{9D8B030D-6E8A-4147-A177-3AD203B41FA5}">
                      <a16:colId xmlns:a16="http://schemas.microsoft.com/office/drawing/2014/main" val="3169574073"/>
                    </a:ext>
                  </a:extLst>
                </a:gridCol>
              </a:tblGrid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2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Person()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23848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11752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87209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 Phone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70050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020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NPWP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860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AD750A2-7AFA-404D-B1FA-7D5475F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79"/>
              </p:ext>
            </p:extLst>
          </p:nvPr>
        </p:nvGraphicFramePr>
        <p:xfrm>
          <a:off x="8807780" y="437642"/>
          <a:ext cx="1513858" cy="6158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3858">
                  <a:extLst>
                    <a:ext uri="{9D8B030D-6E8A-4147-A177-3AD203B41FA5}">
                      <a16:colId xmlns:a16="http://schemas.microsoft.com/office/drawing/2014/main" val="2345434364"/>
                    </a:ext>
                  </a:extLst>
                </a:gridCol>
              </a:tblGrid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21565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83047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6554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94530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67502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79261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09448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22851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 Phone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42590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04565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NPWP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0166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6246B06-69CE-4C5B-B177-17B504C6F7F5}"/>
              </a:ext>
            </a:extLst>
          </p:cNvPr>
          <p:cNvSpPr/>
          <p:nvPr/>
        </p:nvSpPr>
        <p:spPr>
          <a:xfrm>
            <a:off x="3963956" y="3021496"/>
            <a:ext cx="859034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51A89C2-B046-4BA3-84F4-530E5F20A253}"/>
              </a:ext>
            </a:extLst>
          </p:cNvPr>
          <p:cNvSpPr/>
          <p:nvPr/>
        </p:nvSpPr>
        <p:spPr>
          <a:xfrm>
            <a:off x="7535268" y="3021496"/>
            <a:ext cx="127251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E9826-C41D-493A-86C1-20AC58D54E3B}"/>
              </a:ext>
            </a:extLst>
          </p:cNvPr>
          <p:cNvSpPr/>
          <p:nvPr/>
        </p:nvSpPr>
        <p:spPr>
          <a:xfrm>
            <a:off x="4598504" y="2146852"/>
            <a:ext cx="3193774" cy="728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12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1368-4280-4006-BFF9-43E5366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Caleg</a:t>
            </a:r>
            <a:r>
              <a:rPr lang="en-US" dirty="0"/>
              <a:t> Extends Person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AD5C90-EDF7-4959-8E1A-4ABB4C960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82949"/>
              </p:ext>
            </p:extLst>
          </p:nvPr>
        </p:nvGraphicFramePr>
        <p:xfrm>
          <a:off x="4614165" y="1690688"/>
          <a:ext cx="2257689" cy="4072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7689">
                  <a:extLst>
                    <a:ext uri="{9D8B030D-6E8A-4147-A177-3AD203B41FA5}">
                      <a16:colId xmlns:a16="http://schemas.microsoft.com/office/drawing/2014/main" val="2771089143"/>
                    </a:ext>
                  </a:extLst>
                </a:gridCol>
              </a:tblGrid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Caleg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30101"/>
                  </a:ext>
                </a:extLst>
              </a:tr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Person()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88842"/>
                  </a:ext>
                </a:extLst>
              </a:tr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Partai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155"/>
                  </a:ext>
                </a:extLst>
              </a:tr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  <a:r>
                        <a:rPr lang="en-US" dirty="0" err="1"/>
                        <a:t>Urut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72794"/>
                  </a:ext>
                </a:extLst>
              </a:tr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Dapil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697"/>
                  </a:ext>
                </a:extLst>
              </a:tr>
              <a:tr h="678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Keluarga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699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E8C322-47EE-45E6-8B03-7F94E47CA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0188"/>
              </p:ext>
            </p:extLst>
          </p:nvPr>
        </p:nvGraphicFramePr>
        <p:xfrm>
          <a:off x="838200" y="1690688"/>
          <a:ext cx="2712278" cy="3506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278">
                  <a:extLst>
                    <a:ext uri="{9D8B030D-6E8A-4147-A177-3AD203B41FA5}">
                      <a16:colId xmlns:a16="http://schemas.microsoft.com/office/drawing/2014/main" val="1245937192"/>
                    </a:ext>
                  </a:extLst>
                </a:gridCol>
              </a:tblGrid>
              <a:tr h="561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6838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6805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76805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1062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88524"/>
                  </a:ext>
                </a:extLst>
              </a:tr>
              <a:tr h="589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1147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32D23E9-46B4-4148-8BAA-B9AEB9A8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3458"/>
              </p:ext>
            </p:extLst>
          </p:nvPr>
        </p:nvGraphicFramePr>
        <p:xfrm>
          <a:off x="8752362" y="343434"/>
          <a:ext cx="1513858" cy="5420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3858">
                  <a:extLst>
                    <a:ext uri="{9D8B030D-6E8A-4147-A177-3AD203B41FA5}">
                      <a16:colId xmlns:a16="http://schemas.microsoft.com/office/drawing/2014/main" val="2345434364"/>
                    </a:ext>
                  </a:extLst>
                </a:gridCol>
              </a:tblGrid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Caleg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21565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83047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6554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94530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67502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79261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Partai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09448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  <a:r>
                        <a:rPr lang="en-US" dirty="0" err="1"/>
                        <a:t>Urut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22851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Dapil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42590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Keluarga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04565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BE29215-55BE-481C-9D3F-0DCFE247B7B4}"/>
              </a:ext>
            </a:extLst>
          </p:cNvPr>
          <p:cNvSpPr/>
          <p:nvPr/>
        </p:nvSpPr>
        <p:spPr>
          <a:xfrm>
            <a:off x="3550478" y="3127513"/>
            <a:ext cx="1063687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38B780-9712-4CB1-B4CD-B142303EB8F8}"/>
              </a:ext>
            </a:extLst>
          </p:cNvPr>
          <p:cNvSpPr/>
          <p:nvPr/>
        </p:nvSpPr>
        <p:spPr>
          <a:xfrm>
            <a:off x="6871854" y="3182820"/>
            <a:ext cx="1880508" cy="620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5D49C-4C9E-4E65-9C54-67C9EAC5B881}"/>
              </a:ext>
            </a:extLst>
          </p:cNvPr>
          <p:cNvSpPr/>
          <p:nvPr/>
        </p:nvSpPr>
        <p:spPr>
          <a:xfrm>
            <a:off x="4451248" y="2252182"/>
            <a:ext cx="2583522" cy="6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57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13ED-69F5-4F09-878F-7024BFA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Worker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E48CB-5A90-4EEE-8C85-664BB5D1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40" y="1551709"/>
            <a:ext cx="4768319" cy="3754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18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9DF-A1EE-4607-983C-681BFF19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</a:t>
            </a:r>
            <a:r>
              <a:rPr lang="en-US" dirty="0" err="1"/>
              <a:t>Caleg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FB00D-8530-4DB2-8701-35F61FC2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04" y="1707376"/>
            <a:ext cx="4887191" cy="3443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39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319F-E08E-4971-B960-CF550CD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333A-BB5E-45CB-AE9A-7E3592E8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Mengembangkan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OOP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reuseable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pada program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extend </a:t>
            </a:r>
            <a:r>
              <a:rPr lang="en-US" dirty="0" err="1"/>
              <a:t>dari</a:t>
            </a:r>
            <a:r>
              <a:rPr lang="en-US" dirty="0"/>
              <a:t> class Person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variable </a:t>
            </a:r>
            <a:r>
              <a:rPr lang="en-US" dirty="0" err="1"/>
              <a:t>inputnya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394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B37-7F31-4ACF-93FA-0F5F7EC3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CD57-EC82-4935-9CCE-7E059AB4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0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4A5-00BB-4955-87B5-4EA9D4E9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086" y="2286001"/>
            <a:ext cx="10178322" cy="1492132"/>
          </a:xfrm>
        </p:spPr>
        <p:txBody>
          <a:bodyPr/>
          <a:lstStyle/>
          <a:p>
            <a:r>
              <a:rPr lang="en-US" dirty="0"/>
              <a:t>Pure dan Hybrid </a:t>
            </a:r>
            <a:r>
              <a:rPr lang="en-US" dirty="0" err="1"/>
              <a:t>oop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05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5629-8B70-43DD-82F6-62D648C5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Terdapat</a:t>
            </a:r>
            <a:r>
              <a:rPr lang="en-US" sz="3600" dirty="0">
                <a:solidFill>
                  <a:schemeClr val="tx1"/>
                </a:solidFill>
              </a:rPr>
              <a:t> 3 class:</a:t>
            </a:r>
          </a:p>
          <a:p>
            <a:pPr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Person</a:t>
            </a:r>
          </a:p>
          <a:p>
            <a:pPr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Worker</a:t>
            </a:r>
          </a:p>
          <a:p>
            <a:pPr>
              <a:buFontTx/>
              <a:buChar char="-"/>
            </a:pPr>
            <a:r>
              <a:rPr lang="en-US" sz="3600" dirty="0" err="1">
                <a:solidFill>
                  <a:schemeClr val="tx1"/>
                </a:solidFill>
              </a:rPr>
              <a:t>Caleg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4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85C-70E2-4538-8785-71AE2667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</p:spPr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Procedural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E7F7C-1828-409E-A719-ACA49348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73" y="1881116"/>
            <a:ext cx="39624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57FC2F-AD72-441B-B1B4-F7246FEEF4BC}"/>
              </a:ext>
            </a:extLst>
          </p:cNvPr>
          <p:cNvSpPr txBox="1">
            <a:spLocks/>
          </p:cNvSpPr>
          <p:nvPr/>
        </p:nvSpPr>
        <p:spPr>
          <a:xfrm>
            <a:off x="1196009" y="18811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Didalam</a:t>
            </a:r>
            <a:r>
              <a:rPr lang="en-US" dirty="0"/>
              <a:t> Class person</a:t>
            </a:r>
            <a:r>
              <a:rPr lang="en-ID" dirty="0"/>
              <a:t>:</a:t>
            </a:r>
          </a:p>
          <a:p>
            <a:pPr>
              <a:buFontTx/>
              <a:buChar char="-"/>
            </a:pPr>
            <a:r>
              <a:rPr lang="en-ID" dirty="0"/>
              <a:t>Nama</a:t>
            </a:r>
          </a:p>
          <a:p>
            <a:pPr>
              <a:buFontTx/>
              <a:buChar char="-"/>
            </a:pPr>
            <a:r>
              <a:rPr lang="en-ID" dirty="0"/>
              <a:t>HP</a:t>
            </a:r>
          </a:p>
          <a:p>
            <a:pPr>
              <a:buFontTx/>
              <a:buChar char="-"/>
            </a:pPr>
            <a:r>
              <a:rPr lang="en-ID" dirty="0"/>
              <a:t>Gender</a:t>
            </a:r>
          </a:p>
          <a:p>
            <a:pPr>
              <a:buFontTx/>
              <a:buChar char="-"/>
            </a:pPr>
            <a:r>
              <a:rPr lang="en-ID" dirty="0"/>
              <a:t>DOB</a:t>
            </a:r>
          </a:p>
          <a:p>
            <a:pPr>
              <a:buFontTx/>
              <a:buChar char="-"/>
            </a:pPr>
            <a:r>
              <a:rPr lang="en-ID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974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F2BA-E5E7-4425-B5AA-8E5630AE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F35E7-C436-4E96-AFB3-ECFDC971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62" y="1825625"/>
            <a:ext cx="4806572" cy="2521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C449F2-ECFC-4CC1-A93E-E4795359AF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Didalam</a:t>
            </a:r>
            <a:r>
              <a:rPr lang="en-US" dirty="0"/>
              <a:t> Class Worker:</a:t>
            </a:r>
          </a:p>
          <a:p>
            <a:pPr>
              <a:buFontTx/>
              <a:buChar char="-"/>
            </a:pPr>
            <a:r>
              <a:rPr lang="en-US" dirty="0"/>
              <a:t>Work Address</a:t>
            </a:r>
          </a:p>
          <a:p>
            <a:pPr>
              <a:buFontTx/>
              <a:buChar char="-"/>
            </a:pPr>
            <a:r>
              <a:rPr lang="en-ID" dirty="0"/>
              <a:t>Company</a:t>
            </a:r>
          </a:p>
          <a:p>
            <a:pPr>
              <a:buFontTx/>
              <a:buChar char="-"/>
            </a:pPr>
            <a:r>
              <a:rPr lang="en-ID" dirty="0"/>
              <a:t>Company Phone</a:t>
            </a:r>
          </a:p>
          <a:p>
            <a:pPr>
              <a:buFontTx/>
              <a:buChar char="-"/>
            </a:pPr>
            <a:r>
              <a:rPr lang="en-ID" dirty="0"/>
              <a:t>Position</a:t>
            </a:r>
          </a:p>
          <a:p>
            <a:pPr>
              <a:buFontTx/>
              <a:buChar char="-"/>
            </a:pPr>
            <a:r>
              <a:rPr lang="en-ID" dirty="0"/>
              <a:t>NPWP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6F080C2-4625-4194-AB5F-50B40821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82" y="382385"/>
            <a:ext cx="3620480" cy="5777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9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E2A-7EC0-4C28-A78C-05ABCDE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Caleg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BFA11-AA3C-4D2B-AC09-98C89E1E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Didalam</a:t>
            </a:r>
            <a:r>
              <a:rPr lang="en-US" dirty="0">
                <a:solidFill>
                  <a:schemeClr val="tx1"/>
                </a:solidFill>
              </a:rPr>
              <a:t> Class </a:t>
            </a:r>
            <a:r>
              <a:rPr lang="en-US" dirty="0" err="1">
                <a:solidFill>
                  <a:schemeClr val="tx1"/>
                </a:solidFill>
              </a:rPr>
              <a:t>Caleg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Partai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Urut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Dapil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Keluarga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7876A-ADDF-47B8-AAE3-021FCA3E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68" y="777875"/>
            <a:ext cx="43815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38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2385-75FF-4C7A-B78B-092EAAB0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CE1C-4D31-4034-B3B7-63E13536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Didalam</a:t>
            </a:r>
            <a:r>
              <a:rPr lang="en-US" dirty="0">
                <a:solidFill>
                  <a:schemeClr val="tx1"/>
                </a:solidFill>
              </a:rPr>
              <a:t> Class person</a:t>
            </a:r>
            <a:r>
              <a:rPr lang="en-ID" dirty="0">
                <a:solidFill>
                  <a:schemeClr val="tx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Nama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HP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Gender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DOB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F8D1F-ABBE-495F-BB9D-01632F41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01" y="948820"/>
            <a:ext cx="5428086" cy="496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6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F94C-2E28-43BB-B8FD-5EF97A7A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AC46-EC94-407B-B1CE-CBC77150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Didalam</a:t>
            </a:r>
            <a:r>
              <a:rPr lang="en-US" dirty="0">
                <a:solidFill>
                  <a:schemeClr val="tx1"/>
                </a:solidFill>
              </a:rPr>
              <a:t> Class Worker: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Work Address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Company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Company Phone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Position</a:t>
            </a:r>
          </a:p>
          <a:p>
            <a:pPr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NPWP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2D254-6CF4-4F5A-909A-33BDE499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36" y="1825625"/>
            <a:ext cx="6680064" cy="3560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CCBEE-291F-4A6C-85F8-B14D3555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42" y="763984"/>
            <a:ext cx="4412733" cy="662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4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DE38-4703-47E7-8A89-5EB20CE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5DF1-6F44-4753-B243-D6CF385C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Didalam</a:t>
            </a:r>
            <a:r>
              <a:rPr lang="en-US" dirty="0">
                <a:solidFill>
                  <a:schemeClr val="tx1"/>
                </a:solidFill>
              </a:rPr>
              <a:t> Class </a:t>
            </a:r>
            <a:r>
              <a:rPr lang="en-US" dirty="0" err="1">
                <a:solidFill>
                  <a:schemeClr val="tx1"/>
                </a:solidFill>
              </a:rPr>
              <a:t>Caleg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Partai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Urut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Dapil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Keluarga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1EC09-4D08-473F-A3C8-C048D5F7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72" y="2217521"/>
            <a:ext cx="6894128" cy="3241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38F09-F1B8-4953-A2A5-24AC588F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07" y="1242290"/>
            <a:ext cx="4220600" cy="583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9770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115</TotalTime>
  <Words>193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Degi Herlambang</vt:lpstr>
      <vt:lpstr>Pure dan Hybrid oop</vt:lpstr>
      <vt:lpstr>PowerPoint Presentation</vt:lpstr>
      <vt:lpstr>Paradigma Procedural</vt:lpstr>
      <vt:lpstr>Worker</vt:lpstr>
      <vt:lpstr>Caleg</vt:lpstr>
      <vt:lpstr>Paradigma OOP</vt:lpstr>
      <vt:lpstr>Worker</vt:lpstr>
      <vt:lpstr>Caleg</vt:lpstr>
      <vt:lpstr>Worker Extends Person</vt:lpstr>
      <vt:lpstr>Caleg Extends Person</vt:lpstr>
      <vt:lpstr>Input Output Worker</vt:lpstr>
      <vt:lpstr>Input Output Caleg</vt:lpstr>
      <vt:lpstr>Conclusion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2020-03-03T13:54:00Z</dcterms:created>
  <dcterms:modified xsi:type="dcterms:W3CDTF">2020-03-04T06:30:31Z</dcterms:modified>
</cp:coreProperties>
</file>