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3"/>
  </p:notesMasterIdLst>
  <p:sldIdLst>
    <p:sldId id="371" r:id="rId2"/>
    <p:sldId id="515" r:id="rId3"/>
    <p:sldId id="523" r:id="rId4"/>
    <p:sldId id="533" r:id="rId5"/>
    <p:sldId id="532" r:id="rId6"/>
    <p:sldId id="534" r:id="rId7"/>
    <p:sldId id="508" r:id="rId8"/>
    <p:sldId id="433" r:id="rId9"/>
    <p:sldId id="530" r:id="rId10"/>
    <p:sldId id="531" r:id="rId11"/>
    <p:sldId id="424" r:id="rId12"/>
    <p:sldId id="524" r:id="rId13"/>
    <p:sldId id="426" r:id="rId14"/>
    <p:sldId id="427" r:id="rId15"/>
    <p:sldId id="428" r:id="rId16"/>
    <p:sldId id="429" r:id="rId17"/>
    <p:sldId id="430" r:id="rId18"/>
    <p:sldId id="431" r:id="rId19"/>
    <p:sldId id="432" r:id="rId20"/>
    <p:sldId id="435" r:id="rId21"/>
    <p:sldId id="436" r:id="rId22"/>
    <p:sldId id="437" r:id="rId23"/>
    <p:sldId id="438" r:id="rId24"/>
    <p:sldId id="439" r:id="rId25"/>
    <p:sldId id="440" r:id="rId26"/>
    <p:sldId id="441" r:id="rId27"/>
    <p:sldId id="442" r:id="rId28"/>
    <p:sldId id="443" r:id="rId29"/>
    <p:sldId id="444" r:id="rId30"/>
    <p:sldId id="509" r:id="rId31"/>
    <p:sldId id="446" r:id="rId32"/>
    <p:sldId id="447" r:id="rId33"/>
    <p:sldId id="448" r:id="rId34"/>
    <p:sldId id="449" r:id="rId35"/>
    <p:sldId id="450" r:id="rId36"/>
    <p:sldId id="451" r:id="rId37"/>
    <p:sldId id="452" r:id="rId38"/>
    <p:sldId id="453" r:id="rId39"/>
    <p:sldId id="454" r:id="rId40"/>
    <p:sldId id="526" r:id="rId41"/>
    <p:sldId id="527" r:id="rId42"/>
    <p:sldId id="528" r:id="rId43"/>
    <p:sldId id="529" r:id="rId44"/>
    <p:sldId id="525" r:id="rId45"/>
    <p:sldId id="455" r:id="rId46"/>
    <p:sldId id="456" r:id="rId47"/>
    <p:sldId id="457" r:id="rId48"/>
    <p:sldId id="510" r:id="rId49"/>
    <p:sldId id="511" r:id="rId50"/>
    <p:sldId id="512" r:id="rId51"/>
    <p:sldId id="513"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1pPr>
    <a:lvl2pPr marL="4572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2pPr>
    <a:lvl3pPr marL="9144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3pPr>
    <a:lvl4pPr marL="13716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4pPr>
    <a:lvl5pPr marL="1828800" algn="l" rtl="0" eaLnBrk="0" fontAlgn="base" hangingPunct="0">
      <a:spcBef>
        <a:spcPct val="0"/>
      </a:spcBef>
      <a:spcAft>
        <a:spcPct val="0"/>
      </a:spcAft>
      <a:defRPr kern="1200">
        <a:solidFill>
          <a:srgbClr val="A2998A"/>
        </a:solidFill>
        <a:latin typeface="Segoe"/>
        <a:ea typeface="+mn-ea"/>
        <a:cs typeface="Arial" panose="020B0604020202020204" pitchFamily="34" charset="0"/>
      </a:defRPr>
    </a:lvl5pPr>
    <a:lvl6pPr marL="2286000" algn="l" defTabSz="914400" rtl="0" eaLnBrk="1" latinLnBrk="0" hangingPunct="1">
      <a:defRPr kern="1200">
        <a:solidFill>
          <a:srgbClr val="A2998A"/>
        </a:solidFill>
        <a:latin typeface="Segoe"/>
        <a:ea typeface="+mn-ea"/>
        <a:cs typeface="Arial" panose="020B0604020202020204" pitchFamily="34" charset="0"/>
      </a:defRPr>
    </a:lvl6pPr>
    <a:lvl7pPr marL="2743200" algn="l" defTabSz="914400" rtl="0" eaLnBrk="1" latinLnBrk="0" hangingPunct="1">
      <a:defRPr kern="1200">
        <a:solidFill>
          <a:srgbClr val="A2998A"/>
        </a:solidFill>
        <a:latin typeface="Segoe"/>
        <a:ea typeface="+mn-ea"/>
        <a:cs typeface="Arial" panose="020B0604020202020204" pitchFamily="34" charset="0"/>
      </a:defRPr>
    </a:lvl7pPr>
    <a:lvl8pPr marL="3200400" algn="l" defTabSz="914400" rtl="0" eaLnBrk="1" latinLnBrk="0" hangingPunct="1">
      <a:defRPr kern="1200">
        <a:solidFill>
          <a:srgbClr val="A2998A"/>
        </a:solidFill>
        <a:latin typeface="Segoe"/>
        <a:ea typeface="+mn-ea"/>
        <a:cs typeface="Arial" panose="020B0604020202020204" pitchFamily="34" charset="0"/>
      </a:defRPr>
    </a:lvl8pPr>
    <a:lvl9pPr marL="3657600" algn="l" defTabSz="914400" rtl="0" eaLnBrk="1" latinLnBrk="0" hangingPunct="1">
      <a:defRPr kern="1200">
        <a:solidFill>
          <a:srgbClr val="A2998A"/>
        </a:solidFill>
        <a:latin typeface="Segoe"/>
        <a:ea typeface="+mn-ea"/>
        <a:cs typeface="Arial" panose="020B0604020202020204" pitchFamily="34" charset="0"/>
      </a:defRPr>
    </a:lvl9pPr>
  </p:defaultTextStyle>
  <p:extLst>
    <p:ext uri="{EFAFB233-063F-42B5-8137-9DF3F51BA10A}">
      <p15:sldGuideLst xmlns:p15="http://schemas.microsoft.com/office/powerpoint/2012/main">
        <p15:guide id="1" orient="horz" pos="1565">
          <p15:clr>
            <a:srgbClr val="A4A3A4"/>
          </p15:clr>
        </p15:guide>
        <p15:guide id="2" orient="horz" pos="4195">
          <p15:clr>
            <a:srgbClr val="A4A3A4"/>
          </p15:clr>
        </p15:guide>
        <p15:guide id="3" pos="2880">
          <p15:clr>
            <a:srgbClr val="A4A3A4"/>
          </p15:clr>
        </p15:guide>
        <p15:guide id="4" pos="340">
          <p15:clr>
            <a:srgbClr val="A4A3A4"/>
          </p15:clr>
        </p15:guide>
        <p15:guide id="5" pos="1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9E2C"/>
    <a:srgbClr val="00AEDB"/>
    <a:srgbClr val="CCFFFF"/>
    <a:srgbClr val="CCECFF"/>
    <a:srgbClr val="99CCFF"/>
    <a:srgbClr val="66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954" autoAdjust="0"/>
  </p:normalViewPr>
  <p:slideViewPr>
    <p:cSldViewPr snapToGrid="0">
      <p:cViewPr varScale="1">
        <p:scale>
          <a:sx n="73" d="100"/>
          <a:sy n="73" d="100"/>
        </p:scale>
        <p:origin x="870" y="66"/>
      </p:cViewPr>
      <p:guideLst>
        <p:guide orient="horz" pos="1565"/>
        <p:guide orient="horz" pos="4195"/>
        <p:guide pos="2880"/>
        <p:guide pos="340"/>
        <p:guide pos="1136"/>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cs typeface="+mn-cs"/>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E8DEB375-02F3-4BA4-9C31-5F21A521268A}" type="slidenum">
              <a:rPr lang="en-US" altLang="en-US"/>
              <a:pPr>
                <a:defRPr/>
              </a:pPr>
              <a:t>‹nº›</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file:///\\HKL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82B841-D4EE-4CA8-9608-B3508D76BF7D}" type="slidenum">
              <a:rPr lang="en-US" altLang="en-US"/>
              <a:pPr>
                <a:spcBef>
                  <a:spcPct val="0"/>
                </a:spcBef>
              </a:pPr>
              <a:t>1</a:t>
            </a:fld>
            <a:endParaRPr lang="en-US" altLang="en-US"/>
          </a:p>
        </p:txBody>
      </p:sp>
      <p:sp>
        <p:nvSpPr>
          <p:cNvPr id="10243" name="Rectangle 2"/>
          <p:cNvSpPr>
            <a:spLocks noGrp="1" noRot="1" noChangeAspect="1" noChangeArrowheads="1" noTextEdit="1"/>
          </p:cNvSpPr>
          <p:nvPr>
            <p:ph type="sldImg"/>
          </p:nvPr>
        </p:nvSpPr>
        <p:spPr>
          <a:xfrm>
            <a:off x="1144588" y="684213"/>
            <a:ext cx="4572000" cy="3429000"/>
          </a:xfrm>
          <a:ln/>
        </p:spPr>
      </p:sp>
      <p:sp>
        <p:nvSpPr>
          <p:cNvPr id="1024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12/5/2016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45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90E381-784B-4913-909E-2CC29D8E6078}"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12/5/2016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25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2662AF-0C4F-472D-815A-3C86461A998C}"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12/5/2016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66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51095B-7928-4445-892F-FBB05B88D4F8}"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179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1797" name="Date Placeholder 4"/>
          <p:cNvSpPr>
            <a:spLocks noGrp="1"/>
          </p:cNvSpPr>
          <p:nvPr>
            <p:ph type="dt" sz="quarter" idx="1"/>
          </p:nvPr>
        </p:nvSpPr>
        <p:spPr/>
        <p:txBody>
          <a:bodyPr/>
          <a:lstStyle/>
          <a:p>
            <a:pPr defTabSz="912813">
              <a:defRPr/>
            </a:pPr>
            <a:fld id="{A0A3D756-0CC9-4CE4-A497-AB67AC358A72}" type="datetime8">
              <a:rPr lang="en-US" smtClean="0">
                <a:latin typeface="Arial" pitchFamily="34" charset="0"/>
              </a:rPr>
              <a:pPr defTabSz="912813">
                <a:defRPr/>
              </a:pPr>
              <a:t>12/5/2016 1:18 PM</a:t>
            </a:fld>
            <a:endParaRPr lang="en-US" smtClean="0">
              <a:latin typeface="Arial" pitchFamily="34" charset="0"/>
            </a:endParaRPr>
          </a:p>
        </p:txBody>
      </p:sp>
      <p:sp>
        <p:nvSpPr>
          <p:cNvPr id="16179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86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4B27DE-0169-4F00-AE9F-E238DBC4B330}"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282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2821" name="Date Placeholder 4"/>
          <p:cNvSpPr>
            <a:spLocks noGrp="1"/>
          </p:cNvSpPr>
          <p:nvPr>
            <p:ph type="dt" sz="quarter" idx="1"/>
          </p:nvPr>
        </p:nvSpPr>
        <p:spPr/>
        <p:txBody>
          <a:bodyPr/>
          <a:lstStyle/>
          <a:p>
            <a:pPr defTabSz="912813">
              <a:defRPr/>
            </a:pPr>
            <a:fld id="{6A9BE9CF-3C36-4E1F-98D0-D1CCCA43F363}" type="datetime8">
              <a:rPr lang="en-US" smtClean="0">
                <a:latin typeface="Arial" pitchFamily="34" charset="0"/>
              </a:rPr>
              <a:pPr defTabSz="912813">
                <a:defRPr/>
              </a:pPr>
              <a:t>12/5/2016 1:18 PM</a:t>
            </a:fld>
            <a:endParaRPr lang="en-US" smtClean="0">
              <a:latin typeface="Arial" pitchFamily="34" charset="0"/>
            </a:endParaRPr>
          </a:p>
        </p:txBody>
      </p:sp>
      <p:sp>
        <p:nvSpPr>
          <p:cNvPr id="16282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07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2120F-8412-4AA9-8E72-71CE2419C7A0}"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384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3845" name="Date Placeholder 4"/>
          <p:cNvSpPr>
            <a:spLocks noGrp="1"/>
          </p:cNvSpPr>
          <p:nvPr>
            <p:ph type="dt" sz="quarter" idx="1"/>
          </p:nvPr>
        </p:nvSpPr>
        <p:spPr/>
        <p:txBody>
          <a:bodyPr/>
          <a:lstStyle/>
          <a:p>
            <a:pPr defTabSz="912813">
              <a:defRPr/>
            </a:pPr>
            <a:fld id="{94A41791-5800-4E92-8654-0F77E7EEA5D9}" type="datetime8">
              <a:rPr lang="en-US" smtClean="0">
                <a:latin typeface="Arial" pitchFamily="34" charset="0"/>
              </a:rPr>
              <a:pPr defTabSz="912813">
                <a:defRPr/>
              </a:pPr>
              <a:t>12/5/2016 1:18 PM</a:t>
            </a:fld>
            <a:endParaRPr lang="en-US" smtClean="0">
              <a:latin typeface="Arial" pitchFamily="34" charset="0"/>
            </a:endParaRPr>
          </a:p>
        </p:txBody>
      </p:sp>
      <p:sp>
        <p:nvSpPr>
          <p:cNvPr id="16384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27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3FF221-B0D9-451B-A954-C2E110306831}" type="slidenum">
              <a:rPr lang="en-US" altLang="en-US"/>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48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4869" name="Date Placeholder 4"/>
          <p:cNvSpPr>
            <a:spLocks noGrp="1"/>
          </p:cNvSpPr>
          <p:nvPr>
            <p:ph type="dt" sz="quarter" idx="1"/>
          </p:nvPr>
        </p:nvSpPr>
        <p:spPr/>
        <p:txBody>
          <a:bodyPr/>
          <a:lstStyle/>
          <a:p>
            <a:pPr defTabSz="912813">
              <a:defRPr/>
            </a:pPr>
            <a:fld id="{A6959C49-E18E-4C99-B7C9-A623E23B7673}" type="datetime8">
              <a:rPr lang="en-US" smtClean="0">
                <a:latin typeface="Arial" pitchFamily="34" charset="0"/>
              </a:rPr>
              <a:pPr defTabSz="912813">
                <a:defRPr/>
              </a:pPr>
              <a:t>12/5/2016 1:18 PM</a:t>
            </a:fld>
            <a:endParaRPr lang="en-US" smtClean="0">
              <a:latin typeface="Arial" pitchFamily="34" charset="0"/>
            </a:endParaRPr>
          </a:p>
        </p:txBody>
      </p:sp>
      <p:sp>
        <p:nvSpPr>
          <p:cNvPr id="1648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48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EBF81E-A2F4-4CD7-BDB9-C26503F44E5B}" type="slidenum">
              <a:rPr lang="en-US" altLang="en-US"/>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589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5893" name="Date Placeholder 4"/>
          <p:cNvSpPr>
            <a:spLocks noGrp="1"/>
          </p:cNvSpPr>
          <p:nvPr>
            <p:ph type="dt" sz="quarter" idx="1"/>
          </p:nvPr>
        </p:nvSpPr>
        <p:spPr/>
        <p:txBody>
          <a:bodyPr/>
          <a:lstStyle/>
          <a:p>
            <a:pPr defTabSz="912813">
              <a:defRPr/>
            </a:pPr>
            <a:fld id="{19D68624-EF85-406A-B344-F486DA5D810B}" type="datetime8">
              <a:rPr lang="en-US" smtClean="0">
                <a:latin typeface="Arial" pitchFamily="34" charset="0"/>
              </a:rPr>
              <a:pPr defTabSz="912813">
                <a:defRPr/>
              </a:pPr>
              <a:t>12/5/2016 1:18 PM</a:t>
            </a:fld>
            <a:endParaRPr lang="en-US" smtClean="0">
              <a:latin typeface="Arial" pitchFamily="34" charset="0"/>
            </a:endParaRPr>
          </a:p>
        </p:txBody>
      </p:sp>
      <p:sp>
        <p:nvSpPr>
          <p:cNvPr id="16589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68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6C42A9-EEE7-45A1-ABF2-6A524D31EB9B}" type="slidenum">
              <a:rPr lang="en-US" altLang="en-US"/>
              <a:pPr>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691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6917" name="Date Placeholder 4"/>
          <p:cNvSpPr>
            <a:spLocks noGrp="1"/>
          </p:cNvSpPr>
          <p:nvPr>
            <p:ph type="dt" sz="quarter" idx="1"/>
          </p:nvPr>
        </p:nvSpPr>
        <p:spPr/>
        <p:txBody>
          <a:bodyPr/>
          <a:lstStyle/>
          <a:p>
            <a:pPr defTabSz="912813">
              <a:defRPr/>
            </a:pPr>
            <a:fld id="{A4117B17-F469-444B-BC4E-DC94DF6394D2}" type="datetime8">
              <a:rPr lang="en-US" smtClean="0">
                <a:latin typeface="Arial" pitchFamily="34" charset="0"/>
              </a:rPr>
              <a:pPr defTabSz="912813">
                <a:defRPr/>
              </a:pPr>
              <a:t>12/5/2016 1:18 PM</a:t>
            </a:fld>
            <a:endParaRPr lang="en-US" smtClean="0">
              <a:latin typeface="Arial" pitchFamily="34" charset="0"/>
            </a:endParaRPr>
          </a:p>
        </p:txBody>
      </p:sp>
      <p:sp>
        <p:nvSpPr>
          <p:cNvPr id="16691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389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CE0AF4-CE7B-44CB-8D77-44966C4CDB55}" type="slidenum">
              <a:rPr lang="en-US" altLang="en-US"/>
              <a:pPr>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794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7941" name="Date Placeholder 4"/>
          <p:cNvSpPr>
            <a:spLocks noGrp="1"/>
          </p:cNvSpPr>
          <p:nvPr>
            <p:ph type="dt" sz="quarter" idx="1"/>
          </p:nvPr>
        </p:nvSpPr>
        <p:spPr/>
        <p:txBody>
          <a:bodyPr/>
          <a:lstStyle/>
          <a:p>
            <a:pPr defTabSz="912813">
              <a:defRPr/>
            </a:pPr>
            <a:fld id="{543B41AD-894A-4A35-81A8-37CC189E4B34}" type="datetime8">
              <a:rPr lang="en-US" smtClean="0">
                <a:latin typeface="Arial" pitchFamily="34" charset="0"/>
              </a:rPr>
              <a:pPr defTabSz="912813">
                <a:defRPr/>
              </a:pPr>
              <a:t>12/5/2016 1:18 PM</a:t>
            </a:fld>
            <a:endParaRPr lang="en-US" smtClean="0">
              <a:latin typeface="Arial" pitchFamily="34" charset="0"/>
            </a:endParaRPr>
          </a:p>
        </p:txBody>
      </p:sp>
      <p:sp>
        <p:nvSpPr>
          <p:cNvPr id="16794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09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659A3B-BC4C-43FF-809E-EC911A13ECF9}" type="slidenum">
              <a:rPr lang="en-US" altLang="en-US"/>
              <a:pPr>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EE7CAB-3279-4675-A94B-81C35542D3BF}" type="slidenum">
              <a:rPr lang="en-US" altLang="en-US"/>
              <a:pPr>
                <a:spcBef>
                  <a:spcPct val="0"/>
                </a:spcBef>
              </a:pPr>
              <a:t>2</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nSpc>
                <a:spcPct val="80000"/>
              </a:lnSpc>
              <a:spcBef>
                <a:spcPct val="50000"/>
              </a:spcBef>
            </a:pPr>
            <a:endParaRPr lang="pt-BR" altLang="en-US" sz="80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101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1013" name="Date Placeholder 4"/>
          <p:cNvSpPr>
            <a:spLocks noGrp="1"/>
          </p:cNvSpPr>
          <p:nvPr>
            <p:ph type="dt" sz="quarter" idx="1"/>
          </p:nvPr>
        </p:nvSpPr>
        <p:spPr/>
        <p:txBody>
          <a:bodyPr/>
          <a:lstStyle/>
          <a:p>
            <a:pPr defTabSz="912813">
              <a:defRPr/>
            </a:pPr>
            <a:fld id="{4432AE88-3355-473A-8EC1-10C9E459AB99}" type="datetime8">
              <a:rPr lang="en-US" smtClean="0">
                <a:latin typeface="Arial" pitchFamily="34" charset="0"/>
              </a:rPr>
              <a:pPr defTabSz="912813">
                <a:defRPr/>
              </a:pPr>
              <a:t>12/5/2016 1:18 PM</a:t>
            </a:fld>
            <a:endParaRPr lang="en-US" smtClean="0">
              <a:latin typeface="Arial" pitchFamily="34" charset="0"/>
            </a:endParaRPr>
          </a:p>
        </p:txBody>
      </p:sp>
      <p:sp>
        <p:nvSpPr>
          <p:cNvPr id="17101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30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C5E565-B30C-4260-818F-513702798E77}" type="slidenum">
              <a:rPr lang="en-US" altLang="en-US"/>
              <a:pPr>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203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2037" name="Date Placeholder 4"/>
          <p:cNvSpPr>
            <a:spLocks noGrp="1"/>
          </p:cNvSpPr>
          <p:nvPr>
            <p:ph type="dt" sz="quarter" idx="1"/>
          </p:nvPr>
        </p:nvSpPr>
        <p:spPr/>
        <p:txBody>
          <a:bodyPr/>
          <a:lstStyle/>
          <a:p>
            <a:pPr defTabSz="912813">
              <a:defRPr/>
            </a:pPr>
            <a:fld id="{9D8CA441-743E-4BF8-A85B-72F432EF6DED}" type="datetime8">
              <a:rPr lang="en-US" smtClean="0">
                <a:latin typeface="Arial" pitchFamily="34" charset="0"/>
              </a:rPr>
              <a:pPr defTabSz="912813">
                <a:defRPr/>
              </a:pPr>
              <a:t>12/5/2016 1:18 PM</a:t>
            </a:fld>
            <a:endParaRPr lang="en-US" smtClean="0">
              <a:latin typeface="Arial" pitchFamily="34" charset="0"/>
            </a:endParaRPr>
          </a:p>
        </p:txBody>
      </p:sp>
      <p:sp>
        <p:nvSpPr>
          <p:cNvPr id="17203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50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F586BD-C9EB-4306-979B-6C0EC497EB54}" type="slidenum">
              <a:rPr lang="en-US" altLang="en-US"/>
              <a:pPr>
                <a:spcBef>
                  <a:spcPct val="0"/>
                </a:spcBef>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306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3061" name="Date Placeholder 4"/>
          <p:cNvSpPr>
            <a:spLocks noGrp="1"/>
          </p:cNvSpPr>
          <p:nvPr>
            <p:ph type="dt" sz="quarter" idx="1"/>
          </p:nvPr>
        </p:nvSpPr>
        <p:spPr/>
        <p:txBody>
          <a:bodyPr/>
          <a:lstStyle/>
          <a:p>
            <a:pPr defTabSz="912813">
              <a:defRPr/>
            </a:pPr>
            <a:fld id="{6A5CC2C3-87E2-4384-B6E4-752B6A2CA828}" type="datetime8">
              <a:rPr lang="en-US" smtClean="0">
                <a:latin typeface="Arial" pitchFamily="34" charset="0"/>
              </a:rPr>
              <a:pPr defTabSz="912813">
                <a:defRPr/>
              </a:pPr>
              <a:t>12/5/2016 1:18 PM</a:t>
            </a:fld>
            <a:endParaRPr lang="en-US" smtClean="0">
              <a:latin typeface="Arial" pitchFamily="34" charset="0"/>
            </a:endParaRPr>
          </a:p>
        </p:txBody>
      </p:sp>
      <p:sp>
        <p:nvSpPr>
          <p:cNvPr id="17306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71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9C28E2-B99C-4846-BEED-0A4D0081B4FE}" type="slidenum">
              <a:rPr lang="en-US" altLang="en-US"/>
              <a:pPr>
                <a:spcBef>
                  <a:spcPct val="0"/>
                </a:spcBef>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40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4085" name="Date Placeholder 4"/>
          <p:cNvSpPr>
            <a:spLocks noGrp="1"/>
          </p:cNvSpPr>
          <p:nvPr>
            <p:ph type="dt" sz="quarter" idx="1"/>
          </p:nvPr>
        </p:nvSpPr>
        <p:spPr/>
        <p:txBody>
          <a:bodyPr/>
          <a:lstStyle/>
          <a:p>
            <a:pPr defTabSz="912813">
              <a:defRPr/>
            </a:pPr>
            <a:fld id="{5C6DEE92-188E-4B8E-A79F-A790E2C70BF6}" type="datetime8">
              <a:rPr lang="en-US" smtClean="0">
                <a:latin typeface="Arial" pitchFamily="34" charset="0"/>
              </a:rPr>
              <a:pPr defTabSz="912813">
                <a:defRPr/>
              </a:pPr>
              <a:t>12/5/2016 1:18 PM</a:t>
            </a:fld>
            <a:endParaRPr lang="en-US" smtClean="0">
              <a:latin typeface="Arial" pitchFamily="34" charset="0"/>
            </a:endParaRPr>
          </a:p>
        </p:txBody>
      </p:sp>
      <p:sp>
        <p:nvSpPr>
          <p:cNvPr id="1740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4915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995ABE-ECA2-46BA-9135-7930CE3FADE5}" type="slidenum">
              <a:rPr lang="en-US" altLang="en-US"/>
              <a:pPr>
                <a:spcBef>
                  <a:spcPct val="0"/>
                </a:spcBef>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510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5109" name="Date Placeholder 4"/>
          <p:cNvSpPr>
            <a:spLocks noGrp="1"/>
          </p:cNvSpPr>
          <p:nvPr>
            <p:ph type="dt" sz="quarter" idx="1"/>
          </p:nvPr>
        </p:nvSpPr>
        <p:spPr/>
        <p:txBody>
          <a:bodyPr/>
          <a:lstStyle/>
          <a:p>
            <a:pPr defTabSz="912813">
              <a:defRPr/>
            </a:pPr>
            <a:fld id="{C25AC01C-F95B-4408-AF69-266E2730DF22}" type="datetime8">
              <a:rPr lang="en-US" smtClean="0">
                <a:latin typeface="Arial" pitchFamily="34" charset="0"/>
              </a:rPr>
              <a:pPr defTabSz="912813">
                <a:defRPr/>
              </a:pPr>
              <a:t>12/5/2016 1:18 PM</a:t>
            </a:fld>
            <a:endParaRPr lang="en-US" smtClean="0">
              <a:latin typeface="Arial" pitchFamily="34" charset="0"/>
            </a:endParaRPr>
          </a:p>
        </p:txBody>
      </p:sp>
      <p:sp>
        <p:nvSpPr>
          <p:cNvPr id="17511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120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56A494-7B49-4113-81AB-0B8D10EBA5A3}" type="slidenum">
              <a:rPr lang="en-US" altLang="en-US"/>
              <a:pPr>
                <a:spcBef>
                  <a:spcPct val="0"/>
                </a:spcBef>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613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6133" name="Date Placeholder 4"/>
          <p:cNvSpPr>
            <a:spLocks noGrp="1"/>
          </p:cNvSpPr>
          <p:nvPr>
            <p:ph type="dt" sz="quarter" idx="1"/>
          </p:nvPr>
        </p:nvSpPr>
        <p:spPr/>
        <p:txBody>
          <a:bodyPr/>
          <a:lstStyle/>
          <a:p>
            <a:pPr defTabSz="912813">
              <a:defRPr/>
            </a:pPr>
            <a:fld id="{3CDF2E98-04EF-4333-8A91-F1BA5B92FDA0}" type="datetime8">
              <a:rPr lang="en-US" smtClean="0">
                <a:latin typeface="Arial" pitchFamily="34" charset="0"/>
              </a:rPr>
              <a:pPr defTabSz="912813">
                <a:defRPr/>
              </a:pPr>
              <a:t>12/5/2016 1:18 PM</a:t>
            </a:fld>
            <a:endParaRPr lang="en-US" smtClean="0">
              <a:latin typeface="Arial" pitchFamily="34" charset="0"/>
            </a:endParaRPr>
          </a:p>
        </p:txBody>
      </p:sp>
      <p:sp>
        <p:nvSpPr>
          <p:cNvPr id="17613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325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0EF227-BABC-4C54-87A2-AD3C8C098DB0}" type="slidenum">
              <a:rPr lang="en-US" altLang="en-US"/>
              <a:pPr>
                <a:spcBef>
                  <a:spcPct val="0"/>
                </a:spcBef>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715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7157" name="Date Placeholder 4"/>
          <p:cNvSpPr>
            <a:spLocks noGrp="1"/>
          </p:cNvSpPr>
          <p:nvPr>
            <p:ph type="dt" sz="quarter" idx="1"/>
          </p:nvPr>
        </p:nvSpPr>
        <p:spPr/>
        <p:txBody>
          <a:bodyPr/>
          <a:lstStyle/>
          <a:p>
            <a:pPr defTabSz="912813">
              <a:defRPr/>
            </a:pPr>
            <a:fld id="{91176B96-145B-49C4-A243-9456DBB48CD2}" type="datetime8">
              <a:rPr lang="en-US" smtClean="0">
                <a:latin typeface="Arial" pitchFamily="34" charset="0"/>
              </a:rPr>
              <a:pPr defTabSz="912813">
                <a:defRPr/>
              </a:pPr>
              <a:t>12/5/2016 1:18 PM</a:t>
            </a:fld>
            <a:endParaRPr lang="en-US" smtClean="0">
              <a:latin typeface="Arial" pitchFamily="34" charset="0"/>
            </a:endParaRPr>
          </a:p>
        </p:txBody>
      </p:sp>
      <p:sp>
        <p:nvSpPr>
          <p:cNvPr id="17715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53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6DB1EF-04D7-4DDF-A57A-365EEA5EC410}" type="slidenum">
              <a:rPr lang="en-US" altLang="en-US"/>
              <a:pPr>
                <a:spcBef>
                  <a:spcPct val="0"/>
                </a:spcBef>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818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8181" name="Date Placeholder 4"/>
          <p:cNvSpPr>
            <a:spLocks noGrp="1"/>
          </p:cNvSpPr>
          <p:nvPr>
            <p:ph type="dt" sz="quarter" idx="1"/>
          </p:nvPr>
        </p:nvSpPr>
        <p:spPr/>
        <p:txBody>
          <a:bodyPr/>
          <a:lstStyle/>
          <a:p>
            <a:pPr defTabSz="912813">
              <a:defRPr/>
            </a:pPr>
            <a:fld id="{A15B40ED-4462-434E-AF94-AB4C74C6B433}" type="datetime8">
              <a:rPr lang="en-US" smtClean="0">
                <a:latin typeface="Arial" pitchFamily="34" charset="0"/>
              </a:rPr>
              <a:pPr defTabSz="912813">
                <a:defRPr/>
              </a:pPr>
              <a:t>12/5/2016 1:18 PM</a:t>
            </a:fld>
            <a:endParaRPr lang="en-US" smtClean="0">
              <a:latin typeface="Arial" pitchFamily="34" charset="0"/>
            </a:endParaRPr>
          </a:p>
        </p:txBody>
      </p:sp>
      <p:sp>
        <p:nvSpPr>
          <p:cNvPr id="17818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73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1F0A8D-A386-4454-AA5E-A65E28FEE8D9}" type="slidenum">
              <a:rPr lang="en-US" altLang="en-US"/>
              <a:pPr>
                <a:spcBef>
                  <a:spcPct val="0"/>
                </a:spcBef>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7920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79205" name="Date Placeholder 4"/>
          <p:cNvSpPr>
            <a:spLocks noGrp="1"/>
          </p:cNvSpPr>
          <p:nvPr>
            <p:ph type="dt" sz="quarter" idx="1"/>
          </p:nvPr>
        </p:nvSpPr>
        <p:spPr/>
        <p:txBody>
          <a:bodyPr/>
          <a:lstStyle/>
          <a:p>
            <a:pPr defTabSz="912813">
              <a:defRPr/>
            </a:pPr>
            <a:fld id="{A4CBDE5A-531D-4159-B703-584E356B5FBF}" type="datetime8">
              <a:rPr lang="en-US" smtClean="0">
                <a:latin typeface="Arial" pitchFamily="34" charset="0"/>
              </a:rPr>
              <a:pPr defTabSz="912813">
                <a:defRPr/>
              </a:pPr>
              <a:t>12/5/2016 1:18 PM</a:t>
            </a:fld>
            <a:endParaRPr lang="en-US" smtClean="0">
              <a:latin typeface="Arial" pitchFamily="34" charset="0"/>
            </a:endParaRPr>
          </a:p>
        </p:txBody>
      </p:sp>
      <p:sp>
        <p:nvSpPr>
          <p:cNvPr id="17920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5939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612164-B72B-4995-97F1-B3605094DF3B}" type="slidenum">
              <a:rPr lang="en-US" altLang="en-US"/>
              <a:pPr>
                <a:spcBef>
                  <a:spcPct val="0"/>
                </a:spcBef>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022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0229" name="Date Placeholder 4"/>
          <p:cNvSpPr>
            <a:spLocks noGrp="1"/>
          </p:cNvSpPr>
          <p:nvPr>
            <p:ph type="dt" sz="quarter" idx="1"/>
          </p:nvPr>
        </p:nvSpPr>
        <p:spPr/>
        <p:txBody>
          <a:bodyPr/>
          <a:lstStyle/>
          <a:p>
            <a:pPr defTabSz="912813">
              <a:defRPr/>
            </a:pPr>
            <a:fld id="{0CF6E0E5-0559-4AFE-A6A7-D32EC1DF9DAB}" type="datetime8">
              <a:rPr lang="en-US" smtClean="0">
                <a:latin typeface="Arial" pitchFamily="34" charset="0"/>
              </a:rPr>
              <a:pPr defTabSz="912813">
                <a:defRPr/>
              </a:pPr>
              <a:t>12/5/2016 1:18 PM</a:t>
            </a:fld>
            <a:endParaRPr lang="en-US" smtClean="0">
              <a:latin typeface="Arial" pitchFamily="34" charset="0"/>
            </a:endParaRPr>
          </a:p>
        </p:txBody>
      </p:sp>
      <p:sp>
        <p:nvSpPr>
          <p:cNvPr id="18023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144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5A29F6-1E70-47A0-B827-E68A18EB8EA0}" type="slidenum">
              <a:rPr lang="en-US" altLang="en-US"/>
              <a:pPr>
                <a:spcBef>
                  <a:spcPct val="0"/>
                </a:spcBef>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484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48485" name="Date Placeholder 4"/>
          <p:cNvSpPr>
            <a:spLocks noGrp="1"/>
          </p:cNvSpPr>
          <p:nvPr>
            <p:ph type="dt" sz="quarter" idx="1"/>
          </p:nvPr>
        </p:nvSpPr>
        <p:spPr/>
        <p:txBody>
          <a:bodyPr/>
          <a:lstStyle/>
          <a:p>
            <a:pPr defTabSz="912813">
              <a:defRPr/>
            </a:pPr>
            <a:fld id="{E269F430-1DED-4423-B7E6-DED2EBA23D02}" type="datetime8">
              <a:rPr lang="en-US" smtClean="0">
                <a:latin typeface="Arial" pitchFamily="34" charset="0"/>
              </a:rPr>
              <a:pPr defTabSz="912813">
                <a:defRPr/>
              </a:pPr>
              <a:t>12/5/2016 1:18 PM</a:t>
            </a:fld>
            <a:endParaRPr lang="en-US" smtClean="0">
              <a:latin typeface="Arial" pitchFamily="34" charset="0"/>
            </a:endParaRPr>
          </a:p>
        </p:txBody>
      </p:sp>
      <p:sp>
        <p:nvSpPr>
          <p:cNvPr id="1484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43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512F5-487C-43B5-BE62-3BF1E2C50F01}" type="slidenum">
              <a:rPr lang="en-US" altLang="en-US"/>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908DAC-82CD-4E57-A55F-BA243C9597F5}" type="slidenum">
              <a:rPr lang="en-US" altLang="en-US"/>
              <a:pPr>
                <a:spcBef>
                  <a:spcPct val="0"/>
                </a:spcBef>
              </a:pPr>
              <a:t>30</a:t>
            </a:fld>
            <a:endParaRPr lang="en-US" altLang="en-US"/>
          </a:p>
        </p:txBody>
      </p:sp>
      <p:sp>
        <p:nvSpPr>
          <p:cNvPr id="63491" name="Rectangle 2"/>
          <p:cNvSpPr>
            <a:spLocks noGrp="1" noRot="1" noChangeAspect="1" noChangeArrowheads="1" noTextEdit="1"/>
          </p:cNvSpPr>
          <p:nvPr>
            <p:ph type="sldImg"/>
          </p:nvPr>
        </p:nvSpPr>
        <p:spPr>
          <a:xfrm>
            <a:off x="1144588" y="684213"/>
            <a:ext cx="4572000" cy="3429000"/>
          </a:xfrm>
          <a:ln/>
        </p:spPr>
      </p:sp>
      <p:sp>
        <p:nvSpPr>
          <p:cNvPr id="6349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227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2277" name="Date Placeholder 4"/>
          <p:cNvSpPr>
            <a:spLocks noGrp="1"/>
          </p:cNvSpPr>
          <p:nvPr>
            <p:ph type="dt" sz="quarter" idx="1"/>
          </p:nvPr>
        </p:nvSpPr>
        <p:spPr/>
        <p:txBody>
          <a:bodyPr/>
          <a:lstStyle/>
          <a:p>
            <a:pPr defTabSz="912813">
              <a:defRPr/>
            </a:pPr>
            <a:fld id="{A6250E78-5C29-4A94-8FA9-4C52E872609F}" type="datetime8">
              <a:rPr lang="en-US" smtClean="0">
                <a:latin typeface="Arial" pitchFamily="34" charset="0"/>
              </a:rPr>
              <a:pPr defTabSz="912813">
                <a:defRPr/>
              </a:pPr>
              <a:t>12/5/2016 1:18 PM</a:t>
            </a:fld>
            <a:endParaRPr lang="en-US" smtClean="0">
              <a:latin typeface="Arial" pitchFamily="34" charset="0"/>
            </a:endParaRPr>
          </a:p>
        </p:txBody>
      </p:sp>
      <p:sp>
        <p:nvSpPr>
          <p:cNvPr id="18227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E1337E-4191-41CD-ABB8-DB2344F15577}" type="slidenum">
              <a:rPr lang="en-US" altLang="en-US"/>
              <a:pPr>
                <a:spcBef>
                  <a:spcPct val="0"/>
                </a:spcBef>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330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3301" name="Date Placeholder 4"/>
          <p:cNvSpPr>
            <a:spLocks noGrp="1"/>
          </p:cNvSpPr>
          <p:nvPr>
            <p:ph type="dt" sz="quarter" idx="1"/>
          </p:nvPr>
        </p:nvSpPr>
        <p:spPr/>
        <p:txBody>
          <a:bodyPr/>
          <a:lstStyle/>
          <a:p>
            <a:pPr defTabSz="912813">
              <a:defRPr/>
            </a:pPr>
            <a:fld id="{BA0E4D52-8C17-4E85-853E-CD0B6DC037A4}" type="datetime8">
              <a:rPr lang="en-US" smtClean="0">
                <a:latin typeface="Arial" pitchFamily="34" charset="0"/>
              </a:rPr>
              <a:pPr defTabSz="912813">
                <a:defRPr/>
              </a:pPr>
              <a:t>12/5/2016 1:18 PM</a:t>
            </a:fld>
            <a:endParaRPr lang="en-US" smtClean="0">
              <a:latin typeface="Arial" pitchFamily="34" charset="0"/>
            </a:endParaRPr>
          </a:p>
        </p:txBody>
      </p:sp>
      <p:sp>
        <p:nvSpPr>
          <p:cNvPr id="18330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75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4379BB-0648-42E3-B576-0A70285BCD2D}" type="slidenum">
              <a:rPr lang="en-US" altLang="en-US"/>
              <a:pPr>
                <a:spcBef>
                  <a:spcPct val="0"/>
                </a:spcBef>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432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4325" name="Date Placeholder 4"/>
          <p:cNvSpPr>
            <a:spLocks noGrp="1"/>
          </p:cNvSpPr>
          <p:nvPr>
            <p:ph type="dt" sz="quarter" idx="1"/>
          </p:nvPr>
        </p:nvSpPr>
        <p:spPr/>
        <p:txBody>
          <a:bodyPr/>
          <a:lstStyle/>
          <a:p>
            <a:pPr defTabSz="912813">
              <a:defRPr/>
            </a:pPr>
            <a:fld id="{45311300-07C5-4AEA-9FAB-65BC9234EBC3}" type="datetime8">
              <a:rPr lang="en-US" smtClean="0">
                <a:latin typeface="Arial" pitchFamily="34" charset="0"/>
              </a:rPr>
              <a:pPr defTabSz="912813">
                <a:defRPr/>
              </a:pPr>
              <a:t>12/5/2016 1:18 PM</a:t>
            </a:fld>
            <a:endParaRPr lang="en-US" smtClean="0">
              <a:latin typeface="Arial" pitchFamily="34" charset="0"/>
            </a:endParaRPr>
          </a:p>
        </p:txBody>
      </p:sp>
      <p:sp>
        <p:nvSpPr>
          <p:cNvPr id="18432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696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38C9FB-5942-4E45-AA5B-4D4F6861CD8F}" type="slidenum">
              <a:rPr lang="en-US" altLang="en-US"/>
              <a:pPr>
                <a:spcBef>
                  <a:spcPct val="0"/>
                </a:spcBef>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53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5349" name="Date Placeholder 4"/>
          <p:cNvSpPr>
            <a:spLocks noGrp="1"/>
          </p:cNvSpPr>
          <p:nvPr>
            <p:ph type="dt" sz="quarter" idx="1"/>
          </p:nvPr>
        </p:nvSpPr>
        <p:spPr/>
        <p:txBody>
          <a:bodyPr/>
          <a:lstStyle/>
          <a:p>
            <a:pPr defTabSz="912813">
              <a:defRPr/>
            </a:pPr>
            <a:fld id="{DB6D7837-42A6-432C-A44A-27EBE754F2C9}" type="datetime8">
              <a:rPr lang="en-US" smtClean="0">
                <a:latin typeface="Arial" pitchFamily="34" charset="0"/>
              </a:rPr>
              <a:pPr defTabSz="912813">
                <a:defRPr/>
              </a:pPr>
              <a:t>12/5/2016 1:18 PM</a:t>
            </a:fld>
            <a:endParaRPr lang="en-US" smtClean="0">
              <a:latin typeface="Arial" pitchFamily="34" charset="0"/>
            </a:endParaRPr>
          </a:p>
        </p:txBody>
      </p:sp>
      <p:sp>
        <p:nvSpPr>
          <p:cNvPr id="1853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16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D96CA6-6064-4C78-BB75-92AAC30B0DA2}" type="slidenum">
              <a:rPr lang="en-US" altLang="en-US"/>
              <a:pPr>
                <a:spcBef>
                  <a:spcPct val="0"/>
                </a:spcBef>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637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6373" name="Date Placeholder 4"/>
          <p:cNvSpPr>
            <a:spLocks noGrp="1"/>
          </p:cNvSpPr>
          <p:nvPr>
            <p:ph type="dt" sz="quarter" idx="1"/>
          </p:nvPr>
        </p:nvSpPr>
        <p:spPr/>
        <p:txBody>
          <a:bodyPr/>
          <a:lstStyle/>
          <a:p>
            <a:pPr defTabSz="912813">
              <a:defRPr/>
            </a:pPr>
            <a:fld id="{AF9DA2F5-7D8A-4D1B-9337-49CCDCD9DA00}" type="datetime8">
              <a:rPr lang="en-US" smtClean="0">
                <a:latin typeface="Arial" pitchFamily="34" charset="0"/>
              </a:rPr>
              <a:pPr defTabSz="912813">
                <a:defRPr/>
              </a:pPr>
              <a:t>12/5/2016 1:18 PM</a:t>
            </a:fld>
            <a:endParaRPr lang="en-US" smtClean="0">
              <a:latin typeface="Arial" pitchFamily="34" charset="0"/>
            </a:endParaRPr>
          </a:p>
        </p:txBody>
      </p:sp>
      <p:sp>
        <p:nvSpPr>
          <p:cNvPr id="18637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37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A00274-A331-461E-B31F-5BD945E4DE63}" type="slidenum">
              <a:rPr lang="en-US" altLang="en-US"/>
              <a:pPr>
                <a:spcBef>
                  <a:spcPct val="0"/>
                </a:spcBef>
              </a:pPr>
              <a:t>35</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739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7397" name="Date Placeholder 4"/>
          <p:cNvSpPr>
            <a:spLocks noGrp="1"/>
          </p:cNvSpPr>
          <p:nvPr>
            <p:ph type="dt" sz="quarter" idx="1"/>
          </p:nvPr>
        </p:nvSpPr>
        <p:spPr/>
        <p:txBody>
          <a:bodyPr/>
          <a:lstStyle/>
          <a:p>
            <a:pPr defTabSz="912813">
              <a:defRPr/>
            </a:pPr>
            <a:fld id="{D28FEAF1-B003-46E8-A959-68A18E9678D4}" type="datetime8">
              <a:rPr lang="en-US" smtClean="0">
                <a:latin typeface="Arial" pitchFamily="34" charset="0"/>
              </a:rPr>
              <a:pPr defTabSz="912813">
                <a:defRPr/>
              </a:pPr>
              <a:t>12/5/2016 1:18 PM</a:t>
            </a:fld>
            <a:endParaRPr lang="en-US" smtClean="0">
              <a:latin typeface="Arial" pitchFamily="34" charset="0"/>
            </a:endParaRPr>
          </a:p>
        </p:txBody>
      </p:sp>
      <p:sp>
        <p:nvSpPr>
          <p:cNvPr id="18739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57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4C176C-8C41-4F66-A9BA-DEDB05600C3B}" type="slidenum">
              <a:rPr lang="en-US" altLang="en-US"/>
              <a:pPr>
                <a:spcBef>
                  <a:spcPct val="0"/>
                </a:spcBef>
              </a:pPr>
              <a:t>36</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842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8421" name="Date Placeholder 4"/>
          <p:cNvSpPr>
            <a:spLocks noGrp="1"/>
          </p:cNvSpPr>
          <p:nvPr>
            <p:ph type="dt" sz="quarter" idx="1"/>
          </p:nvPr>
        </p:nvSpPr>
        <p:spPr/>
        <p:txBody>
          <a:bodyPr/>
          <a:lstStyle/>
          <a:p>
            <a:pPr defTabSz="912813">
              <a:defRPr/>
            </a:pPr>
            <a:fld id="{F776675B-65AC-4521-83EF-ADC21A8BD78D}" type="datetime8">
              <a:rPr lang="en-US" smtClean="0">
                <a:latin typeface="Arial" pitchFamily="34" charset="0"/>
              </a:rPr>
              <a:pPr defTabSz="912813">
                <a:defRPr/>
              </a:pPr>
              <a:t>12/5/2016 1:18 PM</a:t>
            </a:fld>
            <a:endParaRPr lang="en-US" smtClean="0">
              <a:latin typeface="Arial" pitchFamily="34" charset="0"/>
            </a:endParaRPr>
          </a:p>
        </p:txBody>
      </p:sp>
      <p:sp>
        <p:nvSpPr>
          <p:cNvPr id="18842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78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17DC08-B4AD-43FD-8126-A33AC595CF2F}" type="slidenum">
              <a:rPr lang="en-US" altLang="en-US"/>
              <a:pPr>
                <a:spcBef>
                  <a:spcPct val="0"/>
                </a:spcBef>
              </a:pPr>
              <a:t>37</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8944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89445" name="Date Placeholder 4"/>
          <p:cNvSpPr>
            <a:spLocks noGrp="1"/>
          </p:cNvSpPr>
          <p:nvPr>
            <p:ph type="dt" sz="quarter" idx="1"/>
          </p:nvPr>
        </p:nvSpPr>
        <p:spPr/>
        <p:txBody>
          <a:bodyPr/>
          <a:lstStyle/>
          <a:p>
            <a:pPr defTabSz="912813">
              <a:defRPr/>
            </a:pPr>
            <a:fld id="{D74F0C1B-5B96-418B-BEE4-260D173F92A2}" type="datetime8">
              <a:rPr lang="en-US" smtClean="0">
                <a:latin typeface="Arial" pitchFamily="34" charset="0"/>
              </a:rPr>
              <a:pPr defTabSz="912813">
                <a:defRPr/>
              </a:pPr>
              <a:t>12/5/2016 1:18 PM</a:t>
            </a:fld>
            <a:endParaRPr lang="en-US" smtClean="0">
              <a:latin typeface="Arial" pitchFamily="34" charset="0"/>
            </a:endParaRPr>
          </a:p>
        </p:txBody>
      </p:sp>
      <p:sp>
        <p:nvSpPr>
          <p:cNvPr id="18944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798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4E8F0E-20BC-47A2-9989-02261290803F}" type="slidenum">
              <a:rPr lang="en-US" altLang="en-US"/>
              <a:pPr>
                <a:spcBef>
                  <a:spcPct val="0"/>
                </a:spcBef>
              </a:pPr>
              <a:t>38</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19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3816D-DE10-4CD1-864A-C2C0AA0129F8}" type="slidenum">
              <a:rPr lang="en-US" altLang="en-US"/>
              <a:pPr>
                <a:spcBef>
                  <a:spcPct val="0"/>
                </a:spcBef>
              </a:pPr>
              <a:t>39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484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48485" name="Date Placeholder 4"/>
          <p:cNvSpPr>
            <a:spLocks noGrp="1"/>
          </p:cNvSpPr>
          <p:nvPr>
            <p:ph type="dt" sz="quarter" idx="1"/>
          </p:nvPr>
        </p:nvSpPr>
        <p:spPr/>
        <p:txBody>
          <a:bodyPr/>
          <a:lstStyle/>
          <a:p>
            <a:pPr defTabSz="912813">
              <a:defRPr/>
            </a:pPr>
            <a:fld id="{E269F430-1DED-4423-B7E6-DED2EBA23D02}" type="datetime8">
              <a:rPr lang="en-US" smtClean="0">
                <a:latin typeface="Arial" pitchFamily="34" charset="0"/>
              </a:rPr>
              <a:pPr defTabSz="912813">
                <a:defRPr/>
              </a:pPr>
              <a:t>12/5/2016 1:18 PM</a:t>
            </a:fld>
            <a:endParaRPr lang="en-US" smtClean="0">
              <a:latin typeface="Arial" pitchFamily="34" charset="0"/>
            </a:endParaRPr>
          </a:p>
        </p:txBody>
      </p:sp>
      <p:sp>
        <p:nvSpPr>
          <p:cNvPr id="1484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43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512F5-487C-43B5-BE62-3BF1E2C50F01}" type="slidenum">
              <a:rPr lang="en-US" altLang="en-US"/>
              <a:pPr>
                <a:spcBef>
                  <a:spcPct val="0"/>
                </a:spcBef>
              </a:pPr>
              <a:t>4</a:t>
            </a:fld>
            <a:endParaRPr lang="en-US" altLang="en-US"/>
          </a:p>
        </p:txBody>
      </p:sp>
    </p:spTree>
    <p:extLst>
      <p:ext uri="{BB962C8B-B14F-4D97-AF65-F5344CB8AC3E}">
        <p14:creationId xmlns:p14="http://schemas.microsoft.com/office/powerpoint/2010/main" val="1620356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397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500E8C-BDE8-477E-8250-3F1B037E8DEE}" type="slidenum">
              <a:rPr lang="en-US" altLang="en-US"/>
              <a:pPr>
                <a:spcBef>
                  <a:spcPct val="0"/>
                </a:spcBef>
              </a:pPr>
              <a:t>40</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602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7D9457-35F0-4889-8643-AB47A370D3AF}" type="slidenum">
              <a:rPr lang="en-US" altLang="en-US"/>
              <a:pPr>
                <a:spcBef>
                  <a:spcPct val="0"/>
                </a:spcBef>
              </a:pPr>
              <a:t>41</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880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066280-6CAB-42AC-BD22-59F9AA53067A}" type="slidenum">
              <a:rPr lang="en-US" altLang="en-US"/>
              <a:pPr>
                <a:spcBef>
                  <a:spcPct val="0"/>
                </a:spcBef>
              </a:pPr>
              <a:t>42</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011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703583-7526-41F4-BFBB-0238186EF358}" type="slidenum">
              <a:rPr lang="en-US" altLang="en-US"/>
              <a:pPr>
                <a:spcBef>
                  <a:spcPct val="0"/>
                </a:spcBef>
              </a:pPr>
              <a:t>43</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046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0469" name="Date Placeholder 4"/>
          <p:cNvSpPr>
            <a:spLocks noGrp="1"/>
          </p:cNvSpPr>
          <p:nvPr>
            <p:ph type="dt" sz="quarter" idx="1"/>
          </p:nvPr>
        </p:nvSpPr>
        <p:spPr/>
        <p:txBody>
          <a:bodyPr/>
          <a:lstStyle/>
          <a:p>
            <a:pPr defTabSz="912813">
              <a:defRPr/>
            </a:pPr>
            <a:fld id="{4AAED733-440D-4B48-94D5-EB6C62683D1C}" type="datetime8">
              <a:rPr lang="en-US" smtClean="0">
                <a:latin typeface="Arial" pitchFamily="34" charset="0"/>
              </a:rPr>
              <a:pPr defTabSz="912813">
                <a:defRPr/>
              </a:pPr>
              <a:t>12/5/2016 1:18 PM</a:t>
            </a:fld>
            <a:endParaRPr lang="en-US" smtClean="0">
              <a:latin typeface="Arial" pitchFamily="34" charset="0"/>
            </a:endParaRPr>
          </a:p>
        </p:txBody>
      </p:sp>
      <p:sp>
        <p:nvSpPr>
          <p:cNvPr id="19047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216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141971-AA62-4E19-A8EC-4AA8ABF6D7DC}" type="slidenum">
              <a:rPr lang="en-US" altLang="en-US"/>
              <a:pPr>
                <a:spcBef>
                  <a:spcPct val="0"/>
                </a:spcBef>
              </a:pPr>
              <a:t>44</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1492"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1493" name="Date Placeholder 4"/>
          <p:cNvSpPr>
            <a:spLocks noGrp="1"/>
          </p:cNvSpPr>
          <p:nvPr>
            <p:ph type="dt" sz="quarter" idx="1"/>
          </p:nvPr>
        </p:nvSpPr>
        <p:spPr/>
        <p:txBody>
          <a:bodyPr/>
          <a:lstStyle/>
          <a:p>
            <a:pPr defTabSz="912813">
              <a:defRPr/>
            </a:pPr>
            <a:fld id="{3E353410-D865-4DD1-A7EE-0E61BD0C53AE}" type="datetime8">
              <a:rPr lang="en-US" smtClean="0">
                <a:latin typeface="Arial" pitchFamily="34" charset="0"/>
              </a:rPr>
              <a:pPr defTabSz="912813">
                <a:defRPr/>
              </a:pPr>
              <a:t>12/5/2016 1:18 PM</a:t>
            </a:fld>
            <a:endParaRPr lang="en-US" smtClean="0">
              <a:latin typeface="Arial" pitchFamily="34" charset="0"/>
            </a:endParaRPr>
          </a:p>
        </p:txBody>
      </p:sp>
      <p:sp>
        <p:nvSpPr>
          <p:cNvPr id="191494"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42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14BF53-C03F-4B15-8957-70C37B342F8D}" type="slidenum">
              <a:rPr lang="en-US" altLang="en-US"/>
              <a:pPr>
                <a:spcBef>
                  <a:spcPct val="0"/>
                </a:spcBef>
              </a:pPr>
              <a:t>45</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2516"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2517" name="Date Placeholder 4"/>
          <p:cNvSpPr>
            <a:spLocks noGrp="1"/>
          </p:cNvSpPr>
          <p:nvPr>
            <p:ph type="dt" sz="quarter" idx="1"/>
          </p:nvPr>
        </p:nvSpPr>
        <p:spPr/>
        <p:txBody>
          <a:bodyPr/>
          <a:lstStyle/>
          <a:p>
            <a:pPr defTabSz="912813">
              <a:defRPr/>
            </a:pPr>
            <a:fld id="{6C7C73F4-D5E5-4D15-A6BD-A53B0952F652}" type="datetime8">
              <a:rPr lang="en-US" smtClean="0">
                <a:latin typeface="Arial" pitchFamily="34" charset="0"/>
              </a:rPr>
              <a:pPr defTabSz="912813">
                <a:defRPr/>
              </a:pPr>
              <a:t>12/5/2016 1:18 PM</a:t>
            </a:fld>
            <a:endParaRPr lang="en-US" smtClean="0">
              <a:latin typeface="Arial" pitchFamily="34" charset="0"/>
            </a:endParaRPr>
          </a:p>
        </p:txBody>
      </p:sp>
      <p:sp>
        <p:nvSpPr>
          <p:cNvPr id="192518"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62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D7AD3B-9127-4F9F-8381-31E20460178A}" type="slidenum">
              <a:rPr lang="en-US" altLang="en-US"/>
              <a:pPr>
                <a:spcBef>
                  <a:spcPct val="0"/>
                </a:spcBef>
              </a:pPr>
              <a:t>46</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93540"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93541" name="Date Placeholder 4"/>
          <p:cNvSpPr>
            <a:spLocks noGrp="1"/>
          </p:cNvSpPr>
          <p:nvPr>
            <p:ph type="dt" sz="quarter" idx="1"/>
          </p:nvPr>
        </p:nvSpPr>
        <p:spPr/>
        <p:txBody>
          <a:bodyPr/>
          <a:lstStyle/>
          <a:p>
            <a:pPr defTabSz="912813">
              <a:defRPr/>
            </a:pPr>
            <a:fld id="{95F2BF77-C44B-4419-802D-C059471DFDC5}" type="datetime8">
              <a:rPr lang="en-US" smtClean="0">
                <a:latin typeface="Arial" pitchFamily="34" charset="0"/>
              </a:rPr>
              <a:pPr defTabSz="912813">
                <a:defRPr/>
              </a:pPr>
              <a:t>12/5/2016 1:18 PM</a:t>
            </a:fld>
            <a:endParaRPr lang="en-US" smtClean="0">
              <a:latin typeface="Arial" pitchFamily="34" charset="0"/>
            </a:endParaRPr>
          </a:p>
        </p:txBody>
      </p:sp>
      <p:sp>
        <p:nvSpPr>
          <p:cNvPr id="193542"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9831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E33FBB-77A1-4350-B666-FD54050D93DD}" type="slidenum">
              <a:rPr lang="en-US" altLang="en-US"/>
              <a:pPr>
                <a:spcBef>
                  <a:spcPct val="0"/>
                </a:spcBef>
              </a:pPr>
              <a:t>47</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AB20D0-63E3-4A0F-BE0E-35A9B7811EC1}" type="slidenum">
              <a:rPr lang="en-US" altLang="en-US"/>
              <a:pPr>
                <a:spcBef>
                  <a:spcPct val="0"/>
                </a:spcBef>
              </a:pPr>
              <a:t>48</a:t>
            </a:fld>
            <a:endParaRPr lang="en-US" altLang="en-US"/>
          </a:p>
        </p:txBody>
      </p:sp>
      <p:sp>
        <p:nvSpPr>
          <p:cNvPr id="100355" name="Rectangle 2"/>
          <p:cNvSpPr>
            <a:spLocks noGrp="1" noRot="1" noChangeAspect="1" noChangeArrowheads="1" noTextEdit="1"/>
          </p:cNvSpPr>
          <p:nvPr>
            <p:ph type="sldImg"/>
          </p:nvPr>
        </p:nvSpPr>
        <p:spPr>
          <a:xfrm>
            <a:off x="1144588" y="684213"/>
            <a:ext cx="4572000" cy="3429000"/>
          </a:xfrm>
          <a:ln/>
        </p:spPr>
      </p:sp>
      <p:sp>
        <p:nvSpPr>
          <p:cNvPr id="100356"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349320-CFB7-4A13-9E6F-75B2F3138A40}" type="slidenum">
              <a:rPr lang="en-US" altLang="en-US"/>
              <a:pPr>
                <a:spcBef>
                  <a:spcPct val="0"/>
                </a:spcBef>
              </a:pPr>
              <a:t>49</a:t>
            </a:fld>
            <a:endParaRPr lang="en-US" altLang="en-US"/>
          </a:p>
        </p:txBody>
      </p:sp>
      <p:sp>
        <p:nvSpPr>
          <p:cNvPr id="102403" name="Rectangle 2"/>
          <p:cNvSpPr>
            <a:spLocks noGrp="1" noRot="1" noChangeAspect="1" noChangeArrowheads="1" noTextEdit="1"/>
          </p:cNvSpPr>
          <p:nvPr>
            <p:ph type="sldImg"/>
          </p:nvPr>
        </p:nvSpPr>
        <p:spPr>
          <a:xfrm>
            <a:off x="1144588" y="684213"/>
            <a:ext cx="4572000" cy="3429000"/>
          </a:xfrm>
          <a:ln/>
        </p:spPr>
      </p:sp>
      <p:sp>
        <p:nvSpPr>
          <p:cNvPr id="10240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484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48485" name="Date Placeholder 4"/>
          <p:cNvSpPr>
            <a:spLocks noGrp="1"/>
          </p:cNvSpPr>
          <p:nvPr>
            <p:ph type="dt" sz="quarter" idx="1"/>
          </p:nvPr>
        </p:nvSpPr>
        <p:spPr/>
        <p:txBody>
          <a:bodyPr/>
          <a:lstStyle/>
          <a:p>
            <a:pPr defTabSz="912813">
              <a:defRPr/>
            </a:pPr>
            <a:fld id="{E269F430-1DED-4423-B7E6-DED2EBA23D02}" type="datetime8">
              <a:rPr lang="en-US" smtClean="0">
                <a:latin typeface="Arial" pitchFamily="34" charset="0"/>
              </a:rPr>
              <a:pPr defTabSz="912813">
                <a:defRPr/>
              </a:pPr>
              <a:t>12/5/2016 1:18 PM</a:t>
            </a:fld>
            <a:endParaRPr lang="en-US" smtClean="0">
              <a:latin typeface="Arial" pitchFamily="34" charset="0"/>
            </a:endParaRPr>
          </a:p>
        </p:txBody>
      </p:sp>
      <p:sp>
        <p:nvSpPr>
          <p:cNvPr id="1484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43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512F5-487C-43B5-BE62-3BF1E2C50F01}" type="slidenum">
              <a:rPr lang="en-US" altLang="en-US"/>
              <a:pPr>
                <a:spcBef>
                  <a:spcPct val="0"/>
                </a:spcBef>
              </a:pPr>
              <a:t>5</a:t>
            </a:fld>
            <a:endParaRPr lang="en-US" altLang="en-US"/>
          </a:p>
        </p:txBody>
      </p:sp>
    </p:spTree>
    <p:extLst>
      <p:ext uri="{BB962C8B-B14F-4D97-AF65-F5344CB8AC3E}">
        <p14:creationId xmlns:p14="http://schemas.microsoft.com/office/powerpoint/2010/main" val="30403788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626C98-0CFA-47B8-BFC7-D9668B91D1AA}" type="slidenum">
              <a:rPr lang="en-US" altLang="en-US"/>
              <a:pPr>
                <a:spcBef>
                  <a:spcPct val="0"/>
                </a:spcBef>
              </a:pPr>
              <a:t>50</a:t>
            </a:fld>
            <a:endParaRPr lang="en-US" altLang="en-US"/>
          </a:p>
        </p:txBody>
      </p:sp>
      <p:sp>
        <p:nvSpPr>
          <p:cNvPr id="104451" name="Rectangle 2"/>
          <p:cNvSpPr>
            <a:spLocks noGrp="1" noRot="1" noChangeAspect="1" noChangeArrowheads="1" noTextEdit="1"/>
          </p:cNvSpPr>
          <p:nvPr>
            <p:ph type="sldImg"/>
          </p:nvPr>
        </p:nvSpPr>
        <p:spPr>
          <a:xfrm>
            <a:off x="1144588" y="684213"/>
            <a:ext cx="4572000" cy="3429000"/>
          </a:xfrm>
          <a:ln/>
        </p:spPr>
      </p:sp>
      <p:sp>
        <p:nvSpPr>
          <p:cNvPr id="104452"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48D9A5-1D75-4992-9ED2-5EBDAAC94FFF}" type="slidenum">
              <a:rPr lang="en-US" altLang="en-US"/>
              <a:pPr>
                <a:spcBef>
                  <a:spcPct val="0"/>
                </a:spcBef>
              </a:pPr>
              <a:t>51</a:t>
            </a:fld>
            <a:endParaRPr lang="en-US" altLang="en-US"/>
          </a:p>
        </p:txBody>
      </p:sp>
      <p:sp>
        <p:nvSpPr>
          <p:cNvPr id="106499" name="Rectangle 2"/>
          <p:cNvSpPr>
            <a:spLocks noGrp="1" noRot="1" noChangeAspect="1" noChangeArrowheads="1" noTextEdit="1"/>
          </p:cNvSpPr>
          <p:nvPr>
            <p:ph type="sldImg"/>
          </p:nvPr>
        </p:nvSpPr>
        <p:spPr>
          <a:xfrm>
            <a:off x="1144588" y="684213"/>
            <a:ext cx="4572000" cy="3429000"/>
          </a:xfrm>
          <a:ln/>
        </p:spPr>
      </p:sp>
      <p:sp>
        <p:nvSpPr>
          <p:cNvPr id="106500"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4848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48485" name="Date Placeholder 4"/>
          <p:cNvSpPr>
            <a:spLocks noGrp="1"/>
          </p:cNvSpPr>
          <p:nvPr>
            <p:ph type="dt" sz="quarter" idx="1"/>
          </p:nvPr>
        </p:nvSpPr>
        <p:spPr/>
        <p:txBody>
          <a:bodyPr/>
          <a:lstStyle/>
          <a:p>
            <a:pPr defTabSz="912813">
              <a:defRPr/>
            </a:pPr>
            <a:fld id="{E269F430-1DED-4423-B7E6-DED2EBA23D02}" type="datetime8">
              <a:rPr lang="en-US" smtClean="0">
                <a:latin typeface="Arial" pitchFamily="34" charset="0"/>
              </a:rPr>
              <a:pPr defTabSz="912813">
                <a:defRPr/>
              </a:pPr>
              <a:t>12/5/2016 1:19 PM</a:t>
            </a:fld>
            <a:endParaRPr lang="en-US" smtClean="0">
              <a:latin typeface="Arial" pitchFamily="34" charset="0"/>
            </a:endParaRPr>
          </a:p>
        </p:txBody>
      </p:sp>
      <p:sp>
        <p:nvSpPr>
          <p:cNvPr id="14848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43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0512F5-487C-43B5-BE62-3BF1E2C50F01}" type="slidenum">
              <a:rPr lang="en-US" altLang="en-US"/>
              <a:pPr>
                <a:spcBef>
                  <a:spcPct val="0"/>
                </a:spcBef>
              </a:pPr>
              <a:t>6</a:t>
            </a:fld>
            <a:endParaRPr lang="en-US" altLang="en-US"/>
          </a:p>
        </p:txBody>
      </p:sp>
    </p:spTree>
    <p:extLst>
      <p:ext uri="{BB962C8B-B14F-4D97-AF65-F5344CB8AC3E}">
        <p14:creationId xmlns:p14="http://schemas.microsoft.com/office/powerpoint/2010/main" val="121417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D0E9B2-E0CA-430C-BC8E-B7224DEAF611}" type="slidenum">
              <a:rPr lang="en-US" altLang="en-US"/>
              <a:pPr>
                <a:spcBef>
                  <a:spcPct val="0"/>
                </a:spcBef>
              </a:pPr>
              <a:t>7</a:t>
            </a:fld>
            <a:endParaRPr lang="en-US" altLang="en-US"/>
          </a:p>
        </p:txBody>
      </p:sp>
      <p:sp>
        <p:nvSpPr>
          <p:cNvPr id="16387" name="Rectangle 2"/>
          <p:cNvSpPr>
            <a:spLocks noGrp="1" noRot="1" noChangeAspect="1" noChangeArrowheads="1" noTextEdit="1"/>
          </p:cNvSpPr>
          <p:nvPr>
            <p:ph type="sldImg"/>
          </p:nvPr>
        </p:nvSpPr>
        <p:spPr>
          <a:xfrm>
            <a:off x="1144588" y="684213"/>
            <a:ext cx="4572000" cy="3429000"/>
          </a:xfrm>
          <a:ln/>
        </p:spPr>
      </p:sp>
      <p:sp>
        <p:nvSpPr>
          <p:cNvPr id="16388"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50813" indent="-150813">
              <a:lnSpc>
                <a:spcPct val="80000"/>
              </a:lnSpc>
            </a:pPr>
            <a:r>
              <a:rPr lang="en-US" altLang="en-US" sz="500" b="1" smtClean="0">
                <a:latin typeface="Arial" panose="020B0604020202020204" pitchFamily="34" charset="0"/>
              </a:rPr>
              <a:t>Notes Outline</a:t>
            </a:r>
          </a:p>
          <a:p>
            <a:pPr marL="150813" indent="-150813">
              <a:lnSpc>
                <a:spcPct val="80000"/>
              </a:lnSpc>
            </a:pPr>
            <a:r>
              <a:rPr lang="en-US" altLang="en-US" sz="500" b="1" smtClean="0">
                <a:latin typeface="Arial" panose="020B0604020202020204" pitchFamily="34" charset="0"/>
              </a:rPr>
              <a:t>Key Messages and Proof Points</a:t>
            </a:r>
          </a:p>
          <a:p>
            <a:pPr marL="150813" indent="-150813">
              <a:lnSpc>
                <a:spcPct val="80000"/>
              </a:lnSpc>
            </a:pPr>
            <a:r>
              <a:rPr lang="en-US" altLang="en-US" sz="500" b="1" smtClean="0">
                <a:latin typeface="Arial" panose="020B0604020202020204" pitchFamily="34" charset="0"/>
              </a:rPr>
              <a:t>Sample commands to show</a:t>
            </a:r>
          </a:p>
          <a:p>
            <a:pPr marL="150813" indent="-150813">
              <a:lnSpc>
                <a:spcPct val="80000"/>
              </a:lnSpc>
            </a:pPr>
            <a:r>
              <a:rPr lang="en-US" altLang="en-US" sz="500" b="1" smtClean="0">
                <a:latin typeface="Arial" panose="020B0604020202020204" pitchFamily="34" charset="0"/>
              </a:rPr>
              <a:t>Cmdlets and their equivalents in Dos and UNIX shells</a:t>
            </a:r>
          </a:p>
          <a:p>
            <a:pPr marL="1141413" lvl="2" indent="-2270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Windows PowerShell Helps Automate Windows </a:t>
            </a:r>
            <a:endParaRPr lang="en-US" altLang="en-US" sz="800" smtClean="0">
              <a:latin typeface="Arial" panose="020B0604020202020204" pitchFamily="34" charset="0"/>
            </a:endParaRPr>
          </a:p>
          <a:p>
            <a:pPr marL="150813" indent="-150813">
              <a:lnSpc>
                <a:spcPct val="80000"/>
              </a:lnSpc>
            </a:pPr>
            <a:r>
              <a:rPr lang="en-US" altLang="en-US" sz="800" smtClean="0">
                <a:latin typeface="Arial" panose="020B0604020202020204" pitchFamily="34" charset="0"/>
              </a:rPr>
              <a:t>Microsoft® Windows PowerShell™ is the new command-line shell and scripting language designed to increase IT Professionals' productivity and control by allowing them to more easily automate system management tasks. </a:t>
            </a:r>
          </a:p>
          <a:p>
            <a:pPr marL="150813" indent="-150813">
              <a:lnSpc>
                <a:spcPct val="80000"/>
              </a:lnSpc>
            </a:pPr>
            <a:r>
              <a:rPr lang="en-US" altLang="en-US" sz="800" b="1" smtClean="0">
                <a:latin typeface="Arial" panose="020B0604020202020204" pitchFamily="34" charset="0"/>
              </a:rPr>
              <a:t>Easy to use</a:t>
            </a:r>
            <a:r>
              <a:rPr lang="en-US" altLang="en-US" sz="800" smtClean="0">
                <a:latin typeface="Arial" panose="020B0604020202020204" pitchFamily="34" charset="0"/>
              </a:rPr>
              <a:t>: Windows PowerShell does not require a background in programming, does not require you to migrate your existing scripts and works with existing command line tools. </a:t>
            </a:r>
          </a:p>
          <a:p>
            <a:pPr marL="150813" indent="-150813">
              <a:lnSpc>
                <a:spcPct val="80000"/>
              </a:lnSpc>
            </a:pPr>
            <a:r>
              <a:rPr lang="en-US" altLang="en-US" sz="800" b="1" smtClean="0">
                <a:latin typeface="Arial" panose="020B0604020202020204" pitchFamily="34" charset="0"/>
              </a:rPr>
              <a:t>Easy to deploy</a:t>
            </a:r>
            <a:r>
              <a:rPr lang="en-US" altLang="en-US" sz="800" smtClean="0">
                <a:latin typeface="Arial" panose="020B0604020202020204" pitchFamily="34" charset="0"/>
              </a:rPr>
              <a:t>: Windows PowerShell can be deployed in production in your current infrastructure as it runs on XP, Windows Server 2003, Windows Vista and Windows Server code-named “Longhorn”. </a:t>
            </a:r>
          </a:p>
          <a:p>
            <a:pPr marL="150813" indent="-150813">
              <a:lnSpc>
                <a:spcPct val="80000"/>
              </a:lnSpc>
            </a:pPr>
            <a:r>
              <a:rPr lang="en-US" altLang="en-US" sz="800" b="1" smtClean="0">
                <a:latin typeface="Arial" panose="020B0604020202020204" pitchFamily="34" charset="0"/>
              </a:rPr>
              <a:t>Best of Breed</a:t>
            </a:r>
            <a:r>
              <a:rPr lang="en-US" altLang="en-US" sz="800" smtClean="0">
                <a:latin typeface="Arial" panose="020B0604020202020204" pitchFamily="34" charset="0"/>
              </a:rPr>
              <a:t>: No other command line shell or scripting language -- not BASH, not Perl, not VBScript-- comes even close to the object-based functionality, consistency and ease of use of Windows PowerShell.</a:t>
            </a:r>
          </a:p>
          <a:p>
            <a:pPr marL="150813" indent="-150813">
              <a:lnSpc>
                <a:spcPct val="80000"/>
              </a:lnSpc>
            </a:pPr>
            <a:r>
              <a:rPr lang="en-US" altLang="en-US" sz="800" b="1" smtClean="0">
                <a:latin typeface="Arial" panose="020B0604020202020204" pitchFamily="34" charset="0"/>
              </a:rPr>
              <a:t>Automate management of Windows Server “Longhorn”: </a:t>
            </a:r>
            <a:r>
              <a:rPr lang="en-US" altLang="en-US" sz="800" smtClean="0">
                <a:latin typeface="Arial" panose="020B0604020202020204" pitchFamily="34" charset="0"/>
              </a:rPr>
              <a:t>Windows PowerShell simplifies the manageability of Internet Information Services (IIS) 7.0, Terminal Server, Active Directory and other server roles that are a part of Windows Server "Longhorn". For instance, MySpace uses Windows PowerShell to more efficiently manage thousands of IIS web servers. </a:t>
            </a:r>
          </a:p>
          <a:p>
            <a:pPr marL="150813" indent="-150813">
              <a:lnSpc>
                <a:spcPct val="80000"/>
              </a:lnSpc>
            </a:pPr>
            <a:r>
              <a:rPr lang="en-US" altLang="en-US" sz="800" b="1" smtClean="0">
                <a:latin typeface="Arial" panose="020B0604020202020204" pitchFamily="34" charset="0"/>
              </a:rPr>
              <a:t>Used by many MS Products</a:t>
            </a:r>
            <a:r>
              <a:rPr lang="en-US" altLang="en-US" sz="800" smtClean="0">
                <a:latin typeface="Arial" panose="020B0604020202020204" pitchFamily="34" charset="0"/>
              </a:rPr>
              <a:t>: Multiple MS products will launch in 2007 based on Windows PowerShell. Exchange Server 2007, System Center Operations Manager 2007, System Center Virtual Machine Manager, Data Protection Manager V2 all leverage Windows PowerShell to allow these products to be automated by IT Professionals.  </a:t>
            </a:r>
          </a:p>
          <a:p>
            <a:pPr marL="150813" indent="-150813">
              <a:lnSpc>
                <a:spcPct val="80000"/>
              </a:lnSpc>
            </a:pPr>
            <a:r>
              <a:rPr lang="en-US" altLang="en-US" sz="800" b="1" smtClean="0">
                <a:latin typeface="Arial" panose="020B0604020202020204" pitchFamily="34" charset="0"/>
              </a:rPr>
              <a:t>Partner Momentum </a:t>
            </a:r>
            <a:r>
              <a:rPr lang="en-US" altLang="en-US" sz="800" smtClean="0">
                <a:latin typeface="Arial" panose="020B0604020202020204" pitchFamily="34" charset="0"/>
              </a:rPr>
              <a:t>- Four key partners  - Quest Software, FullArmor, PowerGadgets and /n Software - who will improve the manageability of Windows and their products based on Windows PowerShell. </a:t>
            </a:r>
          </a:p>
          <a:p>
            <a:pPr marL="150813" indent="-150813">
              <a:lnSpc>
                <a:spcPct val="80000"/>
              </a:lnSpc>
            </a:pPr>
            <a:r>
              <a:rPr lang="en-US" altLang="en-US" sz="800" b="1" smtClean="0">
                <a:latin typeface="Arial" panose="020B0604020202020204" pitchFamily="34" charset="0"/>
              </a:rPr>
              <a:t>Training content</a:t>
            </a:r>
            <a:r>
              <a:rPr lang="en-US" altLang="en-US" sz="800" smtClean="0">
                <a:latin typeface="Arial" panose="020B0604020202020204" pitchFamily="34" charset="0"/>
              </a:rPr>
              <a:t>: There is excellent training content available including over 8 books, over 300 script examples, extensive blog coverage and partners providing training. Training webcasts will be launched in 2007.</a:t>
            </a:r>
          </a:p>
          <a:p>
            <a:pPr marL="150813" indent="-150813">
              <a:lnSpc>
                <a:spcPct val="80000"/>
              </a:lnSpc>
            </a:pPr>
            <a:r>
              <a:rPr lang="en-US" altLang="en-US" sz="800" b="1" smtClean="0">
                <a:latin typeface="Arial" panose="020B0604020202020204" pitchFamily="34" charset="0"/>
              </a:rPr>
              <a:t/>
            </a:r>
            <a:br>
              <a:rPr lang="en-US" altLang="en-US" sz="800" b="1" smtClean="0">
                <a:latin typeface="Arial" panose="020B0604020202020204" pitchFamily="34" charset="0"/>
              </a:rPr>
            </a:br>
            <a:r>
              <a:rPr lang="en-US" altLang="en-US" sz="800" b="1" smtClean="0">
                <a:latin typeface="Arial" panose="020B0604020202020204" pitchFamily="34" charset="0"/>
              </a:rPr>
              <a:t>Windows PowerShell</a:t>
            </a:r>
            <a:r>
              <a:rPr lang="en-US" altLang="en-US" sz="800" smtClean="0">
                <a:latin typeface="Arial" panose="020B0604020202020204" pitchFamily="34" charset="0"/>
              </a:rPr>
              <a:t> </a:t>
            </a:r>
            <a:r>
              <a:rPr lang="en-US" altLang="en-US" sz="800" b="1" smtClean="0">
                <a:latin typeface="Arial" panose="020B0604020202020204" pitchFamily="34" charset="0"/>
              </a:rPr>
              <a:t>Benefits</a:t>
            </a:r>
          </a:p>
          <a:p>
            <a:pPr marL="150813" indent="-150813">
              <a:lnSpc>
                <a:spcPct val="80000"/>
              </a:lnSpc>
            </a:pPr>
            <a:r>
              <a:rPr lang="en-US" altLang="en-US" sz="800" b="1" smtClean="0">
                <a:latin typeface="Arial" panose="020B0604020202020204" pitchFamily="34" charset="0"/>
              </a:rPr>
              <a:t>Accelerates Automation and Improves Control.   </a:t>
            </a:r>
            <a:r>
              <a:rPr lang="en-US" altLang="en-US" sz="800" smtClean="0">
                <a:latin typeface="Arial" panose="020B0604020202020204" pitchFamily="34" charset="0"/>
              </a:rPr>
              <a:t>Windows PowerShell uses a new admin-focused command-line shell, scripting language, consistent syntax and powerful utilities to help accelerate automation and improve control of system management.</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Save Time</a:t>
            </a:r>
            <a:r>
              <a:rPr lang="en-US" altLang="en-US" sz="800" smtClean="0">
                <a:latin typeface="Arial" panose="020B0604020202020204" pitchFamily="34" charset="0"/>
              </a:rPr>
              <a:t>: Intuitive, task-based scripting language reduces time to write scripts via consistent syntax, powerful scripting utilities (–sort, -path, -where), and uniform naming guidelines.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Admin Utilities</a:t>
            </a:r>
            <a:r>
              <a:rPr lang="en-US" altLang="en-US" sz="800" smtClean="0">
                <a:latin typeface="Arial" panose="020B0604020202020204" pitchFamily="34" charset="0"/>
              </a:rPr>
              <a:t>: Helps automates bulk system administration tasks through improved data and object manipulation utilities enable improved ability to filter, sort, group and compare multiple types of system data (registry, WMI, services, etc.). </a:t>
            </a:r>
            <a:r>
              <a:rPr lang="en-US" altLang="en-US" sz="500" smtClean="0">
                <a:latin typeface="Arial" panose="020B0604020202020204" pitchFamily="34" charset="0"/>
              </a:rPr>
              <a:t>PowerShell commands return .NET objects that you can manipulate in a pipeline. The pipeline works much like Unix, however piping objects gives you the added flexibility of getting all the properties and methods of those objects.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.NET-based functionality</a:t>
            </a:r>
            <a:r>
              <a:rPr lang="en-US" altLang="en-US" sz="800" smtClean="0">
                <a:latin typeface="Arial" panose="020B0604020202020204" pitchFamily="34" charset="0"/>
              </a:rPr>
              <a:t>: For the first time, exposes the power of .NET technology and web-services via easy-to-understand command line tools, scripting language and utilities so that administrators can more easily control and automate system administration.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Faster Script Testing</a:t>
            </a:r>
            <a:r>
              <a:rPr lang="en-US" altLang="en-US" sz="800" smtClean="0">
                <a:latin typeface="Arial" panose="020B0604020202020204" pitchFamily="34" charset="0"/>
              </a:rPr>
              <a:t>: Windows PowerShell reduces script testing phase by providing utilities (e.g. –whatif, -confirm, -verbose) that allow you to test and control system changes.</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Unique logging and error-handling</a:t>
            </a:r>
            <a:r>
              <a:rPr lang="en-US" altLang="en-US" sz="800" smtClean="0">
                <a:latin typeface="Arial" panose="020B0604020202020204" pitchFamily="34" charset="0"/>
              </a:rPr>
              <a:t> capabilities allows tracking of script execution and graceful handling of errors.</a:t>
            </a: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r>
              <a:rPr lang="en-US" altLang="en-US" sz="800" b="1" smtClean="0">
                <a:latin typeface="Arial" panose="020B0604020202020204" pitchFamily="34" charset="0"/>
              </a:rPr>
              <a:t>Easy to Use - </a:t>
            </a:r>
            <a:r>
              <a:rPr lang="en-US" altLang="en-US" sz="800" smtClean="0">
                <a:latin typeface="Arial" panose="020B0604020202020204" pitchFamily="34" charset="0"/>
              </a:rPr>
              <a:t>Without requiring a background in programming, Windows PowerShell is easy to adopt, learn and use, so you can maximize your current IT investments and be more productive.</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adopt </a:t>
            </a:r>
            <a:r>
              <a:rPr lang="en-US" altLang="en-US" sz="800" smtClean="0">
                <a:latin typeface="Arial" panose="020B0604020202020204" pitchFamily="34" charset="0"/>
              </a:rPr>
              <a:t>because it works within your IT infrastructure and existing scripting tools, helping maximize your current IT investments.</a:t>
            </a:r>
          </a:p>
          <a:p>
            <a:pPr marL="1141413" lvl="2" indent="-227013">
              <a:lnSpc>
                <a:spcPct val="80000"/>
              </a:lnSpc>
            </a:pPr>
            <a:r>
              <a:rPr lang="en-US" altLang="en-US" sz="800" smtClean="0">
                <a:latin typeface="Arial" panose="020B0604020202020204" pitchFamily="34" charset="0"/>
              </a:rPr>
              <a:t>PowerShell supports your organization’s current scripts (e.g., .vbs, .bat, .perl, etc.) so your organization does not need to migrate scripts in order to adopt Windows PowerShell.</a:t>
            </a:r>
          </a:p>
          <a:p>
            <a:pPr marL="1141413" lvl="2" indent="-227013">
              <a:lnSpc>
                <a:spcPct val="80000"/>
              </a:lnSpc>
            </a:pPr>
            <a:r>
              <a:rPr lang="en-US" altLang="en-US" sz="800" smtClean="0">
                <a:latin typeface="Arial" panose="020B0604020202020204" pitchFamily="34" charset="0"/>
              </a:rPr>
              <a:t>Existing Windows-based command line tools will run from the Windows PowerShell command line.  </a:t>
            </a:r>
          </a:p>
          <a:p>
            <a:pPr marL="1141413" lvl="2" indent="-227013">
              <a:lnSpc>
                <a:spcPct val="80000"/>
              </a:lnSpc>
            </a:pPr>
            <a:r>
              <a:rPr lang="en-US" altLang="en-US" sz="800" smtClean="0">
                <a:latin typeface="Arial" panose="020B0604020202020204" pitchFamily="34" charset="0"/>
              </a:rPr>
              <a:t>Supports multiple versions of Windows, including Windows XP, Windows Server 2003, Windows Vista and Windows Server “Longhorn”.</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learn </a:t>
            </a:r>
            <a:r>
              <a:rPr lang="en-US" altLang="en-US" sz="800" smtClean="0">
                <a:latin typeface="Arial" panose="020B0604020202020204" pitchFamily="34" charset="0"/>
              </a:rPr>
              <a:t>intuitive shell and scripting language help you</a:t>
            </a:r>
            <a:r>
              <a:rPr lang="en-US" altLang="en-US" sz="800" b="1" smtClean="0">
                <a:latin typeface="Arial" panose="020B0604020202020204" pitchFamily="34" charset="0"/>
              </a:rPr>
              <a:t> </a:t>
            </a:r>
            <a:r>
              <a:rPr lang="en-US" altLang="en-US" sz="800" smtClean="0">
                <a:latin typeface="Arial" panose="020B0604020202020204" pitchFamily="34" charset="0"/>
              </a:rPr>
              <a:t>quickly automate a broad set of bulk administration tasks.</a:t>
            </a:r>
          </a:p>
          <a:p>
            <a:pPr marL="1141413" lvl="2" indent="-227013">
              <a:lnSpc>
                <a:spcPct val="80000"/>
              </a:lnSpc>
            </a:pPr>
            <a:r>
              <a:rPr lang="en-US" altLang="en-US" sz="800" smtClean="0">
                <a:latin typeface="Arial" panose="020B0604020202020204" pitchFamily="34" charset="0"/>
              </a:rPr>
              <a:t>Interactive command line shell with rich help utilities allows administrators to easily learn the scripting language</a:t>
            </a:r>
          </a:p>
          <a:p>
            <a:pPr marL="1141413" lvl="2" indent="-227013">
              <a:lnSpc>
                <a:spcPct val="80000"/>
              </a:lnSpc>
            </a:pPr>
            <a:r>
              <a:rPr lang="en-US" altLang="en-US" sz="800" smtClean="0">
                <a:latin typeface="Arial" panose="020B0604020202020204" pitchFamily="34" charset="0"/>
              </a:rPr>
              <a:t>Administration-focused commands (e.g., get-eventlog, stop-process) and scripting language do not require a background in programming.</a:t>
            </a:r>
          </a:p>
          <a:p>
            <a:pPr marL="1141413" lvl="2" indent="-227013">
              <a:lnSpc>
                <a:spcPct val="80000"/>
              </a:lnSpc>
            </a:pPr>
            <a:r>
              <a:rPr lang="en-US" altLang="en-US" sz="800" smtClean="0">
                <a:latin typeface="Arial" panose="020B0604020202020204" pitchFamily="34" charset="0"/>
              </a:rPr>
              <a:t>Designed to not require extensive training in order to use commands or start writing scripts.</a:t>
            </a:r>
          </a:p>
          <a:p>
            <a:pPr marL="1141413" lvl="2" indent="-227013">
              <a:lnSpc>
                <a:spcPct val="80000"/>
              </a:lnSpc>
            </a:pPr>
            <a:r>
              <a:rPr lang="en-US" altLang="en-US" sz="800" smtClean="0">
                <a:latin typeface="Arial" panose="020B0604020202020204" pitchFamily="34" charset="0"/>
              </a:rPr>
              <a:t>Powerful aliasing, history and profile features allow administrators to customize the Windows PowerShell environment based on their specific shell preferences.</a:t>
            </a:r>
          </a:p>
          <a:p>
            <a:pPr marL="1141413" lvl="2" indent="-227013">
              <a:lnSpc>
                <a:spcPct val="80000"/>
              </a:lnSpc>
            </a:pPr>
            <a:r>
              <a:rPr lang="en-US" altLang="en-US" sz="800" smtClean="0">
                <a:latin typeface="Arial" panose="020B0604020202020204" pitchFamily="34" charset="0"/>
              </a:rPr>
              <a:t>Extensive PowerShell learning content (getting started guides, books, webcasts), script examples and community support make it easy for you to learn to use Windows PowerShell.</a:t>
            </a:r>
          </a:p>
          <a:p>
            <a:pPr marL="1141413" lvl="2" indent="-227013">
              <a:lnSpc>
                <a:spcPct val="80000"/>
              </a:lnSpc>
            </a:pPr>
            <a:r>
              <a:rPr lang="en-US" altLang="en-US" sz="800" smtClean="0">
                <a:latin typeface="Arial" panose="020B0604020202020204" pitchFamily="34" charset="0"/>
              </a:rPr>
              <a:t>Robust community support via blogs, discussion groups and sharing of scripts. </a:t>
            </a:r>
            <a:endParaRPr lang="en-US" altLang="en-US" sz="800" b="1" smtClean="0">
              <a:latin typeface="Arial" panose="020B0604020202020204" pitchFamily="34" charset="0"/>
            </a:endParaRPr>
          </a:p>
          <a:p>
            <a:pPr marL="608013" lvl="1" indent="-150813">
              <a:lnSpc>
                <a:spcPct val="80000"/>
              </a:lnSpc>
            </a:pPr>
            <a:r>
              <a:rPr lang="en-US" altLang="en-US" sz="800" b="1" smtClean="0">
                <a:latin typeface="Arial" panose="020B0604020202020204" pitchFamily="34" charset="0"/>
              </a:rPr>
              <a:t>Easy to use </a:t>
            </a:r>
            <a:r>
              <a:rPr lang="en-US" altLang="en-US" sz="800" smtClean="0">
                <a:latin typeface="Arial" panose="020B0604020202020204" pitchFamily="34" charset="0"/>
              </a:rPr>
              <a:t>command line shell and scripting language designed specifically for IT administrators. </a:t>
            </a:r>
          </a:p>
          <a:p>
            <a:pPr marL="1141413" lvl="2" indent="-227013">
              <a:lnSpc>
                <a:spcPct val="80000"/>
              </a:lnSpc>
            </a:pPr>
            <a:r>
              <a:rPr lang="en-US" altLang="en-US" sz="800" smtClean="0">
                <a:latin typeface="Arial" panose="020B0604020202020204" pitchFamily="34" charset="0"/>
              </a:rPr>
              <a:t>Windows PowerShell commands and language follow an easy to understand verb-noun syntax (e.g., get-eventlog; stop-process).</a:t>
            </a:r>
          </a:p>
          <a:p>
            <a:pPr marL="1141413" lvl="2" indent="-227013">
              <a:lnSpc>
                <a:spcPct val="80000"/>
              </a:lnSpc>
            </a:pPr>
            <a:r>
              <a:rPr lang="en-US" altLang="en-US" sz="800" smtClean="0">
                <a:latin typeface="Arial" panose="020B0604020202020204" pitchFamily="34" charset="0"/>
              </a:rPr>
              <a:t>All commands follow standard naming conventions and work with a small set of intuitive utilities (-sort, -where, -list, etc.) in order to provide consistency and make you more efficient.</a:t>
            </a:r>
          </a:p>
          <a:p>
            <a:pPr marL="1141413" lvl="2" indent="-227013">
              <a:lnSpc>
                <a:spcPct val="80000"/>
              </a:lnSpc>
            </a:pPr>
            <a:r>
              <a:rPr lang="en-US" altLang="en-US" sz="800" smtClean="0">
                <a:latin typeface="Arial" panose="020B0604020202020204" pitchFamily="34" charset="0"/>
              </a:rPr>
              <a:t>Provides simplified navigation of system management stores via the ability to navigate system data such as the registry and certificate store as if they were a file system (e.g., dir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cd </a:t>
            </a:r>
            <a:r>
              <a:rPr lang="en-US" altLang="en-US" sz="800" smtClean="0">
                <a:latin typeface="Arial" panose="020B0604020202020204" pitchFamily="34" charset="0"/>
                <a:hlinkClick r:id="rId3" action="ppaction://hlinkfile"/>
              </a:rPr>
              <a:t>\\HKLM</a:t>
            </a:r>
            <a:r>
              <a:rPr lang="en-US" altLang="en-US" sz="800" smtClean="0">
                <a:latin typeface="Arial" panose="020B0604020202020204" pitchFamily="34" charset="0"/>
              </a:rPr>
              <a:t>) </a:t>
            </a:r>
          </a:p>
          <a:p>
            <a:pPr marL="1141413" lvl="2" indent="-227013">
              <a:lnSpc>
                <a:spcPct val="80000"/>
              </a:lnSpc>
            </a:pPr>
            <a:r>
              <a:rPr lang="en-US" altLang="en-US" sz="800" smtClean="0">
                <a:latin typeface="Arial" panose="020B0604020202020204" pitchFamily="34" charset="0"/>
              </a:rPr>
              <a:t>Windows PowerShell provides a common approach to administering both applications and the Windows operating system ranging from the registry, to Active Directory to Microsoft Exchange.</a:t>
            </a:r>
          </a:p>
          <a:p>
            <a:pPr marL="1141413" lvl="2" indent="-227013">
              <a:lnSpc>
                <a:spcPct val="80000"/>
              </a:lnSpc>
            </a:pPr>
            <a:r>
              <a:rPr lang="en-US" altLang="en-US" sz="800" smtClean="0">
                <a:latin typeface="Arial" panose="020B0604020202020204" pitchFamily="34" charset="0"/>
              </a:rPr>
              <a:t>Comprehensive and uniform tools, utilities and scripting language allow organizations to standardize on a single scripting language for all Windows system administration tasks.</a:t>
            </a:r>
          </a:p>
          <a:p>
            <a:pPr marL="608013" lvl="1" indent="-150813">
              <a:lnSpc>
                <a:spcPct val="80000"/>
              </a:lnSpc>
            </a:pPr>
            <a:r>
              <a:rPr lang="en-US" altLang="en-US" sz="500" b="1" smtClean="0">
                <a:latin typeface="Arial" panose="020B0604020202020204" pitchFamily="34" charset="0"/>
              </a:rPr>
              <a:t>Sample commands to run:</a:t>
            </a:r>
          </a:p>
          <a:p>
            <a:pPr marL="608013" lvl="1" indent="-150813">
              <a:lnSpc>
                <a:spcPct val="80000"/>
              </a:lnSpc>
            </a:pPr>
            <a:r>
              <a:rPr lang="en-US" altLang="en-US" sz="500" smtClean="0">
                <a:latin typeface="Arial" panose="020B0604020202020204" pitchFamily="34" charset="0"/>
              </a:rPr>
              <a:t>Using PowerShell to speak with the .NET frameworks Sound API:</a:t>
            </a:r>
          </a:p>
          <a:p>
            <a:pPr marL="1141413" lvl="2" indent="-227013">
              <a:lnSpc>
                <a:spcPct val="80000"/>
              </a:lnSpc>
            </a:pPr>
            <a:r>
              <a:rPr lang="en-US" altLang="en-US" sz="500" smtClean="0">
                <a:latin typeface="Arial" panose="020B0604020202020204" pitchFamily="34" charset="0"/>
              </a:rPr>
              <a:t>$spVoice = new-object -com "SAPI.SpVoice"</a:t>
            </a:r>
          </a:p>
          <a:p>
            <a:pPr marL="1141413" lvl="2" indent="-227013">
              <a:lnSpc>
                <a:spcPct val="80000"/>
              </a:lnSpc>
            </a:pPr>
            <a:r>
              <a:rPr lang="en-US" altLang="en-US" sz="500" smtClean="0">
                <a:latin typeface="Arial" panose="020B0604020202020204" pitchFamily="34" charset="0"/>
              </a:rPr>
              <a:t>$spVoice.Speak(“Hello World")</a:t>
            </a:r>
          </a:p>
          <a:p>
            <a:pPr marL="1141413" lvl="2" indent="-227013">
              <a:lnSpc>
                <a:spcPct val="80000"/>
              </a:lnSpc>
            </a:pPr>
            <a:r>
              <a:rPr lang="en-US" altLang="en-US" sz="500" smtClean="0">
                <a:latin typeface="Arial" panose="020B0604020202020204" pitchFamily="34" charset="0"/>
              </a:rPr>
              <a:t>$spVoice.Speak(“PowerShell harnesses the power of .NET for IT Professionals! Evaluate it NOW")</a:t>
            </a:r>
          </a:p>
          <a:p>
            <a:pPr marL="608013" lvl="1" indent="-150813">
              <a:lnSpc>
                <a:spcPct val="80000"/>
              </a:lnSpc>
            </a:pPr>
            <a:r>
              <a:rPr lang="en-US" altLang="en-US" sz="500" smtClean="0">
                <a:latin typeface="Arial" panose="020B0604020202020204" pitchFamily="34" charset="0"/>
              </a:rPr>
              <a:t>Get-service (gets all running services)</a:t>
            </a:r>
          </a:p>
          <a:p>
            <a:pPr marL="608013" lvl="1" indent="-150813">
              <a:lnSpc>
                <a:spcPct val="80000"/>
              </a:lnSpc>
            </a:pPr>
            <a:r>
              <a:rPr lang="en-US" altLang="en-US" sz="800" smtClean="0">
                <a:latin typeface="Arial" panose="020B0604020202020204" pitchFamily="34" charset="0"/>
              </a:rPr>
              <a:t>get-service | where-object {$_.Status -eq "Stopped"}  Gets all processes that are stopped.</a:t>
            </a:r>
            <a:endParaRPr lang="en-US" altLang="en-US" sz="500" smtClean="0">
              <a:latin typeface="Arial" panose="020B0604020202020204" pitchFamily="34" charset="0"/>
            </a:endParaRPr>
          </a:p>
          <a:p>
            <a:pPr marL="608013" lvl="1" indent="-150813">
              <a:lnSpc>
                <a:spcPct val="80000"/>
              </a:lnSpc>
            </a:pPr>
            <a:r>
              <a:rPr lang="en-US" altLang="en-US" sz="500" smtClean="0">
                <a:latin typeface="Arial" panose="020B0604020202020204" pitchFamily="34" charset="0"/>
              </a:rPr>
              <a:t>Get-process (gets all running processes)  (only type get-p and then show tab complete)</a:t>
            </a:r>
          </a:p>
          <a:p>
            <a:pPr marL="608013" lvl="1" indent="-150813">
              <a:lnSpc>
                <a:spcPct val="80000"/>
              </a:lnSpc>
            </a:pPr>
            <a:r>
              <a:rPr lang="en-US" altLang="en-US" sz="500" smtClean="0">
                <a:latin typeface="Arial" panose="020B0604020202020204" pitchFamily="34" charset="0"/>
              </a:rPr>
              <a:t>Get-process w* (use of wildcards)</a:t>
            </a:r>
          </a:p>
          <a:p>
            <a:pPr marL="608013" lvl="1" indent="-150813">
              <a:lnSpc>
                <a:spcPct val="80000"/>
              </a:lnSpc>
            </a:pPr>
            <a:r>
              <a:rPr lang="en-US" altLang="en-US" sz="500" smtClean="0">
                <a:latin typeface="Arial" panose="020B0604020202020204" pitchFamily="34" charset="0"/>
              </a:rPr>
              <a:t>Cd HKLM:  (cd into the registry)  (do a dir, cd into another directory)  - Demonstrates PowerShell provider for registry – navigate registry as if it was a filesystem</a:t>
            </a:r>
          </a:p>
          <a:p>
            <a:pPr marL="608013" lvl="1" indent="-150813">
              <a:lnSpc>
                <a:spcPct val="80000"/>
              </a:lnSpc>
            </a:pPr>
            <a:r>
              <a:rPr lang="en-US" altLang="en-US" sz="500" smtClean="0">
                <a:latin typeface="Arial" panose="020B0604020202020204" pitchFamily="34" charset="0"/>
              </a:rPr>
              <a:t>Stop-service w* -whatif  -Demonstrates whatif utility that will tell you what action would have occurred if you typed it.</a:t>
            </a:r>
          </a:p>
          <a:p>
            <a:pPr marL="608013" lvl="1" indent="-150813">
              <a:lnSpc>
                <a:spcPct val="80000"/>
              </a:lnSpc>
            </a:pPr>
            <a:r>
              <a:rPr lang="en-US" altLang="en-US" sz="500" smtClean="0">
                <a:latin typeface="Arial" panose="020B0604020202020204" pitchFamily="34" charset="0"/>
              </a:rPr>
              <a:t>Get-command – Lists all cmdlets (pronounced “commandlets” = PowerShell tool). Over 130 installed by default. Exchange has 400 cmdlets.</a:t>
            </a:r>
          </a:p>
          <a:p>
            <a:pPr marL="608013" lvl="1" indent="-150813">
              <a:lnSpc>
                <a:spcPct val="80000"/>
              </a:lnSpc>
            </a:pPr>
            <a:r>
              <a:rPr lang="en-US" altLang="en-US" sz="500" smtClean="0">
                <a:latin typeface="Arial" panose="020B0604020202020204" pitchFamily="34" charset="0"/>
              </a:rPr>
              <a:t>Demo that an existing bat script will run from PowerShell</a:t>
            </a:r>
          </a:p>
          <a:p>
            <a:pPr marL="608013" lvl="1" indent="-150813">
              <a:lnSpc>
                <a:spcPct val="80000"/>
              </a:lnSpc>
            </a:pPr>
            <a:r>
              <a:rPr lang="en-US" altLang="en-US" sz="500" smtClean="0">
                <a:latin typeface="Arial" panose="020B0604020202020204" pitchFamily="34" charset="0"/>
              </a:rPr>
              <a:t>Demo that an existing Command Prompt tool will run from PowerShell (e.g., ipconfig /all)</a:t>
            </a:r>
          </a:p>
          <a:p>
            <a:pPr marL="608013" lvl="1" indent="-150813">
              <a:lnSpc>
                <a:spcPct val="80000"/>
              </a:lnSpc>
            </a:pPr>
            <a:r>
              <a:rPr lang="en-US" altLang="en-US" sz="500" smtClean="0">
                <a:latin typeface="Arial" panose="020B0604020202020204" pitchFamily="34" charset="0"/>
              </a:rPr>
              <a:t>Get-wmiobject Win32_ComputerSystem</a:t>
            </a:r>
          </a:p>
          <a:p>
            <a:pPr marL="608013" lvl="1" indent="-150813">
              <a:lnSpc>
                <a:spcPct val="80000"/>
              </a:lnSpc>
            </a:pPr>
            <a:r>
              <a:rPr lang="en-US" altLang="en-US" sz="500" smtClean="0">
                <a:latin typeface="Arial" panose="020B0604020202020204" pitchFamily="34" charset="0"/>
              </a:rPr>
              <a:t>Working with objects</a:t>
            </a:r>
          </a:p>
          <a:p>
            <a:pPr marL="1141413" lvl="2" indent="-227013">
              <a:lnSpc>
                <a:spcPct val="80000"/>
              </a:lnSpc>
            </a:pPr>
            <a:r>
              <a:rPr lang="en-US" altLang="en-US" sz="500" smtClean="0">
                <a:latin typeface="Arial" panose="020B0604020202020204" pitchFamily="34" charset="0"/>
              </a:rPr>
              <a:t>Create an object that has all processes and only day of week that they were started.</a:t>
            </a:r>
          </a:p>
          <a:p>
            <a:pPr marL="1141413" lvl="2" indent="-227013">
              <a:lnSpc>
                <a:spcPct val="80000"/>
              </a:lnSpc>
            </a:pPr>
            <a:r>
              <a:rPr lang="en-US" altLang="en-US" sz="500" smtClean="0">
                <a:latin typeface="Arial" panose="020B0604020202020204" pitchFamily="34" charset="0"/>
              </a:rPr>
              <a:t>$processes = get-process | select-object ProcessName,@{Name="Start Day";Expression = {$_.StartTime.DayOfWeek}} – Get all processes and select </a:t>
            </a:r>
          </a:p>
          <a:p>
            <a:pPr marL="1141413" lvl="2" indent="-227013">
              <a:lnSpc>
                <a:spcPct val="80000"/>
              </a:lnSpc>
            </a:pPr>
            <a:r>
              <a:rPr lang="en-US" altLang="en-US" sz="500" smtClean="0">
                <a:latin typeface="Arial" panose="020B0604020202020204" pitchFamily="34" charset="0"/>
              </a:rPr>
              <a:t>List all processes sorted by day of week</a:t>
            </a:r>
          </a:p>
          <a:p>
            <a:pPr marL="1141413" lvl="2" indent="-227013">
              <a:lnSpc>
                <a:spcPct val="80000"/>
              </a:lnSpc>
            </a:pPr>
            <a:r>
              <a:rPr lang="en-US" altLang="en-US" sz="800" smtClean="0">
                <a:latin typeface="Arial" panose="020B0604020202020204" pitchFamily="34" charset="0"/>
              </a:rPr>
              <a:t>$processes | sort 'Start Day‘</a:t>
            </a:r>
          </a:p>
          <a:p>
            <a:pPr marL="150813" indent="-150813">
              <a:lnSpc>
                <a:spcPct val="80000"/>
              </a:lnSpc>
            </a:pPr>
            <a:endParaRPr lang="en-US" altLang="en-US" sz="800" b="1" smtClean="0">
              <a:latin typeface="Arial" panose="020B0604020202020204" pitchFamily="34" charset="0"/>
            </a:endParaRPr>
          </a:p>
          <a:p>
            <a:pPr marL="150813" indent="-150813">
              <a:lnSpc>
                <a:spcPct val="80000"/>
              </a:lnSpc>
            </a:pPr>
            <a:endParaRPr lang="en-US" altLang="en-US" sz="800" b="1" smtClean="0">
              <a:latin typeface="Arial" panose="020B0604020202020204" pitchFamily="34" charset="0"/>
            </a:endParaRPr>
          </a:p>
          <a:p>
            <a:pPr marL="150813" indent="-150813">
              <a:lnSpc>
                <a:spcPct val="80000"/>
              </a:lnSpc>
              <a:spcBef>
                <a:spcPts val="500"/>
              </a:spcBef>
              <a:spcAft>
                <a:spcPts val="500"/>
              </a:spcAft>
            </a:pPr>
            <a:r>
              <a:rPr lang="en-US" altLang="en-US" sz="800" b="1" smtClean="0">
                <a:latin typeface="Arial" panose="020B0604020202020204" pitchFamily="34" charset="0"/>
              </a:rPr>
              <a:t>CMD.EXE Commands that work in Windows PowerShell</a:t>
            </a:r>
          </a:p>
          <a:p>
            <a:pPr marL="150813" indent="-150813">
              <a:lnSpc>
                <a:spcPct val="80000"/>
              </a:lnSpc>
              <a:spcBef>
                <a:spcPts val="500"/>
              </a:spcBef>
              <a:spcAft>
                <a:spcPts val="500"/>
              </a:spcAft>
            </a:pPr>
            <a:r>
              <a:rPr lang="en-US" altLang="en-US" sz="800" smtClean="0">
                <a:latin typeface="Arial" panose="020B0604020202020204" pitchFamily="34" charset="0"/>
              </a:rPr>
              <a:t>cd</a:t>
            </a:r>
          </a:p>
          <a:p>
            <a:pPr marL="150813" indent="-150813">
              <a:lnSpc>
                <a:spcPct val="80000"/>
              </a:lnSpc>
              <a:spcBef>
                <a:spcPts val="500"/>
              </a:spcBef>
              <a:spcAft>
                <a:spcPts val="500"/>
              </a:spcAft>
            </a:pPr>
            <a:r>
              <a:rPr lang="en-US" altLang="en-US" sz="800" smtClean="0">
                <a:latin typeface="Arial" panose="020B0604020202020204" pitchFamily="34" charset="0"/>
              </a:rPr>
              <a:t>cd c:\temp</a:t>
            </a:r>
          </a:p>
          <a:p>
            <a:pPr marL="150813" indent="-150813">
              <a:lnSpc>
                <a:spcPct val="80000"/>
              </a:lnSpc>
              <a:spcBef>
                <a:spcPts val="500"/>
              </a:spcBef>
              <a:spcAft>
                <a:spcPts val="500"/>
              </a:spcAft>
            </a:pPr>
            <a:r>
              <a:rPr lang="en-US" altLang="en-US" sz="800" smtClean="0">
                <a:latin typeface="Arial" panose="020B0604020202020204" pitchFamily="34" charset="0"/>
              </a:rPr>
              <a:t>cls</a:t>
            </a:r>
          </a:p>
          <a:p>
            <a:pPr marL="150813" indent="-150813">
              <a:lnSpc>
                <a:spcPct val="80000"/>
              </a:lnSpc>
              <a:spcBef>
                <a:spcPts val="500"/>
              </a:spcBef>
              <a:spcAft>
                <a:spcPts val="500"/>
              </a:spcAft>
            </a:pPr>
            <a:r>
              <a:rPr lang="en-US" altLang="en-US" sz="800" smtClean="0">
                <a:latin typeface="Arial" panose="020B0604020202020204" pitchFamily="34" charset="0"/>
              </a:rPr>
              <a:t>dir</a:t>
            </a:r>
          </a:p>
          <a:p>
            <a:pPr marL="150813" indent="-150813">
              <a:lnSpc>
                <a:spcPct val="80000"/>
              </a:lnSpc>
              <a:spcBef>
                <a:spcPts val="500"/>
              </a:spcBef>
              <a:spcAft>
                <a:spcPts val="500"/>
              </a:spcAft>
            </a:pPr>
            <a:r>
              <a:rPr lang="en-US" altLang="en-US" sz="800" smtClean="0">
                <a:latin typeface="Arial" panose="020B0604020202020204" pitchFamily="34" charset="0"/>
              </a:rPr>
              <a:t>dir /ad</a:t>
            </a:r>
          </a:p>
          <a:p>
            <a:pPr marL="150813" indent="-150813">
              <a:lnSpc>
                <a:spcPct val="80000"/>
              </a:lnSpc>
              <a:spcBef>
                <a:spcPts val="500"/>
              </a:spcBef>
              <a:spcAft>
                <a:spcPts val="500"/>
              </a:spcAft>
            </a:pPr>
            <a:r>
              <a:rPr lang="en-US" altLang="en-US" sz="800" smtClean="0">
                <a:latin typeface="Arial" panose="020B0604020202020204" pitchFamily="34" charset="0"/>
              </a:rPr>
              <a:t>dir /o-d</a:t>
            </a:r>
          </a:p>
          <a:p>
            <a:pPr marL="150813" indent="-150813">
              <a:lnSpc>
                <a:spcPct val="80000"/>
              </a:lnSpc>
              <a:spcBef>
                <a:spcPts val="500"/>
              </a:spcBef>
              <a:spcAft>
                <a:spcPts val="500"/>
              </a:spcAft>
            </a:pPr>
            <a:r>
              <a:rPr lang="en-US" altLang="en-US" sz="800" smtClean="0">
                <a:latin typeface="Arial" panose="020B0604020202020204" pitchFamily="34" charset="0"/>
              </a:rPr>
              <a:t>dir | sort LastWriteTime -desc</a:t>
            </a:r>
          </a:p>
          <a:p>
            <a:pPr marL="150813" indent="-150813">
              <a:lnSpc>
                <a:spcPct val="80000"/>
              </a:lnSpc>
              <a:spcBef>
                <a:spcPts val="500"/>
              </a:spcBef>
              <a:spcAft>
                <a:spcPts val="500"/>
              </a:spcAft>
            </a:pPr>
            <a:r>
              <a:rPr lang="en-US" altLang="en-US" sz="800" smtClean="0">
                <a:latin typeface="Arial" panose="020B0604020202020204" pitchFamily="34" charset="0"/>
              </a:rPr>
              <a:t>pushd</a:t>
            </a:r>
          </a:p>
          <a:p>
            <a:pPr marL="150813" indent="-150813">
              <a:lnSpc>
                <a:spcPct val="80000"/>
              </a:lnSpc>
              <a:spcBef>
                <a:spcPts val="500"/>
              </a:spcBef>
              <a:spcAft>
                <a:spcPts val="500"/>
              </a:spcAft>
            </a:pPr>
            <a:r>
              <a:rPr lang="en-US" altLang="en-US" sz="800" smtClean="0">
                <a:latin typeface="Arial" panose="020B0604020202020204" pitchFamily="34" charset="0"/>
              </a:rPr>
              <a:t>popd</a:t>
            </a:r>
          </a:p>
          <a:p>
            <a:pPr marL="150813" indent="-150813">
              <a:lnSpc>
                <a:spcPct val="80000"/>
              </a:lnSpc>
              <a:spcBef>
                <a:spcPts val="500"/>
              </a:spcBef>
              <a:spcAft>
                <a:spcPts val="500"/>
              </a:spcAft>
            </a:pPr>
            <a:r>
              <a:rPr lang="en-US" altLang="en-US" sz="800" smtClean="0">
                <a:latin typeface="Arial" panose="020B0604020202020204" pitchFamily="34" charset="0"/>
              </a:rPr>
              <a:t>start .</a:t>
            </a:r>
          </a:p>
          <a:p>
            <a:pPr marL="150813" indent="-150813">
              <a:lnSpc>
                <a:spcPct val="80000"/>
              </a:lnSpc>
              <a:spcBef>
                <a:spcPts val="500"/>
              </a:spcBef>
              <a:spcAft>
                <a:spcPts val="500"/>
              </a:spcAft>
            </a:pPr>
            <a:endParaRPr lang="en-US" altLang="en-US" sz="800" smtClean="0">
              <a:latin typeface="Arial" panose="020B0604020202020204" pitchFamily="34" charset="0"/>
            </a:endParaRPr>
          </a:p>
          <a:p>
            <a:pPr marL="150813" indent="-150813">
              <a:lnSpc>
                <a:spcPct val="80000"/>
              </a:lnSpc>
            </a:pPr>
            <a:r>
              <a:rPr lang="en-US" altLang="en-US" sz="500" b="1" smtClean="0">
                <a:latin typeface="Arial" panose="020B0604020202020204" pitchFamily="34" charset="0"/>
              </a:rPr>
              <a:t>Table 1 The Core Cmdlets for Working With Files and Directories</a:t>
            </a:r>
          </a:p>
          <a:p>
            <a:pPr marL="150813" indent="-150813">
              <a:lnSpc>
                <a:spcPct val="80000"/>
              </a:lnSpc>
            </a:pPr>
            <a:r>
              <a:rPr lang="en-US" altLang="en-US" sz="500" b="1" smtClean="0">
                <a:latin typeface="Arial" panose="020B0604020202020204" pitchFamily="34" charset="0"/>
              </a:rPr>
              <a:t>Cmdlet Name</a:t>
            </a:r>
            <a:r>
              <a:rPr lang="en-US" altLang="en-US" sz="500" smtClean="0">
                <a:latin typeface="Arial" panose="020B0604020202020204" pitchFamily="34" charset="0"/>
              </a:rPr>
              <a:t>	</a:t>
            </a:r>
            <a:r>
              <a:rPr lang="en-US" altLang="en-US" sz="500" b="1" smtClean="0">
                <a:latin typeface="Arial" panose="020B0604020202020204" pitchFamily="34" charset="0"/>
              </a:rPr>
              <a:t>Alias</a:t>
            </a:r>
            <a:r>
              <a:rPr lang="en-US" altLang="en-US" sz="500" smtClean="0">
                <a:latin typeface="Arial" panose="020B0604020202020204" pitchFamily="34" charset="0"/>
              </a:rPr>
              <a:t>		</a:t>
            </a:r>
            <a:r>
              <a:rPr lang="en-US" altLang="en-US" sz="500" b="1" smtClean="0">
                <a:latin typeface="Arial" panose="020B0604020202020204" pitchFamily="34" charset="0"/>
              </a:rPr>
              <a:t>Cmd.exe		UNIX sh </a:t>
            </a:r>
            <a:r>
              <a:rPr lang="en-US" altLang="en-US" sz="500" smtClean="0">
                <a:latin typeface="Arial" panose="020B0604020202020204" pitchFamily="34" charset="0"/>
              </a:rPr>
              <a:t>		</a:t>
            </a:r>
            <a:r>
              <a:rPr lang="en-US" altLang="en-US" sz="500" b="1" smtClean="0">
                <a:latin typeface="Arial" panose="020B0604020202020204" pitchFamily="34" charset="0"/>
              </a:rPr>
              <a:t>Description</a:t>
            </a:r>
            <a:endParaRPr lang="en-US" altLang="en-US" sz="500" smtClean="0">
              <a:latin typeface="Arial" panose="020B0604020202020204" pitchFamily="34" charset="0"/>
            </a:endParaRPr>
          </a:p>
          <a:p>
            <a:pPr marL="150813" indent="-150813">
              <a:lnSpc>
                <a:spcPct val="80000"/>
              </a:lnSpc>
            </a:pPr>
            <a:r>
              <a:rPr lang="en-US" altLang="en-US" sz="500" smtClean="0">
                <a:latin typeface="Arial" panose="020B0604020202020204" pitchFamily="34" charset="0"/>
              </a:rPr>
              <a:t>Get-Location	gl		pwd			pwd			Get the current directory.</a:t>
            </a:r>
          </a:p>
          <a:p>
            <a:pPr marL="150813" indent="-150813">
              <a:lnSpc>
                <a:spcPct val="80000"/>
              </a:lnSpc>
            </a:pPr>
            <a:r>
              <a:rPr lang="en-US" altLang="en-US" sz="500" smtClean="0">
                <a:latin typeface="Arial" panose="020B0604020202020204" pitchFamily="34" charset="0"/>
              </a:rPr>
              <a:t>Set-Location	sl		cd, chdir		cd, chdir		Change the current directory.</a:t>
            </a:r>
          </a:p>
          <a:p>
            <a:pPr marL="150813" indent="-150813">
              <a:lnSpc>
                <a:spcPct val="80000"/>
              </a:lnSpc>
            </a:pPr>
            <a:r>
              <a:rPr lang="en-US" altLang="en-US" sz="500" smtClean="0">
                <a:latin typeface="Arial" panose="020B0604020202020204" pitchFamily="34" charset="0"/>
              </a:rPr>
              <a:t>Copy-Item	cpi		copy	cp		Copy files.</a:t>
            </a:r>
          </a:p>
          <a:p>
            <a:pPr marL="150813" indent="-150813">
              <a:lnSpc>
                <a:spcPct val="80000"/>
              </a:lnSpc>
            </a:pPr>
            <a:r>
              <a:rPr lang="en-US" altLang="en-US" sz="500" smtClean="0">
                <a:latin typeface="Arial" panose="020B0604020202020204" pitchFamily="34" charset="0"/>
              </a:rPr>
              <a:t>Remove-Item	ri		del, rd		rm, rmdir		Remove a file or directory. </a:t>
            </a:r>
          </a:p>
          <a:p>
            <a:pPr marL="150813" indent="-150813">
              <a:lnSpc>
                <a:spcPct val="80000"/>
              </a:lnSpc>
            </a:pPr>
            <a:r>
              <a:rPr lang="en-US" altLang="en-US" sz="500" smtClean="0">
                <a:latin typeface="Arial" panose="020B0604020202020204" pitchFamily="34" charset="0"/>
              </a:rPr>
              <a:t>Move-Item	mi		move			mv			Move a file.</a:t>
            </a:r>
          </a:p>
          <a:p>
            <a:pPr marL="150813" indent="-150813">
              <a:lnSpc>
                <a:spcPct val="80000"/>
              </a:lnSpc>
            </a:pPr>
            <a:r>
              <a:rPr lang="en-US" altLang="en-US" sz="500" smtClean="0">
                <a:latin typeface="Arial" panose="020B0604020202020204" pitchFamily="34" charset="0"/>
              </a:rPr>
              <a:t>Rename-Item	rni		rn			ren			Rename a file.</a:t>
            </a:r>
          </a:p>
          <a:p>
            <a:pPr marL="150813" indent="-150813">
              <a:lnSpc>
                <a:spcPct val="80000"/>
              </a:lnSpc>
            </a:pPr>
            <a:r>
              <a:rPr lang="en-US" altLang="en-US" sz="500" smtClean="0">
                <a:latin typeface="Arial" panose="020B0604020202020204" pitchFamily="34" charset="0"/>
              </a:rPr>
              <a:t>Set-Item		si		---			---			Set the contents of a file.</a:t>
            </a:r>
          </a:p>
          <a:p>
            <a:pPr marL="150813" indent="-150813">
              <a:lnSpc>
                <a:spcPct val="80000"/>
              </a:lnSpc>
            </a:pPr>
            <a:r>
              <a:rPr lang="en-US" altLang="en-US" sz="500" smtClean="0">
                <a:latin typeface="Arial" panose="020B0604020202020204" pitchFamily="34" charset="0"/>
              </a:rPr>
              <a:t>Clear-Item	cli		---			---			Clear the contents of a file.</a:t>
            </a:r>
          </a:p>
          <a:p>
            <a:pPr marL="150813" indent="-150813">
              <a:lnSpc>
                <a:spcPct val="80000"/>
              </a:lnSpc>
            </a:pPr>
            <a:r>
              <a:rPr lang="en-US" altLang="en-US" sz="500" smtClean="0">
                <a:latin typeface="Arial" panose="020B0604020202020204" pitchFamily="34" charset="0"/>
              </a:rPr>
              <a:t>New-Item		ni		---			---			Create a new empty file or directory. The type of object is controlled by the –type parameter.</a:t>
            </a:r>
          </a:p>
          <a:p>
            <a:pPr marL="150813" indent="-150813">
              <a:lnSpc>
                <a:spcPct val="80000"/>
              </a:lnSpc>
            </a:pPr>
            <a:r>
              <a:rPr lang="en-US" altLang="en-US" sz="500" smtClean="0">
                <a:latin typeface="Arial" panose="020B0604020202020204" pitchFamily="34" charset="0"/>
              </a:rPr>
              <a:t>Ge-Content	gc		type			cat			Send the contents of a file to the output stream.</a:t>
            </a:r>
          </a:p>
          <a:p>
            <a:pPr marL="150813" indent="-150813">
              <a:lnSpc>
                <a:spcPct val="80000"/>
              </a:lnSpc>
            </a:pPr>
            <a:r>
              <a:rPr lang="en-US" altLang="en-US" sz="500" smtClean="0">
                <a:latin typeface="Arial" panose="020B0604020202020204" pitchFamily="34" charset="0"/>
              </a:rPr>
              <a:t>Set-Content	sc		---			---			Set the contents of a file. UNIX and cmd.exe have no equivalent. Redirection is used instead. The difference between Set-Content and outfile is discussed later in this chapter.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68964"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68965" name="Date Placeholder 4"/>
          <p:cNvSpPr>
            <a:spLocks noGrp="1"/>
          </p:cNvSpPr>
          <p:nvPr>
            <p:ph type="dt" sz="quarter" idx="1"/>
          </p:nvPr>
        </p:nvSpPr>
        <p:spPr/>
        <p:txBody>
          <a:bodyPr/>
          <a:lstStyle/>
          <a:p>
            <a:pPr defTabSz="912813">
              <a:defRPr/>
            </a:pPr>
            <a:fld id="{7AA53D9F-AAAA-4311-8A28-0D183782EDDD}" type="datetime8">
              <a:rPr lang="en-US" smtClean="0">
                <a:latin typeface="Arial" pitchFamily="34" charset="0"/>
              </a:rPr>
              <a:pPr defTabSz="912813">
                <a:defRPr/>
              </a:pPr>
              <a:t>12/5/2016 1:18 PM</a:t>
            </a:fld>
            <a:endParaRPr lang="en-US" smtClean="0">
              <a:latin typeface="Arial" pitchFamily="34" charset="0"/>
            </a:endParaRPr>
          </a:p>
        </p:txBody>
      </p:sp>
      <p:sp>
        <p:nvSpPr>
          <p:cNvPr id="168966"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184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8EB30F-480E-4824-90BE-32F5875E1EAF}"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en-US" smtClean="0">
              <a:latin typeface="Segoe"/>
            </a:endParaRPr>
          </a:p>
        </p:txBody>
      </p:sp>
      <p:sp>
        <p:nvSpPr>
          <p:cNvPr id="159748" name="Header Placeholder 3"/>
          <p:cNvSpPr>
            <a:spLocks noGrp="1"/>
          </p:cNvSpPr>
          <p:nvPr>
            <p:ph type="hdr" sz="quarter"/>
          </p:nvPr>
        </p:nvSpPr>
        <p:spPr/>
        <p:txBody>
          <a:bodyPr/>
          <a:lstStyle/>
          <a:p>
            <a:pPr defTabSz="912813">
              <a:defRPr/>
            </a:pPr>
            <a:endParaRPr lang="pt-BR" smtClean="0">
              <a:latin typeface="Arial" pitchFamily="34" charset="0"/>
            </a:endParaRPr>
          </a:p>
        </p:txBody>
      </p:sp>
      <p:sp>
        <p:nvSpPr>
          <p:cNvPr id="159749" name="Date Placeholder 4"/>
          <p:cNvSpPr>
            <a:spLocks noGrp="1"/>
          </p:cNvSpPr>
          <p:nvPr>
            <p:ph type="dt" sz="quarter" idx="1"/>
          </p:nvPr>
        </p:nvSpPr>
        <p:spPr/>
        <p:txBody>
          <a:bodyPr/>
          <a:lstStyle/>
          <a:p>
            <a:pPr defTabSz="912813">
              <a:defRPr/>
            </a:pPr>
            <a:fld id="{12B94C63-20B9-4ED8-AD43-3774582E00EB}" type="datetime8">
              <a:rPr lang="en-US" smtClean="0">
                <a:latin typeface="Arial" pitchFamily="34" charset="0"/>
              </a:rPr>
              <a:pPr defTabSz="912813">
                <a:defRPr/>
              </a:pPr>
              <a:t>12/5/2016 1:18 PM</a:t>
            </a:fld>
            <a:endParaRPr lang="en-US" smtClean="0">
              <a:latin typeface="Arial" pitchFamily="34" charset="0"/>
            </a:endParaRPr>
          </a:p>
        </p:txBody>
      </p:sp>
      <p:sp>
        <p:nvSpPr>
          <p:cNvPr id="159750" name="Footer Placeholder 5"/>
          <p:cNvSpPr>
            <a:spLocks noGrp="1"/>
          </p:cNvSpPr>
          <p:nvPr>
            <p:ph type="ftr" sz="quarter" idx="4"/>
          </p:nvPr>
        </p:nvSpPr>
        <p:spPr/>
        <p:txBody>
          <a:bodyPr/>
          <a:lstStyle/>
          <a:p>
            <a:pPr defTabSz="912813">
              <a:defRPr/>
            </a:pPr>
            <a:r>
              <a:rPr lang="en-US" smtClean="0">
                <a:latin typeface="Segoe"/>
              </a:rPr>
              <a:t>© 2007 Microsoft Corporation. All rights reserved. Microsoft, Windows, Windows Vista and other product names are or may be registered trademarks and/or trademarks in the U.S. and/or other countries.</a:t>
            </a:r>
          </a:p>
          <a:p>
            <a:pPr defTabSz="912813">
              <a:defRPr/>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a:p>
            <a:pPr defTabSz="912813">
              <a:defRPr/>
            </a:pPr>
            <a:endParaRPr lang="en-US" smtClean="0">
              <a:latin typeface="Segoe"/>
            </a:endParaRPr>
          </a:p>
        </p:txBody>
      </p:sp>
      <p:sp>
        <p:nvSpPr>
          <p:cNvPr id="2048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defRPr>
            </a:lvl1pPr>
            <a:lvl2pPr marL="742950" indent="-285750" defTabSz="912813">
              <a:spcBef>
                <a:spcPct val="30000"/>
              </a:spcBef>
              <a:defRPr sz="1200">
                <a:solidFill>
                  <a:schemeClr val="tx1"/>
                </a:solidFill>
                <a:latin typeface="Arial" panose="020B0604020202020204" pitchFamily="34" charset="0"/>
              </a:defRPr>
            </a:lvl2pPr>
            <a:lvl3pPr marL="1143000" indent="-228600" defTabSz="912813">
              <a:spcBef>
                <a:spcPct val="30000"/>
              </a:spcBef>
              <a:defRPr sz="1200">
                <a:solidFill>
                  <a:schemeClr val="tx1"/>
                </a:solidFill>
                <a:latin typeface="Arial" panose="020B0604020202020204" pitchFamily="34" charset="0"/>
              </a:defRPr>
            </a:lvl3pPr>
            <a:lvl4pPr marL="1600200" indent="-228600" defTabSz="912813">
              <a:spcBef>
                <a:spcPct val="30000"/>
              </a:spcBef>
              <a:defRPr sz="1200">
                <a:solidFill>
                  <a:schemeClr val="tx1"/>
                </a:solidFill>
                <a:latin typeface="Arial" panose="020B0604020202020204" pitchFamily="34" charset="0"/>
              </a:defRPr>
            </a:lvl4pPr>
            <a:lvl5pPr marL="2057400" indent="-228600" defTabSz="912813">
              <a:spcBef>
                <a:spcPct val="30000"/>
              </a:spcBef>
              <a:defRPr sz="1200">
                <a:solidFill>
                  <a:schemeClr val="tx1"/>
                </a:solidFill>
                <a:latin typeface="Arial" panose="020B0604020202020204" pitchFamily="34" charset="0"/>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72F490-CC4D-490B-83F6-91CFF2B982B9}"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1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6" name="Rectangle 1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Rectangle 2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23"/>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1" name="Rectangle 2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2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2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2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pic>
        <p:nvPicPr>
          <p:cNvPr id="15" name="Picture 4" descr="generic-lines-for-header.png"/>
          <p:cNvPicPr>
            <a:picLocks noChangeAspect="1"/>
          </p:cNvPicPr>
          <p:nvPr userDrawn="1"/>
        </p:nvPicPr>
        <p:blipFill>
          <a:blip r:embed="rId2">
            <a:extLst>
              <a:ext uri="{28A0092B-C50C-407E-A947-70E740481C1C}">
                <a14:useLocalDpi xmlns:a14="http://schemas.microsoft.com/office/drawing/2010/main" val="0"/>
              </a:ext>
            </a:extLst>
          </a:blip>
          <a:srcRect t="5280"/>
          <a:stretch>
            <a:fillRect/>
          </a:stretch>
        </p:blipFill>
        <p:spPr bwMode="auto">
          <a:xfrm>
            <a:off x="0" y="0"/>
            <a:ext cx="91440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descr="title-v03.png"/>
          <p:cNvPicPr>
            <a:picLocks noChangeAspect="1"/>
          </p:cNvPicPr>
          <p:nvPr userDrawn="1"/>
        </p:nvPicPr>
        <p:blipFill>
          <a:blip r:embed="rId3">
            <a:extLst>
              <a:ext uri="{28A0092B-C50C-407E-A947-70E740481C1C}">
                <a14:useLocalDpi xmlns:a14="http://schemas.microsoft.com/office/drawing/2010/main" val="0"/>
              </a:ext>
            </a:extLst>
          </a:blip>
          <a:srcRect r="58682" b="65541"/>
          <a:stretch>
            <a:fillRect/>
          </a:stretch>
        </p:blipFill>
        <p:spPr bwMode="auto">
          <a:xfrm>
            <a:off x="414338" y="0"/>
            <a:ext cx="3611562"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7" name="Date Placeholder 27"/>
          <p:cNvSpPr>
            <a:spLocks noGrp="1"/>
          </p:cNvSpPr>
          <p:nvPr>
            <p:ph type="dt" sz="half" idx="10"/>
          </p:nvPr>
        </p:nvSpPr>
        <p:spPr/>
        <p:txBody>
          <a:bodyPr/>
          <a:lstStyle>
            <a:lvl1pPr>
              <a:defRPr/>
            </a:lvl1pPr>
            <a:extLst/>
          </a:lstStyle>
          <a:p>
            <a:pPr>
              <a:defRPr/>
            </a:pPr>
            <a:fld id="{B51127A3-EC69-4044-9E8B-247393599C09}" type="datetimeFigureOut">
              <a:rPr lang="pt-BR"/>
              <a:pPr>
                <a:defRPr/>
              </a:pPr>
              <a:t>05/12/2016</a:t>
            </a:fld>
            <a:endParaRPr lang="pt-BR"/>
          </a:p>
        </p:txBody>
      </p:sp>
      <p:sp>
        <p:nvSpPr>
          <p:cNvPr id="18" name="Footer Placeholder 16"/>
          <p:cNvSpPr>
            <a:spLocks noGrp="1"/>
          </p:cNvSpPr>
          <p:nvPr>
            <p:ph type="ftr" sz="quarter" idx="11"/>
          </p:nvPr>
        </p:nvSpPr>
        <p:spPr/>
        <p:txBody>
          <a:bodyPr/>
          <a:lstStyle>
            <a:lvl1pPr>
              <a:defRPr/>
            </a:lvl1pPr>
            <a:extLst/>
          </a:lstStyle>
          <a:p>
            <a:pPr>
              <a:defRPr/>
            </a:pPr>
            <a:endParaRPr lang="pt-BR"/>
          </a:p>
        </p:txBody>
      </p:sp>
      <p:sp>
        <p:nvSpPr>
          <p:cNvPr id="19" name="Slide Number Placeholder 28"/>
          <p:cNvSpPr>
            <a:spLocks noGrp="1"/>
          </p:cNvSpPr>
          <p:nvPr>
            <p:ph type="sldNum" sz="quarter" idx="12"/>
          </p:nvPr>
        </p:nvSpPr>
        <p:spPr/>
        <p:txBody>
          <a:bodyPr/>
          <a:lstStyle>
            <a:lvl1pPr>
              <a:defRPr smtClean="0"/>
            </a:lvl1pPr>
          </a:lstStyle>
          <a:p>
            <a:pPr>
              <a:defRPr/>
            </a:pPr>
            <a:fld id="{BA845C8E-0A8A-45CC-AB28-1F9547FB2003}" type="slidenum">
              <a:rPr lang="pt-BR" altLang="en-US"/>
              <a:pPr>
                <a:defRPr/>
              </a:pPr>
              <a:t>‹nº›</a:t>
            </a:fld>
            <a:endParaRPr lang="pt-BR" altLang="en-US"/>
          </a:p>
        </p:txBody>
      </p:sp>
    </p:spTree>
    <p:extLst>
      <p:ext uri="{BB962C8B-B14F-4D97-AF65-F5344CB8AC3E}">
        <p14:creationId xmlns:p14="http://schemas.microsoft.com/office/powerpoint/2010/main" val="190525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7A7A0F7-D58F-4DAE-8699-C418B16B6BC8}" type="datetimeFigureOut">
              <a:rPr lang="pt-BR"/>
              <a:pPr>
                <a:defRPr/>
              </a:pPr>
              <a:t>05/12/2016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8D725877-6F9B-4643-9D57-18CE0B862F2F}" type="slidenum">
              <a:rPr lang="pt-BR" altLang="en-US"/>
              <a:pPr>
                <a:defRPr/>
              </a:pPr>
              <a:t>‹nº›</a:t>
            </a:fld>
            <a:endParaRPr lang="pt-BR" altLang="en-US"/>
          </a:p>
        </p:txBody>
      </p:sp>
    </p:spTree>
    <p:extLst>
      <p:ext uri="{BB962C8B-B14F-4D97-AF65-F5344CB8AC3E}">
        <p14:creationId xmlns:p14="http://schemas.microsoft.com/office/powerpoint/2010/main" val="29024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0BEB9AC-F5B9-467B-B5CE-ABC4AB046F8B}" type="datetimeFigureOut">
              <a:rPr lang="pt-BR"/>
              <a:pPr>
                <a:defRPr/>
              </a:pPr>
              <a:t>05/12/2016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F20029ED-E3B2-49AA-B8B4-D29F130BA85D}" type="slidenum">
              <a:rPr lang="pt-BR" altLang="en-US"/>
              <a:pPr>
                <a:defRPr/>
              </a:pPr>
              <a:t>‹nº›</a:t>
            </a:fld>
            <a:endParaRPr lang="pt-BR" altLang="en-US"/>
          </a:p>
        </p:txBody>
      </p:sp>
    </p:spTree>
    <p:extLst>
      <p:ext uri="{BB962C8B-B14F-4D97-AF65-F5344CB8AC3E}">
        <p14:creationId xmlns:p14="http://schemas.microsoft.com/office/powerpoint/2010/main" val="70799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972EAEF-F198-42B1-BB67-58A0F8880733}" type="datetimeFigureOut">
              <a:rPr lang="pt-BR"/>
              <a:pPr>
                <a:defRPr/>
              </a:pPr>
              <a:t>05/12/2016</a:t>
            </a:fld>
            <a:endParaRPr lang="pt-BR"/>
          </a:p>
        </p:txBody>
      </p:sp>
      <p:sp>
        <p:nvSpPr>
          <p:cNvPr id="5" name="Footer Placeholder 2"/>
          <p:cNvSpPr>
            <a:spLocks noGrp="1"/>
          </p:cNvSpPr>
          <p:nvPr>
            <p:ph type="ftr" sz="quarter" idx="11"/>
          </p:nvPr>
        </p:nvSpPr>
        <p:spPr/>
        <p:txBody>
          <a:bodyPr/>
          <a:lstStyle>
            <a:lvl1pPr>
              <a:defRPr/>
            </a:lvl1pPr>
          </a:lstStyle>
          <a:p>
            <a:pPr>
              <a:defRPr/>
            </a:pPr>
            <a:endParaRPr lang="pt-BR"/>
          </a:p>
        </p:txBody>
      </p:sp>
      <p:sp>
        <p:nvSpPr>
          <p:cNvPr id="6" name="Slide Number Placeholder 22"/>
          <p:cNvSpPr>
            <a:spLocks noGrp="1"/>
          </p:cNvSpPr>
          <p:nvPr>
            <p:ph type="sldNum" sz="quarter" idx="12"/>
          </p:nvPr>
        </p:nvSpPr>
        <p:spPr/>
        <p:txBody>
          <a:bodyPr/>
          <a:lstStyle>
            <a:lvl1pPr>
              <a:defRPr/>
            </a:lvl1pPr>
          </a:lstStyle>
          <a:p>
            <a:pPr>
              <a:defRPr/>
            </a:pPr>
            <a:fld id="{3B291DD9-620F-4D28-9092-529C933AAD48}" type="slidenum">
              <a:rPr lang="pt-BR" altLang="en-US"/>
              <a:pPr>
                <a:defRPr/>
              </a:pPr>
              <a:t>‹nº›</a:t>
            </a:fld>
            <a:endParaRPr lang="pt-BR" altLang="en-US"/>
          </a:p>
        </p:txBody>
      </p:sp>
    </p:spTree>
    <p:extLst>
      <p:ext uri="{BB962C8B-B14F-4D97-AF65-F5344CB8AC3E}">
        <p14:creationId xmlns:p14="http://schemas.microsoft.com/office/powerpoint/2010/main" val="40902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7"/>
          <p:cNvSpPr>
            <a:spLocks/>
          </p:cNvSpPr>
          <p:nvPr/>
        </p:nvSpPr>
        <p:spPr bwMode="auto">
          <a:xfrm>
            <a:off x="4829175" y="1073150"/>
            <a:ext cx="4321175" cy="5791200"/>
          </a:xfrm>
          <a:custGeom>
            <a:avLst/>
            <a:gdLst>
              <a:gd name="T0" fmla="*/ 0 w 2736"/>
              <a:gd name="T1" fmla="*/ 2147483646 h 3648"/>
              <a:gd name="T2" fmla="*/ 2147483646 w 2736"/>
              <a:gd name="T3" fmla="*/ 2147483646 h 3648"/>
              <a:gd name="T4" fmla="*/ 2147483646 w 2736"/>
              <a:gd name="T5" fmla="*/ 0 h 3648"/>
              <a:gd name="T6" fmla="*/ 2147483646 w 2736"/>
              <a:gd name="T7" fmla="*/ 2147483646 h 3648"/>
              <a:gd name="T8" fmla="*/ 2147483646 w 2736"/>
              <a:gd name="T9" fmla="*/ 2147483646 h 3648"/>
              <a:gd name="T10" fmla="*/ 2147483646 w 2736"/>
              <a:gd name="T11" fmla="*/ 2147483646 h 3648"/>
              <a:gd name="T12" fmla="*/ 0 w 2736"/>
              <a:gd name="T13" fmla="*/ 2147483646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18"/>
          <p:cNvSpPr>
            <a:spLocks/>
          </p:cNvSpPr>
          <p:nvPr/>
        </p:nvSpPr>
        <p:spPr bwMode="auto">
          <a:xfrm>
            <a:off x="374650" y="0"/>
            <a:ext cx="5513388" cy="6615113"/>
          </a:xfrm>
          <a:custGeom>
            <a:avLst/>
            <a:gdLst>
              <a:gd name="T0" fmla="*/ 0 w 3504"/>
              <a:gd name="T1" fmla="*/ 2147483646 h 4128"/>
              <a:gd name="T2" fmla="*/ 0 w 3504"/>
              <a:gd name="T3" fmla="*/ 2147483646 h 4128"/>
              <a:gd name="T4" fmla="*/ 2147483646 w 3504"/>
              <a:gd name="T5" fmla="*/ 2147483646 h 4128"/>
              <a:gd name="T6" fmla="*/ 2147483646 w 3504"/>
              <a:gd name="T7" fmla="*/ 0 h 4128"/>
              <a:gd name="T8" fmla="*/ 2147483646 w 3504"/>
              <a:gd name="T9" fmla="*/ 0 h 4128"/>
              <a:gd name="T10" fmla="*/ 2147483646 w 3504"/>
              <a:gd name="T11" fmla="*/ 2147483646 h 4128"/>
              <a:gd name="T12" fmla="*/ 0 w 3504"/>
              <a:gd name="T13" fmla="*/ 2147483646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19"/>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7" name="Freeform 20"/>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8" name="Freeform 23"/>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9" name="Freeform 24"/>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0" name="Freeform 25"/>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1" name="Freeform 26"/>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2" name="Freeform 27"/>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3" name="Freeform 28"/>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4" name="Freeform 29"/>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5" name="Freeform 30"/>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6" name="Freeform 31"/>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7" name="Freeform 32"/>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8" name="Freeform 33"/>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hangingPunct="1">
              <a:defRPr/>
            </a:pPr>
            <a:endParaRPr lang="en-US">
              <a:cs typeface="+mn-cs"/>
            </a:endParaRPr>
          </a:p>
        </p:txBody>
      </p:sp>
      <p:sp>
        <p:nvSpPr>
          <p:cNvPr id="19" name="Rectangle 34"/>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0" name="Rectangle 35"/>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Rectangle 36"/>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Rectangle 37"/>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Rectangle 38"/>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4" name="Rectangle 39"/>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a:lvl1pPr>
            <a:extLst/>
          </a:lstStyle>
          <a:p>
            <a:pPr>
              <a:defRPr/>
            </a:pPr>
            <a:fld id="{87EE315D-E320-486A-A384-3FC388225C16}" type="datetimeFigureOut">
              <a:rPr lang="pt-BR"/>
              <a:pPr>
                <a:defRPr/>
              </a:pPr>
              <a:t>05/12/2016</a:t>
            </a:fld>
            <a:endParaRPr lang="pt-BR"/>
          </a:p>
        </p:txBody>
      </p:sp>
      <p:sp>
        <p:nvSpPr>
          <p:cNvPr id="26" name="Footer Placeholder 4"/>
          <p:cNvSpPr>
            <a:spLocks noGrp="1"/>
          </p:cNvSpPr>
          <p:nvPr>
            <p:ph type="ftr" sz="quarter" idx="11"/>
          </p:nvPr>
        </p:nvSpPr>
        <p:spPr/>
        <p:txBody>
          <a:bodyPr/>
          <a:lstStyle>
            <a:lvl1pPr>
              <a:defRPr/>
            </a:lvl1pPr>
            <a:extLst/>
          </a:lstStyle>
          <a:p>
            <a:pPr>
              <a:defRPr/>
            </a:pPr>
            <a:endParaRPr lang="pt-BR"/>
          </a:p>
        </p:txBody>
      </p:sp>
      <p:sp>
        <p:nvSpPr>
          <p:cNvPr id="27" name="Slide Number Placeholder 5"/>
          <p:cNvSpPr>
            <a:spLocks noGrp="1"/>
          </p:cNvSpPr>
          <p:nvPr>
            <p:ph type="sldNum" sz="quarter" idx="12"/>
          </p:nvPr>
        </p:nvSpPr>
        <p:spPr/>
        <p:txBody>
          <a:bodyPr/>
          <a:lstStyle>
            <a:lvl1pPr>
              <a:defRPr smtClean="0"/>
            </a:lvl1pPr>
          </a:lstStyle>
          <a:p>
            <a:pPr>
              <a:defRPr/>
            </a:pPr>
            <a:fld id="{619C51C1-8A8A-4BC8-BC32-52B96F620F39}" type="slidenum">
              <a:rPr lang="pt-BR" altLang="en-US"/>
              <a:pPr>
                <a:defRPr/>
              </a:pPr>
              <a:t>‹nº›</a:t>
            </a:fld>
            <a:endParaRPr lang="pt-BR" altLang="en-US"/>
          </a:p>
        </p:txBody>
      </p:sp>
    </p:spTree>
    <p:extLst>
      <p:ext uri="{BB962C8B-B14F-4D97-AF65-F5344CB8AC3E}">
        <p14:creationId xmlns:p14="http://schemas.microsoft.com/office/powerpoint/2010/main" val="151635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35985DE-714E-45D5-B1B2-51D722063618}" type="datetimeFigureOut">
              <a:rPr lang="pt-BR"/>
              <a:pPr>
                <a:defRPr/>
              </a:pPr>
              <a:t>05/12/2016</a:t>
            </a:fld>
            <a:endParaRPr lang="pt-BR"/>
          </a:p>
        </p:txBody>
      </p:sp>
      <p:sp>
        <p:nvSpPr>
          <p:cNvPr id="6" name="Footer Placeholder 5"/>
          <p:cNvSpPr>
            <a:spLocks noGrp="1"/>
          </p:cNvSpPr>
          <p:nvPr>
            <p:ph type="ftr" sz="quarter" idx="11"/>
          </p:nvPr>
        </p:nvSpPr>
        <p:spPr/>
        <p:txBody>
          <a:bodyPr/>
          <a:lstStyle>
            <a:lvl1pPr>
              <a:defRPr/>
            </a:lvl1pPr>
            <a:extLst/>
          </a:lstStyle>
          <a:p>
            <a:pPr>
              <a:defRPr/>
            </a:pPr>
            <a:endParaRPr lang="pt-BR"/>
          </a:p>
        </p:txBody>
      </p:sp>
      <p:sp>
        <p:nvSpPr>
          <p:cNvPr id="7" name="Slide Number Placeholder 6"/>
          <p:cNvSpPr>
            <a:spLocks noGrp="1"/>
          </p:cNvSpPr>
          <p:nvPr>
            <p:ph type="sldNum" sz="quarter" idx="12"/>
          </p:nvPr>
        </p:nvSpPr>
        <p:spPr/>
        <p:txBody>
          <a:bodyPr/>
          <a:lstStyle>
            <a:lvl1pPr>
              <a:defRPr smtClean="0"/>
            </a:lvl1pPr>
          </a:lstStyle>
          <a:p>
            <a:pPr>
              <a:defRPr/>
            </a:pPr>
            <a:fld id="{26E32264-8E6A-4AA1-BC2C-5D8EF13E9260}" type="slidenum">
              <a:rPr lang="pt-BR" altLang="en-US"/>
              <a:pPr>
                <a:defRPr/>
              </a:pPr>
              <a:t>‹nº›</a:t>
            </a:fld>
            <a:endParaRPr lang="pt-BR" altLang="en-US"/>
          </a:p>
        </p:txBody>
      </p:sp>
    </p:spTree>
    <p:extLst>
      <p:ext uri="{BB962C8B-B14F-4D97-AF65-F5344CB8AC3E}">
        <p14:creationId xmlns:p14="http://schemas.microsoft.com/office/powerpoint/2010/main" val="251382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17"/>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18"/>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9" name="Rectangle 19"/>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 name="Rectangle 20"/>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23"/>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24"/>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3" name="Rectangle 25"/>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Rectangle 26"/>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27"/>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28"/>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71A073D0-CB4B-4891-856D-3D72962C8359}" type="datetimeFigureOut">
              <a:rPr lang="pt-BR"/>
              <a:pPr>
                <a:defRPr/>
              </a:pPr>
              <a:t>05/12/2016</a:t>
            </a:fld>
            <a:endParaRPr lang="pt-BR"/>
          </a:p>
        </p:txBody>
      </p:sp>
      <p:sp>
        <p:nvSpPr>
          <p:cNvPr id="18" name="Footer Placeholder 7"/>
          <p:cNvSpPr>
            <a:spLocks noGrp="1"/>
          </p:cNvSpPr>
          <p:nvPr>
            <p:ph type="ftr" sz="quarter" idx="11"/>
          </p:nvPr>
        </p:nvSpPr>
        <p:spPr/>
        <p:txBody>
          <a:bodyPr/>
          <a:lstStyle>
            <a:lvl1pPr>
              <a:defRPr/>
            </a:lvl1pPr>
            <a:extLst/>
          </a:lstStyle>
          <a:p>
            <a:pPr>
              <a:defRPr/>
            </a:pPr>
            <a:endParaRPr lang="pt-BR"/>
          </a:p>
        </p:txBody>
      </p:sp>
      <p:sp>
        <p:nvSpPr>
          <p:cNvPr id="19" name="Slide Number Placeholder 8"/>
          <p:cNvSpPr>
            <a:spLocks noGrp="1"/>
          </p:cNvSpPr>
          <p:nvPr>
            <p:ph type="sldNum" sz="quarter" idx="12"/>
          </p:nvPr>
        </p:nvSpPr>
        <p:spPr/>
        <p:txBody>
          <a:bodyPr/>
          <a:lstStyle>
            <a:lvl1pPr>
              <a:defRPr smtClean="0"/>
            </a:lvl1pPr>
          </a:lstStyle>
          <a:p>
            <a:pPr>
              <a:defRPr/>
            </a:pPr>
            <a:fld id="{CEEC9F58-C3EE-45CE-9C54-AFB6BA729710}" type="slidenum">
              <a:rPr lang="pt-BR" altLang="en-US"/>
              <a:pPr>
                <a:defRPr/>
              </a:pPr>
              <a:t>‹nº›</a:t>
            </a:fld>
            <a:endParaRPr lang="pt-BR" altLang="en-US"/>
          </a:p>
        </p:txBody>
      </p:sp>
    </p:spTree>
    <p:extLst>
      <p:ext uri="{BB962C8B-B14F-4D97-AF65-F5344CB8AC3E}">
        <p14:creationId xmlns:p14="http://schemas.microsoft.com/office/powerpoint/2010/main" val="18247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1836656-2D17-4363-8B17-1775AB122EDF}" type="datetimeFigureOut">
              <a:rPr lang="pt-BR"/>
              <a:pPr>
                <a:defRPr/>
              </a:pPr>
              <a:t>05/12/2016</a:t>
            </a:fld>
            <a:endParaRPr lang="pt-BR"/>
          </a:p>
        </p:txBody>
      </p:sp>
      <p:sp>
        <p:nvSpPr>
          <p:cNvPr id="4" name="Footer Placeholder 2"/>
          <p:cNvSpPr>
            <a:spLocks noGrp="1"/>
          </p:cNvSpPr>
          <p:nvPr>
            <p:ph type="ftr" sz="quarter" idx="11"/>
          </p:nvPr>
        </p:nvSpPr>
        <p:spPr/>
        <p:txBody>
          <a:bodyPr/>
          <a:lstStyle>
            <a:lvl1pPr>
              <a:defRPr/>
            </a:lvl1pPr>
          </a:lstStyle>
          <a:p>
            <a:pPr>
              <a:defRPr/>
            </a:pPr>
            <a:endParaRPr lang="pt-BR"/>
          </a:p>
        </p:txBody>
      </p:sp>
      <p:sp>
        <p:nvSpPr>
          <p:cNvPr id="5" name="Slide Number Placeholder 22"/>
          <p:cNvSpPr>
            <a:spLocks noGrp="1"/>
          </p:cNvSpPr>
          <p:nvPr>
            <p:ph type="sldNum" sz="quarter" idx="12"/>
          </p:nvPr>
        </p:nvSpPr>
        <p:spPr/>
        <p:txBody>
          <a:bodyPr/>
          <a:lstStyle>
            <a:lvl1pPr>
              <a:defRPr/>
            </a:lvl1pPr>
          </a:lstStyle>
          <a:p>
            <a:pPr>
              <a:defRPr/>
            </a:pPr>
            <a:fld id="{04B3F095-1843-42FC-B395-F8D4DF17D506}" type="slidenum">
              <a:rPr lang="pt-BR" altLang="en-US"/>
              <a:pPr>
                <a:defRPr/>
              </a:pPr>
              <a:t>‹nº›</a:t>
            </a:fld>
            <a:endParaRPr lang="pt-BR" altLang="en-US"/>
          </a:p>
        </p:txBody>
      </p:sp>
    </p:spTree>
    <p:extLst>
      <p:ext uri="{BB962C8B-B14F-4D97-AF65-F5344CB8AC3E}">
        <p14:creationId xmlns:p14="http://schemas.microsoft.com/office/powerpoint/2010/main" val="17665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85443FE-E093-4200-8616-C14D7DEFDF72}" type="datetimeFigureOut">
              <a:rPr lang="pt-BR"/>
              <a:pPr>
                <a:defRPr/>
              </a:pPr>
              <a:t>05/12/2016</a:t>
            </a:fld>
            <a:endParaRPr lang="pt-BR"/>
          </a:p>
        </p:txBody>
      </p:sp>
      <p:sp>
        <p:nvSpPr>
          <p:cNvPr id="3" name="Footer Placeholder 2"/>
          <p:cNvSpPr>
            <a:spLocks noGrp="1"/>
          </p:cNvSpPr>
          <p:nvPr>
            <p:ph type="ftr" sz="quarter" idx="11"/>
          </p:nvPr>
        </p:nvSpPr>
        <p:spPr/>
        <p:txBody>
          <a:bodyPr/>
          <a:lstStyle>
            <a:lvl1pPr>
              <a:defRPr/>
            </a:lvl1pPr>
            <a:extLst/>
          </a:lstStyle>
          <a:p>
            <a:pPr>
              <a:defRPr/>
            </a:pPr>
            <a:endParaRPr lang="pt-BR"/>
          </a:p>
        </p:txBody>
      </p:sp>
      <p:sp>
        <p:nvSpPr>
          <p:cNvPr id="4" name="Slide Number Placeholder 3"/>
          <p:cNvSpPr>
            <a:spLocks noGrp="1"/>
          </p:cNvSpPr>
          <p:nvPr>
            <p:ph type="sldNum" sz="quarter" idx="12"/>
          </p:nvPr>
        </p:nvSpPr>
        <p:spPr/>
        <p:txBody>
          <a:bodyPr/>
          <a:lstStyle>
            <a:lvl1pPr>
              <a:defRPr smtClean="0"/>
            </a:lvl1pPr>
          </a:lstStyle>
          <a:p>
            <a:pPr>
              <a:defRPr/>
            </a:pPr>
            <a:fld id="{D0B6A9C3-4FF4-4766-89DD-70D6FF91C45A}" type="slidenum">
              <a:rPr lang="pt-BR" altLang="en-US"/>
              <a:pPr>
                <a:defRPr/>
              </a:pPr>
              <a:t>‹nº›</a:t>
            </a:fld>
            <a:endParaRPr lang="pt-BR" altLang="en-US"/>
          </a:p>
        </p:txBody>
      </p:sp>
    </p:spTree>
    <p:extLst>
      <p:ext uri="{BB962C8B-B14F-4D97-AF65-F5344CB8AC3E}">
        <p14:creationId xmlns:p14="http://schemas.microsoft.com/office/powerpoint/2010/main" val="4498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C4D095E-302D-4C90-A549-C47C671D0F8A}" type="datetimeFigureOut">
              <a:rPr lang="pt-BR"/>
              <a:pPr>
                <a:defRPr/>
              </a:pPr>
              <a:t>05/12/2016</a:t>
            </a:fld>
            <a:endParaRPr lang="pt-BR"/>
          </a:p>
        </p:txBody>
      </p:sp>
      <p:sp>
        <p:nvSpPr>
          <p:cNvPr id="6" name="Footer Placeholder 2"/>
          <p:cNvSpPr>
            <a:spLocks noGrp="1"/>
          </p:cNvSpPr>
          <p:nvPr>
            <p:ph type="ftr" sz="quarter" idx="11"/>
          </p:nvPr>
        </p:nvSpPr>
        <p:spPr/>
        <p:txBody>
          <a:bodyPr/>
          <a:lstStyle>
            <a:lvl1pPr>
              <a:defRPr/>
            </a:lvl1pPr>
          </a:lstStyle>
          <a:p>
            <a:pPr>
              <a:defRPr/>
            </a:pPr>
            <a:endParaRPr lang="pt-BR"/>
          </a:p>
        </p:txBody>
      </p:sp>
      <p:sp>
        <p:nvSpPr>
          <p:cNvPr id="7" name="Slide Number Placeholder 22"/>
          <p:cNvSpPr>
            <a:spLocks noGrp="1"/>
          </p:cNvSpPr>
          <p:nvPr>
            <p:ph type="sldNum" sz="quarter" idx="12"/>
          </p:nvPr>
        </p:nvSpPr>
        <p:spPr/>
        <p:txBody>
          <a:bodyPr/>
          <a:lstStyle>
            <a:lvl1pPr>
              <a:defRPr/>
            </a:lvl1pPr>
          </a:lstStyle>
          <a:p>
            <a:pPr>
              <a:defRPr/>
            </a:pPr>
            <a:fld id="{4BE1EE29-644D-46C2-A08A-4A725AB1479F}" type="slidenum">
              <a:rPr lang="pt-BR" altLang="en-US"/>
              <a:pPr>
                <a:defRPr/>
              </a:pPr>
              <a:t>‹nº›</a:t>
            </a:fld>
            <a:endParaRPr lang="pt-BR" altLang="en-US"/>
          </a:p>
        </p:txBody>
      </p:sp>
    </p:spTree>
    <p:extLst>
      <p:ext uri="{BB962C8B-B14F-4D97-AF65-F5344CB8AC3E}">
        <p14:creationId xmlns:p14="http://schemas.microsoft.com/office/powerpoint/2010/main" val="359808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6" name="Straight Connector 1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20"/>
            <p:cNvCxnSpPr/>
            <p:nvPr/>
          </p:nvCxnSpPr>
          <p:spPr>
            <a:xfrm rot="16200000">
              <a:off x="6663593" y="12751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23"/>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24"/>
            <p:cNvCxnSpPr/>
            <p:nvPr/>
          </p:nvCxnSpPr>
          <p:spPr>
            <a:xfrm rot="5400000" flipH="1">
              <a:off x="6744513" y="12741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26"/>
            <p:cNvCxnSpPr/>
            <p:nvPr/>
          </p:nvCxnSpPr>
          <p:spPr>
            <a:xfrm rot="16200000">
              <a:off x="6663593" y="12751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27"/>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28"/>
            <p:cNvCxnSpPr/>
            <p:nvPr/>
          </p:nvCxnSpPr>
          <p:spPr>
            <a:xfrm rot="5400000" flipH="1">
              <a:off x="6744513" y="1274199"/>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30"/>
            <p:cNvCxnSpPr/>
            <p:nvPr/>
          </p:nvCxnSpPr>
          <p:spPr>
            <a:xfrm rot="16200000">
              <a:off x="6663592" y="1275173"/>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31"/>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32"/>
            <p:cNvCxnSpPr/>
            <p:nvPr/>
          </p:nvCxnSpPr>
          <p:spPr>
            <a:xfrm rot="5400000" flipH="1">
              <a:off x="6744512" y="1274198"/>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a:lvl1pPr>
            <a:extLst/>
          </a:lstStyle>
          <a:p>
            <a:pPr>
              <a:defRPr/>
            </a:pPr>
            <a:fld id="{62BF4F03-6F0D-4E12-863F-0C815EE1726E}" type="datetimeFigureOut">
              <a:rPr lang="pt-BR"/>
              <a:pPr>
                <a:defRPr/>
              </a:pPr>
              <a:t>05/12/2016</a:t>
            </a:fld>
            <a:endParaRPr lang="pt-BR"/>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Slide Number Placeholder 6"/>
          <p:cNvSpPr>
            <a:spLocks noGrp="1"/>
          </p:cNvSpPr>
          <p:nvPr>
            <p:ph type="sldNum" sz="quarter" idx="12"/>
          </p:nvPr>
        </p:nvSpPr>
        <p:spPr>
          <a:xfrm>
            <a:off x="8610600" y="55563"/>
            <a:ext cx="457200" cy="365125"/>
          </a:xfrm>
        </p:spPr>
        <p:txBody>
          <a:bodyPr/>
          <a:lstStyle>
            <a:lvl1pPr>
              <a:defRPr smtClean="0"/>
            </a:lvl1pPr>
          </a:lstStyle>
          <a:p>
            <a:pPr>
              <a:defRPr/>
            </a:pPr>
            <a:fld id="{4482678E-3A5C-4867-AF30-CC34859D3ADE}" type="slidenum">
              <a:rPr lang="pt-BR" altLang="en-US"/>
              <a:pPr>
                <a:defRPr/>
              </a:pPr>
              <a:t>‹nº›</a:t>
            </a:fld>
            <a:endParaRPr lang="pt-BR" altLang="en-US"/>
          </a:p>
        </p:txBody>
      </p:sp>
    </p:spTree>
    <p:extLst>
      <p:ext uri="{BB962C8B-B14F-4D97-AF65-F5344CB8AC3E}">
        <p14:creationId xmlns:p14="http://schemas.microsoft.com/office/powerpoint/2010/main" val="26601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cs typeface="+mn-cs"/>
              </a:defRPr>
            </a:lvl1pPr>
            <a:extLst/>
          </a:lstStyle>
          <a:p>
            <a:pPr>
              <a:defRPr/>
            </a:pPr>
            <a:fld id="{5382B76E-61F3-4A4D-97A1-5A0DF9141670}" type="datetimeFigureOut">
              <a:rPr lang="pt-BR"/>
              <a:pPr>
                <a:defRPr/>
              </a:pPr>
              <a:t>05/12/2016</a:t>
            </a:fld>
            <a:endParaRPr lang="pt-B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cs typeface="+mn-cs"/>
              </a:defRPr>
            </a:lvl1pPr>
            <a:extLst/>
          </a:lstStyle>
          <a:p>
            <a:pPr>
              <a:defRPr/>
            </a:pPr>
            <a:endParaRPr lang="pt-B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solidFill>
                  <a:schemeClr val="tx2"/>
                </a:solidFill>
              </a:defRPr>
            </a:lvl1pPr>
          </a:lstStyle>
          <a:p>
            <a:pPr>
              <a:defRPr/>
            </a:pPr>
            <a:fld id="{F7095C0A-0570-4D8C-B9AF-FBF0BC83423C}" type="slidenum">
              <a:rPr lang="pt-BR" altLang="en-US"/>
              <a:pPr>
                <a:defRPr/>
              </a:pPr>
              <a:t>‹nº›</a:t>
            </a:fld>
            <a:endParaRPr lang="pt-BR" altLang="en-US"/>
          </a:p>
        </p:txBody>
      </p:sp>
    </p:spTree>
  </p:cSld>
  <p:clrMap bg1="dk1" tx1="lt1" bg2="dk2" tx2="lt2" accent1="accent1" accent2="accent2" accent3="accent3" accent4="accent4" accent5="accent5" accent6="accent6" hlink="hlink" folHlink="folHlink"/>
  <p:sldLayoutIdLst>
    <p:sldLayoutId id="2147483921" r:id="rId1"/>
    <p:sldLayoutId id="2147483916" r:id="rId2"/>
    <p:sldLayoutId id="2147483922" r:id="rId3"/>
    <p:sldLayoutId id="2147483923" r:id="rId4"/>
    <p:sldLayoutId id="2147483924" r:id="rId5"/>
    <p:sldLayoutId id="2147483917" r:id="rId6"/>
    <p:sldLayoutId id="2147483925" r:id="rId7"/>
    <p:sldLayoutId id="2147483918" r:id="rId8"/>
    <p:sldLayoutId id="2147483926" r:id="rId9"/>
    <p:sldLayoutId id="2147483919" r:id="rId10"/>
    <p:sldLayoutId id="2147483920"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219" name="AutoShape 14" descr="image001"/>
          <p:cNvSpPr>
            <a:spLocks noChangeAspect="1" noChangeArrowheads="1"/>
          </p:cNvSpPr>
          <p:nvPr/>
        </p:nvSpPr>
        <p:spPr bwMode="auto">
          <a:xfrm>
            <a:off x="558800" y="1003300"/>
            <a:ext cx="8647113"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grpSp>
        <p:nvGrpSpPr>
          <p:cNvPr id="9220" name="Group 146"/>
          <p:cNvGrpSpPr>
            <a:grpSpLocks/>
          </p:cNvGrpSpPr>
          <p:nvPr/>
        </p:nvGrpSpPr>
        <p:grpSpPr bwMode="auto">
          <a:xfrm>
            <a:off x="1345474" y="352697"/>
            <a:ext cx="5479189" cy="411752"/>
            <a:chOff x="516" y="1299"/>
            <a:chExt cx="5227" cy="236"/>
          </a:xfrm>
        </p:grpSpPr>
        <p:pic>
          <p:nvPicPr>
            <p:cNvPr id="922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1299"/>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1181" y="1320"/>
              <a:ext cx="3835" cy="194"/>
            </a:xfrm>
            <a:prstGeom prst="rect">
              <a:avLst/>
            </a:prstGeom>
            <a:noFill/>
            <a:ln w="9525">
              <a:noFill/>
              <a:miter lim="800000"/>
              <a:headEnd/>
              <a:tailEnd/>
            </a:ln>
          </p:spPr>
          <p:txBody>
            <a:bodyPr>
              <a:spAutoFit/>
            </a:bodyPr>
            <a:lstStyle/>
            <a:p>
              <a:pPr eaLnBrk="1" hangingPunct="1">
                <a:spcBef>
                  <a:spcPct val="20000"/>
                </a:spcBef>
                <a:defRPr/>
              </a:pPr>
              <a:r>
                <a:rPr lang="pt-BR" sz="1400" dirty="0" smtClean="0">
                  <a:solidFill>
                    <a:schemeClr val="tx1"/>
                  </a:solidFill>
                  <a:latin typeface="Arial" pitchFamily="34" charset="0"/>
                </a:rPr>
                <a:t>B2T </a:t>
              </a:r>
              <a:r>
                <a:rPr lang="pt-BR" sz="1400" dirty="0">
                  <a:solidFill>
                    <a:schemeClr val="tx1"/>
                  </a:solidFill>
                  <a:latin typeface="Arial" pitchFamily="34" charset="0"/>
                </a:rPr>
                <a:t>– MODULO QUALIFY</a:t>
              </a:r>
              <a:endParaRPr lang="en-US" sz="1400" b="1" dirty="0">
                <a:solidFill>
                  <a:schemeClr val="tx1"/>
                </a:solidFill>
                <a:latin typeface="+mn-lt"/>
                <a:cs typeface="+mn-cs"/>
              </a:endParaRPr>
            </a:p>
          </p:txBody>
        </p:sp>
      </p:grpSp>
      <p:sp>
        <p:nvSpPr>
          <p:cNvPr id="18" name="Espaço Reservado para Conteúdo 2"/>
          <p:cNvSpPr txBox="1">
            <a:spLocks/>
          </p:cNvSpPr>
          <p:nvPr/>
        </p:nvSpPr>
        <p:spPr>
          <a:xfrm>
            <a:off x="2647950" y="1649413"/>
            <a:ext cx="2976563" cy="2898775"/>
          </a:xfrm>
          <a:prstGeom prst="rect">
            <a:avLst/>
          </a:prstGeom>
        </p:spPr>
        <p:txBody>
          <a:bodyPr/>
          <a:lstStyle>
            <a:lvl1pPr marL="411163" indent="-3429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39775"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995363"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260475"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1481138" indent="-20955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19383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3955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28527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309938" indent="-20955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r>
              <a:rPr lang="en-US" altLang="en-US" sz="1100" dirty="0"/>
              <a:t>SISTEMAS DE NUMERAÇÃO</a:t>
            </a:r>
          </a:p>
          <a:p>
            <a:pPr lvl="2"/>
            <a:r>
              <a:rPr lang="en-US" altLang="en-US" sz="1100" dirty="0"/>
              <a:t>BINARIO</a:t>
            </a:r>
          </a:p>
          <a:p>
            <a:pPr lvl="2"/>
            <a:r>
              <a:rPr lang="en-US" altLang="en-US" sz="1100" dirty="0"/>
              <a:t>HEXADECIMAL</a:t>
            </a:r>
          </a:p>
          <a:p>
            <a:pPr lvl="2"/>
            <a:r>
              <a:rPr lang="en-US" altLang="en-US" sz="1100" dirty="0"/>
              <a:t>DECIMAL</a:t>
            </a:r>
          </a:p>
          <a:p>
            <a:r>
              <a:rPr lang="en-US" altLang="en-US" sz="1100" dirty="0"/>
              <a:t>LOGICA BOLEANA</a:t>
            </a:r>
          </a:p>
          <a:p>
            <a:pPr lvl="2"/>
            <a:r>
              <a:rPr lang="en-US" altLang="en-US" sz="1100" dirty="0"/>
              <a:t>OPERAÇÕES BINARIAS</a:t>
            </a:r>
          </a:p>
          <a:p>
            <a:pPr lvl="2"/>
            <a:r>
              <a:rPr lang="en-US" altLang="en-US" sz="1100" dirty="0"/>
              <a:t>BITMASKING</a:t>
            </a:r>
          </a:p>
          <a:p>
            <a:pPr lvl="2"/>
            <a:r>
              <a:rPr lang="en-US" altLang="en-US" sz="1100" dirty="0"/>
              <a:t>DELTA BOLEANO</a:t>
            </a:r>
          </a:p>
          <a:p>
            <a:r>
              <a:rPr lang="en-US" altLang="en-US" sz="1100" dirty="0"/>
              <a:t>OPERAÇÕES BITWISE</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ARRAYS BINARIOS</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MAPEAMENTO BINARIO</a:t>
            </a:r>
          </a:p>
          <a:p>
            <a:pPr lvl="2" eaLnBrk="1" hangingPunct="1">
              <a:spcBef>
                <a:spcPts val="250"/>
              </a:spcBef>
              <a:buClr>
                <a:srgbClr val="ED3742"/>
              </a:buClr>
              <a:buFont typeface="Wingdings 2" panose="05020102010507070707" pitchFamily="18" charset="2"/>
              <a:buChar char=""/>
            </a:pPr>
            <a:r>
              <a:rPr lang="en-US" altLang="en-US" sz="1000" dirty="0">
                <a:solidFill>
                  <a:srgbClr val="FFFFFF"/>
                </a:solidFill>
                <a:latin typeface="Verdana" panose="020B0604030504040204" pitchFamily="34" charset="0"/>
              </a:rPr>
              <a:t>META-TABELA</a:t>
            </a:r>
          </a:p>
          <a:p>
            <a:pPr eaLnBrk="1" hangingPunct="1">
              <a:spcBef>
                <a:spcPts val="250"/>
              </a:spcBef>
              <a:buClr>
                <a:srgbClr val="F07F09"/>
              </a:buClr>
              <a:buSzPct val="80000"/>
              <a:buFont typeface="Wingdings 2" panose="05020102010507070707" pitchFamily="18" charset="2"/>
              <a:buChar char=""/>
            </a:pPr>
            <a:r>
              <a:rPr lang="en-US" altLang="en-US" sz="1000" dirty="0">
                <a:solidFill>
                  <a:srgbClr val="FFFFFF"/>
                </a:solidFill>
                <a:latin typeface="Verdana" panose="020B0604030504040204" pitchFamily="34" charset="0"/>
              </a:rPr>
              <a:t>REFERENCIA CRUZADA</a:t>
            </a:r>
          </a:p>
          <a:p>
            <a:endParaRPr lang="en-US" altLang="en-US" sz="1100" dirty="0"/>
          </a:p>
        </p:txBody>
      </p:sp>
    </p:spTree>
  </p:cSld>
  <p:clrMapOvr>
    <a:masterClrMapping/>
  </p:clrMapOvr>
  <p:transition advTm="23259">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heel(1)">
                                      <p:cBhvr>
                                        <p:cTn id="7" dur="2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wheel(1)">
                                      <p:cBhvr>
                                        <p:cTn id="12" dur="2000"/>
                                        <p:tgtEl>
                                          <p:spTgt spid="18">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wheel(1)">
                                      <p:cBhvr>
                                        <p:cTn id="15" dur="2000"/>
                                        <p:tgtEl>
                                          <p:spTgt spid="18">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wheel(1)">
                                      <p:cBhvr>
                                        <p:cTn id="18" dur="2000"/>
                                        <p:tgtEl>
                                          <p:spTgt spid="18">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heel(1)">
                                      <p:cBhvr>
                                        <p:cTn id="21" dur="2000"/>
                                        <p:tgtEl>
                                          <p:spTgt spid="1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wheel(1)">
                                      <p:cBhvr>
                                        <p:cTn id="26" dur="2000"/>
                                        <p:tgtEl>
                                          <p:spTgt spid="18">
                                            <p:txEl>
                                              <p:pRg st="4" end="4"/>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18">
                                            <p:txEl>
                                              <p:pRg st="5" end="5"/>
                                            </p:txEl>
                                          </p:spTgt>
                                        </p:tgtEl>
                                        <p:attrNameLst>
                                          <p:attrName>style.visibility</p:attrName>
                                        </p:attrNameLst>
                                      </p:cBhvr>
                                      <p:to>
                                        <p:strVal val="visible"/>
                                      </p:to>
                                    </p:set>
                                    <p:animEffect transition="in" filter="wheel(1)">
                                      <p:cBhvr>
                                        <p:cTn id="29" dur="2000"/>
                                        <p:tgtEl>
                                          <p:spTgt spid="18">
                                            <p:txEl>
                                              <p:pRg st="5" end="5"/>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wheel(1)">
                                      <p:cBhvr>
                                        <p:cTn id="32" dur="2000"/>
                                        <p:tgtEl>
                                          <p:spTgt spid="18">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animEffect transition="in" filter="wheel(1)">
                                      <p:cBhvr>
                                        <p:cTn id="35" dur="2000"/>
                                        <p:tgtEl>
                                          <p:spTgt spid="1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18">
                                            <p:txEl>
                                              <p:pRg st="8" end="8"/>
                                            </p:txEl>
                                          </p:spTgt>
                                        </p:tgtEl>
                                        <p:attrNameLst>
                                          <p:attrName>style.visibility</p:attrName>
                                        </p:attrNameLst>
                                      </p:cBhvr>
                                      <p:to>
                                        <p:strVal val="visible"/>
                                      </p:to>
                                    </p:set>
                                    <p:animEffect transition="in" filter="wheel(1)">
                                      <p:cBhvr>
                                        <p:cTn id="40" dur="2000"/>
                                        <p:tgtEl>
                                          <p:spTgt spid="18">
                                            <p:txEl>
                                              <p:pRg st="8" end="8"/>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18">
                                            <p:txEl>
                                              <p:pRg st="9" end="9"/>
                                            </p:txEl>
                                          </p:spTgt>
                                        </p:tgtEl>
                                        <p:attrNameLst>
                                          <p:attrName>style.visibility</p:attrName>
                                        </p:attrNameLst>
                                      </p:cBhvr>
                                      <p:to>
                                        <p:strVal val="visible"/>
                                      </p:to>
                                    </p:set>
                                    <p:animEffect transition="in" filter="wheel(1)">
                                      <p:cBhvr>
                                        <p:cTn id="43" dur="2000"/>
                                        <p:tgtEl>
                                          <p:spTgt spid="18">
                                            <p:txEl>
                                              <p:pRg st="9" end="9"/>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18">
                                            <p:txEl>
                                              <p:pRg st="10" end="10"/>
                                            </p:txEl>
                                          </p:spTgt>
                                        </p:tgtEl>
                                        <p:attrNameLst>
                                          <p:attrName>style.visibility</p:attrName>
                                        </p:attrNameLst>
                                      </p:cBhvr>
                                      <p:to>
                                        <p:strVal val="visible"/>
                                      </p:to>
                                    </p:set>
                                    <p:animEffect transition="in" filter="wheel(1)">
                                      <p:cBhvr>
                                        <p:cTn id="46" dur="2000"/>
                                        <p:tgtEl>
                                          <p:spTgt spid="18">
                                            <p:txEl>
                                              <p:pRg st="10" end="10"/>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18">
                                            <p:txEl>
                                              <p:pRg st="11" end="11"/>
                                            </p:txEl>
                                          </p:spTgt>
                                        </p:tgtEl>
                                        <p:attrNameLst>
                                          <p:attrName>style.visibility</p:attrName>
                                        </p:attrNameLst>
                                      </p:cBhvr>
                                      <p:to>
                                        <p:strVal val="visible"/>
                                      </p:to>
                                    </p:set>
                                    <p:animEffect transition="in" filter="wheel(1)">
                                      <p:cBhvr>
                                        <p:cTn id="49" dur="2000"/>
                                        <p:tgtEl>
                                          <p:spTgt spid="18">
                                            <p:txEl>
                                              <p:pRg st="11" end="11"/>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heel(1)">
                                      <p:cBhvr>
                                        <p:cTn id="52" dur="20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7" name="Rectangle 65"/>
          <p:cNvSpPr>
            <a:spLocks noChangeArrowheads="1"/>
          </p:cNvSpPr>
          <p:nvPr/>
        </p:nvSpPr>
        <p:spPr bwMode="auto">
          <a:xfrm>
            <a:off x="2178050" y="138113"/>
            <a:ext cx="6146800" cy="4779962"/>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23556" name="Retângulo 4"/>
          <p:cNvSpPr>
            <a:spLocks noChangeArrowheads="1"/>
          </p:cNvSpPr>
          <p:nvPr/>
        </p:nvSpPr>
        <p:spPr bwMode="auto">
          <a:xfrm>
            <a:off x="4872038" y="1096963"/>
            <a:ext cx="451961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nn-NO" altLang="en-US" sz="900" dirty="0">
                <a:solidFill>
                  <a:srgbClr val="FFFF00"/>
                </a:solidFill>
              </a:rPr>
              <a:t>idbin	bin_val	val_pos</a:t>
            </a:r>
          </a:p>
          <a:p>
            <a:pPr eaLnBrk="1" hangingPunct="1"/>
            <a:r>
              <a:rPr lang="nn-NO" altLang="en-US" sz="900" dirty="0">
                <a:solidFill>
                  <a:srgbClr val="FFFF00"/>
                </a:solidFill>
              </a:rPr>
              <a:t>1	0x00000001	1</a:t>
            </a:r>
          </a:p>
          <a:p>
            <a:pPr eaLnBrk="1" hangingPunct="1"/>
            <a:r>
              <a:rPr lang="nn-NO" altLang="en-US" sz="900" dirty="0">
                <a:solidFill>
                  <a:srgbClr val="FFFF00"/>
                </a:solidFill>
              </a:rPr>
              <a:t>2	0x00000002	2</a:t>
            </a:r>
          </a:p>
          <a:p>
            <a:pPr eaLnBrk="1" hangingPunct="1"/>
            <a:r>
              <a:rPr lang="nn-NO" altLang="en-US" sz="900" dirty="0">
                <a:solidFill>
                  <a:srgbClr val="FFFF00"/>
                </a:solidFill>
              </a:rPr>
              <a:t>3	0x00000004	4</a:t>
            </a:r>
          </a:p>
          <a:p>
            <a:pPr eaLnBrk="1" hangingPunct="1"/>
            <a:r>
              <a:rPr lang="nn-NO" altLang="en-US" sz="900" dirty="0">
                <a:solidFill>
                  <a:srgbClr val="FFFF00"/>
                </a:solidFill>
              </a:rPr>
              <a:t>4	0x00000008	8</a:t>
            </a:r>
          </a:p>
          <a:p>
            <a:pPr eaLnBrk="1" hangingPunct="1"/>
            <a:r>
              <a:rPr lang="nn-NO" altLang="en-US" sz="900" dirty="0">
                <a:solidFill>
                  <a:srgbClr val="FFFF00"/>
                </a:solidFill>
              </a:rPr>
              <a:t>5	0x00000010	16</a:t>
            </a:r>
          </a:p>
          <a:p>
            <a:pPr eaLnBrk="1" hangingPunct="1"/>
            <a:r>
              <a:rPr lang="nn-NO" altLang="en-US" sz="900" dirty="0">
                <a:solidFill>
                  <a:srgbClr val="FFFF00"/>
                </a:solidFill>
              </a:rPr>
              <a:t>6	0x00000020	32</a:t>
            </a:r>
          </a:p>
          <a:p>
            <a:pPr eaLnBrk="1" hangingPunct="1"/>
            <a:r>
              <a:rPr lang="nn-NO" altLang="en-US" sz="900" dirty="0">
                <a:solidFill>
                  <a:srgbClr val="FFFF00"/>
                </a:solidFill>
              </a:rPr>
              <a:t>7	0x00000040	64</a:t>
            </a:r>
          </a:p>
          <a:p>
            <a:pPr eaLnBrk="1" hangingPunct="1"/>
            <a:r>
              <a:rPr lang="nn-NO" altLang="en-US" sz="900" dirty="0">
                <a:solidFill>
                  <a:srgbClr val="FFFF00"/>
                </a:solidFill>
              </a:rPr>
              <a:t>8	0x00000080	128</a:t>
            </a:r>
          </a:p>
          <a:p>
            <a:pPr eaLnBrk="1" hangingPunct="1"/>
            <a:r>
              <a:rPr lang="nn-NO" altLang="en-US" sz="900" dirty="0">
                <a:solidFill>
                  <a:srgbClr val="FFFF00"/>
                </a:solidFill>
              </a:rPr>
              <a:t>9	0x00000100	256</a:t>
            </a:r>
          </a:p>
          <a:p>
            <a:pPr eaLnBrk="1" hangingPunct="1"/>
            <a:r>
              <a:rPr lang="nn-NO" altLang="en-US" sz="900" dirty="0">
                <a:solidFill>
                  <a:srgbClr val="FFFF00"/>
                </a:solidFill>
              </a:rPr>
              <a:t>10	0x00000200	512</a:t>
            </a:r>
          </a:p>
          <a:p>
            <a:pPr eaLnBrk="1" hangingPunct="1"/>
            <a:r>
              <a:rPr lang="en-US" altLang="en-US" sz="900" dirty="0">
                <a:solidFill>
                  <a:srgbClr val="FFFF00"/>
                </a:solidFill>
              </a:rPr>
              <a:t>11	0x00000400	1024</a:t>
            </a:r>
          </a:p>
          <a:p>
            <a:pPr eaLnBrk="1" hangingPunct="1"/>
            <a:r>
              <a:rPr lang="en-US" altLang="en-US" sz="900" dirty="0">
                <a:solidFill>
                  <a:srgbClr val="FFFF00"/>
                </a:solidFill>
              </a:rPr>
              <a:t>12	0x00000800	2048</a:t>
            </a:r>
          </a:p>
          <a:p>
            <a:pPr eaLnBrk="1" hangingPunct="1"/>
            <a:r>
              <a:rPr lang="en-US" altLang="en-US" sz="900" dirty="0">
                <a:solidFill>
                  <a:srgbClr val="FFFF00"/>
                </a:solidFill>
              </a:rPr>
              <a:t>13	0x00001000	4096</a:t>
            </a:r>
          </a:p>
          <a:p>
            <a:pPr eaLnBrk="1" hangingPunct="1"/>
            <a:r>
              <a:rPr lang="en-US" altLang="en-US" sz="900" dirty="0">
                <a:solidFill>
                  <a:srgbClr val="FFFF00"/>
                </a:solidFill>
              </a:rPr>
              <a:t>14	0x00002000	8192</a:t>
            </a:r>
          </a:p>
          <a:p>
            <a:pPr eaLnBrk="1" hangingPunct="1"/>
            <a:r>
              <a:rPr lang="en-US" altLang="en-US" sz="900" dirty="0">
                <a:solidFill>
                  <a:srgbClr val="FFFF00"/>
                </a:solidFill>
              </a:rPr>
              <a:t>15	0x00004000	16384</a:t>
            </a:r>
          </a:p>
          <a:p>
            <a:pPr eaLnBrk="1" hangingPunct="1"/>
            <a:r>
              <a:rPr lang="en-US" altLang="en-US" sz="900" dirty="0">
                <a:solidFill>
                  <a:srgbClr val="FFFF00"/>
                </a:solidFill>
              </a:rPr>
              <a:t>16	0x00008000	32768</a:t>
            </a:r>
          </a:p>
          <a:p>
            <a:pPr eaLnBrk="1" hangingPunct="1"/>
            <a:r>
              <a:rPr lang="en-US" altLang="en-US" sz="900" dirty="0">
                <a:solidFill>
                  <a:srgbClr val="FFFF00"/>
                </a:solidFill>
              </a:rPr>
              <a:t>17	0x00010000	65536</a:t>
            </a:r>
          </a:p>
          <a:p>
            <a:pPr eaLnBrk="1" hangingPunct="1"/>
            <a:r>
              <a:rPr lang="en-US" altLang="en-US" sz="900" dirty="0">
                <a:solidFill>
                  <a:srgbClr val="FFFF00"/>
                </a:solidFill>
              </a:rPr>
              <a:t>18	0x00020000	131072</a:t>
            </a:r>
          </a:p>
          <a:p>
            <a:pPr eaLnBrk="1" hangingPunct="1"/>
            <a:r>
              <a:rPr lang="en-US" altLang="en-US" sz="900" dirty="0">
                <a:solidFill>
                  <a:srgbClr val="FFFF00"/>
                </a:solidFill>
              </a:rPr>
              <a:t>19	0x00040000	262144</a:t>
            </a:r>
          </a:p>
          <a:p>
            <a:pPr eaLnBrk="1" hangingPunct="1"/>
            <a:r>
              <a:rPr lang="en-US" altLang="en-US" sz="900" dirty="0">
                <a:solidFill>
                  <a:srgbClr val="FFFF00"/>
                </a:solidFill>
              </a:rPr>
              <a:t>20	0x00080000	524288</a:t>
            </a:r>
          </a:p>
          <a:p>
            <a:pPr eaLnBrk="1" hangingPunct="1"/>
            <a:r>
              <a:rPr lang="en-US" altLang="en-US" sz="900" dirty="0">
                <a:solidFill>
                  <a:srgbClr val="FFFF00"/>
                </a:solidFill>
              </a:rPr>
              <a:t>21	0x00100000	1048576</a:t>
            </a:r>
          </a:p>
          <a:p>
            <a:pPr eaLnBrk="1" hangingPunct="1"/>
            <a:r>
              <a:rPr lang="en-US" altLang="en-US" sz="900" dirty="0">
                <a:solidFill>
                  <a:srgbClr val="FFFF00"/>
                </a:solidFill>
              </a:rPr>
              <a:t>22	0x00200000	2097152</a:t>
            </a:r>
          </a:p>
          <a:p>
            <a:pPr eaLnBrk="1" hangingPunct="1"/>
            <a:r>
              <a:rPr lang="en-US" altLang="en-US" sz="900" dirty="0">
                <a:solidFill>
                  <a:srgbClr val="FFFF00"/>
                </a:solidFill>
              </a:rPr>
              <a:t>23	0x00400000	4194304</a:t>
            </a:r>
          </a:p>
          <a:p>
            <a:pPr eaLnBrk="1" hangingPunct="1"/>
            <a:r>
              <a:rPr lang="en-US" altLang="en-US" sz="900" dirty="0">
                <a:solidFill>
                  <a:srgbClr val="FFFF00"/>
                </a:solidFill>
              </a:rPr>
              <a:t>24	0x00800000	8388608</a:t>
            </a:r>
          </a:p>
          <a:p>
            <a:pPr eaLnBrk="1" hangingPunct="1"/>
            <a:r>
              <a:rPr lang="en-US" altLang="en-US" sz="900" dirty="0">
                <a:solidFill>
                  <a:srgbClr val="FFFF00"/>
                </a:solidFill>
              </a:rPr>
              <a:t>25	0x01000000	16777216</a:t>
            </a:r>
          </a:p>
          <a:p>
            <a:pPr eaLnBrk="1" hangingPunct="1"/>
            <a:r>
              <a:rPr lang="en-US" altLang="en-US" sz="900" dirty="0">
                <a:solidFill>
                  <a:srgbClr val="FFFF00"/>
                </a:solidFill>
              </a:rPr>
              <a:t>26	0x02000000	33554432</a:t>
            </a:r>
          </a:p>
          <a:p>
            <a:pPr eaLnBrk="1" hangingPunct="1"/>
            <a:r>
              <a:rPr lang="en-US" altLang="en-US" sz="900" dirty="0">
                <a:solidFill>
                  <a:srgbClr val="FFFF00"/>
                </a:solidFill>
              </a:rPr>
              <a:t>27	0x04000000	67108864</a:t>
            </a:r>
          </a:p>
          <a:p>
            <a:pPr eaLnBrk="1" hangingPunct="1"/>
            <a:r>
              <a:rPr lang="en-US" altLang="en-US" sz="900" dirty="0">
                <a:solidFill>
                  <a:srgbClr val="FFFF00"/>
                </a:solidFill>
              </a:rPr>
              <a:t>28	0x08000000	134217728</a:t>
            </a:r>
          </a:p>
          <a:p>
            <a:pPr eaLnBrk="1" hangingPunct="1"/>
            <a:r>
              <a:rPr lang="en-US" altLang="en-US" sz="900" dirty="0">
                <a:solidFill>
                  <a:srgbClr val="FFFF00"/>
                </a:solidFill>
              </a:rPr>
              <a:t>29	0x10000000	268435456</a:t>
            </a:r>
          </a:p>
          <a:p>
            <a:pPr eaLnBrk="1" hangingPunct="1"/>
            <a:r>
              <a:rPr lang="en-US" altLang="en-US" sz="900" dirty="0">
                <a:solidFill>
                  <a:srgbClr val="FFFF00"/>
                </a:solidFill>
              </a:rPr>
              <a:t>30	0x20000000	536870912</a:t>
            </a:r>
          </a:p>
          <a:p>
            <a:pPr eaLnBrk="1" hangingPunct="1"/>
            <a:r>
              <a:rPr lang="en-US" altLang="en-US" sz="900" dirty="0">
                <a:solidFill>
                  <a:srgbClr val="FFFF00"/>
                </a:solidFill>
              </a:rPr>
              <a:t>31	0x40000000	1073741824</a:t>
            </a:r>
          </a:p>
          <a:p>
            <a:pPr eaLnBrk="1" hangingPunct="1"/>
            <a:r>
              <a:rPr lang="en-US" altLang="en-US" sz="900" dirty="0">
                <a:solidFill>
                  <a:srgbClr val="FFFF00"/>
                </a:solidFill>
              </a:rPr>
              <a:t>32	0x80000000	-2147483648</a:t>
            </a:r>
          </a:p>
        </p:txBody>
      </p:sp>
      <p:sp>
        <p:nvSpPr>
          <p:cNvPr id="23557" name="Retângulo 5"/>
          <p:cNvSpPr>
            <a:spLocks noChangeArrowheads="1"/>
          </p:cNvSpPr>
          <p:nvPr/>
        </p:nvSpPr>
        <p:spPr bwMode="auto">
          <a:xfrm>
            <a:off x="688975" y="2335213"/>
            <a:ext cx="29781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en-US" altLang="en-US" sz="900" dirty="0">
                <a:solidFill>
                  <a:srgbClr val="FFFF00"/>
                </a:solidFill>
                <a:latin typeface="Consolas" panose="020B0609020204030204" pitchFamily="49" charset="0"/>
              </a:rPr>
              <a:t>print  (0x00000001) * </a:t>
            </a:r>
            <a:r>
              <a:rPr lang="en-US" altLang="en-US" sz="900" dirty="0" smtClean="0">
                <a:solidFill>
                  <a:srgbClr val="FFFF00"/>
                </a:solidFill>
                <a:latin typeface="Consolas" panose="020B0609020204030204" pitchFamily="49" charset="0"/>
              </a:rPr>
              <a:t>1 = 1</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(0x00000002) * </a:t>
            </a:r>
            <a:r>
              <a:rPr lang="en-US" altLang="en-US" sz="900" dirty="0" smtClean="0">
                <a:solidFill>
                  <a:srgbClr val="FFFF00"/>
                </a:solidFill>
                <a:latin typeface="Consolas" panose="020B0609020204030204" pitchFamily="49" charset="0"/>
              </a:rPr>
              <a:t>1 = 2</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(0x00000004) * </a:t>
            </a:r>
            <a:r>
              <a:rPr lang="en-US" altLang="en-US" sz="900" dirty="0" smtClean="0">
                <a:solidFill>
                  <a:srgbClr val="FFFF00"/>
                </a:solidFill>
                <a:latin typeface="Consolas" panose="020B0609020204030204" pitchFamily="49" charset="0"/>
              </a:rPr>
              <a:t>1 = 4</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(0x00000008) * </a:t>
            </a:r>
            <a:r>
              <a:rPr lang="en-US" altLang="en-US" sz="900" dirty="0" smtClean="0">
                <a:solidFill>
                  <a:srgbClr val="FFFF00"/>
                </a:solidFill>
                <a:latin typeface="Consolas" panose="020B0609020204030204" pitchFamily="49" charset="0"/>
              </a:rPr>
              <a:t>1 = 8</a:t>
            </a:r>
            <a:endParaRPr lang="en-US" altLang="en-US" sz="900" dirty="0">
              <a:solidFill>
                <a:srgbClr val="FFFF00"/>
              </a:solidFill>
              <a:latin typeface="Consolas" panose="020B0609020204030204" pitchFamily="49" charset="0"/>
            </a:endParaRPr>
          </a:p>
          <a:p>
            <a:pPr eaLnBrk="1" hangingPunct="1"/>
            <a:r>
              <a:rPr lang="en-US" altLang="en-US" sz="900" dirty="0" smtClean="0">
                <a:solidFill>
                  <a:srgbClr val="FFFF00"/>
                </a:solidFill>
                <a:latin typeface="Consolas" panose="020B0609020204030204" pitchFamily="49" charset="0"/>
              </a:rPr>
              <a:t>-----------------------------</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(0x00000010) * </a:t>
            </a:r>
            <a:r>
              <a:rPr lang="en-US" altLang="en-US" sz="900" dirty="0" smtClean="0">
                <a:solidFill>
                  <a:srgbClr val="FFFF00"/>
                </a:solidFill>
                <a:latin typeface="Consolas" panose="020B0609020204030204" pitchFamily="49" charset="0"/>
              </a:rPr>
              <a:t>1 = 16</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(0x00000020) * </a:t>
            </a:r>
            <a:r>
              <a:rPr lang="en-US" altLang="en-US" sz="900" dirty="0" smtClean="0">
                <a:solidFill>
                  <a:srgbClr val="FFFF00"/>
                </a:solidFill>
                <a:latin typeface="Consolas" panose="020B0609020204030204" pitchFamily="49" charset="0"/>
              </a:rPr>
              <a:t>1 = 32</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print  (0x00000040) * </a:t>
            </a:r>
            <a:r>
              <a:rPr lang="en-US" altLang="en-US" sz="900" dirty="0" smtClean="0">
                <a:solidFill>
                  <a:srgbClr val="FFFF00"/>
                </a:solidFill>
                <a:latin typeface="Consolas" panose="020B0609020204030204" pitchFamily="49" charset="0"/>
              </a:rPr>
              <a:t>1 = 64</a:t>
            </a:r>
            <a:endParaRPr lang="en-US" altLang="en-US" sz="900" dirty="0">
              <a:solidFill>
                <a:srgbClr val="FFFF00"/>
              </a:solidFill>
              <a:latin typeface="Consolas" panose="020B0609020204030204" pitchFamily="49" charset="0"/>
            </a:endParaRPr>
          </a:p>
          <a:p>
            <a:pPr eaLnBrk="1" hangingPunct="1"/>
            <a:r>
              <a:rPr lang="en-US" altLang="en-US" sz="900" dirty="0">
                <a:solidFill>
                  <a:srgbClr val="FFFF00"/>
                </a:solidFill>
                <a:latin typeface="Consolas" panose="020B0609020204030204" pitchFamily="49" charset="0"/>
              </a:rPr>
              <a:t>select (0x00000080) * </a:t>
            </a:r>
            <a:r>
              <a:rPr lang="en-US" altLang="en-US" sz="900" dirty="0" smtClean="0">
                <a:solidFill>
                  <a:srgbClr val="FFFF00"/>
                </a:solidFill>
                <a:latin typeface="Consolas" panose="020B0609020204030204" pitchFamily="49" charset="0"/>
              </a:rPr>
              <a:t>1 = 128</a:t>
            </a:r>
            <a:r>
              <a:rPr lang="en-US" altLang="en-US" sz="900" dirty="0" smtClean="0">
                <a:solidFill>
                  <a:srgbClr val="000000"/>
                </a:solidFill>
                <a:latin typeface="Consolas" panose="020B0609020204030204" pitchFamily="49" charset="0"/>
              </a:rPr>
              <a:t>1= = 128</a:t>
            </a:r>
            <a:endParaRPr lang="en-US" altLang="en-US" sz="900" dirty="0">
              <a:solidFill>
                <a:srgbClr val="000000"/>
              </a:solidFill>
              <a:latin typeface="Consolas" panose="020B0609020204030204" pitchFamily="49" charset="0"/>
            </a:endParaRPr>
          </a:p>
        </p:txBody>
      </p:sp>
      <p:sp>
        <p:nvSpPr>
          <p:cNvPr id="2" name="CaixaDeTexto 1"/>
          <p:cNvSpPr txBox="1"/>
          <p:nvPr/>
        </p:nvSpPr>
        <p:spPr>
          <a:xfrm>
            <a:off x="685437" y="1390540"/>
            <a:ext cx="2941831" cy="1015663"/>
          </a:xfrm>
          <a:prstGeom prst="rect">
            <a:avLst/>
          </a:prstGeom>
          <a:noFill/>
        </p:spPr>
        <p:txBody>
          <a:bodyPr wrap="none" rtlCol="0">
            <a:spAutoFit/>
          </a:bodyPr>
          <a:lstStyle/>
          <a:p>
            <a:r>
              <a:rPr lang="pt-BR" sz="1400" dirty="0" err="1" smtClean="0">
                <a:solidFill>
                  <a:schemeClr val="accent4">
                    <a:lumMod val="60000"/>
                    <a:lumOff val="40000"/>
                  </a:schemeClr>
                </a:solidFill>
              </a:rPr>
              <a:t>Idbin</a:t>
            </a:r>
            <a:r>
              <a:rPr lang="pt-BR" sz="1400" dirty="0" smtClean="0">
                <a:solidFill>
                  <a:schemeClr val="accent4">
                    <a:lumMod val="60000"/>
                    <a:lumOff val="40000"/>
                  </a:schemeClr>
                </a:solidFill>
              </a:rPr>
              <a:t>     – </a:t>
            </a:r>
            <a:r>
              <a:rPr lang="pt-BR" sz="1400" dirty="0" err="1" smtClean="0">
                <a:solidFill>
                  <a:schemeClr val="accent4">
                    <a:lumMod val="60000"/>
                    <a:lumOff val="40000"/>
                  </a:schemeClr>
                </a:solidFill>
              </a:rPr>
              <a:t>pk</a:t>
            </a:r>
            <a:r>
              <a:rPr lang="pt-BR" sz="1400" dirty="0" smtClean="0">
                <a:solidFill>
                  <a:schemeClr val="accent4">
                    <a:lumMod val="60000"/>
                    <a:lumOff val="40000"/>
                  </a:schemeClr>
                </a:solidFill>
              </a:rPr>
              <a:t> offset do vetor linear</a:t>
            </a:r>
          </a:p>
          <a:p>
            <a:r>
              <a:rPr lang="pt-BR" sz="1400" dirty="0" err="1" smtClean="0">
                <a:solidFill>
                  <a:schemeClr val="accent4">
                    <a:lumMod val="60000"/>
                    <a:lumOff val="40000"/>
                  </a:schemeClr>
                </a:solidFill>
              </a:rPr>
              <a:t>Bin_val</a:t>
            </a:r>
            <a:r>
              <a:rPr lang="pt-BR" sz="1400" dirty="0" smtClean="0">
                <a:solidFill>
                  <a:schemeClr val="accent4">
                    <a:lumMod val="60000"/>
                    <a:lumOff val="40000"/>
                  </a:schemeClr>
                </a:solidFill>
              </a:rPr>
              <a:t> – valor posicional em hexa</a:t>
            </a:r>
          </a:p>
          <a:p>
            <a:r>
              <a:rPr lang="pt-BR" sz="1400" dirty="0" err="1" smtClean="0">
                <a:solidFill>
                  <a:schemeClr val="accent4">
                    <a:lumMod val="60000"/>
                    <a:lumOff val="40000"/>
                  </a:schemeClr>
                </a:solidFill>
              </a:rPr>
              <a:t>Val_pos</a:t>
            </a:r>
            <a:r>
              <a:rPr lang="pt-BR" sz="1400" dirty="0" smtClean="0">
                <a:solidFill>
                  <a:schemeClr val="accent4">
                    <a:lumMod val="60000"/>
                    <a:lumOff val="40000"/>
                  </a:schemeClr>
                </a:solidFill>
              </a:rPr>
              <a:t>– valor posicional decimal</a:t>
            </a:r>
          </a:p>
          <a:p>
            <a:endParaRPr lang="en-US"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7" name="Rectangle 65"/>
          <p:cNvSpPr>
            <a:spLocks noChangeArrowheads="1"/>
          </p:cNvSpPr>
          <p:nvPr/>
        </p:nvSpPr>
        <p:spPr bwMode="auto">
          <a:xfrm>
            <a:off x="2178050" y="190500"/>
            <a:ext cx="6146800" cy="4779963"/>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8" name="Rectangle 8"/>
          <p:cNvSpPr>
            <a:spLocks noChangeArrowheads="1"/>
          </p:cNvSpPr>
          <p:nvPr/>
        </p:nvSpPr>
        <p:spPr bwMode="auto">
          <a:xfrm>
            <a:off x="595313" y="1398588"/>
            <a:ext cx="5746750" cy="5108575"/>
          </a:xfrm>
          <a:prstGeom prst="rect">
            <a:avLst/>
          </a:prstGeom>
          <a:noFill/>
          <a:ln w="9525">
            <a:noFill/>
            <a:miter lim="800000"/>
            <a:headEnd/>
            <a:tailEnd/>
          </a:ln>
        </p:spPr>
        <p:txBody>
          <a:bodyPr>
            <a:spAutoFit/>
          </a:bodyPr>
          <a:lstStyle/>
          <a:p>
            <a:pPr>
              <a:defRPr/>
            </a:pPr>
            <a:r>
              <a:rPr lang="en-US" sz="1000" b="1" dirty="0">
                <a:solidFill>
                  <a:schemeClr val="tx1"/>
                </a:solidFill>
                <a:latin typeface="Courier New" pitchFamily="49" charset="0"/>
                <a:ea typeface="Calibri" pitchFamily="34" charset="0"/>
                <a:cs typeface="Courier New" pitchFamily="49" charset="0"/>
              </a:rPr>
              <a:t>CREATE TABLE </a:t>
            </a:r>
            <a:r>
              <a:rPr lang="en-US" sz="1000" b="1" dirty="0" err="1">
                <a:solidFill>
                  <a:schemeClr val="tx1"/>
                </a:solidFill>
                <a:latin typeface="Courier New" pitchFamily="49" charset="0"/>
                <a:ea typeface="Calibri" pitchFamily="34" charset="0"/>
                <a:cs typeface="Courier New" pitchFamily="49" charset="0"/>
              </a:rPr>
              <a:t>Bitvalues</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key_col</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 PRIMARY KEY,</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group_col</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data_bits</a:t>
            </a:r>
            <a:r>
              <a:rPr lang="en-US" sz="1000" b="1" dirty="0">
                <a:solidFill>
                  <a:schemeClr val="tx1"/>
                </a:solidFill>
                <a:latin typeface="Courier New" pitchFamily="49" charset="0"/>
                <a:ea typeface="Calibri" pitchFamily="34" charset="0"/>
                <a:cs typeface="Courier New" pitchFamily="49" charset="0"/>
              </a:rPr>
              <a:t> </a:t>
            </a:r>
            <a:r>
              <a:rPr lang="en-US" sz="1000" b="1" dirty="0" err="1">
                <a:solidFill>
                  <a:schemeClr val="tx1"/>
                </a:solidFill>
                <a:latin typeface="Courier New" pitchFamily="49" charset="0"/>
                <a:ea typeface="Calibri" pitchFamily="34" charset="0"/>
                <a:cs typeface="Courier New" pitchFamily="49" charset="0"/>
              </a:rPr>
              <a:t>int</a:t>
            </a:r>
            <a:r>
              <a:rPr lang="en-US" sz="1000" b="1" dirty="0">
                <a:solidFill>
                  <a:schemeClr val="tx1"/>
                </a:solidFill>
                <a:latin typeface="Courier New" pitchFamily="49" charset="0"/>
                <a:ea typeface="Calibri" pitchFamily="34" charset="0"/>
                <a:cs typeface="Courier New" pitchFamily="49" charset="0"/>
              </a:rPr>
              <a:t> NOT NULL</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SET NOCOUNT ON</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 </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VALUES(1, 1, 1) -- ...0001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VALUES(2, 1, 9) -- ...1001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VALUES(3, 1, 4) -- ...0100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VALUES(4, 2, 8) -- ...1000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VALUES(5, 2, 3) -- ...0011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VALUES(6, 2, 7) -- ...0111</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VALUES(7, 3, 4) -- ...0100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VALUES(8, 3, 6) -- ...0110</a:t>
            </a:r>
            <a:endParaRPr lang="pt-BR" sz="1050" dirty="0">
              <a:solidFill>
                <a:schemeClr val="tx1"/>
              </a:solidFill>
              <a:ea typeface="Calibri" pitchFamily="34" charset="0"/>
              <a:cs typeface="Courier New" pitchFamily="49" charset="0"/>
            </a:endParaRPr>
          </a:p>
          <a:p>
            <a:pPr>
              <a:defRPr/>
            </a:pPr>
            <a:r>
              <a:rPr lang="en-US" sz="1000" b="1" dirty="0">
                <a:solidFill>
                  <a:schemeClr val="tx1"/>
                </a:solidFill>
                <a:latin typeface="Courier New" pitchFamily="49" charset="0"/>
                <a:ea typeface="Calibri" pitchFamily="34" charset="0"/>
                <a:cs typeface="Courier New" pitchFamily="49" charset="0"/>
              </a:rPr>
              <a:t>INSERT INTO </a:t>
            </a:r>
            <a:r>
              <a:rPr lang="en-US" sz="1000" b="1" dirty="0" err="1">
                <a:solidFill>
                  <a:schemeClr val="tx1"/>
                </a:solidFill>
                <a:latin typeface="Courier New" pitchFamily="49" charset="0"/>
                <a:ea typeface="Calibri" pitchFamily="34" charset="0"/>
                <a:cs typeface="Courier New" pitchFamily="49" charset="0"/>
              </a:rPr>
              <a:t>Bitvalues</a:t>
            </a:r>
            <a:r>
              <a:rPr lang="en-US" sz="1000" b="1" dirty="0">
                <a:solidFill>
                  <a:schemeClr val="tx1"/>
                </a:solidFill>
                <a:latin typeface="Courier New" pitchFamily="49" charset="0"/>
                <a:ea typeface="Calibri" pitchFamily="34" charset="0"/>
                <a:cs typeface="Courier New" pitchFamily="49" charset="0"/>
              </a:rPr>
              <a:t> VALUES(9, 3, 5) -- ...0101</a:t>
            </a:r>
          </a:p>
          <a:p>
            <a:pPr>
              <a:defRPr/>
            </a:pPr>
            <a:endParaRPr lang="en-US" sz="1000" b="1" dirty="0">
              <a:solidFill>
                <a:schemeClr val="tx1"/>
              </a:solidFill>
              <a:latin typeface="Courier New" pitchFamily="49" charset="0"/>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SELECT * FROM BITVALUES</a:t>
            </a:r>
            <a:endParaRPr lang="pt-BR" sz="1000" dirty="0">
              <a:solidFill>
                <a:schemeClr val="tx1"/>
              </a:solidFill>
              <a:ea typeface="Calibri" pitchFamily="34" charset="0"/>
              <a:cs typeface="Courier New" pitchFamily="49" charset="0"/>
            </a:endParaRPr>
          </a:p>
          <a:p>
            <a:pPr eaLnBrk="1" hangingPunct="1">
              <a:defRPr/>
            </a:pPr>
            <a:r>
              <a:rPr lang="en-US" sz="1000" dirty="0">
                <a:solidFill>
                  <a:schemeClr val="tx1"/>
                </a:solidFill>
                <a:ea typeface="Calibri" pitchFamily="34" charset="0"/>
                <a:cs typeface="Courier New" pitchFamily="49" charset="0"/>
              </a:rPr>
              <a:t> </a:t>
            </a:r>
            <a:endParaRPr lang="pt-BR" sz="1000" dirty="0">
              <a:solidFill>
                <a:schemeClr val="tx1"/>
              </a:solidFill>
              <a:ea typeface="Calibri" pitchFamily="34" charset="0"/>
              <a:cs typeface="Courier New" pitchFamily="49" charset="0"/>
            </a:endParaRPr>
          </a:p>
          <a:p>
            <a:pPr eaLnBrk="1" hangingPunct="1">
              <a:defRPr/>
            </a:pPr>
            <a:r>
              <a:rPr lang="en-US" sz="1000" b="1" dirty="0" err="1">
                <a:solidFill>
                  <a:schemeClr val="tx1"/>
                </a:solidFill>
                <a:ea typeface="Calibri" pitchFamily="34" charset="0"/>
                <a:cs typeface="Courier New" pitchFamily="49" charset="0"/>
              </a:rPr>
              <a:t>key_col</a:t>
            </a:r>
            <a:r>
              <a:rPr lang="en-US" sz="1000" b="1" dirty="0">
                <a:solidFill>
                  <a:schemeClr val="tx1"/>
                </a:solidFill>
                <a:ea typeface="Calibri" pitchFamily="34" charset="0"/>
                <a:cs typeface="Courier New" pitchFamily="49" charset="0"/>
              </a:rPr>
              <a:t>   </a:t>
            </a:r>
            <a:r>
              <a:rPr lang="en-US" sz="1000" b="1" dirty="0" err="1">
                <a:solidFill>
                  <a:schemeClr val="tx1"/>
                </a:solidFill>
                <a:ea typeface="Calibri" pitchFamily="34" charset="0"/>
                <a:cs typeface="Courier New" pitchFamily="49" charset="0"/>
              </a:rPr>
              <a:t>group_col</a:t>
            </a:r>
            <a:r>
              <a:rPr lang="en-US" sz="1000" b="1" dirty="0">
                <a:solidFill>
                  <a:schemeClr val="tx1"/>
                </a:solidFill>
                <a:ea typeface="Calibri" pitchFamily="34" charset="0"/>
                <a:cs typeface="Courier New" pitchFamily="49" charset="0"/>
              </a:rPr>
              <a:t>   </a:t>
            </a:r>
            <a:r>
              <a:rPr lang="en-US" sz="1000" b="1" dirty="0" err="1">
                <a:solidFill>
                  <a:schemeClr val="tx1"/>
                </a:solidFill>
                <a:ea typeface="Calibri" pitchFamily="34" charset="0"/>
                <a:cs typeface="Courier New" pitchFamily="49" charset="0"/>
              </a:rPr>
              <a:t>data_bits</a:t>
            </a:r>
            <a:endParaRPr lang="pt-BR" sz="1000" dirty="0">
              <a:solidFill>
                <a:schemeClr val="tx1"/>
              </a:solidFill>
              <a:ea typeface="Calibri" pitchFamily="34" charset="0"/>
              <a:cs typeface="Courier New" pitchFamily="49" charset="0"/>
            </a:endParaRPr>
          </a:p>
          <a:p>
            <a:pPr eaLnBrk="1" hangingPunct="1">
              <a:defRPr/>
            </a:pPr>
            <a:r>
              <a:rPr lang="pt-BR" sz="1000" b="1" dirty="0">
                <a:solidFill>
                  <a:schemeClr val="tx1"/>
                </a:solidFill>
                <a:ea typeface="Calibri" pitchFamily="34" charset="0"/>
                <a:cs typeface="Courier New" pitchFamily="49" charset="0"/>
              </a:rPr>
              <a:t>--------------------------------------------</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1                 1           1</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2                 1           9</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3                 1           4</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4                 2           8</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5                 2           3</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6                 2           7</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7                 3           4</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8                 3           6</a:t>
            </a:r>
            <a:endParaRPr lang="pt-BR" sz="1000" dirty="0">
              <a:solidFill>
                <a:schemeClr val="tx1"/>
              </a:solidFill>
              <a:ea typeface="Calibri" pitchFamily="34" charset="0"/>
              <a:cs typeface="Courier New" pitchFamily="49" charset="0"/>
            </a:endParaRPr>
          </a:p>
          <a:p>
            <a:pPr eaLnBrk="1" hangingPunct="1">
              <a:defRPr/>
            </a:pPr>
            <a:r>
              <a:rPr lang="en-US" sz="1000" b="1" dirty="0">
                <a:solidFill>
                  <a:schemeClr val="tx1"/>
                </a:solidFill>
                <a:ea typeface="Calibri" pitchFamily="34" charset="0"/>
                <a:cs typeface="Courier New" pitchFamily="49" charset="0"/>
              </a:rPr>
              <a:t>9                 3           5</a:t>
            </a:r>
            <a:endParaRPr lang="pt-BR" sz="1000" dirty="0">
              <a:solidFill>
                <a:schemeClr val="tx1"/>
              </a:solidFill>
              <a:ea typeface="Calibri" pitchFamily="34" charset="0"/>
              <a:cs typeface="Courier New" pitchFamily="49" charset="0"/>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37"/>
          <p:cNvSpPr>
            <a:spLocks noChangeArrowheads="1"/>
          </p:cNvSpPr>
          <p:nvPr/>
        </p:nvSpPr>
        <p:spPr bwMode="auto">
          <a:xfrm>
            <a:off x="876300" y="2667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5603" name="Rectangle 8"/>
          <p:cNvSpPr>
            <a:spLocks noChangeArrowheads="1"/>
          </p:cNvSpPr>
          <p:nvPr/>
        </p:nvSpPr>
        <p:spPr bwMode="auto">
          <a:xfrm>
            <a:off x="595313" y="1398588"/>
            <a:ext cx="4926012"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b="1">
                <a:latin typeface="Segoe"/>
                <a:cs typeface="Times New Roman" panose="02020603050405020304" pitchFamily="18" charset="0"/>
              </a:rPr>
              <a:t>--&amp; (Bitwise AND)-&gt;&gt;CATEGORIA INTEGER - INT-SMALLINT-TINYINT</a:t>
            </a: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--&amp; (Bitwise AND) do valor 1 do primeiro item inteiro é igual ele mesmo</a:t>
            </a:r>
          </a:p>
          <a:p>
            <a:pPr>
              <a:spcBef>
                <a:spcPct val="0"/>
              </a:spcBef>
              <a:buClrTx/>
              <a:buSzTx/>
              <a:buFontTx/>
              <a:buNone/>
            </a:pP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0000 0000 0000 0000 0000 0000 0000 0001</a:t>
            </a:r>
            <a:endParaRPr lang="pt-BR" altLang="en-US" sz="1000">
              <a:latin typeface="Segoe"/>
            </a:endParaRPr>
          </a:p>
          <a:p>
            <a:pPr>
              <a:spcBef>
                <a:spcPct val="0"/>
              </a:spcBef>
              <a:buClrTx/>
              <a:buSzTx/>
              <a:buFontTx/>
              <a:buNone/>
            </a:pPr>
            <a:r>
              <a:rPr lang="pt-BR" altLang="en-US" sz="1000">
                <a:latin typeface="Segoe"/>
                <a:cs typeface="Times New Roman" panose="02020603050405020304" pitchFamily="18" charset="0"/>
              </a:rPr>
              <a:t>0000 0000 0000 0000 0000 0000 0000 0001</a:t>
            </a:r>
          </a:p>
          <a:p>
            <a:pPr>
              <a:spcBef>
                <a:spcPct val="0"/>
              </a:spcBef>
              <a:buClrTx/>
              <a:buSzTx/>
              <a:buFontTx/>
              <a:buNone/>
            </a:pPr>
            <a:endParaRPr lang="pt-BR" altLang="en-US" sz="1000">
              <a:latin typeface="Segoe"/>
              <a:cs typeface="Times New Roman" panose="02020603050405020304" pitchFamily="18" charset="0"/>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--&amp; (Bitwise AND)do proprio valor inteiro</a:t>
            </a:r>
            <a:endParaRPr lang="pt-BR" altLang="en-US" sz="1000">
              <a:latin typeface="Segoe"/>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select (data_bits &amp; data_bits) as [bitwise do valor inteiro]</a:t>
            </a:r>
            <a:endParaRPr lang="pt-BR" altLang="en-US" sz="1000">
              <a:latin typeface="Segoe"/>
            </a:endParaRPr>
          </a:p>
          <a:p>
            <a:pPr eaLnBrk="1" hangingPunct="1">
              <a:spcBef>
                <a:spcPct val="0"/>
              </a:spcBef>
              <a:buClrTx/>
              <a:buSzTx/>
              <a:buFontTx/>
              <a:buNone/>
            </a:pPr>
            <a:r>
              <a:rPr lang="pt-BR" altLang="en-US" sz="1000" b="1">
                <a:latin typeface="Segoe"/>
              </a:rPr>
              <a:t>     </a:t>
            </a:r>
            <a:r>
              <a:rPr lang="en-US" altLang="en-US" sz="1000" b="1">
                <a:latin typeface="Segoe"/>
              </a:rPr>
              <a:t>from bitvalues</a:t>
            </a:r>
            <a:endParaRPr lang="pt-BR" altLang="en-US" sz="1000">
              <a:latin typeface="Segoe"/>
            </a:endParaRPr>
          </a:p>
          <a:p>
            <a:pPr eaLnBrk="1" hangingPunct="1">
              <a:spcBef>
                <a:spcPct val="0"/>
              </a:spcBef>
              <a:buClrTx/>
              <a:buSzTx/>
              <a:buFontTx/>
              <a:buNone/>
            </a:pPr>
            <a:r>
              <a:rPr lang="en-US" altLang="en-US" sz="1000" b="1">
                <a:latin typeface="Segoe"/>
              </a:rPr>
              <a:t>------------------------</a:t>
            </a:r>
            <a:endParaRPr lang="pt-BR" altLang="en-US" sz="1000">
              <a:latin typeface="Segoe"/>
            </a:endParaRPr>
          </a:p>
          <a:p>
            <a:pPr eaLnBrk="1" hangingPunct="1">
              <a:spcBef>
                <a:spcPct val="0"/>
              </a:spcBef>
              <a:buClrTx/>
              <a:buSzTx/>
              <a:buFontTx/>
              <a:buNone/>
            </a:pPr>
            <a:r>
              <a:rPr lang="en-US" altLang="en-US" sz="1000" b="1">
                <a:latin typeface="Segoe"/>
              </a:rPr>
              <a:t>bitwise do valor inteiro</a:t>
            </a:r>
            <a:endParaRPr lang="pt-BR" altLang="en-US" sz="1000">
              <a:latin typeface="Segoe"/>
            </a:endParaRPr>
          </a:p>
          <a:p>
            <a:pPr eaLnBrk="1" hangingPunct="1">
              <a:spcBef>
                <a:spcPct val="0"/>
              </a:spcBef>
              <a:buClrTx/>
              <a:buSzTx/>
              <a:buFontTx/>
              <a:buNone/>
            </a:pPr>
            <a:r>
              <a:rPr lang="en-US" altLang="en-US" sz="1000" b="1">
                <a:latin typeface="Segoe"/>
              </a:rPr>
              <a:t>------------------------</a:t>
            </a:r>
            <a:endParaRPr lang="pt-BR" altLang="en-US" sz="1000">
              <a:latin typeface="Segoe"/>
            </a:endParaRPr>
          </a:p>
          <a:p>
            <a:pPr eaLnBrk="1" hangingPunct="1">
              <a:spcBef>
                <a:spcPct val="0"/>
              </a:spcBef>
              <a:buClrTx/>
              <a:buSzTx/>
              <a:buFontTx/>
              <a:buNone/>
            </a:pPr>
            <a:r>
              <a:rPr lang="en-US" altLang="en-US" sz="1000" b="1">
                <a:latin typeface="Segoe"/>
              </a:rPr>
              <a:t>1</a:t>
            </a:r>
            <a:endParaRPr lang="pt-BR" altLang="en-US" sz="1000">
              <a:latin typeface="Segoe"/>
            </a:endParaRPr>
          </a:p>
          <a:p>
            <a:pPr eaLnBrk="1" hangingPunct="1">
              <a:spcBef>
                <a:spcPct val="0"/>
              </a:spcBef>
              <a:buClrTx/>
              <a:buSzTx/>
              <a:buFontTx/>
              <a:buNone/>
            </a:pPr>
            <a:r>
              <a:rPr lang="en-US" altLang="en-US" sz="1000" b="1">
                <a:latin typeface="Segoe"/>
              </a:rPr>
              <a:t>9</a:t>
            </a:r>
            <a:endParaRPr lang="pt-BR" altLang="en-US" sz="1000">
              <a:latin typeface="Segoe"/>
            </a:endParaRPr>
          </a:p>
          <a:p>
            <a:pPr eaLnBrk="1" hangingPunct="1">
              <a:spcBef>
                <a:spcPct val="0"/>
              </a:spcBef>
              <a:buClrTx/>
              <a:buSzTx/>
              <a:buFontTx/>
              <a:buNone/>
            </a:pPr>
            <a:r>
              <a:rPr lang="en-US" altLang="en-US" sz="1000" b="1">
                <a:latin typeface="Segoe"/>
              </a:rPr>
              <a:t>4</a:t>
            </a:r>
            <a:endParaRPr lang="pt-BR" altLang="en-US" sz="1000">
              <a:latin typeface="Segoe"/>
            </a:endParaRPr>
          </a:p>
          <a:p>
            <a:pPr eaLnBrk="1" hangingPunct="1">
              <a:spcBef>
                <a:spcPct val="0"/>
              </a:spcBef>
              <a:buClrTx/>
              <a:buSzTx/>
              <a:buFontTx/>
              <a:buNone/>
            </a:pPr>
            <a:r>
              <a:rPr lang="en-US" altLang="en-US" sz="1000" b="1">
                <a:latin typeface="Segoe"/>
              </a:rPr>
              <a:t>8</a:t>
            </a:r>
            <a:endParaRPr lang="pt-BR" altLang="en-US" sz="1000">
              <a:latin typeface="Segoe"/>
            </a:endParaRPr>
          </a:p>
          <a:p>
            <a:pPr eaLnBrk="1" hangingPunct="1">
              <a:spcBef>
                <a:spcPct val="0"/>
              </a:spcBef>
              <a:buClrTx/>
              <a:buSzTx/>
              <a:buFontTx/>
              <a:buNone/>
            </a:pPr>
            <a:r>
              <a:rPr lang="en-US" altLang="en-US" sz="1000" b="1">
                <a:latin typeface="Segoe"/>
              </a:rPr>
              <a:t>3</a:t>
            </a:r>
            <a:endParaRPr lang="pt-BR" altLang="en-US" sz="1000">
              <a:latin typeface="Segoe"/>
            </a:endParaRPr>
          </a:p>
          <a:p>
            <a:pPr eaLnBrk="1" hangingPunct="1">
              <a:spcBef>
                <a:spcPct val="0"/>
              </a:spcBef>
              <a:buClrTx/>
              <a:buSzTx/>
              <a:buFontTx/>
              <a:buNone/>
            </a:pPr>
            <a:r>
              <a:rPr lang="en-US" altLang="en-US" sz="1000" b="1">
                <a:latin typeface="Segoe"/>
              </a:rPr>
              <a:t>7</a:t>
            </a:r>
            <a:endParaRPr lang="pt-BR" altLang="en-US" sz="1000">
              <a:latin typeface="Segoe"/>
            </a:endParaRPr>
          </a:p>
          <a:p>
            <a:pPr eaLnBrk="1" hangingPunct="1">
              <a:spcBef>
                <a:spcPct val="0"/>
              </a:spcBef>
              <a:buClrTx/>
              <a:buSzTx/>
              <a:buFontTx/>
              <a:buNone/>
            </a:pPr>
            <a:r>
              <a:rPr lang="en-US" altLang="en-US" sz="1000" b="1">
                <a:latin typeface="Segoe"/>
              </a:rPr>
              <a:t>4</a:t>
            </a:r>
            <a:endParaRPr lang="pt-BR" altLang="en-US" sz="1000">
              <a:latin typeface="Segoe"/>
            </a:endParaRPr>
          </a:p>
          <a:p>
            <a:pPr eaLnBrk="1" hangingPunct="1">
              <a:spcBef>
                <a:spcPct val="0"/>
              </a:spcBef>
              <a:buClrTx/>
              <a:buSzTx/>
              <a:buFontTx/>
              <a:buNone/>
            </a:pPr>
            <a:r>
              <a:rPr lang="en-US" altLang="en-US" sz="1000" b="1">
                <a:latin typeface="Segoe"/>
              </a:rPr>
              <a:t>6</a:t>
            </a:r>
            <a:endParaRPr lang="pt-BR" altLang="en-US" sz="1000">
              <a:latin typeface="Segoe"/>
            </a:endParaRPr>
          </a:p>
          <a:p>
            <a:pPr eaLnBrk="1" hangingPunct="1">
              <a:spcBef>
                <a:spcPct val="0"/>
              </a:spcBef>
              <a:buClrTx/>
              <a:buSzTx/>
              <a:buFontTx/>
              <a:buNone/>
            </a:pPr>
            <a:r>
              <a:rPr lang="en-US" altLang="en-US" sz="1000" b="1">
                <a:latin typeface="Segoe"/>
              </a:rPr>
              <a:t>5</a:t>
            </a:r>
            <a:endParaRPr lang="pt-BR" altLang="en-US" sz="1000">
              <a:latin typeface="Segoe"/>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7651" name="Rectangle 1"/>
          <p:cNvSpPr>
            <a:spLocks noChangeArrowheads="1"/>
          </p:cNvSpPr>
          <p:nvPr/>
        </p:nvSpPr>
        <p:spPr bwMode="auto">
          <a:xfrm>
            <a:off x="1066800" y="1371600"/>
            <a:ext cx="55626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hexadecimal do valor inteiro bit a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select data_bits,(data_bits &amp; 0x00000008) as [quarto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0x00000004) as [terceiro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0x00000002) as [segundo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                            (data_bits &amp; 0x00000001) as [primeiro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900" b="1">
                <a:latin typeface="Segoe"/>
                <a:ea typeface="Calibri" panose="020F0502020204030204" pitchFamily="34" charset="0"/>
                <a:cs typeface="Times New Roman" panose="02020603050405020304" pitchFamily="18" charset="0"/>
              </a:rPr>
              <a:t>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Times New Roman" panose="02020603050405020304" pitchFamily="18" charset="0"/>
              </a:rPr>
              <a:t>data_bits   quarto   bit terceiro bit segundo  bit primeiro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 ------------ ------------ ------------</a:t>
            </a:r>
            <a:endParaRPr lang="pt-BR" altLang="en-US" sz="900">
              <a:latin typeface="Segoe"/>
            </a:endParaRPr>
          </a:p>
          <a:p>
            <a:pPr>
              <a:spcBef>
                <a:spcPct val="0"/>
              </a:spcBef>
              <a:buClrTx/>
              <a:buSzTx/>
              <a:buFontTx/>
              <a:buNone/>
            </a:pPr>
            <a:r>
              <a:rPr lang="en-US" altLang="en-US" sz="800">
                <a:latin typeface="Courier New" panose="02070309020205020404" pitchFamily="49" charset="0"/>
              </a:rPr>
              <a:t>1           0            0            0            1</a:t>
            </a:r>
            <a:endParaRPr lang="pt-BR" altLang="en-US" sz="900">
              <a:latin typeface="Segoe"/>
            </a:endParaRPr>
          </a:p>
          <a:p>
            <a:pPr>
              <a:spcBef>
                <a:spcPct val="0"/>
              </a:spcBef>
              <a:buClrTx/>
              <a:buSzTx/>
              <a:buFontTx/>
              <a:buNone/>
            </a:pPr>
            <a:r>
              <a:rPr lang="en-US" altLang="en-US" sz="800">
                <a:latin typeface="Courier New" panose="02070309020205020404" pitchFamily="49" charset="0"/>
              </a:rPr>
              <a:t>9           8            0            0            1</a:t>
            </a:r>
            <a:endParaRPr lang="pt-BR" altLang="en-US" sz="900">
              <a:latin typeface="Segoe"/>
            </a:endParaRPr>
          </a:p>
          <a:p>
            <a:pPr>
              <a:spcBef>
                <a:spcPct val="0"/>
              </a:spcBef>
              <a:buClrTx/>
              <a:buSzTx/>
              <a:buFontTx/>
              <a:buNone/>
            </a:pPr>
            <a:r>
              <a:rPr lang="en-US" altLang="en-US" sz="800">
                <a:latin typeface="Courier New" panose="02070309020205020404" pitchFamily="49" charset="0"/>
              </a:rPr>
              <a:t>4           0            4            0            0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8           8            0            0            0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3           0            0            2            1</a:t>
            </a:r>
            <a:endParaRPr lang="pt-BR" altLang="en-US" sz="900">
              <a:latin typeface="Segoe"/>
            </a:endParaRPr>
          </a:p>
          <a:p>
            <a:pPr>
              <a:spcBef>
                <a:spcPct val="0"/>
              </a:spcBef>
              <a:buClrTx/>
              <a:buSzTx/>
              <a:buFontTx/>
              <a:buNone/>
            </a:pPr>
            <a:r>
              <a:rPr lang="en-US" altLang="en-US" sz="800">
                <a:latin typeface="Courier New" panose="02070309020205020404" pitchFamily="49" charset="0"/>
              </a:rPr>
              <a:t>7           0            4            2            1</a:t>
            </a:r>
            <a:endParaRPr lang="pt-BR" altLang="en-US" sz="900">
              <a:latin typeface="Segoe"/>
            </a:endParaRPr>
          </a:p>
          <a:p>
            <a:pPr>
              <a:spcBef>
                <a:spcPct val="0"/>
              </a:spcBef>
              <a:buClrTx/>
              <a:buSzTx/>
              <a:buFontTx/>
              <a:buNone/>
            </a:pPr>
            <a:r>
              <a:rPr lang="en-US" altLang="en-US" sz="800">
                <a:latin typeface="Courier New" panose="02070309020205020404" pitchFamily="49" charset="0"/>
              </a:rPr>
              <a:t>4           0            4            0            0</a:t>
            </a:r>
            <a:endParaRPr lang="pt-BR" altLang="en-US" sz="900">
              <a:latin typeface="Segoe"/>
            </a:endParaRPr>
          </a:p>
          <a:p>
            <a:pPr>
              <a:spcBef>
                <a:spcPct val="0"/>
              </a:spcBef>
              <a:buClrTx/>
              <a:buSzTx/>
              <a:buFontTx/>
              <a:buNone/>
            </a:pPr>
            <a:r>
              <a:rPr lang="en-US" altLang="en-US" sz="800">
                <a:latin typeface="Courier New" panose="02070309020205020404" pitchFamily="49" charset="0"/>
              </a:rPr>
              <a:t>6           0            4            2            0</a:t>
            </a:r>
            <a:endParaRPr lang="pt-BR" altLang="en-US" sz="900">
              <a:latin typeface="Segoe"/>
            </a:endParaRPr>
          </a:p>
          <a:p>
            <a:pPr>
              <a:spcBef>
                <a:spcPct val="0"/>
              </a:spcBef>
              <a:buClrTx/>
              <a:buSzTx/>
              <a:buFontTx/>
              <a:buNone/>
            </a:pPr>
            <a:r>
              <a:rPr lang="en-US" altLang="en-US" sz="800">
                <a:latin typeface="Courier New" panose="02070309020205020404" pitchFamily="49" charset="0"/>
              </a:rPr>
              <a:t>5           0            4            0            1</a:t>
            </a:r>
            <a:endParaRPr lang="pt-BR" altLang="en-US" sz="800">
              <a:latin typeface="Courier New" panose="02070309020205020404" pitchFamily="49" charset="0"/>
            </a:endParaRPr>
          </a:p>
          <a:p>
            <a:pPr>
              <a:spcBef>
                <a:spcPct val="0"/>
              </a:spcBef>
              <a:buClrTx/>
              <a:buSzTx/>
              <a:buFontTx/>
              <a:buNone/>
            </a:pPr>
            <a:r>
              <a:rPr lang="pt-BR" altLang="en-US" sz="800">
                <a:latin typeface="Courier New" panose="02070309020205020404" pitchFamily="49" charset="0"/>
              </a:rPr>
              <a:t>---------------------------------------------------------------</a:t>
            </a:r>
            <a:r>
              <a:rPr lang="pt-BR" altLang="en-US" sz="900">
                <a:latin typeface="Segoe"/>
              </a:rPr>
              <a:t> </a:t>
            </a:r>
          </a:p>
          <a:p>
            <a:pPr>
              <a:spcBef>
                <a:spcPct val="0"/>
              </a:spcBef>
              <a:buClrTx/>
              <a:buSzTx/>
              <a:buFontTx/>
              <a:buNone/>
            </a:pPr>
            <a:endParaRPr lang="pt-BR" altLang="en-US" sz="9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b="1">
                <a:latin typeface="Segoe"/>
              </a:rPr>
              <a:t>--Valor 1 setado no bit1</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 </a:t>
            </a:r>
            <a:endParaRPr lang="pt-BR" altLang="en-US" sz="1000">
              <a:latin typeface="Segoe"/>
            </a:endParaRPr>
          </a:p>
          <a:p>
            <a:pPr eaLnBrk="1" hangingPunct="1">
              <a:spcBef>
                <a:spcPct val="0"/>
              </a:spcBef>
              <a:buClrTx/>
              <a:buSzTx/>
              <a:buFontTx/>
              <a:buNone/>
            </a:pPr>
            <a:r>
              <a:rPr lang="en-US" altLang="en-US" sz="1000" b="1">
                <a:latin typeface="Segoe"/>
              </a:rPr>
              <a:t>SELECT * FROM bitvalues </a:t>
            </a:r>
            <a:endParaRPr lang="pt-BR" altLang="en-US" sz="1000">
              <a:latin typeface="Segoe"/>
            </a:endParaRPr>
          </a:p>
          <a:p>
            <a:pPr eaLnBrk="1" hangingPunct="1">
              <a:spcBef>
                <a:spcPct val="0"/>
              </a:spcBef>
              <a:buClrTx/>
              <a:buSzTx/>
              <a:buFontTx/>
              <a:buNone/>
            </a:pPr>
            <a:r>
              <a:rPr lang="en-US" altLang="en-US" sz="1000" b="1">
                <a:latin typeface="Segoe"/>
              </a:rPr>
              <a:t>     WHERE (data_bits &amp; 0x00000001) = 1</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key_col     group_col   data_bits</a:t>
            </a:r>
            <a:endParaRPr lang="pt-BR" altLang="en-US" sz="1000">
              <a:latin typeface="Segoe"/>
            </a:endParaRP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en-US" altLang="en-US" sz="1000">
                <a:latin typeface="Segoe"/>
              </a:rPr>
              <a:t>1                        1           1</a:t>
            </a:r>
            <a:endParaRPr lang="pt-BR" altLang="en-US" sz="1000">
              <a:latin typeface="Segoe"/>
            </a:endParaRPr>
          </a:p>
          <a:p>
            <a:pPr eaLnBrk="1" hangingPunct="1">
              <a:spcBef>
                <a:spcPct val="0"/>
              </a:spcBef>
              <a:buClrTx/>
              <a:buSzTx/>
              <a:buFontTx/>
              <a:buNone/>
            </a:pPr>
            <a:r>
              <a:rPr lang="en-US" altLang="en-US" sz="1000">
                <a:latin typeface="Segoe"/>
              </a:rPr>
              <a:t>2                        1           9</a:t>
            </a:r>
            <a:endParaRPr lang="pt-BR" altLang="en-US" sz="1000">
              <a:latin typeface="Segoe"/>
            </a:endParaRPr>
          </a:p>
          <a:p>
            <a:pPr eaLnBrk="1" hangingPunct="1">
              <a:spcBef>
                <a:spcPct val="0"/>
              </a:spcBef>
              <a:buClrTx/>
              <a:buSzTx/>
              <a:buFontTx/>
              <a:buNone/>
            </a:pPr>
            <a:r>
              <a:rPr lang="en-US" altLang="en-US" sz="1000">
                <a:latin typeface="Segoe"/>
              </a:rPr>
              <a:t>5                        2           3</a:t>
            </a:r>
            <a:endParaRPr lang="pt-BR" altLang="en-US" sz="1000">
              <a:latin typeface="Segoe"/>
            </a:endParaRPr>
          </a:p>
          <a:p>
            <a:pPr eaLnBrk="1" hangingPunct="1">
              <a:spcBef>
                <a:spcPct val="0"/>
              </a:spcBef>
              <a:buClrTx/>
              <a:buSzTx/>
              <a:buFontTx/>
              <a:buNone/>
            </a:pPr>
            <a:r>
              <a:rPr lang="en-US" altLang="en-US" sz="1000">
                <a:latin typeface="Segoe"/>
              </a:rPr>
              <a:t>6                        2           7</a:t>
            </a:r>
            <a:endParaRPr lang="pt-BR" altLang="en-US" sz="1000">
              <a:latin typeface="Segoe"/>
            </a:endParaRPr>
          </a:p>
          <a:p>
            <a:pPr eaLnBrk="1" hangingPunct="1">
              <a:spcBef>
                <a:spcPct val="0"/>
              </a:spcBef>
              <a:buClrTx/>
              <a:buSzTx/>
              <a:buFontTx/>
              <a:buNone/>
            </a:pPr>
            <a:r>
              <a:rPr lang="en-US" altLang="en-US" sz="1000">
                <a:latin typeface="Segoe"/>
              </a:rPr>
              <a:t>9                        3           5</a:t>
            </a:r>
            <a:endParaRPr lang="pt-BR" altLang="en-US" sz="1000">
              <a:latin typeface="Segoe"/>
            </a:endParaRPr>
          </a:p>
          <a:p>
            <a:pPr>
              <a:spcBef>
                <a:spcPct val="0"/>
              </a:spcBef>
              <a:buClrTx/>
              <a:buSzTx/>
              <a:buFontTx/>
              <a:buNone/>
            </a:pPr>
            <a:endParaRPr lang="pt-BR" altLang="en-US" sz="1800">
              <a:solidFill>
                <a:srgbClr val="A2998A"/>
              </a:solidFill>
              <a:latin typeface="Segoe"/>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37"/>
          <p:cNvSpPr>
            <a:spLocks noChangeArrowheads="1"/>
          </p:cNvSpPr>
          <p:nvPr/>
        </p:nvSpPr>
        <p:spPr bwMode="auto">
          <a:xfrm>
            <a:off x="1066800" y="2286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29699" name="Rectangle 1"/>
          <p:cNvSpPr>
            <a:spLocks noChangeArrowheads="1"/>
          </p:cNvSpPr>
          <p:nvPr/>
        </p:nvSpPr>
        <p:spPr bwMode="auto">
          <a:xfrm>
            <a:off x="990600" y="1325563"/>
            <a:ext cx="457835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do valor inteiro bit a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group_col,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SUM((data_bits &amp; 0x00000001))   -- first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0x00000002))   -- second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0x00000004))   -- third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 SUM((data_bits &amp; 0x00000008))   -- fourth bit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a:t>
            </a:r>
            <a:r>
              <a:rPr lang="pt-BR" altLang="en-US" sz="800" b="1">
                <a:latin typeface="Segoe"/>
                <a:ea typeface="Calibri" panose="020F0502020204030204" pitchFamily="34" charset="0"/>
                <a:cs typeface="Times New Roman" panose="02020603050405020304" pitchFamily="18" charset="0"/>
              </a:rPr>
              <a:t>/* ... outros bits aqui se houver ... </a:t>
            </a:r>
            <a:r>
              <a:rPr lang="en-US" altLang="en-US" sz="800" b="1">
                <a:latin typeface="Segoe"/>
                <a:ea typeface="Calibri" panose="020F0502020204030204" pitchFamily="34" charset="0"/>
                <a:cs typeface="Times New Roman" panose="02020603050405020304" pitchFamily="18" charset="0"/>
              </a:rPr>
              <a:t>*/        AS  data_col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GROUP BY group_col</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rPr>
              <a:t>group_col   data_col</a:t>
            </a:r>
            <a:endParaRPr lang="pt-BR" altLang="en-US" sz="900">
              <a:latin typeface="Segoe"/>
            </a:endParaRPr>
          </a:p>
          <a:p>
            <a:pPr>
              <a:spcBef>
                <a:spcPct val="0"/>
              </a:spcBef>
              <a:buClrTx/>
              <a:buSzTx/>
              <a:buFontTx/>
              <a:buNone/>
            </a:pPr>
            <a:r>
              <a:rPr lang="en-US" altLang="en-US" sz="800">
                <a:latin typeface="Courier New" panose="02070309020205020404" pitchFamily="49" charset="0"/>
              </a:rPr>
              <a:t>----------- -----------</a:t>
            </a:r>
            <a:endParaRPr lang="pt-BR" altLang="en-US" sz="900">
              <a:latin typeface="Segoe"/>
            </a:endParaRPr>
          </a:p>
          <a:p>
            <a:pPr>
              <a:spcBef>
                <a:spcPct val="0"/>
              </a:spcBef>
              <a:buClrTx/>
              <a:buSzTx/>
              <a:buFontTx/>
              <a:buNone/>
            </a:pPr>
            <a:r>
              <a:rPr lang="en-US" altLang="en-US" sz="800">
                <a:latin typeface="Courier New" panose="02070309020205020404" pitchFamily="49" charset="0"/>
              </a:rPr>
              <a:t>1           14</a:t>
            </a:r>
            <a:endParaRPr lang="pt-BR" altLang="en-US" sz="900">
              <a:latin typeface="Segoe"/>
            </a:endParaRPr>
          </a:p>
          <a:p>
            <a:pPr>
              <a:spcBef>
                <a:spcPct val="0"/>
              </a:spcBef>
              <a:buClrTx/>
              <a:buSzTx/>
              <a:buFontTx/>
              <a:buNone/>
            </a:pPr>
            <a:r>
              <a:rPr lang="en-US" altLang="en-US" sz="800">
                <a:latin typeface="Courier New" panose="02070309020205020404" pitchFamily="49" charset="0"/>
              </a:rPr>
              <a:t>2           18</a:t>
            </a:r>
            <a:endParaRPr lang="pt-BR" altLang="en-US" sz="900">
              <a:latin typeface="Segoe"/>
            </a:endParaRPr>
          </a:p>
          <a:p>
            <a:pPr>
              <a:spcBef>
                <a:spcPct val="0"/>
              </a:spcBef>
              <a:buClrTx/>
              <a:buSzTx/>
              <a:buFontTx/>
              <a:buNone/>
            </a:pPr>
            <a:r>
              <a:rPr lang="en-US" altLang="en-US" sz="800">
                <a:latin typeface="Courier New" panose="02070309020205020404" pitchFamily="49" charset="0"/>
              </a:rPr>
              <a:t>3           15</a:t>
            </a:r>
          </a:p>
          <a:p>
            <a:pPr eaLnBrk="1" hangingPunct="1">
              <a:spcBef>
                <a:spcPct val="0"/>
              </a:spcBef>
              <a:buClrTx/>
              <a:buSzTx/>
              <a:buFontTx/>
              <a:buNone/>
            </a:pPr>
            <a:r>
              <a:rPr lang="pt-BR" altLang="en-US" sz="1000">
                <a:latin typeface="Segoe"/>
              </a:rPr>
              <a:t>---------------------------------------------------------------------</a:t>
            </a:r>
          </a:p>
          <a:p>
            <a:pPr eaLnBrk="1" hangingPunct="1">
              <a:spcBef>
                <a:spcPct val="0"/>
              </a:spcBef>
              <a:buClrTx/>
              <a:buSzTx/>
              <a:buFontTx/>
              <a:buNone/>
            </a:pPr>
            <a:r>
              <a:rPr lang="pt-BR" altLang="en-US" sz="1000" b="1">
                <a:latin typeface="Segoe"/>
              </a:rPr>
              <a:t>--&amp; (Bitwise AND)da posição hexa  agregada do valor distinct bit a bit</a:t>
            </a:r>
            <a:endParaRPr lang="pt-BR" altLang="en-US" sz="1000">
              <a:latin typeface="Segoe"/>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900" b="1">
                <a:latin typeface="Segoe"/>
              </a:rPr>
              <a:t>SELECT</a:t>
            </a:r>
            <a:endParaRPr lang="pt-BR" altLang="en-US" sz="900">
              <a:latin typeface="Segoe"/>
            </a:endParaRPr>
          </a:p>
          <a:p>
            <a:pPr eaLnBrk="1" hangingPunct="1">
              <a:spcBef>
                <a:spcPct val="0"/>
              </a:spcBef>
              <a:buClrTx/>
              <a:buSzTx/>
              <a:buFontTx/>
              <a:buNone/>
            </a:pPr>
            <a:r>
              <a:rPr lang="en-US" altLang="en-US" sz="900" b="1">
                <a:latin typeface="Segoe"/>
              </a:rPr>
              <a:t>  group_col,</a:t>
            </a:r>
            <a:endParaRPr lang="pt-BR" altLang="en-US" sz="900">
              <a:latin typeface="Segoe"/>
            </a:endParaRPr>
          </a:p>
          <a:p>
            <a:pPr eaLnBrk="1" hangingPunct="1">
              <a:spcBef>
                <a:spcPct val="0"/>
              </a:spcBef>
              <a:buClrTx/>
              <a:buSzTx/>
              <a:buFontTx/>
              <a:buNone/>
            </a:pPr>
            <a:r>
              <a:rPr lang="en-US" altLang="en-US" sz="900" b="1">
                <a:latin typeface="Segoe"/>
              </a:rPr>
              <a:t>    SUM(DISTINCT(data_bits &amp; 0x00000001))   -- first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0x00000002))   -- second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0x00000004))   -- third bit</a:t>
            </a:r>
            <a:endParaRPr lang="pt-BR" altLang="en-US" sz="900">
              <a:latin typeface="Segoe"/>
            </a:endParaRPr>
          </a:p>
          <a:p>
            <a:pPr eaLnBrk="1" hangingPunct="1">
              <a:spcBef>
                <a:spcPct val="0"/>
              </a:spcBef>
              <a:buClrTx/>
              <a:buSzTx/>
              <a:buFontTx/>
              <a:buNone/>
            </a:pPr>
            <a:r>
              <a:rPr lang="en-US" altLang="en-US" sz="900" b="1">
                <a:latin typeface="Segoe"/>
              </a:rPr>
              <a:t>  + SUM(DISTINCT(data_bits &amp; 0x00000008))   -- fourth bit</a:t>
            </a:r>
            <a:endParaRPr lang="pt-BR" altLang="en-US" sz="900">
              <a:latin typeface="Segoe"/>
            </a:endParaRPr>
          </a:p>
          <a:p>
            <a:pPr eaLnBrk="1" hangingPunct="1">
              <a:spcBef>
                <a:spcPct val="0"/>
              </a:spcBef>
              <a:buClrTx/>
              <a:buSzTx/>
              <a:buFontTx/>
              <a:buNone/>
            </a:pPr>
            <a:r>
              <a:rPr lang="en-US" altLang="en-US" sz="900" b="1">
                <a:latin typeface="Segoe"/>
              </a:rPr>
              <a:t>  </a:t>
            </a:r>
            <a:r>
              <a:rPr lang="pt-BR" altLang="en-US" sz="900" b="1">
                <a:latin typeface="Segoe"/>
              </a:rPr>
              <a:t>/* ... outros bits aqui se houver ... </a:t>
            </a:r>
            <a:r>
              <a:rPr lang="en-US" altLang="en-US" sz="900" b="1">
                <a:latin typeface="Segoe"/>
              </a:rPr>
              <a:t>*/   AS or_data_col</a:t>
            </a:r>
            <a:endParaRPr lang="pt-BR" altLang="en-US" sz="900">
              <a:latin typeface="Segoe"/>
            </a:endParaRPr>
          </a:p>
          <a:p>
            <a:pPr eaLnBrk="1" hangingPunct="1">
              <a:spcBef>
                <a:spcPct val="0"/>
              </a:spcBef>
              <a:buClrTx/>
              <a:buSzTx/>
              <a:buFontTx/>
              <a:buNone/>
            </a:pPr>
            <a:r>
              <a:rPr lang="en-US" altLang="en-US" sz="900" b="1">
                <a:latin typeface="Segoe"/>
              </a:rPr>
              <a:t>FROM Bitvalues</a:t>
            </a:r>
            <a:endParaRPr lang="pt-BR" altLang="en-US" sz="900">
              <a:latin typeface="Segoe"/>
            </a:endParaRPr>
          </a:p>
          <a:p>
            <a:pPr eaLnBrk="1" hangingPunct="1">
              <a:spcBef>
                <a:spcPct val="0"/>
              </a:spcBef>
              <a:buClrTx/>
              <a:buSzTx/>
              <a:buFontTx/>
              <a:buNone/>
            </a:pPr>
            <a:r>
              <a:rPr lang="pt-BR" altLang="en-US" sz="900" b="1">
                <a:latin typeface="Segoe"/>
              </a:rPr>
              <a:t>GROUP BY group_col</a:t>
            </a: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b="1">
                <a:latin typeface="Segoe"/>
              </a:rPr>
              <a:t>group_col   or_data_col</a:t>
            </a:r>
            <a:endParaRPr lang="pt-BR" altLang="en-US" sz="1000">
              <a:latin typeface="Segoe"/>
            </a:endParaRPr>
          </a:p>
          <a:p>
            <a:pPr eaLnBrk="1" hangingPunct="1">
              <a:spcBef>
                <a:spcPct val="0"/>
              </a:spcBef>
              <a:buClrTx/>
              <a:buSzTx/>
              <a:buFontTx/>
              <a:buNone/>
            </a:pPr>
            <a:r>
              <a:rPr lang="en-US" altLang="en-US" sz="1000" b="1">
                <a:latin typeface="Segoe"/>
              </a:rPr>
              <a:t>1                          13</a:t>
            </a:r>
            <a:endParaRPr lang="pt-BR" altLang="en-US" sz="1000">
              <a:latin typeface="Segoe"/>
            </a:endParaRPr>
          </a:p>
          <a:p>
            <a:pPr eaLnBrk="1" hangingPunct="1">
              <a:spcBef>
                <a:spcPct val="0"/>
              </a:spcBef>
              <a:buClrTx/>
              <a:buSzTx/>
              <a:buFontTx/>
              <a:buNone/>
            </a:pPr>
            <a:r>
              <a:rPr lang="en-US" altLang="en-US" sz="1000" b="1">
                <a:latin typeface="Segoe"/>
              </a:rPr>
              <a:t>2                          15</a:t>
            </a:r>
            <a:endParaRPr lang="pt-BR" altLang="en-US" sz="1000">
              <a:latin typeface="Segoe"/>
            </a:endParaRPr>
          </a:p>
          <a:p>
            <a:pPr eaLnBrk="1" hangingPunct="1">
              <a:spcBef>
                <a:spcPct val="0"/>
              </a:spcBef>
              <a:buClrTx/>
              <a:buSzTx/>
              <a:buFontTx/>
              <a:buNone/>
            </a:pPr>
            <a:r>
              <a:rPr lang="en-US" altLang="en-US" sz="1000" b="1">
                <a:latin typeface="Segoe"/>
              </a:rPr>
              <a:t>3                            7</a:t>
            </a:r>
            <a:endParaRPr lang="pt-BR" altLang="en-US" sz="1000">
              <a:latin typeface="Segoe"/>
            </a:endParaRPr>
          </a:p>
          <a:p>
            <a:pPr>
              <a:spcBef>
                <a:spcPct val="0"/>
              </a:spcBef>
              <a:buClrTx/>
              <a:buSzTx/>
              <a:buFontTx/>
              <a:buNone/>
            </a:pPr>
            <a:endParaRPr lang="en-US" altLang="en-US" sz="1800">
              <a:solidFill>
                <a:srgbClr val="A2998A"/>
              </a:solidFill>
              <a:latin typeface="Segoe"/>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44065" name="Rectangle 1"/>
          <p:cNvSpPr>
            <a:spLocks noChangeArrowheads="1"/>
          </p:cNvSpPr>
          <p:nvPr/>
        </p:nvSpPr>
        <p:spPr bwMode="auto">
          <a:xfrm>
            <a:off x="1066800" y="1263650"/>
            <a:ext cx="5029200" cy="5294313"/>
          </a:xfrm>
          <a:prstGeom prst="rect">
            <a:avLst/>
          </a:prstGeom>
          <a:noFill/>
          <a:ln w="9525">
            <a:noFill/>
            <a:miter lim="800000"/>
            <a:headEnd/>
            <a:tailEnd/>
          </a:ln>
          <a:effectLst/>
        </p:spPr>
        <p:txBody>
          <a:bodyPr anchor="ctr">
            <a:spAutoFit/>
          </a:bodyPr>
          <a:lstStyle/>
          <a:p>
            <a:pPr>
              <a:defRPr/>
            </a:pPr>
            <a:r>
              <a:rPr lang="en-US" sz="800" b="1" dirty="0">
                <a:solidFill>
                  <a:schemeClr val="tx1"/>
                </a:solidFill>
                <a:ea typeface="Times New Roman" pitchFamily="18" charset="0"/>
                <a:cs typeface="Times New Roman" pitchFamily="18" charset="0"/>
              </a:rPr>
              <a:t>SELECT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group_col</a:t>
            </a:r>
            <a:r>
              <a:rPr lang="en-US" sz="800" b="1"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0x00000001))   -- first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0x00000002))   -- second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0x00000004))   -- third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 SUM((</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0x00000008))   -- fourth bit</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pt-BR" sz="800" b="1" dirty="0">
                <a:solidFill>
                  <a:schemeClr val="tx1"/>
                </a:solidFill>
                <a:ea typeface="Times New Roman" pitchFamily="18" charset="0"/>
                <a:cs typeface="Times New Roman" pitchFamily="18" charset="0"/>
              </a:rPr>
              <a:t>/* ... outros bits aqui se houver ... </a:t>
            </a:r>
            <a:r>
              <a:rPr lang="en-US" sz="800" b="1" dirty="0">
                <a:solidFill>
                  <a:schemeClr val="tx1"/>
                </a:solidFill>
                <a:ea typeface="Times New Roman" pitchFamily="18" charset="0"/>
                <a:cs typeface="Times New Roman" pitchFamily="18" charset="0"/>
              </a:rPr>
              <a:t>*/        AS </a:t>
            </a:r>
            <a:r>
              <a:rPr lang="en-US" sz="800" b="1" dirty="0" err="1">
                <a:solidFill>
                  <a:schemeClr val="tx1"/>
                </a:solidFill>
                <a:ea typeface="Times New Roman" pitchFamily="18" charset="0"/>
                <a:cs typeface="Times New Roman" pitchFamily="18" charset="0"/>
              </a:rPr>
              <a:t>or_data_col</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FROM </a:t>
            </a:r>
            <a:r>
              <a:rPr lang="en-US" sz="800" b="1" dirty="0" err="1">
                <a:solidFill>
                  <a:schemeClr val="tx1"/>
                </a:solidFill>
                <a:ea typeface="Times New Roman" pitchFamily="18" charset="0"/>
                <a:cs typeface="Times New Roman" pitchFamily="18" charset="0"/>
              </a:rPr>
              <a:t>Bitvalues</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GROUP BY </a:t>
            </a:r>
            <a:r>
              <a:rPr lang="en-US" sz="800" b="1" dirty="0" err="1">
                <a:solidFill>
                  <a:schemeClr val="tx1"/>
                </a:solidFill>
                <a:ea typeface="Times New Roman" pitchFamily="18" charset="0"/>
                <a:cs typeface="Times New Roman" pitchFamily="18" charset="0"/>
              </a:rPr>
              <a:t>group_col</a:t>
            </a:r>
            <a:endParaRPr lang="pt-BR" sz="900" dirty="0">
              <a:solidFill>
                <a:schemeClr val="tx1"/>
              </a:solidFill>
              <a:cs typeface="+mn-cs"/>
            </a:endParaRPr>
          </a:p>
          <a:p>
            <a:pPr>
              <a:defRPr/>
            </a:pPr>
            <a:r>
              <a:rPr lang="en-US" sz="800"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en-US" sz="800" dirty="0" err="1">
                <a:solidFill>
                  <a:schemeClr val="tx1"/>
                </a:solidFill>
                <a:latin typeface="Courier New" pitchFamily="49" charset="0"/>
                <a:ea typeface="Calibri" pitchFamily="34" charset="0"/>
                <a:cs typeface="Courier New" pitchFamily="49" charset="0"/>
              </a:rPr>
              <a:t>group_col</a:t>
            </a:r>
            <a:r>
              <a:rPr lang="en-US" sz="800" dirty="0">
                <a:solidFill>
                  <a:schemeClr val="tx1"/>
                </a:solidFill>
                <a:latin typeface="Courier New" pitchFamily="49" charset="0"/>
                <a:ea typeface="Calibri" pitchFamily="34" charset="0"/>
                <a:cs typeface="Courier New" pitchFamily="49" charset="0"/>
              </a:rPr>
              <a:t>   </a:t>
            </a:r>
            <a:r>
              <a:rPr lang="en-US" sz="800" dirty="0" err="1">
                <a:solidFill>
                  <a:schemeClr val="tx1"/>
                </a:solidFill>
                <a:latin typeface="Courier New" pitchFamily="49" charset="0"/>
                <a:ea typeface="Calibri" pitchFamily="34" charset="0"/>
                <a:cs typeface="Courier New" pitchFamily="49" charset="0"/>
              </a:rPr>
              <a:t>or_data_col</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1           14</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2           18</a:t>
            </a:r>
            <a:endParaRPr lang="pt-BR" sz="900" dirty="0">
              <a:solidFill>
                <a:schemeClr val="tx1"/>
              </a:solidFill>
              <a:cs typeface="+mn-cs"/>
            </a:endParaRPr>
          </a:p>
          <a:p>
            <a:pPr eaLnBrk="1" hangingPunct="1">
              <a:defRPr/>
            </a:pPr>
            <a:r>
              <a:rPr lang="en-US" sz="800" dirty="0">
                <a:solidFill>
                  <a:schemeClr val="tx1"/>
                </a:solidFill>
                <a:latin typeface="Courier New" pitchFamily="49" charset="0"/>
                <a:ea typeface="Calibri" pitchFamily="34" charset="0"/>
                <a:cs typeface="Courier New" pitchFamily="49" charset="0"/>
              </a:rPr>
              <a:t>3           15</a:t>
            </a:r>
          </a:p>
          <a:p>
            <a:pPr eaLnBrk="1" hangingPunct="1">
              <a:defRPr/>
            </a:pPr>
            <a:endParaRPr lang="pt-BR" sz="800" b="1" dirty="0">
              <a:solidFill>
                <a:schemeClr val="tx1"/>
              </a:solidFill>
              <a:cs typeface="+mn-cs"/>
            </a:endParaRPr>
          </a:p>
          <a:p>
            <a:pPr eaLnBrk="1" hangingPunct="1">
              <a:defRPr/>
            </a:pPr>
            <a:r>
              <a:rPr lang="pt-BR" sz="800" b="1" dirty="0">
                <a:solidFill>
                  <a:schemeClr val="tx1"/>
                </a:solidFill>
                <a:cs typeface="+mn-cs"/>
              </a:rPr>
              <a:t>-&amp; (Bitwise AND)da posição hexa  agregada do valor inteiro bit a bit</a:t>
            </a:r>
            <a:endParaRPr lang="pt-BR" sz="800" dirty="0">
              <a:solidFill>
                <a:schemeClr val="tx1"/>
              </a:solidFill>
              <a:cs typeface="+mn-cs"/>
            </a:endParaRPr>
          </a:p>
          <a:p>
            <a:pPr eaLnBrk="1" hangingPunct="1">
              <a:defRPr/>
            </a:pPr>
            <a:r>
              <a:rPr lang="en-US" sz="800" b="1" dirty="0">
                <a:solidFill>
                  <a:schemeClr val="tx1"/>
                </a:solidFill>
                <a:cs typeface="+mn-cs"/>
              </a:rPr>
              <a:t>--com distinct</a:t>
            </a:r>
            <a:endParaRPr lang="pt-BR" sz="800" dirty="0">
              <a:solidFill>
                <a:schemeClr val="tx1"/>
              </a:solidFill>
              <a:cs typeface="+mn-cs"/>
            </a:endParaRPr>
          </a:p>
          <a:p>
            <a:pPr eaLnBrk="1" hangingPunct="1">
              <a:defRPr/>
            </a:pPr>
            <a:r>
              <a:rPr lang="en-US" sz="800" dirty="0">
                <a:solidFill>
                  <a:schemeClr val="tx1"/>
                </a:solidFill>
                <a:cs typeface="+mn-cs"/>
              </a:rPr>
              <a:t>------------------------------------------------------------------------------------------------</a:t>
            </a:r>
            <a:endParaRPr lang="pt-BR" sz="800" dirty="0">
              <a:solidFill>
                <a:schemeClr val="tx1"/>
              </a:solidFill>
              <a:cs typeface="+mn-cs"/>
            </a:endParaRPr>
          </a:p>
          <a:p>
            <a:pPr eaLnBrk="1" hangingPunct="1">
              <a:defRPr/>
            </a:pPr>
            <a:r>
              <a:rPr lang="pt-BR" sz="800" dirty="0">
                <a:solidFill>
                  <a:schemeClr val="tx1"/>
                </a:solidFill>
                <a:cs typeface="+mn-cs"/>
              </a:rPr>
              <a:t>group_col   data_bits   quarto_bit  terceiro_bit segundo_bit primeiro_bit</a:t>
            </a:r>
          </a:p>
          <a:p>
            <a:pPr eaLnBrk="1" hangingPunct="1">
              <a:defRPr/>
            </a:pPr>
            <a:r>
              <a:rPr lang="en-US" sz="800" dirty="0">
                <a:solidFill>
                  <a:schemeClr val="tx1"/>
                </a:solidFill>
                <a:cs typeface="+mn-cs"/>
              </a:rPr>
              <a:t>----------- ----------- ----------- ------------ ----------- ------------------------------------</a:t>
            </a:r>
            <a:endParaRPr lang="pt-BR" sz="800" dirty="0">
              <a:solidFill>
                <a:schemeClr val="tx1"/>
              </a:solidFill>
              <a:cs typeface="+mn-cs"/>
            </a:endParaRPr>
          </a:p>
          <a:p>
            <a:pPr eaLnBrk="1" hangingPunct="1">
              <a:defRPr/>
            </a:pPr>
            <a:r>
              <a:rPr lang="en-US" sz="800" dirty="0">
                <a:solidFill>
                  <a:schemeClr val="tx1"/>
                </a:solidFill>
                <a:cs typeface="+mn-cs"/>
              </a:rPr>
              <a:t>1           1           0           0            0           1</a:t>
            </a:r>
            <a:endParaRPr lang="pt-BR" sz="800" dirty="0">
              <a:solidFill>
                <a:schemeClr val="tx1"/>
              </a:solidFill>
              <a:cs typeface="+mn-cs"/>
            </a:endParaRPr>
          </a:p>
          <a:p>
            <a:pPr eaLnBrk="1" hangingPunct="1">
              <a:defRPr/>
            </a:pPr>
            <a:r>
              <a:rPr lang="en-US" sz="800" dirty="0">
                <a:solidFill>
                  <a:schemeClr val="tx1"/>
                </a:solidFill>
                <a:cs typeface="+mn-cs"/>
              </a:rPr>
              <a:t>1           4           0           4            0           0</a:t>
            </a:r>
            <a:endParaRPr lang="pt-BR" sz="800" dirty="0">
              <a:solidFill>
                <a:schemeClr val="tx1"/>
              </a:solidFill>
              <a:cs typeface="+mn-cs"/>
            </a:endParaRPr>
          </a:p>
          <a:p>
            <a:pPr eaLnBrk="1" hangingPunct="1">
              <a:defRPr/>
            </a:pPr>
            <a:r>
              <a:rPr lang="en-US" sz="800" dirty="0">
                <a:solidFill>
                  <a:schemeClr val="tx1"/>
                </a:solidFill>
                <a:cs typeface="+mn-cs"/>
              </a:rPr>
              <a:t>1           9           8           0            0           1</a:t>
            </a:r>
            <a:endParaRPr lang="pt-BR" sz="800" dirty="0">
              <a:solidFill>
                <a:schemeClr val="tx1"/>
              </a:solidFill>
              <a:cs typeface="+mn-cs"/>
            </a:endParaRPr>
          </a:p>
          <a:p>
            <a:pPr eaLnBrk="1" hangingPunct="1">
              <a:defRPr/>
            </a:pPr>
            <a:r>
              <a:rPr lang="en-US" sz="800" dirty="0">
                <a:solidFill>
                  <a:schemeClr val="tx1"/>
                </a:solidFill>
                <a:cs typeface="+mn-cs"/>
              </a:rPr>
              <a:t>2           3           0           0            2           1</a:t>
            </a:r>
            <a:endParaRPr lang="pt-BR" sz="800" dirty="0">
              <a:solidFill>
                <a:schemeClr val="tx1"/>
              </a:solidFill>
              <a:cs typeface="+mn-cs"/>
            </a:endParaRPr>
          </a:p>
          <a:p>
            <a:pPr eaLnBrk="1" hangingPunct="1">
              <a:defRPr/>
            </a:pPr>
            <a:r>
              <a:rPr lang="en-US" sz="800" dirty="0">
                <a:solidFill>
                  <a:schemeClr val="tx1"/>
                </a:solidFill>
                <a:cs typeface="+mn-cs"/>
              </a:rPr>
              <a:t>2           7           0           4            2           1</a:t>
            </a:r>
            <a:endParaRPr lang="pt-BR" sz="800" dirty="0">
              <a:solidFill>
                <a:schemeClr val="tx1"/>
              </a:solidFill>
              <a:cs typeface="+mn-cs"/>
            </a:endParaRPr>
          </a:p>
          <a:p>
            <a:pPr eaLnBrk="1" hangingPunct="1">
              <a:defRPr/>
            </a:pPr>
            <a:r>
              <a:rPr lang="en-US" sz="800" dirty="0">
                <a:solidFill>
                  <a:schemeClr val="tx1"/>
                </a:solidFill>
                <a:cs typeface="+mn-cs"/>
              </a:rPr>
              <a:t>2           8           8           0            0           0</a:t>
            </a:r>
            <a:endParaRPr lang="pt-BR" sz="800" dirty="0">
              <a:solidFill>
                <a:schemeClr val="tx1"/>
              </a:solidFill>
              <a:cs typeface="+mn-cs"/>
            </a:endParaRPr>
          </a:p>
          <a:p>
            <a:pPr eaLnBrk="1" hangingPunct="1">
              <a:defRPr/>
            </a:pPr>
            <a:r>
              <a:rPr lang="en-US" sz="800" dirty="0">
                <a:solidFill>
                  <a:schemeClr val="tx1"/>
                </a:solidFill>
                <a:cs typeface="+mn-cs"/>
              </a:rPr>
              <a:t>3           4           0           4            0           0</a:t>
            </a:r>
            <a:endParaRPr lang="pt-BR" sz="800" dirty="0">
              <a:solidFill>
                <a:schemeClr val="tx1"/>
              </a:solidFill>
              <a:cs typeface="+mn-cs"/>
            </a:endParaRPr>
          </a:p>
          <a:p>
            <a:pPr eaLnBrk="1" hangingPunct="1">
              <a:defRPr/>
            </a:pPr>
            <a:r>
              <a:rPr lang="en-US" sz="800" dirty="0">
                <a:solidFill>
                  <a:schemeClr val="tx1"/>
                </a:solidFill>
                <a:cs typeface="+mn-cs"/>
              </a:rPr>
              <a:t>3           5           0           4            0           1</a:t>
            </a:r>
            <a:endParaRPr lang="pt-BR" sz="800" dirty="0">
              <a:solidFill>
                <a:schemeClr val="tx1"/>
              </a:solidFill>
              <a:cs typeface="+mn-cs"/>
            </a:endParaRPr>
          </a:p>
          <a:p>
            <a:pPr marL="228600" indent="-228600" eaLnBrk="1" hangingPunct="1">
              <a:buFontTx/>
              <a:buAutoNum type="arabicPlain" startAt="3"/>
              <a:defRPr/>
            </a:pPr>
            <a:r>
              <a:rPr lang="en-US" sz="800" dirty="0">
                <a:solidFill>
                  <a:schemeClr val="tx1"/>
                </a:solidFill>
                <a:cs typeface="+mn-cs"/>
              </a:rPr>
              <a:t>     6           0           4            2           0</a:t>
            </a:r>
          </a:p>
          <a:p>
            <a:pPr marL="228600" indent="-228600" eaLnBrk="1" hangingPunct="1">
              <a:buFontTx/>
              <a:buAutoNum type="arabicPlain" startAt="3"/>
              <a:defRPr/>
            </a:pPr>
            <a:endParaRPr lang="pt-BR" sz="800" dirty="0">
              <a:solidFill>
                <a:schemeClr val="tx1"/>
              </a:solidFill>
              <a:cs typeface="+mn-cs"/>
            </a:endParaRPr>
          </a:p>
          <a:p>
            <a:pPr eaLnBrk="1" hangingPunct="1">
              <a:defRPr/>
            </a:pPr>
            <a:r>
              <a:rPr lang="en-US" sz="800" b="1" dirty="0">
                <a:solidFill>
                  <a:schemeClr val="tx1"/>
                </a:solidFill>
                <a:cs typeface="+mn-cs"/>
              </a:rPr>
              <a:t>SELECT</a:t>
            </a:r>
            <a:endParaRPr lang="pt-BR" sz="800" dirty="0">
              <a:solidFill>
                <a:schemeClr val="tx1"/>
              </a:solidFill>
              <a:cs typeface="+mn-cs"/>
            </a:endParaRPr>
          </a:p>
          <a:p>
            <a:pPr eaLnBrk="1" hangingPunct="1">
              <a:defRPr/>
            </a:pPr>
            <a:r>
              <a:rPr lang="en-US" sz="800" b="1" dirty="0">
                <a:solidFill>
                  <a:schemeClr val="tx1"/>
                </a:solidFill>
                <a:cs typeface="+mn-cs"/>
              </a:rPr>
              <a:t>  </a:t>
            </a:r>
            <a:r>
              <a:rPr lang="en-US" sz="800" b="1" dirty="0" err="1">
                <a:solidFill>
                  <a:schemeClr val="tx1"/>
                </a:solidFill>
                <a:cs typeface="+mn-cs"/>
              </a:rPr>
              <a:t>group_col,data_bits</a:t>
            </a:r>
            <a:r>
              <a:rPr lang="en-US" sz="800" b="1" dirty="0">
                <a:solidFill>
                  <a:schemeClr val="tx1"/>
                </a:solidFill>
                <a:cs typeface="+mn-cs"/>
              </a:rPr>
              <a:t>,</a:t>
            </a:r>
            <a:endParaRPr lang="pt-BR" sz="800" dirty="0">
              <a:solidFill>
                <a:schemeClr val="tx1"/>
              </a:solidFill>
              <a:cs typeface="+mn-cs"/>
            </a:endParaRPr>
          </a:p>
          <a:p>
            <a:pPr eaLnBrk="1" hangingPunct="1">
              <a:defRPr/>
            </a:pPr>
            <a:r>
              <a:rPr lang="en-US" sz="800" b="1" dirty="0">
                <a:solidFill>
                  <a:schemeClr val="tx1"/>
                </a:solidFill>
                <a:cs typeface="+mn-cs"/>
              </a:rPr>
              <a:t>   </a:t>
            </a:r>
            <a:r>
              <a:rPr lang="pt-BR" sz="800" b="1" dirty="0">
                <a:solidFill>
                  <a:schemeClr val="tx1"/>
                </a:solidFill>
                <a:cs typeface="+mn-cs"/>
              </a:rPr>
              <a:t>(data_bits &amp; 0x00000008)as quarto_bit,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0x00000004)as terceiro_bit,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0x00000002)as segundo_bit,</a:t>
            </a:r>
            <a:endParaRPr lang="pt-BR" sz="800" dirty="0">
              <a:solidFill>
                <a:schemeClr val="tx1"/>
              </a:solidFill>
              <a:cs typeface="+mn-cs"/>
            </a:endParaRPr>
          </a:p>
          <a:p>
            <a:pPr eaLnBrk="1" hangingPunct="1">
              <a:defRPr/>
            </a:pPr>
            <a:r>
              <a:rPr lang="pt-BR" sz="800" b="1" dirty="0">
                <a:solidFill>
                  <a:schemeClr val="tx1"/>
                </a:solidFill>
                <a:cs typeface="+mn-cs"/>
              </a:rPr>
              <a:t>   (data_bits &amp; 0x00000001)as primeiro_bit</a:t>
            </a:r>
            <a:endParaRPr lang="pt-BR" sz="800" dirty="0">
              <a:solidFill>
                <a:schemeClr val="tx1"/>
              </a:solidFill>
              <a:cs typeface="+mn-cs"/>
            </a:endParaRPr>
          </a:p>
          <a:p>
            <a:pPr eaLnBrk="1" hangingPunct="1">
              <a:defRPr/>
            </a:pPr>
            <a:r>
              <a:rPr lang="en-US" sz="800" b="1" dirty="0">
                <a:solidFill>
                  <a:schemeClr val="tx1"/>
                </a:solidFill>
                <a:cs typeface="+mn-cs"/>
              </a:rPr>
              <a:t>FROM </a:t>
            </a:r>
            <a:r>
              <a:rPr lang="en-US" sz="800" b="1" dirty="0" err="1">
                <a:solidFill>
                  <a:schemeClr val="tx1"/>
                </a:solidFill>
                <a:cs typeface="+mn-cs"/>
              </a:rPr>
              <a:t>Bitvalues</a:t>
            </a:r>
            <a:endParaRPr lang="pt-BR" sz="800" dirty="0">
              <a:solidFill>
                <a:schemeClr val="tx1"/>
              </a:solidFill>
              <a:cs typeface="+mn-cs"/>
            </a:endParaRPr>
          </a:p>
          <a:p>
            <a:pPr eaLnBrk="1" hangingPunct="1">
              <a:defRPr/>
            </a:pPr>
            <a:r>
              <a:rPr lang="en-US" sz="800" b="1" dirty="0">
                <a:solidFill>
                  <a:schemeClr val="tx1"/>
                </a:solidFill>
                <a:cs typeface="+mn-cs"/>
              </a:rPr>
              <a:t>GROUP BY </a:t>
            </a:r>
            <a:r>
              <a:rPr lang="en-US" sz="800" b="1" dirty="0" err="1">
                <a:solidFill>
                  <a:schemeClr val="tx1"/>
                </a:solidFill>
                <a:cs typeface="+mn-cs"/>
              </a:rPr>
              <a:t>group_col,data_bits</a:t>
            </a:r>
            <a:endParaRPr lang="pt-BR" sz="800" dirty="0">
              <a:solidFill>
                <a:schemeClr val="tx1"/>
              </a:solidFill>
              <a:cs typeface="+mn-cs"/>
            </a:endParaRPr>
          </a:p>
          <a:p>
            <a:pPr>
              <a:defRPr/>
            </a:pPr>
            <a:endParaRPr lang="en-US" sz="800" dirty="0">
              <a:latin typeface="Courier New" pitchFamily="49" charset="0"/>
              <a:ea typeface="Calibri" pitchFamily="34" charset="0"/>
              <a:cs typeface="Courier New" pitchFamily="49" charset="0"/>
            </a:endParaRPr>
          </a:p>
          <a:p>
            <a:pPr>
              <a:defRPr/>
            </a:pPr>
            <a:endParaRPr lang="en-US" dirty="0">
              <a:cs typeface="+mn-cs"/>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3795" name="Rectangle 1"/>
          <p:cNvSpPr>
            <a:spLocks noChangeArrowheads="1"/>
          </p:cNvSpPr>
          <p:nvPr/>
        </p:nvSpPr>
        <p:spPr bwMode="auto">
          <a:xfrm>
            <a:off x="1066800" y="1447800"/>
            <a:ext cx="5410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SUM(data_bits)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AS or_data_col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FROM Bitvalues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GROUP BY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group_col   or_data_col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1           14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2           18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3           15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inteiro do bit 4 e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--do grupo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declare @vbit int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select @vbit = sum((data_bits &amp; 0x00000008))+</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               </a:t>
            </a:r>
            <a:r>
              <a:rPr lang="en-US" altLang="en-US" sz="800" b="1">
                <a:latin typeface="Segoe"/>
                <a:ea typeface="Calibri" panose="020F0502020204030204" pitchFamily="34" charset="0"/>
                <a:cs typeface="Times New Roman" panose="02020603050405020304" pitchFamily="18" charset="0"/>
              </a:rPr>
              <a:t>sum((data_bits &amp; 0x00000004))</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1</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Times New Roman" panose="02020603050405020304" pitchFamily="18" charset="0"/>
              </a:rPr>
              <a:t>select @vbit as 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12</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Times New Roman" panose="02020603050405020304" pitchFamily="18" charset="0"/>
              </a:rPr>
              <a:t>------------- </a:t>
            </a:r>
            <a:endParaRPr lang="pt-BR" altLang="en-US" sz="1800">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5843" name="Rectangle 1"/>
          <p:cNvSpPr>
            <a:spLocks noChangeArrowheads="1"/>
          </p:cNvSpPr>
          <p:nvPr/>
        </p:nvSpPr>
        <p:spPr bwMode="auto">
          <a:xfrm>
            <a:off x="990600" y="1447800"/>
            <a:ext cx="5280025"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inteiro do bit 4 e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--de todos os grupos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declare @vbit int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 @vbit = sum((data_bits &amp; 0x00000008))+</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sum((data_bits &amp; 0x00000004))</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 from Bitvalues</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1</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select @vbit   as 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soma_agregada</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36</a:t>
            </a:r>
            <a:endParaRPr lang="pt-BR" altLang="en-US" sz="9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a:latin typeface="Courier New" panose="02070309020205020404" pitchFamily="49" charset="0"/>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b="1">
                <a:latin typeface="Segoe"/>
                <a:ea typeface="Calibri" panose="020F0502020204030204" pitchFamily="34" charset="0"/>
                <a:cs typeface="Times New Roman" panose="02020603050405020304" pitchFamily="18" charset="0"/>
              </a:rPr>
              <a:t>--&amp; (Bitwise AND)da posição hexa  agregada da soma do valor inteiro bit 1</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--do grupo 3</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select sum((data_bits &amp; 0x00000001)) from Bitvalues</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where group_col = 3</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en-US" altLang="en-US" sz="800" b="1">
                <a:latin typeface="Segoe"/>
                <a:ea typeface="Calibri" panose="020F0502020204030204" pitchFamily="34" charset="0"/>
                <a:cs typeface="Times New Roman" panose="02020603050405020304" pitchFamily="18" charset="0"/>
              </a:rPr>
              <a:t>group by group_col</a:t>
            </a:r>
            <a:endParaRPr lang="pt-BR" altLang="en-US" sz="800">
              <a:latin typeface="Segoe"/>
              <a:ea typeface="Calibri" panose="020F0502020204030204" pitchFamily="34" charset="0"/>
              <a:cs typeface="Times New Roman" panose="02020603050405020304" pitchFamily="18" charset="0"/>
            </a:endParaRP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1</a:t>
            </a:r>
          </a:p>
          <a:p>
            <a:pPr eaLnBrk="1" hangingPunct="1">
              <a:spcBef>
                <a:spcPct val="0"/>
              </a:spcBef>
              <a:buClrTx/>
              <a:buSzTx/>
              <a:buFontTx/>
              <a:buNone/>
            </a:pPr>
            <a:r>
              <a:rPr lang="pt-BR" altLang="en-US" sz="800">
                <a:latin typeface="Segoe"/>
                <a:ea typeface="Calibri" panose="020F0502020204030204" pitchFamily="34" charset="0"/>
                <a:cs typeface="Times New Roman" panose="02020603050405020304" pitchFamily="18" charset="0"/>
              </a:rPr>
              <a:t>-----------</a:t>
            </a:r>
          </a:p>
          <a:p>
            <a:pPr>
              <a:spcBef>
                <a:spcPct val="0"/>
              </a:spcBef>
              <a:buClrTx/>
              <a:buSzTx/>
              <a:buFontTx/>
              <a:buNone/>
            </a:pPr>
            <a:endParaRPr lang="en-US" altLang="en-US" sz="800">
              <a:solidFill>
                <a:srgbClr val="A2998A"/>
              </a:solidFill>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ClrTx/>
              <a:buSzTx/>
              <a:buFontTx/>
              <a:buNone/>
            </a:pPr>
            <a:endParaRPr lang="en-US" altLang="en-US" sz="1800">
              <a:solidFill>
                <a:srgbClr val="A2998A"/>
              </a:solidFill>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37921" name="Rectangle 1"/>
          <p:cNvSpPr>
            <a:spLocks noChangeArrowheads="1"/>
          </p:cNvSpPr>
          <p:nvPr/>
        </p:nvSpPr>
        <p:spPr bwMode="auto">
          <a:xfrm>
            <a:off x="1066800" y="1657350"/>
            <a:ext cx="6450013" cy="4892675"/>
          </a:xfrm>
          <a:prstGeom prst="rect">
            <a:avLst/>
          </a:prstGeom>
          <a:noFill/>
          <a:ln w="9525">
            <a:noFill/>
            <a:miter lim="800000"/>
            <a:headEnd/>
            <a:tailEnd/>
          </a:ln>
          <a:effectLst/>
        </p:spPr>
        <p:txBody>
          <a:bodyPr anchor="ctr">
            <a:spAutoFit/>
          </a:bodyPr>
          <a:lstStyle/>
          <a:p>
            <a:pPr>
              <a:defRPr/>
            </a:pPr>
            <a:r>
              <a:rPr lang="pt-BR"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--&amp; (Bitwise AND)da posi</a:t>
            </a:r>
            <a:r>
              <a:rPr lang="pt-BR" sz="800" b="1" dirty="0">
                <a:solidFill>
                  <a:schemeClr val="tx1"/>
                </a:solidFill>
                <a:latin typeface="Arial"/>
                <a:ea typeface="Calibri" pitchFamily="34" charset="0"/>
                <a:cs typeface="Courier New" pitchFamily="49" charset="0"/>
              </a:rPr>
              <a:t>ç</a:t>
            </a:r>
            <a:r>
              <a:rPr lang="pt-BR" sz="800" b="1" dirty="0">
                <a:solidFill>
                  <a:schemeClr val="tx1"/>
                </a:solidFill>
                <a:latin typeface="Courier New" pitchFamily="49" charset="0"/>
                <a:ea typeface="Calibri" pitchFamily="34" charset="0"/>
                <a:cs typeface="Courier New" pitchFamily="49" charset="0"/>
              </a:rPr>
              <a:t>ão hexa  agregada  da soma do valor </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--inteiro bit 1+2+3+4 agrupados por grupo_col</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SELECT sum(</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0x00000001)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0x00000002)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0x00000004)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sum(     </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       </a:t>
            </a:r>
            <a:r>
              <a:rPr lang="en-US" sz="800" b="1" dirty="0" err="1">
                <a:solidFill>
                  <a:schemeClr val="tx1"/>
                </a:solidFill>
                <a:ea typeface="Times New Roman" pitchFamily="18" charset="0"/>
                <a:cs typeface="Times New Roman" pitchFamily="18" charset="0"/>
              </a:rPr>
              <a:t>data_bits</a:t>
            </a:r>
            <a:r>
              <a:rPr lang="en-US" sz="800" b="1" dirty="0">
                <a:solidFill>
                  <a:schemeClr val="tx1"/>
                </a:solidFill>
                <a:ea typeface="Times New Roman" pitchFamily="18" charset="0"/>
                <a:cs typeface="Times New Roman" pitchFamily="18" charset="0"/>
              </a:rPr>
              <a:t> &amp; 0x00000008)</a:t>
            </a:r>
            <a:endParaRPr lang="pt-BR" sz="900" dirty="0">
              <a:solidFill>
                <a:schemeClr val="tx1"/>
              </a:solidFill>
              <a:cs typeface="+mn-cs"/>
            </a:endParaRPr>
          </a:p>
          <a:p>
            <a:pPr>
              <a:defRPr/>
            </a:pPr>
            <a:r>
              <a:rPr lang="en-US" sz="800" b="1" dirty="0">
                <a:solidFill>
                  <a:schemeClr val="tx1"/>
                </a:solidFill>
                <a:ea typeface="Times New Roman" pitchFamily="18" charset="0"/>
                <a:cs typeface="Times New Roman" pitchFamily="18" charset="0"/>
              </a:rPr>
              <a:t>from </a:t>
            </a:r>
            <a:r>
              <a:rPr lang="en-US" sz="800" b="1" dirty="0" err="1">
                <a:solidFill>
                  <a:schemeClr val="tx1"/>
                </a:solidFill>
                <a:ea typeface="Times New Roman" pitchFamily="18" charset="0"/>
                <a:cs typeface="Times New Roman" pitchFamily="18" charset="0"/>
              </a:rPr>
              <a:t>bitvalues</a:t>
            </a:r>
            <a:endParaRPr lang="pt-BR" sz="900" dirty="0">
              <a:solidFill>
                <a:schemeClr val="tx1"/>
              </a:solidFill>
              <a:cs typeface="+mn-cs"/>
            </a:endParaRPr>
          </a:p>
          <a:p>
            <a:pPr>
              <a:defRPr/>
            </a:pPr>
            <a:r>
              <a:rPr lang="pt-BR" sz="800" b="1" dirty="0">
                <a:solidFill>
                  <a:schemeClr val="tx1"/>
                </a:solidFill>
                <a:ea typeface="Times New Roman" pitchFamily="18" charset="0"/>
                <a:cs typeface="Times New Roman" pitchFamily="18" charset="0"/>
              </a:rPr>
              <a:t>group by group_col</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14</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18</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15</a:t>
            </a:r>
            <a:endParaRPr lang="pt-BR" sz="900" dirty="0">
              <a:solidFill>
                <a:schemeClr val="tx1"/>
              </a:solidFill>
              <a:cs typeface="+mn-cs"/>
            </a:endParaRPr>
          </a:p>
          <a:p>
            <a:pPr>
              <a:defRPr/>
            </a:pPr>
            <a:r>
              <a:rPr lang="pt-BR" sz="800" dirty="0">
                <a:solidFill>
                  <a:schemeClr val="tx1"/>
                </a:solidFill>
                <a:ea typeface="Times New Roman" pitchFamily="18" charset="0"/>
                <a:cs typeface="Times New Roman" pitchFamily="18" charset="0"/>
              </a:rPr>
              <a:t>------------------------------------------------ </a:t>
            </a:r>
            <a:endParaRPr lang="pt-BR" sz="900" dirty="0">
              <a:solidFill>
                <a:schemeClr val="tx1"/>
              </a:solidFill>
              <a:cs typeface="+mn-cs"/>
            </a:endParaRPr>
          </a:p>
          <a:p>
            <a:pPr>
              <a:defRPr/>
            </a:pPr>
            <a:r>
              <a:rPr lang="pt-BR"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--&amp; (Bitwise AND)da posi</a:t>
            </a:r>
            <a:r>
              <a:rPr lang="pt-BR" sz="800" b="1" dirty="0">
                <a:solidFill>
                  <a:schemeClr val="tx1"/>
                </a:solidFill>
                <a:latin typeface="Arial"/>
                <a:ea typeface="Calibri" pitchFamily="34" charset="0"/>
                <a:cs typeface="Courier New" pitchFamily="49" charset="0"/>
              </a:rPr>
              <a:t>ç</a:t>
            </a:r>
            <a:r>
              <a:rPr lang="pt-BR" sz="800" b="1" dirty="0">
                <a:solidFill>
                  <a:schemeClr val="tx1"/>
                </a:solidFill>
                <a:latin typeface="Courier New" pitchFamily="49" charset="0"/>
                <a:ea typeface="Calibri" pitchFamily="34" charset="0"/>
                <a:cs typeface="Courier New" pitchFamily="49" charset="0"/>
              </a:rPr>
              <a:t>ão hexa  agregada  da soma do valor </a:t>
            </a:r>
            <a:endParaRPr lang="pt-BR" sz="900" dirty="0">
              <a:solidFill>
                <a:schemeClr val="tx1"/>
              </a:solidFill>
              <a:cs typeface="+mn-cs"/>
            </a:endParaRPr>
          </a:p>
          <a:p>
            <a:pPr>
              <a:defRPr/>
            </a:pPr>
            <a:r>
              <a:rPr lang="pt-BR" sz="800" b="1" dirty="0">
                <a:solidFill>
                  <a:schemeClr val="tx1"/>
                </a:solidFill>
                <a:latin typeface="Courier New" pitchFamily="49" charset="0"/>
                <a:ea typeface="Calibri" pitchFamily="34" charset="0"/>
                <a:cs typeface="Courier New" pitchFamily="49" charset="0"/>
              </a:rPr>
              <a:t>--inteiro bit 1 agrupados por grupo_col com distinct</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SELECT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a:t>
            </a:r>
            <a:r>
              <a:rPr lang="en-US" sz="800" b="1" dirty="0" err="1">
                <a:solidFill>
                  <a:schemeClr val="tx1"/>
                </a:solidFill>
                <a:latin typeface="Courier New" pitchFamily="49" charset="0"/>
                <a:ea typeface="Calibri" pitchFamily="34" charset="0"/>
                <a:cs typeface="Courier New" pitchFamily="49" charset="0"/>
              </a:rPr>
              <a:t>group_col</a:t>
            </a:r>
            <a:r>
              <a:rPr lang="en-US" sz="800" b="1" dirty="0">
                <a:solidFill>
                  <a:schemeClr val="tx1"/>
                </a:solidFill>
                <a:latin typeface="Courier New" pitchFamily="49" charset="0"/>
                <a:ea typeface="Calibri" pitchFamily="34" charset="0"/>
                <a:cs typeface="Courier New" pitchFamily="49" charset="0"/>
              </a:rPr>
              <a:t>,</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SUM(distinct(</a:t>
            </a:r>
            <a:r>
              <a:rPr lang="en-US" sz="800" b="1" dirty="0" err="1">
                <a:solidFill>
                  <a:schemeClr val="tx1"/>
                </a:solidFill>
                <a:latin typeface="Courier New" pitchFamily="49" charset="0"/>
                <a:ea typeface="Calibri" pitchFamily="34" charset="0"/>
                <a:cs typeface="Courier New" pitchFamily="49" charset="0"/>
              </a:rPr>
              <a:t>data_bits</a:t>
            </a:r>
            <a:r>
              <a:rPr lang="en-US" sz="800" b="1" dirty="0">
                <a:solidFill>
                  <a:schemeClr val="tx1"/>
                </a:solidFill>
                <a:latin typeface="Courier New" pitchFamily="49" charset="0"/>
                <a:ea typeface="Calibri" pitchFamily="34" charset="0"/>
                <a:cs typeface="Courier New" pitchFamily="49" charset="0"/>
              </a:rPr>
              <a:t> &amp; 0x00000001)) as sum_bit1 FROM </a:t>
            </a:r>
            <a:r>
              <a:rPr lang="en-US" sz="800" b="1" dirty="0" err="1">
                <a:solidFill>
                  <a:schemeClr val="tx1"/>
                </a:solidFill>
                <a:latin typeface="Courier New" pitchFamily="49" charset="0"/>
                <a:ea typeface="Calibri" pitchFamily="34" charset="0"/>
                <a:cs typeface="Courier New" pitchFamily="49" charset="0"/>
              </a:rPr>
              <a:t>Bitvalues</a:t>
            </a:r>
            <a:r>
              <a:rPr lang="en-US" sz="800" b="1" dirty="0">
                <a:solidFill>
                  <a:schemeClr val="tx1"/>
                </a:solidFill>
                <a:latin typeface="Courier New" pitchFamily="49" charset="0"/>
                <a:ea typeface="Calibri" pitchFamily="34" charset="0"/>
                <a:cs typeface="Courier New" pitchFamily="49" charset="0"/>
              </a:rPr>
              <a:t> GROUP BY </a:t>
            </a:r>
            <a:r>
              <a:rPr lang="en-US" sz="800" b="1" dirty="0" err="1">
                <a:solidFill>
                  <a:schemeClr val="tx1"/>
                </a:solidFill>
                <a:latin typeface="Courier New" pitchFamily="49" charset="0"/>
                <a:ea typeface="Calibri" pitchFamily="34" charset="0"/>
                <a:cs typeface="Courier New" pitchFamily="49" charset="0"/>
              </a:rPr>
              <a:t>group_col</a:t>
            </a:r>
            <a:r>
              <a:rPr lang="en-US" sz="800" b="1"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err="1">
                <a:solidFill>
                  <a:schemeClr val="tx1"/>
                </a:solidFill>
                <a:latin typeface="Courier New" pitchFamily="49" charset="0"/>
                <a:ea typeface="Calibri" pitchFamily="34" charset="0"/>
                <a:cs typeface="Courier New" pitchFamily="49" charset="0"/>
              </a:rPr>
              <a:t>group_col</a:t>
            </a:r>
            <a:r>
              <a:rPr lang="en-US" sz="800" dirty="0">
                <a:solidFill>
                  <a:schemeClr val="tx1"/>
                </a:solidFill>
                <a:latin typeface="Courier New" pitchFamily="49" charset="0"/>
                <a:ea typeface="Calibri" pitchFamily="34" charset="0"/>
                <a:cs typeface="Courier New" pitchFamily="49" charset="0"/>
              </a:rPr>
              <a:t>   sum_bit1</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 -----------</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1           1</a:t>
            </a:r>
            <a:endParaRPr lang="pt-BR" sz="900" dirty="0">
              <a:solidFill>
                <a:schemeClr val="tx1"/>
              </a:solidFill>
              <a:cs typeface="+mn-cs"/>
            </a:endParaRPr>
          </a:p>
          <a:p>
            <a:pPr>
              <a:defRPr/>
            </a:pPr>
            <a:r>
              <a:rPr lang="en-US" sz="800" dirty="0">
                <a:solidFill>
                  <a:schemeClr val="tx1"/>
                </a:solidFill>
                <a:latin typeface="Courier New" pitchFamily="49" charset="0"/>
                <a:ea typeface="Calibri" pitchFamily="34" charset="0"/>
                <a:cs typeface="Courier New" pitchFamily="49" charset="0"/>
              </a:rPr>
              <a:t>2           1</a:t>
            </a:r>
            <a:endParaRPr lang="pt-BR" sz="900" dirty="0">
              <a:solidFill>
                <a:schemeClr val="tx1"/>
              </a:solidFill>
              <a:cs typeface="+mn-cs"/>
            </a:endParaRPr>
          </a:p>
          <a:p>
            <a:pPr marL="228600" indent="-228600" eaLnBrk="1" hangingPunct="1">
              <a:buFontTx/>
              <a:buAutoNum type="arabicPlain" startAt="3"/>
              <a:defRPr/>
            </a:pPr>
            <a:r>
              <a:rPr lang="en-US" sz="800" dirty="0">
                <a:solidFill>
                  <a:schemeClr val="tx1"/>
                </a:solidFill>
                <a:latin typeface="Courier New" pitchFamily="49" charset="0"/>
                <a:ea typeface="Calibri" pitchFamily="34" charset="0"/>
                <a:cs typeface="Courier New" pitchFamily="49" charset="0"/>
              </a:rPr>
              <a:t>        1</a:t>
            </a:r>
          </a:p>
          <a:p>
            <a:pPr marL="228600" indent="-228600" eaLnBrk="1" hangingPunct="1">
              <a:defRPr/>
            </a:pPr>
            <a:r>
              <a:rPr lang="en-US" sz="1000" dirty="0">
                <a:solidFill>
                  <a:schemeClr val="tx1"/>
                </a:solidFill>
                <a:cs typeface="+mn-cs"/>
              </a:rPr>
              <a:t> </a:t>
            </a:r>
            <a:endParaRPr lang="pt-BR" sz="1000" dirty="0">
              <a:solidFill>
                <a:schemeClr val="tx1"/>
              </a:solidFill>
              <a:cs typeface="+mn-cs"/>
            </a:endParaRPr>
          </a:p>
          <a:p>
            <a:pPr eaLnBrk="1" hangingPunct="1">
              <a:defRPr/>
            </a:pPr>
            <a:endParaRPr lang="pt-BR" sz="1000" dirty="0">
              <a:cs typeface="+mn-cs"/>
            </a:endParaRPr>
          </a:p>
          <a:p>
            <a:pPr eaLnBrk="1" hangingPunct="1">
              <a:defRPr/>
            </a:pPr>
            <a:r>
              <a:rPr lang="en-US" dirty="0">
                <a:cs typeface="+mn-cs"/>
              </a:rPr>
              <a:t> </a:t>
            </a:r>
            <a:endParaRPr lang="pt-BR" dirty="0">
              <a:cs typeface="+mn-cs"/>
            </a:endParaRPr>
          </a:p>
          <a:p>
            <a:pPr>
              <a:defRPr/>
            </a:pPr>
            <a:endParaRPr lang="en-US" dirty="0">
              <a:cs typeface="+mn-cs"/>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a:solidFill>
                  <a:schemeClr val="bg1"/>
                </a:solidFill>
                <a:latin typeface="Segoe"/>
              </a:rPr>
              <a:t>Operações Bitwise </a:t>
            </a:r>
            <a:endParaRPr lang="en-US" altLang="en-US" sz="1100">
              <a:solidFill>
                <a:schemeClr val="bg1"/>
              </a:solidFill>
              <a:latin typeface="Segoe"/>
            </a:endParaRPr>
          </a:p>
        </p:txBody>
      </p:sp>
      <p:sp>
        <p:nvSpPr>
          <p:cNvPr id="39939" name="Rectangle 1"/>
          <p:cNvSpPr>
            <a:spLocks noChangeArrowheads="1"/>
          </p:cNvSpPr>
          <p:nvPr/>
        </p:nvSpPr>
        <p:spPr bwMode="auto">
          <a:xfrm>
            <a:off x="914400" y="1981200"/>
            <a:ext cx="57912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--&amp; (Bitwise AND)da 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hexa  agregada  da soma do valor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--inteiro bit 1 agrupados por grupo_col sem distinct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SUM((data_bits &amp; 0x00000001)) as  [first bit] FROM Bitvalues GROUP BY group_col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group_col   first bit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1           2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2           2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3           1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r>
              <a:rPr lang="en-US" altLang="en-US" sz="800">
                <a:latin typeface="Segoe"/>
                <a:ea typeface="Calibri" panose="020F0502020204030204" pitchFamily="34" charset="0"/>
                <a:cs typeface="Times New Roman" panose="02020603050405020304" pitchFamily="18" charset="0"/>
              </a:rPr>
              <a:t>--------------------------------------  </a:t>
            </a:r>
            <a:endParaRPr lang="pt-BR" altLang="en-US" sz="900">
              <a:latin typeface="Segoe"/>
              <a:ea typeface="Calibri" panose="020F0502020204030204" pitchFamily="34" charset="0"/>
              <a:cs typeface="Times New Roman" panose="02020603050405020304" pitchFamily="18" charset="0"/>
            </a:endParaRPr>
          </a:p>
          <a:p>
            <a:pPr>
              <a:spcBef>
                <a:spcPct val="0"/>
              </a:spcBef>
              <a:buClrTx/>
              <a:buSzTx/>
              <a:buFontTx/>
              <a:buNone/>
            </a:pPr>
            <a:endParaRPr lang="pt-BR" altLang="en-US" sz="1800">
              <a:solidFill>
                <a:srgbClr val="A2998A"/>
              </a:solidFill>
              <a:latin typeface="Segoe"/>
              <a:ea typeface="Calibri" panose="020F0502020204030204" pitchFamily="34"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144"/>
          <p:cNvGrpSpPr>
            <a:grpSpLocks/>
          </p:cNvGrpSpPr>
          <p:nvPr/>
        </p:nvGrpSpPr>
        <p:grpSpPr bwMode="auto">
          <a:xfrm>
            <a:off x="1612254" y="2584518"/>
            <a:ext cx="4432300" cy="304800"/>
            <a:chOff x="960" y="1616"/>
            <a:chExt cx="3936" cy="192"/>
          </a:xfrm>
        </p:grpSpPr>
        <p:pic>
          <p:nvPicPr>
            <p:cNvPr id="11295" name="Picture 84" descr="Gel - Gel3 long rectangles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1616"/>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71" name="Rectangle 7"/>
            <p:cNvSpPr>
              <a:spLocks noChangeArrowheads="1"/>
            </p:cNvSpPr>
            <p:nvPr/>
          </p:nvSpPr>
          <p:spPr bwMode="auto">
            <a:xfrm>
              <a:off x="1008" y="1627"/>
              <a:ext cx="3648" cy="174"/>
            </a:xfrm>
            <a:prstGeom prst="rect">
              <a:avLst/>
            </a:prstGeom>
            <a:noFill/>
            <a:ln w="9525">
              <a:noFill/>
              <a:miter lim="800000"/>
              <a:headEnd/>
              <a:tailEnd/>
            </a:ln>
          </p:spPr>
          <p:txBody>
            <a:bodyPr>
              <a:spAutoFit/>
            </a:bodyPr>
            <a:lstStyle/>
            <a:p>
              <a:pPr eaLnBrk="1" hangingPunct="1">
                <a:spcBef>
                  <a:spcPct val="20000"/>
                </a:spcBef>
                <a:defRPr/>
              </a:pPr>
              <a:r>
                <a:rPr lang="en-US" sz="1200" b="1" dirty="0" err="1">
                  <a:solidFill>
                    <a:schemeClr val="bg1"/>
                  </a:solidFill>
                  <a:latin typeface="+mn-lt"/>
                  <a:cs typeface="+mn-cs"/>
                </a:rPr>
                <a:t>Sistemas</a:t>
              </a:r>
              <a:r>
                <a:rPr lang="en-US" sz="1200" b="1" dirty="0">
                  <a:solidFill>
                    <a:schemeClr val="bg1"/>
                  </a:solidFill>
                  <a:latin typeface="+mn-lt"/>
                  <a:cs typeface="+mn-cs"/>
                </a:rPr>
                <a:t> </a:t>
              </a:r>
              <a:r>
                <a:rPr lang="en-US" sz="1200" b="1" dirty="0" err="1">
                  <a:solidFill>
                    <a:schemeClr val="bg1"/>
                  </a:solidFill>
                  <a:latin typeface="+mn-lt"/>
                  <a:cs typeface="+mn-cs"/>
                </a:rPr>
                <a:t>Numéricos</a:t>
              </a:r>
              <a:r>
                <a:rPr lang="en-US" sz="1200" b="1" dirty="0">
                  <a:solidFill>
                    <a:schemeClr val="bg1"/>
                  </a:solidFill>
                  <a:latin typeface="+mn-lt"/>
                  <a:cs typeface="+mn-cs"/>
                </a:rPr>
                <a:t>  : Decimal – Hexadecimal - </a:t>
              </a:r>
              <a:r>
                <a:rPr lang="en-US" sz="1200" b="1" dirty="0" err="1">
                  <a:solidFill>
                    <a:schemeClr val="bg1"/>
                  </a:solidFill>
                  <a:latin typeface="+mn-lt"/>
                  <a:cs typeface="+mn-cs"/>
                </a:rPr>
                <a:t>Binário</a:t>
              </a:r>
              <a:endParaRPr lang="en-US" sz="1200" b="1" dirty="0">
                <a:solidFill>
                  <a:schemeClr val="bg1"/>
                </a:solidFill>
                <a:latin typeface="+mn-lt"/>
                <a:cs typeface="+mn-cs"/>
              </a:endParaRPr>
            </a:p>
          </p:txBody>
        </p:sp>
      </p:grpSp>
      <p:grpSp>
        <p:nvGrpSpPr>
          <p:cNvPr id="3" name="Group 143"/>
          <p:cNvGrpSpPr>
            <a:grpSpLocks/>
          </p:cNvGrpSpPr>
          <p:nvPr/>
        </p:nvGrpSpPr>
        <p:grpSpPr bwMode="auto">
          <a:xfrm>
            <a:off x="1523267" y="3028951"/>
            <a:ext cx="5844941" cy="892059"/>
            <a:chOff x="1216" y="1915"/>
            <a:chExt cx="3631" cy="559"/>
          </a:xfrm>
        </p:grpSpPr>
        <p:pic>
          <p:nvPicPr>
            <p:cNvPr id="11290" name="Picture 93"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 y="2282"/>
              <a:ext cx="28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1" name="Picture 91"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 y="1915"/>
              <a:ext cx="2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5" name="Rectangle 13"/>
            <p:cNvSpPr>
              <a:spLocks noChangeArrowheads="1"/>
            </p:cNvSpPr>
            <p:nvPr/>
          </p:nvSpPr>
          <p:spPr bwMode="auto">
            <a:xfrm>
              <a:off x="1249" y="2300"/>
              <a:ext cx="2798" cy="17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Aplicação pratica  com manipulação de bits(mapeamento</a:t>
              </a:r>
              <a:r>
                <a:rPr lang="pt-BR" sz="1200" b="1" i="1" dirty="0">
                  <a:latin typeface="Constantia" pitchFamily="18" charset="0"/>
                </a:rPr>
                <a:t>)</a:t>
              </a:r>
              <a:endParaRPr lang="en-US" sz="1200" dirty="0">
                <a:latin typeface="+mn-lt"/>
                <a:cs typeface="+mn-cs"/>
              </a:endParaRPr>
            </a:p>
          </p:txBody>
        </p:sp>
        <p:sp>
          <p:nvSpPr>
            <p:cNvPr id="44066" name="Rectangle 8"/>
            <p:cNvSpPr>
              <a:spLocks noChangeArrowheads="1"/>
            </p:cNvSpPr>
            <p:nvPr/>
          </p:nvSpPr>
          <p:spPr bwMode="auto">
            <a:xfrm>
              <a:off x="1349" y="1916"/>
              <a:ext cx="2975" cy="31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Tecnicas Avançadas de Manipulação de arrays binários </a:t>
              </a:r>
              <a:endParaRPr lang="en-US" sz="1200" b="1" i="1" dirty="0">
                <a:solidFill>
                  <a:schemeClr val="tx1"/>
                </a:solidFill>
                <a:latin typeface="Constantia" pitchFamily="18" charset="0"/>
              </a:endParaRPr>
            </a:p>
            <a:p>
              <a:pPr eaLnBrk="1" hangingPunct="1">
                <a:spcBef>
                  <a:spcPct val="20000"/>
                </a:spcBef>
                <a:defRPr/>
              </a:pPr>
              <a:endParaRPr lang="en-US" sz="1200" dirty="0">
                <a:latin typeface="+mn-lt"/>
                <a:cs typeface="+mn-cs"/>
              </a:endParaRPr>
            </a:p>
          </p:txBody>
        </p:sp>
        <p:sp>
          <p:nvSpPr>
            <p:cNvPr id="44067" name="Rectangle 65"/>
            <p:cNvSpPr>
              <a:spLocks noChangeArrowheads="1"/>
            </p:cNvSpPr>
            <p:nvPr/>
          </p:nvSpPr>
          <p:spPr bwMode="auto">
            <a:xfrm>
              <a:off x="1506" y="2079"/>
              <a:ext cx="3341"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grpSp>
        <p:nvGrpSpPr>
          <p:cNvPr id="11269" name="Group 145"/>
          <p:cNvGrpSpPr>
            <a:grpSpLocks/>
          </p:cNvGrpSpPr>
          <p:nvPr/>
        </p:nvGrpSpPr>
        <p:grpSpPr bwMode="auto">
          <a:xfrm>
            <a:off x="1524000" y="4114800"/>
            <a:ext cx="4556421" cy="304800"/>
            <a:chOff x="960" y="2592"/>
            <a:chExt cx="2160" cy="192"/>
          </a:xfrm>
        </p:grpSpPr>
        <p:pic>
          <p:nvPicPr>
            <p:cNvPr id="11288" name="Picture 86" descr="Gel - Gel3 long rectangles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2592"/>
              <a:ext cx="2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Rectangle 16"/>
            <p:cNvSpPr>
              <a:spLocks noChangeArrowheads="1"/>
            </p:cNvSpPr>
            <p:nvPr/>
          </p:nvSpPr>
          <p:spPr bwMode="auto">
            <a:xfrm>
              <a:off x="1008" y="2600"/>
              <a:ext cx="20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200" b="1" i="1" dirty="0">
                  <a:solidFill>
                    <a:schemeClr val="bg1"/>
                  </a:solidFill>
                  <a:latin typeface="Constantia" panose="02030602050306030303" pitchFamily="18" charset="0"/>
                </a:rPr>
                <a:t>Criação de Meta-Tabela para </a:t>
              </a:r>
              <a:r>
                <a:rPr lang="pt-BR" altLang="en-US" sz="1200" b="1" i="1" dirty="0" err="1">
                  <a:solidFill>
                    <a:schemeClr val="bg1"/>
                  </a:solidFill>
                  <a:latin typeface="Constantia" panose="02030602050306030303" pitchFamily="18" charset="0"/>
                </a:rPr>
                <a:t>Multi-Processamento</a:t>
              </a:r>
              <a:endParaRPr lang="en-US" altLang="en-US" sz="1200" b="1" i="1" dirty="0">
                <a:solidFill>
                  <a:schemeClr val="bg1"/>
                </a:solidFill>
                <a:latin typeface="Constantia" panose="02030602050306030303" pitchFamily="18" charset="0"/>
              </a:endParaRPr>
            </a:p>
          </p:txBody>
        </p:sp>
      </p:grpSp>
      <p:grpSp>
        <p:nvGrpSpPr>
          <p:cNvPr id="5" name="Group 142"/>
          <p:cNvGrpSpPr>
            <a:grpSpLocks/>
          </p:cNvGrpSpPr>
          <p:nvPr/>
        </p:nvGrpSpPr>
        <p:grpSpPr bwMode="auto">
          <a:xfrm>
            <a:off x="2457450" y="4483100"/>
            <a:ext cx="4848958" cy="777875"/>
            <a:chOff x="1488" y="2824"/>
            <a:chExt cx="1336" cy="416"/>
          </a:xfrm>
        </p:grpSpPr>
        <p:pic>
          <p:nvPicPr>
            <p:cNvPr id="11284" name="Picture 95" descr="Gel - Gel3 long rectangles bl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4" y="3048"/>
              <a:ext cx="9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5" name="Picture 94"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824"/>
              <a:ext cx="9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8" name="Rectangle 68"/>
            <p:cNvSpPr>
              <a:spLocks noChangeArrowheads="1"/>
            </p:cNvSpPr>
            <p:nvPr/>
          </p:nvSpPr>
          <p:spPr bwMode="auto">
            <a:xfrm>
              <a:off x="1488" y="2832"/>
              <a:ext cx="1268" cy="149"/>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tx1"/>
                  </a:solidFill>
                  <a:latin typeface="Constantia" pitchFamily="18" charset="0"/>
                </a:rPr>
                <a:t>Modelagem avançada com arquitetura binária</a:t>
              </a:r>
              <a:endParaRPr lang="en-US" sz="1200" dirty="0">
                <a:solidFill>
                  <a:schemeClr val="tx1"/>
                </a:solidFill>
                <a:latin typeface="+mn-lt"/>
                <a:cs typeface="+mn-cs"/>
              </a:endParaRPr>
            </a:p>
          </p:txBody>
        </p:sp>
        <p:sp>
          <p:nvSpPr>
            <p:cNvPr id="44059" name="Rectangle 70"/>
            <p:cNvSpPr>
              <a:spLocks noChangeArrowheads="1"/>
            </p:cNvSpPr>
            <p:nvPr/>
          </p:nvSpPr>
          <p:spPr bwMode="auto">
            <a:xfrm>
              <a:off x="1586" y="3056"/>
              <a:ext cx="1238" cy="149"/>
            </a:xfrm>
            <a:prstGeom prst="rect">
              <a:avLst/>
            </a:prstGeom>
            <a:noFill/>
            <a:ln w="9525">
              <a:noFill/>
              <a:miter lim="800000"/>
              <a:headEnd/>
              <a:tailEnd/>
            </a:ln>
          </p:spPr>
          <p:txBody>
            <a:bodyPr>
              <a:spAutoFit/>
            </a:bodyPr>
            <a:lstStyle/>
            <a:p>
              <a:pPr eaLnBrk="1" hangingPunct="1">
                <a:spcBef>
                  <a:spcPct val="20000"/>
                </a:spcBef>
                <a:defRPr/>
              </a:pPr>
              <a:r>
                <a:rPr lang="en-US" sz="1200" b="1" i="1" dirty="0" err="1">
                  <a:solidFill>
                    <a:schemeClr val="tx1"/>
                  </a:solidFill>
                  <a:latin typeface="Constantia" pitchFamily="18" charset="0"/>
                  <a:cs typeface="+mn-cs"/>
                </a:rPr>
                <a:t>Números</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Finitos</a:t>
              </a:r>
              <a:r>
                <a:rPr lang="en-US" sz="1200" b="1" i="1" dirty="0">
                  <a:solidFill>
                    <a:schemeClr val="tx1"/>
                  </a:solidFill>
                  <a:latin typeface="Constantia" pitchFamily="18" charset="0"/>
                  <a:cs typeface="+mn-cs"/>
                </a:rPr>
                <a:t>  e </a:t>
              </a:r>
              <a:r>
                <a:rPr lang="en-US" sz="1200" b="1" i="1" dirty="0" err="1">
                  <a:solidFill>
                    <a:schemeClr val="tx1"/>
                  </a:solidFill>
                  <a:latin typeface="Constantia" pitchFamily="18" charset="0"/>
                  <a:cs typeface="+mn-cs"/>
                </a:rPr>
                <a:t>Lógica</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Boleana</a:t>
              </a:r>
              <a:endParaRPr lang="en-US" sz="1200" b="1" i="1" dirty="0">
                <a:solidFill>
                  <a:schemeClr val="tx1"/>
                </a:solidFill>
                <a:latin typeface="Constantia" pitchFamily="18" charset="0"/>
                <a:cs typeface="+mn-cs"/>
              </a:endParaRPr>
            </a:p>
          </p:txBody>
        </p:sp>
      </p:grpSp>
      <p:grpSp>
        <p:nvGrpSpPr>
          <p:cNvPr id="6" name="Group 140"/>
          <p:cNvGrpSpPr>
            <a:grpSpLocks/>
          </p:cNvGrpSpPr>
          <p:nvPr/>
        </p:nvGrpSpPr>
        <p:grpSpPr bwMode="auto">
          <a:xfrm>
            <a:off x="4085454" y="5339799"/>
            <a:ext cx="3481388" cy="1035050"/>
            <a:chOff x="3231" y="3314"/>
            <a:chExt cx="2193" cy="652"/>
          </a:xfrm>
        </p:grpSpPr>
        <p:pic>
          <p:nvPicPr>
            <p:cNvPr id="11278" name="Picture 97" descr="Gel - Gel3 long rectangles blu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4" y="3773"/>
              <a:ext cx="1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96" descr="Gel - Gel3 long rectangles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2" y="3552"/>
              <a:ext cx="16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87" descr="Gel - Gel3 long rectangles g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1" y="3314"/>
              <a:ext cx="2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Rectangle 22"/>
            <p:cNvSpPr>
              <a:spLocks noChangeArrowheads="1"/>
            </p:cNvSpPr>
            <p:nvPr/>
          </p:nvSpPr>
          <p:spPr bwMode="auto">
            <a:xfrm>
              <a:off x="3354" y="3333"/>
              <a:ext cx="2070" cy="174"/>
            </a:xfrm>
            <a:prstGeom prst="rect">
              <a:avLst/>
            </a:prstGeom>
            <a:noFill/>
            <a:ln w="9525">
              <a:noFill/>
              <a:miter lim="800000"/>
              <a:headEnd/>
              <a:tailEnd/>
            </a:ln>
          </p:spPr>
          <p:txBody>
            <a:bodyPr>
              <a:spAutoFit/>
            </a:bodyPr>
            <a:lstStyle/>
            <a:p>
              <a:pPr eaLnBrk="1" hangingPunct="1">
                <a:spcBef>
                  <a:spcPct val="20000"/>
                </a:spcBef>
                <a:defRPr/>
              </a:pPr>
              <a:r>
                <a:rPr lang="pt-BR" sz="1200" b="1" i="1" dirty="0">
                  <a:solidFill>
                    <a:schemeClr val="bg1"/>
                  </a:solidFill>
                  <a:latin typeface="Constantia" pitchFamily="18" charset="0"/>
                </a:rPr>
                <a:t>Estudo de Casos :</a:t>
              </a:r>
              <a:endParaRPr lang="en-US" sz="1200" dirty="0">
                <a:latin typeface="+mn-lt"/>
                <a:cs typeface="+mn-cs"/>
              </a:endParaRPr>
            </a:p>
          </p:txBody>
        </p:sp>
        <p:sp>
          <p:nvSpPr>
            <p:cNvPr id="44054" name="Rectangle 72"/>
            <p:cNvSpPr>
              <a:spLocks noChangeArrowheads="1"/>
            </p:cNvSpPr>
            <p:nvPr/>
          </p:nvSpPr>
          <p:spPr bwMode="auto">
            <a:xfrm>
              <a:off x="3793" y="3571"/>
              <a:ext cx="1548" cy="174"/>
            </a:xfrm>
            <a:prstGeom prst="rect">
              <a:avLst/>
            </a:prstGeom>
            <a:noFill/>
            <a:ln w="9525">
              <a:noFill/>
              <a:miter lim="800000"/>
              <a:headEnd/>
              <a:tailEnd/>
            </a:ln>
          </p:spPr>
          <p:txBody>
            <a:bodyPr>
              <a:spAutoFit/>
            </a:bodyPr>
            <a:lstStyle/>
            <a:p>
              <a:pPr eaLnBrk="1" hangingPunct="1">
                <a:spcBef>
                  <a:spcPct val="20000"/>
                </a:spcBef>
                <a:defRPr/>
              </a:pPr>
              <a:r>
                <a:rPr lang="en-US" sz="1200" b="1" i="1" dirty="0" err="1">
                  <a:solidFill>
                    <a:schemeClr val="tx1"/>
                  </a:solidFill>
                  <a:latin typeface="Constantia" pitchFamily="18" charset="0"/>
                  <a:cs typeface="+mn-cs"/>
                </a:rPr>
                <a:t>Ligações</a:t>
              </a:r>
              <a:r>
                <a:rPr lang="en-US" sz="1200" b="1" i="1" dirty="0">
                  <a:solidFill>
                    <a:schemeClr val="tx1"/>
                  </a:solidFill>
                  <a:latin typeface="Constantia" pitchFamily="18" charset="0"/>
                  <a:cs typeface="+mn-cs"/>
                </a:rPr>
                <a:t>  </a:t>
              </a:r>
              <a:r>
                <a:rPr lang="en-US" sz="1200" b="1" i="1" dirty="0" err="1">
                  <a:solidFill>
                    <a:schemeClr val="tx1"/>
                  </a:solidFill>
                  <a:latin typeface="Constantia" pitchFamily="18" charset="0"/>
                  <a:cs typeface="+mn-cs"/>
                </a:rPr>
                <a:t>Locais</a:t>
              </a:r>
              <a:r>
                <a:rPr lang="en-US" sz="1200" b="1" i="1" dirty="0">
                  <a:solidFill>
                    <a:schemeClr val="tx1"/>
                  </a:solidFill>
                  <a:latin typeface="Constantia" pitchFamily="18" charset="0"/>
                  <a:cs typeface="+mn-cs"/>
                </a:rPr>
                <a:t>  e </a:t>
              </a:r>
              <a:r>
                <a:rPr lang="en-US" sz="1200" b="1" i="1" dirty="0" err="1">
                  <a:solidFill>
                    <a:schemeClr val="tx1"/>
                  </a:solidFill>
                  <a:latin typeface="Constantia" pitchFamily="18" charset="0"/>
                  <a:cs typeface="+mn-cs"/>
                </a:rPr>
                <a:t>Interubanas</a:t>
              </a:r>
              <a:endParaRPr lang="en-US" sz="1200" b="1" i="1" dirty="0">
                <a:solidFill>
                  <a:schemeClr val="tx1"/>
                </a:solidFill>
                <a:latin typeface="Constantia" pitchFamily="18" charset="0"/>
                <a:cs typeface="+mn-cs"/>
              </a:endParaRPr>
            </a:p>
          </p:txBody>
        </p:sp>
        <p:sp>
          <p:nvSpPr>
            <p:cNvPr id="44055" name="Rectangle 74"/>
            <p:cNvSpPr>
              <a:spLocks noChangeArrowheads="1"/>
            </p:cNvSpPr>
            <p:nvPr/>
          </p:nvSpPr>
          <p:spPr bwMode="auto">
            <a:xfrm>
              <a:off x="4176" y="3792"/>
              <a:ext cx="864" cy="174"/>
            </a:xfrm>
            <a:prstGeom prst="rect">
              <a:avLst/>
            </a:prstGeom>
            <a:noFill/>
            <a:ln w="9525">
              <a:noFill/>
              <a:miter lim="800000"/>
              <a:headEnd/>
              <a:tailEnd/>
            </a:ln>
          </p:spPr>
          <p:txBody>
            <a:bodyPr>
              <a:spAutoFit/>
            </a:bodyPr>
            <a:lstStyle/>
            <a:p>
              <a:pPr eaLnBrk="1" hangingPunct="1">
                <a:spcBef>
                  <a:spcPct val="20000"/>
                </a:spcBef>
                <a:defRPr/>
              </a:pPr>
              <a:r>
                <a:rPr lang="en-US" sz="1200" i="1" dirty="0" err="1">
                  <a:solidFill>
                    <a:schemeClr val="tx1"/>
                  </a:solidFill>
                  <a:latin typeface="Constantia" pitchFamily="18" charset="0"/>
                  <a:cs typeface="+mn-cs"/>
                </a:rPr>
                <a:t>Ficha</a:t>
              </a:r>
              <a:r>
                <a:rPr lang="en-US" sz="1200" i="1" dirty="0">
                  <a:solidFill>
                    <a:schemeClr val="tx1"/>
                  </a:solidFill>
                  <a:latin typeface="Constantia" pitchFamily="18" charset="0"/>
                  <a:cs typeface="+mn-cs"/>
                </a:rPr>
                <a:t> </a:t>
              </a:r>
              <a:r>
                <a:rPr lang="en-US" sz="1200" i="1" dirty="0" err="1">
                  <a:solidFill>
                    <a:schemeClr val="tx1"/>
                  </a:solidFill>
                  <a:latin typeface="Constantia" pitchFamily="18" charset="0"/>
                  <a:cs typeface="+mn-cs"/>
                </a:rPr>
                <a:t>Financeira</a:t>
              </a:r>
              <a:endParaRPr lang="en-US" sz="1200" i="1" dirty="0">
                <a:solidFill>
                  <a:schemeClr val="tx1"/>
                </a:solidFill>
                <a:latin typeface="Constantia" pitchFamily="18" charset="0"/>
                <a:cs typeface="+mn-cs"/>
              </a:endParaRPr>
            </a:p>
          </p:txBody>
        </p:sp>
      </p:grpSp>
      <p:grpSp>
        <p:nvGrpSpPr>
          <p:cNvPr id="11272" name="Group 146"/>
          <p:cNvGrpSpPr>
            <a:grpSpLocks/>
          </p:cNvGrpSpPr>
          <p:nvPr/>
        </p:nvGrpSpPr>
        <p:grpSpPr bwMode="auto">
          <a:xfrm>
            <a:off x="1524000" y="2001838"/>
            <a:ext cx="3427413" cy="374650"/>
            <a:chOff x="341" y="1296"/>
            <a:chExt cx="5227" cy="236"/>
          </a:xfrm>
        </p:grpSpPr>
        <p:pic>
          <p:nvPicPr>
            <p:cNvPr id="11276" name="Picture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4049" name="Rectangle 139"/>
            <p:cNvSpPr>
              <a:spLocks noChangeArrowheads="1"/>
            </p:cNvSpPr>
            <p:nvPr/>
          </p:nvSpPr>
          <p:spPr bwMode="auto">
            <a:xfrm>
              <a:off x="961" y="1320"/>
              <a:ext cx="3680"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endParaRPr lang="en-US" sz="1400" b="1" dirty="0">
                <a:solidFill>
                  <a:schemeClr val="tx1"/>
                </a:solidFill>
                <a:latin typeface="+mn-lt"/>
                <a:cs typeface="+mn-cs"/>
              </a:endParaRPr>
            </a:p>
          </p:txBody>
        </p:sp>
      </p:grpSp>
      <p:pic>
        <p:nvPicPr>
          <p:cNvPr id="11273" name="Picture 5" descr="C:\Program Files\Microsoft Resource DVD Artwork\DVD_ART\Artwork_Imagery\Shapes and Graphics\Arrows - arrow\Blue Gradient Collection\arrow 0 blue arrow curved 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982325">
            <a:off x="1912938" y="989013"/>
            <a:ext cx="12668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42"/>
          <p:cNvSpPr>
            <a:spLocks noChangeArrowheads="1"/>
          </p:cNvSpPr>
          <p:nvPr/>
        </p:nvSpPr>
        <p:spPr bwMode="auto">
          <a:xfrm>
            <a:off x="219075" y="955675"/>
            <a:ext cx="4572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200" b="1" i="1" dirty="0">
                <a:latin typeface="Constantia" panose="02030602050306030303" pitchFamily="18" charset="0"/>
              </a:rPr>
              <a:t>Modulo I  ##  </a:t>
            </a:r>
            <a:r>
              <a:rPr lang="pt-BR" altLang="en-US" sz="1200" b="1" i="1" dirty="0" smtClean="0">
                <a:latin typeface="Constantia" panose="02030602050306030303" pitchFamily="18" charset="0"/>
              </a:rPr>
              <a:t> </a:t>
            </a:r>
            <a:r>
              <a:rPr lang="pt-BR" altLang="en-US" sz="1200" b="1" i="1" dirty="0">
                <a:latin typeface="Constantia" panose="02030602050306030303" pitchFamily="18" charset="0"/>
              </a:rPr>
              <a:t>“O Bit” </a:t>
            </a:r>
            <a:r>
              <a:rPr lang="pt-BR" altLang="en-US" sz="1200" b="1" i="1" dirty="0" smtClean="0">
                <a:latin typeface="Constantia" panose="02030602050306030303" pitchFamily="18" charset="0"/>
              </a:rPr>
              <a:t> na codificação a base de tudo</a:t>
            </a:r>
            <a:endParaRPr lang="pt-BR" altLang="en-US" sz="1200" dirty="0">
              <a:latin typeface="Segoe"/>
            </a:endParaRPr>
          </a:p>
        </p:txBody>
      </p:sp>
      <p:grpSp>
        <p:nvGrpSpPr>
          <p:cNvPr id="33" name="Group 146"/>
          <p:cNvGrpSpPr>
            <a:grpSpLocks/>
          </p:cNvGrpSpPr>
          <p:nvPr/>
        </p:nvGrpSpPr>
        <p:grpSpPr bwMode="auto">
          <a:xfrm>
            <a:off x="1345474" y="352697"/>
            <a:ext cx="5479189" cy="411752"/>
            <a:chOff x="516" y="1299"/>
            <a:chExt cx="5227" cy="236"/>
          </a:xfrm>
        </p:grpSpPr>
        <p:pic>
          <p:nvPicPr>
            <p:cNvPr id="34" name="Picture 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 y="1299"/>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 name="Rectangle 139"/>
            <p:cNvSpPr>
              <a:spLocks noChangeArrowheads="1"/>
            </p:cNvSpPr>
            <p:nvPr/>
          </p:nvSpPr>
          <p:spPr bwMode="auto">
            <a:xfrm>
              <a:off x="1181" y="1320"/>
              <a:ext cx="3835" cy="176"/>
            </a:xfrm>
            <a:prstGeom prst="rect">
              <a:avLst/>
            </a:prstGeom>
            <a:noFill/>
            <a:ln w="9525">
              <a:noFill/>
              <a:miter lim="800000"/>
              <a:headEnd/>
              <a:tailEnd/>
            </a:ln>
          </p:spPr>
          <p:txBody>
            <a:bodyPr>
              <a:spAutoFit/>
            </a:bodyPr>
            <a:lstStyle/>
            <a:p>
              <a:pPr eaLnBrk="1" hangingPunct="1">
                <a:spcBef>
                  <a:spcPct val="20000"/>
                </a:spcBef>
                <a:defRPr/>
              </a:pPr>
              <a:r>
                <a:rPr lang="pt-BR" sz="1400" dirty="0" smtClean="0">
                  <a:solidFill>
                    <a:schemeClr val="tx1"/>
                  </a:solidFill>
                  <a:latin typeface="Arial" pitchFamily="34" charset="0"/>
                </a:rPr>
                <a:t>A força do BIT nas soluções de planejamento</a:t>
              </a:r>
              <a:endParaRPr lang="en-US" sz="1400" b="1" dirty="0">
                <a:solidFill>
                  <a:schemeClr val="tx1"/>
                </a:solidFill>
                <a:latin typeface="+mn-lt"/>
                <a:cs typeface="+mn-cs"/>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275"/>
                                        </p:tgtEl>
                                        <p:attrNameLst>
                                          <p:attrName>style.visibility</p:attrName>
                                        </p:attrNameLst>
                                      </p:cBhvr>
                                      <p:to>
                                        <p:strVal val="visible"/>
                                      </p:to>
                                    </p:set>
                                    <p:animEffect transition="in" filter="wheel(1)">
                                      <p:cBhvr>
                                        <p:cTn id="12" dur="2000"/>
                                        <p:tgtEl>
                                          <p:spTgt spid="11275"/>
                                        </p:tgtEl>
                                      </p:cBhvr>
                                    </p:animEffect>
                                  </p:childTnLst>
                                </p:cTn>
                              </p:par>
                              <p:par>
                                <p:cTn id="13" presetID="21" presetClass="entr" presetSubtype="1" fill="hold" nodeType="withEffect">
                                  <p:stCondLst>
                                    <p:cond delay="0"/>
                                  </p:stCondLst>
                                  <p:childTnLst>
                                    <p:set>
                                      <p:cBhvr>
                                        <p:cTn id="14" dur="1" fill="hold">
                                          <p:stCondLst>
                                            <p:cond delay="0"/>
                                          </p:stCondLst>
                                        </p:cTn>
                                        <p:tgtEl>
                                          <p:spTgt spid="11273"/>
                                        </p:tgtEl>
                                        <p:attrNameLst>
                                          <p:attrName>style.visibility</p:attrName>
                                        </p:attrNameLst>
                                      </p:cBhvr>
                                      <p:to>
                                        <p:strVal val="visible"/>
                                      </p:to>
                                    </p:set>
                                    <p:animEffect transition="in" filter="wheel(1)">
                                      <p:cBhvr>
                                        <p:cTn id="15" dur="2000"/>
                                        <p:tgtEl>
                                          <p:spTgt spid="1127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1272"/>
                                        </p:tgtEl>
                                        <p:attrNameLst>
                                          <p:attrName>style.visibility</p:attrName>
                                        </p:attrNameLst>
                                      </p:cBhvr>
                                      <p:to>
                                        <p:strVal val="visible"/>
                                      </p:to>
                                    </p:set>
                                    <p:animEffect transition="in" filter="wheel(1)">
                                      <p:cBhvr>
                                        <p:cTn id="20" dur="2000"/>
                                        <p:tgtEl>
                                          <p:spTgt spid="11272"/>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267"/>
                                        </p:tgtEl>
                                        <p:attrNameLst>
                                          <p:attrName>style.visibility</p:attrName>
                                        </p:attrNameLst>
                                      </p:cBhvr>
                                      <p:to>
                                        <p:strVal val="visible"/>
                                      </p:to>
                                    </p:set>
                                    <p:animEffect transition="in" filter="circle(in)">
                                      <p:cBhvr>
                                        <p:cTn id="25" dur="2000"/>
                                        <p:tgtEl>
                                          <p:spTgt spid="11267"/>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in)">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1269"/>
                                        </p:tgtEl>
                                        <p:attrNameLst>
                                          <p:attrName>style.visibility</p:attrName>
                                        </p:attrNameLst>
                                      </p:cBhvr>
                                      <p:to>
                                        <p:strVal val="visible"/>
                                      </p:to>
                                    </p:set>
                                    <p:animEffect transition="in" filter="wheel(1)">
                                      <p:cBhvr>
                                        <p:cTn id="35" dur="2000"/>
                                        <p:tgtEl>
                                          <p:spTgt spid="1126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ircle(in)">
                                      <p:cBhvr>
                                        <p:cTn id="4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1987" name="Rectangle 1"/>
          <p:cNvSpPr>
            <a:spLocks noChangeArrowheads="1"/>
          </p:cNvSpPr>
          <p:nvPr/>
        </p:nvSpPr>
        <p:spPr bwMode="auto">
          <a:xfrm>
            <a:off x="762000" y="1552575"/>
            <a:ext cx="48006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Segoe"/>
                <a:cs typeface="Times New Roman" panose="02020603050405020304" pitchFamily="18" charset="0"/>
              </a:rPr>
              <a:t>Listagem da Meta-Tabela</a:t>
            </a:r>
          </a:p>
          <a:p>
            <a:pPr>
              <a:spcBef>
                <a:spcPct val="0"/>
              </a:spcBef>
              <a:buClrTx/>
              <a:buSzTx/>
              <a:buFontTx/>
              <a:buNone/>
            </a:pPr>
            <a:r>
              <a:rPr lang="en-US" altLang="en-US" sz="800" b="1">
                <a:latin typeface="Segoe"/>
                <a:cs typeface="Times New Roman" panose="02020603050405020304" pitchFamily="18" charset="0"/>
              </a:rPr>
              <a:t>--------------------------------------</a:t>
            </a:r>
          </a:p>
          <a:p>
            <a:pPr>
              <a:spcBef>
                <a:spcPct val="0"/>
              </a:spcBef>
              <a:buClrTx/>
              <a:buSzTx/>
              <a:buFontTx/>
              <a:buNone/>
            </a:pPr>
            <a:r>
              <a:rPr lang="en-US" altLang="en-US" sz="800" b="1">
                <a:latin typeface="Segoe"/>
                <a:cs typeface="Times New Roman" panose="02020603050405020304" pitchFamily="18" charset="0"/>
              </a:rPr>
              <a:t>select * from bits</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a:t>
            </a:r>
            <a:endParaRPr lang="pt-BR" altLang="en-US" sz="900">
              <a:latin typeface="Segoe"/>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bin_val</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idbin</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 -----</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0x00000001</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1</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Times New Roman" panose="02020603050405020304" pitchFamily="18" charset="0"/>
                <a:cs typeface="Courier New" panose="02070309020205020404" pitchFamily="49" charset="0"/>
              </a:rPr>
              <a:t>0x00000002</a:t>
            </a:r>
            <a:r>
              <a:rPr lang="en-US" altLang="en-US" sz="800" b="1">
                <a:latin typeface="Segoe"/>
                <a:ea typeface="Times New Roman" panose="02020603050405020304" pitchFamily="18" charset="0"/>
                <a:cs typeface="Courier New" panose="02070309020205020404" pitchFamily="49" charset="0"/>
              </a:rPr>
              <a:t>     </a:t>
            </a:r>
            <a:r>
              <a:rPr lang="en-US" altLang="en-US" sz="800" b="1">
                <a:latin typeface="Courier New" panose="02070309020205020404" pitchFamily="49" charset="0"/>
                <a:ea typeface="Times New Roman" panose="02020603050405020304" pitchFamily="18" charset="0"/>
                <a:cs typeface="Courier New" panose="02070309020205020404" pitchFamily="49" charset="0"/>
              </a:rPr>
              <a:t>2</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0x00000004</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0x00000008</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0x00000010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0x00000020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0x00000040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0x00000080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0x00000100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0x00000200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0x00000400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0x00000800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12</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0x00001000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0x00002000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0x00004000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0x00008000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0x00010000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0x00020000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0x00040000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19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0x00080000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0x00100000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0x00200000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22</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0x00400000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23</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0x00800000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24</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0x01000000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25</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0x02000000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26</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0x04000000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27</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0x08000000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28</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0x10000000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29</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0x20000000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30</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0x40000000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31</a:t>
            </a:r>
            <a:endParaRPr lang="pt-BR" altLang="en-US" sz="900">
              <a:latin typeface="Segoe"/>
            </a:endParaRPr>
          </a:p>
          <a:p>
            <a:pPr>
              <a:spcBef>
                <a:spcPct val="0"/>
              </a:spcBef>
              <a:buClrTx/>
              <a:buSzTx/>
              <a:buFontTx/>
              <a:buNone/>
            </a:pPr>
            <a:r>
              <a:rPr lang="en-US" altLang="en-US" sz="800" b="1">
                <a:latin typeface="Courier New" panose="02070309020205020404" pitchFamily="49" charset="0"/>
                <a:cs typeface="Times New Roman" panose="02020603050405020304" pitchFamily="18" charset="0"/>
              </a:rPr>
              <a:t>0x80000000</a:t>
            </a:r>
            <a:r>
              <a:rPr lang="en-US" altLang="en-US" sz="800" b="1">
                <a:latin typeface="Segoe"/>
                <a:cs typeface="Times New Roman" panose="02020603050405020304" pitchFamily="18" charset="0"/>
              </a:rPr>
              <a:t>    </a:t>
            </a:r>
            <a:r>
              <a:rPr lang="en-US" altLang="en-US" sz="800" b="1">
                <a:latin typeface="Courier New" panose="02070309020205020404" pitchFamily="49" charset="0"/>
                <a:cs typeface="Times New Roman" panose="02020603050405020304" pitchFamily="18" charset="0"/>
              </a:rPr>
              <a:t>32</a:t>
            </a:r>
            <a:endParaRPr lang="en-US" altLang="en-US" sz="1800">
              <a:latin typeface="Segoe"/>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4035" name="Rectangle 1"/>
          <p:cNvSpPr>
            <a:spLocks noChangeArrowheads="1"/>
          </p:cNvSpPr>
          <p:nvPr/>
        </p:nvSpPr>
        <p:spPr bwMode="auto">
          <a:xfrm>
            <a:off x="838200" y="1447800"/>
            <a:ext cx="6553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 (em bits)do group_col 1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p>
          <a:p>
            <a:pPr>
              <a:spcBef>
                <a:spcPct val="0"/>
              </a:spcBef>
              <a:buClrTx/>
              <a:buSzTx/>
              <a:buFontTx/>
              <a:buNone/>
            </a:pP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select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key_col,group_col,data_bits,bin_val,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 [Nibble Pos] from</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bitvalues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join bits on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and</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group_col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 1</a:t>
            </a:r>
          </a:p>
          <a:p>
            <a:pPr>
              <a:spcBef>
                <a:spcPct val="0"/>
              </a:spcBef>
              <a:buClrTx/>
              <a:buSzTx/>
              <a:buFontTx/>
              <a:buNone/>
            </a:pP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key_col        group_col               data_bits    bin_val             bitwise     Nibble Pos</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a:t>
            </a: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1                1                           1          0x00000001           1             1</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2                1                           9          0x00000001           1             1</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2                1                           9          0x00000008           8             4</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3                1                           4          0x00000004           4             3</a:t>
            </a:r>
            <a:endParaRPr lang="pt-BR"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endParaRPr lang="pt-BR" altLang="en-US" sz="1800">
              <a:solidFill>
                <a:srgbClr val="A2998A"/>
              </a:solidFill>
              <a:latin typeface="Segoe"/>
              <a:ea typeface="Calibri" panose="020F0502020204030204" pitchFamily="34" charset="0"/>
              <a:cs typeface="Courier New" panose="02070309020205020404" pitchFamily="49" charset="0"/>
            </a:endParaRPr>
          </a:p>
        </p:txBody>
      </p:sp>
      <p:sp>
        <p:nvSpPr>
          <p:cNvPr id="44036" name="Rectangle 2"/>
          <p:cNvSpPr>
            <a:spLocks noChangeArrowheads="1"/>
          </p:cNvSpPr>
          <p:nvPr/>
        </p:nvSpPr>
        <p:spPr bwMode="auto">
          <a:xfrm>
            <a:off x="838200" y="4114800"/>
            <a:ext cx="632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valores(em bits) do group_col 2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select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key_col,group_col,data_bits,bin_val,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as [Nibble Pos] from</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bitvalues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join bits on</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data_bits</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&amp;</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Calibri" panose="020F0502020204030204" pitchFamily="34" charset="0"/>
                <a:cs typeface="Courier New" panose="02070309020205020404" pitchFamily="49" charset="0"/>
              </a:rPr>
              <a:t>and</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group_col</a:t>
            </a:r>
            <a:r>
              <a:rPr lang="en-US" altLang="en-US" sz="1000" b="1">
                <a:latin typeface="Segoe"/>
                <a:ea typeface="Calibri" panose="020F0502020204030204" pitchFamily="34" charset="0"/>
                <a:cs typeface="Courier New" panose="02070309020205020404" pitchFamily="49" charset="0"/>
              </a:rPr>
              <a:t> </a:t>
            </a:r>
            <a:r>
              <a:rPr lang="en-US" altLang="en-US" sz="1000" b="1">
                <a:latin typeface="Courier New" panose="02070309020205020404" pitchFamily="49" charset="0"/>
                <a:ea typeface="Calibri" panose="020F0502020204030204" pitchFamily="34" charset="0"/>
                <a:cs typeface="Courier New" panose="02070309020205020404" pitchFamily="49" charset="0"/>
              </a:rPr>
              <a:t>= 2</a:t>
            </a:r>
            <a:endParaRPr lang="en-US" altLang="en-US" sz="1000">
              <a:latin typeface="Segoe"/>
              <a:ea typeface="Calibri" panose="020F0502020204030204" pitchFamily="34" charset="0"/>
              <a:cs typeface="Courier New" panose="02070309020205020404" pitchFamily="49" charset="0"/>
            </a:endParaRPr>
          </a:p>
        </p:txBody>
      </p:sp>
      <p:sp>
        <p:nvSpPr>
          <p:cNvPr id="44037" name="Rectangle 3"/>
          <p:cNvSpPr>
            <a:spLocks noChangeArrowheads="1"/>
          </p:cNvSpPr>
          <p:nvPr/>
        </p:nvSpPr>
        <p:spPr bwMode="auto">
          <a:xfrm>
            <a:off x="914400" y="5257800"/>
            <a:ext cx="6858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Courier New" panose="02070309020205020404" pitchFamily="49" charset="0"/>
                <a:ea typeface="Calibri" panose="020F0502020204030204" pitchFamily="34" charset="0"/>
                <a:cs typeface="Courier New" panose="02070309020205020404" pitchFamily="49" charset="0"/>
              </a:rPr>
              <a:t>key_col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group_col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data_bits</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bin_val</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bitwise</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Courier New" panose="02070309020205020404" pitchFamily="49" charset="0"/>
                <a:ea typeface="Calibri" panose="020F0502020204030204" pitchFamily="34" charset="0"/>
                <a:cs typeface="Courier New" panose="02070309020205020404" pitchFamily="49" charset="0"/>
              </a:rPr>
              <a:t>----------- ----------- ----------- ----------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8        0x00000008</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8</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5</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        0x00000001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5</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        0x00000002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6</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2</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7        0x00000004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4</a:t>
            </a:r>
            <a:r>
              <a:rPr lang="en-US" altLang="en-US" sz="900">
                <a:latin typeface="Segoe"/>
                <a:ea typeface="Calibri" panose="020F0502020204030204" pitchFamily="34" charset="0"/>
                <a:cs typeface="Courier New" panose="02070309020205020404" pitchFamily="49" charset="0"/>
              </a:rPr>
              <a:t>                  </a:t>
            </a:r>
            <a:r>
              <a:rPr lang="en-US" altLang="en-US" sz="900">
                <a:latin typeface="Courier New" panose="02070309020205020404" pitchFamily="49" charset="0"/>
                <a:ea typeface="Calibri" panose="020F0502020204030204" pitchFamily="34" charset="0"/>
                <a:cs typeface="Courier New" panose="02070309020205020404" pitchFamily="49" charset="0"/>
              </a:rPr>
              <a:t>3</a:t>
            </a:r>
            <a:endParaRPr lang="en-US" altLang="en-US" sz="9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41"/>
          <p:cNvSpPr>
            <a:spLocks noChangeArrowheads="1"/>
          </p:cNvSpPr>
          <p:nvPr/>
        </p:nvSpPr>
        <p:spPr bwMode="auto">
          <a:xfrm>
            <a:off x="838200" y="3048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6083" name="Rectangle 1"/>
          <p:cNvSpPr>
            <a:spLocks noChangeArrowheads="1"/>
          </p:cNvSpPr>
          <p:nvPr/>
        </p:nvSpPr>
        <p:spPr bwMode="auto">
          <a:xfrm>
            <a:off x="838200" y="1219200"/>
            <a:ext cx="69342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b="1">
                <a:latin typeface="Segoe"/>
                <a:ea typeface="Calibri" panose="020F0502020204030204" pitchFamily="34" charset="0"/>
                <a:cs typeface="Courier New" panose="02070309020205020404" pitchFamily="49" charset="0"/>
              </a:rPr>
              <a:t>ç</a:t>
            </a:r>
            <a:r>
              <a:rPr lang="pt-BR" altLang="en-US" sz="1000" b="1">
                <a:latin typeface="Courier New" panose="02070309020205020404" pitchFamily="49" charset="0"/>
                <a:ea typeface="Calibri" panose="020F0502020204030204" pitchFamily="34" charset="0"/>
                <a:cs typeface="Courier New" panose="02070309020205020404" pitchFamily="49" charset="0"/>
              </a:rPr>
              <a:t>ão dos valores(em bits) do group_col 3 atrav</a:t>
            </a:r>
            <a:r>
              <a:rPr lang="pt-BR" altLang="en-US" sz="1000" b="1">
                <a:latin typeface="Segoe"/>
                <a:ea typeface="Calibri" panose="020F0502020204030204" pitchFamily="34" charset="0"/>
                <a:cs typeface="Courier New" panose="02070309020205020404" pitchFamily="49" charset="0"/>
              </a:rPr>
              <a:t>é</a:t>
            </a:r>
            <a:r>
              <a:rPr lang="pt-BR" altLang="en-US" sz="10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endParaRPr lang="en-US" altLang="en-US" sz="1000" b="1">
              <a:latin typeface="Courier New" panose="02070309020205020404" pitchFamily="49" charset="0"/>
              <a:ea typeface="Times New Roman" panose="02020603050405020304" pitchFamily="18" charset="0"/>
              <a:cs typeface="Courier New" panose="02070309020205020404" pitchFamily="49" charset="0"/>
            </a:endParaRPr>
          </a:p>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select</a:t>
            </a:r>
            <a:r>
              <a:rPr lang="en-US" altLang="en-US" sz="1000" b="1">
                <a:latin typeface="Segoe"/>
                <a:ea typeface="Times New Roman" panose="02020603050405020304" pitchFamily="18" charset="0"/>
                <a:cs typeface="Courier New" panose="02070309020205020404" pitchFamily="49" charset="0"/>
              </a:rPr>
              <a:t> </a:t>
            </a:r>
            <a:r>
              <a:rPr lang="en-US" altLang="en-US" sz="1000" b="1">
                <a:latin typeface="Courier New" panose="02070309020205020404" pitchFamily="49" charset="0"/>
                <a:ea typeface="Times New Roman" panose="02020603050405020304" pitchFamily="18" charset="0"/>
                <a:cs typeface="Courier New" panose="02070309020205020404" pitchFamily="49" charset="0"/>
              </a:rPr>
              <a:t>key_col,group_col,data_bits,bin_val,</a:t>
            </a:r>
            <a:endParaRPr lang="pt-BR" altLang="en-US" sz="1000">
              <a:latin typeface="Segoe"/>
            </a:endParaRPr>
          </a:p>
          <a:p>
            <a:pPr>
              <a:spcBef>
                <a:spcPct val="0"/>
              </a:spcBef>
              <a:buClrTx/>
              <a:buSzTx/>
              <a:buFontTx/>
              <a:buNone/>
            </a:pPr>
            <a:r>
              <a:rPr lang="en-US" altLang="en-US" sz="1000" b="1">
                <a:latin typeface="Courier New" panose="02070309020205020404" pitchFamily="49" charset="0"/>
                <a:cs typeface="Times New Roman" panose="02020603050405020304" pitchFamily="18" charset="0"/>
              </a:rPr>
              <a:t>data_bits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&amp;</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bitwise,idbin</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as [Nibble Pos] from</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bitvalues</a:t>
            </a:r>
            <a:endParaRPr lang="pt-BR" altLang="en-US" sz="1000">
              <a:latin typeface="Segoe"/>
            </a:endParaRPr>
          </a:p>
          <a:p>
            <a:pPr>
              <a:spcBef>
                <a:spcPct val="0"/>
              </a:spcBef>
              <a:buClrTx/>
              <a:buSzTx/>
              <a:buFontTx/>
              <a:buNone/>
            </a:pP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join bits on</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data_bits</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&amp;</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bin_val</a:t>
            </a:r>
            <a:endParaRPr lang="pt-BR" altLang="en-US" sz="1000">
              <a:latin typeface="Segoe"/>
            </a:endParaRPr>
          </a:p>
          <a:p>
            <a:pPr>
              <a:spcBef>
                <a:spcPct val="0"/>
              </a:spcBef>
              <a:buClrTx/>
              <a:buSzTx/>
              <a:buFontTx/>
              <a:buNone/>
            </a:pPr>
            <a:r>
              <a:rPr lang="en-US" altLang="en-US" sz="1000" b="1">
                <a:latin typeface="Courier New" panose="02070309020205020404" pitchFamily="49" charset="0"/>
                <a:cs typeface="Times New Roman" panose="02020603050405020304" pitchFamily="18" charset="0"/>
              </a:rPr>
              <a:t>and</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group_col</a:t>
            </a:r>
            <a:r>
              <a:rPr lang="en-US" altLang="en-US" sz="1000" b="1">
                <a:latin typeface="Segoe"/>
                <a:cs typeface="Times New Roman" panose="02020603050405020304" pitchFamily="18" charset="0"/>
              </a:rPr>
              <a:t> </a:t>
            </a:r>
            <a:r>
              <a:rPr lang="en-US" altLang="en-US" sz="1000" b="1">
                <a:latin typeface="Courier New" panose="02070309020205020404" pitchFamily="49" charset="0"/>
                <a:cs typeface="Times New Roman" panose="02020603050405020304" pitchFamily="18" charset="0"/>
              </a:rPr>
              <a:t>= 3</a:t>
            </a:r>
            <a:endParaRPr lang="en-US" altLang="en-US" sz="1000" b="1">
              <a:latin typeface="Courier New" panose="02070309020205020404" pitchFamily="49" charset="0"/>
              <a:cs typeface="Courier New" panose="02070309020205020404" pitchFamily="49" charset="0"/>
            </a:endParaRP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key_col     group_col   data_bits   bin_val            bitwise     Nibble Pos</a:t>
            </a:r>
            <a:endParaRPr lang="pt-BR" altLang="en-US" sz="1000">
              <a:latin typeface="Segoe"/>
            </a:endParaRPr>
          </a:p>
          <a:p>
            <a:pPr eaLnBrk="1" hangingPunct="1">
              <a:spcBef>
                <a:spcPct val="0"/>
              </a:spcBef>
              <a:buClrTx/>
              <a:buSzTx/>
              <a:buFontTx/>
              <a:buNone/>
            </a:pPr>
            <a:r>
              <a:rPr lang="en-US" altLang="en-US" sz="1000">
                <a:latin typeface="Segoe"/>
              </a:rPr>
              <a:t>-----------   --------------  ------------- ----------------     ---------    ----------------</a:t>
            </a:r>
            <a:endParaRPr lang="pt-BR" altLang="en-US" sz="1000">
              <a:latin typeface="Segoe"/>
            </a:endParaRPr>
          </a:p>
          <a:p>
            <a:pPr eaLnBrk="1" hangingPunct="1">
              <a:spcBef>
                <a:spcPct val="0"/>
              </a:spcBef>
              <a:buClrTx/>
              <a:buSzTx/>
              <a:buFontTx/>
              <a:buNone/>
            </a:pPr>
            <a:r>
              <a:rPr lang="en-US" altLang="en-US" sz="1000">
                <a:latin typeface="Segoe"/>
              </a:rPr>
              <a:t>          7           3                       4    0x00000004           4          3</a:t>
            </a:r>
            <a:endParaRPr lang="pt-BR" altLang="en-US" sz="1000">
              <a:latin typeface="Segoe"/>
            </a:endParaRPr>
          </a:p>
          <a:p>
            <a:pPr eaLnBrk="1" hangingPunct="1">
              <a:spcBef>
                <a:spcPct val="0"/>
              </a:spcBef>
              <a:buClrTx/>
              <a:buSzTx/>
              <a:buFontTx/>
              <a:buNone/>
            </a:pPr>
            <a:r>
              <a:rPr lang="en-US" altLang="en-US" sz="1000">
                <a:latin typeface="Segoe"/>
              </a:rPr>
              <a:t>          8           3                       6    0x00000002           2          2</a:t>
            </a:r>
            <a:endParaRPr lang="pt-BR" altLang="en-US" sz="1000">
              <a:latin typeface="Segoe"/>
            </a:endParaRPr>
          </a:p>
          <a:p>
            <a:pPr eaLnBrk="1" hangingPunct="1">
              <a:spcBef>
                <a:spcPct val="0"/>
              </a:spcBef>
              <a:buClrTx/>
              <a:buSzTx/>
              <a:buFontTx/>
              <a:buNone/>
            </a:pPr>
            <a:r>
              <a:rPr lang="en-US" altLang="en-US" sz="1000">
                <a:latin typeface="Segoe"/>
              </a:rPr>
              <a:t>          8           3                       6    0x00000004           4          3</a:t>
            </a:r>
            <a:endParaRPr lang="pt-BR" altLang="en-US" sz="1000">
              <a:latin typeface="Segoe"/>
            </a:endParaRPr>
          </a:p>
          <a:p>
            <a:pPr eaLnBrk="1" hangingPunct="1">
              <a:spcBef>
                <a:spcPct val="0"/>
              </a:spcBef>
              <a:buClrTx/>
              <a:buSzTx/>
              <a:buFontTx/>
              <a:buNone/>
            </a:pPr>
            <a:r>
              <a:rPr lang="en-US" altLang="en-US" sz="1000">
                <a:latin typeface="Segoe"/>
              </a:rPr>
              <a:t>          9           3                       5    0x00000001           1          1</a:t>
            </a:r>
            <a:endParaRPr lang="pt-BR" altLang="en-US" sz="1000">
              <a:latin typeface="Segoe"/>
            </a:endParaRPr>
          </a:p>
          <a:p>
            <a:pPr eaLnBrk="1" hangingPunct="1">
              <a:spcBef>
                <a:spcPct val="0"/>
              </a:spcBef>
              <a:buClrTx/>
              <a:buSzTx/>
              <a:buFontTx/>
              <a:buNone/>
            </a:pPr>
            <a:r>
              <a:rPr lang="en-US" altLang="en-US" sz="1000">
                <a:latin typeface="Segoe"/>
              </a:rPr>
              <a:t>          9           3                       5    0x00000004           4          3</a:t>
            </a:r>
          </a:p>
          <a:p>
            <a:pPr eaLnBrk="1" hangingPunct="1">
              <a:spcBef>
                <a:spcPct val="0"/>
              </a:spcBef>
              <a:buClrTx/>
              <a:buSzTx/>
              <a:buFontTx/>
              <a:buNone/>
            </a:pPr>
            <a:endParaRPr lang="en-US" altLang="en-US" sz="1000">
              <a:latin typeface="Segoe"/>
            </a:endParaRPr>
          </a:p>
          <a:p>
            <a:pPr eaLnBrk="1" hangingPunct="1">
              <a:spcBef>
                <a:spcPct val="0"/>
              </a:spcBef>
              <a:buClrTx/>
              <a:buSzTx/>
              <a:buFontTx/>
              <a:buNone/>
            </a:pPr>
            <a:r>
              <a:rPr lang="pt-BR" altLang="en-US" sz="1000">
                <a:latin typeface="Segoe"/>
              </a:rPr>
              <a:t>Decomposição dos valores da tabela bitvalues através da meta-tabela</a:t>
            </a:r>
          </a:p>
          <a:p>
            <a:pPr eaLnBrk="1" hangingPunct="1">
              <a:spcBef>
                <a:spcPct val="0"/>
              </a:spcBef>
              <a:buClrTx/>
              <a:buSzTx/>
              <a:buFontTx/>
              <a:buNone/>
            </a:pPr>
            <a:r>
              <a:rPr lang="en-US" altLang="en-US" sz="1000">
                <a:latin typeface="Segoe"/>
              </a:rPr>
              <a:t>------------------------------------------------------------------------------</a:t>
            </a:r>
            <a:endParaRPr lang="pt-BR" altLang="en-US" sz="1000">
              <a:latin typeface="Segoe"/>
            </a:endParaRPr>
          </a:p>
          <a:p>
            <a:pPr eaLnBrk="1" hangingPunct="1">
              <a:spcBef>
                <a:spcPct val="0"/>
              </a:spcBef>
              <a:buClrTx/>
              <a:buSzTx/>
              <a:buFontTx/>
              <a:buNone/>
            </a:pPr>
            <a:r>
              <a:rPr lang="en-US" altLang="en-US" sz="1000">
                <a:latin typeface="Segoe"/>
              </a:rPr>
              <a:t>select key_col,group_col,data_bits,bin_val,</a:t>
            </a:r>
            <a:endParaRPr lang="pt-BR" altLang="en-US" sz="1000">
              <a:latin typeface="Segoe"/>
            </a:endParaRPr>
          </a:p>
          <a:p>
            <a:pPr eaLnBrk="1" hangingPunct="1">
              <a:spcBef>
                <a:spcPct val="0"/>
              </a:spcBef>
              <a:buClrTx/>
              <a:buSzTx/>
              <a:buFontTx/>
              <a:buNone/>
            </a:pPr>
            <a:r>
              <a:rPr lang="en-US" altLang="en-US" sz="1000">
                <a:latin typeface="Segoe"/>
              </a:rPr>
              <a:t>data_bits &amp; bin_val as bitwise from bitvalues</a:t>
            </a:r>
            <a:endParaRPr lang="pt-BR" altLang="en-US" sz="1000">
              <a:latin typeface="Segoe"/>
            </a:endParaRPr>
          </a:p>
          <a:p>
            <a:pPr eaLnBrk="1" hangingPunct="1">
              <a:spcBef>
                <a:spcPct val="0"/>
              </a:spcBef>
              <a:buClrTx/>
              <a:buSzTx/>
              <a:buFontTx/>
              <a:buNone/>
            </a:pPr>
            <a:r>
              <a:rPr lang="en-US" altLang="en-US" sz="1000">
                <a:latin typeface="Segoe"/>
              </a:rPr>
              <a:t>         join bits on data_bits &amp; bin_val = bin_val</a:t>
            </a:r>
            <a:endParaRPr lang="pt-BR" altLang="en-US" sz="1000">
              <a:latin typeface="Segoe"/>
            </a:endParaRPr>
          </a:p>
          <a:p>
            <a:pPr eaLnBrk="1" hangingPunct="1">
              <a:spcBef>
                <a:spcPct val="0"/>
              </a:spcBef>
              <a:buClrTx/>
              <a:buSzTx/>
              <a:buFontTx/>
              <a:buNone/>
            </a:pPr>
            <a:endParaRPr lang="pt-BR" altLang="en-US" sz="1000">
              <a:solidFill>
                <a:srgbClr val="A2998A"/>
              </a:solidFill>
              <a:latin typeface="Segoe"/>
            </a:endParaRPr>
          </a:p>
          <a:p>
            <a:pPr>
              <a:spcBef>
                <a:spcPct val="0"/>
              </a:spcBef>
              <a:buClrTx/>
              <a:buSzTx/>
              <a:buFontTx/>
              <a:buNone/>
            </a:pPr>
            <a:endParaRPr lang="en-US" altLang="en-US" sz="1000">
              <a:solidFill>
                <a:srgbClr val="A2998A"/>
              </a:solidFill>
              <a:latin typeface="Segoe"/>
            </a:endParaRPr>
          </a:p>
        </p:txBody>
      </p:sp>
      <p:sp>
        <p:nvSpPr>
          <p:cNvPr id="46084" name="Rectangle 2"/>
          <p:cNvSpPr>
            <a:spLocks noChangeArrowheads="1"/>
          </p:cNvSpPr>
          <p:nvPr/>
        </p:nvSpPr>
        <p:spPr bwMode="auto">
          <a:xfrm>
            <a:off x="838200" y="4467225"/>
            <a:ext cx="4953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a:latin typeface="Segoe"/>
                <a:cs typeface="Times New Roman" panose="02020603050405020304" pitchFamily="18" charset="0"/>
              </a:rPr>
              <a:t>----------------------------------------------------------------------------------------------------</a:t>
            </a:r>
            <a:endParaRPr lang="pt-BR" altLang="en-US" sz="900">
              <a:latin typeface="Segoe"/>
            </a:endParaRPr>
          </a:p>
          <a:p>
            <a:pPr>
              <a:spcBef>
                <a:spcPct val="0"/>
              </a:spcBef>
              <a:buClrTx/>
              <a:buSzTx/>
              <a:buFontTx/>
              <a:buNone/>
            </a:pPr>
            <a:r>
              <a:rPr lang="en-US" altLang="en-US" sz="800">
                <a:latin typeface="Courier New" panose="02070309020205020404" pitchFamily="49" charset="0"/>
                <a:ea typeface="Times New Roman" panose="02020603050405020304" pitchFamily="18" charset="0"/>
                <a:cs typeface="Courier New" panose="02070309020205020404" pitchFamily="49" charset="0"/>
              </a:rPr>
              <a:t>key_col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group_col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data_bits</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bin_val</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bitwise</a:t>
            </a:r>
            <a:r>
              <a:rPr lang="en-US" altLang="en-US" sz="800">
                <a:latin typeface="Segoe"/>
                <a:ea typeface="Times New Roman" panose="02020603050405020304" pitchFamily="18" charset="0"/>
                <a:cs typeface="Courier New" panose="02070309020205020404" pitchFamily="49" charset="0"/>
              </a:rPr>
              <a:t>     </a:t>
            </a:r>
            <a:r>
              <a:rPr lang="en-US" altLang="en-US" sz="800">
                <a:latin typeface="Courier New" panose="02070309020205020404" pitchFamily="49" charset="0"/>
                <a:ea typeface="Times New Roman" panose="02020603050405020304" pitchFamily="18" charset="0"/>
                <a:cs typeface="Courier New" panose="02070309020205020404" pitchFamily="49" charset="0"/>
              </a:rPr>
              <a:t>Nibble Pos</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Times New Roman" panose="02020603050405020304" pitchFamily="18" charset="0"/>
                <a:cs typeface="Courier New" panose="02070309020205020404" pitchFamily="49" charset="0"/>
              </a:rPr>
              <a:t>------------------------------------------------------------------------</a:t>
            </a:r>
            <a:endParaRPr lang="pt-BR" altLang="en-US" sz="900">
              <a:latin typeface="Segoe"/>
              <a:ea typeface="Times New Roman" panose="02020603050405020304" pitchFamily="18" charset="0"/>
              <a:cs typeface="Courier New" panose="02070309020205020404" pitchFamily="49" charset="0"/>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       0x00000008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2           </a:t>
            </a:r>
            <a:r>
              <a:rPr lang="en-US" altLang="en-US" sz="800">
                <a:latin typeface="Courier New" panose="02070309020205020404" pitchFamily="49" charset="0"/>
                <a:cs typeface="Times New Roman" panose="02020603050405020304" pitchFamily="18" charset="0"/>
              </a:rPr>
              <a:t>8       0x00000008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7</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       0x00000002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2</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8</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6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       0x00000001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1</a:t>
            </a:r>
            <a:endParaRPr lang="pt-BR" altLang="en-US" sz="900">
              <a:latin typeface="Segoe"/>
            </a:endParaRPr>
          </a:p>
          <a:p>
            <a:pPr>
              <a:spcBef>
                <a:spcPct val="0"/>
              </a:spcBef>
              <a:buClrTx/>
              <a:buSzTx/>
              <a:buFontTx/>
              <a:buNone/>
            </a:pP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9</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5       0x00000004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4</a:t>
            </a:r>
            <a:r>
              <a:rPr lang="en-US" altLang="en-US" sz="800">
                <a:latin typeface="Segoe"/>
                <a:cs typeface="Times New Roman" panose="02020603050405020304" pitchFamily="18" charset="0"/>
              </a:rPr>
              <a:t>          </a:t>
            </a:r>
            <a:r>
              <a:rPr lang="en-US" altLang="en-US" sz="800">
                <a:latin typeface="Courier New" panose="02070309020205020404" pitchFamily="49" charset="0"/>
                <a:cs typeface="Times New Roman" panose="02020603050405020304" pitchFamily="18" charset="0"/>
              </a:rPr>
              <a:t>3</a:t>
            </a:r>
            <a:endParaRPr lang="pt-BR" altLang="en-US" sz="1800">
              <a:latin typeface="Segoe"/>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41"/>
          <p:cNvSpPr>
            <a:spLocks noChangeArrowheads="1"/>
          </p:cNvSpPr>
          <p:nvPr/>
        </p:nvSpPr>
        <p:spPr bwMode="auto">
          <a:xfrm>
            <a:off x="838200" y="5334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48131" name="Rectangle 1"/>
          <p:cNvSpPr>
            <a:spLocks noChangeArrowheads="1"/>
          </p:cNvSpPr>
          <p:nvPr/>
        </p:nvSpPr>
        <p:spPr bwMode="auto">
          <a:xfrm>
            <a:off x="838200" y="1524000"/>
            <a:ext cx="64770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10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15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0179" name="Rectangle 1"/>
          <p:cNvSpPr>
            <a:spLocks noChangeArrowheads="1"/>
          </p:cNvSpPr>
          <p:nvPr/>
        </p:nvSpPr>
        <p:spPr bwMode="auto">
          <a:xfrm>
            <a:off x="990600" y="1371600"/>
            <a:ext cx="5486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255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255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0x00000010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0x00000020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0x00000040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7</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0x00000080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128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
        <p:nvSpPr>
          <p:cNvPr id="50180" name="Rectangle 2"/>
          <p:cNvSpPr>
            <a:spLocks noChangeArrowheads="1"/>
          </p:cNvSpPr>
          <p:nvPr/>
        </p:nvSpPr>
        <p:spPr bwMode="auto">
          <a:xfrm>
            <a:off x="1066800" y="4800600"/>
            <a:ext cx="6705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256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256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0x00000100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256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9</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2227" name="Rectangle 1"/>
          <p:cNvSpPr>
            <a:spLocks noChangeArrowheads="1"/>
          </p:cNvSpPr>
          <p:nvPr/>
        </p:nvSpPr>
        <p:spPr bwMode="auto">
          <a:xfrm>
            <a:off x="990600" y="1371600"/>
            <a:ext cx="5029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511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511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0x00000008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0x00000010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0x00000020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0x00000040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64</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7</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0x00000080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128</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8</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0x00000100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256</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9</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en-US" altLang="en-US" sz="1000">
              <a:latin typeface="Segoe"/>
              <a:ea typeface="Calibri" panose="020F0502020204030204" pitchFamily="34" charset="0"/>
              <a:cs typeface="Courier New" panose="02070309020205020404" pitchFamily="49" charset="0"/>
            </a:endParaRPr>
          </a:p>
        </p:txBody>
      </p:sp>
      <p:sp>
        <p:nvSpPr>
          <p:cNvPr id="52228" name="Rectangle 2"/>
          <p:cNvSpPr>
            <a:spLocks noChangeArrowheads="1"/>
          </p:cNvSpPr>
          <p:nvPr/>
        </p:nvSpPr>
        <p:spPr bwMode="auto">
          <a:xfrm>
            <a:off x="1066800" y="4953000"/>
            <a:ext cx="6477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dos valores de 512 da variavel @v atrav</a:t>
            </a:r>
            <a:r>
              <a:rPr lang="pt-BR" altLang="en-US" sz="800" b="1">
                <a:latin typeface="Segoe"/>
                <a:ea typeface="Calibri" panose="020F0502020204030204" pitchFamily="34" charset="0"/>
                <a:cs typeface="Courier New" panose="02070309020205020404" pitchFamily="49" charset="0"/>
              </a:rPr>
              <a:t>é</a:t>
            </a:r>
            <a:r>
              <a:rPr lang="pt-BR" altLang="en-US" sz="8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declare @v</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int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set @v = 512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 &amp;</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as</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bitwise,idbin</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where</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@v &amp;</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a:t>
            </a:r>
            <a:r>
              <a:rPr lang="en-US" altLang="en-US" sz="800" b="1">
                <a:latin typeface="Segoe"/>
                <a:ea typeface="Calibri" panose="020F0502020204030204" pitchFamily="34" charset="0"/>
                <a:cs typeface="Courier New" panose="02070309020205020404" pitchFamily="49" charset="0"/>
              </a:rPr>
              <a:t> </a:t>
            </a:r>
            <a:r>
              <a:rPr lang="en-US" altLang="en-US" sz="800" b="1">
                <a:latin typeface="Courier New" panose="02070309020205020404" pitchFamily="49" charset="0"/>
                <a:ea typeface="Calibri" panose="020F0502020204030204" pitchFamily="34" charset="0"/>
                <a:cs typeface="Courier New" panose="02070309020205020404" pitchFamily="49" charset="0"/>
              </a:rPr>
              <a:t>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bin_val</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bitwise</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0x00000200</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512</a:t>
            </a:r>
            <a:r>
              <a:rPr lang="en-US" altLang="en-US" sz="800">
                <a:latin typeface="Segoe"/>
                <a:ea typeface="Calibri" panose="020F0502020204030204" pitchFamily="34" charset="0"/>
                <a:cs typeface="Courier New" panose="02070309020205020404" pitchFamily="49" charset="0"/>
              </a:rPr>
              <a:t>         </a:t>
            </a:r>
            <a:r>
              <a:rPr lang="en-US" altLang="en-US" sz="800">
                <a:latin typeface="Courier New" panose="02070309020205020404" pitchFamily="49" charset="0"/>
                <a:ea typeface="Calibri" panose="020F0502020204030204" pitchFamily="34" charset="0"/>
                <a:cs typeface="Courier New" panose="02070309020205020404" pitchFamily="49" charset="0"/>
              </a:rPr>
              <a:t>10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 </a:t>
            </a:r>
            <a:endParaRPr lang="pt-BR" altLang="en-US" sz="18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4275" name="Rectangle 1"/>
          <p:cNvSpPr>
            <a:spLocks noChangeArrowheads="1"/>
          </p:cNvSpPr>
          <p:nvPr/>
        </p:nvSpPr>
        <p:spPr bwMode="auto">
          <a:xfrm>
            <a:off x="990600" y="1908175"/>
            <a:ext cx="64008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536870912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536870912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0x20000000</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536870912</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30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--Decomposi</a:t>
            </a:r>
            <a:r>
              <a:rPr lang="pt-BR" altLang="en-US" sz="1000">
                <a:latin typeface="Segoe"/>
                <a:ea typeface="Calibri" panose="020F0502020204030204" pitchFamily="34" charset="0"/>
                <a:cs typeface="Courier New" panose="02070309020205020404" pitchFamily="49" charset="0"/>
              </a:rPr>
              <a:t>ç</a:t>
            </a:r>
            <a:r>
              <a:rPr lang="pt-BR" altLang="en-US" sz="1000">
                <a:latin typeface="Courier New" panose="02070309020205020404" pitchFamily="49" charset="0"/>
                <a:ea typeface="Calibri" panose="020F0502020204030204" pitchFamily="34" charset="0"/>
                <a:cs typeface="Courier New" panose="02070309020205020404" pitchFamily="49" charset="0"/>
              </a:rPr>
              <a:t>ão dos valores de 1073741824 da variavel @v atrav</a:t>
            </a:r>
            <a:r>
              <a:rPr lang="pt-BR" altLang="en-US" sz="1000">
                <a:latin typeface="Segoe"/>
                <a:ea typeface="Calibri" panose="020F0502020204030204" pitchFamily="34" charset="0"/>
                <a:cs typeface="Courier New" panose="02070309020205020404" pitchFamily="49" charset="0"/>
              </a:rPr>
              <a:t>é</a:t>
            </a:r>
            <a:r>
              <a:rPr lang="pt-BR" altLang="en-US" sz="1000">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declare @v</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int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set @v = 1073741824</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bitwise,idbin</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as [Nibble Pos] from bits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where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@v &amp;</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bin_val</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bitwise</a:t>
            </a:r>
            <a:r>
              <a:rPr lang="en-US" altLang="en-US" sz="1000">
                <a:latin typeface="Segoe"/>
                <a:ea typeface="Calibri" panose="020F0502020204030204" pitchFamily="34" charset="0"/>
                <a:cs typeface="Courier New" panose="02070309020205020404" pitchFamily="49" charset="0"/>
              </a:rPr>
              <a:t>     </a:t>
            </a:r>
            <a:r>
              <a:rPr lang="en-US" altLang="en-US" sz="1000">
                <a:latin typeface="Courier New" panose="02070309020205020404" pitchFamily="49" charset="0"/>
                <a:ea typeface="Calibri" panose="020F0502020204030204" pitchFamily="34" charset="0"/>
                <a:cs typeface="Courier New" panose="02070309020205020404" pitchFamily="49" charset="0"/>
              </a:rPr>
              <a:t>Nibble Pos</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0x40000000</a:t>
            </a:r>
            <a:r>
              <a:rPr lang="pt-BR" altLang="en-US" sz="1000">
                <a:latin typeface="Segoe"/>
                <a:ea typeface="Calibri" panose="020F0502020204030204" pitchFamily="34" charset="0"/>
                <a:cs typeface="Courier New" panose="02070309020205020404" pitchFamily="49" charset="0"/>
              </a:rPr>
              <a:t>  </a:t>
            </a:r>
            <a:r>
              <a:rPr lang="pt-BR" altLang="en-US" sz="1000">
                <a:latin typeface="Courier New" panose="02070309020205020404" pitchFamily="49" charset="0"/>
                <a:ea typeface="Calibri" panose="020F0502020204030204" pitchFamily="34" charset="0"/>
                <a:cs typeface="Courier New" panose="02070309020205020404" pitchFamily="49" charset="0"/>
              </a:rPr>
              <a:t>1073741824</a:t>
            </a:r>
            <a:r>
              <a:rPr lang="pt-BR" altLang="en-US" sz="1000">
                <a:latin typeface="Segoe"/>
                <a:ea typeface="Calibri" panose="020F0502020204030204" pitchFamily="34" charset="0"/>
                <a:cs typeface="Courier New" panose="02070309020205020404" pitchFamily="49" charset="0"/>
              </a:rPr>
              <a:t>         </a:t>
            </a:r>
            <a:r>
              <a:rPr lang="pt-BR" altLang="en-US" sz="1000">
                <a:latin typeface="Courier New" panose="02070309020205020404" pitchFamily="49" charset="0"/>
                <a:ea typeface="Calibri" panose="020F0502020204030204" pitchFamily="34" charset="0"/>
                <a:cs typeface="Courier New" panose="02070309020205020404" pitchFamily="49" charset="0"/>
              </a:rPr>
              <a:t>31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37"/>
          <p:cNvSpPr>
            <a:spLocks noChangeArrowheads="1"/>
          </p:cNvSpPr>
          <p:nvPr/>
        </p:nvSpPr>
        <p:spPr bwMode="auto">
          <a:xfrm>
            <a:off x="685800" y="3048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6323" name="Rectangle 1"/>
          <p:cNvSpPr>
            <a:spLocks noChangeArrowheads="1"/>
          </p:cNvSpPr>
          <p:nvPr/>
        </p:nvSpPr>
        <p:spPr bwMode="auto">
          <a:xfrm>
            <a:off x="685800" y="1295400"/>
            <a:ext cx="5029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--Decomposi</a:t>
            </a:r>
            <a:r>
              <a:rPr lang="pt-BR" altLang="en-US" sz="800" b="1">
                <a:latin typeface="Segoe"/>
                <a:ea typeface="Calibri" panose="020F0502020204030204" pitchFamily="34" charset="0"/>
                <a:cs typeface="Courier New" panose="02070309020205020404" pitchFamily="49" charset="0"/>
              </a:rPr>
              <a:t>ç</a:t>
            </a:r>
            <a:r>
              <a:rPr lang="pt-BR" altLang="en-US" sz="800" b="1">
                <a:latin typeface="Courier New" panose="02070309020205020404" pitchFamily="49" charset="0"/>
                <a:ea typeface="Calibri" panose="020F0502020204030204" pitchFamily="34" charset="0"/>
                <a:cs typeface="Courier New" panose="02070309020205020404" pitchFamily="49" charset="0"/>
              </a:rPr>
              <a:t>ão dos valores de </a:t>
            </a:r>
            <a:r>
              <a:rPr lang="pt-BR" altLang="en-US" sz="800">
                <a:latin typeface="Courier New" panose="02070309020205020404" pitchFamily="49" charset="0"/>
                <a:ea typeface="Calibri" panose="020F0502020204030204" pitchFamily="34" charset="0"/>
                <a:cs typeface="Courier New" panose="02070309020205020404" pitchFamily="49" charset="0"/>
              </a:rPr>
              <a:t>2147483647 </a:t>
            </a:r>
            <a:r>
              <a:rPr lang="pt-BR" altLang="en-US" sz="800" b="1">
                <a:latin typeface="Courier New" panose="02070309020205020404" pitchFamily="49" charset="0"/>
                <a:ea typeface="Calibri" panose="020F0502020204030204" pitchFamily="34" charset="0"/>
                <a:cs typeface="Courier New" panose="02070309020205020404" pitchFamily="49" charset="0"/>
              </a:rPr>
              <a:t>da variavel @v atrav</a:t>
            </a:r>
            <a:r>
              <a:rPr lang="pt-BR" altLang="en-US" sz="800" b="1">
                <a:latin typeface="Segoe"/>
                <a:ea typeface="Calibri" panose="020F0502020204030204" pitchFamily="34" charset="0"/>
                <a:cs typeface="Courier New" panose="02070309020205020404" pitchFamily="49" charset="0"/>
              </a:rPr>
              <a:t>é</a:t>
            </a:r>
            <a:r>
              <a:rPr lang="pt-BR" altLang="en-US" sz="800" b="1">
                <a:latin typeface="Courier New" panose="02070309020205020404" pitchFamily="49" charset="0"/>
                <a:ea typeface="Calibri" panose="020F0502020204030204" pitchFamily="34" charset="0"/>
                <a:cs typeface="Courier New" panose="02070309020205020404" pitchFamily="49" charset="0"/>
              </a:rPr>
              <a:t>s da meta-tabela</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declare @v int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set @v = 2147483647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select 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 &amp; bin_val as bitwise,idbin as [Nibble Pos] from bits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where</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@v &amp; bin_val = bin_val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bin_val    bitwise     Nibble Pos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0x00000001 1           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0x00000002 2           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0x00000004 4           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0x00000008 8           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0x00000010 16          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0x00000020 32          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0x00000040 64          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0x00000080 128         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0x00000100 256         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0x00000200 512         10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0x00000400 1024        11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0x00000800 2048        12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0x00001000 4096        13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0x00002000 8192        14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0x00004000 16384       15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0x00008000 32768       16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0x00010000 65536       17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0x00020000 131072      18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0x00040000 262144      19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0x00080000 524288      20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0x00100000 1048576     21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0x00200000 2097152     22</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0x00400000 4194304     23</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0x00800000 8388608     24</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0x01000000 16777216    25</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0x02000000 33554432    26</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0x04000000 67108864    27</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0x08000000 134217728   28</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0x10000000 268435456   29</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0x20000000 536870912   30</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b="1">
                <a:latin typeface="Courier New" panose="02070309020205020404" pitchFamily="49" charset="0"/>
                <a:ea typeface="Calibri" panose="020F0502020204030204" pitchFamily="34" charset="0"/>
                <a:cs typeface="Courier New" panose="02070309020205020404" pitchFamily="49" charset="0"/>
              </a:rPr>
              <a:t>0x40000000 1073741824  31</a:t>
            </a:r>
            <a:endParaRPr lang="pt-BR" altLang="en-US" sz="18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58371" name="Rectangle 1"/>
          <p:cNvSpPr>
            <a:spLocks noChangeArrowheads="1"/>
          </p:cNvSpPr>
          <p:nvPr/>
        </p:nvSpPr>
        <p:spPr bwMode="auto">
          <a:xfrm>
            <a:off x="1066800" y="1609725"/>
            <a:ext cx="61722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CREATE TABLE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a_int_value int NOT NULL,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b_int_value int NOT NULL</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INSERT bitwise VALUES (170, 75)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 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a_int_value b_int_value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170         75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--Demonstrativo dos valores calculados pelo offset Shift-Left na meta-tabela</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Offset </a:t>
            </a:r>
            <a:r>
              <a:rPr lang="pt-BR" altLang="en-US" sz="1000">
                <a:latin typeface="Segoe"/>
                <a:ea typeface="Calibri" panose="020F0502020204030204" pitchFamily="34" charset="0"/>
                <a:cs typeface="Courier New" panose="02070309020205020404" pitchFamily="49" charset="0"/>
              </a:rPr>
              <a:t>–</a:t>
            </a:r>
            <a:r>
              <a:rPr lang="pt-BR" altLang="en-US" sz="1000">
                <a:latin typeface="Courier New" panose="02070309020205020404" pitchFamily="49" charset="0"/>
                <a:ea typeface="Calibri" panose="020F0502020204030204" pitchFamily="34" charset="0"/>
                <a:cs typeface="Courier New" panose="02070309020205020404" pitchFamily="49" charset="0"/>
              </a:rPr>
              <a:t> SL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0000 1111 1111 --255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0001 0000 0000 --256</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0000 0000 0000 0000 0000 0010 0000 0000 --512</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and &amp;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bitwise-Usando BITAND</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&amp; b_int_value --&gt;10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0000 0000 0000 1010</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37"/>
          <p:cNvSpPr>
            <a:spLocks noChangeArrowheads="1"/>
          </p:cNvSpPr>
          <p:nvPr/>
        </p:nvSpPr>
        <p:spPr bwMode="auto">
          <a:xfrm>
            <a:off x="10668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endParaRPr lang="en-US" altLang="en-US" sz="1100">
              <a:solidFill>
                <a:schemeClr val="bg1"/>
              </a:solidFill>
              <a:latin typeface="Segoe"/>
            </a:endParaRPr>
          </a:p>
        </p:txBody>
      </p:sp>
      <p:sp>
        <p:nvSpPr>
          <p:cNvPr id="60419" name="Rectangle 1"/>
          <p:cNvSpPr>
            <a:spLocks noChangeArrowheads="1"/>
          </p:cNvSpPr>
          <p:nvPr/>
        </p:nvSpPr>
        <p:spPr bwMode="auto">
          <a:xfrm>
            <a:off x="1066800" y="1550988"/>
            <a:ext cx="6324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or |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 Usando BITOR</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 b_int_value --235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0000 0000 1110 1011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--bitwise xor ^ de dois valores 170,75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--na tabela bitwise-Usando BITXOR</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SELECT a_int_value ^ b_int_value --225</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FROM bitwise</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 </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0000 0000 1010 1010</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0000 0000 0100 1011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0000 0000 1110 0001</a:t>
            </a:r>
            <a:endParaRPr lang="pt-BR"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a:latin typeface="Courier New" panose="02070309020205020404" pitchFamily="49" charset="0"/>
                <a:ea typeface="Calibri" panose="020F0502020204030204" pitchFamily="34" charset="0"/>
                <a:cs typeface="Courier New" panose="02070309020205020404" pitchFamily="49" charset="0"/>
              </a:rPr>
              <a:t>-------------------</a:t>
            </a:r>
            <a:endParaRPr lang="en-US" altLang="en-US" sz="1000">
              <a:latin typeface="Segoe"/>
              <a:ea typeface="Calibri" panose="020F0502020204030204" pitchFamily="34" charset="0"/>
              <a:cs typeface="Courier New" panose="02070309020205020404" pitchFamily="49"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46"/>
          <p:cNvGrpSpPr>
            <a:grpSpLocks/>
          </p:cNvGrpSpPr>
          <p:nvPr/>
        </p:nvGrpSpPr>
        <p:grpSpPr bwMode="auto">
          <a:xfrm>
            <a:off x="363538" y="334963"/>
            <a:ext cx="8297862" cy="374650"/>
            <a:chOff x="341" y="1296"/>
            <a:chExt cx="5227" cy="236"/>
          </a:xfrm>
        </p:grpSpPr>
        <p:pic>
          <p:nvPicPr>
            <p:cNvPr id="1338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dirty="0">
                  <a:solidFill>
                    <a:schemeClr val="tx1"/>
                  </a:solidFill>
                  <a:latin typeface="Constantia" pitchFamily="18" charset="0"/>
                </a:rPr>
                <a:t>A força do Bit (Binary Digit) – A Base de Tudo</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grpSp>
        <p:nvGrpSpPr>
          <p:cNvPr id="4" name="Group 143"/>
          <p:cNvGrpSpPr>
            <a:grpSpLocks/>
          </p:cNvGrpSpPr>
          <p:nvPr/>
        </p:nvGrpSpPr>
        <p:grpSpPr bwMode="auto">
          <a:xfrm>
            <a:off x="800100" y="553915"/>
            <a:ext cx="3314700" cy="773209"/>
            <a:chOff x="1510" y="2072"/>
            <a:chExt cx="1218" cy="241"/>
          </a:xfrm>
        </p:grpSpPr>
        <p:pic>
          <p:nvPicPr>
            <p:cNvPr id="13384" name="Picture 91"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 y="2179"/>
              <a:ext cx="11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5" name="Rectangle 8"/>
            <p:cNvSpPr>
              <a:spLocks noChangeArrowheads="1"/>
            </p:cNvSpPr>
            <p:nvPr/>
          </p:nvSpPr>
          <p:spPr bwMode="auto">
            <a:xfrm>
              <a:off x="1519" y="2212"/>
              <a:ext cx="1147"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i="1" dirty="0" smtClean="0">
                  <a:latin typeface="Constantia" panose="02030602050306030303" pitchFamily="18" charset="0"/>
                  <a:ea typeface="Calibri" panose="020F0502020204030204" pitchFamily="34" charset="0"/>
                  <a:cs typeface="Times New Roman" panose="02020603050405020304" pitchFamily="18" charset="0"/>
                </a:rPr>
                <a:t>OPERADORES   LÓGICOS  (AND &amp;  ,  OR  |  ) </a:t>
              </a:r>
              <a:endParaRPr lang="pt-BR" altLang="en-US" sz="1000" b="1" i="1" dirty="0">
                <a:latin typeface="Constantia" panose="02030602050306030303" pitchFamily="18" charset="0"/>
                <a:ea typeface="Calibri" panose="020F0502020204030204" pitchFamily="34" charset="0"/>
                <a:cs typeface="Times New Roman" panose="02020603050405020304" pitchFamily="18" charset="0"/>
              </a:endParaRPr>
            </a:p>
          </p:txBody>
        </p:sp>
        <p:sp>
          <p:nvSpPr>
            <p:cNvPr id="16" name="Rectangle 65"/>
            <p:cNvSpPr>
              <a:spLocks noChangeArrowheads="1"/>
            </p:cNvSpPr>
            <p:nvPr/>
          </p:nvSpPr>
          <p:spPr bwMode="auto">
            <a:xfrm>
              <a:off x="1768" y="2072"/>
              <a:ext cx="960"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sp>
        <p:nvSpPr>
          <p:cNvPr id="7" name="Retângulo 6"/>
          <p:cNvSpPr/>
          <p:nvPr/>
        </p:nvSpPr>
        <p:spPr>
          <a:xfrm>
            <a:off x="2903538" y="2263638"/>
            <a:ext cx="3217862" cy="830997"/>
          </a:xfrm>
          <a:prstGeom prst="rect">
            <a:avLst/>
          </a:prstGeom>
        </p:spPr>
        <p:txBody>
          <a:bodyPr wrap="square">
            <a:spAutoFit/>
          </a:bodyPr>
          <a:lstStyle/>
          <a:p>
            <a:pPr marL="0" marR="0">
              <a:spcBef>
                <a:spcPts val="0"/>
              </a:spcBef>
              <a:spcAft>
                <a:spcPts val="0"/>
              </a:spcAft>
            </a:pPr>
            <a:r>
              <a:rPr lang="pt-BR" sz="1200" b="1" dirty="0" smtClean="0"/>
              <a:t>AND</a:t>
            </a:r>
          </a:p>
          <a:p>
            <a:pPr marL="0" marR="0">
              <a:spcBef>
                <a:spcPts val="0"/>
              </a:spcBef>
              <a:spcAft>
                <a:spcPts val="0"/>
              </a:spcAft>
            </a:pPr>
            <a:r>
              <a:rPr lang="pt-BR" sz="1200" dirty="0" smtClean="0"/>
              <a:t>Operador lógico no qual a resposta da operação é verdade (1) se ambas as variáveis de entrada forem verdade. </a:t>
            </a:r>
            <a:endParaRPr lang="pt-BR" sz="1200" dirty="0">
              <a:effectLst/>
            </a:endParaRPr>
          </a:p>
        </p:txBody>
      </p:sp>
      <p:sp>
        <p:nvSpPr>
          <p:cNvPr id="8" name="Retângulo 7"/>
          <p:cNvSpPr/>
          <p:nvPr/>
        </p:nvSpPr>
        <p:spPr>
          <a:xfrm>
            <a:off x="2903538" y="3960890"/>
            <a:ext cx="3568456" cy="1015663"/>
          </a:xfrm>
          <a:prstGeom prst="rect">
            <a:avLst/>
          </a:prstGeom>
        </p:spPr>
        <p:txBody>
          <a:bodyPr wrap="square">
            <a:spAutoFit/>
          </a:bodyPr>
          <a:lstStyle/>
          <a:p>
            <a:pPr marL="0" marR="0">
              <a:spcBef>
                <a:spcPts val="0"/>
              </a:spcBef>
              <a:spcAft>
                <a:spcPts val="0"/>
              </a:spcAft>
            </a:pPr>
            <a:r>
              <a:rPr lang="pt-BR" dirty="0"/>
              <a:t> </a:t>
            </a:r>
            <a:r>
              <a:rPr lang="pt-BR" sz="1200" b="1" dirty="0"/>
              <a:t>OR</a:t>
            </a:r>
          </a:p>
          <a:p>
            <a:pPr marL="0" marR="0">
              <a:spcBef>
                <a:spcPts val="0"/>
              </a:spcBef>
              <a:spcAft>
                <a:spcPts val="0"/>
              </a:spcAft>
            </a:pPr>
            <a:r>
              <a:rPr lang="pt-BR" sz="1200" dirty="0"/>
              <a:t>Operador lógico no qual a resposta da operação é verdade (1) se pelo menos uma das variáveis de entrada for verdade</a:t>
            </a:r>
            <a:r>
              <a:rPr lang="pt-BR" dirty="0"/>
              <a:t>. </a:t>
            </a:r>
            <a:endParaRPr lang="pt-BR" dirty="0">
              <a:effectLst/>
            </a:endParaRPr>
          </a:p>
        </p:txBody>
      </p:sp>
      <p:graphicFrame>
        <p:nvGraphicFramePr>
          <p:cNvPr id="12" name="Tabela 11"/>
          <p:cNvGraphicFramePr>
            <a:graphicFrameLocks noGrp="1"/>
          </p:cNvGraphicFramePr>
          <p:nvPr>
            <p:extLst>
              <p:ext uri="{D42A27DB-BD31-4B8C-83A1-F6EECF244321}">
                <p14:modId xmlns:p14="http://schemas.microsoft.com/office/powerpoint/2010/main" val="2347620046"/>
              </p:ext>
            </p:extLst>
          </p:nvPr>
        </p:nvGraphicFramePr>
        <p:xfrm>
          <a:off x="1039881" y="1397383"/>
          <a:ext cx="5345723" cy="2011680"/>
        </p:xfrm>
        <a:graphic>
          <a:graphicData uri="http://schemas.openxmlformats.org/drawingml/2006/table">
            <a:tbl>
              <a:tblPr/>
              <a:tblGrid>
                <a:gridCol w="477297">
                  <a:extLst>
                    <a:ext uri="{9D8B030D-6E8A-4147-A177-3AD203B41FA5}">
                      <a16:colId xmlns:a16="http://schemas.microsoft.com/office/drawing/2014/main" val="2661215108"/>
                    </a:ext>
                  </a:extLst>
                </a:gridCol>
                <a:gridCol w="477297">
                  <a:extLst>
                    <a:ext uri="{9D8B030D-6E8A-4147-A177-3AD203B41FA5}">
                      <a16:colId xmlns:a16="http://schemas.microsoft.com/office/drawing/2014/main" val="2490953475"/>
                    </a:ext>
                  </a:extLst>
                </a:gridCol>
                <a:gridCol w="477297">
                  <a:extLst>
                    <a:ext uri="{9D8B030D-6E8A-4147-A177-3AD203B41FA5}">
                      <a16:colId xmlns:a16="http://schemas.microsoft.com/office/drawing/2014/main" val="2791045868"/>
                    </a:ext>
                  </a:extLst>
                </a:gridCol>
                <a:gridCol w="3913832">
                  <a:extLst>
                    <a:ext uri="{9D8B030D-6E8A-4147-A177-3AD203B41FA5}">
                      <a16:colId xmlns:a16="http://schemas.microsoft.com/office/drawing/2014/main" val="2765999165"/>
                    </a:ext>
                  </a:extLst>
                </a:gridCol>
              </a:tblGrid>
              <a:tr h="739414">
                <a:tc>
                  <a:txBody>
                    <a:bodyPr/>
                    <a:lstStyle/>
                    <a:p>
                      <a:pPr algn="ctr"/>
                      <a:r>
                        <a:rPr lang="en-US" b="1"/>
                        <a:t>x1</a:t>
                      </a:r>
                      <a:endParaRPr lang="en-US"/>
                    </a:p>
                  </a:txBody>
                  <a:tcPr marL="0" marR="0" marT="0" marB="0" anchor="ctr">
                    <a:lnL>
                      <a:noFill/>
                    </a:lnL>
                    <a:lnR>
                      <a:noFill/>
                    </a:lnR>
                    <a:lnT>
                      <a:noFill/>
                    </a:lnT>
                    <a:lnB>
                      <a:noFill/>
                    </a:lnB>
                  </a:tcPr>
                </a:tc>
                <a:tc>
                  <a:txBody>
                    <a:bodyPr/>
                    <a:lstStyle/>
                    <a:p>
                      <a:pPr algn="ctr"/>
                      <a:r>
                        <a:rPr lang="en-US" b="1"/>
                        <a:t>x2</a:t>
                      </a:r>
                      <a:endParaRPr lang="en-US"/>
                    </a:p>
                  </a:txBody>
                  <a:tcPr marL="0" marR="0" marT="0" marB="0" anchor="ctr">
                    <a:lnL>
                      <a:noFill/>
                    </a:lnL>
                    <a:lnR>
                      <a:noFill/>
                    </a:lnR>
                    <a:lnT>
                      <a:noFill/>
                    </a:lnT>
                    <a:lnB>
                      <a:noFill/>
                    </a:lnB>
                  </a:tcPr>
                </a:tc>
                <a:tc>
                  <a:txBody>
                    <a:bodyPr/>
                    <a:lstStyle/>
                    <a:p>
                      <a:pPr algn="ctr"/>
                      <a:r>
                        <a:rPr lang="en-US" b="1"/>
                        <a:t>x1 AND x2</a:t>
                      </a:r>
                      <a:endParaRPr lang="en-US"/>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3826751667"/>
                  </a:ext>
                </a:extLst>
              </a:tr>
              <a:tr h="246471">
                <a:tc>
                  <a:txBody>
                    <a:bodyPr/>
                    <a:lstStyle/>
                    <a:p>
                      <a:pPr algn="ctr"/>
                      <a:r>
                        <a:rPr lang="en-US"/>
                        <a:t>0</a:t>
                      </a:r>
                    </a:p>
                  </a:txBody>
                  <a:tcPr marL="0" marR="0" marT="0" marB="0" anchor="ctr">
                    <a:lnL>
                      <a:noFill/>
                    </a:lnL>
                    <a:lnR>
                      <a:noFill/>
                    </a:lnR>
                    <a:lnT>
                      <a:noFill/>
                    </a:lnT>
                    <a:lnB>
                      <a:noFill/>
                    </a:lnB>
                  </a:tcPr>
                </a:tc>
                <a:tc>
                  <a:txBody>
                    <a:bodyPr/>
                    <a:lstStyle/>
                    <a:p>
                      <a:pPr algn="ctr"/>
                      <a:r>
                        <a:rPr lang="en-US" dirty="0"/>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1633497039"/>
                  </a:ext>
                </a:extLst>
              </a:tr>
              <a:tr h="246471">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1707088840"/>
                  </a:ext>
                </a:extLst>
              </a:tr>
              <a:tr h="246471">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3699993342"/>
                  </a:ext>
                </a:extLst>
              </a:tr>
              <a:tr h="328628">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a16="http://schemas.microsoft.com/office/drawing/2014/main" val="3659246607"/>
                  </a:ext>
                </a:extLst>
              </a:tr>
            </a:tbl>
          </a:graphicData>
        </a:graphic>
      </p:graphicFrame>
      <p:graphicFrame>
        <p:nvGraphicFramePr>
          <p:cNvPr id="13" name="Tabela 12"/>
          <p:cNvGraphicFramePr>
            <a:graphicFrameLocks noGrp="1"/>
          </p:cNvGraphicFramePr>
          <p:nvPr>
            <p:extLst>
              <p:ext uri="{D42A27DB-BD31-4B8C-83A1-F6EECF244321}">
                <p14:modId xmlns:p14="http://schemas.microsoft.com/office/powerpoint/2010/main" val="3850380192"/>
              </p:ext>
            </p:extLst>
          </p:nvPr>
        </p:nvGraphicFramePr>
        <p:xfrm>
          <a:off x="963978" y="3409063"/>
          <a:ext cx="5855677" cy="2011680"/>
        </p:xfrm>
        <a:graphic>
          <a:graphicData uri="http://schemas.openxmlformats.org/drawingml/2006/table">
            <a:tbl>
              <a:tblPr/>
              <a:tblGrid>
                <a:gridCol w="522828">
                  <a:extLst>
                    <a:ext uri="{9D8B030D-6E8A-4147-A177-3AD203B41FA5}">
                      <a16:colId xmlns:a16="http://schemas.microsoft.com/office/drawing/2014/main" val="2796320362"/>
                    </a:ext>
                  </a:extLst>
                </a:gridCol>
                <a:gridCol w="522828">
                  <a:extLst>
                    <a:ext uri="{9D8B030D-6E8A-4147-A177-3AD203B41FA5}">
                      <a16:colId xmlns:a16="http://schemas.microsoft.com/office/drawing/2014/main" val="758488948"/>
                    </a:ext>
                  </a:extLst>
                </a:gridCol>
                <a:gridCol w="522828">
                  <a:extLst>
                    <a:ext uri="{9D8B030D-6E8A-4147-A177-3AD203B41FA5}">
                      <a16:colId xmlns:a16="http://schemas.microsoft.com/office/drawing/2014/main" val="1117936285"/>
                    </a:ext>
                  </a:extLst>
                </a:gridCol>
                <a:gridCol w="4287193">
                  <a:extLst>
                    <a:ext uri="{9D8B030D-6E8A-4147-A177-3AD203B41FA5}">
                      <a16:colId xmlns:a16="http://schemas.microsoft.com/office/drawing/2014/main" val="2017545187"/>
                    </a:ext>
                  </a:extLst>
                </a:gridCol>
              </a:tblGrid>
              <a:tr h="0">
                <a:tc>
                  <a:txBody>
                    <a:bodyPr/>
                    <a:lstStyle/>
                    <a:p>
                      <a:pPr algn="ctr"/>
                      <a:r>
                        <a:rPr lang="en-US" b="1"/>
                        <a:t>x1</a:t>
                      </a:r>
                      <a:endParaRPr lang="en-US"/>
                    </a:p>
                  </a:txBody>
                  <a:tcPr marL="0" marR="0" marT="0" marB="0" anchor="ctr">
                    <a:lnL>
                      <a:noFill/>
                    </a:lnL>
                    <a:lnR>
                      <a:noFill/>
                    </a:lnR>
                    <a:lnT>
                      <a:noFill/>
                    </a:lnT>
                    <a:lnB>
                      <a:noFill/>
                    </a:lnB>
                  </a:tcPr>
                </a:tc>
                <a:tc>
                  <a:txBody>
                    <a:bodyPr/>
                    <a:lstStyle/>
                    <a:p>
                      <a:pPr algn="ctr"/>
                      <a:r>
                        <a:rPr lang="en-US" b="1"/>
                        <a:t>x2</a:t>
                      </a:r>
                      <a:endParaRPr lang="en-US"/>
                    </a:p>
                  </a:txBody>
                  <a:tcPr marL="0" marR="0" marT="0" marB="0" anchor="ctr">
                    <a:lnL>
                      <a:noFill/>
                    </a:lnL>
                    <a:lnR>
                      <a:noFill/>
                    </a:lnR>
                    <a:lnT>
                      <a:noFill/>
                    </a:lnT>
                    <a:lnB>
                      <a:noFill/>
                    </a:lnB>
                  </a:tcPr>
                </a:tc>
                <a:tc>
                  <a:txBody>
                    <a:bodyPr/>
                    <a:lstStyle/>
                    <a:p>
                      <a:pPr algn="ctr"/>
                      <a:r>
                        <a:rPr lang="en-US" b="1" dirty="0"/>
                        <a:t>x1 OR x2</a:t>
                      </a:r>
                      <a:endParaRPr lang="en-US" dirty="0"/>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2773932461"/>
                  </a:ext>
                </a:extLst>
              </a:tr>
              <a:tr h="0">
                <a:tc>
                  <a:txBody>
                    <a:bodyPr/>
                    <a:lstStyle/>
                    <a:p>
                      <a:pPr algn="ctr"/>
                      <a:r>
                        <a:rPr lang="en-US"/>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2764256982"/>
                  </a:ext>
                </a:extLst>
              </a:tr>
              <a:tr h="0">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1542172606"/>
                  </a:ext>
                </a:extLst>
              </a:tr>
              <a:tr h="0">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3491129611"/>
                  </a:ext>
                </a:extLst>
              </a:tr>
              <a:tr h="0">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a16="http://schemas.microsoft.com/office/drawing/2014/main" val="232857288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62467"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62468" name="AutoShape 36"/>
          <p:cNvSpPr>
            <a:spLocks noChangeArrowheads="1"/>
          </p:cNvSpPr>
          <p:nvPr/>
        </p:nvSpPr>
        <p:spPr bwMode="auto">
          <a:xfrm>
            <a:off x="2438400" y="1371600"/>
            <a:ext cx="48768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Aplicação pratica de  operações com manipulação de bits</a:t>
            </a:r>
            <a:endParaRPr lang="en-US" altLang="en-US" sz="1100">
              <a:solidFill>
                <a:schemeClr val="bg1"/>
              </a:solidFill>
              <a:latin typeface="Segoe"/>
            </a:endParaRPr>
          </a:p>
        </p:txBody>
      </p:sp>
      <p:sp>
        <p:nvSpPr>
          <p:cNvPr id="62469" name="AutoShape 39"/>
          <p:cNvSpPr>
            <a:spLocks noChangeArrowheads="1"/>
          </p:cNvSpPr>
          <p:nvPr/>
        </p:nvSpPr>
        <p:spPr bwMode="auto">
          <a:xfrm>
            <a:off x="2438400" y="3200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Arrays binários – Meta-tabela  - Manipulação de bits</a:t>
            </a:r>
            <a:endParaRPr lang="en-US" altLang="en-US" sz="1100">
              <a:solidFill>
                <a:schemeClr val="bg1"/>
              </a:solidFill>
              <a:latin typeface="Segoe"/>
            </a:endParaRPr>
          </a:p>
        </p:txBody>
      </p:sp>
      <p:sp>
        <p:nvSpPr>
          <p:cNvPr id="62470" name="AutoShape 40"/>
          <p:cNvSpPr>
            <a:spLocks noChangeArrowheads="1"/>
          </p:cNvSpPr>
          <p:nvPr/>
        </p:nvSpPr>
        <p:spPr bwMode="auto">
          <a:xfrm>
            <a:off x="2438400" y="22860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aplicação dos Deltas de 01  a  08</a:t>
            </a:r>
            <a:endParaRPr lang="en-US" altLang="en-US" sz="1100" b="1">
              <a:solidFill>
                <a:schemeClr val="bg1"/>
              </a:solidFill>
              <a:latin typeface="Segoe"/>
            </a:endParaRPr>
          </a:p>
        </p:txBody>
      </p:sp>
      <p:grpSp>
        <p:nvGrpSpPr>
          <p:cNvPr id="62471" name="Group 146"/>
          <p:cNvGrpSpPr>
            <a:grpSpLocks/>
          </p:cNvGrpSpPr>
          <p:nvPr/>
        </p:nvGrpSpPr>
        <p:grpSpPr bwMode="auto">
          <a:xfrm>
            <a:off x="363538" y="334963"/>
            <a:ext cx="8297862" cy="374650"/>
            <a:chOff x="341" y="1296"/>
            <a:chExt cx="5227" cy="236"/>
          </a:xfrm>
        </p:grpSpPr>
        <p:pic>
          <p:nvPicPr>
            <p:cNvPr id="62472"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spc="-100" dirty="0">
                  <a:solidFill>
                    <a:schemeClr val="tx1"/>
                  </a:solidFill>
                  <a:latin typeface="Constantia" pitchFamily="18" charset="0"/>
                </a:rPr>
                <a:t>Curso Avançado Modulo I </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37"/>
          <p:cNvSpPr>
            <a:spLocks noChangeArrowheads="1"/>
          </p:cNvSpPr>
          <p:nvPr/>
        </p:nvSpPr>
        <p:spPr bwMode="auto">
          <a:xfrm>
            <a:off x="457200" y="3810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01 *** </a:t>
            </a:r>
            <a:r>
              <a:rPr lang="en-US" altLang="en-US" sz="1100" b="1">
                <a:solidFill>
                  <a:schemeClr val="bg1"/>
                </a:solidFill>
                <a:latin typeface="Segoe"/>
              </a:rPr>
              <a:t>Delta 01 </a:t>
            </a:r>
            <a:r>
              <a:rPr lang="en-US" altLang="en-US" sz="1100" b="1">
                <a:solidFill>
                  <a:schemeClr val="bg1"/>
                </a:solidFill>
                <a:latin typeface="Segoe"/>
                <a:sym typeface="Wingdings" panose="05000000000000000000" pitchFamily="2" charset="2"/>
              </a:rPr>
              <a:t> </a:t>
            </a:r>
            <a:r>
              <a:rPr lang="en-US" altLang="en-US" sz="1100" b="1">
                <a:solidFill>
                  <a:schemeClr val="bg1"/>
                </a:solidFill>
                <a:latin typeface="Segoe"/>
              </a:rPr>
              <a:t>[a = b] = 1 -abs(sign(a - b))</a:t>
            </a:r>
          </a:p>
          <a:p>
            <a:pPr eaLnBrk="1" hangingPunct="1">
              <a:spcBef>
                <a:spcPct val="0"/>
              </a:spcBef>
              <a:buClrTx/>
              <a:buSzTx/>
              <a:buFontTx/>
              <a:buNone/>
            </a:pPr>
            <a:endParaRPr lang="en-US" altLang="en-US" sz="1100" b="1">
              <a:solidFill>
                <a:schemeClr val="bg1"/>
              </a:solidFill>
              <a:latin typeface="Segoe"/>
            </a:endParaRPr>
          </a:p>
        </p:txBody>
      </p:sp>
      <p:sp>
        <p:nvSpPr>
          <p:cNvPr id="92163" name="Rectangle 3"/>
          <p:cNvSpPr>
            <a:spLocks noChangeArrowheads="1"/>
          </p:cNvSpPr>
          <p:nvPr/>
        </p:nvSpPr>
        <p:spPr bwMode="auto">
          <a:xfrm>
            <a:off x="457200" y="1371600"/>
            <a:ext cx="54102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1 -abs(sign(@a - @b))</a:t>
            </a:r>
            <a:endParaRPr lang="en-US" sz="1200" b="1" dirty="0">
              <a:solidFill>
                <a:schemeClr val="tx2">
                  <a:lumMod val="75000"/>
                </a:schemeClr>
              </a:solidFill>
              <a:latin typeface="Arial Narrow" pitchFamily="34" charset="0"/>
              <a:cs typeface="+mn-cs"/>
            </a:endParaRPr>
          </a:p>
        </p:txBody>
      </p:sp>
      <p:sp>
        <p:nvSpPr>
          <p:cNvPr id="64516"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02  *** </a:t>
            </a:r>
            <a:r>
              <a:rPr lang="en-US" altLang="en-US" sz="1100" b="1">
                <a:solidFill>
                  <a:schemeClr val="bg1"/>
                </a:solidFill>
                <a:latin typeface="Segoe"/>
              </a:rPr>
              <a:t>Delta 02 --&gt;[a != b]= abs(sign(a - b))</a:t>
            </a:r>
          </a:p>
          <a:p>
            <a:pPr eaLnBrk="1" hangingPunct="1">
              <a:spcBef>
                <a:spcPct val="0"/>
              </a:spcBef>
              <a:buClrTx/>
              <a:buSzTx/>
              <a:buFontTx/>
              <a:buNone/>
            </a:pPr>
            <a:endParaRPr lang="en-US" altLang="en-US" sz="1100" b="1">
              <a:solidFill>
                <a:schemeClr val="bg1"/>
              </a:solidFill>
              <a:latin typeface="Segoe"/>
            </a:endParaRPr>
          </a:p>
        </p:txBody>
      </p:sp>
      <p:sp>
        <p:nvSpPr>
          <p:cNvPr id="92165" name="Rectangle 5"/>
          <p:cNvSpPr>
            <a:spLocks noChangeArrowheads="1"/>
          </p:cNvSpPr>
          <p:nvPr/>
        </p:nvSpPr>
        <p:spPr bwMode="auto">
          <a:xfrm>
            <a:off x="1066800" y="3429000"/>
            <a:ext cx="54102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7</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5</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abs(sign(@a - @b)) </a:t>
            </a:r>
            <a:endParaRPr lang="en-US" sz="1200" b="1" dirty="0">
              <a:solidFill>
                <a:schemeClr val="tx2">
                  <a:lumMod val="75000"/>
                </a:schemeClr>
              </a:solidFill>
              <a:latin typeface="Arial Narrow" pitchFamily="34" charset="0"/>
              <a:cs typeface="+mn-cs"/>
            </a:endParaRPr>
          </a:p>
        </p:txBody>
      </p:sp>
      <p:sp>
        <p:nvSpPr>
          <p:cNvPr id="64518" name="AutoShape 37"/>
          <p:cNvSpPr>
            <a:spLocks noChangeArrowheads="1"/>
          </p:cNvSpPr>
          <p:nvPr/>
        </p:nvSpPr>
        <p:spPr bwMode="auto">
          <a:xfrm>
            <a:off x="1524000" y="4343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03  *** </a:t>
            </a:r>
            <a:r>
              <a:rPr lang="en-US" altLang="en-US" sz="1100" b="1">
                <a:solidFill>
                  <a:schemeClr val="bg1"/>
                </a:solidFill>
                <a:latin typeface="Segoe"/>
              </a:rPr>
              <a:t>Delta 03 --&gt;[a &lt; b] = 1 - sign(1 + sign(a - b))</a:t>
            </a:r>
          </a:p>
        </p:txBody>
      </p:sp>
      <p:sp>
        <p:nvSpPr>
          <p:cNvPr id="92166" name="Rectangle 6"/>
          <p:cNvSpPr>
            <a:spLocks noChangeArrowheads="1"/>
          </p:cNvSpPr>
          <p:nvPr/>
        </p:nvSpPr>
        <p:spPr bwMode="auto">
          <a:xfrm>
            <a:off x="1600200" y="5410200"/>
            <a:ext cx="5257800" cy="830263"/>
          </a:xfrm>
          <a:prstGeom prst="rect">
            <a:avLst/>
          </a:prstGeom>
          <a:noFill/>
          <a:ln w="9525">
            <a:noFill/>
            <a:miter lim="800000"/>
            <a:headEnd/>
            <a:tailEnd/>
          </a:ln>
          <a:effectLst/>
        </p:spPr>
        <p:txBody>
          <a:bodyPr anchor="ctr">
            <a:spAutoFit/>
          </a:bodyPr>
          <a:lstStyle/>
          <a:p>
            <a:pPr>
              <a:defRPr/>
            </a:pPr>
            <a:r>
              <a:rPr lang="en-US" sz="1200" b="1" dirty="0">
                <a:solidFill>
                  <a:schemeClr val="tx2">
                    <a:lumMod val="75000"/>
                  </a:schemeClr>
                </a:solidFill>
                <a:latin typeface="Arial Narrow" pitchFamily="34" charset="0"/>
                <a:ea typeface="Calibri" pitchFamily="34" charset="0"/>
                <a:cs typeface="Courier New" pitchFamily="49" charset="0"/>
              </a:rPr>
              <a:t>declare @a </a:t>
            </a:r>
            <a:r>
              <a:rPr lang="en-US" sz="1200" b="1" dirty="0" err="1">
                <a:solidFill>
                  <a:schemeClr val="tx2">
                    <a:lumMod val="75000"/>
                  </a:schemeClr>
                </a:solidFill>
                <a:latin typeface="Arial Narrow" pitchFamily="34" charset="0"/>
                <a:ea typeface="Calibri" pitchFamily="34" charset="0"/>
                <a:cs typeface="Courier New" pitchFamily="49" charset="0"/>
              </a:rPr>
              <a:t>int,@b</a:t>
            </a:r>
            <a:r>
              <a:rPr lang="en-US" sz="1200" b="1" dirty="0">
                <a:solidFill>
                  <a:schemeClr val="tx2">
                    <a:lumMod val="75000"/>
                  </a:schemeClr>
                </a:solidFill>
                <a:latin typeface="Arial Narrow" pitchFamily="34" charset="0"/>
                <a:ea typeface="Calibri" pitchFamily="34" charset="0"/>
                <a:cs typeface="Courier New" pitchFamily="49" charset="0"/>
              </a:rPr>
              <a:t> </a:t>
            </a:r>
            <a:r>
              <a:rPr lang="en-US" sz="1200" b="1" dirty="0" err="1">
                <a:solidFill>
                  <a:schemeClr val="tx2">
                    <a:lumMod val="75000"/>
                  </a:schemeClr>
                </a:solidFill>
                <a:latin typeface="Arial Narrow" pitchFamily="34" charset="0"/>
                <a:ea typeface="Calibri" pitchFamily="34" charset="0"/>
                <a:cs typeface="Courier New" pitchFamily="49" charset="0"/>
              </a:rPr>
              <a:t>int</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@a = 2</a:t>
            </a:r>
            <a:endParaRPr lang="en-US" sz="1200" b="1" dirty="0">
              <a:solidFill>
                <a:schemeClr val="tx2">
                  <a:lumMod val="75000"/>
                </a:schemeClr>
              </a:solidFill>
              <a:latin typeface="Arial Narrow" pitchFamily="34" charset="0"/>
              <a:cs typeface="+mn-cs"/>
            </a:endParaRPr>
          </a:p>
          <a:p>
            <a:pPr>
              <a:defRPr/>
            </a:pPr>
            <a:r>
              <a:rPr lang="en-US" sz="1200" b="1" dirty="0">
                <a:solidFill>
                  <a:schemeClr val="tx2">
                    <a:lumMod val="75000"/>
                  </a:schemeClr>
                </a:solidFill>
                <a:latin typeface="Arial Narrow" pitchFamily="34" charset="0"/>
                <a:ea typeface="Calibri" pitchFamily="34" charset="0"/>
                <a:cs typeface="Courier New" pitchFamily="49" charset="0"/>
              </a:rPr>
              <a:t>set @b = 4</a:t>
            </a:r>
          </a:p>
          <a:p>
            <a:pPr>
              <a:defRPr/>
            </a:pPr>
            <a:r>
              <a:rPr lang="en-US" sz="1200" b="1" dirty="0">
                <a:solidFill>
                  <a:schemeClr val="tx2">
                    <a:lumMod val="75000"/>
                  </a:schemeClr>
                </a:solidFill>
                <a:latin typeface="Arial Narrow" pitchFamily="34" charset="0"/>
                <a:ea typeface="Calibri" pitchFamily="34" charset="0"/>
                <a:cs typeface="Courier New" pitchFamily="49" charset="0"/>
              </a:rPr>
              <a:t>select 1 - sign(1 + sign(@a - @b))</a:t>
            </a:r>
            <a:r>
              <a:rPr lang="en-US" sz="1200" b="1" dirty="0">
                <a:solidFill>
                  <a:schemeClr val="tx2">
                    <a:lumMod val="75000"/>
                  </a:schemeClr>
                </a:solidFill>
                <a:latin typeface="Arial Narrow" pitchFamily="34" charset="0"/>
                <a:cs typeface="+mn-cs"/>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37"/>
          <p:cNvSpPr>
            <a:spLocks noChangeArrowheads="1"/>
          </p:cNvSpPr>
          <p:nvPr/>
        </p:nvSpPr>
        <p:spPr bwMode="auto">
          <a:xfrm>
            <a:off x="457200" y="381000"/>
            <a:ext cx="51054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100" b="1">
                <a:solidFill>
                  <a:schemeClr val="bg1"/>
                </a:solidFill>
                <a:latin typeface="Segoe"/>
              </a:rPr>
              <a:t>Algebra Bolena  caso 04 *** </a:t>
            </a:r>
            <a:r>
              <a:rPr lang="en-US" altLang="en-US" sz="1100" b="1">
                <a:solidFill>
                  <a:schemeClr val="bg1"/>
                </a:solidFill>
                <a:latin typeface="Segoe"/>
              </a:rPr>
              <a:t>Delta 04 --&gt;[a &lt;= b] = sign(1 - sign(@a - @b))</a:t>
            </a:r>
          </a:p>
          <a:p>
            <a:pPr eaLnBrk="1" hangingPunct="1">
              <a:spcBef>
                <a:spcPct val="0"/>
              </a:spcBef>
              <a:buClrTx/>
              <a:buSzTx/>
              <a:buFontTx/>
              <a:buNone/>
            </a:pPr>
            <a:endParaRPr lang="en-US" altLang="en-US" sz="1100" b="1">
              <a:solidFill>
                <a:schemeClr val="bg1"/>
              </a:solidFill>
              <a:latin typeface="Segoe"/>
            </a:endParaRPr>
          </a:p>
        </p:txBody>
      </p:sp>
      <p:sp>
        <p:nvSpPr>
          <p:cNvPr id="66563" name="Rectangle 3"/>
          <p:cNvSpPr>
            <a:spLocks noChangeArrowheads="1"/>
          </p:cNvSpPr>
          <p:nvPr/>
        </p:nvSpPr>
        <p:spPr bwMode="auto">
          <a:xfrm>
            <a:off x="457200" y="13716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dirty="0">
                <a:solidFill>
                  <a:srgbClr val="00B0F0"/>
                </a:solidFill>
                <a:latin typeface="Segoe"/>
              </a:rPr>
              <a:t>declare @a </a:t>
            </a:r>
            <a:r>
              <a:rPr lang="en-US" altLang="en-US" sz="1200" b="1" dirty="0" err="1">
                <a:solidFill>
                  <a:srgbClr val="00B0F0"/>
                </a:solidFill>
                <a:latin typeface="Segoe"/>
              </a:rPr>
              <a:t>int</a:t>
            </a:r>
            <a:r>
              <a:rPr lang="en-US" altLang="en-US" sz="1200" b="1" dirty="0">
                <a:solidFill>
                  <a:srgbClr val="00B0F0"/>
                </a:solidFill>
                <a:latin typeface="Segoe"/>
              </a:rPr>
              <a:t>,@b </a:t>
            </a:r>
            <a:r>
              <a:rPr lang="en-US" altLang="en-US" sz="1200" b="1" dirty="0" err="1">
                <a:solidFill>
                  <a:srgbClr val="00B0F0"/>
                </a:solidFill>
                <a:latin typeface="Segoe"/>
              </a:rPr>
              <a:t>int</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@a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@b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select sign(1 - sign(@a - @b))</a:t>
            </a:r>
            <a:r>
              <a:rPr lang="en-US" altLang="en-US" sz="1200" dirty="0">
                <a:solidFill>
                  <a:srgbClr val="00B0F0"/>
                </a:solidFill>
                <a:latin typeface="Segoe"/>
              </a:rPr>
              <a:t> </a:t>
            </a:r>
          </a:p>
        </p:txBody>
      </p:sp>
      <p:sp>
        <p:nvSpPr>
          <p:cNvPr id="66564"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r>
              <a:rPr lang="pt-BR" altLang="en-US" sz="1100" b="1">
                <a:solidFill>
                  <a:schemeClr val="bg1"/>
                </a:solidFill>
                <a:latin typeface="Segoe"/>
              </a:rPr>
              <a:t>Algebra Bolena  caso 05  *** </a:t>
            </a:r>
            <a:r>
              <a:rPr lang="en-US" altLang="en-US" sz="1100" b="1">
                <a:solidFill>
                  <a:schemeClr val="bg1"/>
                </a:solidFill>
                <a:latin typeface="Segoe"/>
              </a:rPr>
              <a:t>Delta 05--&gt;[a &gt; b] = 1 sign(1 - sign(a - b))</a:t>
            </a:r>
            <a:endParaRPr lang="en-US" altLang="en-US" sz="1100">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p:txBody>
      </p:sp>
      <p:sp>
        <p:nvSpPr>
          <p:cNvPr id="66565" name="Rectangle 5"/>
          <p:cNvSpPr>
            <a:spLocks noChangeArrowheads="1"/>
          </p:cNvSpPr>
          <p:nvPr/>
        </p:nvSpPr>
        <p:spPr bwMode="auto">
          <a:xfrm>
            <a:off x="1066800" y="34290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dirty="0">
                <a:solidFill>
                  <a:srgbClr val="00B0F0"/>
                </a:solidFill>
                <a:latin typeface="Segoe"/>
              </a:rPr>
              <a:t>declare @a </a:t>
            </a:r>
            <a:r>
              <a:rPr lang="en-US" altLang="en-US" sz="1200" b="1" dirty="0" err="1">
                <a:solidFill>
                  <a:srgbClr val="00B0F0"/>
                </a:solidFill>
                <a:latin typeface="Segoe"/>
              </a:rPr>
              <a:t>int</a:t>
            </a:r>
            <a:r>
              <a:rPr lang="en-US" altLang="en-US" sz="1200" b="1" dirty="0">
                <a:solidFill>
                  <a:srgbClr val="00B0F0"/>
                </a:solidFill>
                <a:latin typeface="Segoe"/>
              </a:rPr>
              <a:t>,@b </a:t>
            </a:r>
            <a:r>
              <a:rPr lang="en-US" altLang="en-US" sz="1200" b="1" dirty="0" err="1">
                <a:solidFill>
                  <a:srgbClr val="00B0F0"/>
                </a:solidFill>
                <a:latin typeface="Segoe"/>
              </a:rPr>
              <a:t>int</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@a = 8</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@b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select 1 - sign(1 - sign(@a - @b))</a:t>
            </a:r>
            <a:endParaRPr lang="en-US" altLang="en-US" sz="1200" dirty="0">
              <a:solidFill>
                <a:srgbClr val="00B0F0"/>
              </a:solidFill>
              <a:latin typeface="Segoe"/>
            </a:endParaRPr>
          </a:p>
        </p:txBody>
      </p:sp>
      <p:sp>
        <p:nvSpPr>
          <p:cNvPr id="66566" name="AutoShape 37"/>
          <p:cNvSpPr>
            <a:spLocks noChangeArrowheads="1"/>
          </p:cNvSpPr>
          <p:nvPr/>
        </p:nvSpPr>
        <p:spPr bwMode="auto">
          <a:xfrm>
            <a:off x="1524000" y="43434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06  *** </a:t>
            </a:r>
            <a:r>
              <a:rPr lang="en-US" altLang="en-US" sz="1100" b="1">
                <a:solidFill>
                  <a:schemeClr val="bg1"/>
                </a:solidFill>
                <a:latin typeface="Segoe"/>
              </a:rPr>
              <a:t>Delta 06--&gt;[a &gt;= b] =  sign(1 + sign(a - b))</a:t>
            </a:r>
          </a:p>
        </p:txBody>
      </p:sp>
      <p:sp>
        <p:nvSpPr>
          <p:cNvPr id="66567" name="Rectangle 6"/>
          <p:cNvSpPr>
            <a:spLocks noChangeArrowheads="1"/>
          </p:cNvSpPr>
          <p:nvPr/>
        </p:nvSpPr>
        <p:spPr bwMode="auto">
          <a:xfrm>
            <a:off x="1600200" y="541020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dirty="0">
                <a:solidFill>
                  <a:srgbClr val="00B0F0"/>
                </a:solidFill>
                <a:latin typeface="Segoe"/>
              </a:rPr>
              <a:t>declare @a </a:t>
            </a:r>
            <a:r>
              <a:rPr lang="en-US" altLang="en-US" sz="1200" b="1" dirty="0" err="1">
                <a:solidFill>
                  <a:srgbClr val="00B0F0"/>
                </a:solidFill>
                <a:latin typeface="Segoe"/>
              </a:rPr>
              <a:t>int</a:t>
            </a:r>
            <a:r>
              <a:rPr lang="en-US" altLang="en-US" sz="1200" b="1" dirty="0">
                <a:solidFill>
                  <a:srgbClr val="00B0F0"/>
                </a:solidFill>
                <a:latin typeface="Segoe"/>
              </a:rPr>
              <a:t>,@b </a:t>
            </a:r>
            <a:r>
              <a:rPr lang="en-US" altLang="en-US" sz="1200" b="1" dirty="0" err="1">
                <a:solidFill>
                  <a:srgbClr val="00B0F0"/>
                </a:solidFill>
                <a:latin typeface="Segoe"/>
              </a:rPr>
              <a:t>int</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@a = 8</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@b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select  sign(1 + sign(@a - @b))</a:t>
            </a:r>
            <a:r>
              <a:rPr lang="en-US" altLang="en-US" sz="1200" dirty="0">
                <a:solidFill>
                  <a:srgbClr val="00B0F0"/>
                </a:solidFill>
                <a:latin typeface="Segoe"/>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37"/>
          <p:cNvSpPr>
            <a:spLocks noChangeArrowheads="1"/>
          </p:cNvSpPr>
          <p:nvPr/>
        </p:nvSpPr>
        <p:spPr bwMode="auto">
          <a:xfrm>
            <a:off x="457200" y="381000"/>
            <a:ext cx="51054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Algebra Bolena  caso 07 *** </a:t>
            </a:r>
            <a:r>
              <a:rPr lang="en-US" altLang="en-US" sz="1100" b="1">
                <a:solidFill>
                  <a:schemeClr val="bg1"/>
                </a:solidFill>
                <a:latin typeface="Segoe"/>
              </a:rPr>
              <a:t>Delta 07--&gt;[a is null] = isnull(0 * a,1)</a:t>
            </a:r>
          </a:p>
        </p:txBody>
      </p:sp>
      <p:sp>
        <p:nvSpPr>
          <p:cNvPr id="68611" name="Rectangle 3"/>
          <p:cNvSpPr>
            <a:spLocks noChangeArrowheads="1"/>
          </p:cNvSpPr>
          <p:nvPr/>
        </p:nvSpPr>
        <p:spPr bwMode="auto">
          <a:xfrm>
            <a:off x="457200" y="13716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dirty="0">
                <a:solidFill>
                  <a:srgbClr val="00B0F0"/>
                </a:solidFill>
                <a:latin typeface="Segoe"/>
              </a:rPr>
              <a:t>declare @a </a:t>
            </a:r>
            <a:r>
              <a:rPr lang="en-US" altLang="en-US" sz="1200" b="1" dirty="0" err="1">
                <a:solidFill>
                  <a:srgbClr val="00B0F0"/>
                </a:solidFill>
                <a:latin typeface="Segoe"/>
              </a:rPr>
              <a:t>int</a:t>
            </a:r>
            <a:r>
              <a:rPr lang="en-US" altLang="en-US" sz="1200" b="1" dirty="0">
                <a:solidFill>
                  <a:srgbClr val="00B0F0"/>
                </a:solidFill>
                <a:latin typeface="Segoe"/>
              </a:rPr>
              <a:t>,@b </a:t>
            </a:r>
            <a:r>
              <a:rPr lang="en-US" altLang="en-US" sz="1200" b="1" dirty="0" err="1">
                <a:solidFill>
                  <a:srgbClr val="00B0F0"/>
                </a:solidFill>
                <a:latin typeface="Segoe"/>
              </a:rPr>
              <a:t>int</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@a = null</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@b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select </a:t>
            </a:r>
            <a:r>
              <a:rPr lang="en-US" altLang="en-US" sz="1200" b="1" dirty="0" err="1">
                <a:solidFill>
                  <a:srgbClr val="00B0F0"/>
                </a:solidFill>
                <a:latin typeface="Segoe"/>
              </a:rPr>
              <a:t>isnull</a:t>
            </a:r>
            <a:r>
              <a:rPr lang="en-US" altLang="en-US" sz="1200" b="1" dirty="0">
                <a:solidFill>
                  <a:srgbClr val="00B0F0"/>
                </a:solidFill>
                <a:latin typeface="Segoe"/>
              </a:rPr>
              <a:t>(0 * @a,1)</a:t>
            </a:r>
            <a:endParaRPr lang="en-US" altLang="en-US" sz="1200" dirty="0">
              <a:solidFill>
                <a:srgbClr val="00B0F0"/>
              </a:solidFill>
              <a:latin typeface="Segoe"/>
            </a:endParaRPr>
          </a:p>
        </p:txBody>
      </p:sp>
      <p:sp>
        <p:nvSpPr>
          <p:cNvPr id="68612" name="AutoShape 37"/>
          <p:cNvSpPr>
            <a:spLocks noChangeArrowheads="1"/>
          </p:cNvSpPr>
          <p:nvPr/>
        </p:nvSpPr>
        <p:spPr bwMode="auto">
          <a:xfrm>
            <a:off x="1066800" y="2362200"/>
            <a:ext cx="48768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endParaRPr lang="pt-BR" altLang="en-US" sz="1100" b="1">
              <a:solidFill>
                <a:schemeClr val="bg1"/>
              </a:solidFill>
              <a:latin typeface="Segoe"/>
            </a:endParaRPr>
          </a:p>
          <a:p>
            <a:pPr eaLnBrk="1" hangingPunct="1">
              <a:spcBef>
                <a:spcPct val="0"/>
              </a:spcBef>
              <a:buClrTx/>
              <a:buSzTx/>
              <a:buFontTx/>
              <a:buNone/>
            </a:pPr>
            <a:r>
              <a:rPr lang="pt-BR" altLang="en-US" sz="1100" b="1">
                <a:solidFill>
                  <a:schemeClr val="bg1"/>
                </a:solidFill>
                <a:latin typeface="Segoe"/>
              </a:rPr>
              <a:t>Algebra Bolena  caso 08 *** </a:t>
            </a:r>
            <a:r>
              <a:rPr lang="en-US" altLang="en-US" sz="1100" b="1">
                <a:solidFill>
                  <a:schemeClr val="bg1"/>
                </a:solidFill>
                <a:latin typeface="Segoe"/>
              </a:rPr>
              <a:t>Delta 08--&gt;[a is not null] = 1-isnull(0 * a,1)</a:t>
            </a:r>
            <a:endParaRPr lang="en-US" altLang="en-US" sz="1100">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a:p>
            <a:pPr eaLnBrk="1" hangingPunct="1">
              <a:spcBef>
                <a:spcPct val="0"/>
              </a:spcBef>
              <a:buClrTx/>
              <a:buSzTx/>
              <a:buFontTx/>
              <a:buNone/>
            </a:pPr>
            <a:endParaRPr lang="en-US" altLang="en-US" sz="1100" b="1">
              <a:solidFill>
                <a:schemeClr val="bg1"/>
              </a:solidFill>
              <a:latin typeface="Segoe"/>
            </a:endParaRPr>
          </a:p>
        </p:txBody>
      </p:sp>
      <p:sp>
        <p:nvSpPr>
          <p:cNvPr id="68613" name="Rectangle 5"/>
          <p:cNvSpPr>
            <a:spLocks noChangeArrowheads="1"/>
          </p:cNvSpPr>
          <p:nvPr/>
        </p:nvSpPr>
        <p:spPr bwMode="auto">
          <a:xfrm>
            <a:off x="1066800" y="3429000"/>
            <a:ext cx="5410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200" b="1" dirty="0">
                <a:solidFill>
                  <a:srgbClr val="00B0F0"/>
                </a:solidFill>
                <a:latin typeface="Segoe"/>
              </a:rPr>
              <a:t>declare @a </a:t>
            </a:r>
            <a:r>
              <a:rPr lang="en-US" altLang="en-US" sz="1200" b="1" dirty="0" err="1">
                <a:solidFill>
                  <a:srgbClr val="00B0F0"/>
                </a:solidFill>
                <a:latin typeface="Segoe"/>
              </a:rPr>
              <a:t>int</a:t>
            </a:r>
            <a:r>
              <a:rPr lang="en-US" altLang="en-US" sz="1200" b="1" dirty="0">
                <a:solidFill>
                  <a:srgbClr val="00B0F0"/>
                </a:solidFill>
                <a:latin typeface="Segoe"/>
              </a:rPr>
              <a:t>,@b </a:t>
            </a:r>
            <a:r>
              <a:rPr lang="en-US" altLang="en-US" sz="1200" b="1" dirty="0" err="1">
                <a:solidFill>
                  <a:srgbClr val="00B0F0"/>
                </a:solidFill>
                <a:latin typeface="Segoe"/>
              </a:rPr>
              <a:t>int</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@a = null</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set @b = 1</a:t>
            </a:r>
            <a:endParaRPr lang="en-US" altLang="en-US" sz="1200" dirty="0">
              <a:solidFill>
                <a:srgbClr val="00B0F0"/>
              </a:solidFill>
              <a:latin typeface="Segoe"/>
            </a:endParaRPr>
          </a:p>
          <a:p>
            <a:pPr eaLnBrk="1" hangingPunct="1">
              <a:spcBef>
                <a:spcPct val="0"/>
              </a:spcBef>
              <a:buClrTx/>
              <a:buSzTx/>
              <a:buFontTx/>
              <a:buNone/>
            </a:pPr>
            <a:r>
              <a:rPr lang="en-US" altLang="en-US" sz="1200" b="1" dirty="0">
                <a:solidFill>
                  <a:srgbClr val="00B0F0"/>
                </a:solidFill>
                <a:latin typeface="Segoe"/>
              </a:rPr>
              <a:t>select 1 - </a:t>
            </a:r>
            <a:r>
              <a:rPr lang="en-US" altLang="en-US" sz="1200" b="1" dirty="0" err="1">
                <a:solidFill>
                  <a:srgbClr val="00B0F0"/>
                </a:solidFill>
                <a:latin typeface="Segoe"/>
              </a:rPr>
              <a:t>isnull</a:t>
            </a:r>
            <a:r>
              <a:rPr lang="en-US" altLang="en-US" sz="1200" b="1" dirty="0">
                <a:solidFill>
                  <a:srgbClr val="00B0F0"/>
                </a:solidFill>
                <a:latin typeface="Segoe"/>
              </a:rPr>
              <a:t>(0 * @a,1)</a:t>
            </a:r>
            <a:endParaRPr lang="en-US" altLang="en-US" sz="1200" dirty="0">
              <a:solidFill>
                <a:srgbClr val="00B0F0"/>
              </a:solidFill>
              <a:latin typeface="Segoe"/>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1371600" y="1676400"/>
            <a:ext cx="5943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if exists (select * from dbo.sysobjects where id = object_id(N'[dbo].[call_tot]')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and OBJECTPROPERTY(id, N'IsUserTable') = 1)</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drop table [dbo].[call_tot]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if exists (select * from dbo.sysobjects where id = object_id(N'[dbo].[calls]')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and OBJECTPROPERTY(id, N'IsUserTable') = 1)</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drop table [dbo].[calls]</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CREATE TABLE [dbo].[call_tot]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[name]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[call_type]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[total_cost] [decimal](8, 2)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ON [PRIMARY]</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CREATE TABLE [dbo].[calls]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[nome] [char] (10) COLLATE SQL_Latin1_General_CP1_CI_AS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[fro_area] [tinyint]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[to_area] [tinyint]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[cost] [decimal](8, 2) NULL </a:t>
            </a:r>
            <a:endParaRPr lang="en-US" altLang="en-US" sz="1000">
              <a:solidFill>
                <a:srgbClr val="00B0F0"/>
              </a:solidFill>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b="1">
                <a:solidFill>
                  <a:srgbClr val="00B0F0"/>
                </a:solidFill>
                <a:latin typeface="Courier New" panose="02070309020205020404" pitchFamily="49" charset="0"/>
                <a:ea typeface="Calibri" panose="020F0502020204030204" pitchFamily="34" charset="0"/>
                <a:cs typeface="Courier New" panose="02070309020205020404" pitchFamily="49" charset="0"/>
              </a:rPr>
              <a:t>) ON [PRIMARY]</a:t>
            </a:r>
            <a:endParaRPr lang="en-US" altLang="en-US" sz="1000">
              <a:solidFill>
                <a:srgbClr val="00B0F0"/>
              </a:solidFill>
              <a:latin typeface="Segoe"/>
              <a:ea typeface="Calibri" panose="020F0502020204030204" pitchFamily="34" charset="0"/>
              <a:cs typeface="Courier New" panose="02070309020205020404" pitchFamily="49" charset="0"/>
            </a:endParaRPr>
          </a:p>
        </p:txBody>
      </p:sp>
      <p:sp>
        <p:nvSpPr>
          <p:cNvPr id="70659" name="Rectangle 4"/>
          <p:cNvSpPr>
            <a:spLocks noChangeArrowheads="1"/>
          </p:cNvSpPr>
          <p:nvPr/>
        </p:nvSpPr>
        <p:spPr bwMode="auto">
          <a:xfrm>
            <a:off x="2057400" y="838200"/>
            <a:ext cx="502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--Criar uma tabela chamada calls para registrar as liga</a:t>
            </a:r>
            <a:r>
              <a:rPr lang="pt-BR" altLang="en-US" sz="1000" b="1">
                <a:latin typeface="Segoe"/>
                <a:ea typeface="Calibri" panose="020F0502020204030204" pitchFamily="34" charset="0"/>
                <a:cs typeface="Courier New" panose="02070309020205020404" pitchFamily="49" charset="0"/>
              </a:rPr>
              <a:t>ções</a:t>
            </a:r>
            <a:endParaRPr lang="en-US" altLang="en-US" sz="10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--Criar uma tabela chamada call-tot para relatório resumo!</a:t>
            </a:r>
            <a:endParaRPr lang="pt-BR" altLang="en-US" sz="1000">
              <a:latin typeface="Segoe"/>
              <a:ea typeface="Calibri" panose="020F0502020204030204" pitchFamily="34" charset="0"/>
              <a:cs typeface="Courier New" panose="02070309020205020404" pitchFamily="49" charset="0"/>
            </a:endParaRPr>
          </a:p>
        </p:txBody>
      </p:sp>
      <p:grpSp>
        <p:nvGrpSpPr>
          <p:cNvPr id="70660" name="Group 146"/>
          <p:cNvGrpSpPr>
            <a:grpSpLocks/>
          </p:cNvGrpSpPr>
          <p:nvPr/>
        </p:nvGrpSpPr>
        <p:grpSpPr bwMode="auto">
          <a:xfrm>
            <a:off x="279400" y="358775"/>
            <a:ext cx="8297863" cy="374650"/>
            <a:chOff x="236" y="-2093"/>
            <a:chExt cx="5227" cy="236"/>
          </a:xfrm>
        </p:grpSpPr>
        <p:pic>
          <p:nvPicPr>
            <p:cNvPr id="7066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2286000" y="1905000"/>
            <a:ext cx="304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b="1">
                <a:solidFill>
                  <a:srgbClr val="00B0F0"/>
                </a:solidFill>
                <a:latin typeface="Segoe"/>
              </a:rPr>
              <a:t>insert into calls values('Deg',16,16,10.35)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values('Deg',16,16,15.35)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values('Deg',16,12,2.35)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values('Deg',16,12,5.35)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values('Law',16,16,1.35)</a:t>
            </a:r>
            <a:endParaRPr lang="en-US" altLang="en-US" sz="1000">
              <a:solidFill>
                <a:srgbClr val="00B0F0"/>
              </a:solidFill>
              <a:latin typeface="Segoe"/>
            </a:endParaRPr>
          </a:p>
          <a:p>
            <a:pPr eaLnBrk="1" hangingPunct="1">
              <a:spcBef>
                <a:spcPct val="0"/>
              </a:spcBef>
              <a:buClrTx/>
              <a:buSzTx/>
              <a:buFontTx/>
              <a:buNone/>
            </a:pPr>
            <a:r>
              <a:rPr lang="en-US" altLang="en-US" sz="1000" b="1">
                <a:solidFill>
                  <a:srgbClr val="00B0F0"/>
                </a:solidFill>
                <a:latin typeface="Segoe"/>
              </a:rPr>
              <a:t>insert into calls values('Law',16,16,5.35</a:t>
            </a:r>
            <a:r>
              <a:rPr lang="en-US" altLang="en-US" sz="1000" b="1">
                <a:solidFill>
                  <a:srgbClr val="A2998A"/>
                </a:solidFill>
                <a:latin typeface="Segoe"/>
              </a:rPr>
              <a:t>)</a:t>
            </a:r>
            <a:endParaRPr lang="en-US" altLang="en-US" sz="1000">
              <a:solidFill>
                <a:srgbClr val="A2998A"/>
              </a:solidFill>
              <a:latin typeface="Segoe"/>
            </a:endParaRPr>
          </a:p>
          <a:p>
            <a:pPr>
              <a:spcBef>
                <a:spcPct val="0"/>
              </a:spcBef>
              <a:buClrTx/>
              <a:buSzTx/>
              <a:buFontTx/>
              <a:buNone/>
            </a:pPr>
            <a:endParaRPr lang="en-US" altLang="en-US" sz="1000">
              <a:solidFill>
                <a:srgbClr val="00B0F0"/>
              </a:solidFill>
              <a:latin typeface="Segoe"/>
            </a:endParaRPr>
          </a:p>
        </p:txBody>
      </p:sp>
      <p:sp>
        <p:nvSpPr>
          <p:cNvPr id="72707" name="Rectangle 4"/>
          <p:cNvSpPr>
            <a:spLocks noChangeArrowheads="1"/>
          </p:cNvSpPr>
          <p:nvPr/>
        </p:nvSpPr>
        <p:spPr bwMode="auto">
          <a:xfrm>
            <a:off x="2057400" y="838200"/>
            <a:ext cx="502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--Popular as tabelas om movimentação para os testes!</a:t>
            </a:r>
          </a:p>
          <a:p>
            <a:pPr>
              <a:spcBef>
                <a:spcPct val="0"/>
              </a:spcBef>
              <a:buClrTx/>
              <a:buSzTx/>
              <a:buFontTx/>
              <a:buNone/>
            </a:pPr>
            <a:r>
              <a:rPr lang="pt-BR" altLang="en-US" sz="1000">
                <a:latin typeface="Segoe"/>
                <a:ea typeface="Calibri" panose="020F0502020204030204" pitchFamily="34" charset="0"/>
                <a:cs typeface="Courier New" panose="02070309020205020404" pitchFamily="49" charset="0"/>
              </a:rPr>
              <a:t>---------------------------------------------------------------------------------------------</a:t>
            </a:r>
            <a:endParaRPr lang="en-US"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pt-BR" altLang="en-US" sz="1000" b="1">
                <a:latin typeface="Segoe"/>
                <a:ea typeface="Calibri" panose="020F0502020204030204" pitchFamily="34" charset="0"/>
                <a:cs typeface="Courier New" panose="02070309020205020404" pitchFamily="49" charset="0"/>
              </a:rPr>
              <a:t>--Inserção de dados códigos 16,16 ligação local</a:t>
            </a:r>
            <a:endParaRPr lang="en-US" altLang="en-US" sz="1000">
              <a:latin typeface="Segoe"/>
              <a:ea typeface="Calibri" panose="020F0502020204030204" pitchFamily="34" charset="0"/>
              <a:cs typeface="Courier New" panose="02070309020205020404" pitchFamily="49" charset="0"/>
            </a:endParaRPr>
          </a:p>
          <a:p>
            <a:pPr eaLnBrk="1" hangingPunct="1">
              <a:spcBef>
                <a:spcPct val="0"/>
              </a:spcBef>
              <a:buClrTx/>
              <a:buSzTx/>
              <a:buFontTx/>
              <a:buNone/>
            </a:pPr>
            <a:r>
              <a:rPr lang="pt-BR" altLang="en-US" sz="1000" b="1">
                <a:latin typeface="Segoe"/>
                <a:ea typeface="Calibri" panose="020F0502020204030204" pitchFamily="34" charset="0"/>
                <a:cs typeface="Courier New" panose="02070309020205020404" pitchFamily="49" charset="0"/>
              </a:rPr>
              <a:t>--Inserção de dados códigos 16,12 ligação DDD-Inter</a:t>
            </a:r>
            <a:endParaRPr lang="en-US" altLang="en-US" sz="1000">
              <a:latin typeface="Segoe"/>
              <a:ea typeface="Calibri" panose="020F0502020204030204" pitchFamily="34" charset="0"/>
              <a:cs typeface="Courier New" panose="02070309020205020404" pitchFamily="49" charset="0"/>
            </a:endParaRPr>
          </a:p>
        </p:txBody>
      </p:sp>
      <p:sp>
        <p:nvSpPr>
          <p:cNvPr id="376833" name="Rectangle 1"/>
          <p:cNvSpPr>
            <a:spLocks noChangeArrowheads="1"/>
          </p:cNvSpPr>
          <p:nvPr/>
        </p:nvSpPr>
        <p:spPr bwMode="auto">
          <a:xfrm>
            <a:off x="1524000" y="2971800"/>
            <a:ext cx="5029200" cy="3540125"/>
          </a:xfrm>
          <a:prstGeom prst="rect">
            <a:avLst/>
          </a:prstGeom>
          <a:noFill/>
          <a:ln w="9525">
            <a:noFill/>
            <a:miter lim="800000"/>
            <a:headEnd/>
            <a:tailEnd/>
          </a:ln>
          <a:effectLst/>
        </p:spPr>
        <p:txBody>
          <a:bodyPr anchor="ctr">
            <a:spAutoFit/>
          </a:bodyPr>
          <a:lstStyle/>
          <a:p>
            <a:pPr>
              <a:defRPr/>
            </a:pPr>
            <a:r>
              <a:rPr lang="pt-BR" sz="1000" b="1" dirty="0">
                <a:solidFill>
                  <a:srgbClr val="00B0F0"/>
                </a:solidFill>
                <a:latin typeface="Courier New" pitchFamily="49" charset="0"/>
                <a:ea typeface="Calibri" pitchFamily="34" charset="0"/>
                <a:cs typeface="Courier New" pitchFamily="49" charset="0"/>
              </a:rPr>
              <a:t>--Solu</a:t>
            </a:r>
            <a:r>
              <a:rPr lang="pt-BR" sz="1000" b="1" dirty="0">
                <a:solidFill>
                  <a:srgbClr val="00B0F0"/>
                </a:solidFill>
                <a:latin typeface="Arial"/>
                <a:ea typeface="Calibri" pitchFamily="34" charset="0"/>
                <a:cs typeface="Courier New" pitchFamily="49" charset="0"/>
              </a:rPr>
              <a:t>ç</a:t>
            </a:r>
            <a:r>
              <a:rPr lang="pt-BR" sz="1000" b="1" dirty="0">
                <a:solidFill>
                  <a:srgbClr val="00B0F0"/>
                </a:solidFill>
                <a:latin typeface="Courier New" pitchFamily="49" charset="0"/>
                <a:ea typeface="Calibri" pitchFamily="34" charset="0"/>
                <a:cs typeface="Courier New" pitchFamily="49" charset="0"/>
              </a:rPr>
              <a:t>ão trivial gera tabela call_tot </a:t>
            </a:r>
            <a:endParaRPr lang="en-US" sz="1000" dirty="0">
              <a:solidFill>
                <a:srgbClr val="00B0F0"/>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--acumula e insere os totais para local</a:t>
            </a:r>
            <a:endParaRPr lang="en-US" sz="1000" dirty="0">
              <a:solidFill>
                <a:srgbClr val="00B0F0"/>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insert into </a:t>
            </a:r>
            <a:r>
              <a:rPr lang="en-US" sz="800" b="1" dirty="0" err="1">
                <a:solidFill>
                  <a:schemeClr val="tx2">
                    <a:lumMod val="75000"/>
                  </a:schemeClr>
                </a:solidFill>
                <a:latin typeface="Courier New" pitchFamily="49" charset="0"/>
                <a:ea typeface="Calibri" pitchFamily="34" charset="0"/>
                <a:cs typeface="Courier New" pitchFamily="49" charset="0"/>
              </a:rPr>
              <a:t>call_tot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select </a:t>
            </a:r>
            <a:r>
              <a:rPr lang="en-US" sz="800" b="1" dirty="0" err="1">
                <a:solidFill>
                  <a:schemeClr val="tx2">
                    <a:lumMod val="75000"/>
                  </a:schemeClr>
                </a:solidFill>
                <a:latin typeface="Courier New" pitchFamily="49" charset="0"/>
                <a:ea typeface="Calibri" pitchFamily="34" charset="0"/>
                <a:cs typeface="Courier New" pitchFamily="49" charset="0"/>
              </a:rPr>
              <a:t>nome,call_type</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local',total_cost</a:t>
            </a:r>
            <a:r>
              <a:rPr lang="en-US" sz="800" b="1" dirty="0">
                <a:solidFill>
                  <a:schemeClr val="tx2">
                    <a:lumMod val="75000"/>
                  </a:schemeClr>
                </a:solidFill>
                <a:latin typeface="Courier New" pitchFamily="49" charset="0"/>
                <a:ea typeface="Calibri" pitchFamily="34" charset="0"/>
                <a:cs typeface="Courier New" pitchFamily="49" charset="0"/>
              </a:rPr>
              <a:t> = sum(cost)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from calls</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where (</a:t>
            </a:r>
            <a:r>
              <a:rPr lang="en-US" sz="800" b="1" dirty="0" err="1">
                <a:solidFill>
                  <a:schemeClr val="tx2">
                    <a:lumMod val="75000"/>
                  </a:schemeClr>
                </a:solidFill>
                <a:latin typeface="Courier New" pitchFamily="49" charset="0"/>
                <a:ea typeface="Calibri" pitchFamily="34" charset="0"/>
                <a:cs typeface="Courier New" pitchFamily="49" charset="0"/>
              </a:rPr>
              <a:t>fro_area</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to_area</a:t>
            </a: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group by nome</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--Solu</a:t>
            </a:r>
            <a:r>
              <a:rPr lang="pt-BR" sz="1000" b="1" dirty="0">
                <a:solidFill>
                  <a:srgbClr val="00B0F0"/>
                </a:solidFill>
                <a:latin typeface="Arial"/>
                <a:ea typeface="Calibri" pitchFamily="34" charset="0"/>
                <a:cs typeface="Courier New" pitchFamily="49" charset="0"/>
              </a:rPr>
              <a:t>ç</a:t>
            </a:r>
            <a:r>
              <a:rPr lang="pt-BR" sz="1000" b="1" dirty="0">
                <a:solidFill>
                  <a:srgbClr val="00B0F0"/>
                </a:solidFill>
                <a:latin typeface="Courier New" pitchFamily="49" charset="0"/>
                <a:ea typeface="Calibri" pitchFamily="34" charset="0"/>
                <a:cs typeface="Courier New" pitchFamily="49" charset="0"/>
              </a:rPr>
              <a:t>ão trivial gera tabela call_tot </a:t>
            </a:r>
            <a:endParaRPr lang="en-US" sz="1000" dirty="0">
              <a:solidFill>
                <a:srgbClr val="00B0F0"/>
              </a:solidFill>
              <a:cs typeface="+mn-cs"/>
            </a:endParaRPr>
          </a:p>
          <a:p>
            <a:pPr>
              <a:defRPr/>
            </a:pPr>
            <a:r>
              <a:rPr lang="pt-BR" sz="1000" b="1" dirty="0">
                <a:solidFill>
                  <a:srgbClr val="00B0F0"/>
                </a:solidFill>
                <a:latin typeface="Courier New" pitchFamily="49" charset="0"/>
                <a:ea typeface="Calibri" pitchFamily="34" charset="0"/>
                <a:cs typeface="Courier New" pitchFamily="49" charset="0"/>
              </a:rPr>
              <a:t>--acumula e insere os totais para DDD-Inter</a:t>
            </a:r>
            <a:endParaRPr lang="en-US" sz="1000" dirty="0">
              <a:solidFill>
                <a:srgbClr val="00B0F0"/>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insert into </a:t>
            </a:r>
            <a:r>
              <a:rPr lang="en-US" sz="800" b="1" dirty="0" err="1">
                <a:solidFill>
                  <a:schemeClr val="tx2">
                    <a:lumMod val="75000"/>
                  </a:schemeClr>
                </a:solidFill>
                <a:latin typeface="Courier New" pitchFamily="49" charset="0"/>
                <a:ea typeface="Calibri" pitchFamily="34" charset="0"/>
                <a:cs typeface="Courier New" pitchFamily="49" charset="0"/>
              </a:rPr>
              <a:t>call_tot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select </a:t>
            </a:r>
            <a:r>
              <a:rPr lang="en-US" sz="800" b="1" dirty="0" err="1">
                <a:solidFill>
                  <a:schemeClr val="tx2">
                    <a:lumMod val="75000"/>
                  </a:schemeClr>
                </a:solidFill>
                <a:latin typeface="Courier New" pitchFamily="49" charset="0"/>
                <a:ea typeface="Calibri" pitchFamily="34" charset="0"/>
                <a:cs typeface="Courier New" pitchFamily="49" charset="0"/>
              </a:rPr>
              <a:t>nome,call_type</a:t>
            </a:r>
            <a:r>
              <a:rPr lang="en-US" sz="800" b="1" dirty="0">
                <a:solidFill>
                  <a:schemeClr val="tx2">
                    <a:lumMod val="75000"/>
                  </a:schemeClr>
                </a:solidFill>
                <a:latin typeface="Courier New" pitchFamily="49" charset="0"/>
                <a:ea typeface="Calibri" pitchFamily="34" charset="0"/>
                <a:cs typeface="Courier New" pitchFamily="49" charset="0"/>
              </a:rPr>
              <a:t> = 'DDD-</a:t>
            </a:r>
            <a:r>
              <a:rPr lang="en-US" sz="800" b="1" dirty="0" err="1">
                <a:solidFill>
                  <a:schemeClr val="tx2">
                    <a:lumMod val="75000"/>
                  </a:schemeClr>
                </a:solidFill>
                <a:latin typeface="Courier New" pitchFamily="49" charset="0"/>
                <a:ea typeface="Calibri" pitchFamily="34" charset="0"/>
                <a:cs typeface="Courier New" pitchFamily="49" charset="0"/>
              </a:rPr>
              <a:t>Inter',total_cost</a:t>
            </a:r>
            <a:r>
              <a:rPr lang="en-US" sz="800" b="1" dirty="0">
                <a:solidFill>
                  <a:schemeClr val="tx2">
                    <a:lumMod val="75000"/>
                  </a:schemeClr>
                </a:solidFill>
                <a:latin typeface="Courier New" pitchFamily="49" charset="0"/>
                <a:ea typeface="Calibri" pitchFamily="34" charset="0"/>
                <a:cs typeface="Courier New" pitchFamily="49" charset="0"/>
              </a:rPr>
              <a:t> = sum(cost)</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from calls</a:t>
            </a:r>
            <a:endParaRPr lang="en-US" sz="900" dirty="0">
              <a:solidFill>
                <a:schemeClr val="tx2">
                  <a:lumMod val="75000"/>
                </a:schemeClr>
              </a:solidFill>
              <a:cs typeface="+mn-cs"/>
            </a:endParaRPr>
          </a:p>
          <a:p>
            <a:pPr>
              <a:defRPr/>
            </a:pPr>
            <a:r>
              <a:rPr lang="en-US" sz="800" b="1" dirty="0">
                <a:solidFill>
                  <a:schemeClr val="tx2">
                    <a:lumMod val="75000"/>
                  </a:schemeClr>
                </a:solidFill>
                <a:latin typeface="Courier New" pitchFamily="49" charset="0"/>
                <a:ea typeface="Calibri" pitchFamily="34" charset="0"/>
                <a:cs typeface="Courier New" pitchFamily="49" charset="0"/>
              </a:rPr>
              <a:t>where (</a:t>
            </a:r>
            <a:r>
              <a:rPr lang="en-US" sz="800" b="1" dirty="0" err="1">
                <a:solidFill>
                  <a:schemeClr val="tx2">
                    <a:lumMod val="75000"/>
                  </a:schemeClr>
                </a:solidFill>
                <a:latin typeface="Courier New" pitchFamily="49" charset="0"/>
                <a:ea typeface="Calibri" pitchFamily="34" charset="0"/>
                <a:cs typeface="Courier New" pitchFamily="49" charset="0"/>
              </a:rPr>
              <a:t>fro_area</a:t>
            </a:r>
            <a:r>
              <a:rPr lang="en-US" sz="800" b="1" dirty="0">
                <a:solidFill>
                  <a:schemeClr val="tx2">
                    <a:lumMod val="75000"/>
                  </a:schemeClr>
                </a:solidFill>
                <a:latin typeface="Courier New" pitchFamily="49" charset="0"/>
                <a:ea typeface="Calibri" pitchFamily="34" charset="0"/>
                <a:cs typeface="Courier New" pitchFamily="49" charset="0"/>
              </a:rPr>
              <a:t> != </a:t>
            </a:r>
            <a:r>
              <a:rPr lang="en-US" sz="800" b="1" dirty="0" err="1">
                <a:solidFill>
                  <a:schemeClr val="tx2">
                    <a:lumMod val="75000"/>
                  </a:schemeClr>
                </a:solidFill>
                <a:latin typeface="Courier New" pitchFamily="49" charset="0"/>
                <a:ea typeface="Calibri" pitchFamily="34" charset="0"/>
                <a:cs typeface="Courier New" pitchFamily="49" charset="0"/>
              </a:rPr>
              <a:t>to_area</a:t>
            </a:r>
            <a:r>
              <a:rPr lang="en-US"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group by nome</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a:t>
            </a:r>
            <a:endParaRPr lang="en-US" sz="900" dirty="0">
              <a:solidFill>
                <a:schemeClr val="tx2">
                  <a:lumMod val="75000"/>
                </a:schemeClr>
              </a:solidFill>
              <a:cs typeface="+mn-cs"/>
            </a:endParaRPr>
          </a:p>
          <a:p>
            <a:pPr>
              <a:defRPr/>
            </a:pPr>
            <a:r>
              <a:rPr lang="pt-BR" sz="800" b="1" dirty="0">
                <a:solidFill>
                  <a:schemeClr val="tx2">
                    <a:lumMod val="75000"/>
                  </a:schemeClr>
                </a:solidFill>
                <a:latin typeface="Courier New" pitchFamily="49" charset="0"/>
                <a:ea typeface="Calibri" pitchFamily="34" charset="0"/>
                <a:cs typeface="Courier New" pitchFamily="49" charset="0"/>
              </a:rPr>
              <a:t>--Relatorio lista a tabela call_tot </a:t>
            </a:r>
            <a:endParaRPr lang="en-US" sz="900" dirty="0">
              <a:solidFill>
                <a:schemeClr val="tx2">
                  <a:lumMod val="75000"/>
                </a:schemeClr>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select * from </a:t>
            </a:r>
            <a:r>
              <a:rPr lang="en-US" sz="800" b="1" dirty="0" err="1">
                <a:solidFill>
                  <a:schemeClr val="tx1"/>
                </a:solidFill>
                <a:latin typeface="Courier New" pitchFamily="49" charset="0"/>
                <a:ea typeface="Calibri" pitchFamily="34" charset="0"/>
                <a:cs typeface="Courier New" pitchFamily="49" charset="0"/>
              </a:rPr>
              <a:t>call_tot</a:t>
            </a:r>
            <a:r>
              <a:rPr lang="en-US" sz="800" b="1" dirty="0">
                <a:solidFill>
                  <a:schemeClr val="tx1"/>
                </a:solidFill>
                <a:latin typeface="Courier New" pitchFamily="49" charset="0"/>
                <a:ea typeface="Calibri" pitchFamily="34" charset="0"/>
                <a:cs typeface="Courier New" pitchFamily="49" charset="0"/>
              </a:rPr>
              <a:t> order by name</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name       </a:t>
            </a:r>
            <a:r>
              <a:rPr lang="en-US" sz="800" b="1" dirty="0" err="1">
                <a:solidFill>
                  <a:schemeClr val="tx1"/>
                </a:solidFill>
                <a:latin typeface="Courier New" pitchFamily="49" charset="0"/>
                <a:ea typeface="Calibri" pitchFamily="34" charset="0"/>
                <a:cs typeface="Courier New" pitchFamily="49" charset="0"/>
              </a:rPr>
              <a:t>call_type</a:t>
            </a:r>
            <a:r>
              <a:rPr lang="en-US" sz="800" b="1" dirty="0">
                <a:solidFill>
                  <a:schemeClr val="tx1"/>
                </a:solidFill>
                <a:latin typeface="Courier New" pitchFamily="49" charset="0"/>
                <a:ea typeface="Calibri" pitchFamily="34" charset="0"/>
                <a:cs typeface="Courier New" pitchFamily="49" charset="0"/>
              </a:rPr>
              <a:t>  </a:t>
            </a:r>
            <a:r>
              <a:rPr lang="en-US" sz="800" b="1" dirty="0" err="1">
                <a:solidFill>
                  <a:schemeClr val="tx1"/>
                </a:solidFill>
                <a:latin typeface="Courier New" pitchFamily="49" charset="0"/>
                <a:ea typeface="Calibri" pitchFamily="34" charset="0"/>
                <a:cs typeface="Courier New" pitchFamily="49" charset="0"/>
              </a:rPr>
              <a:t>total_cost</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 ---------- ----------</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Deg        local      25.70</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Deg        DDD-Inter   7.70</a:t>
            </a:r>
            <a:endParaRPr lang="en-US" sz="900" dirty="0">
              <a:solidFill>
                <a:schemeClr val="tx1"/>
              </a:solidFill>
              <a:cs typeface="+mn-cs"/>
            </a:endParaRPr>
          </a:p>
          <a:p>
            <a:pPr>
              <a:defRPr/>
            </a:pPr>
            <a:r>
              <a:rPr lang="en-US" sz="800" b="1" dirty="0">
                <a:solidFill>
                  <a:schemeClr val="tx1"/>
                </a:solidFill>
                <a:latin typeface="Courier New" pitchFamily="49" charset="0"/>
                <a:ea typeface="Calibri" pitchFamily="34" charset="0"/>
                <a:cs typeface="Courier New" pitchFamily="49" charset="0"/>
              </a:rPr>
              <a:t>Law        local       6.70</a:t>
            </a:r>
            <a:endParaRPr lang="en-US" dirty="0">
              <a:solidFill>
                <a:schemeClr val="tx1"/>
              </a:solidFill>
              <a:cs typeface="+mn-cs"/>
            </a:endParaRPr>
          </a:p>
        </p:txBody>
      </p:sp>
      <p:grpSp>
        <p:nvGrpSpPr>
          <p:cNvPr id="72709" name="Group 146"/>
          <p:cNvGrpSpPr>
            <a:grpSpLocks/>
          </p:cNvGrpSpPr>
          <p:nvPr/>
        </p:nvGrpSpPr>
        <p:grpSpPr bwMode="auto">
          <a:xfrm>
            <a:off x="279400" y="358775"/>
            <a:ext cx="8297863" cy="374650"/>
            <a:chOff x="236" y="-2093"/>
            <a:chExt cx="5227" cy="236"/>
          </a:xfrm>
        </p:grpSpPr>
        <p:pic>
          <p:nvPicPr>
            <p:cNvPr id="7271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029200" cy="5386388"/>
          </a:xfrm>
          <a:prstGeom prst="rect">
            <a:avLst/>
          </a:prstGeom>
          <a:noFill/>
          <a:ln w="9525">
            <a:noFill/>
            <a:miter lim="800000"/>
            <a:headEnd/>
            <a:tailEnd/>
          </a:ln>
          <a:effectLst/>
        </p:spPr>
        <p:txBody>
          <a:bodyPr anchor="ctr">
            <a:spAutoFit/>
          </a:bodyPr>
          <a:lstStyle/>
          <a:p>
            <a:pPr eaLnBrk="1" hangingPunct="1">
              <a:defRPr/>
            </a:pPr>
            <a:r>
              <a:rPr lang="pt-BR" sz="1200" b="1" dirty="0">
                <a:solidFill>
                  <a:schemeClr val="tx1"/>
                </a:solidFill>
                <a:cs typeface="+mn-cs"/>
              </a:rPr>
              <a:t>--Solução com o Delta Boleano-01</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--Aplicação pratica da Algebra Bolena-01</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--Relatorio gerado direto da tabela calls</a:t>
            </a:r>
            <a:endParaRPr lang="en-US" sz="1200" dirty="0">
              <a:solidFill>
                <a:schemeClr val="tx1"/>
              </a:solidFill>
              <a:cs typeface="+mn-cs"/>
            </a:endParaRPr>
          </a:p>
          <a:p>
            <a:pPr eaLnBrk="1" hangingPunct="1">
              <a:defRPr/>
            </a:pPr>
            <a:endParaRPr lang="pt-BR" sz="1200" b="1" dirty="0">
              <a:solidFill>
                <a:schemeClr val="tx1"/>
              </a:solidFill>
              <a:cs typeface="+mn-cs"/>
            </a:endParaRPr>
          </a:p>
          <a:p>
            <a:pPr eaLnBrk="1" hangingPunct="1">
              <a:defRPr/>
            </a:pPr>
            <a:r>
              <a:rPr lang="pt-BR" sz="1200" b="1" dirty="0">
                <a:solidFill>
                  <a:schemeClr val="tx1"/>
                </a:solidFill>
                <a:cs typeface="+mn-cs"/>
              </a:rPr>
              <a:t>--Omitindo a clausula “where do T-SQL”</a:t>
            </a:r>
            <a:endParaRPr lang="en-US" sz="1200" dirty="0">
              <a:solidFill>
                <a:schemeClr val="tx1"/>
              </a:solidFill>
              <a:cs typeface="+mn-cs"/>
            </a:endParaRPr>
          </a:p>
          <a:p>
            <a:pPr eaLnBrk="1" hangingPunct="1">
              <a:defRPr/>
            </a:pPr>
            <a:endParaRPr lang="pt-BR" sz="1000" b="1" dirty="0">
              <a:cs typeface="+mn-cs"/>
            </a:endParaRPr>
          </a:p>
          <a:p>
            <a:pPr eaLnBrk="1" hangingPunct="1">
              <a:defRPr/>
            </a:pPr>
            <a:r>
              <a:rPr lang="pt-BR" sz="1000" b="1" dirty="0">
                <a:solidFill>
                  <a:srgbClr val="00B0F0"/>
                </a:solidFill>
                <a:cs typeface="+mn-cs"/>
              </a:rPr>
              <a:t>--Modificando o comportamento lógico do “substring”  T-SQL</a:t>
            </a:r>
            <a:endParaRPr lang="en-US" sz="1000" b="1" dirty="0">
              <a:solidFill>
                <a:srgbClr val="00B0F0"/>
              </a:solidFill>
              <a:cs typeface="+mn-cs"/>
            </a:endParaRPr>
          </a:p>
          <a:p>
            <a:pPr eaLnBrk="1" hangingPunct="1">
              <a:defRPr/>
            </a:pPr>
            <a:endParaRPr lang="pt-BR" sz="1000" b="1" dirty="0">
              <a:cs typeface="+mn-cs"/>
            </a:endParaRPr>
          </a:p>
          <a:p>
            <a:pPr eaLnBrk="1" hangingPunct="1">
              <a:defRPr/>
            </a:pPr>
            <a:r>
              <a:rPr lang="pt-BR" sz="1000" b="1" dirty="0">
                <a:solidFill>
                  <a:srgbClr val="00B0F0"/>
                </a:solidFill>
                <a:cs typeface="+mn-cs"/>
              </a:rPr>
              <a:t>--Inserindo o Delta 01--&gt;[a = b] = 1 -abs(sign(a - b)) no</a:t>
            </a:r>
            <a:endParaRPr lang="en-US" sz="1000" b="1" dirty="0">
              <a:solidFill>
                <a:srgbClr val="00B0F0"/>
              </a:solidFill>
              <a:cs typeface="+mn-cs"/>
            </a:endParaRPr>
          </a:p>
          <a:p>
            <a:pPr eaLnBrk="1" hangingPunct="1">
              <a:defRPr/>
            </a:pPr>
            <a:r>
              <a:rPr lang="pt-BR" sz="1000" b="1" dirty="0">
                <a:solidFill>
                  <a:srgbClr val="00B0F0"/>
                </a:solidFill>
                <a:cs typeface="+mn-cs"/>
              </a:rPr>
              <a:t>--comando substring gerando a condição de decisão dinâmica</a:t>
            </a:r>
            <a:endParaRPr lang="en-US" sz="1000" b="1" dirty="0">
              <a:solidFill>
                <a:srgbClr val="00B0F0"/>
              </a:solidFill>
              <a:cs typeface="+mn-cs"/>
            </a:endParaRPr>
          </a:p>
          <a:p>
            <a:pPr eaLnBrk="1" hangingPunct="1">
              <a:defRPr/>
            </a:pPr>
            <a:r>
              <a:rPr lang="pt-BR" sz="1000" b="1" dirty="0">
                <a:solidFill>
                  <a:srgbClr val="00B0F0"/>
                </a:solidFill>
                <a:cs typeface="+mn-cs"/>
              </a:rPr>
              <a:t>--por meio do recebimento de parametros</a:t>
            </a:r>
            <a:endParaRPr lang="en-US" sz="1000" b="1" dirty="0">
              <a:solidFill>
                <a:srgbClr val="00B0F0"/>
              </a:solidFill>
              <a:cs typeface="+mn-cs"/>
            </a:endParaRPr>
          </a:p>
          <a:p>
            <a:pPr eaLnBrk="1" hangingPunct="1">
              <a:defRPr/>
            </a:pPr>
            <a:r>
              <a:rPr lang="en-US" sz="1000" b="1" dirty="0">
                <a:cs typeface="+mn-cs"/>
              </a:rPr>
              <a:t> </a:t>
            </a:r>
            <a:endParaRPr lang="en-US" sz="1000" dirty="0">
              <a:cs typeface="+mn-cs"/>
            </a:endParaRPr>
          </a:p>
          <a:p>
            <a:pPr eaLnBrk="1" hangingPunct="1">
              <a:defRPr/>
            </a:pPr>
            <a:r>
              <a:rPr lang="en-US" sz="1000" b="1" dirty="0">
                <a:solidFill>
                  <a:schemeClr val="tx2">
                    <a:lumMod val="75000"/>
                  </a:schemeClr>
                </a:solidFill>
                <a:cs typeface="+mn-cs"/>
              </a:rPr>
              <a:t>select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(1 / (1 - abs(sign(16 - 16))),6) as string_1,</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(5 / (1 - abs(sign(16 - 16))),9) as string_5</a:t>
            </a:r>
          </a:p>
          <a:p>
            <a:pPr eaLnBrk="1" hangingPunct="1">
              <a:defRPr/>
            </a:pPr>
            <a:endParaRPr lang="en-US" sz="1000" dirty="0">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string_1    string_5</a:t>
            </a:r>
            <a:endParaRPr lang="en-US" sz="1000" dirty="0">
              <a:solidFill>
                <a:schemeClr val="tx1"/>
              </a:solidFill>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1                    5</a:t>
            </a:r>
            <a:endParaRPr lang="en-US" sz="1000" dirty="0">
              <a:solidFill>
                <a:schemeClr val="tx1"/>
              </a:solidFill>
              <a:cs typeface="+mn-cs"/>
            </a:endParaRPr>
          </a:p>
          <a:p>
            <a:pPr eaLnBrk="1" hangingPunct="1">
              <a:defRPr/>
            </a:pPr>
            <a:r>
              <a:rPr lang="en-US" sz="1000" b="1" dirty="0">
                <a:solidFill>
                  <a:schemeClr val="tx1"/>
                </a:solidFill>
                <a:cs typeface="+mn-cs"/>
              </a:rPr>
              <a:t>---------------------------</a:t>
            </a:r>
          </a:p>
          <a:p>
            <a:pPr eaLnBrk="1" hangingPunct="1">
              <a:defRPr/>
            </a:pPr>
            <a:r>
              <a:rPr lang="en-US" sz="1000" b="1" dirty="0">
                <a:solidFill>
                  <a:schemeClr val="tx2">
                    <a:lumMod val="75000"/>
                  </a:schemeClr>
                </a:solidFill>
                <a:cs typeface="+mn-cs"/>
              </a:rPr>
              <a:t>select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(1 / (1 - abs(sign(16 - 12))),6) as string_6,</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isnull</a:t>
            </a:r>
            <a:r>
              <a:rPr lang="en-US" sz="1000" b="1" dirty="0">
                <a:solidFill>
                  <a:schemeClr val="tx2">
                    <a:lumMod val="75000"/>
                  </a:schemeClr>
                </a:solidFill>
                <a:cs typeface="+mn-cs"/>
              </a:rPr>
              <a:t>(5 / (1 - abs(sign(16 - 12))),9) as string_9</a:t>
            </a:r>
            <a:endParaRPr lang="en-US" sz="1000" dirty="0">
              <a:solidFill>
                <a:schemeClr val="tx2">
                  <a:lumMod val="75000"/>
                </a:schemeClr>
              </a:solidFill>
              <a:cs typeface="+mn-cs"/>
            </a:endParaRPr>
          </a:p>
          <a:p>
            <a:pPr eaLnBrk="1" hangingPunct="1">
              <a:defRPr/>
            </a:pPr>
            <a:endParaRPr lang="pt-BR" sz="1000" dirty="0">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string_6    string_9</a:t>
            </a:r>
            <a:endParaRPr lang="en-US" sz="1000" dirty="0">
              <a:solidFill>
                <a:schemeClr val="tx1"/>
              </a:solidFill>
              <a:cs typeface="+mn-cs"/>
            </a:endParaRPr>
          </a:p>
          <a:p>
            <a:pPr eaLnBrk="1" hangingPunct="1">
              <a:defRPr/>
            </a:pPr>
            <a:r>
              <a:rPr lang="en-US" sz="1000" b="1" dirty="0">
                <a:solidFill>
                  <a:schemeClr val="tx1"/>
                </a:solidFill>
                <a:cs typeface="+mn-cs"/>
              </a:rPr>
              <a:t>----------- ---------------</a:t>
            </a:r>
            <a:endParaRPr lang="en-US" sz="1000" dirty="0">
              <a:solidFill>
                <a:schemeClr val="tx1"/>
              </a:solidFill>
              <a:cs typeface="+mn-cs"/>
            </a:endParaRPr>
          </a:p>
          <a:p>
            <a:pPr eaLnBrk="1" hangingPunct="1">
              <a:defRPr/>
            </a:pPr>
            <a:r>
              <a:rPr lang="en-US" sz="1000" b="1" dirty="0">
                <a:solidFill>
                  <a:schemeClr val="tx1"/>
                </a:solidFill>
                <a:cs typeface="+mn-cs"/>
              </a:rPr>
              <a:t>6                    9</a:t>
            </a:r>
            <a:endParaRPr lang="en-US" sz="1000" dirty="0">
              <a:solidFill>
                <a:schemeClr val="tx1"/>
              </a:solidFill>
              <a:cs typeface="+mn-cs"/>
            </a:endParaRPr>
          </a:p>
          <a:p>
            <a:pPr eaLnBrk="1" hangingPunct="1">
              <a:defRPr/>
            </a:pPr>
            <a:r>
              <a:rPr lang="en-US" sz="1000" b="1" dirty="0">
                <a:solidFill>
                  <a:schemeClr val="tx1"/>
                </a:solidFill>
                <a:cs typeface="+mn-cs"/>
              </a:rPr>
              <a:t>---------------------------</a:t>
            </a:r>
          </a:p>
          <a:p>
            <a:pPr eaLnBrk="1" hangingPunct="1">
              <a:defRPr/>
            </a:pPr>
            <a:endParaRPr lang="en-US" sz="1000" dirty="0">
              <a:cs typeface="+mn-cs"/>
            </a:endParaRPr>
          </a:p>
        </p:txBody>
      </p:sp>
      <p:grpSp>
        <p:nvGrpSpPr>
          <p:cNvPr id="74755" name="Group 146"/>
          <p:cNvGrpSpPr>
            <a:grpSpLocks/>
          </p:cNvGrpSpPr>
          <p:nvPr/>
        </p:nvGrpSpPr>
        <p:grpSpPr bwMode="auto">
          <a:xfrm>
            <a:off x="279400" y="358775"/>
            <a:ext cx="8297863" cy="374650"/>
            <a:chOff x="236" y="-2093"/>
            <a:chExt cx="5227" cy="236"/>
          </a:xfrm>
        </p:grpSpPr>
        <p:pic>
          <p:nvPicPr>
            <p:cNvPr id="7475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029200" cy="4462463"/>
          </a:xfrm>
          <a:prstGeom prst="rect">
            <a:avLst/>
          </a:prstGeom>
          <a:noFill/>
          <a:ln w="9525">
            <a:noFill/>
            <a:miter lim="800000"/>
            <a:headEnd/>
            <a:tailEnd/>
          </a:ln>
          <a:effectLst/>
        </p:spPr>
        <p:txBody>
          <a:bodyPr anchor="ctr">
            <a:spAutoFit/>
          </a:bodyPr>
          <a:lstStyle/>
          <a:p>
            <a:pPr eaLnBrk="1" hangingPunct="1">
              <a:defRPr/>
            </a:pPr>
            <a:r>
              <a:rPr lang="pt-BR" sz="1200" b="1" i="1" dirty="0">
                <a:solidFill>
                  <a:srgbClr val="00B0F0"/>
                </a:solidFill>
                <a:latin typeface="Constantia" pitchFamily="18" charset="0"/>
                <a:cs typeface="+mn-cs"/>
              </a:rPr>
              <a:t>--Modificando o comportamento lógico do “substring”  T-SQL</a:t>
            </a:r>
            <a:endParaRPr lang="en-US" sz="1200" b="1" i="1" dirty="0">
              <a:solidFill>
                <a:srgbClr val="00B0F0"/>
              </a:solidFill>
              <a:latin typeface="Constantia" pitchFamily="18" charset="0"/>
              <a:cs typeface="+mn-cs"/>
            </a:endParaRPr>
          </a:p>
          <a:p>
            <a:pPr eaLnBrk="1" hangingPunct="1">
              <a:defRPr/>
            </a:pPr>
            <a:endParaRPr lang="pt-BR" sz="1200" b="1" i="1" dirty="0">
              <a:solidFill>
                <a:srgbClr val="00B0F0"/>
              </a:solidFill>
              <a:latin typeface="Constantia" pitchFamily="18" charset="0"/>
              <a:cs typeface="+mn-cs"/>
            </a:endParaRPr>
          </a:p>
          <a:p>
            <a:pPr eaLnBrk="1" hangingPunct="1">
              <a:defRPr/>
            </a:pPr>
            <a:r>
              <a:rPr lang="pt-BR" sz="1200" b="1" i="1" dirty="0">
                <a:solidFill>
                  <a:srgbClr val="00B0F0"/>
                </a:solidFill>
                <a:latin typeface="Constantia" pitchFamily="18" charset="0"/>
                <a:cs typeface="+mn-cs"/>
              </a:rPr>
              <a:t>--Modificando o comportamento lógico do “group by”  T-SQL</a:t>
            </a:r>
            <a:endParaRPr lang="en-US" sz="1200" b="1" i="1" dirty="0">
              <a:solidFill>
                <a:srgbClr val="00B0F0"/>
              </a:solidFill>
              <a:latin typeface="Constantia" pitchFamily="18" charset="0"/>
              <a:cs typeface="+mn-cs"/>
            </a:endParaRPr>
          </a:p>
          <a:p>
            <a:pPr eaLnBrk="1" hangingPunct="1">
              <a:defRPr/>
            </a:pPr>
            <a:endParaRPr lang="pt-BR" sz="1200" b="1" dirty="0">
              <a:cs typeface="+mn-cs"/>
            </a:endParaRPr>
          </a:p>
          <a:p>
            <a:pPr eaLnBrk="1" hangingPunct="1">
              <a:defRPr/>
            </a:pPr>
            <a:r>
              <a:rPr lang="pt-BR" sz="1200" b="1" dirty="0">
                <a:solidFill>
                  <a:schemeClr val="tx1"/>
                </a:solidFill>
                <a:cs typeface="+mn-cs"/>
              </a:rPr>
              <a:t>--Inserindo o Delta 01--&gt;[a = b] = 1 -abs(sign(a - b)) no</a:t>
            </a:r>
            <a:endParaRPr lang="en-US" sz="1200" dirty="0">
              <a:solidFill>
                <a:schemeClr val="tx1"/>
              </a:solidFill>
              <a:cs typeface="+mn-cs"/>
            </a:endParaRPr>
          </a:p>
          <a:p>
            <a:pPr eaLnBrk="1" hangingPunct="1">
              <a:defRPr/>
            </a:pPr>
            <a:r>
              <a:rPr lang="pt-BR" sz="1200" b="1" dirty="0">
                <a:solidFill>
                  <a:schemeClr val="tx1"/>
                </a:solidFill>
                <a:cs typeface="+mn-cs"/>
              </a:rPr>
              <a:t>--comando </a:t>
            </a:r>
            <a:r>
              <a:rPr lang="pt-BR" sz="1200" b="1" i="1" dirty="0">
                <a:solidFill>
                  <a:srgbClr val="00B0F0"/>
                </a:solidFill>
                <a:latin typeface="Constantia" pitchFamily="18" charset="0"/>
                <a:cs typeface="+mn-cs"/>
              </a:rPr>
              <a:t>“substring”  T-SQL  e “group by”  T-SQL </a:t>
            </a:r>
            <a:r>
              <a:rPr lang="pt-BR" sz="1200" b="1" dirty="0">
                <a:solidFill>
                  <a:schemeClr val="tx1"/>
                </a:solidFill>
                <a:cs typeface="+mn-cs"/>
              </a:rPr>
              <a:t>gerando a condição de decisão dinâmica</a:t>
            </a:r>
            <a:endParaRPr lang="en-US" sz="1200" dirty="0">
              <a:solidFill>
                <a:schemeClr val="tx1"/>
              </a:solidFill>
              <a:cs typeface="+mn-cs"/>
            </a:endParaRPr>
          </a:p>
          <a:p>
            <a:pPr eaLnBrk="1" hangingPunct="1">
              <a:defRPr/>
            </a:pPr>
            <a:r>
              <a:rPr lang="pt-BR" sz="1200" b="1" dirty="0">
                <a:solidFill>
                  <a:schemeClr val="tx1"/>
                </a:solidFill>
                <a:cs typeface="+mn-cs"/>
              </a:rPr>
              <a:t>--por meio do recebimento de parametros</a:t>
            </a:r>
            <a:endParaRPr lang="en-US" sz="1200" dirty="0">
              <a:solidFill>
                <a:schemeClr val="tx1"/>
              </a:solidFill>
              <a:cs typeface="+mn-cs"/>
            </a:endParaRPr>
          </a:p>
          <a:p>
            <a:pPr eaLnBrk="1" hangingPunct="1">
              <a:defRPr/>
            </a:pPr>
            <a:endParaRPr lang="pt-BR" sz="1200" b="1" dirty="0">
              <a:cs typeface="+mn-cs"/>
            </a:endParaRPr>
          </a:p>
          <a:p>
            <a:pPr eaLnBrk="1" hangingPunct="1">
              <a:defRPr/>
            </a:pPr>
            <a:r>
              <a:rPr lang="pt-BR" sz="1200" b="1" dirty="0">
                <a:solidFill>
                  <a:schemeClr val="tx2">
                    <a:lumMod val="75000"/>
                  </a:schemeClr>
                </a:solidFill>
                <a:cs typeface="+mn-cs"/>
              </a:rPr>
              <a:t>--No primeiro caso substring torna-se ISNULL(1,5) e ISNULL(6,9)</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--portanto retorna 1 e 5 respectivamente que é = Local</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 </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--No segundo caso substring torna-se ISNULL(null,6) e ISNULL(null,9)</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--portanto retorna 6 e 9 respectivamente que é = DDD-Inter</a:t>
            </a:r>
            <a:endParaRPr lang="en-US" sz="1200" dirty="0">
              <a:solidFill>
                <a:schemeClr val="tx2">
                  <a:lumMod val="75000"/>
                </a:schemeClr>
              </a:solidFill>
              <a:cs typeface="+mn-cs"/>
            </a:endParaRPr>
          </a:p>
          <a:p>
            <a:pPr eaLnBrk="1" hangingPunct="1">
              <a:defRPr/>
            </a:pPr>
            <a:r>
              <a:rPr lang="pt-BR" sz="1200" b="1" dirty="0">
                <a:solidFill>
                  <a:schemeClr val="tx2">
                    <a:lumMod val="75000"/>
                  </a:schemeClr>
                </a:solidFill>
                <a:cs typeface="+mn-cs"/>
              </a:rPr>
              <a:t> </a:t>
            </a:r>
            <a:endParaRPr lang="en-US" sz="1200" dirty="0">
              <a:solidFill>
                <a:schemeClr val="tx2">
                  <a:lumMod val="75000"/>
                </a:schemeClr>
              </a:solidFill>
              <a:cs typeface="+mn-cs"/>
            </a:endParaRPr>
          </a:p>
          <a:p>
            <a:pPr eaLnBrk="1" hangingPunct="1">
              <a:defRPr/>
            </a:pPr>
            <a:r>
              <a:rPr lang="pt-BR" sz="1200" b="1" dirty="0">
                <a:solidFill>
                  <a:srgbClr val="00B0F0"/>
                </a:solidFill>
                <a:cs typeface="+mn-cs"/>
              </a:rPr>
              <a:t>--No primeiro caso Group by torna-se ISNULL(1,5) e ISNULL(6,9)</a:t>
            </a:r>
            <a:endParaRPr lang="en-US" sz="1200" dirty="0">
              <a:solidFill>
                <a:srgbClr val="00B0F0"/>
              </a:solidFill>
              <a:cs typeface="+mn-cs"/>
            </a:endParaRPr>
          </a:p>
          <a:p>
            <a:pPr eaLnBrk="1" hangingPunct="1">
              <a:defRPr/>
            </a:pPr>
            <a:r>
              <a:rPr lang="pt-BR" sz="1200" b="1" dirty="0">
                <a:solidFill>
                  <a:srgbClr val="00B0F0"/>
                </a:solidFill>
                <a:cs typeface="+mn-cs"/>
              </a:rPr>
              <a:t>--portanto retorna 1 e 5 respectivamente que é = Local</a:t>
            </a:r>
            <a:endParaRPr lang="en-US" sz="1200" dirty="0">
              <a:solidFill>
                <a:srgbClr val="00B0F0"/>
              </a:solidFill>
              <a:cs typeface="+mn-cs"/>
            </a:endParaRPr>
          </a:p>
          <a:p>
            <a:pPr eaLnBrk="1" hangingPunct="1">
              <a:defRPr/>
            </a:pPr>
            <a:endParaRPr lang="pt-BR" sz="1200" b="1" dirty="0">
              <a:solidFill>
                <a:srgbClr val="00B0F0"/>
              </a:solidFill>
              <a:cs typeface="+mn-cs"/>
            </a:endParaRPr>
          </a:p>
          <a:p>
            <a:pPr eaLnBrk="1" hangingPunct="1">
              <a:defRPr/>
            </a:pPr>
            <a:r>
              <a:rPr lang="pt-BR" sz="1200" b="1" dirty="0">
                <a:solidFill>
                  <a:srgbClr val="00B0F0"/>
                </a:solidFill>
                <a:cs typeface="+mn-cs"/>
              </a:rPr>
              <a:t>--No segundo caso Group by torna-se ISNULL(null,6) e ISNULL(null,9)</a:t>
            </a:r>
            <a:endParaRPr lang="en-US" sz="1200" dirty="0">
              <a:solidFill>
                <a:srgbClr val="00B0F0"/>
              </a:solidFill>
              <a:cs typeface="+mn-cs"/>
            </a:endParaRPr>
          </a:p>
          <a:p>
            <a:pPr eaLnBrk="1" hangingPunct="1">
              <a:defRPr/>
            </a:pPr>
            <a:r>
              <a:rPr lang="pt-BR" sz="1200" b="1" dirty="0">
                <a:solidFill>
                  <a:srgbClr val="00B0F0"/>
                </a:solidFill>
                <a:cs typeface="+mn-cs"/>
              </a:rPr>
              <a:t>--portanto retorna 6 e 9 respectivamente que é = DDD-Inter</a:t>
            </a:r>
            <a:endParaRPr lang="en-US" sz="1200" dirty="0">
              <a:solidFill>
                <a:srgbClr val="00B0F0"/>
              </a:solidFill>
              <a:cs typeface="+mn-cs"/>
            </a:endParaRPr>
          </a:p>
          <a:p>
            <a:pPr eaLnBrk="1" hangingPunct="1">
              <a:defRPr/>
            </a:pPr>
            <a:endParaRPr lang="en-US" sz="1000" b="1" dirty="0">
              <a:cs typeface="+mn-cs"/>
            </a:endParaRPr>
          </a:p>
          <a:p>
            <a:pPr eaLnBrk="1" hangingPunct="1">
              <a:defRPr/>
            </a:pPr>
            <a:endParaRPr lang="en-US" sz="1000" dirty="0">
              <a:cs typeface="+mn-cs"/>
            </a:endParaRPr>
          </a:p>
        </p:txBody>
      </p:sp>
      <p:grpSp>
        <p:nvGrpSpPr>
          <p:cNvPr id="76803" name="Group 146"/>
          <p:cNvGrpSpPr>
            <a:grpSpLocks/>
          </p:cNvGrpSpPr>
          <p:nvPr/>
        </p:nvGrpSpPr>
        <p:grpSpPr bwMode="auto">
          <a:xfrm>
            <a:off x="279400" y="358775"/>
            <a:ext cx="8297863" cy="374650"/>
            <a:chOff x="236" y="-2093"/>
            <a:chExt cx="5227" cy="236"/>
          </a:xfrm>
        </p:grpSpPr>
        <p:pic>
          <p:nvPicPr>
            <p:cNvPr id="7680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ChangeArrowheads="1"/>
          </p:cNvSpPr>
          <p:nvPr/>
        </p:nvSpPr>
        <p:spPr bwMode="auto">
          <a:xfrm>
            <a:off x="2057400" y="1371600"/>
            <a:ext cx="5562600" cy="4648200"/>
          </a:xfrm>
          <a:prstGeom prst="rect">
            <a:avLst/>
          </a:prstGeom>
          <a:noFill/>
          <a:ln w="9525">
            <a:noFill/>
            <a:miter lim="800000"/>
            <a:headEnd/>
            <a:tailEnd/>
          </a:ln>
          <a:effectLst/>
        </p:spPr>
        <p:txBody>
          <a:bodyPr anchor="ctr">
            <a:spAutoFit/>
          </a:bodyPr>
          <a:lstStyle/>
          <a:p>
            <a:pPr eaLnBrk="1" hangingPunct="1">
              <a:defRPr/>
            </a:pPr>
            <a:r>
              <a:rPr lang="pt-BR" sz="1200" b="1" i="1" dirty="0">
                <a:solidFill>
                  <a:srgbClr val="00B0F0"/>
                </a:solidFill>
                <a:latin typeface="Constantia" pitchFamily="18" charset="0"/>
                <a:cs typeface="+mn-cs"/>
              </a:rPr>
              <a:t>--Comandos setados para forçar o retorno de null na divisão por zero</a:t>
            </a:r>
          </a:p>
          <a:p>
            <a:pPr eaLnBrk="1" hangingPunct="1">
              <a:defRPr/>
            </a:pPr>
            <a:endParaRPr lang="en-US" sz="1200" b="1" i="1" dirty="0">
              <a:solidFill>
                <a:srgbClr val="00B0F0"/>
              </a:solidFill>
              <a:latin typeface="Constantia" pitchFamily="18" charset="0"/>
              <a:cs typeface="+mn-cs"/>
            </a:endParaRPr>
          </a:p>
          <a:p>
            <a:pPr eaLnBrk="1" hangingPunct="1">
              <a:defRPr/>
            </a:pPr>
            <a:r>
              <a:rPr lang="en-US" sz="1200" b="1" i="1" dirty="0">
                <a:solidFill>
                  <a:srgbClr val="00B0F0"/>
                </a:solidFill>
                <a:latin typeface="Constantia" pitchFamily="18" charset="0"/>
                <a:cs typeface="+mn-cs"/>
              </a:rPr>
              <a:t>SET ANSI_WARNINGS off</a:t>
            </a:r>
          </a:p>
          <a:p>
            <a:pPr eaLnBrk="1" hangingPunct="1">
              <a:defRPr/>
            </a:pPr>
            <a:r>
              <a:rPr lang="en-US" sz="1200" b="1" i="1" dirty="0">
                <a:solidFill>
                  <a:srgbClr val="00B0F0"/>
                </a:solidFill>
                <a:latin typeface="Constantia" pitchFamily="18" charset="0"/>
                <a:cs typeface="+mn-cs"/>
              </a:rPr>
              <a:t>SET ARITHIGNORE ON</a:t>
            </a:r>
          </a:p>
          <a:p>
            <a:pPr eaLnBrk="1" hangingPunct="1">
              <a:defRPr/>
            </a:pPr>
            <a:r>
              <a:rPr lang="en-US" sz="1200" b="1" i="1" dirty="0">
                <a:solidFill>
                  <a:srgbClr val="00B0F0"/>
                </a:solidFill>
                <a:latin typeface="Constantia" pitchFamily="18" charset="0"/>
                <a:cs typeface="+mn-cs"/>
              </a:rPr>
              <a:t>SET ARITHABORT off</a:t>
            </a:r>
          </a:p>
          <a:p>
            <a:pPr eaLnBrk="1" hangingPunct="1">
              <a:defRPr/>
            </a:pPr>
            <a:endParaRPr lang="en-US" sz="1200" b="1" dirty="0">
              <a:cs typeface="+mn-cs"/>
            </a:endParaRPr>
          </a:p>
          <a:p>
            <a:pPr eaLnBrk="1" hangingPunct="1">
              <a:defRPr/>
            </a:pPr>
            <a:r>
              <a:rPr lang="en-US" sz="1200" b="1" dirty="0">
                <a:solidFill>
                  <a:schemeClr val="tx2">
                    <a:lumMod val="75000"/>
                  </a:schemeClr>
                </a:solidFill>
                <a:cs typeface="+mn-cs"/>
              </a:rPr>
              <a:t>select </a:t>
            </a:r>
            <a:r>
              <a:rPr lang="en-US" sz="1200" b="1" dirty="0" err="1">
                <a:solidFill>
                  <a:schemeClr val="tx2">
                    <a:lumMod val="75000"/>
                  </a:schemeClr>
                </a:solidFill>
                <a:cs typeface="+mn-cs"/>
              </a:rPr>
              <a:t>nome</a:t>
            </a:r>
            <a:r>
              <a:rPr lang="en-US" sz="1200" b="1" dirty="0">
                <a:solidFill>
                  <a:schemeClr val="tx2">
                    <a:lumMod val="75000"/>
                  </a:schemeClr>
                </a:solidFill>
                <a:cs typeface="+mn-cs"/>
              </a:rPr>
              <a:t>,</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call_type</a:t>
            </a:r>
            <a:r>
              <a:rPr lang="en-US" sz="1200" b="1" dirty="0">
                <a:solidFill>
                  <a:schemeClr val="tx2">
                    <a:lumMod val="75000"/>
                  </a:schemeClr>
                </a:solidFill>
                <a:cs typeface="+mn-cs"/>
              </a:rPr>
              <a:t> = substring('</a:t>
            </a:r>
            <a:r>
              <a:rPr lang="en-US" sz="1200" b="1" dirty="0" err="1">
                <a:solidFill>
                  <a:schemeClr val="tx2">
                    <a:lumMod val="75000"/>
                  </a:schemeClr>
                </a:solidFill>
                <a:cs typeface="+mn-cs"/>
              </a:rPr>
              <a:t>localDDD</a:t>
            </a:r>
            <a:r>
              <a:rPr lang="en-US" sz="1200" b="1" dirty="0">
                <a:solidFill>
                  <a:schemeClr val="tx2">
                    <a:lumMod val="75000"/>
                  </a:schemeClr>
                </a:solidFill>
                <a:cs typeface="+mn-cs"/>
              </a:rPr>
              <a:t>-Inter',</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(1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))),6),</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(5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))),9)),</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total_cost</a:t>
            </a:r>
            <a:r>
              <a:rPr lang="en-US" sz="1200" b="1" dirty="0">
                <a:solidFill>
                  <a:schemeClr val="tx2">
                    <a:lumMod val="75000"/>
                  </a:schemeClr>
                </a:solidFill>
                <a:cs typeface="+mn-cs"/>
              </a:rPr>
              <a:t> = sum(cost)</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from calls</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group by </a:t>
            </a:r>
            <a:r>
              <a:rPr lang="en-US" sz="1200" b="1" dirty="0" err="1">
                <a:solidFill>
                  <a:schemeClr val="tx2">
                    <a:lumMod val="75000"/>
                  </a:schemeClr>
                </a:solidFill>
                <a:cs typeface="+mn-cs"/>
              </a:rPr>
              <a:t>nome,substring</a:t>
            </a:r>
            <a:r>
              <a:rPr lang="en-US" sz="1200" b="1" dirty="0">
                <a:solidFill>
                  <a:schemeClr val="tx2">
                    <a:lumMod val="75000"/>
                  </a:schemeClr>
                </a:solidFill>
                <a:cs typeface="+mn-cs"/>
              </a:rPr>
              <a:t>('</a:t>
            </a:r>
            <a:r>
              <a:rPr lang="en-US" sz="1200" b="1" dirty="0" err="1">
                <a:solidFill>
                  <a:schemeClr val="tx2">
                    <a:lumMod val="75000"/>
                  </a:schemeClr>
                </a:solidFill>
                <a:cs typeface="+mn-cs"/>
              </a:rPr>
              <a:t>localDDD</a:t>
            </a:r>
            <a:r>
              <a:rPr lang="en-US" sz="1200" b="1" dirty="0">
                <a:solidFill>
                  <a:schemeClr val="tx2">
                    <a:lumMod val="75000"/>
                  </a:schemeClr>
                </a:solidFill>
                <a:cs typeface="+mn-cs"/>
              </a:rPr>
              <a:t>-Inter',  </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(1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))),6),</a:t>
            </a:r>
            <a:endParaRPr lang="en-US" sz="1200" dirty="0">
              <a:solidFill>
                <a:schemeClr val="tx2">
                  <a:lumMod val="75000"/>
                </a:schemeClr>
              </a:solidFill>
              <a:cs typeface="+mn-cs"/>
            </a:endParaRPr>
          </a:p>
          <a:p>
            <a:pPr eaLnBrk="1" hangingPunct="1">
              <a:defRPr/>
            </a:pPr>
            <a:r>
              <a:rPr lang="en-US" sz="1200" b="1" dirty="0">
                <a:solidFill>
                  <a:schemeClr val="tx2">
                    <a:lumMod val="75000"/>
                  </a:schemeClr>
                </a:solidFill>
                <a:cs typeface="+mn-cs"/>
              </a:rPr>
              <a:t>                   </a:t>
            </a:r>
            <a:r>
              <a:rPr lang="en-US" sz="1200" b="1" dirty="0" err="1">
                <a:solidFill>
                  <a:schemeClr val="tx2">
                    <a:lumMod val="75000"/>
                  </a:schemeClr>
                </a:solidFill>
                <a:cs typeface="+mn-cs"/>
              </a:rPr>
              <a:t>isnull</a:t>
            </a:r>
            <a:r>
              <a:rPr lang="en-US" sz="1200" b="1" dirty="0">
                <a:solidFill>
                  <a:schemeClr val="tx2">
                    <a:lumMod val="75000"/>
                  </a:schemeClr>
                </a:solidFill>
                <a:cs typeface="+mn-cs"/>
              </a:rPr>
              <a:t>(5 / (1 - abs(sign(</a:t>
            </a:r>
            <a:r>
              <a:rPr lang="en-US" sz="1200" b="1" dirty="0" err="1">
                <a:solidFill>
                  <a:schemeClr val="tx2">
                    <a:lumMod val="75000"/>
                  </a:schemeClr>
                </a:solidFill>
                <a:cs typeface="+mn-cs"/>
              </a:rPr>
              <a:t>fro_area</a:t>
            </a:r>
            <a:r>
              <a:rPr lang="en-US" sz="1200" b="1" dirty="0">
                <a:solidFill>
                  <a:schemeClr val="tx2">
                    <a:lumMod val="75000"/>
                  </a:schemeClr>
                </a:solidFill>
                <a:cs typeface="+mn-cs"/>
              </a:rPr>
              <a:t> - </a:t>
            </a:r>
            <a:r>
              <a:rPr lang="en-US" sz="1200" b="1" dirty="0" err="1">
                <a:solidFill>
                  <a:schemeClr val="tx2">
                    <a:lumMod val="75000"/>
                  </a:schemeClr>
                </a:solidFill>
                <a:cs typeface="+mn-cs"/>
              </a:rPr>
              <a:t>to_area</a:t>
            </a:r>
            <a:r>
              <a:rPr lang="en-US" sz="1200" b="1" dirty="0">
                <a:solidFill>
                  <a:schemeClr val="tx2">
                    <a:lumMod val="75000"/>
                  </a:schemeClr>
                </a:solidFill>
                <a:cs typeface="+mn-cs"/>
              </a:rPr>
              <a:t>))),9))</a:t>
            </a:r>
            <a:endParaRPr lang="en-US" sz="1200" dirty="0">
              <a:solidFill>
                <a:schemeClr val="tx2">
                  <a:lumMod val="75000"/>
                </a:schemeClr>
              </a:solidFill>
              <a:cs typeface="+mn-cs"/>
            </a:endParaRPr>
          </a:p>
          <a:p>
            <a:pPr eaLnBrk="1" hangingPunct="1">
              <a:defRPr/>
            </a:pPr>
            <a:r>
              <a:rPr lang="pt-BR" sz="1200" b="1" dirty="0">
                <a:solidFill>
                  <a:schemeClr val="tx1"/>
                </a:solidFill>
                <a:cs typeface="+mn-cs"/>
              </a:rPr>
              <a:t>----------------------------------------------------------------------------------</a:t>
            </a:r>
            <a:endParaRPr lang="en-US" sz="1200" dirty="0">
              <a:solidFill>
                <a:schemeClr val="tx1"/>
              </a:solidFill>
              <a:cs typeface="+mn-cs"/>
            </a:endParaRPr>
          </a:p>
          <a:p>
            <a:pPr eaLnBrk="1" hangingPunct="1">
              <a:defRPr/>
            </a:pPr>
            <a:r>
              <a:rPr lang="pt-BR" sz="1200" b="1" dirty="0">
                <a:solidFill>
                  <a:schemeClr val="tx1"/>
                </a:solidFill>
                <a:cs typeface="+mn-cs"/>
              </a:rPr>
              <a:t>--Relatorio de saida direto usando apenas a tabela CALLS</a:t>
            </a:r>
            <a:endParaRPr lang="en-US" sz="1200" dirty="0">
              <a:solidFill>
                <a:schemeClr val="tx1"/>
              </a:solidFill>
              <a:cs typeface="+mn-cs"/>
            </a:endParaRPr>
          </a:p>
          <a:p>
            <a:pPr eaLnBrk="1" hangingPunct="1">
              <a:defRPr/>
            </a:pPr>
            <a:r>
              <a:rPr lang="en-US" sz="1200" b="1" dirty="0">
                <a:solidFill>
                  <a:schemeClr val="tx1"/>
                </a:solidFill>
                <a:cs typeface="+mn-cs"/>
              </a:rPr>
              <a:t>----------------------------------------------------------------------------------</a:t>
            </a:r>
            <a:endParaRPr lang="en-US" sz="1200" dirty="0">
              <a:solidFill>
                <a:schemeClr val="tx1"/>
              </a:solidFill>
              <a:cs typeface="+mn-cs"/>
            </a:endParaRPr>
          </a:p>
          <a:p>
            <a:pPr eaLnBrk="1" hangingPunct="1">
              <a:defRPr/>
            </a:pPr>
            <a:r>
              <a:rPr lang="en-US" sz="1200" b="1" dirty="0" err="1">
                <a:solidFill>
                  <a:schemeClr val="tx1"/>
                </a:solidFill>
                <a:cs typeface="+mn-cs"/>
              </a:rPr>
              <a:t>nome</a:t>
            </a:r>
            <a:r>
              <a:rPr lang="en-US" sz="1200" b="1" dirty="0">
                <a:solidFill>
                  <a:schemeClr val="tx1"/>
                </a:solidFill>
                <a:cs typeface="+mn-cs"/>
              </a:rPr>
              <a:t>    </a:t>
            </a:r>
            <a:r>
              <a:rPr lang="en-US" sz="1200" b="1" dirty="0" err="1">
                <a:solidFill>
                  <a:schemeClr val="tx1"/>
                </a:solidFill>
                <a:cs typeface="+mn-cs"/>
              </a:rPr>
              <a:t>call_type</a:t>
            </a:r>
            <a:r>
              <a:rPr lang="en-US" sz="1200" b="1" dirty="0">
                <a:solidFill>
                  <a:schemeClr val="tx1"/>
                </a:solidFill>
                <a:cs typeface="+mn-cs"/>
              </a:rPr>
              <a:t>      </a:t>
            </a:r>
            <a:r>
              <a:rPr lang="en-US" sz="1200" b="1" dirty="0" err="1">
                <a:solidFill>
                  <a:schemeClr val="tx1"/>
                </a:solidFill>
                <a:cs typeface="+mn-cs"/>
              </a:rPr>
              <a:t>total_cost</a:t>
            </a:r>
            <a:endParaRPr lang="en-US" sz="1200" dirty="0">
              <a:solidFill>
                <a:schemeClr val="tx1"/>
              </a:solidFill>
              <a:cs typeface="+mn-cs"/>
            </a:endParaRPr>
          </a:p>
          <a:p>
            <a:pPr eaLnBrk="1" hangingPunct="1">
              <a:defRPr/>
            </a:pPr>
            <a:r>
              <a:rPr lang="en-US" sz="1200" b="1" dirty="0">
                <a:solidFill>
                  <a:schemeClr val="tx1"/>
                </a:solidFill>
                <a:cs typeface="+mn-cs"/>
              </a:rPr>
              <a:t>---------- --------------     ---------------</a:t>
            </a:r>
            <a:endParaRPr lang="en-US" sz="1200" dirty="0">
              <a:solidFill>
                <a:schemeClr val="tx1"/>
              </a:solidFill>
              <a:cs typeface="+mn-cs"/>
            </a:endParaRPr>
          </a:p>
          <a:p>
            <a:pPr eaLnBrk="1" hangingPunct="1">
              <a:defRPr/>
            </a:pPr>
            <a:r>
              <a:rPr lang="en-US" sz="1200" b="1" dirty="0">
                <a:solidFill>
                  <a:schemeClr val="tx1"/>
                </a:solidFill>
                <a:cs typeface="+mn-cs"/>
              </a:rPr>
              <a:t>Deg        DDD-Inter       7.70</a:t>
            </a:r>
            <a:endParaRPr lang="en-US" sz="1200" dirty="0">
              <a:solidFill>
                <a:schemeClr val="tx1"/>
              </a:solidFill>
              <a:cs typeface="+mn-cs"/>
            </a:endParaRPr>
          </a:p>
          <a:p>
            <a:pPr eaLnBrk="1" hangingPunct="1">
              <a:defRPr/>
            </a:pPr>
            <a:r>
              <a:rPr lang="en-US" sz="1200" b="1" dirty="0">
                <a:solidFill>
                  <a:schemeClr val="tx1"/>
                </a:solidFill>
                <a:cs typeface="+mn-cs"/>
              </a:rPr>
              <a:t>Deg        local              25.70</a:t>
            </a:r>
            <a:endParaRPr lang="en-US" sz="1200" dirty="0">
              <a:solidFill>
                <a:schemeClr val="tx1"/>
              </a:solidFill>
              <a:cs typeface="+mn-cs"/>
            </a:endParaRPr>
          </a:p>
          <a:p>
            <a:pPr eaLnBrk="1" hangingPunct="1">
              <a:defRPr/>
            </a:pPr>
            <a:r>
              <a:rPr lang="pt-BR" sz="1200" b="1" dirty="0">
                <a:solidFill>
                  <a:schemeClr val="tx1"/>
                </a:solidFill>
                <a:cs typeface="+mn-cs"/>
              </a:rPr>
              <a:t>Law        local                6.70</a:t>
            </a:r>
            <a:endParaRPr lang="en-US" sz="1200" dirty="0">
              <a:solidFill>
                <a:schemeClr val="tx1"/>
              </a:solidFill>
              <a:cs typeface="+mn-cs"/>
            </a:endParaRPr>
          </a:p>
          <a:p>
            <a:pPr eaLnBrk="1" hangingPunct="1">
              <a:defRPr/>
            </a:pPr>
            <a:endParaRPr lang="en-US" sz="1000" b="1" dirty="0">
              <a:cs typeface="+mn-cs"/>
            </a:endParaRPr>
          </a:p>
          <a:p>
            <a:pPr eaLnBrk="1" hangingPunct="1">
              <a:defRPr/>
            </a:pPr>
            <a:endParaRPr lang="en-US" sz="1000" dirty="0">
              <a:cs typeface="+mn-cs"/>
            </a:endParaRPr>
          </a:p>
        </p:txBody>
      </p:sp>
      <p:grpSp>
        <p:nvGrpSpPr>
          <p:cNvPr id="78851" name="Group 146"/>
          <p:cNvGrpSpPr>
            <a:grpSpLocks/>
          </p:cNvGrpSpPr>
          <p:nvPr/>
        </p:nvGrpSpPr>
        <p:grpSpPr bwMode="auto">
          <a:xfrm>
            <a:off x="279400" y="358775"/>
            <a:ext cx="8297863" cy="374650"/>
            <a:chOff x="236" y="-2093"/>
            <a:chExt cx="5227" cy="236"/>
          </a:xfrm>
        </p:grpSpPr>
        <p:pic>
          <p:nvPicPr>
            <p:cNvPr id="78852"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Ligações Locais e Interubanas</a:t>
              </a:r>
              <a:r>
                <a:rPr lang="pt-BR" sz="2000" dirty="0">
                  <a:solidFill>
                    <a:schemeClr val="tx1"/>
                  </a:solidFill>
                  <a:latin typeface="Arial" pitchFamily="34" charset="0"/>
                </a:rPr>
                <a:t> </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46"/>
          <p:cNvGrpSpPr>
            <a:grpSpLocks/>
          </p:cNvGrpSpPr>
          <p:nvPr/>
        </p:nvGrpSpPr>
        <p:grpSpPr bwMode="auto">
          <a:xfrm>
            <a:off x="279400" y="358775"/>
            <a:ext cx="7237413" cy="374650"/>
            <a:chOff x="236" y="-2093"/>
            <a:chExt cx="5227" cy="236"/>
          </a:xfrm>
        </p:grpSpPr>
        <p:pic>
          <p:nvPicPr>
            <p:cNvPr id="8090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6" y="-2091"/>
              <a:ext cx="4061"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0899" name="Retângulo 1"/>
          <p:cNvSpPr>
            <a:spLocks noChangeArrowheads="1"/>
          </p:cNvSpPr>
          <p:nvPr/>
        </p:nvSpPr>
        <p:spPr bwMode="auto">
          <a:xfrm>
            <a:off x="1166813" y="996950"/>
            <a:ext cx="61817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CREATE TABLE [dbo].[TB_SALARIO](</a:t>
            </a:r>
          </a:p>
          <a:p>
            <a:pPr eaLnBrk="1" hangingPunct="1">
              <a:spcBef>
                <a:spcPct val="0"/>
              </a:spcBef>
              <a:buClrTx/>
              <a:buSzTx/>
              <a:buFontTx/>
              <a:buNone/>
            </a:pPr>
            <a:r>
              <a:rPr lang="pt-BR" altLang="en-US" sz="800">
                <a:solidFill>
                  <a:srgbClr val="00B050"/>
                </a:solidFill>
                <a:latin typeface="Segoe"/>
              </a:rPr>
              <a:t>	[CD_PESSOA] [int] NULL,</a:t>
            </a:r>
          </a:p>
          <a:p>
            <a:pPr eaLnBrk="1" hangingPunct="1">
              <a:spcBef>
                <a:spcPct val="0"/>
              </a:spcBef>
              <a:buClrTx/>
              <a:buSzTx/>
              <a:buFontTx/>
              <a:buNone/>
            </a:pPr>
            <a:r>
              <a:rPr lang="pt-BR" altLang="en-US" sz="800">
                <a:solidFill>
                  <a:srgbClr val="00B050"/>
                </a:solidFill>
                <a:latin typeface="Segoe"/>
              </a:rPr>
              <a:t>	[NR_MES_SALARIO] [tinyint] NULL,</a:t>
            </a:r>
          </a:p>
          <a:p>
            <a:pPr eaLnBrk="1" hangingPunct="1">
              <a:spcBef>
                <a:spcPct val="0"/>
              </a:spcBef>
              <a:buClrTx/>
              <a:buSzTx/>
              <a:buFontTx/>
              <a:buNone/>
            </a:pPr>
            <a:r>
              <a:rPr lang="pt-BR" altLang="en-US" sz="800">
                <a:solidFill>
                  <a:srgbClr val="00B050"/>
                </a:solidFill>
                <a:latin typeface="Segoe"/>
              </a:rPr>
              <a:t>	[VL_SALARIO] [decimal](18, 2) NULL</a:t>
            </a:r>
          </a:p>
          <a:p>
            <a:pPr eaLnBrk="1" hangingPunct="1">
              <a:spcBef>
                <a:spcPct val="0"/>
              </a:spcBef>
              <a:buClrTx/>
              <a:buSzTx/>
              <a:buFontTx/>
              <a:buNone/>
            </a:pPr>
            <a:r>
              <a:rPr lang="pt-BR" altLang="en-US" sz="800">
                <a:solidFill>
                  <a:srgbClr val="00B050"/>
                </a:solidFill>
                <a:latin typeface="Segoe"/>
              </a:rPr>
              <a:t>) ON [PRIMARY]</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INSERT INTO [DB_TESTE].[dbo].[TB_SALARIO] ([CD_PESSOA] ,[NR_MES_SALARIO] ,[VL_SALARIO])  VALUES (1,1 ,540)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 ,[NR_MES_SALARIO],[VL_SALARIO]) VALUES(1,2,545)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VALUES(1,3,530)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VALUES(2,1,640)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VALUES(2,2,645)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VALUES(2,3,630)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 ,1 ,740)</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VALUES(3,2,745)</a:t>
            </a:r>
          </a:p>
          <a:p>
            <a:pPr eaLnBrk="1" hangingPunct="1">
              <a:spcBef>
                <a:spcPct val="0"/>
              </a:spcBef>
              <a:buClrTx/>
              <a:buSzTx/>
              <a:buFontTx/>
              <a:buNone/>
            </a:pPr>
            <a:r>
              <a:rPr lang="pt-BR" altLang="en-US" sz="800">
                <a:solidFill>
                  <a:srgbClr val="00B050"/>
                </a:solidFill>
                <a:latin typeface="Segoe"/>
              </a:rPr>
              <a:t>GO</a:t>
            </a:r>
          </a:p>
          <a:p>
            <a:pPr eaLnBrk="1" hangingPunct="1">
              <a:spcBef>
                <a:spcPct val="0"/>
              </a:spcBef>
              <a:buClrTx/>
              <a:buSzTx/>
              <a:buFontTx/>
              <a:buNone/>
            </a:pPr>
            <a:r>
              <a:rPr lang="pt-BR" altLang="en-US" sz="800">
                <a:solidFill>
                  <a:srgbClr val="00B050"/>
                </a:solidFill>
                <a:latin typeface="Segoe"/>
              </a:rPr>
              <a:t>INSERT INTO [DB_TESTE].[dbo].[TB_SALARIO]([CD_PESSOA],[NR_MES_SALARIO],[VL_SALARIO]) VALUES(3,3,730)</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GO</a:t>
            </a: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46"/>
          <p:cNvGrpSpPr>
            <a:grpSpLocks/>
          </p:cNvGrpSpPr>
          <p:nvPr/>
        </p:nvGrpSpPr>
        <p:grpSpPr bwMode="auto">
          <a:xfrm>
            <a:off x="363538" y="334963"/>
            <a:ext cx="8297862" cy="374650"/>
            <a:chOff x="341" y="1296"/>
            <a:chExt cx="5227" cy="236"/>
          </a:xfrm>
        </p:grpSpPr>
        <p:pic>
          <p:nvPicPr>
            <p:cNvPr id="1338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dirty="0">
                  <a:solidFill>
                    <a:schemeClr val="tx1"/>
                  </a:solidFill>
                  <a:latin typeface="Constantia" pitchFamily="18" charset="0"/>
                </a:rPr>
                <a:t>A força do Bit (Binary Digit) – A Base de Tudo</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sp>
        <p:nvSpPr>
          <p:cNvPr id="10" name="Retângulo 9"/>
          <p:cNvSpPr/>
          <p:nvPr/>
        </p:nvSpPr>
        <p:spPr>
          <a:xfrm>
            <a:off x="2919045" y="2366144"/>
            <a:ext cx="3798277" cy="923330"/>
          </a:xfrm>
          <a:prstGeom prst="rect">
            <a:avLst/>
          </a:prstGeom>
        </p:spPr>
        <p:txBody>
          <a:bodyPr wrap="square">
            <a:spAutoFit/>
          </a:bodyPr>
          <a:lstStyle/>
          <a:p>
            <a:pPr marL="0" marR="0">
              <a:spcBef>
                <a:spcPts val="0"/>
              </a:spcBef>
              <a:spcAft>
                <a:spcPts val="0"/>
              </a:spcAft>
            </a:pPr>
            <a:r>
              <a:rPr lang="pt-BR" dirty="0"/>
              <a:t> </a:t>
            </a:r>
            <a:r>
              <a:rPr lang="pt-BR" sz="1200" b="1" dirty="0"/>
              <a:t>XOR</a:t>
            </a:r>
          </a:p>
          <a:p>
            <a:pPr marL="0" marR="0">
              <a:spcBef>
                <a:spcPts val="0"/>
              </a:spcBef>
              <a:spcAft>
                <a:spcPts val="0"/>
              </a:spcAft>
            </a:pPr>
            <a:r>
              <a:rPr lang="pt-BR" sz="1200" dirty="0" smtClean="0"/>
              <a:t> Operador </a:t>
            </a:r>
            <a:r>
              <a:rPr lang="pt-BR" sz="1200" dirty="0"/>
              <a:t>lógico no qual a resposta da operação é verdade (1) quando as variáveis </a:t>
            </a:r>
            <a:r>
              <a:rPr lang="pt-BR" sz="1200" dirty="0" smtClean="0"/>
              <a:t>  assumirem </a:t>
            </a:r>
            <a:r>
              <a:rPr lang="pt-BR" sz="1200" dirty="0"/>
              <a:t>valores diferentes entre si.</a:t>
            </a:r>
            <a:endParaRPr lang="pt-BR" sz="1200" dirty="0">
              <a:effectLst/>
            </a:endParaRPr>
          </a:p>
        </p:txBody>
      </p:sp>
      <p:sp>
        <p:nvSpPr>
          <p:cNvPr id="11" name="Retângulo 10"/>
          <p:cNvSpPr/>
          <p:nvPr/>
        </p:nvSpPr>
        <p:spPr>
          <a:xfrm>
            <a:off x="2925274" y="4123717"/>
            <a:ext cx="3792048" cy="923330"/>
          </a:xfrm>
          <a:prstGeom prst="rect">
            <a:avLst/>
          </a:prstGeom>
        </p:spPr>
        <p:txBody>
          <a:bodyPr wrap="square">
            <a:spAutoFit/>
          </a:bodyPr>
          <a:lstStyle/>
          <a:p>
            <a:pPr marL="0" marR="0">
              <a:spcBef>
                <a:spcPts val="0"/>
              </a:spcBef>
              <a:spcAft>
                <a:spcPts val="0"/>
              </a:spcAft>
            </a:pPr>
            <a:r>
              <a:rPr lang="pt-BR" dirty="0"/>
              <a:t> </a:t>
            </a:r>
            <a:r>
              <a:rPr lang="pt-BR" sz="1200" b="1" dirty="0"/>
              <a:t>NOT</a:t>
            </a:r>
          </a:p>
          <a:p>
            <a:pPr marL="0" marR="0">
              <a:spcBef>
                <a:spcPts val="0"/>
              </a:spcBef>
              <a:spcAft>
                <a:spcPts val="0"/>
              </a:spcAft>
            </a:pPr>
            <a:r>
              <a:rPr lang="pt-BR" sz="1200" dirty="0"/>
              <a:t>Operador lógico que representa a negação (inverso) da variável atual. Se ela for verdade, torna-se falsa, e vice-versa</a:t>
            </a:r>
            <a:endParaRPr lang="pt-BR" sz="1200" dirty="0">
              <a:effectLst/>
            </a:endParaRPr>
          </a:p>
        </p:txBody>
      </p:sp>
      <p:graphicFrame>
        <p:nvGraphicFramePr>
          <p:cNvPr id="2" name="Tabela 1"/>
          <p:cNvGraphicFramePr>
            <a:graphicFrameLocks noGrp="1"/>
          </p:cNvGraphicFramePr>
          <p:nvPr>
            <p:extLst>
              <p:ext uri="{D42A27DB-BD31-4B8C-83A1-F6EECF244321}">
                <p14:modId xmlns:p14="http://schemas.microsoft.com/office/powerpoint/2010/main" val="3424779334"/>
              </p:ext>
            </p:extLst>
          </p:nvPr>
        </p:nvGraphicFramePr>
        <p:xfrm>
          <a:off x="864944" y="1664596"/>
          <a:ext cx="6664570" cy="2011680"/>
        </p:xfrm>
        <a:graphic>
          <a:graphicData uri="http://schemas.openxmlformats.org/drawingml/2006/table">
            <a:tbl>
              <a:tblPr/>
              <a:tblGrid>
                <a:gridCol w="595051">
                  <a:extLst>
                    <a:ext uri="{9D8B030D-6E8A-4147-A177-3AD203B41FA5}">
                      <a16:colId xmlns:a16="http://schemas.microsoft.com/office/drawing/2014/main" val="867775229"/>
                    </a:ext>
                  </a:extLst>
                </a:gridCol>
                <a:gridCol w="595051">
                  <a:extLst>
                    <a:ext uri="{9D8B030D-6E8A-4147-A177-3AD203B41FA5}">
                      <a16:colId xmlns:a16="http://schemas.microsoft.com/office/drawing/2014/main" val="991601841"/>
                    </a:ext>
                  </a:extLst>
                </a:gridCol>
                <a:gridCol w="595051">
                  <a:extLst>
                    <a:ext uri="{9D8B030D-6E8A-4147-A177-3AD203B41FA5}">
                      <a16:colId xmlns:a16="http://schemas.microsoft.com/office/drawing/2014/main" val="3828360414"/>
                    </a:ext>
                  </a:extLst>
                </a:gridCol>
                <a:gridCol w="4879417">
                  <a:extLst>
                    <a:ext uri="{9D8B030D-6E8A-4147-A177-3AD203B41FA5}">
                      <a16:colId xmlns:a16="http://schemas.microsoft.com/office/drawing/2014/main" val="882069290"/>
                    </a:ext>
                  </a:extLst>
                </a:gridCol>
              </a:tblGrid>
              <a:tr h="0">
                <a:tc>
                  <a:txBody>
                    <a:bodyPr/>
                    <a:lstStyle/>
                    <a:p>
                      <a:pPr algn="ctr"/>
                      <a:r>
                        <a:rPr lang="en-US" b="1"/>
                        <a:t>x1</a:t>
                      </a:r>
                      <a:endParaRPr lang="en-US"/>
                    </a:p>
                  </a:txBody>
                  <a:tcPr marL="0" marR="0" marT="0" marB="0" anchor="ctr">
                    <a:lnL>
                      <a:noFill/>
                    </a:lnL>
                    <a:lnR>
                      <a:noFill/>
                    </a:lnR>
                    <a:lnT>
                      <a:noFill/>
                    </a:lnT>
                    <a:lnB>
                      <a:noFill/>
                    </a:lnB>
                  </a:tcPr>
                </a:tc>
                <a:tc>
                  <a:txBody>
                    <a:bodyPr/>
                    <a:lstStyle/>
                    <a:p>
                      <a:pPr algn="ctr"/>
                      <a:r>
                        <a:rPr lang="en-US" b="1" dirty="0"/>
                        <a:t>x2</a:t>
                      </a:r>
                      <a:endParaRPr lang="en-US" dirty="0"/>
                    </a:p>
                  </a:txBody>
                  <a:tcPr marL="0" marR="0" marT="0" marB="0" anchor="ctr">
                    <a:lnL>
                      <a:noFill/>
                    </a:lnL>
                    <a:lnR>
                      <a:noFill/>
                    </a:lnR>
                    <a:lnT>
                      <a:noFill/>
                    </a:lnT>
                    <a:lnB>
                      <a:noFill/>
                    </a:lnB>
                  </a:tcPr>
                </a:tc>
                <a:tc>
                  <a:txBody>
                    <a:bodyPr/>
                    <a:lstStyle/>
                    <a:p>
                      <a:pPr algn="ctr"/>
                      <a:r>
                        <a:rPr lang="en-US" b="1"/>
                        <a:t>x1 XOR x2</a:t>
                      </a:r>
                      <a:endParaRPr lang="en-US"/>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1474049046"/>
                  </a:ext>
                </a:extLst>
              </a:tr>
              <a:tr h="0">
                <a:tc>
                  <a:txBody>
                    <a:bodyPr/>
                    <a:lstStyle/>
                    <a:p>
                      <a:pPr algn="ctr"/>
                      <a:r>
                        <a:rPr lang="en-US"/>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2162407095"/>
                  </a:ext>
                </a:extLst>
              </a:tr>
              <a:tr h="0">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endParaRPr lang="en-US" dirty="0"/>
                    </a:p>
                  </a:txBody>
                  <a:tcPr marL="0" marR="0" marT="0" marB="0" anchor="ctr">
                    <a:lnL>
                      <a:noFill/>
                    </a:lnL>
                    <a:lnR>
                      <a:noFill/>
                    </a:lnR>
                    <a:lnT>
                      <a:noFill/>
                    </a:lnT>
                    <a:lnB>
                      <a:noFill/>
                    </a:lnB>
                  </a:tcPr>
                </a:tc>
                <a:extLst>
                  <a:ext uri="{0D108BD9-81ED-4DB2-BD59-A6C34878D82A}">
                    <a16:rowId xmlns:a16="http://schemas.microsoft.com/office/drawing/2014/main" val="3418958600"/>
                  </a:ext>
                </a:extLst>
              </a:tr>
              <a:tr h="0">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1456741786"/>
                  </a:ext>
                </a:extLst>
              </a:tr>
              <a:tr h="0">
                <a:tc>
                  <a:txBody>
                    <a:bodyPr/>
                    <a:lstStyle/>
                    <a:p>
                      <a:pPr algn="ctr"/>
                      <a:r>
                        <a:rPr lang="en-US"/>
                        <a:t>1</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a16="http://schemas.microsoft.com/office/drawing/2014/main" val="1898662"/>
                  </a:ext>
                </a:extLst>
              </a:tr>
            </a:tbl>
          </a:graphicData>
        </a:graphic>
      </p:graphicFrame>
      <p:graphicFrame>
        <p:nvGraphicFramePr>
          <p:cNvPr id="3" name="Tabela 2"/>
          <p:cNvGraphicFramePr>
            <a:graphicFrameLocks noGrp="1"/>
          </p:cNvGraphicFramePr>
          <p:nvPr>
            <p:extLst>
              <p:ext uri="{D42A27DB-BD31-4B8C-83A1-F6EECF244321}">
                <p14:modId xmlns:p14="http://schemas.microsoft.com/office/powerpoint/2010/main" val="737419242"/>
              </p:ext>
            </p:extLst>
          </p:nvPr>
        </p:nvGraphicFramePr>
        <p:xfrm>
          <a:off x="1013504" y="3991022"/>
          <a:ext cx="4736666" cy="1188720"/>
        </p:xfrm>
        <a:graphic>
          <a:graphicData uri="http://schemas.openxmlformats.org/drawingml/2006/table">
            <a:tbl>
              <a:tblPr/>
              <a:tblGrid>
                <a:gridCol w="464379">
                  <a:extLst>
                    <a:ext uri="{9D8B030D-6E8A-4147-A177-3AD203B41FA5}">
                      <a16:colId xmlns:a16="http://schemas.microsoft.com/office/drawing/2014/main" val="850906468"/>
                    </a:ext>
                  </a:extLst>
                </a:gridCol>
                <a:gridCol w="464379">
                  <a:extLst>
                    <a:ext uri="{9D8B030D-6E8A-4147-A177-3AD203B41FA5}">
                      <a16:colId xmlns:a16="http://schemas.microsoft.com/office/drawing/2014/main" val="491917892"/>
                    </a:ext>
                  </a:extLst>
                </a:gridCol>
                <a:gridCol w="3807908">
                  <a:extLst>
                    <a:ext uri="{9D8B030D-6E8A-4147-A177-3AD203B41FA5}">
                      <a16:colId xmlns:a16="http://schemas.microsoft.com/office/drawing/2014/main" val="1765401494"/>
                    </a:ext>
                  </a:extLst>
                </a:gridCol>
              </a:tblGrid>
              <a:tr h="0">
                <a:tc>
                  <a:txBody>
                    <a:bodyPr/>
                    <a:lstStyle/>
                    <a:p>
                      <a:pPr algn="ctr"/>
                      <a:r>
                        <a:rPr lang="en-US" b="1"/>
                        <a:t>x1</a:t>
                      </a:r>
                      <a:endParaRPr lang="en-US"/>
                    </a:p>
                  </a:txBody>
                  <a:tcPr marL="0" marR="0" marT="0" marB="0" anchor="ctr">
                    <a:lnL>
                      <a:noFill/>
                    </a:lnL>
                    <a:lnR>
                      <a:noFill/>
                    </a:lnR>
                    <a:lnT>
                      <a:noFill/>
                    </a:lnT>
                    <a:lnB>
                      <a:noFill/>
                    </a:lnB>
                  </a:tcPr>
                </a:tc>
                <a:tc>
                  <a:txBody>
                    <a:bodyPr/>
                    <a:lstStyle/>
                    <a:p>
                      <a:pPr algn="ctr"/>
                      <a:r>
                        <a:rPr lang="en-US" b="1"/>
                        <a:t>NOT x1</a:t>
                      </a:r>
                      <a:endParaRPr lang="en-US"/>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2895605257"/>
                  </a:ext>
                </a:extLst>
              </a:tr>
              <a:tr h="0">
                <a:tc>
                  <a:txBody>
                    <a:bodyPr/>
                    <a:lstStyle/>
                    <a:p>
                      <a:pPr algn="ctr"/>
                      <a:r>
                        <a:rPr lang="en-US"/>
                        <a:t>0</a:t>
                      </a:r>
                    </a:p>
                  </a:txBody>
                  <a:tcPr marL="0" marR="0" marT="0" marB="0" anchor="ctr">
                    <a:lnL>
                      <a:noFill/>
                    </a:lnL>
                    <a:lnR>
                      <a:noFill/>
                    </a:lnR>
                    <a:lnT>
                      <a:noFill/>
                    </a:lnT>
                    <a:lnB>
                      <a:noFill/>
                    </a:lnB>
                  </a:tcPr>
                </a:tc>
                <a:tc>
                  <a:txBody>
                    <a:bodyPr/>
                    <a:lstStyle/>
                    <a:p>
                      <a:pPr algn="ctr"/>
                      <a:r>
                        <a:rPr lang="en-US"/>
                        <a:t>1</a:t>
                      </a:r>
                    </a:p>
                  </a:txBody>
                  <a:tcPr marL="0" marR="0" marT="0" marB="0" anchor="ctr">
                    <a:lnL>
                      <a:noFill/>
                    </a:lnL>
                    <a:lnR>
                      <a:noFill/>
                    </a:lnR>
                    <a:lnT>
                      <a:noFill/>
                    </a:lnT>
                    <a:lnB>
                      <a:noFill/>
                    </a:lnB>
                  </a:tcPr>
                </a:tc>
                <a:tc>
                  <a:txBody>
                    <a:bodyPr/>
                    <a:lstStyle/>
                    <a:p>
                      <a:pPr algn="ctr"/>
                      <a:endParaRPr lang="en-US"/>
                    </a:p>
                  </a:txBody>
                  <a:tcPr marL="0" marR="0" marT="0" marB="0" anchor="ctr">
                    <a:lnL>
                      <a:noFill/>
                    </a:lnL>
                    <a:lnR>
                      <a:noFill/>
                    </a:lnR>
                    <a:lnT>
                      <a:noFill/>
                    </a:lnT>
                    <a:lnB>
                      <a:noFill/>
                    </a:lnB>
                  </a:tcPr>
                </a:tc>
                <a:extLst>
                  <a:ext uri="{0D108BD9-81ED-4DB2-BD59-A6C34878D82A}">
                    <a16:rowId xmlns:a16="http://schemas.microsoft.com/office/drawing/2014/main" val="656403746"/>
                  </a:ext>
                </a:extLst>
              </a:tr>
              <a:tr h="0">
                <a:tc>
                  <a:txBody>
                    <a:bodyPr/>
                    <a:lstStyle/>
                    <a:p>
                      <a:pPr algn="ctr"/>
                      <a:r>
                        <a:rPr lang="en-US"/>
                        <a:t>1</a:t>
                      </a:r>
                    </a:p>
                  </a:txBody>
                  <a:tcPr marL="0" marR="0" marT="0" marB="0" anchor="ctr">
                    <a:lnL>
                      <a:noFill/>
                    </a:lnL>
                    <a:lnR>
                      <a:noFill/>
                    </a:lnR>
                    <a:lnT>
                      <a:noFill/>
                    </a:lnT>
                    <a:lnB>
                      <a:noFill/>
                    </a:lnB>
                  </a:tcPr>
                </a:tc>
                <a:tc>
                  <a:txBody>
                    <a:bodyPr/>
                    <a:lstStyle/>
                    <a:p>
                      <a:pPr algn="ctr"/>
                      <a:r>
                        <a:rPr lang="en-US"/>
                        <a:t>0</a:t>
                      </a:r>
                    </a:p>
                  </a:txBody>
                  <a:tcPr marL="0" marR="0" marT="0" marB="0"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a16="http://schemas.microsoft.com/office/drawing/2014/main" val="3913344520"/>
                  </a:ext>
                </a:extLst>
              </a:tr>
            </a:tbl>
          </a:graphicData>
        </a:graphic>
      </p:graphicFrame>
      <p:grpSp>
        <p:nvGrpSpPr>
          <p:cNvPr id="13" name="Group 143"/>
          <p:cNvGrpSpPr>
            <a:grpSpLocks/>
          </p:cNvGrpSpPr>
          <p:nvPr/>
        </p:nvGrpSpPr>
        <p:grpSpPr bwMode="auto">
          <a:xfrm>
            <a:off x="800100" y="553915"/>
            <a:ext cx="3314700" cy="773209"/>
            <a:chOff x="1510" y="2072"/>
            <a:chExt cx="1218" cy="241"/>
          </a:xfrm>
        </p:grpSpPr>
        <p:pic>
          <p:nvPicPr>
            <p:cNvPr id="14" name="Picture 91"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 y="2179"/>
              <a:ext cx="11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a:spLocks noChangeArrowheads="1"/>
            </p:cNvSpPr>
            <p:nvPr/>
          </p:nvSpPr>
          <p:spPr bwMode="auto">
            <a:xfrm>
              <a:off x="1519" y="2212"/>
              <a:ext cx="114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i="1" dirty="0" smtClean="0">
                  <a:latin typeface="Constantia" panose="02030602050306030303" pitchFamily="18" charset="0"/>
                  <a:ea typeface="Calibri" panose="020F0502020204030204" pitchFamily="34" charset="0"/>
                  <a:cs typeface="Times New Roman" panose="02020603050405020304" pitchFamily="18" charset="0"/>
                </a:rPr>
                <a:t>OPERADORES   LÓGICOS  (XOR  ^  ,  NOT   ~  ) </a:t>
              </a:r>
              <a:endParaRPr lang="pt-BR" altLang="en-US" sz="1000" b="1" i="1" dirty="0">
                <a:latin typeface="Constantia" panose="02030602050306030303" pitchFamily="18" charset="0"/>
                <a:ea typeface="Calibri" panose="020F0502020204030204" pitchFamily="34" charset="0"/>
                <a:cs typeface="Times New Roman" panose="02020603050405020304" pitchFamily="18" charset="0"/>
              </a:endParaRPr>
            </a:p>
          </p:txBody>
        </p:sp>
        <p:sp>
          <p:nvSpPr>
            <p:cNvPr id="17" name="Rectangle 65"/>
            <p:cNvSpPr>
              <a:spLocks noChangeArrowheads="1"/>
            </p:cNvSpPr>
            <p:nvPr/>
          </p:nvSpPr>
          <p:spPr bwMode="auto">
            <a:xfrm>
              <a:off x="1768" y="2072"/>
              <a:ext cx="960"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spTree>
    <p:extLst>
      <p:ext uri="{BB962C8B-B14F-4D97-AF65-F5344CB8AC3E}">
        <p14:creationId xmlns:p14="http://schemas.microsoft.com/office/powerpoint/2010/main" val="794390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146"/>
          <p:cNvGrpSpPr>
            <a:grpSpLocks/>
          </p:cNvGrpSpPr>
          <p:nvPr/>
        </p:nvGrpSpPr>
        <p:grpSpPr bwMode="auto">
          <a:xfrm>
            <a:off x="279400" y="358775"/>
            <a:ext cx="6858000" cy="374650"/>
            <a:chOff x="236" y="-2093"/>
            <a:chExt cx="5227" cy="236"/>
          </a:xfrm>
        </p:grpSpPr>
        <p:pic>
          <p:nvPicPr>
            <p:cNvPr id="8294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2947" name="Retângulo 1"/>
          <p:cNvSpPr>
            <a:spLocks noChangeArrowheads="1"/>
          </p:cNvSpPr>
          <p:nvPr/>
        </p:nvSpPr>
        <p:spPr bwMode="auto">
          <a:xfrm>
            <a:off x="1166813" y="996950"/>
            <a:ext cx="61817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SET NOCOUNT ON;</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DECLARE @vCD_PESSOA int</a:t>
            </a:r>
          </a:p>
          <a:p>
            <a:pPr eaLnBrk="1" hangingPunct="1">
              <a:spcBef>
                <a:spcPct val="0"/>
              </a:spcBef>
              <a:buClrTx/>
              <a:buSzTx/>
              <a:buFontTx/>
              <a:buNone/>
            </a:pPr>
            <a:r>
              <a:rPr lang="pt-BR" altLang="en-US" sz="800">
                <a:solidFill>
                  <a:srgbClr val="00B050"/>
                </a:solidFill>
                <a:latin typeface="Segoe"/>
              </a:rPr>
              <a:t>DECLARE @vVL_SALARIO DECIMAL(18,2)</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CREATE TABLE #TB_REL_SALARIO(</a:t>
            </a:r>
          </a:p>
          <a:p>
            <a:pPr eaLnBrk="1" hangingPunct="1">
              <a:spcBef>
                <a:spcPct val="0"/>
              </a:spcBef>
              <a:buClrTx/>
              <a:buSzTx/>
              <a:buFontTx/>
              <a:buNone/>
            </a:pPr>
            <a:r>
              <a:rPr lang="pt-BR" altLang="en-US" sz="800">
                <a:solidFill>
                  <a:srgbClr val="00B050"/>
                </a:solidFill>
                <a:latin typeface="Segoe"/>
              </a:rPr>
              <a:t>vvCD_PESSOA int NULL,</a:t>
            </a:r>
          </a:p>
          <a:p>
            <a:pPr eaLnBrk="1" hangingPunct="1">
              <a:spcBef>
                <a:spcPct val="0"/>
              </a:spcBef>
              <a:buClrTx/>
              <a:buSzTx/>
              <a:buFontTx/>
              <a:buNone/>
            </a:pPr>
            <a:r>
              <a:rPr lang="pt-BR" altLang="en-US" sz="800">
                <a:solidFill>
                  <a:srgbClr val="00B050"/>
                </a:solidFill>
                <a:latin typeface="Segoe"/>
              </a:rPr>
              <a:t>vvJAN DECIMAL(18,2) NULL,</a:t>
            </a:r>
          </a:p>
          <a:p>
            <a:pPr eaLnBrk="1" hangingPunct="1">
              <a:spcBef>
                <a:spcPct val="0"/>
              </a:spcBef>
              <a:buClrTx/>
              <a:buSzTx/>
              <a:buFontTx/>
              <a:buNone/>
            </a:pPr>
            <a:r>
              <a:rPr lang="pt-BR" altLang="en-US" sz="800">
                <a:solidFill>
                  <a:srgbClr val="00B050"/>
                </a:solidFill>
                <a:latin typeface="Segoe"/>
              </a:rPr>
              <a:t>vvFEV DECIMAL(18,2) NULL,</a:t>
            </a:r>
          </a:p>
          <a:p>
            <a:pPr eaLnBrk="1" hangingPunct="1">
              <a:spcBef>
                <a:spcPct val="0"/>
              </a:spcBef>
              <a:buClrTx/>
              <a:buSzTx/>
              <a:buFontTx/>
              <a:buNone/>
            </a:pPr>
            <a:r>
              <a:rPr lang="pt-BR" altLang="en-US" sz="800">
                <a:solidFill>
                  <a:srgbClr val="00B050"/>
                </a:solidFill>
                <a:latin typeface="Segoe"/>
              </a:rPr>
              <a:t>vvMAR DECIMAL(18,2) NULL,</a:t>
            </a:r>
          </a:p>
          <a:p>
            <a:pPr eaLnBrk="1" hangingPunct="1">
              <a:spcBef>
                <a:spcPct val="0"/>
              </a:spcBef>
              <a:buClrTx/>
              <a:buSzTx/>
              <a:buFontTx/>
              <a:buNone/>
            </a:pPr>
            <a:r>
              <a:rPr lang="pt-BR" altLang="en-US" sz="800">
                <a:solidFill>
                  <a:srgbClr val="00B050"/>
                </a:solidFill>
                <a:latin typeface="Segoe"/>
              </a:rPr>
              <a:t>vvABR DECIMAL(18,2) NULL,</a:t>
            </a:r>
          </a:p>
          <a:p>
            <a:pPr eaLnBrk="1" hangingPunct="1">
              <a:spcBef>
                <a:spcPct val="0"/>
              </a:spcBef>
              <a:buClrTx/>
              <a:buSzTx/>
              <a:buFontTx/>
              <a:buNone/>
            </a:pPr>
            <a:r>
              <a:rPr lang="pt-BR" altLang="en-US" sz="800">
                <a:solidFill>
                  <a:srgbClr val="00B050"/>
                </a:solidFill>
                <a:latin typeface="Segoe"/>
              </a:rPr>
              <a:t>vvMAI DECIMAL(18,2) NULL,</a:t>
            </a:r>
          </a:p>
          <a:p>
            <a:pPr eaLnBrk="1" hangingPunct="1">
              <a:spcBef>
                <a:spcPct val="0"/>
              </a:spcBef>
              <a:buClrTx/>
              <a:buSzTx/>
              <a:buFontTx/>
              <a:buNone/>
            </a:pPr>
            <a:r>
              <a:rPr lang="pt-BR" altLang="en-US" sz="800">
                <a:solidFill>
                  <a:srgbClr val="00B050"/>
                </a:solidFill>
                <a:latin typeface="Segoe"/>
              </a:rPr>
              <a:t>vvJUN DECIMAL(18,2) NULL,</a:t>
            </a:r>
          </a:p>
          <a:p>
            <a:pPr eaLnBrk="1" hangingPunct="1">
              <a:spcBef>
                <a:spcPct val="0"/>
              </a:spcBef>
              <a:buClrTx/>
              <a:buSzTx/>
              <a:buFontTx/>
              <a:buNone/>
            </a:pPr>
            <a:r>
              <a:rPr lang="pt-BR" altLang="en-US" sz="800">
                <a:solidFill>
                  <a:srgbClr val="00B050"/>
                </a:solidFill>
                <a:latin typeface="Segoe"/>
              </a:rPr>
              <a:t>vvJUL DECIMAL(18,2) NULL,</a:t>
            </a:r>
          </a:p>
          <a:p>
            <a:pPr eaLnBrk="1" hangingPunct="1">
              <a:spcBef>
                <a:spcPct val="0"/>
              </a:spcBef>
              <a:buClrTx/>
              <a:buSzTx/>
              <a:buFontTx/>
              <a:buNone/>
            </a:pPr>
            <a:r>
              <a:rPr lang="pt-BR" altLang="en-US" sz="800">
                <a:solidFill>
                  <a:srgbClr val="00B050"/>
                </a:solidFill>
                <a:latin typeface="Segoe"/>
              </a:rPr>
              <a:t>vvAGO DECIMAL(18,2) NULL,</a:t>
            </a:r>
          </a:p>
          <a:p>
            <a:pPr eaLnBrk="1" hangingPunct="1">
              <a:spcBef>
                <a:spcPct val="0"/>
              </a:spcBef>
              <a:buClrTx/>
              <a:buSzTx/>
              <a:buFontTx/>
              <a:buNone/>
            </a:pPr>
            <a:r>
              <a:rPr lang="pt-BR" altLang="en-US" sz="800">
                <a:solidFill>
                  <a:srgbClr val="00B050"/>
                </a:solidFill>
                <a:latin typeface="Segoe"/>
              </a:rPr>
              <a:t>vvSET DECIMAL(18,2) NULL,</a:t>
            </a:r>
          </a:p>
          <a:p>
            <a:pPr eaLnBrk="1" hangingPunct="1">
              <a:spcBef>
                <a:spcPct val="0"/>
              </a:spcBef>
              <a:buClrTx/>
              <a:buSzTx/>
              <a:buFontTx/>
              <a:buNone/>
            </a:pPr>
            <a:r>
              <a:rPr lang="pt-BR" altLang="en-US" sz="800">
                <a:solidFill>
                  <a:srgbClr val="00B050"/>
                </a:solidFill>
                <a:latin typeface="Segoe"/>
              </a:rPr>
              <a:t>vvOUT DECIMAL(18,2) NULL,</a:t>
            </a:r>
          </a:p>
          <a:p>
            <a:pPr eaLnBrk="1" hangingPunct="1">
              <a:spcBef>
                <a:spcPct val="0"/>
              </a:spcBef>
              <a:buClrTx/>
              <a:buSzTx/>
              <a:buFontTx/>
              <a:buNone/>
            </a:pPr>
            <a:r>
              <a:rPr lang="pt-BR" altLang="en-US" sz="800">
                <a:solidFill>
                  <a:srgbClr val="00B050"/>
                </a:solidFill>
                <a:latin typeface="Segoe"/>
              </a:rPr>
              <a:t>vvNOV DECIMAL(18,2) NULL,</a:t>
            </a:r>
          </a:p>
          <a:p>
            <a:pPr eaLnBrk="1" hangingPunct="1">
              <a:spcBef>
                <a:spcPct val="0"/>
              </a:spcBef>
              <a:buClrTx/>
              <a:buSzTx/>
              <a:buFontTx/>
              <a:buNone/>
            </a:pPr>
            <a:r>
              <a:rPr lang="pt-BR" altLang="en-US" sz="800">
                <a:solidFill>
                  <a:srgbClr val="00B050"/>
                </a:solidFill>
                <a:latin typeface="Segoe"/>
              </a:rPr>
              <a:t>vvDEZ DECIMAL(18,2) NULL)</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INSERT INTO #TB_REL_SALARIO (vvCD_PESSOA)</a:t>
            </a:r>
          </a:p>
          <a:p>
            <a:pPr eaLnBrk="1" hangingPunct="1">
              <a:spcBef>
                <a:spcPct val="0"/>
              </a:spcBef>
              <a:buClrTx/>
              <a:buSzTx/>
              <a:buFontTx/>
              <a:buNone/>
            </a:pPr>
            <a:r>
              <a:rPr lang="pt-BR" altLang="en-US" sz="800">
                <a:solidFill>
                  <a:srgbClr val="00B050"/>
                </a:solidFill>
                <a:latin typeface="Segoe"/>
              </a:rPr>
              <a:t>SELECT DISTINCT CD_PESSOA FROM [TB_SALARIO] ORDER BY CD_PESSOA</a:t>
            </a: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146"/>
          <p:cNvGrpSpPr>
            <a:grpSpLocks/>
          </p:cNvGrpSpPr>
          <p:nvPr/>
        </p:nvGrpSpPr>
        <p:grpSpPr bwMode="auto">
          <a:xfrm>
            <a:off x="279400" y="358775"/>
            <a:ext cx="7462838" cy="374650"/>
            <a:chOff x="236" y="-2093"/>
            <a:chExt cx="5227" cy="236"/>
          </a:xfrm>
        </p:grpSpPr>
        <p:pic>
          <p:nvPicPr>
            <p:cNvPr id="8499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4995" name="Retângulo 1"/>
          <p:cNvSpPr>
            <a:spLocks noChangeArrowheads="1"/>
          </p:cNvSpPr>
          <p:nvPr/>
        </p:nvSpPr>
        <p:spPr bwMode="auto">
          <a:xfrm>
            <a:off x="279400" y="996950"/>
            <a:ext cx="798512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DECLARE rs CURSOR FOR </a:t>
            </a:r>
          </a:p>
          <a:p>
            <a:pPr eaLnBrk="1" hangingPunct="1">
              <a:spcBef>
                <a:spcPct val="0"/>
              </a:spcBef>
              <a:buClrTx/>
              <a:buSzTx/>
              <a:buFontTx/>
              <a:buNone/>
            </a:pPr>
            <a:r>
              <a:rPr lang="pt-BR" altLang="en-US" sz="800">
                <a:solidFill>
                  <a:srgbClr val="00B050"/>
                </a:solidFill>
                <a:latin typeface="Segoe"/>
              </a:rPr>
              <a:t>SELECT DISTINCT CD_PESSOA FROM [TB_SALARIO] ORDER BY CD_PESSOA</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OPEN rs</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FETCH NEXT FROM rs </a:t>
            </a:r>
          </a:p>
          <a:p>
            <a:pPr eaLnBrk="1" hangingPunct="1">
              <a:spcBef>
                <a:spcPct val="0"/>
              </a:spcBef>
              <a:buClrTx/>
              <a:buSzTx/>
              <a:buFontTx/>
              <a:buNone/>
            </a:pPr>
            <a:r>
              <a:rPr lang="pt-BR" altLang="en-US" sz="800">
                <a:solidFill>
                  <a:srgbClr val="00B050"/>
                </a:solidFill>
                <a:latin typeface="Segoe"/>
              </a:rPr>
              <a:t>INTO @vCD_PESSOA</a:t>
            </a:r>
          </a:p>
          <a:p>
            <a:pPr eaLnBrk="1" hangingPunct="1">
              <a:spcBef>
                <a:spcPct val="0"/>
              </a:spcBef>
              <a:buClrTx/>
              <a:buSzTx/>
              <a:buFontTx/>
              <a:buNone/>
            </a:pPr>
            <a:endParaRPr lang="pt-BR" altLang="en-US" sz="800">
              <a:solidFill>
                <a:srgbClr val="00B050"/>
              </a:solidFill>
              <a:latin typeface="Segoe"/>
            </a:endParaRPr>
          </a:p>
          <a:p>
            <a:pPr eaLnBrk="1" hangingPunct="1">
              <a:spcBef>
                <a:spcPct val="0"/>
              </a:spcBef>
              <a:buClrTx/>
              <a:buSzTx/>
              <a:buFontTx/>
              <a:buNone/>
            </a:pPr>
            <a:r>
              <a:rPr lang="pt-BR" altLang="en-US" sz="800">
                <a:solidFill>
                  <a:srgbClr val="00B050"/>
                </a:solidFill>
                <a:latin typeface="Segoe"/>
              </a:rPr>
              <a:t>WHILE @@FETCH_STATUS = 0</a:t>
            </a:r>
          </a:p>
          <a:p>
            <a:pPr eaLnBrk="1" hangingPunct="1">
              <a:spcBef>
                <a:spcPct val="0"/>
              </a:spcBef>
              <a:buClrTx/>
              <a:buSzTx/>
              <a:buFontTx/>
              <a:buNone/>
            </a:pPr>
            <a:r>
              <a:rPr lang="pt-BR" altLang="en-US" sz="800">
                <a:solidFill>
                  <a:srgbClr val="00B050"/>
                </a:solidFill>
                <a:latin typeface="Segoe"/>
              </a:rPr>
              <a:t>BEGIN</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 AND CD_PESSOA = @vCD_PESSOA</a:t>
            </a:r>
          </a:p>
          <a:p>
            <a:pPr eaLnBrk="1" hangingPunct="1">
              <a:spcBef>
                <a:spcPct val="0"/>
              </a:spcBef>
              <a:buClrTx/>
              <a:buSzTx/>
              <a:buFontTx/>
              <a:buNone/>
            </a:pPr>
            <a:r>
              <a:rPr lang="pt-BR" altLang="en-US" sz="800">
                <a:solidFill>
                  <a:srgbClr val="00B050"/>
                </a:solidFill>
                <a:latin typeface="Segoe"/>
              </a:rPr>
              <a:t>		  UPDATE #TB_REL_SALARIO SET vvJAN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2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2 AND CD_PESSOA = @vCD_PESSOA</a:t>
            </a:r>
          </a:p>
          <a:p>
            <a:pPr eaLnBrk="1" hangingPunct="1">
              <a:spcBef>
                <a:spcPct val="0"/>
              </a:spcBef>
              <a:buClrTx/>
              <a:buSzTx/>
              <a:buFontTx/>
              <a:buNone/>
            </a:pPr>
            <a:r>
              <a:rPr lang="pt-BR" altLang="en-US" sz="800">
                <a:solidFill>
                  <a:srgbClr val="00B050"/>
                </a:solidFill>
                <a:latin typeface="Segoe"/>
              </a:rPr>
              <a:t>		  UPDATE #TB_REL_SALARIO SET vvFEV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3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=3 AND CD_PESSOA = @vCD_PESSOA</a:t>
            </a:r>
          </a:p>
          <a:p>
            <a:pPr eaLnBrk="1" hangingPunct="1">
              <a:spcBef>
                <a:spcPct val="0"/>
              </a:spcBef>
              <a:buClrTx/>
              <a:buSzTx/>
              <a:buFontTx/>
              <a:buNone/>
            </a:pPr>
            <a:r>
              <a:rPr lang="pt-BR" altLang="en-US" sz="800">
                <a:solidFill>
                  <a:srgbClr val="00B050"/>
                </a:solidFill>
                <a:latin typeface="Segoe"/>
              </a:rPr>
              <a:t>		  UPDATE #TB_REL_SALARIO SET vvMAR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4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4 AND CD_PESSOA = @vCD_PESSOA</a:t>
            </a:r>
          </a:p>
          <a:p>
            <a:pPr eaLnBrk="1" hangingPunct="1">
              <a:spcBef>
                <a:spcPct val="0"/>
              </a:spcBef>
              <a:buClrTx/>
              <a:buSzTx/>
              <a:buFontTx/>
              <a:buNone/>
            </a:pPr>
            <a:r>
              <a:rPr lang="pt-BR" altLang="en-US" sz="800">
                <a:solidFill>
                  <a:srgbClr val="00B050"/>
                </a:solidFill>
                <a:latin typeface="Segoe"/>
              </a:rPr>
              <a:t>		  UPDATE #TB_REL_SALARIO SET vvABR = @vVL_SALARIO WHERE vvCD_PESSOA = @vCD_PESSOA</a:t>
            </a:r>
          </a:p>
          <a:p>
            <a:pPr eaLnBrk="1" hangingPunct="1">
              <a:spcBef>
                <a:spcPct val="0"/>
              </a:spcBef>
              <a:buClrTx/>
              <a:buSzTx/>
              <a:buFontTx/>
              <a:buNone/>
            </a:pPr>
            <a:r>
              <a:rPr lang="pt-BR" altLang="en-US" sz="800">
                <a:solidFill>
                  <a:srgbClr val="00B050"/>
                </a:solidFill>
                <a:latin typeface="Segoe"/>
              </a:rPr>
              <a:t>	END</a:t>
            </a:r>
          </a:p>
          <a:p>
            <a:pPr eaLnBrk="1" hangingPunct="1">
              <a:spcBef>
                <a:spcPct val="0"/>
              </a:spcBef>
              <a:buClrTx/>
              <a:buSzTx/>
              <a:buFontTx/>
              <a:buNone/>
            </a:pPr>
            <a:r>
              <a:rPr lang="pt-BR" altLang="en-US" sz="800">
                <a:solidFill>
                  <a:srgbClr val="A2998A"/>
                </a:solidFill>
                <a:latin typeface="Segoe"/>
              </a:rPr>
              <a:t>	</a:t>
            </a:r>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146"/>
          <p:cNvGrpSpPr>
            <a:grpSpLocks/>
          </p:cNvGrpSpPr>
          <p:nvPr/>
        </p:nvGrpSpPr>
        <p:grpSpPr bwMode="auto">
          <a:xfrm>
            <a:off x="279400" y="358775"/>
            <a:ext cx="7462838" cy="374650"/>
            <a:chOff x="236" y="-2093"/>
            <a:chExt cx="5227" cy="236"/>
          </a:xfrm>
        </p:grpSpPr>
        <p:pic>
          <p:nvPicPr>
            <p:cNvPr id="8704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7043" name="Retângulo 1"/>
          <p:cNvSpPr>
            <a:spLocks noChangeArrowheads="1"/>
          </p:cNvSpPr>
          <p:nvPr/>
        </p:nvSpPr>
        <p:spPr bwMode="auto">
          <a:xfrm>
            <a:off x="17463" y="731838"/>
            <a:ext cx="798671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800">
                <a:solidFill>
                  <a:srgbClr val="00B050"/>
                </a:solidFill>
                <a:latin typeface="Segoe"/>
              </a:rPr>
              <a:t>if exists (select VL_SALARIO from [TB_SALARIO] where NR_MES_SALARIO = 5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5 AND CD_PESSOA = @vCD_PESSOA</a:t>
            </a:r>
          </a:p>
          <a:p>
            <a:pPr eaLnBrk="1" hangingPunct="1">
              <a:spcBef>
                <a:spcPct val="0"/>
              </a:spcBef>
              <a:buClrTx/>
              <a:buSzTx/>
              <a:buFontTx/>
              <a:buNone/>
            </a:pPr>
            <a:r>
              <a:rPr lang="pt-BR" altLang="en-US" sz="800">
                <a:solidFill>
                  <a:srgbClr val="00B050"/>
                </a:solidFill>
                <a:latin typeface="Segoe"/>
              </a:rPr>
              <a:t>		  UPDATE #TB_REL_SALARIO SET vvMAI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6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6 AND CD_PESSOA = @vCD_PESSOA</a:t>
            </a:r>
          </a:p>
          <a:p>
            <a:pPr eaLnBrk="1" hangingPunct="1">
              <a:spcBef>
                <a:spcPct val="0"/>
              </a:spcBef>
              <a:buClrTx/>
              <a:buSzTx/>
              <a:buFontTx/>
              <a:buNone/>
            </a:pPr>
            <a:r>
              <a:rPr lang="pt-BR" altLang="en-US" sz="800">
                <a:solidFill>
                  <a:srgbClr val="00B050"/>
                </a:solidFill>
                <a:latin typeface="Segoe"/>
              </a:rPr>
              <a:t>		  UPDATE #TB_REL_SALARIO SET vvJUN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7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7 AND CD_PESSOA = @vCD_PESSOA</a:t>
            </a:r>
          </a:p>
          <a:p>
            <a:pPr eaLnBrk="1" hangingPunct="1">
              <a:spcBef>
                <a:spcPct val="0"/>
              </a:spcBef>
              <a:buClrTx/>
              <a:buSzTx/>
              <a:buFontTx/>
              <a:buNone/>
            </a:pPr>
            <a:r>
              <a:rPr lang="pt-BR" altLang="en-US" sz="800">
                <a:solidFill>
                  <a:srgbClr val="00B050"/>
                </a:solidFill>
                <a:latin typeface="Segoe"/>
              </a:rPr>
              <a:t>		  UPDATE #TB_REL_SALARIO SET vvJUL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8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8 AND CD_PESSOA = @vCD_PESSOA</a:t>
            </a:r>
          </a:p>
          <a:p>
            <a:pPr eaLnBrk="1" hangingPunct="1">
              <a:spcBef>
                <a:spcPct val="0"/>
              </a:spcBef>
              <a:buClrTx/>
              <a:buSzTx/>
              <a:buFontTx/>
              <a:buNone/>
            </a:pPr>
            <a:r>
              <a:rPr lang="pt-BR" altLang="en-US" sz="800">
                <a:solidFill>
                  <a:srgbClr val="00B050"/>
                </a:solidFill>
                <a:latin typeface="Segoe"/>
              </a:rPr>
              <a:t>		  UPDATE #TB_REL_SALARIO SET vvAGO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9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9 AND CD_PESSOA = @vCD_PESSOA</a:t>
            </a:r>
          </a:p>
          <a:p>
            <a:pPr eaLnBrk="1" hangingPunct="1">
              <a:spcBef>
                <a:spcPct val="0"/>
              </a:spcBef>
              <a:buClrTx/>
              <a:buSzTx/>
              <a:buFontTx/>
              <a:buNone/>
            </a:pPr>
            <a:r>
              <a:rPr lang="pt-BR" altLang="en-US" sz="800">
                <a:solidFill>
                  <a:srgbClr val="00B050"/>
                </a:solidFill>
                <a:latin typeface="Segoe"/>
              </a:rPr>
              <a:t>		  UPDATE #TB_REL_SALARIO SET vvSET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10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10 AND CD_PESSOA = @vCD_PESSOA</a:t>
            </a:r>
          </a:p>
          <a:p>
            <a:pPr eaLnBrk="1" hangingPunct="1">
              <a:spcBef>
                <a:spcPct val="0"/>
              </a:spcBef>
              <a:buClrTx/>
              <a:buSzTx/>
              <a:buFontTx/>
              <a:buNone/>
            </a:pPr>
            <a:r>
              <a:rPr lang="pt-BR" altLang="en-US" sz="800">
                <a:solidFill>
                  <a:srgbClr val="00B050"/>
                </a:solidFill>
                <a:latin typeface="Segoe"/>
              </a:rPr>
              <a:t>		  UPDATE #TB_REL_SALARIO SET vvOUT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11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11 AND CD_PESSOA = @vCD_PESSOA</a:t>
            </a:r>
          </a:p>
          <a:p>
            <a:pPr eaLnBrk="1" hangingPunct="1">
              <a:spcBef>
                <a:spcPct val="0"/>
              </a:spcBef>
              <a:buClrTx/>
              <a:buSzTx/>
              <a:buFontTx/>
              <a:buNone/>
            </a:pPr>
            <a:r>
              <a:rPr lang="pt-BR" altLang="en-US" sz="800">
                <a:solidFill>
                  <a:srgbClr val="00B050"/>
                </a:solidFill>
                <a:latin typeface="Segoe"/>
              </a:rPr>
              <a:t>		  UPDATE #TB_REL_SALARIO SET vvNOV = @vVL_SALARIO WHERE vvCD_PESSOA = @vCD_PESSOA  END</a:t>
            </a:r>
          </a:p>
          <a:p>
            <a:pPr eaLnBrk="1" hangingPunct="1">
              <a:spcBef>
                <a:spcPct val="0"/>
              </a:spcBef>
              <a:buClrTx/>
              <a:buSzTx/>
              <a:buFontTx/>
              <a:buNone/>
            </a:pPr>
            <a:r>
              <a:rPr lang="pt-BR" altLang="en-US" sz="800">
                <a:solidFill>
                  <a:srgbClr val="00B050"/>
                </a:solidFill>
                <a:latin typeface="Segoe"/>
              </a:rPr>
              <a:t>	</a:t>
            </a:r>
          </a:p>
          <a:p>
            <a:pPr eaLnBrk="1" hangingPunct="1">
              <a:spcBef>
                <a:spcPct val="0"/>
              </a:spcBef>
              <a:buClrTx/>
              <a:buSzTx/>
              <a:buFontTx/>
              <a:buNone/>
            </a:pPr>
            <a:r>
              <a:rPr lang="pt-BR" altLang="en-US" sz="800">
                <a:solidFill>
                  <a:srgbClr val="00B050"/>
                </a:solidFill>
                <a:latin typeface="Segoe"/>
              </a:rPr>
              <a:t>	  if exists (select VL_SALARIO from [TB_SALARIO] where NR_MES_SALARIO = 12 AND CD_PESSOA = @vCD_PESSOA)</a:t>
            </a:r>
          </a:p>
          <a:p>
            <a:pPr eaLnBrk="1" hangingPunct="1">
              <a:spcBef>
                <a:spcPct val="0"/>
              </a:spcBef>
              <a:buClrTx/>
              <a:buSzTx/>
              <a:buFontTx/>
              <a:buNone/>
            </a:pPr>
            <a:r>
              <a:rPr lang="pt-BR" altLang="en-US" sz="800">
                <a:solidFill>
                  <a:srgbClr val="00B050"/>
                </a:solidFill>
                <a:latin typeface="Segoe"/>
              </a:rPr>
              <a:t>    BEGIN</a:t>
            </a:r>
          </a:p>
          <a:p>
            <a:pPr eaLnBrk="1" hangingPunct="1">
              <a:spcBef>
                <a:spcPct val="0"/>
              </a:spcBef>
              <a:buClrTx/>
              <a:buSzTx/>
              <a:buFontTx/>
              <a:buNone/>
            </a:pPr>
            <a:r>
              <a:rPr lang="pt-BR" altLang="en-US" sz="800">
                <a:solidFill>
                  <a:srgbClr val="00B050"/>
                </a:solidFill>
                <a:latin typeface="Segoe"/>
              </a:rPr>
              <a:t>		  select @vVL_SALARIO = VL_SALARIO from [TB_SALARIO] where NR_MES_SALARIO = 12 AND CD_PESSOA = @vCD_PESSOA</a:t>
            </a:r>
          </a:p>
          <a:p>
            <a:pPr eaLnBrk="1" hangingPunct="1">
              <a:spcBef>
                <a:spcPct val="0"/>
              </a:spcBef>
              <a:buClrTx/>
              <a:buSzTx/>
              <a:buFontTx/>
              <a:buNone/>
            </a:pPr>
            <a:r>
              <a:rPr lang="pt-BR" altLang="en-US" sz="800">
                <a:solidFill>
                  <a:srgbClr val="00B050"/>
                </a:solidFill>
                <a:latin typeface="Segoe"/>
              </a:rPr>
              <a:t>		  UPDATE #TB_REL_SALARIO SET vvDEZ = @vVL_SALARIO WHERE vvCD_PESSOA = @vCD_PESSOA END</a:t>
            </a:r>
          </a:p>
          <a:p>
            <a:pPr eaLnBrk="1" hangingPunct="1">
              <a:spcBef>
                <a:spcPct val="0"/>
              </a:spcBef>
              <a:buClrTx/>
              <a:buSzTx/>
              <a:buFontTx/>
              <a:buNone/>
            </a:pPr>
            <a:r>
              <a:rPr lang="pt-BR" altLang="en-US" sz="800">
                <a:solidFill>
                  <a:srgbClr val="00B050"/>
                </a:solidFill>
                <a:latin typeface="Segoe"/>
              </a:rPr>
              <a:t>	</a:t>
            </a:r>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6"/>
          <p:cNvGrpSpPr>
            <a:grpSpLocks/>
          </p:cNvGrpSpPr>
          <p:nvPr/>
        </p:nvGrpSpPr>
        <p:grpSpPr bwMode="auto">
          <a:xfrm>
            <a:off x="279400" y="358775"/>
            <a:ext cx="7462838" cy="374650"/>
            <a:chOff x="236" y="-2093"/>
            <a:chExt cx="5227" cy="236"/>
          </a:xfrm>
        </p:grpSpPr>
        <p:pic>
          <p:nvPicPr>
            <p:cNvPr id="89093"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6"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-Trivial</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89091" name="Retângulo 1"/>
          <p:cNvSpPr>
            <a:spLocks noChangeArrowheads="1"/>
          </p:cNvSpPr>
          <p:nvPr/>
        </p:nvSpPr>
        <p:spPr bwMode="auto">
          <a:xfrm>
            <a:off x="196850" y="1193800"/>
            <a:ext cx="79851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800">
                <a:solidFill>
                  <a:srgbClr val="A2998A"/>
                </a:solidFill>
                <a:latin typeface="Segoe"/>
              </a:rPr>
              <a:t> </a:t>
            </a:r>
            <a:r>
              <a:rPr lang="en-US" altLang="en-US" sz="800">
                <a:solidFill>
                  <a:srgbClr val="00B050"/>
                </a:solidFill>
                <a:latin typeface="Segoe"/>
              </a:rPr>
              <a:t>--select @vCD_PESSOA</a:t>
            </a:r>
          </a:p>
          <a:p>
            <a:pPr eaLnBrk="1" hangingPunct="1">
              <a:spcBef>
                <a:spcPct val="0"/>
              </a:spcBef>
              <a:buClrTx/>
              <a:buSzTx/>
              <a:buFontTx/>
              <a:buNone/>
            </a:pPr>
            <a:r>
              <a:rPr lang="en-US" altLang="en-US" sz="800">
                <a:solidFill>
                  <a:srgbClr val="00B050"/>
                </a:solidFill>
                <a:latin typeface="Segoe"/>
              </a:rPr>
              <a:t>    </a:t>
            </a:r>
          </a:p>
          <a:p>
            <a:pPr eaLnBrk="1" hangingPunct="1">
              <a:spcBef>
                <a:spcPct val="0"/>
              </a:spcBef>
              <a:buClrTx/>
              <a:buSzTx/>
              <a:buFontTx/>
              <a:buNone/>
            </a:pPr>
            <a:r>
              <a:rPr lang="en-US" altLang="en-US" sz="800">
                <a:solidFill>
                  <a:srgbClr val="00B050"/>
                </a:solidFill>
                <a:latin typeface="Segoe"/>
              </a:rPr>
              <a:t>    FETCH NEXT FROM rs </a:t>
            </a:r>
          </a:p>
          <a:p>
            <a:pPr eaLnBrk="1" hangingPunct="1">
              <a:spcBef>
                <a:spcPct val="0"/>
              </a:spcBef>
              <a:buClrTx/>
              <a:buSzTx/>
              <a:buFontTx/>
              <a:buNone/>
            </a:pPr>
            <a:r>
              <a:rPr lang="en-US" altLang="en-US" sz="800">
                <a:solidFill>
                  <a:srgbClr val="00B050"/>
                </a:solidFill>
                <a:latin typeface="Segoe"/>
              </a:rPr>
              <a:t>    INTO @vCD_PESSOA</a:t>
            </a:r>
          </a:p>
          <a:p>
            <a:pPr eaLnBrk="1" hangingPunct="1">
              <a:spcBef>
                <a:spcPct val="0"/>
              </a:spcBef>
              <a:buClrTx/>
              <a:buSzTx/>
              <a:buFontTx/>
              <a:buNone/>
            </a:pPr>
            <a:r>
              <a:rPr lang="en-US" altLang="en-US" sz="800">
                <a:solidFill>
                  <a:srgbClr val="00B050"/>
                </a:solidFill>
                <a:latin typeface="Segoe"/>
              </a:rPr>
              <a:t>END </a:t>
            </a:r>
          </a:p>
          <a:p>
            <a:pPr eaLnBrk="1" hangingPunct="1">
              <a:spcBef>
                <a:spcPct val="0"/>
              </a:spcBef>
              <a:buClrTx/>
              <a:buSzTx/>
              <a:buFontTx/>
              <a:buNone/>
            </a:pPr>
            <a:r>
              <a:rPr lang="en-US" altLang="en-US" sz="800">
                <a:solidFill>
                  <a:srgbClr val="00B050"/>
                </a:solidFill>
                <a:latin typeface="Segoe"/>
              </a:rPr>
              <a:t>CLOSE rs;</a:t>
            </a:r>
          </a:p>
          <a:p>
            <a:pPr eaLnBrk="1" hangingPunct="1">
              <a:spcBef>
                <a:spcPct val="0"/>
              </a:spcBef>
              <a:buClrTx/>
              <a:buSzTx/>
              <a:buFontTx/>
              <a:buNone/>
            </a:pPr>
            <a:r>
              <a:rPr lang="en-US" altLang="en-US" sz="800">
                <a:solidFill>
                  <a:srgbClr val="00B050"/>
                </a:solidFill>
                <a:latin typeface="Segoe"/>
              </a:rPr>
              <a:t>DEALLOCATE rs;</a:t>
            </a:r>
          </a:p>
          <a:p>
            <a:pPr eaLnBrk="1" hangingPunct="1">
              <a:spcBef>
                <a:spcPct val="0"/>
              </a:spcBef>
              <a:buClrTx/>
              <a:buSzTx/>
              <a:buFontTx/>
              <a:buNone/>
            </a:pPr>
            <a:endParaRPr lang="en-US" altLang="en-US" sz="800">
              <a:solidFill>
                <a:srgbClr val="00B050"/>
              </a:solidFill>
              <a:latin typeface="Segoe"/>
            </a:endParaRPr>
          </a:p>
          <a:p>
            <a:pPr eaLnBrk="1" hangingPunct="1">
              <a:spcBef>
                <a:spcPct val="0"/>
              </a:spcBef>
              <a:buClrTx/>
              <a:buSzTx/>
              <a:buFontTx/>
              <a:buNone/>
            </a:pPr>
            <a:r>
              <a:rPr lang="en-US" altLang="en-US" sz="800">
                <a:solidFill>
                  <a:srgbClr val="00B050"/>
                </a:solidFill>
                <a:latin typeface="Segoe"/>
              </a:rPr>
              <a:t>SELECT * FROM #TB_REL_SALARIO</a:t>
            </a:r>
          </a:p>
          <a:p>
            <a:pPr eaLnBrk="1" hangingPunct="1">
              <a:spcBef>
                <a:spcPct val="0"/>
              </a:spcBef>
              <a:buClrTx/>
              <a:buSzTx/>
              <a:buFontTx/>
              <a:buNone/>
            </a:pPr>
            <a:endParaRPr lang="en-US" altLang="en-US" sz="800">
              <a:solidFill>
                <a:srgbClr val="00B050"/>
              </a:solidFill>
              <a:latin typeface="Segoe"/>
            </a:endParaRPr>
          </a:p>
          <a:p>
            <a:pPr eaLnBrk="1" hangingPunct="1">
              <a:spcBef>
                <a:spcPct val="0"/>
              </a:spcBef>
              <a:buClrTx/>
              <a:buSzTx/>
              <a:buFontTx/>
              <a:buNone/>
            </a:pPr>
            <a:r>
              <a:rPr lang="en-US" altLang="en-US" sz="800">
                <a:solidFill>
                  <a:srgbClr val="00B050"/>
                </a:solidFill>
                <a:latin typeface="Segoe"/>
              </a:rPr>
              <a:t>drop table #TB_REL_SALARIO</a:t>
            </a:r>
          </a:p>
          <a:p>
            <a:pPr eaLnBrk="1" hangingPunct="1">
              <a:spcBef>
                <a:spcPct val="0"/>
              </a:spcBef>
              <a:buClrTx/>
              <a:buSzTx/>
              <a:buFontTx/>
              <a:buNone/>
            </a:pPr>
            <a:endParaRPr lang="en-US" altLang="en-US" sz="800">
              <a:solidFill>
                <a:srgbClr val="A2998A"/>
              </a:solidFill>
              <a:latin typeface="Segoe"/>
            </a:endParaRPr>
          </a:p>
          <a:p>
            <a:pPr eaLnBrk="1" hangingPunct="1">
              <a:spcBef>
                <a:spcPct val="0"/>
              </a:spcBef>
              <a:buClrTx/>
              <a:buSzTx/>
              <a:buFontTx/>
              <a:buNone/>
            </a:pPr>
            <a:endParaRPr lang="pt-BR" altLang="en-US" sz="800">
              <a:solidFill>
                <a:srgbClr val="A2998A"/>
              </a:solidFill>
              <a:latin typeface="Segoe"/>
            </a:endParaRPr>
          </a:p>
        </p:txBody>
      </p:sp>
      <p:sp>
        <p:nvSpPr>
          <p:cNvPr id="89092" name="AutoShape 62"/>
          <p:cNvSpPr>
            <a:spLocks noChangeArrowheads="1"/>
          </p:cNvSpPr>
          <p:nvPr/>
        </p:nvSpPr>
        <p:spPr bwMode="auto">
          <a:xfrm>
            <a:off x="1408113" y="3327400"/>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1000" b="1">
                <a:latin typeface="Segoe"/>
              </a:rPr>
              <a:t>nome       jantot fevtot martot abrtot maitot juntot jultot agotot settot outtot novtot deztot</a:t>
            </a:r>
          </a:p>
          <a:p>
            <a:pPr eaLnBrk="1" hangingPunct="1">
              <a:spcBef>
                <a:spcPct val="0"/>
              </a:spcBef>
              <a:buClrTx/>
              <a:buSzTx/>
              <a:buFontTx/>
              <a:buNone/>
            </a:pPr>
            <a:r>
              <a:rPr lang="en-US" altLang="en-US" sz="1000" b="1">
                <a:latin typeface="Segoe"/>
              </a:rPr>
              <a:t> </a:t>
            </a:r>
            <a:endParaRPr lang="en-US" altLang="en-US" sz="1000">
              <a:latin typeface="Segoe"/>
            </a:endParaRPr>
          </a:p>
          <a:p>
            <a:pPr eaLnBrk="1" hangingPunct="1">
              <a:spcBef>
                <a:spcPct val="0"/>
              </a:spcBef>
              <a:buClrTx/>
              <a:buSzTx/>
              <a:buFontTx/>
              <a:buNone/>
            </a:pPr>
            <a:r>
              <a:rPr lang="pt-BR" altLang="en-US" sz="1000" b="1">
                <a:latin typeface="Segoe"/>
              </a:rPr>
              <a:t>Deg           4001   4002   4003   4004   4005    4006   4007     4008   4009   4010   4011   4012 </a:t>
            </a:r>
            <a:endParaRPr lang="en-US" altLang="en-US" sz="1000">
              <a:latin typeface="Segoe"/>
            </a:endParaRPr>
          </a:p>
          <a:p>
            <a:pPr eaLnBrk="1" hangingPunct="1">
              <a:spcBef>
                <a:spcPct val="0"/>
              </a:spcBef>
              <a:buClrTx/>
              <a:buSzTx/>
              <a:buFontTx/>
              <a:buNone/>
            </a:pPr>
            <a:r>
              <a:rPr lang="pt-BR" altLang="en-US" sz="1000" b="1">
                <a:latin typeface="Segoe"/>
              </a:rPr>
              <a:t>Law           5001   5002   5003   5004   5005    5006   5007     5008   5009   5010   5011   5012</a:t>
            </a:r>
            <a:endParaRPr lang="en-US" altLang="en-US" sz="1000">
              <a:latin typeface="Segoe"/>
            </a:endParaRP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990600" y="1676400"/>
            <a:ext cx="5943600" cy="5016500"/>
          </a:xfrm>
          <a:prstGeom prst="rect">
            <a:avLst/>
          </a:prstGeom>
          <a:noFill/>
          <a:ln w="9525">
            <a:noFill/>
            <a:miter lim="800000"/>
            <a:headEnd/>
            <a:tailEnd/>
          </a:ln>
          <a:effectLst/>
        </p:spPr>
        <p:txBody>
          <a:bodyPr anchor="ctr">
            <a:spAutoFit/>
          </a:bodyPr>
          <a:lstStyle/>
          <a:p>
            <a:pPr eaLnBrk="1" hangingPunct="1">
              <a:defRPr/>
            </a:pPr>
            <a:r>
              <a:rPr lang="en-US" sz="1000" b="1" dirty="0">
                <a:solidFill>
                  <a:schemeClr val="tx2">
                    <a:lumMod val="75000"/>
                  </a:schemeClr>
                </a:solidFill>
                <a:cs typeface="+mn-cs"/>
              </a:rPr>
              <a:t>CREATE TABLE [</a:t>
            </a:r>
            <a:r>
              <a:rPr lang="en-US" sz="1000" b="1" dirty="0" err="1">
                <a:solidFill>
                  <a:schemeClr val="tx2">
                    <a:lumMod val="75000"/>
                  </a:schemeClr>
                </a:solidFill>
                <a:cs typeface="+mn-cs"/>
              </a:rPr>
              <a:t>dbo</a:t>
            </a:r>
            <a:r>
              <a:rPr lang="en-US" sz="1000" b="1" dirty="0">
                <a:solidFill>
                  <a:schemeClr val="tx2">
                    <a:lumMod val="75000"/>
                  </a:schemeClr>
                </a:solidFill>
                <a:cs typeface="+mn-cs"/>
              </a:rPr>
              <a:t>].[</a:t>
            </a:r>
            <a:r>
              <a:rPr lang="en-US" sz="1000" b="1" dirty="0" err="1">
                <a:solidFill>
                  <a:schemeClr val="tx2">
                    <a:lumMod val="75000"/>
                  </a:schemeClr>
                </a:solidFill>
                <a:cs typeface="+mn-cs"/>
              </a:rPr>
              <a:t>tbval</a:t>
            </a: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en-US" sz="1000" b="1" dirty="0" err="1">
                <a:solidFill>
                  <a:schemeClr val="tx2">
                    <a:lumMod val="75000"/>
                  </a:schemeClr>
                </a:solidFill>
                <a:cs typeface="+mn-cs"/>
              </a:rPr>
              <a:t>nome</a:t>
            </a:r>
            <a:r>
              <a:rPr lang="en-US" sz="1000" b="1" dirty="0">
                <a:solidFill>
                  <a:schemeClr val="tx2">
                    <a:lumMod val="75000"/>
                  </a:schemeClr>
                </a:solidFill>
                <a:cs typeface="+mn-cs"/>
              </a:rPr>
              <a:t>] [char](10) NULL,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a:t>
            </a:r>
            <a:r>
              <a:rPr lang="pt-BR" sz="1000" b="1" dirty="0">
                <a:solidFill>
                  <a:schemeClr val="tx2">
                    <a:lumMod val="75000"/>
                  </a:schemeClr>
                </a:solidFill>
                <a:cs typeface="+mn-cs"/>
              </a:rPr>
              <a:t>[valor] [decimal](8, 2) NULL,</a:t>
            </a:r>
            <a:endParaRPr lang="en-US" sz="1000" dirty="0">
              <a:solidFill>
                <a:schemeClr val="tx2">
                  <a:lumMod val="75000"/>
                </a:schemeClr>
              </a:solidFill>
              <a:cs typeface="+mn-cs"/>
            </a:endParaRPr>
          </a:p>
          <a:p>
            <a:pPr eaLnBrk="1" hangingPunct="1">
              <a:defRPr/>
            </a:pPr>
            <a:r>
              <a:rPr lang="pt-BR" sz="1000" b="1" dirty="0">
                <a:solidFill>
                  <a:schemeClr val="tx2">
                    <a:lumMod val="75000"/>
                  </a:schemeClr>
                </a:solidFill>
                <a:cs typeface="+mn-cs"/>
              </a:rPr>
              <a:t>	[mes] [tinyint] NULL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 ON [PRIMARY]</a:t>
            </a:r>
            <a:endParaRPr lang="en-US" sz="1000" dirty="0">
              <a:solidFill>
                <a:schemeClr val="tx2">
                  <a:lumMod val="75000"/>
                </a:schemeClr>
              </a:solidFill>
              <a:cs typeface="+mn-cs"/>
            </a:endParaRPr>
          </a:p>
          <a:p>
            <a:pPr eaLnBrk="1" hangingPunct="1">
              <a:defRPr/>
            </a:pPr>
            <a:r>
              <a:rPr lang="en-US" sz="1000" b="1" dirty="0">
                <a:cs typeface="+mn-cs"/>
              </a:rPr>
              <a:t> </a:t>
            </a:r>
            <a:endParaRPr lang="en-US" sz="1000" dirty="0">
              <a:cs typeface="+mn-cs"/>
            </a:endParaRPr>
          </a:p>
          <a:p>
            <a:pPr eaLnBrk="1" hangingPunct="1">
              <a:defRPr/>
            </a:pPr>
            <a:r>
              <a:rPr lang="pt-BR" sz="1000" b="1" dirty="0">
                <a:solidFill>
                  <a:schemeClr val="tx1"/>
                </a:solidFill>
                <a:cs typeface="+mn-cs"/>
              </a:rPr>
              <a:t>--Carga de Teste na tabela tbval</a:t>
            </a:r>
            <a:endParaRPr lang="en-US" sz="1000" dirty="0">
              <a:solidFill>
                <a:schemeClr val="tx1"/>
              </a:solidFill>
              <a:cs typeface="+mn-cs"/>
            </a:endParaRPr>
          </a:p>
          <a:p>
            <a:pPr eaLnBrk="1" hangingPunct="1">
              <a:defRPr/>
            </a:pPr>
            <a:endParaRPr lang="en-US" sz="1000" b="1" dirty="0">
              <a:cs typeface="+mn-cs"/>
            </a:endParaRPr>
          </a:p>
          <a:p>
            <a:pPr eaLnBrk="1" hangingPunct="1">
              <a:defRPr/>
            </a:pPr>
            <a:r>
              <a:rPr lang="en-US" sz="1000" b="1" dirty="0">
                <a:solidFill>
                  <a:srgbClr val="00B0F0"/>
                </a:solidFill>
                <a:cs typeface="+mn-cs"/>
              </a:rPr>
              <a:t>declare @x1 </a:t>
            </a:r>
            <a:r>
              <a:rPr lang="en-US" sz="1000" b="1" dirty="0" err="1">
                <a:solidFill>
                  <a:srgbClr val="00B0F0"/>
                </a:solidFill>
                <a:cs typeface="+mn-cs"/>
              </a:rPr>
              <a:t>tinyint</a:t>
            </a:r>
            <a:endParaRPr lang="en-US" sz="1000" b="1" dirty="0">
              <a:solidFill>
                <a:srgbClr val="00B0F0"/>
              </a:solidFill>
              <a:cs typeface="+mn-cs"/>
            </a:endParaRPr>
          </a:p>
          <a:p>
            <a:pPr eaLnBrk="1" hangingPunct="1">
              <a:defRPr/>
            </a:pPr>
            <a:r>
              <a:rPr lang="en-US" sz="1000" b="1" dirty="0">
                <a:solidFill>
                  <a:srgbClr val="00B0F0"/>
                </a:solidFill>
                <a:cs typeface="+mn-cs"/>
              </a:rPr>
              <a:t>declare @</a:t>
            </a:r>
            <a:r>
              <a:rPr lang="en-US" sz="1000" b="1" dirty="0" err="1">
                <a:solidFill>
                  <a:srgbClr val="00B0F0"/>
                </a:solidFill>
                <a:cs typeface="+mn-cs"/>
              </a:rPr>
              <a:t>sal</a:t>
            </a:r>
            <a:r>
              <a:rPr lang="en-US" sz="1000" b="1" dirty="0">
                <a:solidFill>
                  <a:srgbClr val="00B0F0"/>
                </a:solidFill>
                <a:cs typeface="+mn-cs"/>
              </a:rPr>
              <a:t> </a:t>
            </a:r>
            <a:r>
              <a:rPr lang="en-US" sz="1000" b="1" dirty="0" err="1">
                <a:solidFill>
                  <a:srgbClr val="00B0F0"/>
                </a:solidFill>
                <a:cs typeface="+mn-cs"/>
              </a:rPr>
              <a:t>smallint</a:t>
            </a:r>
            <a:endParaRPr lang="en-US" sz="1000" b="1" dirty="0">
              <a:solidFill>
                <a:srgbClr val="00B0F0"/>
              </a:solidFill>
              <a:cs typeface="+mn-cs"/>
            </a:endParaRP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4001</a:t>
            </a:r>
          </a:p>
          <a:p>
            <a:pPr eaLnBrk="1" hangingPunct="1">
              <a:defRPr/>
            </a:pPr>
            <a:r>
              <a:rPr lang="en-US" sz="1000" b="1" dirty="0">
                <a:solidFill>
                  <a:srgbClr val="00B0F0"/>
                </a:solidFill>
                <a:cs typeface="+mn-cs"/>
              </a:rPr>
              <a:t>select @x1 = 1</a:t>
            </a:r>
          </a:p>
          <a:p>
            <a:pPr eaLnBrk="1" hangingPunct="1">
              <a:defRPr/>
            </a:pPr>
            <a:r>
              <a:rPr lang="en-US" sz="1000" b="1" dirty="0">
                <a:solidFill>
                  <a:srgbClr val="00B0F0"/>
                </a:solidFill>
                <a:cs typeface="+mn-cs"/>
              </a:rPr>
              <a:t>while @x1 &lt; 13</a:t>
            </a:r>
          </a:p>
          <a:p>
            <a:pPr eaLnBrk="1" hangingPunct="1">
              <a:defRPr/>
            </a:pPr>
            <a:r>
              <a:rPr lang="en-US" sz="1000" b="1" dirty="0">
                <a:solidFill>
                  <a:srgbClr val="00B0F0"/>
                </a:solidFill>
                <a:cs typeface="+mn-cs"/>
              </a:rPr>
              <a:t>begin</a:t>
            </a:r>
          </a:p>
          <a:p>
            <a:pPr eaLnBrk="1" hangingPunct="1">
              <a:defRPr/>
            </a:pPr>
            <a:r>
              <a:rPr lang="en-US" sz="1000" b="1" dirty="0">
                <a:solidFill>
                  <a:srgbClr val="00B0F0"/>
                </a:solidFill>
                <a:cs typeface="+mn-cs"/>
              </a:rPr>
              <a:t>insert into </a:t>
            </a:r>
            <a:r>
              <a:rPr lang="en-US" sz="1000" b="1" dirty="0" err="1">
                <a:solidFill>
                  <a:srgbClr val="00B0F0"/>
                </a:solidFill>
                <a:cs typeface="+mn-cs"/>
              </a:rPr>
              <a:t>tbval</a:t>
            </a:r>
            <a:r>
              <a:rPr lang="en-US" sz="1000" b="1" dirty="0">
                <a:solidFill>
                  <a:srgbClr val="00B0F0"/>
                </a:solidFill>
                <a:cs typeface="+mn-cs"/>
              </a:rPr>
              <a:t> values</a:t>
            </a:r>
          </a:p>
          <a:p>
            <a:pPr eaLnBrk="1" hangingPunct="1">
              <a:defRPr/>
            </a:pPr>
            <a:r>
              <a:rPr lang="en-US" sz="1000" b="1" dirty="0">
                <a:solidFill>
                  <a:srgbClr val="00B0F0"/>
                </a:solidFill>
                <a:cs typeface="+mn-cs"/>
              </a:rPr>
              <a:t>('Law',@sal,@x1)</a:t>
            </a:r>
          </a:p>
          <a:p>
            <a:pPr eaLnBrk="1" hangingPunct="1">
              <a:defRPr/>
            </a:pPr>
            <a:r>
              <a:rPr lang="en-US" sz="1000" b="1" dirty="0">
                <a:solidFill>
                  <a:srgbClr val="00B0F0"/>
                </a:solidFill>
                <a:cs typeface="+mn-cs"/>
              </a:rPr>
              <a:t>select @x1 = @x1 + 1</a:t>
            </a: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a:t>
            </a:r>
            <a:r>
              <a:rPr lang="en-US" sz="1000" b="1" dirty="0" err="1">
                <a:solidFill>
                  <a:srgbClr val="00B0F0"/>
                </a:solidFill>
                <a:cs typeface="+mn-cs"/>
              </a:rPr>
              <a:t>sal</a:t>
            </a:r>
            <a:r>
              <a:rPr lang="en-US" sz="1000" b="1" dirty="0">
                <a:solidFill>
                  <a:srgbClr val="00B0F0"/>
                </a:solidFill>
                <a:cs typeface="+mn-cs"/>
              </a:rPr>
              <a:t> + 1</a:t>
            </a:r>
          </a:p>
          <a:p>
            <a:pPr eaLnBrk="1" hangingPunct="1">
              <a:defRPr/>
            </a:pPr>
            <a:r>
              <a:rPr lang="en-US" sz="1000" b="1" dirty="0">
                <a:solidFill>
                  <a:srgbClr val="00B0F0"/>
                </a:solidFill>
                <a:cs typeface="+mn-cs"/>
              </a:rPr>
              <a:t>End</a:t>
            </a:r>
          </a:p>
          <a:p>
            <a:pPr eaLnBrk="1" hangingPunct="1">
              <a:defRPr/>
            </a:pPr>
            <a:endParaRPr lang="pt-BR" sz="1000" b="1" dirty="0">
              <a:solidFill>
                <a:srgbClr val="00B0F0"/>
              </a:solidFill>
              <a:cs typeface="+mn-cs"/>
            </a:endParaRPr>
          </a:p>
          <a:p>
            <a:pPr eaLnBrk="1" hangingPunct="1">
              <a:defRPr/>
            </a:pPr>
            <a:r>
              <a:rPr lang="en-US" sz="1000" b="1" dirty="0">
                <a:solidFill>
                  <a:srgbClr val="00B0F0"/>
                </a:solidFill>
                <a:cs typeface="+mn-cs"/>
              </a:rPr>
              <a:t>declare @x1 </a:t>
            </a:r>
            <a:r>
              <a:rPr lang="en-US" sz="1000" b="1" dirty="0" err="1">
                <a:solidFill>
                  <a:srgbClr val="00B0F0"/>
                </a:solidFill>
                <a:cs typeface="+mn-cs"/>
              </a:rPr>
              <a:t>tinyint</a:t>
            </a:r>
            <a:endParaRPr lang="en-US" sz="1000" b="1" dirty="0">
              <a:solidFill>
                <a:srgbClr val="00B0F0"/>
              </a:solidFill>
              <a:cs typeface="+mn-cs"/>
            </a:endParaRPr>
          </a:p>
          <a:p>
            <a:pPr eaLnBrk="1" hangingPunct="1">
              <a:defRPr/>
            </a:pPr>
            <a:r>
              <a:rPr lang="en-US" sz="1000" b="1" dirty="0">
                <a:solidFill>
                  <a:srgbClr val="00B0F0"/>
                </a:solidFill>
                <a:cs typeface="+mn-cs"/>
              </a:rPr>
              <a:t>declare @</a:t>
            </a:r>
            <a:r>
              <a:rPr lang="en-US" sz="1000" b="1" dirty="0" err="1">
                <a:solidFill>
                  <a:srgbClr val="00B0F0"/>
                </a:solidFill>
                <a:cs typeface="+mn-cs"/>
              </a:rPr>
              <a:t>sal</a:t>
            </a:r>
            <a:r>
              <a:rPr lang="en-US" sz="1000" b="1" dirty="0">
                <a:solidFill>
                  <a:srgbClr val="00B0F0"/>
                </a:solidFill>
                <a:cs typeface="+mn-cs"/>
              </a:rPr>
              <a:t> </a:t>
            </a:r>
            <a:r>
              <a:rPr lang="en-US" sz="1000" b="1" dirty="0" err="1">
                <a:solidFill>
                  <a:srgbClr val="00B0F0"/>
                </a:solidFill>
                <a:cs typeface="+mn-cs"/>
              </a:rPr>
              <a:t>smallint</a:t>
            </a:r>
            <a:endParaRPr lang="en-US" sz="1000" b="1" dirty="0">
              <a:solidFill>
                <a:srgbClr val="00B0F0"/>
              </a:solidFill>
              <a:cs typeface="+mn-cs"/>
            </a:endParaRP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4001</a:t>
            </a:r>
          </a:p>
          <a:p>
            <a:pPr eaLnBrk="1" hangingPunct="1">
              <a:defRPr/>
            </a:pPr>
            <a:r>
              <a:rPr lang="en-US" sz="1000" b="1" dirty="0">
                <a:solidFill>
                  <a:srgbClr val="00B0F0"/>
                </a:solidFill>
                <a:cs typeface="+mn-cs"/>
              </a:rPr>
              <a:t>select @x1 = 1</a:t>
            </a:r>
          </a:p>
          <a:p>
            <a:pPr eaLnBrk="1" hangingPunct="1">
              <a:defRPr/>
            </a:pPr>
            <a:r>
              <a:rPr lang="en-US" sz="1000" b="1" dirty="0">
                <a:solidFill>
                  <a:srgbClr val="00B0F0"/>
                </a:solidFill>
                <a:cs typeface="+mn-cs"/>
              </a:rPr>
              <a:t>while @x1 &lt; 13</a:t>
            </a:r>
          </a:p>
          <a:p>
            <a:pPr eaLnBrk="1" hangingPunct="1">
              <a:defRPr/>
            </a:pPr>
            <a:r>
              <a:rPr lang="en-US" sz="1000" b="1" dirty="0">
                <a:solidFill>
                  <a:srgbClr val="00B0F0"/>
                </a:solidFill>
                <a:cs typeface="+mn-cs"/>
              </a:rPr>
              <a:t>begin</a:t>
            </a:r>
          </a:p>
          <a:p>
            <a:pPr eaLnBrk="1" hangingPunct="1">
              <a:defRPr/>
            </a:pPr>
            <a:r>
              <a:rPr lang="en-US" sz="1000" b="1" dirty="0">
                <a:solidFill>
                  <a:srgbClr val="00B0F0"/>
                </a:solidFill>
                <a:cs typeface="+mn-cs"/>
              </a:rPr>
              <a:t>insert into </a:t>
            </a:r>
            <a:r>
              <a:rPr lang="en-US" sz="1000" b="1" dirty="0" err="1">
                <a:solidFill>
                  <a:srgbClr val="00B0F0"/>
                </a:solidFill>
                <a:cs typeface="+mn-cs"/>
              </a:rPr>
              <a:t>tbval</a:t>
            </a:r>
            <a:r>
              <a:rPr lang="en-US" sz="1000" b="1" dirty="0">
                <a:solidFill>
                  <a:srgbClr val="00B0F0"/>
                </a:solidFill>
                <a:cs typeface="+mn-cs"/>
              </a:rPr>
              <a:t> values</a:t>
            </a:r>
          </a:p>
          <a:p>
            <a:pPr eaLnBrk="1" hangingPunct="1">
              <a:defRPr/>
            </a:pPr>
            <a:r>
              <a:rPr lang="en-US" sz="1000" b="1" dirty="0">
                <a:solidFill>
                  <a:srgbClr val="00B0F0"/>
                </a:solidFill>
                <a:cs typeface="+mn-cs"/>
              </a:rPr>
              <a:t>(‘Deg',@sal,@x1)</a:t>
            </a:r>
          </a:p>
          <a:p>
            <a:pPr eaLnBrk="1" hangingPunct="1">
              <a:defRPr/>
            </a:pPr>
            <a:r>
              <a:rPr lang="en-US" sz="1000" b="1" dirty="0">
                <a:solidFill>
                  <a:srgbClr val="00B0F0"/>
                </a:solidFill>
                <a:cs typeface="+mn-cs"/>
              </a:rPr>
              <a:t>select @x1 = @x1 + 1</a:t>
            </a:r>
          </a:p>
          <a:p>
            <a:pPr eaLnBrk="1" hangingPunct="1">
              <a:defRPr/>
            </a:pPr>
            <a:r>
              <a:rPr lang="en-US" sz="1000" b="1" dirty="0">
                <a:solidFill>
                  <a:srgbClr val="00B0F0"/>
                </a:solidFill>
                <a:cs typeface="+mn-cs"/>
              </a:rPr>
              <a:t>select @</a:t>
            </a:r>
            <a:r>
              <a:rPr lang="en-US" sz="1000" b="1" dirty="0" err="1">
                <a:solidFill>
                  <a:srgbClr val="00B0F0"/>
                </a:solidFill>
                <a:cs typeface="+mn-cs"/>
              </a:rPr>
              <a:t>sal</a:t>
            </a:r>
            <a:r>
              <a:rPr lang="en-US" sz="1000" b="1" dirty="0">
                <a:solidFill>
                  <a:srgbClr val="00B0F0"/>
                </a:solidFill>
                <a:cs typeface="+mn-cs"/>
              </a:rPr>
              <a:t> = @</a:t>
            </a:r>
            <a:r>
              <a:rPr lang="en-US" sz="1000" b="1" dirty="0" err="1">
                <a:solidFill>
                  <a:srgbClr val="00B0F0"/>
                </a:solidFill>
                <a:cs typeface="+mn-cs"/>
              </a:rPr>
              <a:t>sal</a:t>
            </a:r>
            <a:r>
              <a:rPr lang="en-US" sz="1000" b="1" dirty="0">
                <a:solidFill>
                  <a:srgbClr val="00B0F0"/>
                </a:solidFill>
                <a:cs typeface="+mn-cs"/>
              </a:rPr>
              <a:t> + 1</a:t>
            </a:r>
          </a:p>
          <a:p>
            <a:pPr eaLnBrk="1" hangingPunct="1">
              <a:defRPr/>
            </a:pPr>
            <a:r>
              <a:rPr lang="en-US" sz="1000" b="1" dirty="0">
                <a:solidFill>
                  <a:srgbClr val="00B0F0"/>
                </a:solidFill>
                <a:cs typeface="+mn-cs"/>
              </a:rPr>
              <a:t>end</a:t>
            </a:r>
          </a:p>
          <a:p>
            <a:pPr eaLnBrk="1" hangingPunct="1">
              <a:defRPr/>
            </a:pPr>
            <a:endParaRPr lang="en-US" sz="1000" b="1" dirty="0">
              <a:solidFill>
                <a:srgbClr val="00B0F0"/>
              </a:solidFill>
              <a:cs typeface="+mn-cs"/>
            </a:endParaRPr>
          </a:p>
        </p:txBody>
      </p:sp>
      <p:sp>
        <p:nvSpPr>
          <p:cNvPr id="91139" name="Rectangle 4"/>
          <p:cNvSpPr>
            <a:spLocks noChangeArrowheads="1"/>
          </p:cNvSpPr>
          <p:nvPr/>
        </p:nvSpPr>
        <p:spPr bwMode="auto">
          <a:xfrm>
            <a:off x="2057400" y="838200"/>
            <a:ext cx="4267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Inserindo o Delta 01 &gt;&gt;&gt;[a = b] = 1 -abs(sign(a - b))</a:t>
            </a:r>
            <a:endParaRPr lang="en-US" altLang="en-US" sz="1000">
              <a:latin typeface="Segoe"/>
            </a:endParaRPr>
          </a:p>
          <a:p>
            <a:pPr eaLnBrk="1" hangingPunct="1">
              <a:spcBef>
                <a:spcPct val="0"/>
              </a:spcBef>
              <a:buClrTx/>
              <a:buSzTx/>
              <a:buFontTx/>
              <a:buNone/>
            </a:pPr>
            <a:r>
              <a:rPr lang="pt-BR" altLang="en-US" sz="1000" b="1">
                <a:latin typeface="Courier New" panose="02070309020205020404" pitchFamily="49" charset="0"/>
                <a:ea typeface="Calibri" panose="020F0502020204030204" pitchFamily="34" charset="0"/>
                <a:cs typeface="Courier New" panose="02070309020205020404" pitchFamily="49" charset="0"/>
              </a:rPr>
              <a:t>S</a:t>
            </a:r>
            <a:r>
              <a:rPr lang="pt-BR" altLang="en-US" sz="1000" b="1">
                <a:latin typeface="Segoe"/>
              </a:rPr>
              <a:t>ubstituindo o camando T-SQL “Pivot”  pelo Delta 01</a:t>
            </a:r>
          </a:p>
          <a:p>
            <a:pPr eaLnBrk="1" hangingPunct="1">
              <a:spcBef>
                <a:spcPct val="0"/>
              </a:spcBef>
              <a:buClrTx/>
              <a:buSzTx/>
              <a:buFontTx/>
              <a:buNone/>
            </a:pPr>
            <a:r>
              <a:rPr lang="pt-BR" altLang="en-US" sz="1000" b="1">
                <a:latin typeface="Segoe"/>
              </a:rPr>
              <a:t>por meio do algoritmo Boleano</a:t>
            </a:r>
            <a:endParaRPr lang="en-US" altLang="en-US" sz="1000">
              <a:latin typeface="Segoe"/>
            </a:endParaRPr>
          </a:p>
        </p:txBody>
      </p:sp>
      <p:grpSp>
        <p:nvGrpSpPr>
          <p:cNvPr id="91140" name="Group 146"/>
          <p:cNvGrpSpPr>
            <a:grpSpLocks/>
          </p:cNvGrpSpPr>
          <p:nvPr/>
        </p:nvGrpSpPr>
        <p:grpSpPr bwMode="auto">
          <a:xfrm>
            <a:off x="279400" y="358775"/>
            <a:ext cx="8297863" cy="374650"/>
            <a:chOff x="236" y="-2093"/>
            <a:chExt cx="5227" cy="236"/>
          </a:xfrm>
        </p:grpSpPr>
        <p:pic>
          <p:nvPicPr>
            <p:cNvPr id="9114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2514600" y="1447800"/>
            <a:ext cx="3048000" cy="5016500"/>
          </a:xfrm>
          <a:prstGeom prst="rect">
            <a:avLst/>
          </a:prstGeom>
          <a:noFill/>
          <a:ln w="9525">
            <a:noFill/>
            <a:miter lim="800000"/>
            <a:headEnd/>
            <a:tailEnd/>
          </a:ln>
          <a:effectLst/>
        </p:spPr>
        <p:txBody>
          <a:bodyPr anchor="ctr">
            <a:spAutoFit/>
          </a:bodyPr>
          <a:lstStyle/>
          <a:p>
            <a:pPr eaLnBrk="1" hangingPunct="1">
              <a:defRPr/>
            </a:pP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select * from </a:t>
            </a:r>
            <a:r>
              <a:rPr lang="en-US" sz="1000" b="1" dirty="0" err="1">
                <a:solidFill>
                  <a:schemeClr val="tx2">
                    <a:lumMod val="75000"/>
                  </a:schemeClr>
                </a:solidFill>
                <a:cs typeface="+mn-cs"/>
              </a:rPr>
              <a:t>tbval</a:t>
            </a:r>
            <a:endParaRPr lang="en-US" sz="1000" dirty="0">
              <a:solidFill>
                <a:schemeClr val="tx2">
                  <a:lumMod val="75000"/>
                </a:schemeClr>
              </a:solidFill>
              <a:cs typeface="+mn-cs"/>
            </a:endParaRPr>
          </a:p>
          <a:p>
            <a:pPr eaLnBrk="1" hangingPunct="1">
              <a:defRPr/>
            </a:pPr>
            <a:r>
              <a:rPr lang="en-US" sz="1000" b="1" dirty="0">
                <a:solidFill>
                  <a:schemeClr val="tx2">
                    <a:lumMod val="75000"/>
                  </a:schemeClr>
                </a:solidFill>
                <a:cs typeface="+mn-cs"/>
              </a:rPr>
              <a:t>-------------------------------------------------------</a:t>
            </a:r>
            <a:endParaRPr lang="en-US" sz="1000" dirty="0">
              <a:solidFill>
                <a:schemeClr val="tx2">
                  <a:lumMod val="75000"/>
                </a:schemeClr>
              </a:solidFill>
              <a:cs typeface="+mn-cs"/>
            </a:endParaRPr>
          </a:p>
          <a:p>
            <a:pPr eaLnBrk="1" hangingPunct="1">
              <a:defRPr/>
            </a:pPr>
            <a:r>
              <a:rPr lang="en-US" sz="1000" dirty="0" err="1">
                <a:solidFill>
                  <a:srgbClr val="00B0F0"/>
                </a:solidFill>
                <a:cs typeface="+mn-cs"/>
              </a:rPr>
              <a:t>nome</a:t>
            </a:r>
            <a:r>
              <a:rPr lang="en-US" sz="1000" dirty="0">
                <a:solidFill>
                  <a:srgbClr val="00B0F0"/>
                </a:solidFill>
                <a:cs typeface="+mn-cs"/>
              </a:rPr>
              <a:t>       valor                                   </a:t>
            </a:r>
            <a:r>
              <a:rPr lang="en-US" sz="1000" dirty="0" err="1">
                <a:solidFill>
                  <a:srgbClr val="00B0F0"/>
                </a:solidFill>
                <a:cs typeface="+mn-cs"/>
              </a:rPr>
              <a:t>mes</a:t>
            </a:r>
            <a:endParaRPr lang="en-US" sz="1000" dirty="0">
              <a:solidFill>
                <a:srgbClr val="00B0F0"/>
              </a:solidFill>
              <a:cs typeface="+mn-cs"/>
            </a:endParaRPr>
          </a:p>
          <a:p>
            <a:pPr eaLnBrk="1" hangingPunct="1">
              <a:defRPr/>
            </a:pPr>
            <a:r>
              <a:rPr lang="en-US" sz="1000" dirty="0">
                <a:solidFill>
                  <a:srgbClr val="00B0F0"/>
                </a:solidFill>
                <a:cs typeface="+mn-cs"/>
              </a:rPr>
              <a:t>---------- ------------------------------------ -------</a:t>
            </a:r>
          </a:p>
          <a:p>
            <a:pPr eaLnBrk="1" hangingPunct="1">
              <a:defRPr/>
            </a:pPr>
            <a:r>
              <a:rPr lang="en-US" sz="1000" dirty="0">
                <a:solidFill>
                  <a:srgbClr val="00B0F0"/>
                </a:solidFill>
                <a:cs typeface="+mn-cs"/>
              </a:rPr>
              <a:t>Deg        4001.00                                 1</a:t>
            </a:r>
          </a:p>
          <a:p>
            <a:pPr eaLnBrk="1" hangingPunct="1">
              <a:defRPr/>
            </a:pPr>
            <a:r>
              <a:rPr lang="en-US" sz="1000" dirty="0">
                <a:solidFill>
                  <a:srgbClr val="00B0F0"/>
                </a:solidFill>
                <a:cs typeface="+mn-cs"/>
              </a:rPr>
              <a:t>Deg        4002.00                                 2</a:t>
            </a:r>
          </a:p>
          <a:p>
            <a:pPr eaLnBrk="1" hangingPunct="1">
              <a:defRPr/>
            </a:pPr>
            <a:r>
              <a:rPr lang="en-US" sz="1000" dirty="0">
                <a:solidFill>
                  <a:srgbClr val="00B0F0"/>
                </a:solidFill>
                <a:cs typeface="+mn-cs"/>
              </a:rPr>
              <a:t>Deg        4003.00                                 3</a:t>
            </a:r>
          </a:p>
          <a:p>
            <a:pPr eaLnBrk="1" hangingPunct="1">
              <a:defRPr/>
            </a:pPr>
            <a:r>
              <a:rPr lang="en-US" sz="1000" dirty="0">
                <a:solidFill>
                  <a:srgbClr val="00B0F0"/>
                </a:solidFill>
                <a:cs typeface="+mn-cs"/>
              </a:rPr>
              <a:t>Deg        4004.00                                 4</a:t>
            </a:r>
          </a:p>
          <a:p>
            <a:pPr eaLnBrk="1" hangingPunct="1">
              <a:defRPr/>
            </a:pPr>
            <a:r>
              <a:rPr lang="en-US" sz="1000" dirty="0">
                <a:solidFill>
                  <a:srgbClr val="00B0F0"/>
                </a:solidFill>
                <a:cs typeface="+mn-cs"/>
              </a:rPr>
              <a:t>Deg        4005.00                                 5</a:t>
            </a:r>
          </a:p>
          <a:p>
            <a:pPr eaLnBrk="1" hangingPunct="1">
              <a:defRPr/>
            </a:pPr>
            <a:r>
              <a:rPr lang="en-US" sz="1000" dirty="0">
                <a:solidFill>
                  <a:srgbClr val="00B0F0"/>
                </a:solidFill>
                <a:cs typeface="+mn-cs"/>
              </a:rPr>
              <a:t>Deg        4006.00                                 6</a:t>
            </a:r>
          </a:p>
          <a:p>
            <a:pPr eaLnBrk="1" hangingPunct="1">
              <a:defRPr/>
            </a:pPr>
            <a:r>
              <a:rPr lang="en-US" sz="1000" dirty="0">
                <a:solidFill>
                  <a:srgbClr val="00B0F0"/>
                </a:solidFill>
                <a:cs typeface="+mn-cs"/>
              </a:rPr>
              <a:t>Deg        4007.00                                 7</a:t>
            </a:r>
          </a:p>
          <a:p>
            <a:pPr eaLnBrk="1" hangingPunct="1">
              <a:defRPr/>
            </a:pPr>
            <a:r>
              <a:rPr lang="en-US" sz="1000" dirty="0">
                <a:solidFill>
                  <a:srgbClr val="00B0F0"/>
                </a:solidFill>
                <a:cs typeface="+mn-cs"/>
              </a:rPr>
              <a:t>Deg        4008.00                                 8</a:t>
            </a:r>
          </a:p>
          <a:p>
            <a:pPr eaLnBrk="1" hangingPunct="1">
              <a:defRPr/>
            </a:pPr>
            <a:r>
              <a:rPr lang="en-US" sz="1000" dirty="0">
                <a:solidFill>
                  <a:srgbClr val="00B0F0"/>
                </a:solidFill>
                <a:cs typeface="+mn-cs"/>
              </a:rPr>
              <a:t>Deg        4009.00                                 9</a:t>
            </a:r>
          </a:p>
          <a:p>
            <a:pPr eaLnBrk="1" hangingPunct="1">
              <a:defRPr/>
            </a:pPr>
            <a:r>
              <a:rPr lang="en-US" sz="1000" dirty="0">
                <a:solidFill>
                  <a:srgbClr val="00B0F0"/>
                </a:solidFill>
                <a:cs typeface="+mn-cs"/>
              </a:rPr>
              <a:t>Deg        4010.00                                 10</a:t>
            </a:r>
          </a:p>
          <a:p>
            <a:pPr eaLnBrk="1" hangingPunct="1">
              <a:defRPr/>
            </a:pPr>
            <a:r>
              <a:rPr lang="en-US" sz="1000" dirty="0">
                <a:solidFill>
                  <a:srgbClr val="00B0F0"/>
                </a:solidFill>
                <a:cs typeface="+mn-cs"/>
              </a:rPr>
              <a:t>Deg        4011.00                                 11</a:t>
            </a:r>
          </a:p>
          <a:p>
            <a:pPr eaLnBrk="1" hangingPunct="1">
              <a:defRPr/>
            </a:pPr>
            <a:r>
              <a:rPr lang="en-US" sz="1000" dirty="0">
                <a:solidFill>
                  <a:srgbClr val="00B0F0"/>
                </a:solidFill>
                <a:cs typeface="+mn-cs"/>
              </a:rPr>
              <a:t>Deg        4012.00                                 12</a:t>
            </a:r>
          </a:p>
          <a:p>
            <a:pPr eaLnBrk="1" hangingPunct="1">
              <a:defRPr/>
            </a:pPr>
            <a:endParaRPr lang="en-US" sz="1000" dirty="0">
              <a:solidFill>
                <a:srgbClr val="00B0F0"/>
              </a:solidFill>
              <a:cs typeface="+mn-cs"/>
            </a:endParaRPr>
          </a:p>
          <a:p>
            <a:pPr eaLnBrk="1" hangingPunct="1">
              <a:defRPr/>
            </a:pPr>
            <a:r>
              <a:rPr lang="en-US" sz="1000" dirty="0">
                <a:solidFill>
                  <a:srgbClr val="00B0F0"/>
                </a:solidFill>
                <a:cs typeface="+mn-cs"/>
              </a:rPr>
              <a:t>Law        4001.00                                 1</a:t>
            </a:r>
          </a:p>
          <a:p>
            <a:pPr eaLnBrk="1" hangingPunct="1">
              <a:defRPr/>
            </a:pPr>
            <a:r>
              <a:rPr lang="en-US" sz="1000" dirty="0">
                <a:solidFill>
                  <a:srgbClr val="00B0F0"/>
                </a:solidFill>
                <a:cs typeface="+mn-cs"/>
              </a:rPr>
              <a:t>Law        4002.00                                 2</a:t>
            </a:r>
          </a:p>
          <a:p>
            <a:pPr eaLnBrk="1" hangingPunct="1">
              <a:defRPr/>
            </a:pPr>
            <a:r>
              <a:rPr lang="en-US" sz="1000" dirty="0">
                <a:solidFill>
                  <a:srgbClr val="00B0F0"/>
                </a:solidFill>
                <a:cs typeface="+mn-cs"/>
              </a:rPr>
              <a:t>Law        4003.00                                 3</a:t>
            </a:r>
          </a:p>
          <a:p>
            <a:pPr eaLnBrk="1" hangingPunct="1">
              <a:defRPr/>
            </a:pPr>
            <a:r>
              <a:rPr lang="en-US" sz="1000" dirty="0">
                <a:solidFill>
                  <a:srgbClr val="00B0F0"/>
                </a:solidFill>
                <a:cs typeface="+mn-cs"/>
              </a:rPr>
              <a:t>Law        4004.00                                 4</a:t>
            </a:r>
          </a:p>
          <a:p>
            <a:pPr eaLnBrk="1" hangingPunct="1">
              <a:defRPr/>
            </a:pPr>
            <a:r>
              <a:rPr lang="en-US" sz="1000" dirty="0">
                <a:solidFill>
                  <a:srgbClr val="00B0F0"/>
                </a:solidFill>
                <a:cs typeface="+mn-cs"/>
              </a:rPr>
              <a:t>Law        4005.00                                 5</a:t>
            </a:r>
          </a:p>
          <a:p>
            <a:pPr eaLnBrk="1" hangingPunct="1">
              <a:defRPr/>
            </a:pPr>
            <a:r>
              <a:rPr lang="en-US" sz="1000" dirty="0">
                <a:solidFill>
                  <a:srgbClr val="00B0F0"/>
                </a:solidFill>
                <a:cs typeface="+mn-cs"/>
              </a:rPr>
              <a:t>Law        4006.00                                 6</a:t>
            </a:r>
          </a:p>
          <a:p>
            <a:pPr eaLnBrk="1" hangingPunct="1">
              <a:defRPr/>
            </a:pPr>
            <a:r>
              <a:rPr lang="en-US" sz="1000" dirty="0">
                <a:solidFill>
                  <a:srgbClr val="00B0F0"/>
                </a:solidFill>
                <a:cs typeface="+mn-cs"/>
              </a:rPr>
              <a:t>Law        4007.00                                 7</a:t>
            </a:r>
          </a:p>
          <a:p>
            <a:pPr eaLnBrk="1" hangingPunct="1">
              <a:defRPr/>
            </a:pPr>
            <a:r>
              <a:rPr lang="en-US" sz="1000" dirty="0">
                <a:solidFill>
                  <a:srgbClr val="00B0F0"/>
                </a:solidFill>
                <a:cs typeface="+mn-cs"/>
              </a:rPr>
              <a:t>Law        4008.00                                 8</a:t>
            </a:r>
          </a:p>
          <a:p>
            <a:pPr eaLnBrk="1" hangingPunct="1">
              <a:defRPr/>
            </a:pPr>
            <a:r>
              <a:rPr lang="en-US" sz="1000" dirty="0">
                <a:solidFill>
                  <a:srgbClr val="00B0F0"/>
                </a:solidFill>
                <a:cs typeface="+mn-cs"/>
              </a:rPr>
              <a:t>Law        4009.00                                 9</a:t>
            </a:r>
          </a:p>
          <a:p>
            <a:pPr eaLnBrk="1" hangingPunct="1">
              <a:defRPr/>
            </a:pPr>
            <a:r>
              <a:rPr lang="en-US" sz="1000" dirty="0">
                <a:solidFill>
                  <a:srgbClr val="00B0F0"/>
                </a:solidFill>
                <a:cs typeface="+mn-cs"/>
              </a:rPr>
              <a:t>Law        4010.00                                 10</a:t>
            </a:r>
          </a:p>
          <a:p>
            <a:pPr eaLnBrk="1" hangingPunct="1">
              <a:defRPr/>
            </a:pPr>
            <a:r>
              <a:rPr lang="en-US" sz="1000" dirty="0">
                <a:solidFill>
                  <a:srgbClr val="00B0F0"/>
                </a:solidFill>
                <a:cs typeface="+mn-cs"/>
              </a:rPr>
              <a:t>Law        4011.00                                 11</a:t>
            </a:r>
          </a:p>
          <a:p>
            <a:pPr eaLnBrk="1" hangingPunct="1">
              <a:defRPr/>
            </a:pPr>
            <a:r>
              <a:rPr lang="en-US" sz="1000" dirty="0">
                <a:solidFill>
                  <a:srgbClr val="00B0F0"/>
                </a:solidFill>
                <a:cs typeface="+mn-cs"/>
              </a:rPr>
              <a:t>Law        4012.00                                 12</a:t>
            </a:r>
          </a:p>
          <a:p>
            <a:pPr eaLnBrk="1" hangingPunct="1">
              <a:defRPr/>
            </a:pPr>
            <a:endParaRPr lang="en-US" sz="1000" b="1" dirty="0">
              <a:solidFill>
                <a:srgbClr val="00B0F0"/>
              </a:solidFill>
              <a:cs typeface="+mn-cs"/>
            </a:endParaRPr>
          </a:p>
          <a:p>
            <a:pPr eaLnBrk="1" hangingPunct="1">
              <a:defRPr/>
            </a:pPr>
            <a:endParaRPr lang="en-US" sz="1000" b="1" dirty="0">
              <a:solidFill>
                <a:srgbClr val="00B0F0"/>
              </a:solidFill>
              <a:cs typeface="+mn-cs"/>
            </a:endParaRPr>
          </a:p>
        </p:txBody>
      </p:sp>
      <p:sp>
        <p:nvSpPr>
          <p:cNvPr id="93187"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Listar a tabela tbval – para gerar e emitir o relatório financeiro</a:t>
            </a:r>
            <a:endParaRPr lang="en-US" altLang="en-US" sz="1000">
              <a:latin typeface="Segoe"/>
            </a:endParaRPr>
          </a:p>
        </p:txBody>
      </p:sp>
      <p:grpSp>
        <p:nvGrpSpPr>
          <p:cNvPr id="93188" name="Group 146"/>
          <p:cNvGrpSpPr>
            <a:grpSpLocks/>
          </p:cNvGrpSpPr>
          <p:nvPr/>
        </p:nvGrpSpPr>
        <p:grpSpPr bwMode="auto">
          <a:xfrm>
            <a:off x="279400" y="358775"/>
            <a:ext cx="8297863" cy="374650"/>
            <a:chOff x="236" y="-2093"/>
            <a:chExt cx="5227" cy="236"/>
          </a:xfrm>
        </p:grpSpPr>
        <p:pic>
          <p:nvPicPr>
            <p:cNvPr id="93189"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3200400" y="1066800"/>
            <a:ext cx="1600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b="1" dirty="0">
                <a:solidFill>
                  <a:srgbClr val="00B0F0"/>
                </a:solidFill>
                <a:latin typeface="Segoe"/>
              </a:rPr>
              <a:t>select sign( 3)</a:t>
            </a:r>
            <a:endParaRPr lang="en-US" altLang="en-US" sz="1000" dirty="0">
              <a:solidFill>
                <a:srgbClr val="00B0F0"/>
              </a:solidFill>
              <a:latin typeface="Segoe"/>
            </a:endParaRPr>
          </a:p>
          <a:p>
            <a:pPr eaLnBrk="1" hangingPunct="1">
              <a:spcBef>
                <a:spcPct val="0"/>
              </a:spcBef>
              <a:buClrTx/>
              <a:buSzTx/>
              <a:buFontTx/>
              <a:buNone/>
            </a:pPr>
            <a:r>
              <a:rPr lang="en-US" altLang="en-US" sz="1000" b="1" dirty="0">
                <a:solidFill>
                  <a:srgbClr val="00B0F0"/>
                </a:solidFill>
                <a:latin typeface="Segoe"/>
              </a:rPr>
              <a:t>select sign(-3)</a:t>
            </a:r>
            <a:endParaRPr lang="en-US" altLang="en-US" sz="1000" dirty="0">
              <a:solidFill>
                <a:srgbClr val="00B0F0"/>
              </a:solidFill>
              <a:latin typeface="Segoe"/>
            </a:endParaRPr>
          </a:p>
          <a:p>
            <a:pPr eaLnBrk="1" hangingPunct="1">
              <a:spcBef>
                <a:spcPct val="0"/>
              </a:spcBef>
              <a:buClrTx/>
              <a:buSzTx/>
              <a:buFontTx/>
              <a:buNone/>
            </a:pPr>
            <a:r>
              <a:rPr lang="en-US" altLang="en-US" sz="1000" b="1" dirty="0">
                <a:solidFill>
                  <a:srgbClr val="00B0F0"/>
                </a:solidFill>
                <a:latin typeface="Segoe"/>
              </a:rPr>
              <a:t>select sign(0)</a:t>
            </a:r>
            <a:endParaRPr lang="en-US" altLang="en-US" sz="1000" dirty="0">
              <a:solidFill>
                <a:srgbClr val="00B0F0"/>
              </a:solidFill>
              <a:latin typeface="Segoe"/>
            </a:endParaRPr>
          </a:p>
          <a:p>
            <a:pPr eaLnBrk="1" hangingPunct="1">
              <a:spcBef>
                <a:spcPct val="0"/>
              </a:spcBef>
              <a:buClrTx/>
              <a:buSzTx/>
              <a:buFontTx/>
              <a:buNone/>
            </a:pPr>
            <a:r>
              <a:rPr lang="en-US" altLang="en-US" sz="1000" b="1" dirty="0">
                <a:solidFill>
                  <a:srgbClr val="00B0F0"/>
                </a:solidFill>
                <a:latin typeface="Segoe"/>
              </a:rPr>
              <a:t> </a:t>
            </a:r>
            <a:endParaRPr lang="en-US" altLang="en-US" sz="1000" dirty="0">
              <a:solidFill>
                <a:srgbClr val="00B0F0"/>
              </a:solidFill>
              <a:latin typeface="Segoe"/>
            </a:endParaRPr>
          </a:p>
          <a:p>
            <a:pPr eaLnBrk="1" hangingPunct="1">
              <a:spcBef>
                <a:spcPct val="0"/>
              </a:spcBef>
              <a:buClrTx/>
              <a:buSzTx/>
              <a:buFontTx/>
              <a:buNone/>
            </a:pPr>
            <a:r>
              <a:rPr lang="en-US" altLang="en-US" sz="1000" b="1" dirty="0">
                <a:solidFill>
                  <a:srgbClr val="00B0F0"/>
                </a:solidFill>
                <a:latin typeface="Segoe"/>
              </a:rPr>
              <a:t>select abs(sign(3)) </a:t>
            </a:r>
            <a:endParaRPr lang="en-US" altLang="en-US" sz="1000" dirty="0">
              <a:solidFill>
                <a:srgbClr val="00B0F0"/>
              </a:solidFill>
              <a:latin typeface="Segoe"/>
            </a:endParaRPr>
          </a:p>
          <a:p>
            <a:pPr eaLnBrk="1" hangingPunct="1">
              <a:spcBef>
                <a:spcPct val="0"/>
              </a:spcBef>
              <a:buClrTx/>
              <a:buSzTx/>
              <a:buFontTx/>
              <a:buNone/>
            </a:pPr>
            <a:r>
              <a:rPr lang="en-US" altLang="en-US" sz="1000" b="1" dirty="0">
                <a:solidFill>
                  <a:srgbClr val="00B0F0"/>
                </a:solidFill>
                <a:latin typeface="Segoe"/>
              </a:rPr>
              <a:t>select abs(sign(-3)) </a:t>
            </a:r>
            <a:endParaRPr lang="en-US" altLang="en-US" sz="1000" dirty="0">
              <a:solidFill>
                <a:srgbClr val="00B0F0"/>
              </a:solidFill>
              <a:latin typeface="Segoe"/>
            </a:endParaRPr>
          </a:p>
          <a:p>
            <a:pPr eaLnBrk="1" hangingPunct="1">
              <a:spcBef>
                <a:spcPct val="0"/>
              </a:spcBef>
              <a:buClrTx/>
              <a:buSzTx/>
              <a:buFontTx/>
              <a:buNone/>
            </a:pPr>
            <a:r>
              <a:rPr lang="pt-BR" altLang="en-US" sz="1000" b="1" dirty="0" err="1">
                <a:solidFill>
                  <a:srgbClr val="00B0F0"/>
                </a:solidFill>
                <a:latin typeface="Segoe"/>
              </a:rPr>
              <a:t>select</a:t>
            </a:r>
            <a:r>
              <a:rPr lang="pt-BR" altLang="en-US" sz="1000" b="1" dirty="0">
                <a:solidFill>
                  <a:srgbClr val="00B0F0"/>
                </a:solidFill>
                <a:latin typeface="Segoe"/>
              </a:rPr>
              <a:t> </a:t>
            </a:r>
            <a:r>
              <a:rPr lang="pt-BR" altLang="en-US" sz="1000" b="1" dirty="0" err="1">
                <a:solidFill>
                  <a:srgbClr val="00B0F0"/>
                </a:solidFill>
                <a:latin typeface="Segoe"/>
              </a:rPr>
              <a:t>abs</a:t>
            </a:r>
            <a:r>
              <a:rPr lang="pt-BR" altLang="en-US" sz="1000" b="1" dirty="0">
                <a:solidFill>
                  <a:srgbClr val="00B0F0"/>
                </a:solidFill>
                <a:latin typeface="Segoe"/>
              </a:rPr>
              <a:t>(</a:t>
            </a:r>
            <a:r>
              <a:rPr lang="pt-BR" altLang="en-US" sz="1000" b="1" dirty="0" err="1">
                <a:solidFill>
                  <a:srgbClr val="00B0F0"/>
                </a:solidFill>
                <a:latin typeface="Segoe"/>
              </a:rPr>
              <a:t>sign</a:t>
            </a:r>
            <a:r>
              <a:rPr lang="pt-BR" altLang="en-US" sz="1000" b="1" dirty="0">
                <a:solidFill>
                  <a:srgbClr val="00B0F0"/>
                </a:solidFill>
                <a:latin typeface="Segoe"/>
              </a:rPr>
              <a:t>(0))</a:t>
            </a:r>
            <a:endParaRPr lang="en-US" altLang="en-US" sz="1000" dirty="0">
              <a:solidFill>
                <a:srgbClr val="00B0F0"/>
              </a:solidFill>
              <a:latin typeface="Segoe"/>
            </a:endParaRPr>
          </a:p>
          <a:p>
            <a:pPr eaLnBrk="1" hangingPunct="1">
              <a:spcBef>
                <a:spcPct val="0"/>
              </a:spcBef>
              <a:buClrTx/>
              <a:buSzTx/>
              <a:buFontTx/>
              <a:buNone/>
            </a:pPr>
            <a:endParaRPr lang="en-US" altLang="en-US" sz="1000" b="1" dirty="0">
              <a:solidFill>
                <a:srgbClr val="00B0F0"/>
              </a:solidFill>
              <a:latin typeface="Segoe"/>
            </a:endParaRPr>
          </a:p>
          <a:p>
            <a:pPr eaLnBrk="1" hangingPunct="1">
              <a:spcBef>
                <a:spcPct val="0"/>
              </a:spcBef>
              <a:buClrTx/>
              <a:buSzTx/>
              <a:buFontTx/>
              <a:buNone/>
            </a:pPr>
            <a:endParaRPr lang="en-US" altLang="en-US" sz="1000" b="1" dirty="0">
              <a:solidFill>
                <a:srgbClr val="00B0F0"/>
              </a:solidFill>
              <a:latin typeface="Segoe"/>
            </a:endParaRPr>
          </a:p>
        </p:txBody>
      </p:sp>
      <p:sp>
        <p:nvSpPr>
          <p:cNvPr id="95235"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Funções auxiliares do Delta Boleano sign(),abs()</a:t>
            </a:r>
            <a:endParaRPr lang="en-US" altLang="en-US" sz="1000">
              <a:latin typeface="Segoe"/>
            </a:endParaRPr>
          </a:p>
        </p:txBody>
      </p:sp>
      <p:sp>
        <p:nvSpPr>
          <p:cNvPr id="378881" name="Rectangle 1"/>
          <p:cNvSpPr>
            <a:spLocks noChangeArrowheads="1"/>
          </p:cNvSpPr>
          <p:nvPr/>
        </p:nvSpPr>
        <p:spPr bwMode="auto">
          <a:xfrm>
            <a:off x="1828800" y="2209800"/>
            <a:ext cx="4648200" cy="4600575"/>
          </a:xfrm>
          <a:prstGeom prst="rect">
            <a:avLst/>
          </a:prstGeom>
          <a:noFill/>
          <a:ln w="9525">
            <a:noFill/>
            <a:miter lim="800000"/>
            <a:headEnd/>
            <a:tailEnd/>
          </a:ln>
          <a:effectLst/>
        </p:spPr>
        <p:txBody>
          <a:bodyPr anchor="ctr">
            <a:spAutoFit/>
          </a:bodyPr>
          <a:lstStyle/>
          <a:p>
            <a:pPr eaLnBrk="1" hangingPunct="1">
              <a:defRPr/>
            </a:pPr>
            <a:r>
              <a:rPr lang="pt-BR" sz="1000" b="1" dirty="0">
                <a:solidFill>
                  <a:schemeClr val="tx1"/>
                </a:solidFill>
                <a:cs typeface="+mn-cs"/>
              </a:rPr>
              <a:t>Testando o mes 3 como verdadeiro diante da expressão</a:t>
            </a:r>
          </a:p>
          <a:p>
            <a:pPr eaLnBrk="1" hangingPunct="1">
              <a:defRPr/>
            </a:pPr>
            <a:endParaRPr lang="pt-BR" sz="1000" b="1" dirty="0">
              <a:cs typeface="+mn-cs"/>
            </a:endParaRPr>
          </a:p>
          <a:p>
            <a:pPr eaLnBrk="1" hangingPunct="1">
              <a:defRPr/>
            </a:pPr>
            <a:r>
              <a:rPr lang="pt-BR" sz="900" b="1" dirty="0">
                <a:solidFill>
                  <a:schemeClr val="tx2">
                    <a:lumMod val="75000"/>
                  </a:schemeClr>
                </a:solidFill>
                <a:cs typeface="+mn-cs"/>
              </a:rPr>
              <a:t>select nome,(1 - abs(sign(mes - 3))) as [mes_03_verdadeiro]</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from tbval</a:t>
            </a:r>
            <a:endParaRPr lang="en-US" sz="900" dirty="0">
              <a:solidFill>
                <a:schemeClr val="tx2">
                  <a:lumMod val="75000"/>
                </a:schemeClr>
              </a:solidFill>
              <a:cs typeface="+mn-cs"/>
            </a:endParaRPr>
          </a:p>
          <a:p>
            <a:pPr eaLnBrk="1" hangingPunct="1">
              <a:defRPr/>
            </a:pPr>
            <a:r>
              <a:rPr lang="pt-BR" sz="900"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nome       mes_03_verdadeiro</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1</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1</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a:t>
            </a:r>
            <a:endParaRPr lang="en-US" sz="900" dirty="0">
              <a:solidFill>
                <a:schemeClr val="tx2">
                  <a:lumMod val="75000"/>
                </a:schemeClr>
              </a:solidFill>
              <a:cs typeface="+mn-cs"/>
            </a:endParaRPr>
          </a:p>
          <a:p>
            <a:pPr eaLnBrk="1" hangingPunct="1">
              <a:defRPr/>
            </a:pPr>
            <a:endParaRPr lang="en-US" sz="1200" dirty="0">
              <a:cs typeface="+mn-cs"/>
            </a:endParaRPr>
          </a:p>
        </p:txBody>
      </p:sp>
      <p:grpSp>
        <p:nvGrpSpPr>
          <p:cNvPr id="95237" name="Group 146"/>
          <p:cNvGrpSpPr>
            <a:grpSpLocks/>
          </p:cNvGrpSpPr>
          <p:nvPr/>
        </p:nvGrpSpPr>
        <p:grpSpPr bwMode="auto">
          <a:xfrm>
            <a:off x="279400" y="358775"/>
            <a:ext cx="8297863" cy="374650"/>
            <a:chOff x="236" y="-2093"/>
            <a:chExt cx="5227" cy="236"/>
          </a:xfrm>
        </p:grpSpPr>
        <p:pic>
          <p:nvPicPr>
            <p:cNvPr id="95238"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2057400" y="838200"/>
            <a:ext cx="4038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latin typeface="Segoe"/>
              </a:rPr>
              <a:t>Funções auxiliares do Delta Boleano sign(),abs()</a:t>
            </a:r>
            <a:endParaRPr lang="en-US" altLang="en-US" sz="1000">
              <a:latin typeface="Segoe"/>
            </a:endParaRPr>
          </a:p>
        </p:txBody>
      </p:sp>
      <p:sp>
        <p:nvSpPr>
          <p:cNvPr id="378881" name="Rectangle 1"/>
          <p:cNvSpPr>
            <a:spLocks noChangeArrowheads="1"/>
          </p:cNvSpPr>
          <p:nvPr/>
        </p:nvSpPr>
        <p:spPr bwMode="auto">
          <a:xfrm>
            <a:off x="1447800" y="1149350"/>
            <a:ext cx="4648200" cy="5708650"/>
          </a:xfrm>
          <a:prstGeom prst="rect">
            <a:avLst/>
          </a:prstGeom>
          <a:noFill/>
          <a:ln w="9525">
            <a:noFill/>
            <a:miter lim="800000"/>
            <a:headEnd/>
            <a:tailEnd/>
          </a:ln>
          <a:effectLst/>
        </p:spPr>
        <p:txBody>
          <a:bodyPr anchor="ctr">
            <a:spAutoFit/>
          </a:bodyPr>
          <a:lstStyle/>
          <a:p>
            <a:pPr eaLnBrk="1" hangingPunct="1">
              <a:defRPr/>
            </a:pPr>
            <a:r>
              <a:rPr lang="pt-BR" sz="1000" b="1" dirty="0">
                <a:solidFill>
                  <a:schemeClr val="tx1"/>
                </a:solidFill>
                <a:cs typeface="+mn-cs"/>
              </a:rPr>
              <a:t>Testando o mes 3 como verdadeiro diante da expressão</a:t>
            </a:r>
          </a:p>
          <a:p>
            <a:pPr eaLnBrk="1" hangingPunct="1">
              <a:defRPr/>
            </a:pPr>
            <a:endParaRPr lang="pt-BR" sz="1000" b="1" dirty="0">
              <a:cs typeface="+mn-cs"/>
            </a:endParaRPr>
          </a:p>
          <a:p>
            <a:pPr eaLnBrk="1" hangingPunct="1">
              <a:defRPr/>
            </a:pPr>
            <a:r>
              <a:rPr lang="pt-BR" sz="900" b="1" dirty="0">
                <a:solidFill>
                  <a:schemeClr val="tx2">
                    <a:lumMod val="75000"/>
                  </a:schemeClr>
                </a:solidFill>
                <a:cs typeface="+mn-cs"/>
              </a:rPr>
              <a:t>select nome,valor * (1 - abs(sign(mes - 3)))as [localizando_mes_03]</a:t>
            </a:r>
            <a:endParaRPr lang="en-US" sz="900" dirty="0">
              <a:solidFill>
                <a:schemeClr val="tx2">
                  <a:lumMod val="75000"/>
                </a:schemeClr>
              </a:solidFill>
              <a:cs typeface="+mn-cs"/>
            </a:endParaRPr>
          </a:p>
          <a:p>
            <a:pPr eaLnBrk="1" hangingPunct="1">
              <a:defRPr/>
            </a:pPr>
            <a:r>
              <a:rPr lang="pt-BR" sz="900" b="1" dirty="0">
                <a:solidFill>
                  <a:schemeClr val="tx2">
                    <a:lumMod val="75000"/>
                  </a:schemeClr>
                </a:solidFill>
                <a:cs typeface="+mn-cs"/>
              </a:rPr>
              <a:t>from tbval </a:t>
            </a:r>
            <a:endParaRPr lang="en-US" sz="900" dirty="0">
              <a:solidFill>
                <a:schemeClr val="tx2">
                  <a:lumMod val="75000"/>
                </a:schemeClr>
              </a:solidFill>
              <a:cs typeface="+mn-cs"/>
            </a:endParaRPr>
          </a:p>
          <a:p>
            <a:pPr eaLnBrk="1" hangingPunct="1">
              <a:defRPr/>
            </a:pPr>
            <a:r>
              <a:rPr lang="en-US" sz="900" b="1" dirty="0" err="1">
                <a:solidFill>
                  <a:schemeClr val="tx2">
                    <a:lumMod val="75000"/>
                  </a:schemeClr>
                </a:solidFill>
                <a:cs typeface="+mn-cs"/>
              </a:rPr>
              <a:t>nome</a:t>
            </a:r>
            <a:r>
              <a:rPr lang="pt-BR" sz="900" b="1" dirty="0">
                <a:solidFill>
                  <a:schemeClr val="tx2">
                    <a:lumMod val="75000"/>
                  </a:schemeClr>
                </a:solidFill>
                <a:cs typeface="+mn-cs"/>
              </a:rPr>
              <a:t>       localizando_mes_03</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 ---------------------------------------</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4003.00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Deg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4003.00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endParaRPr lang="en-US" sz="900" dirty="0">
              <a:solidFill>
                <a:schemeClr val="tx2">
                  <a:lumMod val="75000"/>
                </a:schemeClr>
              </a:solidFill>
              <a:cs typeface="+mn-cs"/>
            </a:endParaRPr>
          </a:p>
          <a:p>
            <a:pPr eaLnBrk="1" hangingPunct="1">
              <a:defRPr/>
            </a:pPr>
            <a:r>
              <a:rPr lang="en-US" sz="900" b="1" dirty="0">
                <a:solidFill>
                  <a:schemeClr val="tx2">
                    <a:lumMod val="75000"/>
                  </a:schemeClr>
                </a:solidFill>
                <a:cs typeface="+mn-cs"/>
              </a:rPr>
              <a:t>Law        0.00</a:t>
            </a:r>
          </a:p>
          <a:p>
            <a:pPr eaLnBrk="1" hangingPunct="1">
              <a:defRPr/>
            </a:pPr>
            <a:endParaRPr lang="en-US" sz="900" b="1" dirty="0">
              <a:cs typeface="+mn-cs"/>
            </a:endParaRPr>
          </a:p>
          <a:p>
            <a:pPr eaLnBrk="1" hangingPunct="1">
              <a:defRPr/>
            </a:pPr>
            <a:r>
              <a:rPr lang="en-US" sz="900" b="1" dirty="0">
                <a:solidFill>
                  <a:schemeClr val="tx1"/>
                </a:solidFill>
                <a:cs typeface="+mn-cs"/>
              </a:rPr>
              <a:t>select sum(valor * (1 - abs(sign(</a:t>
            </a:r>
            <a:r>
              <a:rPr lang="en-US" sz="900" b="1" dirty="0" err="1">
                <a:solidFill>
                  <a:schemeClr val="tx1"/>
                </a:solidFill>
                <a:cs typeface="+mn-cs"/>
              </a:rPr>
              <a:t>mes</a:t>
            </a:r>
            <a:r>
              <a:rPr lang="en-US" sz="900" b="1" dirty="0">
                <a:solidFill>
                  <a:schemeClr val="tx1"/>
                </a:solidFill>
                <a:cs typeface="+mn-cs"/>
              </a:rPr>
              <a:t> - 3))))as [finalizando_mes_3] </a:t>
            </a:r>
          </a:p>
          <a:p>
            <a:pPr eaLnBrk="1" hangingPunct="1">
              <a:defRPr/>
            </a:pPr>
            <a:r>
              <a:rPr lang="en-US" sz="900" b="1" dirty="0">
                <a:solidFill>
                  <a:schemeClr val="tx1"/>
                </a:solidFill>
                <a:cs typeface="+mn-cs"/>
              </a:rPr>
              <a:t> from </a:t>
            </a:r>
            <a:r>
              <a:rPr lang="en-US" sz="900" b="1" dirty="0" err="1">
                <a:solidFill>
                  <a:schemeClr val="tx1"/>
                </a:solidFill>
                <a:cs typeface="+mn-cs"/>
              </a:rPr>
              <a:t>tbval</a:t>
            </a:r>
            <a:r>
              <a:rPr lang="en-US" sz="900" b="1" dirty="0">
                <a:solidFill>
                  <a:schemeClr val="tx1"/>
                </a:solidFill>
                <a:cs typeface="+mn-cs"/>
              </a:rPr>
              <a:t> group by </a:t>
            </a:r>
            <a:r>
              <a:rPr lang="en-US" sz="900" b="1" dirty="0" err="1">
                <a:solidFill>
                  <a:schemeClr val="tx1"/>
                </a:solidFill>
                <a:cs typeface="+mn-cs"/>
              </a:rPr>
              <a:t>nome</a:t>
            </a:r>
            <a:endParaRPr lang="en-US" sz="900" b="1" dirty="0">
              <a:solidFill>
                <a:schemeClr val="tx1"/>
              </a:solidFill>
              <a:cs typeface="+mn-cs"/>
            </a:endParaRPr>
          </a:p>
          <a:p>
            <a:pPr eaLnBrk="1" hangingPunct="1">
              <a:defRPr/>
            </a:pPr>
            <a:r>
              <a:rPr lang="pt-BR" sz="900" b="1" dirty="0">
                <a:solidFill>
                  <a:schemeClr val="tx1"/>
                </a:solidFill>
                <a:cs typeface="+mn-cs"/>
              </a:rPr>
              <a:t>------------------------------------------------------------------</a:t>
            </a:r>
            <a:endParaRPr lang="en-US" sz="900" b="1" dirty="0">
              <a:solidFill>
                <a:schemeClr val="tx1"/>
              </a:solidFill>
              <a:cs typeface="+mn-cs"/>
            </a:endParaRPr>
          </a:p>
          <a:p>
            <a:pPr eaLnBrk="1" hangingPunct="1">
              <a:defRPr/>
            </a:pPr>
            <a:r>
              <a:rPr lang="en-US" sz="900" b="1" dirty="0">
                <a:solidFill>
                  <a:schemeClr val="tx1"/>
                </a:solidFill>
                <a:cs typeface="+mn-cs"/>
              </a:rPr>
              <a:t>finalizando_mes_3</a:t>
            </a:r>
          </a:p>
          <a:p>
            <a:pPr eaLnBrk="1" hangingPunct="1">
              <a:defRPr/>
            </a:pPr>
            <a:r>
              <a:rPr lang="en-US" sz="900" b="1" dirty="0">
                <a:solidFill>
                  <a:schemeClr val="tx1"/>
                </a:solidFill>
                <a:cs typeface="+mn-cs"/>
              </a:rPr>
              <a:t>--------------------------</a:t>
            </a:r>
          </a:p>
          <a:p>
            <a:pPr eaLnBrk="1" hangingPunct="1">
              <a:defRPr/>
            </a:pPr>
            <a:r>
              <a:rPr lang="en-US" sz="900" b="1" dirty="0">
                <a:solidFill>
                  <a:schemeClr val="tx1"/>
                </a:solidFill>
                <a:cs typeface="+mn-cs"/>
              </a:rPr>
              <a:t>4003.00</a:t>
            </a:r>
          </a:p>
          <a:p>
            <a:pPr eaLnBrk="1" hangingPunct="1">
              <a:defRPr/>
            </a:pPr>
            <a:r>
              <a:rPr lang="en-US" sz="900" b="1" dirty="0">
                <a:solidFill>
                  <a:schemeClr val="tx1"/>
                </a:solidFill>
                <a:cs typeface="+mn-cs"/>
              </a:rPr>
              <a:t>4003.00</a:t>
            </a:r>
          </a:p>
          <a:p>
            <a:pPr eaLnBrk="1" hangingPunct="1">
              <a:defRPr/>
            </a:pPr>
            <a:endParaRPr lang="en-US" sz="900" dirty="0">
              <a:solidFill>
                <a:schemeClr val="tx2">
                  <a:lumMod val="75000"/>
                </a:schemeClr>
              </a:solidFill>
              <a:cs typeface="+mn-cs"/>
            </a:endParaRPr>
          </a:p>
          <a:p>
            <a:pPr eaLnBrk="1" hangingPunct="1">
              <a:defRPr/>
            </a:pPr>
            <a:endParaRPr lang="en-US" sz="1200" dirty="0">
              <a:solidFill>
                <a:schemeClr val="tx2">
                  <a:lumMod val="75000"/>
                </a:schemeClr>
              </a:solidFill>
              <a:cs typeface="+mn-cs"/>
            </a:endParaRPr>
          </a:p>
        </p:txBody>
      </p:sp>
      <p:grpSp>
        <p:nvGrpSpPr>
          <p:cNvPr id="97284" name="Group 146"/>
          <p:cNvGrpSpPr>
            <a:grpSpLocks/>
          </p:cNvGrpSpPr>
          <p:nvPr/>
        </p:nvGrpSpPr>
        <p:grpSpPr bwMode="auto">
          <a:xfrm>
            <a:off x="279400" y="358775"/>
            <a:ext cx="8297863" cy="374650"/>
            <a:chOff x="236" y="-2093"/>
            <a:chExt cx="5227" cy="236"/>
          </a:xfrm>
        </p:grpSpPr>
        <p:pic>
          <p:nvPicPr>
            <p:cNvPr id="97285"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9331"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99332" name="AutoShape 62"/>
          <p:cNvSpPr>
            <a:spLocks noChangeArrowheads="1"/>
          </p:cNvSpPr>
          <p:nvPr/>
        </p:nvSpPr>
        <p:spPr bwMode="auto">
          <a:xfrm>
            <a:off x="3429000" y="5370513"/>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1000" b="1">
                <a:latin typeface="Segoe"/>
              </a:rPr>
              <a:t>nome       jantot fevtot martot abrtot maitot juntot jultot agotot settot outtot novtot deztot</a:t>
            </a:r>
          </a:p>
          <a:p>
            <a:pPr eaLnBrk="1" hangingPunct="1">
              <a:spcBef>
                <a:spcPct val="0"/>
              </a:spcBef>
              <a:buClrTx/>
              <a:buSzTx/>
              <a:buFontTx/>
              <a:buNone/>
            </a:pPr>
            <a:r>
              <a:rPr lang="en-US" altLang="en-US" sz="1000" b="1">
                <a:latin typeface="Segoe"/>
              </a:rPr>
              <a:t> </a:t>
            </a:r>
            <a:endParaRPr lang="en-US" altLang="en-US" sz="1000">
              <a:latin typeface="Segoe"/>
            </a:endParaRPr>
          </a:p>
          <a:p>
            <a:pPr eaLnBrk="1" hangingPunct="1">
              <a:spcBef>
                <a:spcPct val="0"/>
              </a:spcBef>
              <a:buClrTx/>
              <a:buSzTx/>
              <a:buFontTx/>
              <a:buNone/>
            </a:pPr>
            <a:r>
              <a:rPr lang="pt-BR" altLang="en-US" sz="1000" b="1">
                <a:latin typeface="Segoe"/>
              </a:rPr>
              <a:t>Deg           4001   4002   4003   4004   4005    4006   4007     4008   4009   4010   4011   4012 </a:t>
            </a:r>
            <a:endParaRPr lang="en-US" altLang="en-US" sz="1000">
              <a:latin typeface="Segoe"/>
            </a:endParaRPr>
          </a:p>
          <a:p>
            <a:pPr eaLnBrk="1" hangingPunct="1">
              <a:spcBef>
                <a:spcPct val="0"/>
              </a:spcBef>
              <a:buClrTx/>
              <a:buSzTx/>
              <a:buFontTx/>
              <a:buNone/>
            </a:pPr>
            <a:r>
              <a:rPr lang="pt-BR" altLang="en-US" sz="1000" b="1">
                <a:latin typeface="Segoe"/>
              </a:rPr>
              <a:t>Law           5001   5002   5003   5004   5005    5006   5007     5008   5009   5010   5011   5012</a:t>
            </a:r>
            <a:endParaRPr lang="en-US" altLang="en-US" sz="1000">
              <a:latin typeface="Segoe"/>
            </a:endParaRPr>
          </a:p>
        </p:txBody>
      </p:sp>
      <p:sp>
        <p:nvSpPr>
          <p:cNvPr id="99333" name="AutoShape 102"/>
          <p:cNvSpPr>
            <a:spLocks noChangeArrowheads="1"/>
          </p:cNvSpPr>
          <p:nvPr/>
        </p:nvSpPr>
        <p:spPr bwMode="auto">
          <a:xfrm>
            <a:off x="1676400" y="1295400"/>
            <a:ext cx="5715000" cy="776288"/>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Resultado final do relatorio sem o T-SQL “pivot” – “Case” &gt;&gt; “Where”</a:t>
            </a:r>
            <a:endParaRPr lang="en-US" altLang="en-US" sz="1100">
              <a:solidFill>
                <a:schemeClr val="bg1"/>
              </a:solidFill>
              <a:latin typeface="Segoe"/>
            </a:endParaRPr>
          </a:p>
        </p:txBody>
      </p:sp>
      <p:grpSp>
        <p:nvGrpSpPr>
          <p:cNvPr id="99334" name="Group 146"/>
          <p:cNvGrpSpPr>
            <a:grpSpLocks/>
          </p:cNvGrpSpPr>
          <p:nvPr/>
        </p:nvGrpSpPr>
        <p:grpSpPr bwMode="auto">
          <a:xfrm>
            <a:off x="279400" y="358775"/>
            <a:ext cx="8297863" cy="374650"/>
            <a:chOff x="236" y="-2093"/>
            <a:chExt cx="5227" cy="236"/>
          </a:xfrm>
        </p:grpSpPr>
        <p:pic>
          <p:nvPicPr>
            <p:cNvPr id="9933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Rectangle 139"/>
            <p:cNvSpPr>
              <a:spLocks noChangeArrowheads="1"/>
            </p:cNvSpPr>
            <p:nvPr/>
          </p:nvSpPr>
          <p:spPr bwMode="auto">
            <a:xfrm>
              <a:off x="795" y="-2091"/>
              <a:ext cx="4059" cy="233"/>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Relatorio de ficha financeira do cadastro de folha</a:t>
              </a: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
        <p:nvSpPr>
          <p:cNvPr id="11" name="Rectangle 10"/>
          <p:cNvSpPr/>
          <p:nvPr/>
        </p:nvSpPr>
        <p:spPr>
          <a:xfrm>
            <a:off x="1835150" y="2171700"/>
            <a:ext cx="4572000" cy="3386138"/>
          </a:xfrm>
          <a:prstGeom prst="rect">
            <a:avLst/>
          </a:prstGeom>
        </p:spPr>
        <p:txBody>
          <a:bodyPr>
            <a:spAutoFit/>
          </a:bodyPr>
          <a:lstStyle/>
          <a:p>
            <a:pPr algn="ctr" eaLnBrk="1" hangingPunct="1">
              <a:defRPr/>
            </a:pPr>
            <a:r>
              <a:rPr lang="en-US" sz="1400" b="1" dirty="0">
                <a:solidFill>
                  <a:schemeClr val="tx2">
                    <a:lumMod val="50000"/>
                  </a:schemeClr>
                </a:solidFill>
              </a:rPr>
              <a:t>select </a:t>
            </a:r>
            <a:r>
              <a:rPr lang="en-US" sz="1400" b="1" dirty="0" err="1">
                <a:solidFill>
                  <a:schemeClr val="tx2">
                    <a:lumMod val="50000"/>
                  </a:schemeClr>
                </a:solidFill>
              </a:rPr>
              <a:t>nome</a:t>
            </a:r>
            <a:r>
              <a:rPr lang="en-US" sz="1400" b="1" dirty="0">
                <a:solidFill>
                  <a:schemeClr val="tx2">
                    <a:lumMod val="50000"/>
                  </a:schemeClr>
                </a:solidFill>
              </a:rPr>
              <a:t>,</a:t>
            </a:r>
            <a:endParaRPr lang="en-US" sz="1400" dirty="0">
              <a:solidFill>
                <a:schemeClr val="tx2">
                  <a:lumMod val="50000"/>
                </a:schemeClr>
              </a:solidFill>
            </a:endParaRPr>
          </a:p>
          <a:p>
            <a:pPr algn="ctr" eaLnBrk="1" hangingPunct="1">
              <a:defRPr/>
            </a:pPr>
            <a:r>
              <a:rPr lang="en-US" sz="1400" b="1" dirty="0">
                <a:solidFill>
                  <a:schemeClr val="tx2">
                    <a:lumMod val="50000"/>
                  </a:schemeClr>
                </a:solidFill>
              </a:rPr>
              <a:t>       </a:t>
            </a:r>
            <a:r>
              <a:rPr lang="pt-BR" sz="1400" b="1" dirty="0">
                <a:solidFill>
                  <a:schemeClr val="tx2">
                    <a:lumMod val="50000"/>
                  </a:schemeClr>
                </a:solidFill>
              </a:rPr>
              <a:t>sum(valor * (1 - abs(sign(mes - 1)))),</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- 2)))), </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- 3)))), </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- 4)))),</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- 5)))),</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- 6)))),</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- 7)))),</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- 8)))),</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- 9)))),</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- 10)))),</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- 11)))),</a:t>
            </a:r>
            <a:endParaRPr lang="en-US" sz="1400" dirty="0">
              <a:solidFill>
                <a:schemeClr val="tx2">
                  <a:lumMod val="50000"/>
                </a:schemeClr>
              </a:solidFill>
            </a:endParaRPr>
          </a:p>
          <a:p>
            <a:pPr algn="ctr" eaLnBrk="1" hangingPunct="1">
              <a:defRPr/>
            </a:pPr>
            <a:r>
              <a:rPr lang="pt-BR" sz="1400" b="1" dirty="0">
                <a:solidFill>
                  <a:schemeClr val="tx2">
                    <a:lumMod val="50000"/>
                  </a:schemeClr>
                </a:solidFill>
              </a:rPr>
              <a:t>       sum(valor * (1 - abs(sign(mes - 12))))</a:t>
            </a:r>
            <a:endParaRPr lang="en-US" sz="1400" dirty="0">
              <a:solidFill>
                <a:schemeClr val="tx2">
                  <a:lumMod val="50000"/>
                </a:schemeClr>
              </a:solidFill>
            </a:endParaRPr>
          </a:p>
          <a:p>
            <a:pPr algn="ctr" eaLnBrk="1" hangingPunct="1">
              <a:defRPr/>
            </a:pPr>
            <a:r>
              <a:rPr lang="en-US" sz="1400" b="1" dirty="0">
                <a:solidFill>
                  <a:schemeClr val="tx2">
                    <a:lumMod val="50000"/>
                  </a:schemeClr>
                </a:solidFill>
              </a:rPr>
              <a:t>from </a:t>
            </a:r>
            <a:r>
              <a:rPr lang="en-US" sz="1400" b="1" dirty="0" err="1">
                <a:solidFill>
                  <a:schemeClr val="tx2">
                    <a:lumMod val="50000"/>
                  </a:schemeClr>
                </a:solidFill>
              </a:rPr>
              <a:t>tbval</a:t>
            </a:r>
            <a:r>
              <a:rPr lang="en-US" sz="1400" b="1" dirty="0">
                <a:solidFill>
                  <a:schemeClr val="tx2">
                    <a:lumMod val="50000"/>
                  </a:schemeClr>
                </a:solidFill>
              </a:rPr>
              <a:t> group by </a:t>
            </a:r>
            <a:r>
              <a:rPr lang="en-US" sz="1400" b="1" dirty="0" err="1">
                <a:solidFill>
                  <a:schemeClr val="tx2">
                    <a:lumMod val="50000"/>
                  </a:schemeClr>
                </a:solidFill>
              </a:rPr>
              <a:t>nome</a:t>
            </a:r>
            <a:endParaRPr lang="en-US" sz="1400" dirty="0">
              <a:solidFill>
                <a:schemeClr val="tx2">
                  <a:lumMod val="50000"/>
                </a:schemeClr>
              </a:solidFill>
            </a:endParaRPr>
          </a:p>
          <a:p>
            <a:pPr algn="ctr" eaLnBrk="1" hangingPunct="1">
              <a:defRPr/>
            </a:pPr>
            <a:r>
              <a:rPr lang="en-US" dirty="0">
                <a:solidFill>
                  <a:schemeClr val="tx1"/>
                </a:solidFill>
              </a:rPr>
              <a:t> </a:t>
            </a:r>
            <a:endParaRPr lang="pt-BR" dirty="0"/>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1379"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1380" name="AutoShape 62"/>
          <p:cNvSpPr>
            <a:spLocks noChangeArrowheads="1"/>
          </p:cNvSpPr>
          <p:nvPr/>
        </p:nvSpPr>
        <p:spPr bwMode="auto">
          <a:xfrm>
            <a:off x="3429000" y="5410200"/>
            <a:ext cx="55626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800">
              <a:solidFill>
                <a:srgbClr val="A2998A"/>
              </a:solidFill>
              <a:latin typeface="Segoe"/>
            </a:endParaRPr>
          </a:p>
          <a:p>
            <a:pPr eaLnBrk="1" hangingPunct="1">
              <a:spcBef>
                <a:spcPct val="0"/>
              </a:spcBef>
              <a:buClrTx/>
              <a:buSzTx/>
              <a:buFontTx/>
              <a:buNone/>
            </a:pPr>
            <a:r>
              <a:rPr lang="en-US" altLang="en-US" sz="900" b="1">
                <a:latin typeface="Segoe"/>
              </a:rPr>
              <a:t>SELECT nome,X = b * (1-abs(sign(a - 1))) + c * (abs(sign(a - 1)))</a:t>
            </a:r>
            <a:endParaRPr lang="en-US" altLang="en-US" sz="900">
              <a:latin typeface="Segoe"/>
            </a:endParaRPr>
          </a:p>
          <a:p>
            <a:pPr eaLnBrk="1" hangingPunct="1">
              <a:spcBef>
                <a:spcPct val="0"/>
              </a:spcBef>
              <a:buClrTx/>
              <a:buSzTx/>
              <a:buFontTx/>
              <a:buNone/>
            </a:pPr>
            <a:r>
              <a:rPr lang="pt-BR" altLang="en-US" sz="900" b="1">
                <a:latin typeface="Segoe"/>
              </a:rPr>
              <a:t>from delta</a:t>
            </a:r>
            <a:endParaRPr lang="en-US" altLang="en-US" sz="900">
              <a:latin typeface="Segoe"/>
            </a:endParaRPr>
          </a:p>
          <a:p>
            <a:pPr eaLnBrk="1" hangingPunct="1">
              <a:spcBef>
                <a:spcPct val="0"/>
              </a:spcBef>
              <a:buClrTx/>
              <a:buSzTx/>
              <a:buFontTx/>
              <a:buNone/>
            </a:pPr>
            <a:r>
              <a:rPr lang="pt-BR" altLang="en-US" sz="900">
                <a:latin typeface="Segoe"/>
              </a:rPr>
              <a:t>nome                 X           </a:t>
            </a:r>
            <a:endParaRPr lang="en-US" altLang="en-US" sz="900">
              <a:latin typeface="Segoe"/>
            </a:endParaRPr>
          </a:p>
          <a:p>
            <a:pPr eaLnBrk="1" hangingPunct="1">
              <a:spcBef>
                <a:spcPct val="0"/>
              </a:spcBef>
              <a:buClrTx/>
              <a:buSzTx/>
              <a:buFontTx/>
              <a:buNone/>
            </a:pPr>
            <a:r>
              <a:rPr lang="pt-BR" altLang="en-US" sz="900">
                <a:latin typeface="Segoe"/>
              </a:rPr>
              <a:t>DEG                 22 </a:t>
            </a:r>
            <a:endParaRPr lang="en-US" altLang="en-US" sz="900">
              <a:latin typeface="Segoe"/>
            </a:endParaRPr>
          </a:p>
          <a:p>
            <a:pPr eaLnBrk="1" hangingPunct="1">
              <a:spcBef>
                <a:spcPct val="0"/>
              </a:spcBef>
              <a:buClrTx/>
              <a:buSzTx/>
              <a:buFontTx/>
              <a:buNone/>
            </a:pPr>
            <a:r>
              <a:rPr lang="en-US" altLang="en-US" sz="900">
                <a:latin typeface="Segoe"/>
              </a:rPr>
              <a:t>LAW                 44 </a:t>
            </a:r>
          </a:p>
          <a:p>
            <a:pPr eaLnBrk="1" hangingPunct="1">
              <a:spcBef>
                <a:spcPct val="0"/>
              </a:spcBef>
              <a:buClrTx/>
              <a:buSzTx/>
              <a:buFontTx/>
              <a:buNone/>
            </a:pPr>
            <a:r>
              <a:rPr lang="en-US" altLang="en-US" sz="900">
                <a:latin typeface="Segoe"/>
              </a:rPr>
              <a:t>DAV                  77 </a:t>
            </a:r>
          </a:p>
          <a:p>
            <a:pPr eaLnBrk="1" hangingPunct="1">
              <a:spcBef>
                <a:spcPct val="0"/>
              </a:spcBef>
              <a:buClrTx/>
              <a:buSzTx/>
              <a:buFontTx/>
              <a:buNone/>
            </a:pPr>
            <a:r>
              <a:rPr lang="en-US" altLang="en-US" sz="900">
                <a:latin typeface="Segoe"/>
              </a:rPr>
              <a:t>DGW                11 </a:t>
            </a:r>
          </a:p>
        </p:txBody>
      </p:sp>
      <p:sp>
        <p:nvSpPr>
          <p:cNvPr id="101381" name="AutoShape 100"/>
          <p:cNvSpPr>
            <a:spLocks noChangeArrowheads="1"/>
          </p:cNvSpPr>
          <p:nvPr/>
        </p:nvSpPr>
        <p:spPr bwMode="auto">
          <a:xfrm>
            <a:off x="1611313" y="1066800"/>
            <a:ext cx="5867400" cy="4187825"/>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900" b="1">
                <a:solidFill>
                  <a:schemeClr val="bg1"/>
                </a:solidFill>
                <a:latin typeface="Segoe"/>
              </a:rPr>
              <a:t>create  table delta(nome char(10)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A tinyint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B tinyint not null,</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                  C tinyint not null)</a:t>
            </a:r>
            <a:endParaRPr lang="en-US" altLang="en-US" sz="900">
              <a:solidFill>
                <a:schemeClr val="bg1"/>
              </a:solidFill>
              <a:latin typeface="Segoe"/>
            </a:endParaRPr>
          </a:p>
          <a:p>
            <a:pPr algn="ctr" eaLnBrk="1" hangingPunct="1">
              <a:spcBef>
                <a:spcPct val="0"/>
              </a:spcBef>
              <a:buClrTx/>
              <a:buSzTx/>
              <a:buFontTx/>
              <a:buNone/>
            </a:pPr>
            <a:endParaRPr lang="en-US" altLang="en-US" sz="900" b="1">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values('DEG',1,22,33)</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values('LAW',2,55,44)</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values('DAV',3,66,77)</a:t>
            </a:r>
            <a:endParaRPr lang="en-US" altLang="en-US" sz="900">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insert into delta values('DGW',3,88,11)</a:t>
            </a:r>
            <a:endParaRPr lang="en-US" altLang="en-US" sz="900">
              <a:solidFill>
                <a:schemeClr val="bg1"/>
              </a:solidFill>
              <a:latin typeface="Segoe"/>
            </a:endParaRPr>
          </a:p>
          <a:p>
            <a:pPr algn="ctr" eaLnBrk="1" hangingPunct="1">
              <a:spcBef>
                <a:spcPct val="0"/>
              </a:spcBef>
              <a:buClrTx/>
              <a:buSzTx/>
              <a:buFontTx/>
              <a:buNone/>
            </a:pPr>
            <a:endParaRPr lang="en-US" altLang="en-US" sz="900" b="1">
              <a:solidFill>
                <a:schemeClr val="bg1"/>
              </a:solidFill>
              <a:latin typeface="Segoe"/>
            </a:endParaRPr>
          </a:p>
          <a:p>
            <a:pPr algn="ctr" eaLnBrk="1" hangingPunct="1">
              <a:spcBef>
                <a:spcPct val="0"/>
              </a:spcBef>
              <a:buClrTx/>
              <a:buSzTx/>
              <a:buFontTx/>
              <a:buNone/>
            </a:pPr>
            <a:r>
              <a:rPr lang="en-US" altLang="en-US" sz="900" b="1">
                <a:solidFill>
                  <a:schemeClr val="bg1"/>
                </a:solidFill>
                <a:latin typeface="Segoe"/>
              </a:rPr>
              <a:t>select * from delta</a:t>
            </a:r>
            <a:endParaRPr lang="en-US" altLang="en-US" sz="900">
              <a:solidFill>
                <a:schemeClr val="bg1"/>
              </a:solidFill>
              <a:latin typeface="Segoe"/>
            </a:endParaRPr>
          </a:p>
          <a:p>
            <a:pPr algn="ctr" eaLnBrk="1" hangingPunct="1">
              <a:spcBef>
                <a:spcPct val="0"/>
              </a:spcBef>
              <a:buClrTx/>
              <a:buSzTx/>
              <a:buFontTx/>
              <a:buNone/>
            </a:pPr>
            <a:r>
              <a:rPr lang="en-US" altLang="en-US" sz="900">
                <a:solidFill>
                  <a:schemeClr val="bg1"/>
                </a:solidFill>
                <a:latin typeface="Segoe"/>
              </a:rPr>
              <a:t> </a:t>
            </a:r>
          </a:p>
          <a:p>
            <a:pPr algn="ctr" eaLnBrk="1" hangingPunct="1">
              <a:spcBef>
                <a:spcPct val="0"/>
              </a:spcBef>
              <a:buClrTx/>
              <a:buSzTx/>
              <a:buFontTx/>
              <a:buNone/>
            </a:pPr>
            <a:r>
              <a:rPr lang="en-US" altLang="en-US" sz="900">
                <a:solidFill>
                  <a:schemeClr val="bg1"/>
                </a:solidFill>
                <a:latin typeface="Segoe"/>
              </a:rPr>
              <a:t>nome       A      B    C    </a:t>
            </a:r>
          </a:p>
          <a:p>
            <a:pPr algn="ctr" eaLnBrk="1" hangingPunct="1">
              <a:spcBef>
                <a:spcPct val="0"/>
              </a:spcBef>
              <a:buClrTx/>
              <a:buSzTx/>
              <a:buFontTx/>
              <a:buNone/>
            </a:pPr>
            <a:r>
              <a:rPr lang="en-US" altLang="en-US" sz="900">
                <a:solidFill>
                  <a:schemeClr val="bg1"/>
                </a:solidFill>
                <a:latin typeface="Segoe"/>
              </a:rPr>
              <a:t>----------  ----   ----   ---- </a:t>
            </a:r>
          </a:p>
          <a:p>
            <a:pPr algn="ctr" eaLnBrk="1" hangingPunct="1">
              <a:spcBef>
                <a:spcPct val="0"/>
              </a:spcBef>
              <a:buClrTx/>
              <a:buSzTx/>
              <a:buFontTx/>
              <a:buNone/>
            </a:pPr>
            <a:r>
              <a:rPr lang="en-US" altLang="en-US" sz="900">
                <a:solidFill>
                  <a:schemeClr val="bg1"/>
                </a:solidFill>
                <a:latin typeface="Segoe"/>
              </a:rPr>
              <a:t>DEG          1   22   33 </a:t>
            </a:r>
          </a:p>
          <a:p>
            <a:pPr algn="ctr" eaLnBrk="1" hangingPunct="1">
              <a:spcBef>
                <a:spcPct val="0"/>
              </a:spcBef>
              <a:buClrTx/>
              <a:buSzTx/>
              <a:buFontTx/>
              <a:buNone/>
            </a:pPr>
            <a:r>
              <a:rPr lang="en-US" altLang="en-US" sz="900">
                <a:solidFill>
                  <a:schemeClr val="bg1"/>
                </a:solidFill>
                <a:latin typeface="Segoe"/>
              </a:rPr>
              <a:t>LAW          2   55   44 </a:t>
            </a:r>
          </a:p>
          <a:p>
            <a:pPr algn="ctr" eaLnBrk="1" hangingPunct="1">
              <a:spcBef>
                <a:spcPct val="0"/>
              </a:spcBef>
              <a:buClrTx/>
              <a:buSzTx/>
              <a:buFontTx/>
              <a:buNone/>
            </a:pPr>
            <a:r>
              <a:rPr lang="en-US" altLang="en-US" sz="900">
                <a:solidFill>
                  <a:schemeClr val="bg1"/>
                </a:solidFill>
                <a:latin typeface="Segoe"/>
              </a:rPr>
              <a:t>DAV          3   66    77 </a:t>
            </a:r>
          </a:p>
          <a:p>
            <a:pPr algn="ctr" eaLnBrk="1" hangingPunct="1">
              <a:spcBef>
                <a:spcPct val="0"/>
              </a:spcBef>
              <a:buClrTx/>
              <a:buSzTx/>
              <a:buFontTx/>
              <a:buNone/>
            </a:pPr>
            <a:r>
              <a:rPr lang="en-US" altLang="en-US" sz="900">
                <a:solidFill>
                  <a:schemeClr val="bg1"/>
                </a:solidFill>
                <a:latin typeface="Segoe"/>
              </a:rPr>
              <a:t>DGW         3   88   11</a:t>
            </a:r>
            <a:r>
              <a:rPr lang="en-US" altLang="en-US" sz="1000">
                <a:solidFill>
                  <a:schemeClr val="bg1"/>
                </a:solidFill>
                <a:latin typeface="Segoe"/>
              </a:rPr>
              <a:t> </a:t>
            </a:r>
          </a:p>
          <a:p>
            <a:pPr algn="ctr" eaLnBrk="1" hangingPunct="1">
              <a:spcBef>
                <a:spcPct val="0"/>
              </a:spcBef>
              <a:buClrTx/>
              <a:buSzTx/>
              <a:buFontTx/>
              <a:buNone/>
            </a:pPr>
            <a:endParaRPr lang="en-US" altLang="en-US" sz="1800">
              <a:solidFill>
                <a:srgbClr val="A2998A"/>
              </a:solidFill>
              <a:latin typeface="Segoe"/>
            </a:endParaRPr>
          </a:p>
        </p:txBody>
      </p:sp>
      <p:sp>
        <p:nvSpPr>
          <p:cNvPr id="101382" name="AutoShape 102"/>
          <p:cNvSpPr>
            <a:spLocks noChangeArrowheads="1"/>
          </p:cNvSpPr>
          <p:nvPr/>
        </p:nvSpPr>
        <p:spPr bwMode="auto">
          <a:xfrm>
            <a:off x="1676400" y="1295400"/>
            <a:ext cx="5715000" cy="776288"/>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000" b="1">
                <a:solidFill>
                  <a:schemeClr val="bg1"/>
                </a:solidFill>
                <a:latin typeface="Segoe"/>
              </a:rPr>
              <a:t> Acessando dados da coluna </a:t>
            </a:r>
            <a:r>
              <a:rPr lang="pt-BR" altLang="en-US" sz="1000" b="1">
                <a:latin typeface="Segoe"/>
              </a:rPr>
              <a:t>B,C  </a:t>
            </a:r>
            <a:r>
              <a:rPr lang="pt-BR" altLang="en-US" sz="1000" b="1">
                <a:solidFill>
                  <a:schemeClr val="bg1"/>
                </a:solidFill>
                <a:latin typeface="Segoe"/>
              </a:rPr>
              <a:t>baseado no valor </a:t>
            </a:r>
            <a:endParaRPr lang="en-US" altLang="en-US" sz="1000">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de</a:t>
            </a:r>
            <a:r>
              <a:rPr lang="pt-BR" altLang="en-US" sz="1000" b="1">
                <a:solidFill>
                  <a:srgbClr val="A2998A"/>
                </a:solidFill>
                <a:latin typeface="Segoe"/>
              </a:rPr>
              <a:t> </a:t>
            </a:r>
            <a:r>
              <a:rPr lang="pt-BR" altLang="en-US" sz="1000" b="1">
                <a:latin typeface="Segoe"/>
              </a:rPr>
              <a:t>A</a:t>
            </a:r>
            <a:r>
              <a:rPr lang="pt-BR" altLang="en-US" sz="1000" b="1">
                <a:solidFill>
                  <a:schemeClr val="bg1"/>
                </a:solidFill>
                <a:latin typeface="Segoe"/>
              </a:rPr>
              <a:t> atribuindo para</a:t>
            </a:r>
            <a:r>
              <a:rPr lang="pt-BR" altLang="en-US" sz="1000" b="1">
                <a:solidFill>
                  <a:srgbClr val="A2998A"/>
                </a:solidFill>
                <a:latin typeface="Segoe"/>
              </a:rPr>
              <a:t> </a:t>
            </a:r>
            <a:r>
              <a:rPr lang="pt-BR" altLang="en-US" sz="1000" b="1">
                <a:latin typeface="Segoe"/>
              </a:rPr>
              <a:t>X </a:t>
            </a:r>
            <a:r>
              <a:rPr lang="pt-BR" altLang="en-US" sz="1000" b="1">
                <a:solidFill>
                  <a:schemeClr val="bg1"/>
                </a:solidFill>
                <a:latin typeface="Segoe"/>
              </a:rPr>
              <a:t>e listando o resultado.</a:t>
            </a:r>
          </a:p>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Calculo através do delta boleano caso - 01 e 02</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grpSp>
        <p:nvGrpSpPr>
          <p:cNvPr id="101383" name="Group 146"/>
          <p:cNvGrpSpPr>
            <a:grpSpLocks/>
          </p:cNvGrpSpPr>
          <p:nvPr/>
        </p:nvGrpSpPr>
        <p:grpSpPr bwMode="auto">
          <a:xfrm>
            <a:off x="279400" y="358775"/>
            <a:ext cx="8069263" cy="1006475"/>
            <a:chOff x="236" y="-2093"/>
            <a:chExt cx="5227" cy="653"/>
          </a:xfrm>
        </p:grpSpPr>
        <p:pic>
          <p:nvPicPr>
            <p:cNvPr id="101384"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46"/>
          <p:cNvGrpSpPr>
            <a:grpSpLocks/>
          </p:cNvGrpSpPr>
          <p:nvPr/>
        </p:nvGrpSpPr>
        <p:grpSpPr bwMode="auto">
          <a:xfrm>
            <a:off x="363538" y="334963"/>
            <a:ext cx="8297862" cy="374650"/>
            <a:chOff x="341" y="1296"/>
            <a:chExt cx="5227" cy="236"/>
          </a:xfrm>
        </p:grpSpPr>
        <p:pic>
          <p:nvPicPr>
            <p:cNvPr id="1338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dirty="0">
                  <a:solidFill>
                    <a:schemeClr val="tx1"/>
                  </a:solidFill>
                  <a:latin typeface="Constantia" pitchFamily="18" charset="0"/>
                </a:rPr>
                <a:t>A força do Bit (Binary Digit) – A Base de Tudo</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91" y="1171746"/>
            <a:ext cx="8215812" cy="4880267"/>
          </a:xfrm>
          <a:prstGeom prst="rect">
            <a:avLst/>
          </a:prstGeom>
        </p:spPr>
      </p:pic>
    </p:spTree>
    <p:extLst>
      <p:ext uri="{BB962C8B-B14F-4D97-AF65-F5344CB8AC3E}">
        <p14:creationId xmlns:p14="http://schemas.microsoft.com/office/powerpoint/2010/main" val="40518030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3427"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3428" name="AutoShape 62"/>
          <p:cNvSpPr>
            <a:spLocks noChangeArrowheads="1"/>
          </p:cNvSpPr>
          <p:nvPr/>
        </p:nvSpPr>
        <p:spPr bwMode="auto">
          <a:xfrm>
            <a:off x="5562600" y="1676400"/>
            <a:ext cx="3352800" cy="23622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r>
              <a:rPr lang="en-US" altLang="en-US" sz="1000">
                <a:latin typeface="Segoe"/>
              </a:rPr>
              <a:t>SELECT nome,X = c * (abs(sign(a - 1)))</a:t>
            </a:r>
          </a:p>
          <a:p>
            <a:pPr eaLnBrk="1" hangingPunct="1">
              <a:spcBef>
                <a:spcPct val="0"/>
              </a:spcBef>
              <a:buClrTx/>
              <a:buSzTx/>
              <a:buFontTx/>
              <a:buNone/>
            </a:pPr>
            <a:r>
              <a:rPr lang="en-US" altLang="en-US" sz="1000">
                <a:latin typeface="Segoe"/>
              </a:rPr>
              <a:t>from delta</a:t>
            </a:r>
          </a:p>
          <a:p>
            <a:pPr eaLnBrk="1" hangingPunct="1">
              <a:spcBef>
                <a:spcPct val="0"/>
              </a:spcBef>
              <a:buClrTx/>
              <a:buSzTx/>
              <a:buFontTx/>
              <a:buNone/>
            </a:pPr>
            <a:r>
              <a:rPr lang="en-US" altLang="en-US" sz="1000">
                <a:latin typeface="Segoe"/>
              </a:rPr>
              <a:t>nome       X</a:t>
            </a:r>
          </a:p>
          <a:p>
            <a:pPr eaLnBrk="1" hangingPunct="1">
              <a:spcBef>
                <a:spcPct val="0"/>
              </a:spcBef>
              <a:buClrTx/>
              <a:buSzTx/>
              <a:buFontTx/>
              <a:buNone/>
            </a:pPr>
            <a:r>
              <a:rPr lang="en-US" altLang="en-US" sz="1000">
                <a:latin typeface="Segoe"/>
              </a:rPr>
              <a:t>---------- -----------</a:t>
            </a:r>
          </a:p>
          <a:p>
            <a:pPr eaLnBrk="1" hangingPunct="1">
              <a:spcBef>
                <a:spcPct val="0"/>
              </a:spcBef>
              <a:buClrTx/>
              <a:buSzTx/>
              <a:buFontTx/>
              <a:buNone/>
            </a:pPr>
            <a:r>
              <a:rPr lang="en-US" altLang="en-US" sz="1000">
                <a:latin typeface="Segoe"/>
              </a:rPr>
              <a:t>DEG          0</a:t>
            </a:r>
          </a:p>
          <a:p>
            <a:pPr eaLnBrk="1" hangingPunct="1">
              <a:spcBef>
                <a:spcPct val="0"/>
              </a:spcBef>
              <a:buClrTx/>
              <a:buSzTx/>
              <a:buFontTx/>
              <a:buNone/>
            </a:pPr>
            <a:r>
              <a:rPr lang="en-US" altLang="en-US" sz="1000">
                <a:latin typeface="Segoe"/>
              </a:rPr>
              <a:t>LAW        44</a:t>
            </a:r>
          </a:p>
          <a:p>
            <a:pPr eaLnBrk="1" hangingPunct="1">
              <a:spcBef>
                <a:spcPct val="0"/>
              </a:spcBef>
              <a:buClrTx/>
              <a:buSzTx/>
              <a:buFontTx/>
              <a:buNone/>
            </a:pPr>
            <a:r>
              <a:rPr lang="en-US" altLang="en-US" sz="1000">
                <a:latin typeface="Segoe"/>
              </a:rPr>
              <a:t>DAV        77</a:t>
            </a:r>
          </a:p>
          <a:p>
            <a:pPr eaLnBrk="1" hangingPunct="1">
              <a:spcBef>
                <a:spcPct val="0"/>
              </a:spcBef>
              <a:buClrTx/>
              <a:buSzTx/>
              <a:buFontTx/>
              <a:buNone/>
            </a:pPr>
            <a:r>
              <a:rPr lang="en-US" altLang="en-US" sz="1000">
                <a:latin typeface="Segoe"/>
              </a:rPr>
              <a:t>DGW       11</a:t>
            </a:r>
          </a:p>
        </p:txBody>
      </p:sp>
      <p:sp>
        <p:nvSpPr>
          <p:cNvPr id="103429" name="AutoShape 100"/>
          <p:cNvSpPr>
            <a:spLocks noChangeArrowheads="1"/>
          </p:cNvSpPr>
          <p:nvPr/>
        </p:nvSpPr>
        <p:spPr bwMode="auto">
          <a:xfrm>
            <a:off x="2209800" y="1676400"/>
            <a:ext cx="3200400" cy="2362200"/>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900">
                <a:solidFill>
                  <a:schemeClr val="bg1"/>
                </a:solidFill>
                <a:latin typeface="Segoe"/>
              </a:rPr>
              <a:t>SELECT nome,X = b * (1-abs(sign(a - 1)))</a:t>
            </a:r>
          </a:p>
          <a:p>
            <a:pPr eaLnBrk="1" hangingPunct="1">
              <a:spcBef>
                <a:spcPct val="0"/>
              </a:spcBef>
              <a:buClrTx/>
              <a:buSzTx/>
              <a:buFontTx/>
              <a:buNone/>
            </a:pPr>
            <a:r>
              <a:rPr lang="en-US" altLang="en-US" sz="900">
                <a:solidFill>
                  <a:schemeClr val="bg1"/>
                </a:solidFill>
                <a:latin typeface="Segoe"/>
              </a:rPr>
              <a:t>from delta</a:t>
            </a:r>
          </a:p>
          <a:p>
            <a:pPr eaLnBrk="1" hangingPunct="1">
              <a:spcBef>
                <a:spcPct val="0"/>
              </a:spcBef>
              <a:buClrTx/>
              <a:buSzTx/>
              <a:buFontTx/>
              <a:buNone/>
            </a:pPr>
            <a:endParaRPr lang="pt-BR" altLang="en-US" sz="900">
              <a:solidFill>
                <a:schemeClr val="bg1"/>
              </a:solidFill>
              <a:latin typeface="Segoe"/>
            </a:endParaRPr>
          </a:p>
          <a:p>
            <a:pPr eaLnBrk="1" hangingPunct="1">
              <a:spcBef>
                <a:spcPct val="0"/>
              </a:spcBef>
              <a:buClrTx/>
              <a:buSzTx/>
              <a:buFontTx/>
              <a:buNone/>
            </a:pPr>
            <a:r>
              <a:rPr lang="en-US" altLang="en-US" sz="900">
                <a:solidFill>
                  <a:schemeClr val="bg1"/>
                </a:solidFill>
                <a:latin typeface="Segoe"/>
              </a:rPr>
              <a:t>nome       X</a:t>
            </a:r>
          </a:p>
          <a:p>
            <a:pPr eaLnBrk="1" hangingPunct="1">
              <a:spcBef>
                <a:spcPct val="0"/>
              </a:spcBef>
              <a:buClrTx/>
              <a:buSzTx/>
              <a:buFontTx/>
              <a:buNone/>
            </a:pPr>
            <a:r>
              <a:rPr lang="en-US" altLang="en-US" sz="900">
                <a:solidFill>
                  <a:schemeClr val="bg1"/>
                </a:solidFill>
                <a:latin typeface="Segoe"/>
              </a:rPr>
              <a:t>---------- -----------</a:t>
            </a:r>
          </a:p>
          <a:p>
            <a:pPr eaLnBrk="1" hangingPunct="1">
              <a:spcBef>
                <a:spcPct val="0"/>
              </a:spcBef>
              <a:buClrTx/>
              <a:buSzTx/>
              <a:buFontTx/>
              <a:buNone/>
            </a:pPr>
            <a:r>
              <a:rPr lang="en-US" altLang="en-US" sz="900">
                <a:solidFill>
                  <a:schemeClr val="bg1"/>
                </a:solidFill>
                <a:latin typeface="Segoe"/>
              </a:rPr>
              <a:t>DEG        22</a:t>
            </a:r>
          </a:p>
          <a:p>
            <a:pPr eaLnBrk="1" hangingPunct="1">
              <a:spcBef>
                <a:spcPct val="0"/>
              </a:spcBef>
              <a:buClrTx/>
              <a:buSzTx/>
              <a:buFontTx/>
              <a:buNone/>
            </a:pPr>
            <a:r>
              <a:rPr lang="en-US" altLang="en-US" sz="900">
                <a:solidFill>
                  <a:schemeClr val="bg1"/>
                </a:solidFill>
                <a:latin typeface="Segoe"/>
              </a:rPr>
              <a:t>LAW          0</a:t>
            </a:r>
          </a:p>
          <a:p>
            <a:pPr eaLnBrk="1" hangingPunct="1">
              <a:spcBef>
                <a:spcPct val="0"/>
              </a:spcBef>
              <a:buClrTx/>
              <a:buSzTx/>
              <a:buFontTx/>
              <a:buNone/>
            </a:pPr>
            <a:r>
              <a:rPr lang="en-US" altLang="en-US" sz="900">
                <a:solidFill>
                  <a:schemeClr val="bg1"/>
                </a:solidFill>
                <a:latin typeface="Segoe"/>
              </a:rPr>
              <a:t>DAV          0</a:t>
            </a:r>
          </a:p>
          <a:p>
            <a:pPr eaLnBrk="1" hangingPunct="1">
              <a:spcBef>
                <a:spcPct val="0"/>
              </a:spcBef>
              <a:buClrTx/>
              <a:buSzTx/>
              <a:buFontTx/>
              <a:buNone/>
            </a:pPr>
            <a:r>
              <a:rPr lang="en-US" altLang="en-US" sz="900">
                <a:solidFill>
                  <a:schemeClr val="bg1"/>
                </a:solidFill>
                <a:latin typeface="Segoe"/>
              </a:rPr>
              <a:t>DGW        0</a:t>
            </a:r>
            <a:endParaRPr lang="en-US" altLang="en-US" sz="1800">
              <a:solidFill>
                <a:schemeClr val="bg1"/>
              </a:solidFill>
              <a:latin typeface="Segoe"/>
            </a:endParaRPr>
          </a:p>
        </p:txBody>
      </p:sp>
      <p:sp>
        <p:nvSpPr>
          <p:cNvPr id="103430" name="AutoShape 102"/>
          <p:cNvSpPr>
            <a:spLocks noChangeArrowheads="1"/>
          </p:cNvSpPr>
          <p:nvPr/>
        </p:nvSpPr>
        <p:spPr bwMode="auto">
          <a:xfrm>
            <a:off x="3048000" y="17526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1 </a:t>
            </a:r>
          </a:p>
          <a:p>
            <a:pPr eaLnBrk="1" hangingPunct="1">
              <a:spcBef>
                <a:spcPct val="0"/>
              </a:spcBef>
              <a:buClrTx/>
              <a:buSzTx/>
              <a:buFontTx/>
              <a:buNone/>
            </a:pPr>
            <a:r>
              <a:rPr lang="pt-BR" altLang="en-US" sz="1000" b="1">
                <a:solidFill>
                  <a:schemeClr val="bg1"/>
                </a:solidFill>
                <a:latin typeface="Segoe"/>
              </a:rPr>
              <a:t>B será : 22</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1" name="AutoShape 102"/>
          <p:cNvSpPr>
            <a:spLocks noChangeArrowheads="1"/>
          </p:cNvSpPr>
          <p:nvPr/>
        </p:nvSpPr>
        <p:spPr bwMode="auto">
          <a:xfrm>
            <a:off x="6553200" y="18288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1 </a:t>
            </a:r>
          </a:p>
          <a:p>
            <a:pPr eaLnBrk="1" hangingPunct="1">
              <a:spcBef>
                <a:spcPct val="0"/>
              </a:spcBef>
              <a:buClrTx/>
              <a:buSzTx/>
              <a:buFontTx/>
              <a:buNone/>
            </a:pPr>
            <a:r>
              <a:rPr lang="pt-BR" altLang="en-US" sz="1000" b="1">
                <a:solidFill>
                  <a:schemeClr val="bg1"/>
                </a:solidFill>
                <a:latin typeface="Segoe"/>
              </a:rPr>
              <a:t>C será: 0</a:t>
            </a:r>
          </a:p>
          <a:p>
            <a:pPr eaLnBrk="1" hangingPunct="1">
              <a:spcBef>
                <a:spcPct val="0"/>
              </a:spcBef>
              <a:buClrTx/>
              <a:buSzTx/>
              <a:buFontTx/>
              <a:buNone/>
            </a:pP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2" name="AutoShape 100"/>
          <p:cNvSpPr>
            <a:spLocks noChangeArrowheads="1"/>
          </p:cNvSpPr>
          <p:nvPr/>
        </p:nvSpPr>
        <p:spPr bwMode="auto">
          <a:xfrm>
            <a:off x="2209800" y="4267200"/>
            <a:ext cx="3200400" cy="2362200"/>
          </a:xfrm>
          <a:prstGeom prst="roundRect">
            <a:avLst>
              <a:gd name="adj" fmla="val 6394"/>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bIns="228600" anchor="b" anchorCtr="1"/>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900">
                <a:solidFill>
                  <a:schemeClr val="bg1"/>
                </a:solidFill>
                <a:latin typeface="Segoe"/>
              </a:rPr>
              <a:t>SELECT nome,X = b * (1-abs(sign(a - 2)))</a:t>
            </a:r>
          </a:p>
          <a:p>
            <a:pPr eaLnBrk="1" hangingPunct="1">
              <a:spcBef>
                <a:spcPct val="0"/>
              </a:spcBef>
              <a:buClrTx/>
              <a:buSzTx/>
              <a:buFontTx/>
              <a:buNone/>
            </a:pPr>
            <a:r>
              <a:rPr lang="en-US" altLang="en-US" sz="900">
                <a:solidFill>
                  <a:schemeClr val="bg1"/>
                </a:solidFill>
                <a:latin typeface="Segoe"/>
              </a:rPr>
              <a:t>from delta</a:t>
            </a:r>
          </a:p>
          <a:p>
            <a:pPr eaLnBrk="1" hangingPunct="1">
              <a:spcBef>
                <a:spcPct val="0"/>
              </a:spcBef>
              <a:buClrTx/>
              <a:buSzTx/>
              <a:buFontTx/>
              <a:buNone/>
            </a:pPr>
            <a:endParaRPr lang="en-US" altLang="en-US" sz="900">
              <a:solidFill>
                <a:schemeClr val="bg1"/>
              </a:solidFill>
              <a:latin typeface="Segoe"/>
            </a:endParaRPr>
          </a:p>
          <a:p>
            <a:pPr eaLnBrk="1" hangingPunct="1">
              <a:spcBef>
                <a:spcPct val="0"/>
              </a:spcBef>
              <a:buClrTx/>
              <a:buSzTx/>
              <a:buFontTx/>
              <a:buNone/>
            </a:pPr>
            <a:r>
              <a:rPr lang="en-US" altLang="en-US" sz="900">
                <a:solidFill>
                  <a:schemeClr val="bg1"/>
                </a:solidFill>
                <a:latin typeface="Segoe"/>
              </a:rPr>
              <a:t>nome       X</a:t>
            </a:r>
          </a:p>
          <a:p>
            <a:pPr eaLnBrk="1" hangingPunct="1">
              <a:spcBef>
                <a:spcPct val="0"/>
              </a:spcBef>
              <a:buClrTx/>
              <a:buSzTx/>
              <a:buFontTx/>
              <a:buNone/>
            </a:pPr>
            <a:r>
              <a:rPr lang="en-US" altLang="en-US" sz="900">
                <a:solidFill>
                  <a:schemeClr val="bg1"/>
                </a:solidFill>
                <a:latin typeface="Segoe"/>
              </a:rPr>
              <a:t>---------- -----------</a:t>
            </a:r>
          </a:p>
          <a:p>
            <a:pPr eaLnBrk="1" hangingPunct="1">
              <a:spcBef>
                <a:spcPct val="0"/>
              </a:spcBef>
              <a:buClrTx/>
              <a:buSzTx/>
              <a:buFontTx/>
              <a:buNone/>
            </a:pPr>
            <a:r>
              <a:rPr lang="en-US" altLang="en-US" sz="900">
                <a:solidFill>
                  <a:schemeClr val="bg1"/>
                </a:solidFill>
                <a:latin typeface="Segoe"/>
              </a:rPr>
              <a:t>DEG        0</a:t>
            </a:r>
          </a:p>
          <a:p>
            <a:pPr eaLnBrk="1" hangingPunct="1">
              <a:spcBef>
                <a:spcPct val="0"/>
              </a:spcBef>
              <a:buClrTx/>
              <a:buSzTx/>
              <a:buFontTx/>
              <a:buNone/>
            </a:pPr>
            <a:r>
              <a:rPr lang="en-US" altLang="en-US" sz="900">
                <a:solidFill>
                  <a:schemeClr val="bg1"/>
                </a:solidFill>
                <a:latin typeface="Segoe"/>
              </a:rPr>
              <a:t>LAW        55</a:t>
            </a:r>
          </a:p>
          <a:p>
            <a:pPr eaLnBrk="1" hangingPunct="1">
              <a:spcBef>
                <a:spcPct val="0"/>
              </a:spcBef>
              <a:buClrTx/>
              <a:buSzTx/>
              <a:buFontTx/>
              <a:buNone/>
            </a:pPr>
            <a:r>
              <a:rPr lang="en-US" altLang="en-US" sz="900">
                <a:solidFill>
                  <a:schemeClr val="bg1"/>
                </a:solidFill>
                <a:latin typeface="Segoe"/>
              </a:rPr>
              <a:t>DAV        0</a:t>
            </a:r>
          </a:p>
          <a:p>
            <a:pPr eaLnBrk="1" hangingPunct="1">
              <a:spcBef>
                <a:spcPct val="0"/>
              </a:spcBef>
              <a:buClrTx/>
              <a:buSzTx/>
              <a:buFontTx/>
              <a:buNone/>
            </a:pPr>
            <a:r>
              <a:rPr lang="en-US" altLang="en-US" sz="900">
                <a:solidFill>
                  <a:schemeClr val="bg1"/>
                </a:solidFill>
                <a:latin typeface="Segoe"/>
              </a:rPr>
              <a:t>DGW       0</a:t>
            </a:r>
            <a:endParaRPr lang="en-US" altLang="en-US" sz="1800">
              <a:solidFill>
                <a:schemeClr val="bg1"/>
              </a:solidFill>
              <a:latin typeface="Segoe"/>
            </a:endParaRPr>
          </a:p>
        </p:txBody>
      </p:sp>
      <p:sp>
        <p:nvSpPr>
          <p:cNvPr id="103433" name="AutoShape 102"/>
          <p:cNvSpPr>
            <a:spLocks noChangeArrowheads="1"/>
          </p:cNvSpPr>
          <p:nvPr/>
        </p:nvSpPr>
        <p:spPr bwMode="auto">
          <a:xfrm>
            <a:off x="3048000" y="43434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2 </a:t>
            </a:r>
          </a:p>
          <a:p>
            <a:pPr eaLnBrk="1" hangingPunct="1">
              <a:spcBef>
                <a:spcPct val="0"/>
              </a:spcBef>
              <a:buClrTx/>
              <a:buSzTx/>
              <a:buFontTx/>
              <a:buNone/>
            </a:pPr>
            <a:r>
              <a:rPr lang="pt-BR" altLang="en-US" sz="1000" b="1">
                <a:solidFill>
                  <a:schemeClr val="bg1"/>
                </a:solidFill>
                <a:latin typeface="Segoe"/>
              </a:rPr>
              <a:t>B será : 55</a:t>
            </a: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sp>
        <p:nvSpPr>
          <p:cNvPr id="103434" name="AutoShape 62"/>
          <p:cNvSpPr>
            <a:spLocks noChangeArrowheads="1"/>
          </p:cNvSpPr>
          <p:nvPr/>
        </p:nvSpPr>
        <p:spPr bwMode="auto">
          <a:xfrm>
            <a:off x="5562600" y="4343400"/>
            <a:ext cx="3352800" cy="23622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endParaRPr lang="en-US" altLang="en-US" sz="1000">
              <a:solidFill>
                <a:srgbClr val="A2998A"/>
              </a:solidFill>
              <a:latin typeface="Segoe"/>
            </a:endParaRPr>
          </a:p>
          <a:p>
            <a:pPr eaLnBrk="1" hangingPunct="1">
              <a:spcBef>
                <a:spcPct val="0"/>
              </a:spcBef>
              <a:buClrTx/>
              <a:buSzTx/>
              <a:buFontTx/>
              <a:buNone/>
            </a:pPr>
            <a:r>
              <a:rPr lang="en-US" altLang="en-US" sz="1000">
                <a:latin typeface="Segoe"/>
              </a:rPr>
              <a:t>SELECT nome,X = c * (abs(sign(a - 2)))</a:t>
            </a:r>
          </a:p>
          <a:p>
            <a:pPr eaLnBrk="1" hangingPunct="1">
              <a:spcBef>
                <a:spcPct val="0"/>
              </a:spcBef>
              <a:buClrTx/>
              <a:buSzTx/>
              <a:buFontTx/>
              <a:buNone/>
            </a:pPr>
            <a:r>
              <a:rPr lang="en-US" altLang="en-US" sz="1000">
                <a:latin typeface="Segoe"/>
              </a:rPr>
              <a:t>from delta</a:t>
            </a:r>
          </a:p>
          <a:p>
            <a:pPr eaLnBrk="1" hangingPunct="1">
              <a:spcBef>
                <a:spcPct val="0"/>
              </a:spcBef>
              <a:buClrTx/>
              <a:buSzTx/>
              <a:buFontTx/>
              <a:buNone/>
            </a:pPr>
            <a:r>
              <a:rPr lang="en-US" altLang="en-US" sz="1000">
                <a:latin typeface="Segoe"/>
              </a:rPr>
              <a:t>nome       X</a:t>
            </a:r>
          </a:p>
          <a:p>
            <a:pPr eaLnBrk="1" hangingPunct="1">
              <a:spcBef>
                <a:spcPct val="0"/>
              </a:spcBef>
              <a:buClrTx/>
              <a:buSzTx/>
              <a:buFontTx/>
              <a:buNone/>
            </a:pPr>
            <a:r>
              <a:rPr lang="en-US" altLang="en-US" sz="1000">
                <a:latin typeface="Segoe"/>
              </a:rPr>
              <a:t>---------- -----------</a:t>
            </a:r>
          </a:p>
          <a:p>
            <a:pPr eaLnBrk="1" hangingPunct="1">
              <a:spcBef>
                <a:spcPct val="0"/>
              </a:spcBef>
              <a:buClrTx/>
              <a:buSzTx/>
              <a:buFontTx/>
              <a:buNone/>
            </a:pPr>
            <a:r>
              <a:rPr lang="en-US" altLang="en-US" sz="1000">
                <a:latin typeface="Segoe"/>
              </a:rPr>
              <a:t>DEG        33</a:t>
            </a:r>
          </a:p>
          <a:p>
            <a:pPr eaLnBrk="1" hangingPunct="1">
              <a:spcBef>
                <a:spcPct val="0"/>
              </a:spcBef>
              <a:buClrTx/>
              <a:buSzTx/>
              <a:buFontTx/>
              <a:buNone/>
            </a:pPr>
            <a:r>
              <a:rPr lang="en-US" altLang="en-US" sz="1000">
                <a:latin typeface="Segoe"/>
              </a:rPr>
              <a:t>LAW        0</a:t>
            </a:r>
          </a:p>
          <a:p>
            <a:pPr eaLnBrk="1" hangingPunct="1">
              <a:spcBef>
                <a:spcPct val="0"/>
              </a:spcBef>
              <a:buClrTx/>
              <a:buSzTx/>
              <a:buFontTx/>
              <a:buNone/>
            </a:pPr>
            <a:r>
              <a:rPr lang="en-US" altLang="en-US" sz="1000">
                <a:latin typeface="Segoe"/>
              </a:rPr>
              <a:t>DAV        77</a:t>
            </a:r>
          </a:p>
          <a:p>
            <a:pPr eaLnBrk="1" hangingPunct="1">
              <a:spcBef>
                <a:spcPct val="0"/>
              </a:spcBef>
              <a:buClrTx/>
              <a:buSzTx/>
              <a:buFontTx/>
              <a:buNone/>
            </a:pPr>
            <a:r>
              <a:rPr lang="en-US" altLang="en-US" sz="1000">
                <a:latin typeface="Segoe"/>
              </a:rPr>
              <a:t>DGW      11</a:t>
            </a:r>
          </a:p>
        </p:txBody>
      </p:sp>
      <p:sp>
        <p:nvSpPr>
          <p:cNvPr id="103435" name="AutoShape 102"/>
          <p:cNvSpPr>
            <a:spLocks noChangeArrowheads="1"/>
          </p:cNvSpPr>
          <p:nvPr/>
        </p:nvSpPr>
        <p:spPr bwMode="auto">
          <a:xfrm>
            <a:off x="6553200" y="4495800"/>
            <a:ext cx="1524000" cy="5334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000" b="1">
              <a:solidFill>
                <a:schemeClr val="bg1"/>
              </a:solidFill>
              <a:latin typeface="Segoe"/>
            </a:endParaRPr>
          </a:p>
          <a:p>
            <a:pPr eaLnBrk="1" hangingPunct="1">
              <a:spcBef>
                <a:spcPct val="0"/>
              </a:spcBef>
              <a:buClrTx/>
              <a:buSzTx/>
              <a:buFontTx/>
              <a:buNone/>
            </a:pPr>
            <a:r>
              <a:rPr lang="pt-BR" altLang="en-US" sz="1000" b="1">
                <a:solidFill>
                  <a:schemeClr val="bg1"/>
                </a:solidFill>
                <a:latin typeface="Segoe"/>
              </a:rPr>
              <a:t>Quando A for valor 2 </a:t>
            </a:r>
          </a:p>
          <a:p>
            <a:pPr eaLnBrk="1" hangingPunct="1">
              <a:spcBef>
                <a:spcPct val="0"/>
              </a:spcBef>
              <a:buClrTx/>
              <a:buSzTx/>
              <a:buFontTx/>
              <a:buNone/>
            </a:pPr>
            <a:r>
              <a:rPr lang="pt-BR" altLang="en-US" sz="1000" b="1">
                <a:solidFill>
                  <a:schemeClr val="bg1"/>
                </a:solidFill>
                <a:latin typeface="Segoe"/>
              </a:rPr>
              <a:t>C será: 0</a:t>
            </a:r>
          </a:p>
          <a:p>
            <a:pPr eaLnBrk="1" hangingPunct="1">
              <a:spcBef>
                <a:spcPct val="0"/>
              </a:spcBef>
              <a:buClrTx/>
              <a:buSzTx/>
              <a:buFontTx/>
              <a:buNone/>
            </a:pPr>
            <a:endParaRPr lang="en-US" altLang="en-US" sz="1000">
              <a:solidFill>
                <a:schemeClr val="bg1"/>
              </a:solidFill>
              <a:latin typeface="Segoe"/>
            </a:endParaRPr>
          </a:p>
          <a:p>
            <a:pPr eaLnBrk="1" hangingPunct="1">
              <a:spcBef>
                <a:spcPct val="0"/>
              </a:spcBef>
              <a:buClrTx/>
              <a:buSzTx/>
              <a:buFontTx/>
              <a:buNone/>
            </a:pPr>
            <a:endParaRPr lang="en-US" altLang="en-US" sz="1000">
              <a:solidFill>
                <a:schemeClr val="bg1"/>
              </a:solidFill>
              <a:latin typeface="Segoe"/>
            </a:endParaRPr>
          </a:p>
        </p:txBody>
      </p:sp>
      <p:grpSp>
        <p:nvGrpSpPr>
          <p:cNvPr id="103436" name="Group 146"/>
          <p:cNvGrpSpPr>
            <a:grpSpLocks/>
          </p:cNvGrpSpPr>
          <p:nvPr/>
        </p:nvGrpSpPr>
        <p:grpSpPr bwMode="auto">
          <a:xfrm>
            <a:off x="279400" y="358775"/>
            <a:ext cx="8069263" cy="1006475"/>
            <a:chOff x="236" y="-2093"/>
            <a:chExt cx="5227" cy="653"/>
          </a:xfrm>
        </p:grpSpPr>
        <p:pic>
          <p:nvPicPr>
            <p:cNvPr id="10343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5475"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05476" name="AutoShape 58"/>
          <p:cNvSpPr>
            <a:spLocks noChangeArrowheads="1"/>
          </p:cNvSpPr>
          <p:nvPr/>
        </p:nvSpPr>
        <p:spPr bwMode="auto">
          <a:xfrm>
            <a:off x="152400" y="2819400"/>
            <a:ext cx="30734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1 </a:t>
            </a:r>
          </a:p>
        </p:txBody>
      </p:sp>
      <p:sp>
        <p:nvSpPr>
          <p:cNvPr id="105477" name="AutoShape 59"/>
          <p:cNvSpPr>
            <a:spLocks noChangeArrowheads="1"/>
          </p:cNvSpPr>
          <p:nvPr/>
        </p:nvSpPr>
        <p:spPr bwMode="auto">
          <a:xfrm>
            <a:off x="152400" y="2220913"/>
            <a:ext cx="3073400" cy="963612"/>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- 1))) </a:t>
            </a:r>
          </a:p>
          <a:p>
            <a:pPr eaLnBrk="1" hangingPunct="1">
              <a:spcBef>
                <a:spcPct val="0"/>
              </a:spcBef>
              <a:buClrTx/>
              <a:buSzTx/>
              <a:buFontTx/>
              <a:buNone/>
            </a:pPr>
            <a:r>
              <a:rPr lang="en-US" altLang="en-US" sz="1000">
                <a:latin typeface="Segoe"/>
              </a:rPr>
              <a:t>              + c * (abs(sign(a - 1)))</a:t>
            </a:r>
          </a:p>
          <a:p>
            <a:pPr eaLnBrk="1" hangingPunct="1">
              <a:spcBef>
                <a:spcPct val="0"/>
              </a:spcBef>
              <a:buClrTx/>
              <a:buSzTx/>
              <a:buFontTx/>
              <a:buNone/>
            </a:pPr>
            <a:r>
              <a:rPr lang="en-US" altLang="en-US" sz="1000">
                <a:latin typeface="Segoe"/>
              </a:rPr>
              <a:t>from delta</a:t>
            </a:r>
          </a:p>
        </p:txBody>
      </p:sp>
      <p:grpSp>
        <p:nvGrpSpPr>
          <p:cNvPr id="105478" name="Group 70"/>
          <p:cNvGrpSpPr>
            <a:grpSpLocks/>
          </p:cNvGrpSpPr>
          <p:nvPr/>
        </p:nvGrpSpPr>
        <p:grpSpPr bwMode="auto">
          <a:xfrm>
            <a:off x="1122363" y="1181100"/>
            <a:ext cx="1000125" cy="1000125"/>
            <a:chOff x="1975" y="906"/>
            <a:chExt cx="630" cy="630"/>
          </a:xfrm>
        </p:grpSpPr>
        <p:sp>
          <p:nvSpPr>
            <p:cNvPr id="105492"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93"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A1</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22</a:t>
              </a:r>
            </a:p>
            <a:p>
              <a:pPr eaLnBrk="1" hangingPunct="1">
                <a:spcBef>
                  <a:spcPct val="0"/>
                </a:spcBef>
                <a:buClrTx/>
                <a:buSzTx/>
                <a:buFontTx/>
                <a:buNone/>
              </a:pPr>
              <a:r>
                <a:rPr lang="en-US" altLang="en-US" sz="800">
                  <a:solidFill>
                    <a:schemeClr val="bg1"/>
                  </a:solidFill>
                  <a:latin typeface="Segoe"/>
                </a:rPr>
                <a:t>LAW        44</a:t>
              </a:r>
            </a:p>
            <a:p>
              <a:pPr eaLnBrk="1" hangingPunct="1">
                <a:spcBef>
                  <a:spcPct val="0"/>
                </a:spcBef>
                <a:buClrTx/>
                <a:buSzTx/>
                <a:buFontTx/>
                <a:buNone/>
              </a:pPr>
              <a:r>
                <a:rPr lang="en-US" altLang="en-US" sz="800">
                  <a:solidFill>
                    <a:schemeClr val="bg1"/>
                  </a:solidFill>
                  <a:latin typeface="Segoe"/>
                </a:rPr>
                <a:t>DAV        77</a:t>
              </a:r>
            </a:p>
            <a:p>
              <a:pPr eaLnBrk="1" hangingPunct="1">
                <a:spcBef>
                  <a:spcPct val="0"/>
                </a:spcBef>
                <a:buClrTx/>
                <a:buSzTx/>
                <a:buFontTx/>
                <a:buNone/>
              </a:pPr>
              <a:r>
                <a:rPr lang="en-US" altLang="en-US" sz="800">
                  <a:solidFill>
                    <a:schemeClr val="bg1"/>
                  </a:solidFill>
                  <a:latin typeface="Segoe"/>
                </a:rPr>
                <a:t>DGW      11</a:t>
              </a:r>
            </a:p>
          </p:txBody>
        </p:sp>
      </p:grpSp>
      <p:sp>
        <p:nvSpPr>
          <p:cNvPr id="105479" name="AutoShape 58"/>
          <p:cNvSpPr>
            <a:spLocks noChangeArrowheads="1"/>
          </p:cNvSpPr>
          <p:nvPr/>
        </p:nvSpPr>
        <p:spPr bwMode="auto">
          <a:xfrm>
            <a:off x="3352800" y="2819400"/>
            <a:ext cx="3073400" cy="13335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2 </a:t>
            </a:r>
          </a:p>
        </p:txBody>
      </p:sp>
      <p:sp>
        <p:nvSpPr>
          <p:cNvPr id="105480" name="AutoShape 59"/>
          <p:cNvSpPr>
            <a:spLocks noChangeArrowheads="1"/>
          </p:cNvSpPr>
          <p:nvPr/>
        </p:nvSpPr>
        <p:spPr bwMode="auto">
          <a:xfrm>
            <a:off x="3352800" y="2220913"/>
            <a:ext cx="3073400" cy="963612"/>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- 2))) </a:t>
            </a:r>
          </a:p>
          <a:p>
            <a:pPr eaLnBrk="1" hangingPunct="1">
              <a:spcBef>
                <a:spcPct val="0"/>
              </a:spcBef>
              <a:buClrTx/>
              <a:buSzTx/>
              <a:buFontTx/>
              <a:buNone/>
            </a:pPr>
            <a:r>
              <a:rPr lang="en-US" altLang="en-US" sz="1000">
                <a:latin typeface="Segoe"/>
              </a:rPr>
              <a:t>              + c * (abs(sign(a - 2)))</a:t>
            </a:r>
          </a:p>
          <a:p>
            <a:pPr eaLnBrk="1" hangingPunct="1">
              <a:spcBef>
                <a:spcPct val="0"/>
              </a:spcBef>
              <a:buClrTx/>
              <a:buSzTx/>
              <a:buFontTx/>
              <a:buNone/>
            </a:pPr>
            <a:r>
              <a:rPr lang="en-US" altLang="en-US" sz="1000">
                <a:latin typeface="Segoe"/>
              </a:rPr>
              <a:t>from delta</a:t>
            </a:r>
          </a:p>
        </p:txBody>
      </p:sp>
      <p:grpSp>
        <p:nvGrpSpPr>
          <p:cNvPr id="105481" name="Group 70"/>
          <p:cNvGrpSpPr>
            <a:grpSpLocks/>
          </p:cNvGrpSpPr>
          <p:nvPr/>
        </p:nvGrpSpPr>
        <p:grpSpPr bwMode="auto">
          <a:xfrm>
            <a:off x="4322763" y="1181100"/>
            <a:ext cx="1000125" cy="1000125"/>
            <a:chOff x="1975" y="906"/>
            <a:chExt cx="630" cy="630"/>
          </a:xfrm>
        </p:grpSpPr>
        <p:sp>
          <p:nvSpPr>
            <p:cNvPr id="105490"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91"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A2</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33</a:t>
              </a:r>
            </a:p>
            <a:p>
              <a:pPr eaLnBrk="1" hangingPunct="1">
                <a:spcBef>
                  <a:spcPct val="0"/>
                </a:spcBef>
                <a:buClrTx/>
                <a:buSzTx/>
                <a:buFontTx/>
                <a:buNone/>
              </a:pPr>
              <a:r>
                <a:rPr lang="en-US" altLang="en-US" sz="800">
                  <a:solidFill>
                    <a:schemeClr val="bg1"/>
                  </a:solidFill>
                  <a:latin typeface="Segoe"/>
                </a:rPr>
                <a:t>LAW        55</a:t>
              </a:r>
            </a:p>
            <a:p>
              <a:pPr eaLnBrk="1" hangingPunct="1">
                <a:spcBef>
                  <a:spcPct val="0"/>
                </a:spcBef>
                <a:buClrTx/>
                <a:buSzTx/>
                <a:buFontTx/>
                <a:buNone/>
              </a:pPr>
              <a:r>
                <a:rPr lang="en-US" altLang="en-US" sz="800">
                  <a:solidFill>
                    <a:schemeClr val="bg1"/>
                  </a:solidFill>
                  <a:latin typeface="Segoe"/>
                </a:rPr>
                <a:t>DAV        77</a:t>
              </a:r>
            </a:p>
            <a:p>
              <a:pPr eaLnBrk="1" hangingPunct="1">
                <a:spcBef>
                  <a:spcPct val="0"/>
                </a:spcBef>
                <a:buClrTx/>
                <a:buSzTx/>
                <a:buFontTx/>
                <a:buNone/>
              </a:pPr>
              <a:r>
                <a:rPr lang="en-US" altLang="en-US" sz="800">
                  <a:solidFill>
                    <a:schemeClr val="bg1"/>
                  </a:solidFill>
                  <a:latin typeface="Segoe"/>
                </a:rPr>
                <a:t>DGW      11</a:t>
              </a:r>
            </a:p>
          </p:txBody>
        </p:sp>
      </p:grpSp>
      <p:sp>
        <p:nvSpPr>
          <p:cNvPr id="105482" name="AutoShape 59"/>
          <p:cNvSpPr>
            <a:spLocks noChangeArrowheads="1"/>
          </p:cNvSpPr>
          <p:nvPr/>
        </p:nvSpPr>
        <p:spPr bwMode="auto">
          <a:xfrm>
            <a:off x="5856288" y="4724400"/>
            <a:ext cx="3073400" cy="963613"/>
          </a:xfrm>
          <a:prstGeom prst="roundRect">
            <a:avLst>
              <a:gd name="adj" fmla="val 12190"/>
            </a:avLst>
          </a:prstGeom>
          <a:gradFill rotWithShape="0">
            <a:gsLst>
              <a:gs pos="0">
                <a:srgbClr val="5494FF"/>
              </a:gs>
              <a:gs pos="100000">
                <a:srgbClr val="074D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000">
                <a:latin typeface="Segoe"/>
              </a:rPr>
              <a:t>SELECT nome,X = b * (1-abs(sign(a - 3))) </a:t>
            </a:r>
          </a:p>
          <a:p>
            <a:pPr eaLnBrk="1" hangingPunct="1">
              <a:spcBef>
                <a:spcPct val="0"/>
              </a:spcBef>
              <a:buClrTx/>
              <a:buSzTx/>
              <a:buFontTx/>
              <a:buNone/>
            </a:pPr>
            <a:r>
              <a:rPr lang="en-US" altLang="en-US" sz="1000">
                <a:latin typeface="Segoe"/>
              </a:rPr>
              <a:t>              + c * (abs(sign(a - 3)))</a:t>
            </a:r>
          </a:p>
          <a:p>
            <a:pPr eaLnBrk="1" hangingPunct="1">
              <a:spcBef>
                <a:spcPct val="0"/>
              </a:spcBef>
              <a:buClrTx/>
              <a:buSzTx/>
              <a:buFontTx/>
              <a:buNone/>
            </a:pPr>
            <a:r>
              <a:rPr lang="en-US" altLang="en-US" sz="1000">
                <a:latin typeface="Segoe"/>
              </a:rPr>
              <a:t>from delta</a:t>
            </a:r>
          </a:p>
        </p:txBody>
      </p:sp>
      <p:grpSp>
        <p:nvGrpSpPr>
          <p:cNvPr id="105483" name="Group 70"/>
          <p:cNvGrpSpPr>
            <a:grpSpLocks/>
          </p:cNvGrpSpPr>
          <p:nvPr/>
        </p:nvGrpSpPr>
        <p:grpSpPr bwMode="auto">
          <a:xfrm>
            <a:off x="6837363" y="3695700"/>
            <a:ext cx="1000125" cy="1000125"/>
            <a:chOff x="1975" y="906"/>
            <a:chExt cx="630" cy="630"/>
          </a:xfrm>
        </p:grpSpPr>
        <p:sp>
          <p:nvSpPr>
            <p:cNvPr id="105488" name="AutoShape 66"/>
            <p:cNvSpPr>
              <a:spLocks noChangeArrowheads="1"/>
            </p:cNvSpPr>
            <p:nvPr/>
          </p:nvSpPr>
          <p:spPr bwMode="auto">
            <a:xfrm>
              <a:off x="1975" y="906"/>
              <a:ext cx="630" cy="630"/>
            </a:xfrm>
            <a:prstGeom prst="roundRect">
              <a:avLst>
                <a:gd name="adj" fmla="val 9037"/>
              </a:avLst>
            </a:prstGeom>
            <a:gradFill rotWithShape="0">
              <a:gsLst>
                <a:gs pos="0">
                  <a:srgbClr val="F29F23"/>
                </a:gs>
                <a:gs pos="100000">
                  <a:srgbClr val="D7761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a:solidFill>
                    <a:schemeClr val="bg2"/>
                  </a:solidFill>
                  <a:latin typeface="Segoe"/>
                </a:rPr>
                <a:t>c</a:t>
              </a:r>
            </a:p>
          </p:txBody>
        </p:sp>
        <p:sp>
          <p:nvSpPr>
            <p:cNvPr id="105489" name="AutoShape 60"/>
            <p:cNvSpPr>
              <a:spLocks noChangeArrowheads="1"/>
            </p:cNvSpPr>
            <p:nvPr/>
          </p:nvSpPr>
          <p:spPr bwMode="auto">
            <a:xfrm>
              <a:off x="2045" y="977"/>
              <a:ext cx="489" cy="489"/>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en-US" sz="1100">
                  <a:solidFill>
                    <a:schemeClr val="bg2"/>
                  </a:solidFill>
                  <a:latin typeface="Segoe"/>
                </a:rPr>
                <a:t>A3</a:t>
              </a:r>
            </a:p>
            <a:p>
              <a:pPr eaLnBrk="1" hangingPunct="1">
                <a:spcBef>
                  <a:spcPct val="0"/>
                </a:spcBef>
                <a:buClrTx/>
                <a:buSzTx/>
                <a:buFontTx/>
                <a:buNone/>
              </a:pPr>
              <a:r>
                <a:rPr lang="en-US" altLang="en-US" sz="800">
                  <a:solidFill>
                    <a:schemeClr val="bg1"/>
                  </a:solidFill>
                  <a:latin typeface="Segoe"/>
                </a:rPr>
                <a:t>nome       X</a:t>
              </a:r>
            </a:p>
            <a:p>
              <a:pPr eaLnBrk="1" hangingPunct="1">
                <a:spcBef>
                  <a:spcPct val="0"/>
                </a:spcBef>
                <a:buClrTx/>
                <a:buSzTx/>
                <a:buFontTx/>
                <a:buNone/>
              </a:pPr>
              <a:r>
                <a:rPr lang="en-US" altLang="en-US" sz="800">
                  <a:solidFill>
                    <a:schemeClr val="bg1"/>
                  </a:solidFill>
                  <a:latin typeface="Segoe"/>
                </a:rPr>
                <a:t>DEG        33</a:t>
              </a:r>
            </a:p>
            <a:p>
              <a:pPr eaLnBrk="1" hangingPunct="1">
                <a:spcBef>
                  <a:spcPct val="0"/>
                </a:spcBef>
                <a:buClrTx/>
                <a:buSzTx/>
                <a:buFontTx/>
                <a:buNone/>
              </a:pPr>
              <a:r>
                <a:rPr lang="en-US" altLang="en-US" sz="800">
                  <a:solidFill>
                    <a:schemeClr val="bg1"/>
                  </a:solidFill>
                  <a:latin typeface="Segoe"/>
                </a:rPr>
                <a:t>LAW        44</a:t>
              </a:r>
            </a:p>
            <a:p>
              <a:pPr eaLnBrk="1" hangingPunct="1">
                <a:spcBef>
                  <a:spcPct val="0"/>
                </a:spcBef>
                <a:buClrTx/>
                <a:buSzTx/>
                <a:buFontTx/>
                <a:buNone/>
              </a:pPr>
              <a:r>
                <a:rPr lang="en-US" altLang="en-US" sz="800">
                  <a:solidFill>
                    <a:schemeClr val="bg1"/>
                  </a:solidFill>
                  <a:latin typeface="Segoe"/>
                </a:rPr>
                <a:t>DAV        66</a:t>
              </a:r>
            </a:p>
            <a:p>
              <a:pPr eaLnBrk="1" hangingPunct="1">
                <a:spcBef>
                  <a:spcPct val="0"/>
                </a:spcBef>
                <a:buClrTx/>
                <a:buSzTx/>
                <a:buFontTx/>
                <a:buNone/>
              </a:pPr>
              <a:r>
                <a:rPr lang="en-US" altLang="en-US" sz="800">
                  <a:solidFill>
                    <a:schemeClr val="bg1"/>
                  </a:solidFill>
                  <a:latin typeface="Segoe"/>
                </a:rPr>
                <a:t>DGW       88</a:t>
              </a:r>
            </a:p>
          </p:txBody>
        </p:sp>
      </p:grpSp>
      <p:sp>
        <p:nvSpPr>
          <p:cNvPr id="105484" name="AutoShape 58"/>
          <p:cNvSpPr>
            <a:spLocks noChangeArrowheads="1"/>
          </p:cNvSpPr>
          <p:nvPr/>
        </p:nvSpPr>
        <p:spPr bwMode="auto">
          <a:xfrm>
            <a:off x="5832475" y="5592763"/>
            <a:ext cx="3073400" cy="1016000"/>
          </a:xfrm>
          <a:prstGeom prst="roundRect">
            <a:avLst>
              <a:gd name="adj" fmla="val 11532"/>
            </a:avLst>
          </a:prstGeom>
          <a:gradFill rotWithShape="0">
            <a:gsLst>
              <a:gs pos="0">
                <a:srgbClr val="4C4C4C"/>
              </a:gs>
              <a:gs pos="100000">
                <a:srgbClr val="19191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en-US" altLang="en-US" sz="1800">
              <a:solidFill>
                <a:srgbClr val="A2998A"/>
              </a:solidFill>
              <a:latin typeface="Segoe"/>
            </a:endParaRPr>
          </a:p>
          <a:p>
            <a:pPr algn="ctr" eaLnBrk="1" hangingPunct="1">
              <a:spcBef>
                <a:spcPct val="0"/>
              </a:spcBef>
              <a:buClrTx/>
              <a:buSzTx/>
              <a:buFontTx/>
              <a:buNone/>
            </a:pPr>
            <a:r>
              <a:rPr lang="en-US" altLang="en-US" sz="1800">
                <a:solidFill>
                  <a:srgbClr val="A2998A"/>
                </a:solidFill>
                <a:latin typeface="Segoe"/>
              </a:rPr>
              <a:t>A = 3 </a:t>
            </a:r>
          </a:p>
        </p:txBody>
      </p:sp>
      <p:grpSp>
        <p:nvGrpSpPr>
          <p:cNvPr id="105485" name="Group 146"/>
          <p:cNvGrpSpPr>
            <a:grpSpLocks/>
          </p:cNvGrpSpPr>
          <p:nvPr/>
        </p:nvGrpSpPr>
        <p:grpSpPr bwMode="auto">
          <a:xfrm>
            <a:off x="279400" y="358775"/>
            <a:ext cx="8069263" cy="1006475"/>
            <a:chOff x="236" y="-2093"/>
            <a:chExt cx="5227" cy="653"/>
          </a:xfrm>
        </p:grpSpPr>
        <p:pic>
          <p:nvPicPr>
            <p:cNvPr id="105486"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 y="-2093"/>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139"/>
            <p:cNvSpPr>
              <a:spLocks noChangeArrowheads="1"/>
            </p:cNvSpPr>
            <p:nvPr/>
          </p:nvSpPr>
          <p:spPr bwMode="auto">
            <a:xfrm>
              <a:off x="795" y="-2091"/>
              <a:ext cx="4022" cy="651"/>
            </a:xfrm>
            <a:prstGeom prst="rect">
              <a:avLst/>
            </a:prstGeom>
            <a:noFill/>
            <a:ln w="9525">
              <a:noFill/>
              <a:miter lim="800000"/>
              <a:headEnd/>
              <a:tailEnd/>
            </a:ln>
          </p:spPr>
          <p:txBody>
            <a:bodyPr>
              <a:spAutoFit/>
            </a:bodyPr>
            <a:lstStyle/>
            <a:p>
              <a:pPr>
                <a:lnSpc>
                  <a:spcPct val="90000"/>
                </a:lnSpc>
                <a:defRPr/>
              </a:pPr>
              <a:r>
                <a:rPr lang="pt-BR" sz="2000" spc="-150" dirty="0">
                  <a:ln w="3175">
                    <a:noFill/>
                  </a:ln>
                  <a:solidFill>
                    <a:schemeClr val="tx1"/>
                  </a:solidFill>
                  <a:effectLst>
                    <a:outerShdw blurRad="50800" dist="38100" dir="2700000" algn="tl" rotWithShape="0">
                      <a:prstClr val="black">
                        <a:alpha val="40000"/>
                      </a:prstClr>
                    </a:outerShdw>
                  </a:effectLst>
                  <a:latin typeface="Arial" pitchFamily="34" charset="0"/>
                </a:rPr>
                <a:t>Estudo de caso :</a:t>
              </a:r>
              <a:r>
                <a:rPr lang="pt-BR" sz="2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 </a:t>
              </a:r>
              <a:r>
                <a:rPr lang="pt-BR" sz="2000" spc="-150" dirty="0">
                  <a:ln w="3175">
                    <a:noFill/>
                  </a:ln>
                  <a:solidFill>
                    <a:schemeClr val="tx1"/>
                  </a:solidFill>
                  <a:effectLst>
                    <a:outerShdw blurRad="50800" dist="38100" dir="2700000" algn="tl" rotWithShape="0">
                      <a:prstClr val="black">
                        <a:alpha val="40000"/>
                      </a:prstClr>
                    </a:outerShdw>
                  </a:effectLst>
                  <a:latin typeface="Segoe" pitchFamily="34" charset="0"/>
                  <a:cs typeface="Arial" charset="0"/>
                </a:rPr>
                <a:t>Acessando dados de referencia cruzada</a:t>
              </a:r>
              <a:endParaRPr lang="en-US" sz="2000" dirty="0">
                <a:solidFill>
                  <a:schemeClr val="tx1"/>
                </a:solidFill>
              </a:endParaRPr>
            </a:p>
            <a:p>
              <a:pPr>
                <a:lnSpc>
                  <a:spcPct val="90000"/>
                </a:lnSpc>
                <a:defRPr/>
              </a:pPr>
              <a:r>
                <a:rPr lang="pt-BR" sz="2800" dirty="0"/>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a:p>
              <a:pPr>
                <a:lnSpc>
                  <a:spcPct val="90000"/>
                </a:lnSpc>
                <a:defRPr/>
              </a:pPr>
              <a:endParaRPr lang="en-US" sz="2000" spc="-150" dirty="0">
                <a:ln w="3175">
                  <a:noFill/>
                </a:ln>
                <a:solidFill>
                  <a:schemeClr val="tx1"/>
                </a:solidFill>
                <a:effectLst>
                  <a:outerShdw blurRad="50800" dist="38100" dir="2700000" algn="tl" rotWithShape="0">
                    <a:prstClr val="black">
                      <a:alpha val="40000"/>
                    </a:prstClr>
                  </a:outerShdw>
                </a:effectLst>
                <a:latin typeface="Arial" pitchFamily="34" charset="0"/>
              </a:endParaRPr>
            </a:p>
          </p:txBody>
        </p:sp>
      </p:gr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46"/>
          <p:cNvGrpSpPr>
            <a:grpSpLocks/>
          </p:cNvGrpSpPr>
          <p:nvPr/>
        </p:nvGrpSpPr>
        <p:grpSpPr bwMode="auto">
          <a:xfrm>
            <a:off x="363538" y="334963"/>
            <a:ext cx="8297862" cy="374650"/>
            <a:chOff x="341" y="1296"/>
            <a:chExt cx="5227" cy="236"/>
          </a:xfrm>
        </p:grpSpPr>
        <p:pic>
          <p:nvPicPr>
            <p:cNvPr id="13387"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dirty="0">
                  <a:solidFill>
                    <a:schemeClr val="tx1"/>
                  </a:solidFill>
                  <a:latin typeface="Constantia" pitchFamily="18" charset="0"/>
                </a:rPr>
                <a:t>A força do Bit (Binary Digit) – A Base de Tudo</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grpSp>
        <p:nvGrpSpPr>
          <p:cNvPr id="4" name="Group 143"/>
          <p:cNvGrpSpPr>
            <a:grpSpLocks/>
          </p:cNvGrpSpPr>
          <p:nvPr/>
        </p:nvGrpSpPr>
        <p:grpSpPr bwMode="auto">
          <a:xfrm>
            <a:off x="1569164" y="943753"/>
            <a:ext cx="6220698" cy="892986"/>
            <a:chOff x="1497" y="2075"/>
            <a:chExt cx="1248" cy="262"/>
          </a:xfrm>
        </p:grpSpPr>
        <p:pic>
          <p:nvPicPr>
            <p:cNvPr id="13384" name="Picture 91" descr="Gel - Gel3 long rectangles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 y="2203"/>
              <a:ext cx="8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5" name="Rectangle 8"/>
            <p:cNvSpPr>
              <a:spLocks noChangeArrowheads="1"/>
            </p:cNvSpPr>
            <p:nvPr/>
          </p:nvSpPr>
          <p:spPr bwMode="auto">
            <a:xfrm>
              <a:off x="1521" y="2212"/>
              <a:ext cx="86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pt-BR" altLang="en-US" sz="1600" b="1" i="1" dirty="0">
                  <a:latin typeface="Constantia" panose="02030602050306030303" pitchFamily="18" charset="0"/>
                  <a:ea typeface="Calibri" panose="020F0502020204030204" pitchFamily="34" charset="0"/>
                  <a:cs typeface="Times New Roman" panose="02020603050405020304" pitchFamily="18" charset="0"/>
                </a:rPr>
                <a:t>Resumo mnemônico da operação </a:t>
              </a:r>
              <a:r>
                <a:rPr lang="pt-BR" altLang="en-US" sz="1600" b="1" i="1" dirty="0" err="1">
                  <a:latin typeface="Constantia" panose="02030602050306030303" pitchFamily="18" charset="0"/>
                  <a:ea typeface="Calibri" panose="020F0502020204030204" pitchFamily="34" charset="0"/>
                  <a:cs typeface="Times New Roman" panose="02020603050405020304" pitchFamily="18" charset="0"/>
                </a:rPr>
                <a:t>bitwise</a:t>
              </a:r>
              <a:r>
                <a:rPr lang="pt-BR" altLang="en-US" sz="1600" b="1" i="1" dirty="0">
                  <a:latin typeface="Constantia" panose="02030602050306030303" pitchFamily="18" charset="0"/>
                  <a:ea typeface="Calibri" panose="020F0502020204030204" pitchFamily="34" charset="0"/>
                  <a:cs typeface="Times New Roman" panose="02020603050405020304" pitchFamily="18" charset="0"/>
                </a:rPr>
                <a:t>.</a:t>
              </a:r>
            </a:p>
          </p:txBody>
        </p:sp>
        <p:sp>
          <p:nvSpPr>
            <p:cNvPr id="16" name="Rectangle 65"/>
            <p:cNvSpPr>
              <a:spLocks noChangeArrowheads="1"/>
            </p:cNvSpPr>
            <p:nvPr/>
          </p:nvSpPr>
          <p:spPr bwMode="auto">
            <a:xfrm>
              <a:off x="1785" y="2075"/>
              <a:ext cx="960" cy="174"/>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grpSp>
      <p:grpSp>
        <p:nvGrpSpPr>
          <p:cNvPr id="13316" name="Group 144"/>
          <p:cNvGrpSpPr>
            <a:grpSpLocks/>
          </p:cNvGrpSpPr>
          <p:nvPr/>
        </p:nvGrpSpPr>
        <p:grpSpPr bwMode="auto">
          <a:xfrm>
            <a:off x="949325" y="1987810"/>
            <a:ext cx="5984875" cy="1352550"/>
            <a:chOff x="960" y="1616"/>
            <a:chExt cx="3936" cy="192"/>
          </a:xfrm>
        </p:grpSpPr>
        <p:pic>
          <p:nvPicPr>
            <p:cNvPr id="13382" name="Picture 84" descr="Gel - Gel3 long rectangles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616"/>
              <a:ext cx="39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3" name="Rectangle 7"/>
            <p:cNvSpPr>
              <a:spLocks noChangeArrowheads="1"/>
            </p:cNvSpPr>
            <p:nvPr/>
          </p:nvSpPr>
          <p:spPr bwMode="auto">
            <a:xfrm>
              <a:off x="1008" y="1627"/>
              <a:ext cx="3648"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200" b="1" i="1">
                <a:latin typeface="Arial" panose="020B0604020202020204" pitchFamily="34" charset="0"/>
              </a:endParaRPr>
            </a:p>
          </p:txBody>
        </p:sp>
      </p:grpSp>
      <p:graphicFrame>
        <p:nvGraphicFramePr>
          <p:cNvPr id="28" name="Table 27"/>
          <p:cNvGraphicFramePr>
            <a:graphicFrameLocks noGrp="1"/>
          </p:cNvGraphicFramePr>
          <p:nvPr>
            <p:extLst/>
          </p:nvPr>
        </p:nvGraphicFramePr>
        <p:xfrm>
          <a:off x="1227138" y="2182813"/>
          <a:ext cx="5429250" cy="1006476"/>
        </p:xfrm>
        <a:graphic>
          <a:graphicData uri="http://schemas.openxmlformats.org/drawingml/2006/table">
            <a:tbl>
              <a:tblPr/>
              <a:tblGrid>
                <a:gridCol w="573426">
                  <a:extLst>
                    <a:ext uri="{9D8B030D-6E8A-4147-A177-3AD203B41FA5}">
                      <a16:colId xmlns:a16="http://schemas.microsoft.com/office/drawing/2014/main" val="20000"/>
                    </a:ext>
                  </a:extLst>
                </a:gridCol>
                <a:gridCol w="585627">
                  <a:extLst>
                    <a:ext uri="{9D8B030D-6E8A-4147-A177-3AD203B41FA5}">
                      <a16:colId xmlns:a16="http://schemas.microsoft.com/office/drawing/2014/main" val="20001"/>
                    </a:ext>
                  </a:extLst>
                </a:gridCol>
                <a:gridCol w="597828">
                  <a:extLst>
                    <a:ext uri="{9D8B030D-6E8A-4147-A177-3AD203B41FA5}">
                      <a16:colId xmlns:a16="http://schemas.microsoft.com/office/drawing/2014/main" val="20002"/>
                    </a:ext>
                  </a:extLst>
                </a:gridCol>
                <a:gridCol w="585627">
                  <a:extLst>
                    <a:ext uri="{9D8B030D-6E8A-4147-A177-3AD203B41FA5}">
                      <a16:colId xmlns:a16="http://schemas.microsoft.com/office/drawing/2014/main" val="20003"/>
                    </a:ext>
                  </a:extLst>
                </a:gridCol>
                <a:gridCol w="732034">
                  <a:extLst>
                    <a:ext uri="{9D8B030D-6E8A-4147-A177-3AD203B41FA5}">
                      <a16:colId xmlns:a16="http://schemas.microsoft.com/office/drawing/2014/main" val="20004"/>
                    </a:ext>
                  </a:extLst>
                </a:gridCol>
                <a:gridCol w="732034">
                  <a:extLst>
                    <a:ext uri="{9D8B030D-6E8A-4147-A177-3AD203B41FA5}">
                      <a16:colId xmlns:a16="http://schemas.microsoft.com/office/drawing/2014/main" val="20005"/>
                    </a:ext>
                  </a:extLst>
                </a:gridCol>
                <a:gridCol w="817438">
                  <a:extLst>
                    <a:ext uri="{9D8B030D-6E8A-4147-A177-3AD203B41FA5}">
                      <a16:colId xmlns:a16="http://schemas.microsoft.com/office/drawing/2014/main" val="20006"/>
                    </a:ext>
                  </a:extLst>
                </a:gridCol>
                <a:gridCol w="805236">
                  <a:extLst>
                    <a:ext uri="{9D8B030D-6E8A-4147-A177-3AD203B41FA5}">
                      <a16:colId xmlns:a16="http://schemas.microsoft.com/office/drawing/2014/main" val="20007"/>
                    </a:ext>
                  </a:extLst>
                </a:gridCol>
              </a:tblGrid>
              <a:tr h="167746">
                <a:tc>
                  <a:txBody>
                    <a:bodyPr/>
                    <a:lstStyle/>
                    <a:p>
                      <a:r>
                        <a:rPr lang="pt-BR" sz="1100" dirty="0">
                          <a:solidFill>
                            <a:schemeClr val="tx1"/>
                          </a:solidFill>
                          <a:latin typeface="Calibri"/>
                          <a:ea typeface="Times New Roman"/>
                          <a:cs typeface="Times New Roman"/>
                        </a:rPr>
                        <a:t>Dec  </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Bin</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bitwise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 dec</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Bin</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dirty="0" smtClean="0">
                          <a:solidFill>
                            <a:schemeClr val="tx1"/>
                          </a:solidFill>
                          <a:latin typeface="Calibri"/>
                          <a:ea typeface="Times New Roman"/>
                          <a:cs typeface="Times New Roman"/>
                        </a:rPr>
                        <a:t>Bin  </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smtClean="0">
                          <a:solidFill>
                            <a:srgbClr val="333333"/>
                          </a:solidFill>
                          <a:latin typeface="Calibri"/>
                          <a:ea typeface="Times New Roman"/>
                          <a:cs typeface="Times New Roman"/>
                        </a:rPr>
                        <a:t>Decimal</a:t>
                      </a:r>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And &amp;</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6</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dirty="0" smtClean="0">
                          <a:solidFill>
                            <a:schemeClr val="tx1"/>
                          </a:solidFill>
                          <a:latin typeface="Calibri"/>
                          <a:ea typeface="Times New Roman"/>
                          <a:cs typeface="Times New Roman"/>
                        </a:rPr>
                        <a:t>0010 </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smtClean="0">
                          <a:solidFill>
                            <a:srgbClr val="333333"/>
                          </a:solidFill>
                          <a:latin typeface="Calibri"/>
                          <a:ea typeface="Times New Roman"/>
                          <a:cs typeface="Times New Roman"/>
                        </a:rPr>
                        <a:t>      2</a:t>
                      </a:r>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Or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6</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aseline="0" dirty="0" smtClean="0">
                          <a:solidFill>
                            <a:schemeClr val="tx1"/>
                          </a:solidFill>
                          <a:latin typeface="Calibri"/>
                          <a:ea typeface="Times New Roman"/>
                          <a:cs typeface="Times New Roman"/>
                        </a:rPr>
                        <a:t>0110</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smtClean="0">
                          <a:solidFill>
                            <a:srgbClr val="333333"/>
                          </a:solidFill>
                          <a:latin typeface="Calibri"/>
                          <a:ea typeface="Times New Roman"/>
                          <a:cs typeface="Times New Roman"/>
                        </a:rPr>
                        <a:t>      6</a:t>
                      </a:r>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a:solidFill>
                            <a:schemeClr val="tx1"/>
                          </a:solidFill>
                          <a:latin typeface="Calibri"/>
                          <a:ea typeface="Times New Roman"/>
                          <a:cs typeface="Times New Roman"/>
                        </a:rPr>
                        <a:t>0010</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Xor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6</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0110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aseline="0" dirty="0" smtClean="0">
                          <a:solidFill>
                            <a:schemeClr val="tx1"/>
                          </a:solidFill>
                          <a:latin typeface="Calibri"/>
                          <a:ea typeface="Times New Roman"/>
                          <a:cs typeface="Times New Roman"/>
                        </a:rPr>
                        <a:t>0100</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smtClean="0">
                          <a:solidFill>
                            <a:srgbClr val="333333"/>
                          </a:solidFill>
                          <a:latin typeface="Calibri"/>
                          <a:ea typeface="Times New Roman"/>
                          <a:cs typeface="Times New Roman"/>
                        </a:rPr>
                        <a:t>      4</a:t>
                      </a:r>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746">
                <a:tc>
                  <a:txBody>
                    <a:bodyPr/>
                    <a:lstStyle/>
                    <a:p>
                      <a:r>
                        <a:rPr lang="pt-BR" sz="1100">
                          <a:solidFill>
                            <a:schemeClr val="tx1"/>
                          </a:solidFill>
                          <a:latin typeface="Calibri"/>
                          <a:ea typeface="Times New Roman"/>
                          <a:cs typeface="Times New Roman"/>
                        </a:rPr>
                        <a:t>2</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0010</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baseline="0">
                          <a:solidFill>
                            <a:schemeClr val="tx1"/>
                          </a:solidFill>
                          <a:latin typeface="Calibri"/>
                          <a:ea typeface="Times New Roman"/>
                          <a:cs typeface="Times New Roman"/>
                        </a:rPr>
                        <a:t>Not ~</a:t>
                      </a:r>
                      <a:endParaRPr lang="en-US" sz="1100" baseline="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a:solidFill>
                            <a:schemeClr val="tx1"/>
                          </a:solidFill>
                          <a:latin typeface="Calibri"/>
                          <a:ea typeface="Times New Roman"/>
                          <a:cs typeface="Times New Roman"/>
                        </a:rPr>
                        <a:t>1101</a:t>
                      </a:r>
                      <a:endParaRPr lang="en-US" sz="110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baseline="0" dirty="0" smtClean="0">
                          <a:solidFill>
                            <a:schemeClr val="tx1"/>
                          </a:solidFill>
                          <a:latin typeface="Calibri"/>
                          <a:ea typeface="Times New Roman"/>
                          <a:cs typeface="Times New Roman"/>
                        </a:rPr>
                        <a:t>1101</a:t>
                      </a:r>
                      <a:endParaRPr lang="en-US"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pt-BR" sz="1100" dirty="0" smtClean="0">
                          <a:solidFill>
                            <a:srgbClr val="333333"/>
                          </a:solidFill>
                          <a:latin typeface="Calibri"/>
                          <a:ea typeface="Times New Roman"/>
                          <a:cs typeface="Times New Roman"/>
                        </a:rPr>
                        <a:t>    13</a:t>
                      </a:r>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746">
                <a:tc>
                  <a:txBody>
                    <a:bodyPr/>
                    <a:lstStyle/>
                    <a:p>
                      <a:r>
                        <a:rPr lang="pt-BR" sz="1100" dirty="0">
                          <a:solidFill>
                            <a:schemeClr val="tx1"/>
                          </a:solidFill>
                          <a:latin typeface="Calibri"/>
                          <a:ea typeface="Times New Roman"/>
                          <a:cs typeface="Times New Roman"/>
                        </a:rPr>
                        <a:t> </a:t>
                      </a:r>
                      <a:endParaRPr lang="en-US"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baseline="0" dirty="0">
                        <a:solidFill>
                          <a:schemeClr val="tx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endParaRPr lang="pt-BR" sz="1100" dirty="0">
                        <a:solidFill>
                          <a:srgbClr val="333333"/>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1898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2"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5363" name="AutoShape 14" descr="image001"/>
          <p:cNvSpPr>
            <a:spLocks noChangeAspect="1" noChangeArrowheads="1"/>
          </p:cNvSpPr>
          <p:nvPr/>
        </p:nvSpPr>
        <p:spPr bwMode="auto">
          <a:xfrm>
            <a:off x="-61913" y="628650"/>
            <a:ext cx="9267826"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pt-BR" altLang="en-US" sz="1800">
              <a:solidFill>
                <a:srgbClr val="A2998A"/>
              </a:solidFill>
              <a:latin typeface="Segoe"/>
            </a:endParaRPr>
          </a:p>
        </p:txBody>
      </p:sp>
      <p:sp>
        <p:nvSpPr>
          <p:cNvPr id="15364" name="AutoShape 36"/>
          <p:cNvSpPr>
            <a:spLocks noChangeArrowheads="1"/>
          </p:cNvSpPr>
          <p:nvPr/>
        </p:nvSpPr>
        <p:spPr bwMode="auto">
          <a:xfrm>
            <a:off x="1831975" y="1679575"/>
            <a:ext cx="1524000" cy="8382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Aritmética Binária </a:t>
            </a:r>
            <a:endParaRPr lang="en-US" altLang="en-US" sz="1100">
              <a:solidFill>
                <a:schemeClr val="bg1"/>
              </a:solidFill>
              <a:latin typeface="Segoe"/>
            </a:endParaRPr>
          </a:p>
        </p:txBody>
      </p:sp>
      <p:sp>
        <p:nvSpPr>
          <p:cNvPr id="15365" name="AutoShape 37"/>
          <p:cNvSpPr>
            <a:spLocks noChangeArrowheads="1"/>
          </p:cNvSpPr>
          <p:nvPr/>
        </p:nvSpPr>
        <p:spPr bwMode="auto">
          <a:xfrm>
            <a:off x="18319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en-US" sz="1100" b="1" dirty="0" err="1">
                <a:solidFill>
                  <a:schemeClr val="bg1"/>
                </a:solidFill>
                <a:latin typeface="Segoe"/>
              </a:rPr>
              <a:t>Operações</a:t>
            </a:r>
            <a:r>
              <a:rPr lang="en-US" altLang="en-US" sz="1100" b="1" dirty="0">
                <a:solidFill>
                  <a:schemeClr val="bg1"/>
                </a:solidFill>
                <a:latin typeface="Segoe"/>
              </a:rPr>
              <a:t> Bitwise </a:t>
            </a:r>
            <a:endParaRPr lang="en-US" altLang="en-US" sz="1100" dirty="0">
              <a:solidFill>
                <a:schemeClr val="bg1"/>
              </a:solidFill>
              <a:latin typeface="Segoe"/>
            </a:endParaRPr>
          </a:p>
        </p:txBody>
      </p:sp>
      <p:sp>
        <p:nvSpPr>
          <p:cNvPr id="15366" name="AutoShape 38"/>
          <p:cNvSpPr>
            <a:spLocks noChangeArrowheads="1"/>
          </p:cNvSpPr>
          <p:nvPr/>
        </p:nvSpPr>
        <p:spPr bwMode="auto">
          <a:xfrm>
            <a:off x="5184775" y="16795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a:solidFill>
                  <a:schemeClr val="bg1"/>
                </a:solidFill>
                <a:latin typeface="Segoe"/>
              </a:rPr>
              <a:t>Manipulação de bits</a:t>
            </a:r>
            <a:endParaRPr lang="en-US" altLang="en-US" sz="1100" dirty="0">
              <a:solidFill>
                <a:schemeClr val="bg1"/>
              </a:solidFill>
              <a:latin typeface="Segoe"/>
            </a:endParaRPr>
          </a:p>
        </p:txBody>
      </p:sp>
      <p:sp>
        <p:nvSpPr>
          <p:cNvPr id="15367" name="AutoShape 39"/>
          <p:cNvSpPr>
            <a:spLocks noChangeArrowheads="1"/>
          </p:cNvSpPr>
          <p:nvPr/>
        </p:nvSpPr>
        <p:spPr bwMode="auto">
          <a:xfrm>
            <a:off x="3508375" y="16795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err="1">
                <a:solidFill>
                  <a:schemeClr val="bg1"/>
                </a:solidFill>
                <a:latin typeface="Segoe"/>
              </a:rPr>
              <a:t>Arrays</a:t>
            </a:r>
            <a:r>
              <a:rPr lang="pt-BR" altLang="en-US" sz="1100" b="1" dirty="0">
                <a:solidFill>
                  <a:schemeClr val="bg1"/>
                </a:solidFill>
                <a:latin typeface="Segoe"/>
              </a:rPr>
              <a:t> binários </a:t>
            </a:r>
            <a:endParaRPr lang="en-US" altLang="en-US" sz="1100" dirty="0">
              <a:solidFill>
                <a:schemeClr val="bg1"/>
              </a:solidFill>
              <a:latin typeface="Segoe"/>
            </a:endParaRPr>
          </a:p>
        </p:txBody>
      </p:sp>
      <p:sp>
        <p:nvSpPr>
          <p:cNvPr id="15368" name="AutoShape 40"/>
          <p:cNvSpPr>
            <a:spLocks noChangeArrowheads="1"/>
          </p:cNvSpPr>
          <p:nvPr/>
        </p:nvSpPr>
        <p:spPr bwMode="auto">
          <a:xfrm>
            <a:off x="35083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dirty="0" err="1">
                <a:solidFill>
                  <a:schemeClr val="bg1"/>
                </a:solidFill>
                <a:latin typeface="Segoe"/>
              </a:rPr>
              <a:t>Multi-Processamento</a:t>
            </a:r>
            <a:endParaRPr lang="en-US" altLang="en-US" sz="1100" dirty="0">
              <a:solidFill>
                <a:schemeClr val="bg1"/>
              </a:solidFill>
              <a:latin typeface="Segoe"/>
            </a:endParaRPr>
          </a:p>
        </p:txBody>
      </p:sp>
      <p:sp>
        <p:nvSpPr>
          <p:cNvPr id="15369" name="AutoShape 41"/>
          <p:cNvSpPr>
            <a:spLocks noChangeArrowheads="1"/>
          </p:cNvSpPr>
          <p:nvPr/>
        </p:nvSpPr>
        <p:spPr bwMode="auto">
          <a:xfrm>
            <a:off x="5184775" y="2593975"/>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grpSp>
        <p:nvGrpSpPr>
          <p:cNvPr id="15370" name="Group 146"/>
          <p:cNvGrpSpPr>
            <a:grpSpLocks/>
          </p:cNvGrpSpPr>
          <p:nvPr/>
        </p:nvGrpSpPr>
        <p:grpSpPr bwMode="auto">
          <a:xfrm>
            <a:off x="363538" y="334963"/>
            <a:ext cx="8297862" cy="374650"/>
            <a:chOff x="341" y="1296"/>
            <a:chExt cx="5227" cy="236"/>
          </a:xfrm>
        </p:grpSpPr>
        <p:pic>
          <p:nvPicPr>
            <p:cNvPr id="15371"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 y="1296"/>
              <a:ext cx="522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Rectangle 139"/>
            <p:cNvSpPr>
              <a:spLocks noChangeArrowheads="1"/>
            </p:cNvSpPr>
            <p:nvPr/>
          </p:nvSpPr>
          <p:spPr bwMode="auto">
            <a:xfrm>
              <a:off x="960" y="1320"/>
              <a:ext cx="4059" cy="194"/>
            </a:xfrm>
            <a:prstGeom prst="rect">
              <a:avLst/>
            </a:prstGeom>
            <a:noFill/>
            <a:ln w="9525">
              <a:noFill/>
              <a:miter lim="800000"/>
              <a:headEnd/>
              <a:tailEnd/>
            </a:ln>
          </p:spPr>
          <p:txBody>
            <a:bodyPr>
              <a:spAutoFit/>
            </a:bodyPr>
            <a:lstStyle/>
            <a:p>
              <a:pPr eaLnBrk="1" hangingPunct="1">
                <a:spcBef>
                  <a:spcPct val="20000"/>
                </a:spcBef>
                <a:defRPr/>
              </a:pPr>
              <a:r>
                <a:rPr lang="en-US" sz="1400" b="1" dirty="0" err="1">
                  <a:solidFill>
                    <a:schemeClr val="tx1"/>
                  </a:solidFill>
                  <a:latin typeface="+mn-lt"/>
                  <a:cs typeface="+mn-cs"/>
                </a:rPr>
                <a:t>Soluções</a:t>
              </a:r>
              <a:r>
                <a:rPr lang="en-US" sz="1400" b="1" dirty="0">
                  <a:solidFill>
                    <a:schemeClr val="tx1"/>
                  </a:solidFill>
                  <a:latin typeface="+mn-lt"/>
                  <a:cs typeface="+mn-cs"/>
                </a:rPr>
                <a:t> </a:t>
              </a:r>
              <a:r>
                <a:rPr lang="en-US" sz="1400" b="1" dirty="0" err="1">
                  <a:solidFill>
                    <a:schemeClr val="tx1"/>
                  </a:solidFill>
                  <a:latin typeface="+mn-lt"/>
                  <a:cs typeface="+mn-cs"/>
                </a:rPr>
                <a:t>Inteligentes</a:t>
              </a:r>
              <a:r>
                <a:rPr lang="en-US" sz="1400" b="1" dirty="0">
                  <a:solidFill>
                    <a:schemeClr val="tx1"/>
                  </a:solidFill>
                  <a:latin typeface="+mn-lt"/>
                  <a:cs typeface="+mn-cs"/>
                </a:rPr>
                <a:t> </a:t>
              </a:r>
              <a:r>
                <a:rPr lang="en-US" sz="1400" b="1" dirty="0">
                  <a:solidFill>
                    <a:schemeClr val="tx1"/>
                  </a:solidFill>
                  <a:latin typeface="+mn-lt"/>
                  <a:cs typeface="+mn-cs"/>
                  <a:sym typeface="Wingdings" pitchFamily="2" charset="2"/>
                </a:rPr>
                <a:t> </a:t>
              </a:r>
              <a:r>
                <a:rPr lang="pt-BR" sz="1400" b="1" i="1" spc="-100" dirty="0">
                  <a:solidFill>
                    <a:schemeClr val="tx1"/>
                  </a:solidFill>
                  <a:latin typeface="Constantia" pitchFamily="18" charset="0"/>
                </a:rPr>
                <a:t>Curso Avançado Modulo I </a:t>
              </a:r>
              <a:r>
                <a:rPr lang="en-US" sz="1400" b="1" dirty="0">
                  <a:solidFill>
                    <a:schemeClr val="tx1"/>
                  </a:solidFill>
                  <a:latin typeface="+mn-lt"/>
                  <a:cs typeface="+mn-cs"/>
                  <a:sym typeface="Wingdings" pitchFamily="2" charset="2"/>
                </a:rPr>
                <a:t>!</a:t>
              </a:r>
              <a:endParaRPr lang="en-US" sz="1400" b="1" dirty="0">
                <a:solidFill>
                  <a:schemeClr val="tx1"/>
                </a:solidFill>
                <a:latin typeface="+mn-lt"/>
                <a:cs typeface="+mn-cs"/>
              </a:endParaRPr>
            </a:p>
          </p:txBody>
        </p:sp>
      </p:gr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41"/>
          <p:cNvSpPr>
            <a:spLocks noChangeArrowheads="1"/>
          </p:cNvSpPr>
          <p:nvPr/>
        </p:nvSpPr>
        <p:spPr bwMode="auto">
          <a:xfrm>
            <a:off x="762000" y="457200"/>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r>
              <a:rPr lang="pt-BR" altLang="en-US" sz="1100" b="1">
                <a:solidFill>
                  <a:srgbClr val="A2998A"/>
                </a:solidFill>
                <a:latin typeface="Segoe"/>
              </a:rPr>
              <a:t> </a:t>
            </a:r>
            <a:endParaRPr lang="en-US" altLang="en-US" sz="1100">
              <a:solidFill>
                <a:schemeClr val="bg2"/>
              </a:solidFill>
              <a:latin typeface="Segoe"/>
            </a:endParaRPr>
          </a:p>
        </p:txBody>
      </p:sp>
      <p:sp>
        <p:nvSpPr>
          <p:cNvPr id="17411" name="Rectangle 1"/>
          <p:cNvSpPr>
            <a:spLocks noChangeArrowheads="1"/>
          </p:cNvSpPr>
          <p:nvPr/>
        </p:nvSpPr>
        <p:spPr bwMode="auto">
          <a:xfrm>
            <a:off x="762000" y="1462088"/>
            <a:ext cx="55626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Criar uma tabela para multi-processamento ou Meta-Tabela</a:t>
            </a:r>
          </a:p>
          <a:p>
            <a:pPr>
              <a:spcBef>
                <a:spcPct val="0"/>
              </a:spcBef>
              <a:buClrTx/>
              <a:buSzTx/>
              <a:buFontTx/>
              <a:buNone/>
            </a:pP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objetivos:</a:t>
            </a:r>
          </a:p>
          <a:p>
            <a:pPr>
              <a:spcBef>
                <a:spcPct val="0"/>
              </a:spcBef>
              <a:buClrTx/>
              <a:buSzTx/>
              <a:buFontTx/>
              <a:buNone/>
            </a:pP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1 -opera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rias .............(sistema 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rio)</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2 -opera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decimais .............(sistema 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3 -opera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vetorias .............(array numerico de 32 digitos)</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en-US" altLang="en-US" sz="800">
                <a:latin typeface="Courier New" panose="02070309020205020404" pitchFamily="49" charset="0"/>
                <a:ea typeface="Calibri" panose="020F0502020204030204" pitchFamily="34" charset="0"/>
                <a:cs typeface="Courier New" panose="02070309020205020404" pitchFamily="49" charset="0"/>
              </a:rPr>
              <a:t>4 -opera</a:t>
            </a:r>
            <a:r>
              <a:rPr lang="en-US" altLang="en-US" sz="800">
                <a:latin typeface="Segoe"/>
                <a:ea typeface="Calibri" panose="020F0502020204030204" pitchFamily="34" charset="0"/>
                <a:cs typeface="Courier New" panose="02070309020205020404" pitchFamily="49" charset="0"/>
              </a:rPr>
              <a:t>ç</a:t>
            </a:r>
            <a:r>
              <a:rPr lang="en-US" altLang="en-US" sz="800">
                <a:latin typeface="Courier New" panose="02070309020205020404" pitchFamily="49" charset="0"/>
                <a:ea typeface="Calibri" panose="020F0502020204030204" pitchFamily="34" charset="0"/>
                <a:cs typeface="Courier New" panose="02070309020205020404" pitchFamily="49" charset="0"/>
              </a:rPr>
              <a:t>ões SL-SR offset..........(shift left - shift rigth)   </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5 -opera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Hexa-decimais.........(sistema hexa-decimal)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6 -opera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do complemento de 2...(and-or-xor-not)</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7 -opera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exponencia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ão base2...((2^0) at</a:t>
            </a:r>
            <a:r>
              <a:rPr lang="pt-BR" altLang="en-US" sz="800">
                <a:latin typeface="Segoe"/>
                <a:ea typeface="Calibri" panose="020F0502020204030204" pitchFamily="34" charset="0"/>
                <a:cs typeface="Courier New" panose="02070309020205020404" pitchFamily="49" charset="0"/>
              </a:rPr>
              <a:t>é</a:t>
            </a:r>
            <a:r>
              <a:rPr lang="pt-BR" altLang="en-US" sz="800">
                <a:latin typeface="Courier New" panose="02070309020205020404" pitchFamily="49" charset="0"/>
                <a:ea typeface="Calibri" panose="020F0502020204030204" pitchFamily="34" charset="0"/>
                <a:cs typeface="Courier New" panose="02070309020205020404" pitchFamily="49" charset="0"/>
              </a:rPr>
              <a:t> (2^31))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8 -opera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pesquisa linear.......(vetor..elementos de 0-31)</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9 -opera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conversões de sistemas(bin</a:t>
            </a:r>
            <a:r>
              <a:rPr lang="pt-BR" altLang="en-US" sz="800">
                <a:latin typeface="Segoe"/>
                <a:ea typeface="Calibri" panose="020F0502020204030204" pitchFamily="34" charset="0"/>
                <a:cs typeface="Courier New" panose="02070309020205020404" pitchFamily="49" charset="0"/>
              </a:rPr>
              <a:t>á</a:t>
            </a:r>
            <a:r>
              <a:rPr lang="pt-BR" altLang="en-US" sz="800">
                <a:latin typeface="Courier New" panose="02070309020205020404" pitchFamily="49" charset="0"/>
                <a:ea typeface="Calibri" panose="020F0502020204030204" pitchFamily="34" charset="0"/>
                <a:cs typeface="Courier New" panose="02070309020205020404" pitchFamily="49" charset="0"/>
              </a:rPr>
              <a:t>rio/hexa/decimal)</a:t>
            </a:r>
            <a:endParaRPr lang="pt-BR" altLang="en-US" sz="900">
              <a:latin typeface="Segoe"/>
              <a:ea typeface="Calibri" panose="020F0502020204030204" pitchFamily="34" charset="0"/>
              <a:cs typeface="Courier New" panose="02070309020205020404" pitchFamily="49" charset="0"/>
            </a:endParaRPr>
          </a:p>
          <a:p>
            <a:pPr>
              <a:spcBef>
                <a:spcPct val="0"/>
              </a:spcBef>
              <a:buClrTx/>
              <a:buSzTx/>
              <a:buFontTx/>
              <a:buNone/>
            </a:pPr>
            <a:r>
              <a:rPr lang="pt-BR" altLang="en-US" sz="800">
                <a:latin typeface="Courier New" panose="02070309020205020404" pitchFamily="49" charset="0"/>
                <a:ea typeface="Calibri" panose="020F0502020204030204" pitchFamily="34" charset="0"/>
                <a:cs typeface="Courier New" panose="02070309020205020404" pitchFamily="49" charset="0"/>
              </a:rPr>
              <a:t>10-opera</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ões decomposi</a:t>
            </a:r>
            <a:r>
              <a:rPr lang="pt-BR" altLang="en-US" sz="800">
                <a:latin typeface="Segoe"/>
                <a:ea typeface="Calibri" panose="020F0502020204030204" pitchFamily="34" charset="0"/>
                <a:cs typeface="Courier New" panose="02070309020205020404" pitchFamily="49" charset="0"/>
              </a:rPr>
              <a:t>ç</a:t>
            </a:r>
            <a:r>
              <a:rPr lang="pt-BR" altLang="en-US" sz="800">
                <a:latin typeface="Courier New" panose="02070309020205020404" pitchFamily="49" charset="0"/>
                <a:ea typeface="Calibri" panose="020F0502020204030204" pitchFamily="34" charset="0"/>
                <a:cs typeface="Courier New" panose="02070309020205020404" pitchFamily="49" charset="0"/>
              </a:rPr>
              <a:t>ão/inteiro..(bit a bit na word de 4 bytes)</a:t>
            </a:r>
            <a:endParaRPr lang="pt-BR" altLang="en-US" sz="1800">
              <a:latin typeface="Segoe"/>
              <a:ea typeface="Calibri" panose="020F0502020204030204" pitchFamily="34" charset="0"/>
              <a:cs typeface="Courier New" panose="02070309020205020404" pitchFamily="49" charset="0"/>
            </a:endParaRPr>
          </a:p>
        </p:txBody>
      </p:sp>
      <p:sp>
        <p:nvSpPr>
          <p:cNvPr id="17412" name="Rectangle 2"/>
          <p:cNvSpPr>
            <a:spLocks noChangeArrowheads="1"/>
          </p:cNvSpPr>
          <p:nvPr/>
        </p:nvSpPr>
        <p:spPr bwMode="auto">
          <a:xfrm>
            <a:off x="838200" y="3487738"/>
            <a:ext cx="5486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CREATE TABLE [dbo].[Bits](</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[idbin] [tinyint] IDENTITY(1,1) NOT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[bin_val] [binary](4) NOT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[val_pos] [int] NULL,</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PRIMARY KEY CLUSTERED </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[idbin] ASC</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)WITH (PAD_INDEX = OFF, STATISTICS_NORECOMPUTE = OFF, IGNORE_DUP_KEY = OFF, </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ALLOW_ROW_LOCKS = ON, ALLOW_PAGE_LOCKS = ON) ON [PRIMARY]</a:t>
            </a:r>
          </a:p>
          <a:p>
            <a:pPr>
              <a:spcBef>
                <a:spcPct val="0"/>
              </a:spcBef>
              <a:buClrTx/>
              <a:buSzTx/>
              <a:buFontTx/>
              <a:buNone/>
            </a:pPr>
            <a:r>
              <a:rPr lang="en-US" altLang="en-US" sz="800" b="1">
                <a:latin typeface="Courier New" panose="02070309020205020404" pitchFamily="49" charset="0"/>
                <a:ea typeface="Calibri" panose="020F0502020204030204" pitchFamily="34" charset="0"/>
                <a:cs typeface="Courier New" panose="02070309020205020404" pitchFamily="49" charset="0"/>
              </a:rPr>
              <a:t>) ON [PRIMARY]</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5"/>
          <p:cNvSpPr>
            <a:spLocks noChangeArrowheads="1"/>
          </p:cNvSpPr>
          <p:nvPr/>
        </p:nvSpPr>
        <p:spPr bwMode="auto">
          <a:xfrm>
            <a:off x="2178050" y="138113"/>
            <a:ext cx="6146800" cy="4779962"/>
          </a:xfrm>
          <a:prstGeom prst="rect">
            <a:avLst/>
          </a:prstGeom>
          <a:noFill/>
          <a:ln w="9525">
            <a:noFill/>
            <a:miter lim="800000"/>
            <a:headEnd/>
            <a:tailEnd/>
          </a:ln>
        </p:spPr>
        <p:txBody>
          <a:bodyPr>
            <a:spAutoFit/>
          </a:bodyPr>
          <a:lstStyle/>
          <a:p>
            <a:pPr eaLnBrk="1" hangingPunct="1">
              <a:spcBef>
                <a:spcPct val="20000"/>
              </a:spcBef>
              <a:defRPr/>
            </a:pPr>
            <a:endParaRPr lang="en-US" sz="1200" dirty="0">
              <a:latin typeface="+mn-lt"/>
              <a:cs typeface="+mn-cs"/>
            </a:endParaRPr>
          </a:p>
        </p:txBody>
      </p:sp>
      <p:sp>
        <p:nvSpPr>
          <p:cNvPr id="19459" name="Retângulo 2"/>
          <p:cNvSpPr>
            <a:spLocks noChangeArrowheads="1"/>
          </p:cNvSpPr>
          <p:nvPr/>
        </p:nvSpPr>
        <p:spPr bwMode="auto">
          <a:xfrm>
            <a:off x="4718050" y="1401763"/>
            <a:ext cx="40640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en-US" altLang="en-US" sz="900">
                <a:solidFill>
                  <a:srgbClr val="FFFF00"/>
                </a:solidFill>
              </a:rPr>
              <a:t>--Valores binários do vetor 2^^31 posicional</a:t>
            </a:r>
          </a:p>
          <a:p>
            <a:pPr eaLnBrk="1" hangingPunct="1"/>
            <a:r>
              <a:rPr lang="en-US" altLang="en-US" sz="900">
                <a:solidFill>
                  <a:srgbClr val="FFFF00"/>
                </a:solidFill>
              </a:rPr>
              <a:t>-------------------------------------------------------------------------------</a:t>
            </a:r>
          </a:p>
          <a:p>
            <a:pPr eaLnBrk="1" hangingPunct="1"/>
            <a:r>
              <a:rPr lang="en-US" altLang="en-US" sz="900">
                <a:solidFill>
                  <a:srgbClr val="FFFF00"/>
                </a:solidFill>
              </a:rPr>
              <a:t>INSERT INTO Bits VALUES(0x00000001,0x00000001 * 1)</a:t>
            </a:r>
          </a:p>
          <a:p>
            <a:pPr eaLnBrk="1" hangingPunct="1"/>
            <a:r>
              <a:rPr lang="en-US" altLang="en-US" sz="900">
                <a:solidFill>
                  <a:srgbClr val="FFFF00"/>
                </a:solidFill>
              </a:rPr>
              <a:t>INSERT INTO Bits VALUES(0x00000002,0x00000002 * 1)</a:t>
            </a:r>
          </a:p>
          <a:p>
            <a:pPr eaLnBrk="1" hangingPunct="1"/>
            <a:r>
              <a:rPr lang="en-US" altLang="en-US" sz="900">
                <a:solidFill>
                  <a:srgbClr val="FFFF00"/>
                </a:solidFill>
              </a:rPr>
              <a:t>INSERT INTO Bits VALUES(0x00000004,0x00000004 * 1)</a:t>
            </a:r>
          </a:p>
          <a:p>
            <a:pPr eaLnBrk="1" hangingPunct="1"/>
            <a:r>
              <a:rPr lang="en-US" altLang="en-US" sz="900">
                <a:solidFill>
                  <a:srgbClr val="FFFF00"/>
                </a:solidFill>
              </a:rPr>
              <a:t>INSERT INTO Bits VALUES(0x00000008,0x00000008 * 1) </a:t>
            </a:r>
          </a:p>
          <a:p>
            <a:pPr eaLnBrk="1" hangingPunct="1"/>
            <a:r>
              <a:rPr lang="en-US" altLang="en-US" sz="900">
                <a:solidFill>
                  <a:srgbClr val="FFFF00"/>
                </a:solidFill>
              </a:rPr>
              <a:t>INSERT INTO Bits VALUES(0x00000010,0x00000010 * 1)</a:t>
            </a:r>
          </a:p>
          <a:p>
            <a:pPr eaLnBrk="1" hangingPunct="1"/>
            <a:r>
              <a:rPr lang="en-US" altLang="en-US" sz="900">
                <a:solidFill>
                  <a:srgbClr val="FFFF00"/>
                </a:solidFill>
              </a:rPr>
              <a:t>INSERT INTO Bits VALUES(0x00000020,0x00000020 * 1)</a:t>
            </a:r>
          </a:p>
          <a:p>
            <a:pPr eaLnBrk="1" hangingPunct="1"/>
            <a:r>
              <a:rPr lang="en-US" altLang="en-US" sz="900">
                <a:solidFill>
                  <a:srgbClr val="FFFF00"/>
                </a:solidFill>
              </a:rPr>
              <a:t>INSERT INTO Bits VALUES(0x00000040,0x00000040 * 1)</a:t>
            </a:r>
          </a:p>
          <a:p>
            <a:pPr eaLnBrk="1" hangingPunct="1"/>
            <a:r>
              <a:rPr lang="en-US" altLang="en-US" sz="900">
                <a:solidFill>
                  <a:srgbClr val="FFFF00"/>
                </a:solidFill>
              </a:rPr>
              <a:t>INSERT INTO Bits VALUES(0x00000080,0x00000080 * 1) </a:t>
            </a:r>
          </a:p>
          <a:p>
            <a:pPr eaLnBrk="1" hangingPunct="1"/>
            <a:r>
              <a:rPr lang="en-US" altLang="en-US" sz="900">
                <a:solidFill>
                  <a:srgbClr val="FFFF00"/>
                </a:solidFill>
              </a:rPr>
              <a:t>INSERT INTO Bits VALUES(0x00000100,0x00000100 * 1)</a:t>
            </a:r>
          </a:p>
          <a:p>
            <a:pPr eaLnBrk="1" hangingPunct="1"/>
            <a:r>
              <a:rPr lang="en-US" altLang="en-US" sz="900">
                <a:solidFill>
                  <a:srgbClr val="FFFF00"/>
                </a:solidFill>
              </a:rPr>
              <a:t>INSERT INTO Bits VALUES(0x00000200,0x00000200 * 1)</a:t>
            </a:r>
          </a:p>
          <a:p>
            <a:pPr eaLnBrk="1" hangingPunct="1"/>
            <a:r>
              <a:rPr lang="en-US" altLang="en-US" sz="900">
                <a:solidFill>
                  <a:srgbClr val="FFFF00"/>
                </a:solidFill>
              </a:rPr>
              <a:t>INSERT INTO Bits VALUES(0x00000400,0x00000400 * 1)</a:t>
            </a:r>
          </a:p>
          <a:p>
            <a:pPr eaLnBrk="1" hangingPunct="1"/>
            <a:r>
              <a:rPr lang="en-US" altLang="en-US" sz="900">
                <a:solidFill>
                  <a:srgbClr val="FFFF00"/>
                </a:solidFill>
              </a:rPr>
              <a:t>INSERT INTO Bits VALUES(0x00000800,0x00000800 * 1) </a:t>
            </a:r>
          </a:p>
          <a:p>
            <a:pPr eaLnBrk="1" hangingPunct="1"/>
            <a:r>
              <a:rPr lang="en-US" altLang="en-US" sz="900">
                <a:solidFill>
                  <a:srgbClr val="FFFF00"/>
                </a:solidFill>
              </a:rPr>
              <a:t>INSERT INTO Bits VALUES(0x00001000,0x00001000 * 1)</a:t>
            </a:r>
          </a:p>
          <a:p>
            <a:pPr eaLnBrk="1" hangingPunct="1"/>
            <a:r>
              <a:rPr lang="en-US" altLang="en-US" sz="900">
                <a:solidFill>
                  <a:srgbClr val="FFFF00"/>
                </a:solidFill>
              </a:rPr>
              <a:t>INSERT INTO Bits VALUES(0x00002000,0x00002000 * 1)</a:t>
            </a:r>
          </a:p>
          <a:p>
            <a:pPr eaLnBrk="1" hangingPunct="1"/>
            <a:r>
              <a:rPr lang="en-US" altLang="en-US" sz="900">
                <a:solidFill>
                  <a:srgbClr val="FFFF00"/>
                </a:solidFill>
              </a:rPr>
              <a:t>INSERT INTO Bits VALUES(0x00004000,0x00004000 * 1)</a:t>
            </a:r>
          </a:p>
          <a:p>
            <a:pPr eaLnBrk="1" hangingPunct="1"/>
            <a:r>
              <a:rPr lang="en-US" altLang="en-US" sz="900">
                <a:solidFill>
                  <a:srgbClr val="FFFF00"/>
                </a:solidFill>
              </a:rPr>
              <a:t>INSERT INTO Bits VALUES(0x00008000,0x00008000 * 1) </a:t>
            </a:r>
          </a:p>
          <a:p>
            <a:pPr eaLnBrk="1" hangingPunct="1"/>
            <a:r>
              <a:rPr lang="en-US" altLang="en-US" sz="900">
                <a:solidFill>
                  <a:srgbClr val="FFFF00"/>
                </a:solidFill>
              </a:rPr>
              <a:t>INSERT INTO Bits VALUES(0x00010000,0x00010000 * 1)</a:t>
            </a:r>
          </a:p>
          <a:p>
            <a:pPr eaLnBrk="1" hangingPunct="1"/>
            <a:r>
              <a:rPr lang="en-US" altLang="en-US" sz="900">
                <a:solidFill>
                  <a:srgbClr val="FFFF00"/>
                </a:solidFill>
              </a:rPr>
              <a:t>INSERT INTO Bits VALUES(0x00020000,0x00020000 * 1)</a:t>
            </a:r>
          </a:p>
          <a:p>
            <a:pPr eaLnBrk="1" hangingPunct="1"/>
            <a:r>
              <a:rPr lang="en-US" altLang="en-US" sz="900">
                <a:solidFill>
                  <a:srgbClr val="FFFF00"/>
                </a:solidFill>
              </a:rPr>
              <a:t>INSERT INTO Bits VALUES(0x00040000,0x00040000 * 1)</a:t>
            </a:r>
          </a:p>
          <a:p>
            <a:pPr eaLnBrk="1" hangingPunct="1"/>
            <a:r>
              <a:rPr lang="en-US" altLang="en-US" sz="900">
                <a:solidFill>
                  <a:srgbClr val="FFFF00"/>
                </a:solidFill>
              </a:rPr>
              <a:t>INSERT INTO Bits VALUES(0x00080000,0x00080000 * 1) </a:t>
            </a:r>
          </a:p>
          <a:p>
            <a:pPr eaLnBrk="1" hangingPunct="1"/>
            <a:r>
              <a:rPr lang="en-US" altLang="en-US" sz="900">
                <a:solidFill>
                  <a:srgbClr val="FFFF00"/>
                </a:solidFill>
              </a:rPr>
              <a:t>INSERT INTO Bits VALUES(0x00100000,0x00100000 * 1)</a:t>
            </a:r>
          </a:p>
          <a:p>
            <a:pPr eaLnBrk="1" hangingPunct="1"/>
            <a:r>
              <a:rPr lang="en-US" altLang="en-US" sz="900">
                <a:solidFill>
                  <a:srgbClr val="FFFF00"/>
                </a:solidFill>
              </a:rPr>
              <a:t>INSERT INTO Bits VALUES(0x00200000,0x00200000 * 1)</a:t>
            </a:r>
          </a:p>
          <a:p>
            <a:pPr eaLnBrk="1" hangingPunct="1"/>
            <a:r>
              <a:rPr lang="en-US" altLang="en-US" sz="900">
                <a:solidFill>
                  <a:srgbClr val="FFFF00"/>
                </a:solidFill>
              </a:rPr>
              <a:t>INSERT INTO Bits VALUES(0x00400000,0x00400000 * 1)</a:t>
            </a:r>
          </a:p>
          <a:p>
            <a:pPr eaLnBrk="1" hangingPunct="1"/>
            <a:r>
              <a:rPr lang="en-US" altLang="en-US" sz="900">
                <a:solidFill>
                  <a:srgbClr val="FFFF00"/>
                </a:solidFill>
              </a:rPr>
              <a:t>INSERT INTO Bits VALUES(0x00800000,0x00800000 * 1) </a:t>
            </a:r>
          </a:p>
          <a:p>
            <a:pPr eaLnBrk="1" hangingPunct="1"/>
            <a:r>
              <a:rPr lang="en-US" altLang="en-US" sz="900">
                <a:solidFill>
                  <a:srgbClr val="FFFF00"/>
                </a:solidFill>
              </a:rPr>
              <a:t>INSERT INTO Bits VALUES(0x01000000,0x01000000 * 1)</a:t>
            </a:r>
          </a:p>
          <a:p>
            <a:pPr eaLnBrk="1" hangingPunct="1"/>
            <a:r>
              <a:rPr lang="en-US" altLang="en-US" sz="900">
                <a:solidFill>
                  <a:srgbClr val="FFFF00"/>
                </a:solidFill>
              </a:rPr>
              <a:t>INSERT INTO Bits VALUES(0x02000000,0x02000000 * 1)</a:t>
            </a:r>
          </a:p>
          <a:p>
            <a:pPr eaLnBrk="1" hangingPunct="1"/>
            <a:r>
              <a:rPr lang="en-US" altLang="en-US" sz="900">
                <a:solidFill>
                  <a:srgbClr val="FFFF00"/>
                </a:solidFill>
              </a:rPr>
              <a:t>INSERT INTO Bits VALUES(0x04000000,0x04000000 * 1)</a:t>
            </a:r>
          </a:p>
          <a:p>
            <a:pPr eaLnBrk="1" hangingPunct="1"/>
            <a:r>
              <a:rPr lang="en-US" altLang="en-US" sz="900">
                <a:solidFill>
                  <a:srgbClr val="FFFF00"/>
                </a:solidFill>
              </a:rPr>
              <a:t>INSERT INTO Bits VALUES(0x08000000,0x08000000 * 1) </a:t>
            </a:r>
          </a:p>
          <a:p>
            <a:pPr eaLnBrk="1" hangingPunct="1"/>
            <a:r>
              <a:rPr lang="en-US" altLang="en-US" sz="900">
                <a:solidFill>
                  <a:srgbClr val="FFFF00"/>
                </a:solidFill>
              </a:rPr>
              <a:t>INSERT INTO Bits VALUES(0x10000000,0x10000000 * 1)</a:t>
            </a:r>
          </a:p>
          <a:p>
            <a:pPr eaLnBrk="1" hangingPunct="1"/>
            <a:r>
              <a:rPr lang="en-US" altLang="en-US" sz="900">
                <a:solidFill>
                  <a:srgbClr val="FFFF00"/>
                </a:solidFill>
              </a:rPr>
              <a:t>INSERT INTO Bits VALUES(0x20000000,0x20000000 * 1)</a:t>
            </a:r>
          </a:p>
          <a:p>
            <a:pPr eaLnBrk="1" hangingPunct="1"/>
            <a:r>
              <a:rPr lang="en-US" altLang="en-US" sz="900">
                <a:solidFill>
                  <a:srgbClr val="FFFF00"/>
                </a:solidFill>
              </a:rPr>
              <a:t>INSERT INTO Bits VALUES(0x40000000,0x40000000 * 1)</a:t>
            </a:r>
          </a:p>
          <a:p>
            <a:pPr eaLnBrk="1" hangingPunct="1"/>
            <a:r>
              <a:rPr lang="en-US" altLang="en-US" sz="900">
                <a:solidFill>
                  <a:srgbClr val="FFFF00"/>
                </a:solidFill>
              </a:rPr>
              <a:t>INSERT INTO Bits VALUES(0x80000000,0x80000000 * 1)</a:t>
            </a:r>
          </a:p>
        </p:txBody>
      </p:sp>
      <p:sp>
        <p:nvSpPr>
          <p:cNvPr id="19460" name="AutoShape 41"/>
          <p:cNvSpPr>
            <a:spLocks noChangeArrowheads="1"/>
          </p:cNvSpPr>
          <p:nvPr/>
        </p:nvSpPr>
        <p:spPr bwMode="auto">
          <a:xfrm>
            <a:off x="654050" y="357188"/>
            <a:ext cx="1524000" cy="825500"/>
          </a:xfrm>
          <a:prstGeom prst="roundRect">
            <a:avLst>
              <a:gd name="adj" fmla="val 903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pt-BR" altLang="en-US" sz="1100" b="1">
                <a:solidFill>
                  <a:schemeClr val="bg1"/>
                </a:solidFill>
                <a:latin typeface="Segoe"/>
              </a:rPr>
              <a:t>Meta-Tabela</a:t>
            </a:r>
          </a:p>
          <a:p>
            <a:pPr algn="ctr" eaLnBrk="1" hangingPunct="1">
              <a:spcBef>
                <a:spcPct val="0"/>
              </a:spcBef>
              <a:buClrTx/>
              <a:buSzTx/>
              <a:buFontTx/>
              <a:buNone/>
            </a:pPr>
            <a:r>
              <a:rPr lang="pt-BR" altLang="en-US" sz="1100" b="1">
                <a:solidFill>
                  <a:schemeClr val="bg1"/>
                </a:solidFill>
                <a:latin typeface="Segoe"/>
              </a:rPr>
              <a:t>carga</a:t>
            </a:r>
            <a:r>
              <a:rPr lang="pt-BR" altLang="en-US" sz="1100" b="1">
                <a:solidFill>
                  <a:srgbClr val="A2998A"/>
                </a:solidFill>
                <a:latin typeface="Segoe"/>
              </a:rPr>
              <a:t> </a:t>
            </a:r>
            <a:endParaRPr lang="en-US" altLang="en-US" sz="1100">
              <a:solidFill>
                <a:schemeClr val="bg2"/>
              </a:solidFill>
              <a:latin typeface="Segoe"/>
            </a:endParaRPr>
          </a:p>
        </p:txBody>
      </p:sp>
      <p:sp>
        <p:nvSpPr>
          <p:cNvPr id="19461" name="Retângulo 9"/>
          <p:cNvSpPr>
            <a:spLocks noChangeArrowheads="1"/>
          </p:cNvSpPr>
          <p:nvPr/>
        </p:nvSpPr>
        <p:spPr bwMode="auto">
          <a:xfrm>
            <a:off x="458788" y="1525588"/>
            <a:ext cx="451961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A2998A"/>
                </a:solidFill>
                <a:latin typeface="Segoe"/>
                <a:cs typeface="Arial" panose="020B0604020202020204" pitchFamily="34" charset="0"/>
              </a:defRPr>
            </a:lvl1pPr>
            <a:lvl2pPr marL="742950" indent="-285750">
              <a:defRPr>
                <a:solidFill>
                  <a:srgbClr val="A2998A"/>
                </a:solidFill>
                <a:latin typeface="Segoe"/>
                <a:cs typeface="Arial" panose="020B0604020202020204" pitchFamily="34" charset="0"/>
              </a:defRPr>
            </a:lvl2pPr>
            <a:lvl3pPr marL="1143000" indent="-228600">
              <a:defRPr>
                <a:solidFill>
                  <a:srgbClr val="A2998A"/>
                </a:solidFill>
                <a:latin typeface="Segoe"/>
                <a:cs typeface="Arial" panose="020B0604020202020204" pitchFamily="34" charset="0"/>
              </a:defRPr>
            </a:lvl3pPr>
            <a:lvl4pPr marL="1600200" indent="-228600">
              <a:defRPr>
                <a:solidFill>
                  <a:srgbClr val="A2998A"/>
                </a:solidFill>
                <a:latin typeface="Segoe"/>
                <a:cs typeface="Arial" panose="020B0604020202020204" pitchFamily="34" charset="0"/>
              </a:defRPr>
            </a:lvl4pPr>
            <a:lvl5pPr marL="2057400" indent="-228600">
              <a:defRPr>
                <a:solidFill>
                  <a:srgbClr val="A2998A"/>
                </a:solidFill>
                <a:latin typeface="Segoe"/>
                <a:cs typeface="Arial" panose="020B0604020202020204" pitchFamily="34" charset="0"/>
              </a:defRPr>
            </a:lvl5pPr>
            <a:lvl6pPr marL="2514600" indent="-228600" eaLnBrk="0" fontAlgn="base" hangingPunct="0">
              <a:spcBef>
                <a:spcPct val="0"/>
              </a:spcBef>
              <a:spcAft>
                <a:spcPct val="0"/>
              </a:spcAft>
              <a:defRPr>
                <a:solidFill>
                  <a:srgbClr val="A2998A"/>
                </a:solidFill>
                <a:latin typeface="Segoe"/>
                <a:cs typeface="Arial" panose="020B0604020202020204" pitchFamily="34" charset="0"/>
              </a:defRPr>
            </a:lvl6pPr>
            <a:lvl7pPr marL="2971800" indent="-228600" eaLnBrk="0" fontAlgn="base" hangingPunct="0">
              <a:spcBef>
                <a:spcPct val="0"/>
              </a:spcBef>
              <a:spcAft>
                <a:spcPct val="0"/>
              </a:spcAft>
              <a:defRPr>
                <a:solidFill>
                  <a:srgbClr val="A2998A"/>
                </a:solidFill>
                <a:latin typeface="Segoe"/>
                <a:cs typeface="Arial" panose="020B0604020202020204" pitchFamily="34" charset="0"/>
              </a:defRPr>
            </a:lvl7pPr>
            <a:lvl8pPr marL="3429000" indent="-228600" eaLnBrk="0" fontAlgn="base" hangingPunct="0">
              <a:spcBef>
                <a:spcPct val="0"/>
              </a:spcBef>
              <a:spcAft>
                <a:spcPct val="0"/>
              </a:spcAft>
              <a:defRPr>
                <a:solidFill>
                  <a:srgbClr val="A2998A"/>
                </a:solidFill>
                <a:latin typeface="Segoe"/>
                <a:cs typeface="Arial" panose="020B0604020202020204" pitchFamily="34" charset="0"/>
              </a:defRPr>
            </a:lvl8pPr>
            <a:lvl9pPr marL="3886200" indent="-228600" eaLnBrk="0" fontAlgn="base" hangingPunct="0">
              <a:spcBef>
                <a:spcPct val="0"/>
              </a:spcBef>
              <a:spcAft>
                <a:spcPct val="0"/>
              </a:spcAft>
              <a:defRPr>
                <a:solidFill>
                  <a:srgbClr val="A2998A"/>
                </a:solidFill>
                <a:latin typeface="Segoe"/>
                <a:cs typeface="Arial" panose="020B0604020202020204" pitchFamily="34" charset="0"/>
              </a:defRPr>
            </a:lvl9pPr>
          </a:lstStyle>
          <a:p>
            <a:pPr eaLnBrk="1" hangingPunct="1"/>
            <a:r>
              <a:rPr lang="nn-NO" altLang="en-US" sz="900">
                <a:solidFill>
                  <a:srgbClr val="FFFF00"/>
                </a:solidFill>
              </a:rPr>
              <a:t>idbin	bin_val	val_pos</a:t>
            </a:r>
          </a:p>
          <a:p>
            <a:pPr eaLnBrk="1" hangingPunct="1"/>
            <a:r>
              <a:rPr lang="nn-NO" altLang="en-US" sz="900">
                <a:solidFill>
                  <a:srgbClr val="FFFF00"/>
                </a:solidFill>
              </a:rPr>
              <a:t>1	0x00000001	1</a:t>
            </a:r>
          </a:p>
          <a:p>
            <a:pPr eaLnBrk="1" hangingPunct="1"/>
            <a:r>
              <a:rPr lang="nn-NO" altLang="en-US" sz="900">
                <a:solidFill>
                  <a:srgbClr val="FFFF00"/>
                </a:solidFill>
              </a:rPr>
              <a:t>2	0x00000002	2</a:t>
            </a:r>
          </a:p>
          <a:p>
            <a:pPr eaLnBrk="1" hangingPunct="1"/>
            <a:r>
              <a:rPr lang="nn-NO" altLang="en-US" sz="900">
                <a:solidFill>
                  <a:srgbClr val="FFFF00"/>
                </a:solidFill>
              </a:rPr>
              <a:t>3	0x00000004	4</a:t>
            </a:r>
          </a:p>
          <a:p>
            <a:pPr eaLnBrk="1" hangingPunct="1"/>
            <a:r>
              <a:rPr lang="nn-NO" altLang="en-US" sz="900">
                <a:solidFill>
                  <a:srgbClr val="FFFF00"/>
                </a:solidFill>
              </a:rPr>
              <a:t>4	0x00000008	8</a:t>
            </a:r>
          </a:p>
          <a:p>
            <a:pPr eaLnBrk="1" hangingPunct="1"/>
            <a:r>
              <a:rPr lang="nn-NO" altLang="en-US" sz="900">
                <a:solidFill>
                  <a:srgbClr val="FFFF00"/>
                </a:solidFill>
              </a:rPr>
              <a:t>5	0x00000010	16</a:t>
            </a:r>
          </a:p>
          <a:p>
            <a:pPr eaLnBrk="1" hangingPunct="1"/>
            <a:r>
              <a:rPr lang="nn-NO" altLang="en-US" sz="900">
                <a:solidFill>
                  <a:srgbClr val="FFFF00"/>
                </a:solidFill>
              </a:rPr>
              <a:t>6	0x00000020	32</a:t>
            </a:r>
          </a:p>
          <a:p>
            <a:pPr eaLnBrk="1" hangingPunct="1"/>
            <a:r>
              <a:rPr lang="nn-NO" altLang="en-US" sz="900">
                <a:solidFill>
                  <a:srgbClr val="FFFF00"/>
                </a:solidFill>
              </a:rPr>
              <a:t>7	0x00000040	64</a:t>
            </a:r>
          </a:p>
          <a:p>
            <a:pPr eaLnBrk="1" hangingPunct="1"/>
            <a:r>
              <a:rPr lang="nn-NO" altLang="en-US" sz="900">
                <a:solidFill>
                  <a:srgbClr val="FFFF00"/>
                </a:solidFill>
              </a:rPr>
              <a:t>8	0x00000080	128</a:t>
            </a:r>
          </a:p>
          <a:p>
            <a:pPr eaLnBrk="1" hangingPunct="1"/>
            <a:r>
              <a:rPr lang="nn-NO" altLang="en-US" sz="900">
                <a:solidFill>
                  <a:srgbClr val="FFFF00"/>
                </a:solidFill>
              </a:rPr>
              <a:t>9	0x00000100	256</a:t>
            </a:r>
          </a:p>
          <a:p>
            <a:pPr eaLnBrk="1" hangingPunct="1"/>
            <a:r>
              <a:rPr lang="nn-NO" altLang="en-US" sz="900">
                <a:solidFill>
                  <a:srgbClr val="FFFF00"/>
                </a:solidFill>
              </a:rPr>
              <a:t>10	0x00000200	512</a:t>
            </a:r>
          </a:p>
          <a:p>
            <a:pPr eaLnBrk="1" hangingPunct="1"/>
            <a:r>
              <a:rPr lang="en-US" altLang="en-US" sz="900">
                <a:solidFill>
                  <a:srgbClr val="FFFF00"/>
                </a:solidFill>
              </a:rPr>
              <a:t>11	0x00000400	1024</a:t>
            </a:r>
          </a:p>
          <a:p>
            <a:pPr eaLnBrk="1" hangingPunct="1"/>
            <a:r>
              <a:rPr lang="en-US" altLang="en-US" sz="900">
                <a:solidFill>
                  <a:srgbClr val="FFFF00"/>
                </a:solidFill>
              </a:rPr>
              <a:t>12	0x00000800	2048</a:t>
            </a:r>
          </a:p>
          <a:p>
            <a:pPr eaLnBrk="1" hangingPunct="1"/>
            <a:r>
              <a:rPr lang="en-US" altLang="en-US" sz="900">
                <a:solidFill>
                  <a:srgbClr val="FFFF00"/>
                </a:solidFill>
              </a:rPr>
              <a:t>13	0x00001000	4096</a:t>
            </a:r>
          </a:p>
          <a:p>
            <a:pPr eaLnBrk="1" hangingPunct="1"/>
            <a:r>
              <a:rPr lang="en-US" altLang="en-US" sz="900">
                <a:solidFill>
                  <a:srgbClr val="FFFF00"/>
                </a:solidFill>
              </a:rPr>
              <a:t>14	0x00002000	8192</a:t>
            </a:r>
          </a:p>
          <a:p>
            <a:pPr eaLnBrk="1" hangingPunct="1"/>
            <a:r>
              <a:rPr lang="en-US" altLang="en-US" sz="900">
                <a:solidFill>
                  <a:srgbClr val="FFFF00"/>
                </a:solidFill>
              </a:rPr>
              <a:t>15	0x00004000	16384</a:t>
            </a:r>
          </a:p>
          <a:p>
            <a:pPr eaLnBrk="1" hangingPunct="1"/>
            <a:r>
              <a:rPr lang="en-US" altLang="en-US" sz="900">
                <a:solidFill>
                  <a:srgbClr val="FFFF00"/>
                </a:solidFill>
              </a:rPr>
              <a:t>16	0x00008000	32768</a:t>
            </a:r>
          </a:p>
          <a:p>
            <a:pPr eaLnBrk="1" hangingPunct="1"/>
            <a:r>
              <a:rPr lang="en-US" altLang="en-US" sz="900">
                <a:solidFill>
                  <a:srgbClr val="FFFF00"/>
                </a:solidFill>
              </a:rPr>
              <a:t>17	0x00010000	65536</a:t>
            </a:r>
          </a:p>
          <a:p>
            <a:pPr eaLnBrk="1" hangingPunct="1"/>
            <a:r>
              <a:rPr lang="en-US" altLang="en-US" sz="900">
                <a:solidFill>
                  <a:srgbClr val="FFFF00"/>
                </a:solidFill>
              </a:rPr>
              <a:t>18	0x00020000	131072</a:t>
            </a:r>
          </a:p>
          <a:p>
            <a:pPr eaLnBrk="1" hangingPunct="1"/>
            <a:r>
              <a:rPr lang="en-US" altLang="en-US" sz="900">
                <a:solidFill>
                  <a:srgbClr val="FFFF00"/>
                </a:solidFill>
              </a:rPr>
              <a:t>19	0x00040000	262144</a:t>
            </a:r>
          </a:p>
          <a:p>
            <a:pPr eaLnBrk="1" hangingPunct="1"/>
            <a:r>
              <a:rPr lang="en-US" altLang="en-US" sz="900">
                <a:solidFill>
                  <a:srgbClr val="FFFF00"/>
                </a:solidFill>
              </a:rPr>
              <a:t>20	0x00080000	524288</a:t>
            </a:r>
          </a:p>
          <a:p>
            <a:pPr eaLnBrk="1" hangingPunct="1"/>
            <a:r>
              <a:rPr lang="en-US" altLang="en-US" sz="900">
                <a:solidFill>
                  <a:srgbClr val="FFFF00"/>
                </a:solidFill>
              </a:rPr>
              <a:t>21	0x00100000	1048576</a:t>
            </a:r>
          </a:p>
          <a:p>
            <a:pPr eaLnBrk="1" hangingPunct="1"/>
            <a:r>
              <a:rPr lang="en-US" altLang="en-US" sz="900">
                <a:solidFill>
                  <a:srgbClr val="FFFF00"/>
                </a:solidFill>
              </a:rPr>
              <a:t>22	0x00200000	2097152</a:t>
            </a:r>
          </a:p>
          <a:p>
            <a:pPr eaLnBrk="1" hangingPunct="1"/>
            <a:r>
              <a:rPr lang="en-US" altLang="en-US" sz="900">
                <a:solidFill>
                  <a:srgbClr val="FFFF00"/>
                </a:solidFill>
              </a:rPr>
              <a:t>23	0x00400000	4194304</a:t>
            </a:r>
          </a:p>
          <a:p>
            <a:pPr eaLnBrk="1" hangingPunct="1"/>
            <a:r>
              <a:rPr lang="en-US" altLang="en-US" sz="900">
                <a:solidFill>
                  <a:srgbClr val="FFFF00"/>
                </a:solidFill>
              </a:rPr>
              <a:t>24	0x00800000	8388608</a:t>
            </a:r>
          </a:p>
          <a:p>
            <a:pPr eaLnBrk="1" hangingPunct="1"/>
            <a:r>
              <a:rPr lang="en-US" altLang="en-US" sz="900">
                <a:solidFill>
                  <a:srgbClr val="FFFF00"/>
                </a:solidFill>
              </a:rPr>
              <a:t>25	0x01000000	16777216</a:t>
            </a:r>
          </a:p>
          <a:p>
            <a:pPr eaLnBrk="1" hangingPunct="1"/>
            <a:r>
              <a:rPr lang="en-US" altLang="en-US" sz="900">
                <a:solidFill>
                  <a:srgbClr val="FFFF00"/>
                </a:solidFill>
              </a:rPr>
              <a:t>26	0x02000000	33554432</a:t>
            </a:r>
          </a:p>
          <a:p>
            <a:pPr eaLnBrk="1" hangingPunct="1"/>
            <a:r>
              <a:rPr lang="en-US" altLang="en-US" sz="900">
                <a:solidFill>
                  <a:srgbClr val="FFFF00"/>
                </a:solidFill>
              </a:rPr>
              <a:t>27	0x04000000	67108864</a:t>
            </a:r>
          </a:p>
          <a:p>
            <a:pPr eaLnBrk="1" hangingPunct="1"/>
            <a:r>
              <a:rPr lang="en-US" altLang="en-US" sz="900">
                <a:solidFill>
                  <a:srgbClr val="FFFF00"/>
                </a:solidFill>
              </a:rPr>
              <a:t>28	0x08000000	134217728</a:t>
            </a:r>
          </a:p>
          <a:p>
            <a:pPr eaLnBrk="1" hangingPunct="1"/>
            <a:r>
              <a:rPr lang="en-US" altLang="en-US" sz="900">
                <a:solidFill>
                  <a:srgbClr val="FFFF00"/>
                </a:solidFill>
              </a:rPr>
              <a:t>29	0x10000000	268435456</a:t>
            </a:r>
          </a:p>
          <a:p>
            <a:pPr eaLnBrk="1" hangingPunct="1"/>
            <a:r>
              <a:rPr lang="en-US" altLang="en-US" sz="900">
                <a:solidFill>
                  <a:srgbClr val="FFFF00"/>
                </a:solidFill>
              </a:rPr>
              <a:t>30	0x20000000	536870912</a:t>
            </a:r>
          </a:p>
          <a:p>
            <a:pPr eaLnBrk="1" hangingPunct="1"/>
            <a:r>
              <a:rPr lang="en-US" altLang="en-US" sz="900">
                <a:solidFill>
                  <a:srgbClr val="FFFF00"/>
                </a:solidFill>
              </a:rPr>
              <a:t>31	0x40000000	1073741824</a:t>
            </a:r>
          </a:p>
          <a:p>
            <a:pPr eaLnBrk="1" hangingPunct="1"/>
            <a:r>
              <a:rPr lang="en-US" altLang="en-US" sz="900">
                <a:solidFill>
                  <a:srgbClr val="FFFF00"/>
                </a:solidFill>
              </a:rPr>
              <a:t>32	0x80000000	-2147483648</a:t>
            </a: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8161</TotalTime>
  <Words>10297</Words>
  <Application>Microsoft Office PowerPoint</Application>
  <PresentationFormat>Apresentação na tela (4:3)</PresentationFormat>
  <Paragraphs>2304</Paragraphs>
  <Slides>51</Slides>
  <Notes>51</Notes>
  <HiddenSlides>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51</vt:i4>
      </vt:variant>
    </vt:vector>
  </HeadingPairs>
  <TitlesOfParts>
    <vt:vector size="65" baseType="lpstr">
      <vt:lpstr>Arial</vt:lpstr>
      <vt:lpstr>Arial Narrow</vt:lpstr>
      <vt:lpstr>Calibri</vt:lpstr>
      <vt:lpstr>Consolas</vt:lpstr>
      <vt:lpstr>Constantia</vt:lpstr>
      <vt:lpstr>Corbel</vt:lpstr>
      <vt:lpstr>Courier New</vt:lpstr>
      <vt:lpstr>Segoe</vt:lpstr>
      <vt:lpstr>Times New Roman</vt:lpstr>
      <vt:lpstr>Verdana</vt:lpstr>
      <vt:lpstr>Wingdings</vt:lpstr>
      <vt:lpstr>Wingdings 2</vt:lpstr>
      <vt:lpstr>Wingdings 3</vt:lpstr>
      <vt:lpstr>Metro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Jeffrey Snover</dc:creator>
  <cp:lastModifiedBy>degmar barbosa</cp:lastModifiedBy>
  <cp:revision>153</cp:revision>
  <dcterms:created xsi:type="dcterms:W3CDTF">2007-05-01T12:52:00Z</dcterms:created>
  <dcterms:modified xsi:type="dcterms:W3CDTF">2016-12-05T15:23:26Z</dcterms:modified>
</cp:coreProperties>
</file>