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quitywallet.org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ebsite or link to the store"/>
          <p:cNvSpPr txBox="1"/>
          <p:nvPr>
            <p:ph type="body" idx="21"/>
          </p:nvPr>
        </p:nvSpPr>
        <p:spPr>
          <a:xfrm>
            <a:off x="1424773" y="118598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Website or link to the store</a:t>
            </a:r>
          </a:p>
        </p:txBody>
      </p:sp>
      <p:sp>
        <p:nvSpPr>
          <p:cNvPr id="152" name="One sentence pitch"/>
          <p:cNvSpPr txBox="1"/>
          <p:nvPr>
            <p:ph type="ctrTitle"/>
          </p:nvPr>
        </p:nvSpPr>
        <p:spPr>
          <a:xfrm>
            <a:off x="1444825" y="3513410"/>
            <a:ext cx="13167994" cy="4648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One sentence pitch</a:t>
            </a:r>
          </a:p>
        </p:txBody>
      </p:sp>
      <p:sp>
        <p:nvSpPr>
          <p:cNvPr id="153" name="LOGO"/>
          <p:cNvSpPr txBox="1"/>
          <p:nvPr/>
        </p:nvSpPr>
        <p:spPr>
          <a:xfrm>
            <a:off x="3018695" y="1294713"/>
            <a:ext cx="97840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LOGO</a:t>
            </a:r>
          </a:p>
        </p:txBody>
      </p:sp>
      <p:sp>
        <p:nvSpPr>
          <p:cNvPr id="154" name="Rounded Rectangle"/>
          <p:cNvSpPr/>
          <p:nvPr/>
        </p:nvSpPr>
        <p:spPr>
          <a:xfrm>
            <a:off x="1517405" y="89039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Rounded Rectangle"/>
          <p:cNvSpPr/>
          <p:nvPr/>
        </p:nvSpPr>
        <p:spPr>
          <a:xfrm>
            <a:off x="16263990" y="2617341"/>
            <a:ext cx="5081332" cy="8481318"/>
          </a:xfrm>
          <a:prstGeom prst="roundRect">
            <a:avLst>
              <a:gd name="adj" fmla="val 3749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Image of Product…"/>
          <p:cNvSpPr txBox="1"/>
          <p:nvPr/>
        </p:nvSpPr>
        <p:spPr>
          <a:xfrm>
            <a:off x="17333691" y="6443167"/>
            <a:ext cx="294193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of Product</a:t>
            </a:r>
          </a:p>
          <a:p>
            <a:pPr/>
            <a:r>
              <a:t>(Website/App/Game)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Benefits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Benefits</a:t>
            </a:r>
          </a:p>
        </p:txBody>
      </p:sp>
      <p:sp>
        <p:nvSpPr>
          <p:cNvPr id="223" name="How customers will benefit from using your product?"/>
          <p:cNvSpPr txBox="1"/>
          <p:nvPr/>
        </p:nvSpPr>
        <p:spPr>
          <a:xfrm>
            <a:off x="1444825" y="3260185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How customers will benefit from using your product?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otal transparency"/>
          <p:cNvSpPr txBox="1"/>
          <p:nvPr/>
        </p:nvSpPr>
        <p:spPr>
          <a:xfrm>
            <a:off x="3202118" y="3632060"/>
            <a:ext cx="19217743" cy="71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Total transparency</a:t>
            </a:r>
          </a:p>
        </p:txBody>
      </p:sp>
      <p:sp>
        <p:nvSpPr>
          <p:cNvPr id="226" name="Inevitability of Payouts"/>
          <p:cNvSpPr txBox="1"/>
          <p:nvPr/>
        </p:nvSpPr>
        <p:spPr>
          <a:xfrm>
            <a:off x="3202118" y="6138340"/>
            <a:ext cx="10085179" cy="71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Inevitability of Payouts</a:t>
            </a:r>
          </a:p>
        </p:txBody>
      </p:sp>
      <p:sp>
        <p:nvSpPr>
          <p:cNvPr id="227" name="Inability to manipulate"/>
          <p:cNvSpPr txBox="1"/>
          <p:nvPr/>
        </p:nvSpPr>
        <p:spPr>
          <a:xfrm>
            <a:off x="3151159" y="8831196"/>
            <a:ext cx="10085179" cy="71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Inability to manipulate</a:t>
            </a:r>
          </a:p>
        </p:txBody>
      </p:sp>
      <p:sp>
        <p:nvSpPr>
          <p:cNvPr id="228" name="Easy to Transfer"/>
          <p:cNvSpPr txBox="1"/>
          <p:nvPr/>
        </p:nvSpPr>
        <p:spPr>
          <a:xfrm>
            <a:off x="3151159" y="11462559"/>
            <a:ext cx="10085179" cy="71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5E5E5E"/>
                </a:solidFill>
              </a:rPr>
              <a:t>Easy to Transfer</a:t>
            </a:r>
          </a:p>
        </p:txBody>
      </p:sp>
      <p:sp>
        <p:nvSpPr>
          <p:cNvPr id="229" name="All project financials are visible to you: treasury, cashflow, shares etc."/>
          <p:cNvSpPr txBox="1"/>
          <p:nvPr/>
        </p:nvSpPr>
        <p:spPr>
          <a:xfrm>
            <a:off x="3304039" y="4403711"/>
            <a:ext cx="12102739" cy="1033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3300">
                <a:solidFill>
                  <a:srgbClr val="929292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All project financials are visible to you: treasury, cashflow, shares etc.</a:t>
            </a:r>
          </a:p>
        </p:txBody>
      </p:sp>
      <p:sp>
        <p:nvSpPr>
          <p:cNvPr id="230" name="Automatic revenue distribution according to your equity is ensured by Smart Contracts — self-executing programs on blockchain."/>
          <p:cNvSpPr txBox="1"/>
          <p:nvPr/>
        </p:nvSpPr>
        <p:spPr>
          <a:xfrm>
            <a:off x="3165592" y="6911218"/>
            <a:ext cx="16896476" cy="103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3300">
                <a:solidFill>
                  <a:srgbClr val="929292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Automatic revenue distribution according to your equity is ensured by Smart Contracts — self-executing programs on blockchain.</a:t>
            </a:r>
          </a:p>
        </p:txBody>
      </p:sp>
      <p:sp>
        <p:nvSpPr>
          <p:cNvPr id="231" name="Blockchain technology makes it impossible to delete, change or fake any project’s data including your % of equity."/>
          <p:cNvSpPr txBox="1"/>
          <p:nvPr/>
        </p:nvSpPr>
        <p:spPr>
          <a:xfrm>
            <a:off x="3165592" y="9593526"/>
            <a:ext cx="16896476" cy="1033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3300">
                <a:solidFill>
                  <a:srgbClr val="929292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Blockchain technology makes it impossible to delete, change or fake any project’s data including your % of equity.</a:t>
            </a:r>
          </a:p>
        </p:txBody>
      </p:sp>
      <p:sp>
        <p:nvSpPr>
          <p:cNvPr id="232" name="Sell or send your equity in one tap."/>
          <p:cNvSpPr txBox="1"/>
          <p:nvPr/>
        </p:nvSpPr>
        <p:spPr>
          <a:xfrm>
            <a:off x="3152892" y="12212333"/>
            <a:ext cx="16896476" cy="52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3300">
                <a:solidFill>
                  <a:srgbClr val="929292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Sell or send your equity in one tap.</a:t>
            </a:r>
          </a:p>
        </p:txBody>
      </p:sp>
      <p:pic>
        <p:nvPicPr>
          <p:cNvPr id="233" name="4474355.png" descr="44743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448" y="3574487"/>
            <a:ext cx="1102363" cy="1102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arrow.png" descr="arr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779" y="11369850"/>
            <a:ext cx="901701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coing.png" descr="coing.png"/>
          <p:cNvPicPr>
            <a:picLocks noChangeAspect="1"/>
          </p:cNvPicPr>
          <p:nvPr/>
        </p:nvPicPr>
        <p:blipFill>
          <a:blip r:embed="rId4">
            <a:extLst/>
          </a:blip>
          <a:srcRect l="6866" t="6781" r="6734" b="6735"/>
          <a:stretch>
            <a:fillRect/>
          </a:stretch>
        </p:blipFill>
        <p:spPr>
          <a:xfrm>
            <a:off x="1691276" y="5979632"/>
            <a:ext cx="1032707" cy="103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83" fill="norm" stroke="1" extrusionOk="0">
                <a:moveTo>
                  <a:pt x="14761" y="5"/>
                </a:moveTo>
                <a:cubicBezTo>
                  <a:pt x="13927" y="21"/>
                  <a:pt x="13109" y="84"/>
                  <a:pt x="12531" y="195"/>
                </a:cubicBezTo>
                <a:cubicBezTo>
                  <a:pt x="9906" y="698"/>
                  <a:pt x="8426" y="1763"/>
                  <a:pt x="8724" y="2938"/>
                </a:cubicBezTo>
                <a:cubicBezTo>
                  <a:pt x="8771" y="3124"/>
                  <a:pt x="8777" y="3357"/>
                  <a:pt x="8741" y="3452"/>
                </a:cubicBezTo>
                <a:cubicBezTo>
                  <a:pt x="8704" y="3547"/>
                  <a:pt x="8675" y="4764"/>
                  <a:pt x="8674" y="6153"/>
                </a:cubicBezTo>
                <a:lnTo>
                  <a:pt x="8674" y="8680"/>
                </a:lnTo>
                <a:lnTo>
                  <a:pt x="8865" y="8680"/>
                </a:lnTo>
                <a:cubicBezTo>
                  <a:pt x="8971" y="8681"/>
                  <a:pt x="9477" y="8774"/>
                  <a:pt x="9985" y="8896"/>
                </a:cubicBezTo>
                <a:cubicBezTo>
                  <a:pt x="11769" y="9325"/>
                  <a:pt x="13358" y="10327"/>
                  <a:pt x="13816" y="11299"/>
                </a:cubicBezTo>
                <a:lnTo>
                  <a:pt x="13982" y="11647"/>
                </a:lnTo>
                <a:lnTo>
                  <a:pt x="14645" y="11705"/>
                </a:lnTo>
                <a:cubicBezTo>
                  <a:pt x="15636" y="11798"/>
                  <a:pt x="15726" y="11954"/>
                  <a:pt x="15193" y="12592"/>
                </a:cubicBezTo>
                <a:cubicBezTo>
                  <a:pt x="14900" y="12942"/>
                  <a:pt x="14835" y="12981"/>
                  <a:pt x="14496" y="12981"/>
                </a:cubicBezTo>
                <a:lnTo>
                  <a:pt x="14115" y="12981"/>
                </a:lnTo>
                <a:lnTo>
                  <a:pt x="14115" y="13627"/>
                </a:lnTo>
                <a:cubicBezTo>
                  <a:pt x="14115" y="14097"/>
                  <a:pt x="14077" y="14311"/>
                  <a:pt x="13982" y="14390"/>
                </a:cubicBezTo>
                <a:cubicBezTo>
                  <a:pt x="13804" y="14537"/>
                  <a:pt x="13804" y="15745"/>
                  <a:pt x="13982" y="16055"/>
                </a:cubicBezTo>
                <a:cubicBezTo>
                  <a:pt x="14071" y="16211"/>
                  <a:pt x="14112" y="16582"/>
                  <a:pt x="14115" y="17323"/>
                </a:cubicBezTo>
                <a:lnTo>
                  <a:pt x="14115" y="18367"/>
                </a:lnTo>
                <a:lnTo>
                  <a:pt x="15499" y="18318"/>
                </a:lnTo>
                <a:cubicBezTo>
                  <a:pt x="17549" y="18237"/>
                  <a:pt x="18980" y="17939"/>
                  <a:pt x="20135" y="17356"/>
                </a:cubicBezTo>
                <a:cubicBezTo>
                  <a:pt x="20871" y="16986"/>
                  <a:pt x="21132" y="16774"/>
                  <a:pt x="21379" y="16354"/>
                </a:cubicBezTo>
                <a:cubicBezTo>
                  <a:pt x="21589" y="15997"/>
                  <a:pt x="21600" y="15950"/>
                  <a:pt x="21562" y="14597"/>
                </a:cubicBezTo>
                <a:cubicBezTo>
                  <a:pt x="21540" y="13832"/>
                  <a:pt x="21523" y="13119"/>
                  <a:pt x="21528" y="13023"/>
                </a:cubicBezTo>
                <a:cubicBezTo>
                  <a:pt x="21533" y="12926"/>
                  <a:pt x="21533" y="12209"/>
                  <a:pt x="21528" y="11423"/>
                </a:cubicBezTo>
                <a:cubicBezTo>
                  <a:pt x="21518" y="9786"/>
                  <a:pt x="21517" y="9990"/>
                  <a:pt x="21520" y="8125"/>
                </a:cubicBezTo>
                <a:cubicBezTo>
                  <a:pt x="21521" y="7340"/>
                  <a:pt x="21525" y="6623"/>
                  <a:pt x="21528" y="6526"/>
                </a:cubicBezTo>
                <a:cubicBezTo>
                  <a:pt x="21539" y="6233"/>
                  <a:pt x="21519" y="3597"/>
                  <a:pt x="21503" y="3385"/>
                </a:cubicBezTo>
                <a:cubicBezTo>
                  <a:pt x="21496" y="3277"/>
                  <a:pt x="21516" y="2989"/>
                  <a:pt x="21545" y="2747"/>
                </a:cubicBezTo>
                <a:cubicBezTo>
                  <a:pt x="21589" y="2386"/>
                  <a:pt x="21561" y="2244"/>
                  <a:pt x="21396" y="1960"/>
                </a:cubicBezTo>
                <a:cubicBezTo>
                  <a:pt x="20915" y="1136"/>
                  <a:pt x="19150" y="375"/>
                  <a:pt x="17100" y="104"/>
                </a:cubicBezTo>
                <a:cubicBezTo>
                  <a:pt x="16446" y="18"/>
                  <a:pt x="15596" y="-12"/>
                  <a:pt x="14761" y="5"/>
                </a:cubicBezTo>
                <a:close/>
                <a:moveTo>
                  <a:pt x="6477" y="9824"/>
                </a:moveTo>
                <a:cubicBezTo>
                  <a:pt x="5657" y="9824"/>
                  <a:pt x="4824" y="9855"/>
                  <a:pt x="4379" y="9915"/>
                </a:cubicBezTo>
                <a:cubicBezTo>
                  <a:pt x="2434" y="10179"/>
                  <a:pt x="788" y="10879"/>
                  <a:pt x="182" y="11697"/>
                </a:cubicBezTo>
                <a:cubicBezTo>
                  <a:pt x="40" y="11890"/>
                  <a:pt x="2" y="12054"/>
                  <a:pt x="17" y="12443"/>
                </a:cubicBezTo>
                <a:cubicBezTo>
                  <a:pt x="27" y="12717"/>
                  <a:pt x="29" y="13077"/>
                  <a:pt x="25" y="13246"/>
                </a:cubicBezTo>
                <a:cubicBezTo>
                  <a:pt x="20" y="13415"/>
                  <a:pt x="14" y="14876"/>
                  <a:pt x="8" y="16495"/>
                </a:cubicBezTo>
                <a:lnTo>
                  <a:pt x="0" y="19445"/>
                </a:lnTo>
                <a:lnTo>
                  <a:pt x="216" y="19735"/>
                </a:lnTo>
                <a:cubicBezTo>
                  <a:pt x="726" y="20449"/>
                  <a:pt x="2535" y="21213"/>
                  <a:pt x="4279" y="21450"/>
                </a:cubicBezTo>
                <a:cubicBezTo>
                  <a:pt x="4988" y="21546"/>
                  <a:pt x="5718" y="21588"/>
                  <a:pt x="6444" y="21582"/>
                </a:cubicBezTo>
                <a:cubicBezTo>
                  <a:pt x="8622" y="21566"/>
                  <a:pt x="10731" y="21119"/>
                  <a:pt x="11900" y="20356"/>
                </a:cubicBezTo>
                <a:cubicBezTo>
                  <a:pt x="12749" y="19802"/>
                  <a:pt x="12827" y="19609"/>
                  <a:pt x="12904" y="17945"/>
                </a:cubicBezTo>
                <a:cubicBezTo>
                  <a:pt x="12939" y="17171"/>
                  <a:pt x="12990" y="16348"/>
                  <a:pt x="13020" y="16113"/>
                </a:cubicBezTo>
                <a:cubicBezTo>
                  <a:pt x="13052" y="15864"/>
                  <a:pt x="13043" y="15610"/>
                  <a:pt x="12987" y="15500"/>
                </a:cubicBezTo>
                <a:cubicBezTo>
                  <a:pt x="12934" y="15397"/>
                  <a:pt x="12874" y="14820"/>
                  <a:pt x="12854" y="14216"/>
                </a:cubicBezTo>
                <a:cubicBezTo>
                  <a:pt x="12834" y="13612"/>
                  <a:pt x="12803" y="13071"/>
                  <a:pt x="12796" y="13023"/>
                </a:cubicBezTo>
                <a:cubicBezTo>
                  <a:pt x="12789" y="12974"/>
                  <a:pt x="12814" y="12780"/>
                  <a:pt x="12846" y="12583"/>
                </a:cubicBezTo>
                <a:cubicBezTo>
                  <a:pt x="12917" y="12146"/>
                  <a:pt x="12684" y="11635"/>
                  <a:pt x="12249" y="11266"/>
                </a:cubicBezTo>
                <a:cubicBezTo>
                  <a:pt x="11585" y="10704"/>
                  <a:pt x="10039" y="10144"/>
                  <a:pt x="8517" y="9915"/>
                </a:cubicBezTo>
                <a:cubicBezTo>
                  <a:pt x="8111" y="9854"/>
                  <a:pt x="7297" y="9824"/>
                  <a:pt x="6477" y="982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6" name="handshake.png" descr="handshake.png"/>
          <p:cNvPicPr>
            <a:picLocks noChangeAspect="1"/>
          </p:cNvPicPr>
          <p:nvPr/>
        </p:nvPicPr>
        <p:blipFill>
          <a:blip r:embed="rId5">
            <a:extLst/>
          </a:blip>
          <a:srcRect l="2170" t="21127" r="862" b="17536"/>
          <a:stretch>
            <a:fillRect/>
          </a:stretch>
        </p:blipFill>
        <p:spPr>
          <a:xfrm>
            <a:off x="1520489" y="8841946"/>
            <a:ext cx="1374281" cy="869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548" fill="norm" stroke="1" extrusionOk="0">
                <a:moveTo>
                  <a:pt x="3536" y="0"/>
                </a:moveTo>
                <a:cubicBezTo>
                  <a:pt x="3488" y="0"/>
                  <a:pt x="3247" y="572"/>
                  <a:pt x="3001" y="1269"/>
                </a:cubicBezTo>
                <a:cubicBezTo>
                  <a:pt x="2754" y="1966"/>
                  <a:pt x="1974" y="4161"/>
                  <a:pt x="1264" y="6149"/>
                </a:cubicBezTo>
                <a:cubicBezTo>
                  <a:pt x="554" y="8136"/>
                  <a:pt x="-15" y="9823"/>
                  <a:pt x="1" y="9897"/>
                </a:cubicBezTo>
                <a:cubicBezTo>
                  <a:pt x="16" y="9971"/>
                  <a:pt x="364" y="10359"/>
                  <a:pt x="772" y="10763"/>
                </a:cubicBezTo>
                <a:cubicBezTo>
                  <a:pt x="1181" y="11166"/>
                  <a:pt x="1563" y="11486"/>
                  <a:pt x="1625" y="11471"/>
                </a:cubicBezTo>
                <a:cubicBezTo>
                  <a:pt x="1742" y="11442"/>
                  <a:pt x="1778" y="11361"/>
                  <a:pt x="2938" y="8106"/>
                </a:cubicBezTo>
                <a:cubicBezTo>
                  <a:pt x="3327" y="7018"/>
                  <a:pt x="3982" y="5164"/>
                  <a:pt x="4401" y="3994"/>
                </a:cubicBezTo>
                <a:cubicBezTo>
                  <a:pt x="4820" y="2825"/>
                  <a:pt x="5156" y="1770"/>
                  <a:pt x="5142" y="1653"/>
                </a:cubicBezTo>
                <a:cubicBezTo>
                  <a:pt x="5116" y="1445"/>
                  <a:pt x="3711" y="0"/>
                  <a:pt x="3536" y="0"/>
                </a:cubicBezTo>
                <a:close/>
                <a:moveTo>
                  <a:pt x="18026" y="39"/>
                </a:moveTo>
                <a:cubicBezTo>
                  <a:pt x="17915" y="-28"/>
                  <a:pt x="16346" y="1461"/>
                  <a:pt x="16346" y="1633"/>
                </a:cubicBezTo>
                <a:cubicBezTo>
                  <a:pt x="16346" y="1824"/>
                  <a:pt x="16289" y="1655"/>
                  <a:pt x="19570" y="10851"/>
                </a:cubicBezTo>
                <a:cubicBezTo>
                  <a:pt x="19697" y="11208"/>
                  <a:pt x="19848" y="11500"/>
                  <a:pt x="19906" y="11500"/>
                </a:cubicBezTo>
                <a:cubicBezTo>
                  <a:pt x="19964" y="11500"/>
                  <a:pt x="20366" y="11160"/>
                  <a:pt x="20802" y="10743"/>
                </a:cubicBezTo>
                <a:cubicBezTo>
                  <a:pt x="21405" y="10166"/>
                  <a:pt x="21585" y="9941"/>
                  <a:pt x="21549" y="9789"/>
                </a:cubicBezTo>
                <a:cubicBezTo>
                  <a:pt x="21523" y="9678"/>
                  <a:pt x="21235" y="8838"/>
                  <a:pt x="20908" y="7919"/>
                </a:cubicBezTo>
                <a:cubicBezTo>
                  <a:pt x="20581" y="7001"/>
                  <a:pt x="20077" y="5578"/>
                  <a:pt x="19788" y="4762"/>
                </a:cubicBezTo>
                <a:cubicBezTo>
                  <a:pt x="18438" y="961"/>
                  <a:pt x="18116" y="94"/>
                  <a:pt x="18026" y="39"/>
                </a:cubicBezTo>
                <a:close/>
                <a:moveTo>
                  <a:pt x="12735" y="2755"/>
                </a:moveTo>
                <a:cubicBezTo>
                  <a:pt x="12413" y="2727"/>
                  <a:pt x="12002" y="2735"/>
                  <a:pt x="11298" y="2764"/>
                </a:cubicBezTo>
                <a:cubicBezTo>
                  <a:pt x="10115" y="2814"/>
                  <a:pt x="9580" y="2887"/>
                  <a:pt x="9119" y="3069"/>
                </a:cubicBezTo>
                <a:cubicBezTo>
                  <a:pt x="8783" y="3202"/>
                  <a:pt x="8497" y="3330"/>
                  <a:pt x="8484" y="3355"/>
                </a:cubicBezTo>
                <a:cubicBezTo>
                  <a:pt x="8416" y="3488"/>
                  <a:pt x="7172" y="6346"/>
                  <a:pt x="6928" y="6926"/>
                </a:cubicBezTo>
                <a:cubicBezTo>
                  <a:pt x="6726" y="7406"/>
                  <a:pt x="6642" y="7738"/>
                  <a:pt x="6642" y="8067"/>
                </a:cubicBezTo>
                <a:cubicBezTo>
                  <a:pt x="6642" y="8523"/>
                  <a:pt x="6647" y="8531"/>
                  <a:pt x="6934" y="8529"/>
                </a:cubicBezTo>
                <a:cubicBezTo>
                  <a:pt x="7287" y="8528"/>
                  <a:pt x="7923" y="8244"/>
                  <a:pt x="8198" y="7959"/>
                </a:cubicBezTo>
                <a:cubicBezTo>
                  <a:pt x="8307" y="7845"/>
                  <a:pt x="8665" y="7322"/>
                  <a:pt x="8988" y="6798"/>
                </a:cubicBezTo>
                <a:cubicBezTo>
                  <a:pt x="9483" y="5998"/>
                  <a:pt x="9647" y="5807"/>
                  <a:pt x="10028" y="5617"/>
                </a:cubicBezTo>
                <a:lnTo>
                  <a:pt x="10482" y="5391"/>
                </a:lnTo>
                <a:lnTo>
                  <a:pt x="11161" y="5922"/>
                </a:lnTo>
                <a:cubicBezTo>
                  <a:pt x="12635" y="7070"/>
                  <a:pt x="14816" y="9315"/>
                  <a:pt x="16582" y="11500"/>
                </a:cubicBezTo>
                <a:cubicBezTo>
                  <a:pt x="17077" y="12113"/>
                  <a:pt x="17521" y="12610"/>
                  <a:pt x="17572" y="12612"/>
                </a:cubicBezTo>
                <a:cubicBezTo>
                  <a:pt x="17663" y="12615"/>
                  <a:pt x="19003" y="10930"/>
                  <a:pt x="19003" y="10812"/>
                </a:cubicBezTo>
                <a:cubicBezTo>
                  <a:pt x="19003" y="10757"/>
                  <a:pt x="18532" y="9417"/>
                  <a:pt x="17043" y="5253"/>
                </a:cubicBezTo>
                <a:cubicBezTo>
                  <a:pt x="16751" y="4437"/>
                  <a:pt x="16476" y="3628"/>
                  <a:pt x="16426" y="3453"/>
                </a:cubicBezTo>
                <a:lnTo>
                  <a:pt x="16333" y="3138"/>
                </a:lnTo>
                <a:lnTo>
                  <a:pt x="15873" y="3325"/>
                </a:lnTo>
                <a:cubicBezTo>
                  <a:pt x="15373" y="3531"/>
                  <a:pt x="15226" y="3514"/>
                  <a:pt x="13644" y="2971"/>
                </a:cubicBezTo>
                <a:cubicBezTo>
                  <a:pt x="13292" y="2850"/>
                  <a:pt x="13058" y="2783"/>
                  <a:pt x="12735" y="2755"/>
                </a:cubicBezTo>
                <a:close/>
                <a:moveTo>
                  <a:pt x="5241" y="3227"/>
                </a:moveTo>
                <a:lnTo>
                  <a:pt x="5092" y="3620"/>
                </a:lnTo>
                <a:cubicBezTo>
                  <a:pt x="4823" y="4327"/>
                  <a:pt x="2829" y="9936"/>
                  <a:pt x="2658" y="10467"/>
                </a:cubicBezTo>
                <a:lnTo>
                  <a:pt x="2497" y="10989"/>
                </a:lnTo>
                <a:lnTo>
                  <a:pt x="2895" y="11776"/>
                </a:lnTo>
                <a:cubicBezTo>
                  <a:pt x="3113" y="12207"/>
                  <a:pt x="3300" y="12583"/>
                  <a:pt x="3318" y="12612"/>
                </a:cubicBezTo>
                <a:cubicBezTo>
                  <a:pt x="3336" y="12641"/>
                  <a:pt x="3433" y="12545"/>
                  <a:pt x="3530" y="12405"/>
                </a:cubicBezTo>
                <a:cubicBezTo>
                  <a:pt x="3769" y="12060"/>
                  <a:pt x="4006" y="11962"/>
                  <a:pt x="4376" y="12061"/>
                </a:cubicBezTo>
                <a:cubicBezTo>
                  <a:pt x="4685" y="12144"/>
                  <a:pt x="5112" y="12663"/>
                  <a:pt x="5285" y="13163"/>
                </a:cubicBezTo>
                <a:cubicBezTo>
                  <a:pt x="5362" y="13384"/>
                  <a:pt x="5387" y="13368"/>
                  <a:pt x="5621" y="12946"/>
                </a:cubicBezTo>
                <a:cubicBezTo>
                  <a:pt x="5765" y="12687"/>
                  <a:pt x="6001" y="12439"/>
                  <a:pt x="6175" y="12356"/>
                </a:cubicBezTo>
                <a:cubicBezTo>
                  <a:pt x="6824" y="12049"/>
                  <a:pt x="7544" y="12915"/>
                  <a:pt x="7650" y="14127"/>
                </a:cubicBezTo>
                <a:cubicBezTo>
                  <a:pt x="7689" y="14569"/>
                  <a:pt x="7729" y="14640"/>
                  <a:pt x="7999" y="14786"/>
                </a:cubicBezTo>
                <a:cubicBezTo>
                  <a:pt x="8536" y="15077"/>
                  <a:pt x="8988" y="15972"/>
                  <a:pt x="8988" y="16744"/>
                </a:cubicBezTo>
                <a:cubicBezTo>
                  <a:pt x="8988" y="16979"/>
                  <a:pt x="9042" y="17056"/>
                  <a:pt x="9237" y="17118"/>
                </a:cubicBezTo>
                <a:cubicBezTo>
                  <a:pt x="9554" y="17218"/>
                  <a:pt x="9970" y="17719"/>
                  <a:pt x="10121" y="18180"/>
                </a:cubicBezTo>
                <a:cubicBezTo>
                  <a:pt x="10289" y="18691"/>
                  <a:pt x="10270" y="19646"/>
                  <a:pt x="10084" y="20128"/>
                </a:cubicBezTo>
                <a:lnTo>
                  <a:pt x="9935" y="20531"/>
                </a:lnTo>
                <a:lnTo>
                  <a:pt x="10233" y="20659"/>
                </a:lnTo>
                <a:cubicBezTo>
                  <a:pt x="10399" y="20730"/>
                  <a:pt x="10756" y="20859"/>
                  <a:pt x="11030" y="20954"/>
                </a:cubicBezTo>
                <a:cubicBezTo>
                  <a:pt x="11689" y="21182"/>
                  <a:pt x="12143" y="21194"/>
                  <a:pt x="12462" y="20984"/>
                </a:cubicBezTo>
                <a:cubicBezTo>
                  <a:pt x="12719" y="20814"/>
                  <a:pt x="13059" y="20331"/>
                  <a:pt x="13059" y="20138"/>
                </a:cubicBezTo>
                <a:cubicBezTo>
                  <a:pt x="13059" y="20083"/>
                  <a:pt x="12563" y="19653"/>
                  <a:pt x="11957" y="19174"/>
                </a:cubicBezTo>
                <a:cubicBezTo>
                  <a:pt x="11116" y="18508"/>
                  <a:pt x="10861" y="18243"/>
                  <a:pt x="10881" y="18082"/>
                </a:cubicBezTo>
                <a:cubicBezTo>
                  <a:pt x="10929" y="17682"/>
                  <a:pt x="11226" y="17803"/>
                  <a:pt x="12362" y="18672"/>
                </a:cubicBezTo>
                <a:cubicBezTo>
                  <a:pt x="13205" y="19317"/>
                  <a:pt x="13587" y="19548"/>
                  <a:pt x="13825" y="19548"/>
                </a:cubicBezTo>
                <a:cubicBezTo>
                  <a:pt x="14237" y="19548"/>
                  <a:pt x="14534" y="19154"/>
                  <a:pt x="14597" y="18534"/>
                </a:cubicBezTo>
                <a:cubicBezTo>
                  <a:pt x="14640" y="18106"/>
                  <a:pt x="14625" y="18072"/>
                  <a:pt x="14316" y="17796"/>
                </a:cubicBezTo>
                <a:cubicBezTo>
                  <a:pt x="12880" y="16516"/>
                  <a:pt x="11845" y="15488"/>
                  <a:pt x="11845" y="15347"/>
                </a:cubicBezTo>
                <a:cubicBezTo>
                  <a:pt x="11845" y="15254"/>
                  <a:pt x="11900" y="15122"/>
                  <a:pt x="11970" y="15052"/>
                </a:cubicBezTo>
                <a:cubicBezTo>
                  <a:pt x="12070" y="14952"/>
                  <a:pt x="12410" y="15204"/>
                  <a:pt x="13551" y="16242"/>
                </a:cubicBezTo>
                <a:cubicBezTo>
                  <a:pt x="15158" y="17705"/>
                  <a:pt x="15367" y="17804"/>
                  <a:pt x="15779" y="17255"/>
                </a:cubicBezTo>
                <a:cubicBezTo>
                  <a:pt x="16082" y="16853"/>
                  <a:pt x="16183" y="16134"/>
                  <a:pt x="15978" y="15829"/>
                </a:cubicBezTo>
                <a:cubicBezTo>
                  <a:pt x="15900" y="15712"/>
                  <a:pt x="15257" y="15078"/>
                  <a:pt x="14547" y="14412"/>
                </a:cubicBezTo>
                <a:cubicBezTo>
                  <a:pt x="12892" y="12861"/>
                  <a:pt x="12709" y="12653"/>
                  <a:pt x="12829" y="12425"/>
                </a:cubicBezTo>
                <a:cubicBezTo>
                  <a:pt x="12879" y="12329"/>
                  <a:pt x="12971" y="12248"/>
                  <a:pt x="13034" y="12248"/>
                </a:cubicBezTo>
                <a:cubicBezTo>
                  <a:pt x="13097" y="12248"/>
                  <a:pt x="13912" y="12967"/>
                  <a:pt x="14846" y="13852"/>
                </a:cubicBezTo>
                <a:cubicBezTo>
                  <a:pt x="16275" y="15206"/>
                  <a:pt x="16594" y="15458"/>
                  <a:pt x="16856" y="15455"/>
                </a:cubicBezTo>
                <a:cubicBezTo>
                  <a:pt x="17027" y="15453"/>
                  <a:pt x="17223" y="15390"/>
                  <a:pt x="17292" y="15308"/>
                </a:cubicBezTo>
                <a:cubicBezTo>
                  <a:pt x="17597" y="14937"/>
                  <a:pt x="17693" y="14124"/>
                  <a:pt x="17485" y="13655"/>
                </a:cubicBezTo>
                <a:cubicBezTo>
                  <a:pt x="17344" y="13337"/>
                  <a:pt x="14802" y="10279"/>
                  <a:pt x="13862" y="9297"/>
                </a:cubicBezTo>
                <a:cubicBezTo>
                  <a:pt x="12457" y="7828"/>
                  <a:pt x="10683" y="6306"/>
                  <a:pt x="10370" y="6306"/>
                </a:cubicBezTo>
                <a:cubicBezTo>
                  <a:pt x="10018" y="6306"/>
                  <a:pt x="9655" y="6660"/>
                  <a:pt x="9269" y="7369"/>
                </a:cubicBezTo>
                <a:cubicBezTo>
                  <a:pt x="9057" y="7757"/>
                  <a:pt x="8674" y="8286"/>
                  <a:pt x="8416" y="8549"/>
                </a:cubicBezTo>
                <a:cubicBezTo>
                  <a:pt x="7411" y="9575"/>
                  <a:pt x="6340" y="9567"/>
                  <a:pt x="6131" y="8529"/>
                </a:cubicBezTo>
                <a:cubicBezTo>
                  <a:pt x="6033" y="8037"/>
                  <a:pt x="6271" y="7091"/>
                  <a:pt x="6835" y="5735"/>
                </a:cubicBezTo>
                <a:lnTo>
                  <a:pt x="7407" y="4358"/>
                </a:lnTo>
                <a:lnTo>
                  <a:pt x="7059" y="4270"/>
                </a:lnTo>
                <a:cubicBezTo>
                  <a:pt x="6420" y="4118"/>
                  <a:pt x="5820" y="3826"/>
                  <a:pt x="5528" y="3522"/>
                </a:cubicBezTo>
                <a:lnTo>
                  <a:pt x="5241" y="3227"/>
                </a:lnTo>
                <a:close/>
                <a:moveTo>
                  <a:pt x="4214" y="12760"/>
                </a:moveTo>
                <a:cubicBezTo>
                  <a:pt x="3934" y="12715"/>
                  <a:pt x="3704" y="13016"/>
                  <a:pt x="3424" y="13714"/>
                </a:cubicBezTo>
                <a:cubicBezTo>
                  <a:pt x="3072" y="14590"/>
                  <a:pt x="3148" y="15381"/>
                  <a:pt x="3617" y="15750"/>
                </a:cubicBezTo>
                <a:cubicBezTo>
                  <a:pt x="3753" y="15857"/>
                  <a:pt x="3885" y="15943"/>
                  <a:pt x="3916" y="15947"/>
                </a:cubicBezTo>
                <a:cubicBezTo>
                  <a:pt x="4210" y="15989"/>
                  <a:pt x="4918" y="14669"/>
                  <a:pt x="4918" y="14078"/>
                </a:cubicBezTo>
                <a:cubicBezTo>
                  <a:pt x="4918" y="13573"/>
                  <a:pt x="4756" y="13116"/>
                  <a:pt x="4513" y="12917"/>
                </a:cubicBezTo>
                <a:cubicBezTo>
                  <a:pt x="4406" y="12830"/>
                  <a:pt x="4308" y="12774"/>
                  <a:pt x="4214" y="12760"/>
                </a:cubicBezTo>
                <a:close/>
                <a:moveTo>
                  <a:pt x="6281" y="13065"/>
                </a:moveTo>
                <a:cubicBezTo>
                  <a:pt x="6152" y="13116"/>
                  <a:pt x="5881" y="13596"/>
                  <a:pt x="5459" y="14521"/>
                </a:cubicBezTo>
                <a:cubicBezTo>
                  <a:pt x="5114" y="15278"/>
                  <a:pt x="4756" y="16052"/>
                  <a:pt x="4663" y="16242"/>
                </a:cubicBezTo>
                <a:cubicBezTo>
                  <a:pt x="4339" y="16898"/>
                  <a:pt x="4487" y="17887"/>
                  <a:pt x="4955" y="18190"/>
                </a:cubicBezTo>
                <a:cubicBezTo>
                  <a:pt x="5188" y="18341"/>
                  <a:pt x="5420" y="18325"/>
                  <a:pt x="5559" y="18151"/>
                </a:cubicBezTo>
                <a:cubicBezTo>
                  <a:pt x="5695" y="17980"/>
                  <a:pt x="6951" y="15314"/>
                  <a:pt x="7096" y="14885"/>
                </a:cubicBezTo>
                <a:cubicBezTo>
                  <a:pt x="7394" y="14006"/>
                  <a:pt x="6868" y="12832"/>
                  <a:pt x="6281" y="13065"/>
                </a:cubicBezTo>
                <a:close/>
                <a:moveTo>
                  <a:pt x="7737" y="15465"/>
                </a:moveTo>
                <a:cubicBezTo>
                  <a:pt x="7450" y="15465"/>
                  <a:pt x="7330" y="15649"/>
                  <a:pt x="6592" y="17275"/>
                </a:cubicBezTo>
                <a:cubicBezTo>
                  <a:pt x="5953" y="18683"/>
                  <a:pt x="5922" y="19375"/>
                  <a:pt x="6468" y="19843"/>
                </a:cubicBezTo>
                <a:cubicBezTo>
                  <a:pt x="6958" y="20263"/>
                  <a:pt x="7101" y="20119"/>
                  <a:pt x="7887" y="18387"/>
                </a:cubicBezTo>
                <a:cubicBezTo>
                  <a:pt x="8349" y="17367"/>
                  <a:pt x="8441" y="17084"/>
                  <a:pt x="8441" y="16675"/>
                </a:cubicBezTo>
                <a:cubicBezTo>
                  <a:pt x="8441" y="16039"/>
                  <a:pt x="8107" y="15465"/>
                  <a:pt x="7737" y="15465"/>
                </a:cubicBezTo>
                <a:close/>
                <a:moveTo>
                  <a:pt x="8876" y="17865"/>
                </a:moveTo>
                <a:cubicBezTo>
                  <a:pt x="8765" y="17910"/>
                  <a:pt x="8574" y="18186"/>
                  <a:pt x="8428" y="18524"/>
                </a:cubicBezTo>
                <a:cubicBezTo>
                  <a:pt x="8290" y="18847"/>
                  <a:pt x="8099" y="19267"/>
                  <a:pt x="7999" y="19459"/>
                </a:cubicBezTo>
                <a:cubicBezTo>
                  <a:pt x="7730" y="19976"/>
                  <a:pt x="7746" y="20693"/>
                  <a:pt x="8042" y="21161"/>
                </a:cubicBezTo>
                <a:cubicBezTo>
                  <a:pt x="8220" y="21442"/>
                  <a:pt x="8397" y="21572"/>
                  <a:pt x="8571" y="21545"/>
                </a:cubicBezTo>
                <a:cubicBezTo>
                  <a:pt x="8746" y="21517"/>
                  <a:pt x="8922" y="21329"/>
                  <a:pt x="9094" y="20994"/>
                </a:cubicBezTo>
                <a:cubicBezTo>
                  <a:pt x="9784" y="19651"/>
                  <a:pt x="9889" y="19162"/>
                  <a:pt x="9654" y="18446"/>
                </a:cubicBezTo>
                <a:cubicBezTo>
                  <a:pt x="9520" y="18035"/>
                  <a:pt x="9149" y="17757"/>
                  <a:pt x="8876" y="1786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7" name="Benefits from storing your equity via Equity Wallet on blockchain"/>
          <p:cNvSpPr txBox="1"/>
          <p:nvPr/>
        </p:nvSpPr>
        <p:spPr>
          <a:xfrm>
            <a:off x="1824672" y="612703"/>
            <a:ext cx="17455744" cy="2144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7200">
                <a:solidFill>
                  <a:srgbClr val="5873B1"/>
                </a:solidFill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Benefits from storing your equity via Equity Wallet on blockchain</a:t>
            </a:r>
          </a:p>
        </p:txBody>
      </p:sp>
      <p:sp>
        <p:nvSpPr>
          <p:cNvPr id="238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9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Why Now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Why Now</a:t>
            </a:r>
          </a:p>
        </p:txBody>
      </p:sp>
      <p:sp>
        <p:nvSpPr>
          <p:cNvPr id="242" name="Give arguments"/>
          <p:cNvSpPr txBox="1"/>
          <p:nvPr/>
        </p:nvSpPr>
        <p:spPr>
          <a:xfrm>
            <a:off x="1444825" y="3260185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Give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USDC and other stablecoins are widely accepted as a payment method for goods and services.…"/>
          <p:cNvSpPr txBox="1"/>
          <p:nvPr/>
        </p:nvSpPr>
        <p:spPr>
          <a:xfrm>
            <a:off x="3352946" y="4213264"/>
            <a:ext cx="16568157" cy="257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USDC and other stablecoins are widely accepted as a payment method for goods and services.</a:t>
            </a:r>
          </a:p>
          <a:p>
            <a:pPr algn="l" defTabSz="355600">
              <a:defRPr sz="3600">
                <a:solidFill>
                  <a:srgbClr val="5873B1"/>
                </a:solidFill>
                <a:latin typeface="Gilroy-Light"/>
                <a:ea typeface="Gilroy-Light"/>
                <a:cs typeface="Gilroy-Light"/>
                <a:sym typeface="Gilroy-Light"/>
              </a:defRPr>
            </a:pPr>
            <a:r>
              <a:t>Nearly 75% of retailers plan to accept either cryptocurrency or stablecoin payments within the next 2 years.</a:t>
            </a:r>
          </a:p>
        </p:txBody>
      </p:sp>
      <p:sp>
        <p:nvSpPr>
          <p:cNvPr id="245" name="Blockchain became fast and affordable ($0.00025 per transaction) and is proven as a transparent and indisputable ledger"/>
          <p:cNvSpPr txBox="1"/>
          <p:nvPr/>
        </p:nvSpPr>
        <p:spPr>
          <a:xfrm>
            <a:off x="3352946" y="8637199"/>
            <a:ext cx="16568157" cy="2189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Blockchain became fast and affordable ($0.00025 per transaction) and is proven as a transparent and indisputable ledger</a:t>
            </a:r>
          </a:p>
        </p:txBody>
      </p:sp>
      <p:pic>
        <p:nvPicPr>
          <p:cNvPr id="246" name="usd-coin-usdc-logo.png" descr="usd-coin-usd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160" y="4049653"/>
            <a:ext cx="1374132" cy="1374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Cryptocurrency-Solana-Logo-Graphics-13460284-1.jpg" descr="Cryptocurrency-Solana-Logo-Graphics-13460284-1.jpg"/>
          <p:cNvPicPr>
            <a:picLocks noChangeAspect="1"/>
          </p:cNvPicPr>
          <p:nvPr/>
        </p:nvPicPr>
        <p:blipFill>
          <a:blip r:embed="rId3">
            <a:extLst/>
          </a:blip>
          <a:srcRect l="20150" t="10215" r="20149" b="10195"/>
          <a:stretch>
            <a:fillRect/>
          </a:stretch>
        </p:blipFill>
        <p:spPr>
          <a:xfrm>
            <a:off x="1551020" y="8407616"/>
            <a:ext cx="1370412" cy="137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71" fill="norm" stroke="1" extrusionOk="0">
                <a:moveTo>
                  <a:pt x="9596" y="40"/>
                </a:moveTo>
                <a:cubicBezTo>
                  <a:pt x="9440" y="61"/>
                  <a:pt x="9261" y="88"/>
                  <a:pt x="9202" y="96"/>
                </a:cubicBezTo>
                <a:cubicBezTo>
                  <a:pt x="7497" y="324"/>
                  <a:pt x="5586" y="1131"/>
                  <a:pt x="4179" y="2226"/>
                </a:cubicBezTo>
                <a:cubicBezTo>
                  <a:pt x="3121" y="3050"/>
                  <a:pt x="2188" y="4102"/>
                  <a:pt x="1501" y="5244"/>
                </a:cubicBezTo>
                <a:cubicBezTo>
                  <a:pt x="1040" y="6012"/>
                  <a:pt x="618" y="7009"/>
                  <a:pt x="344" y="7975"/>
                </a:cubicBezTo>
                <a:cubicBezTo>
                  <a:pt x="281" y="8197"/>
                  <a:pt x="124" y="8986"/>
                  <a:pt x="94" y="9218"/>
                </a:cubicBezTo>
                <a:cubicBezTo>
                  <a:pt x="82" y="9313"/>
                  <a:pt x="63" y="9416"/>
                  <a:pt x="56" y="9449"/>
                </a:cubicBezTo>
                <a:cubicBezTo>
                  <a:pt x="17" y="9658"/>
                  <a:pt x="0" y="10224"/>
                  <a:pt x="0" y="10786"/>
                </a:cubicBezTo>
                <a:cubicBezTo>
                  <a:pt x="0" y="11348"/>
                  <a:pt x="17" y="11907"/>
                  <a:pt x="56" y="12117"/>
                </a:cubicBezTo>
                <a:cubicBezTo>
                  <a:pt x="62" y="12149"/>
                  <a:pt x="82" y="12254"/>
                  <a:pt x="94" y="12348"/>
                </a:cubicBezTo>
                <a:cubicBezTo>
                  <a:pt x="129" y="12619"/>
                  <a:pt x="283" y="13378"/>
                  <a:pt x="369" y="13685"/>
                </a:cubicBezTo>
                <a:cubicBezTo>
                  <a:pt x="1199" y="16633"/>
                  <a:pt x="3207" y="19070"/>
                  <a:pt x="5924" y="20433"/>
                </a:cubicBezTo>
                <a:cubicBezTo>
                  <a:pt x="7224" y="21085"/>
                  <a:pt x="8477" y="21434"/>
                  <a:pt x="9983" y="21564"/>
                </a:cubicBezTo>
                <a:cubicBezTo>
                  <a:pt x="10250" y="21587"/>
                  <a:pt x="11850" y="21554"/>
                  <a:pt x="12085" y="21520"/>
                </a:cubicBezTo>
                <a:cubicBezTo>
                  <a:pt x="12214" y="21502"/>
                  <a:pt x="12355" y="21483"/>
                  <a:pt x="12398" y="21477"/>
                </a:cubicBezTo>
                <a:cubicBezTo>
                  <a:pt x="13195" y="21363"/>
                  <a:pt x="14189" y="21085"/>
                  <a:pt x="15000" y="20752"/>
                </a:cubicBezTo>
                <a:cubicBezTo>
                  <a:pt x="15586" y="20511"/>
                  <a:pt x="16448" y="20028"/>
                  <a:pt x="17021" y="19627"/>
                </a:cubicBezTo>
                <a:cubicBezTo>
                  <a:pt x="18134" y="18847"/>
                  <a:pt x="19279" y="17658"/>
                  <a:pt x="19910" y="16622"/>
                </a:cubicBezTo>
                <a:cubicBezTo>
                  <a:pt x="19960" y="16540"/>
                  <a:pt x="20025" y="16436"/>
                  <a:pt x="20054" y="16391"/>
                </a:cubicBezTo>
                <a:cubicBezTo>
                  <a:pt x="20587" y="15556"/>
                  <a:pt x="21128" y="14212"/>
                  <a:pt x="21349" y="13185"/>
                </a:cubicBezTo>
                <a:cubicBezTo>
                  <a:pt x="21420" y="12855"/>
                  <a:pt x="21446" y="12730"/>
                  <a:pt x="21493" y="12423"/>
                </a:cubicBezTo>
                <a:cubicBezTo>
                  <a:pt x="21511" y="12303"/>
                  <a:pt x="21530" y="12176"/>
                  <a:pt x="21537" y="12136"/>
                </a:cubicBezTo>
                <a:cubicBezTo>
                  <a:pt x="21580" y="11872"/>
                  <a:pt x="21600" y="11335"/>
                  <a:pt x="21599" y="10792"/>
                </a:cubicBezTo>
                <a:cubicBezTo>
                  <a:pt x="21599" y="10249"/>
                  <a:pt x="21580" y="9699"/>
                  <a:pt x="21537" y="9405"/>
                </a:cubicBezTo>
                <a:cubicBezTo>
                  <a:pt x="21501" y="9166"/>
                  <a:pt x="21431" y="8727"/>
                  <a:pt x="21418" y="8668"/>
                </a:cubicBezTo>
                <a:cubicBezTo>
                  <a:pt x="21410" y="8634"/>
                  <a:pt x="21376" y="8506"/>
                  <a:pt x="21349" y="8381"/>
                </a:cubicBezTo>
                <a:cubicBezTo>
                  <a:pt x="21280" y="8059"/>
                  <a:pt x="21167" y="7660"/>
                  <a:pt x="21024" y="7244"/>
                </a:cubicBezTo>
                <a:cubicBezTo>
                  <a:pt x="20276" y="5071"/>
                  <a:pt x="18818" y="3165"/>
                  <a:pt x="16914" y="1870"/>
                </a:cubicBezTo>
                <a:cubicBezTo>
                  <a:pt x="15437" y="866"/>
                  <a:pt x="13833" y="263"/>
                  <a:pt x="12023" y="40"/>
                </a:cubicBezTo>
                <a:cubicBezTo>
                  <a:pt x="11595" y="-13"/>
                  <a:pt x="9981" y="-13"/>
                  <a:pt x="9596" y="4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8" name="Why now"/>
          <p:cNvSpPr txBox="1"/>
          <p:nvPr/>
        </p:nvSpPr>
        <p:spPr>
          <a:xfrm>
            <a:off x="1334224" y="1220544"/>
            <a:ext cx="15096954" cy="1374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10000">
                <a:solidFill>
                  <a:srgbClr val="5873B1"/>
                </a:solidFill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Why now</a:t>
            </a:r>
          </a:p>
        </p:txBody>
      </p:sp>
      <p:sp>
        <p:nvSpPr>
          <p:cNvPr id="249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rket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Market</a:t>
            </a:r>
          </a:p>
        </p:txBody>
      </p:sp>
      <p:sp>
        <p:nvSpPr>
          <p:cNvPr id="253" name="SOM"/>
          <p:cNvSpPr/>
          <p:nvPr/>
        </p:nvSpPr>
        <p:spPr>
          <a:xfrm>
            <a:off x="2447170" y="5588733"/>
            <a:ext cx="3730178" cy="3730177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SOM</a:t>
            </a:r>
          </a:p>
        </p:txBody>
      </p:sp>
      <p:sp>
        <p:nvSpPr>
          <p:cNvPr id="254" name="SAM"/>
          <p:cNvSpPr/>
          <p:nvPr/>
        </p:nvSpPr>
        <p:spPr>
          <a:xfrm>
            <a:off x="8536742" y="4508617"/>
            <a:ext cx="5443543" cy="5443543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SAM</a:t>
            </a:r>
          </a:p>
        </p:txBody>
      </p:sp>
      <p:sp>
        <p:nvSpPr>
          <p:cNvPr id="255" name="TAM"/>
          <p:cNvSpPr/>
          <p:nvPr/>
        </p:nvSpPr>
        <p:spPr>
          <a:xfrm>
            <a:off x="15714066" y="2783341"/>
            <a:ext cx="8149319" cy="8149319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TAM</a:t>
            </a:r>
          </a:p>
        </p:txBody>
      </p:sp>
      <p:sp>
        <p:nvSpPr>
          <p:cNvPr id="256" name="Total Available Market"/>
          <p:cNvSpPr txBox="1"/>
          <p:nvPr/>
        </p:nvSpPr>
        <p:spPr>
          <a:xfrm>
            <a:off x="18241256" y="11468367"/>
            <a:ext cx="309494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Available Market</a:t>
            </a:r>
          </a:p>
        </p:txBody>
      </p:sp>
      <p:sp>
        <p:nvSpPr>
          <p:cNvPr id="257" name="Serviceable Available Market"/>
          <p:cNvSpPr txBox="1"/>
          <p:nvPr/>
        </p:nvSpPr>
        <p:spPr>
          <a:xfrm>
            <a:off x="9239823" y="11468368"/>
            <a:ext cx="403738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Serviceable Available Market</a:t>
            </a:r>
          </a:p>
        </p:txBody>
      </p:sp>
      <p:sp>
        <p:nvSpPr>
          <p:cNvPr id="258" name="Serviceable Obtainable Market"/>
          <p:cNvSpPr txBox="1"/>
          <p:nvPr/>
        </p:nvSpPr>
        <p:spPr>
          <a:xfrm>
            <a:off x="2160675" y="11468368"/>
            <a:ext cx="430316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Serviceable Obtainable 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$500M"/>
          <p:cNvSpPr/>
          <p:nvPr/>
        </p:nvSpPr>
        <p:spPr>
          <a:xfrm>
            <a:off x="2447170" y="5668241"/>
            <a:ext cx="3730178" cy="3730178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$500M</a:t>
            </a:r>
          </a:p>
        </p:txBody>
      </p:sp>
      <p:sp>
        <p:nvSpPr>
          <p:cNvPr id="261" name="$3B"/>
          <p:cNvSpPr/>
          <p:nvPr/>
        </p:nvSpPr>
        <p:spPr>
          <a:xfrm>
            <a:off x="8079406" y="3994380"/>
            <a:ext cx="5443543" cy="5443543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$3B</a:t>
            </a:r>
          </a:p>
        </p:txBody>
      </p:sp>
      <p:sp>
        <p:nvSpPr>
          <p:cNvPr id="262" name="$26T"/>
          <p:cNvSpPr/>
          <p:nvPr/>
        </p:nvSpPr>
        <p:spPr>
          <a:xfrm>
            <a:off x="14701170" y="1249100"/>
            <a:ext cx="8149319" cy="8149319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10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$26T</a:t>
            </a:r>
          </a:p>
        </p:txBody>
      </p:sp>
      <p:sp>
        <p:nvSpPr>
          <p:cNvPr id="263" name="Small projects…"/>
          <p:cNvSpPr txBox="1"/>
          <p:nvPr/>
        </p:nvSpPr>
        <p:spPr>
          <a:xfrm>
            <a:off x="2531922" y="9872221"/>
            <a:ext cx="3560674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Small projects</a:t>
            </a:r>
          </a:p>
          <a:p>
            <a:pPr>
              <a:defRPr sz="3600"/>
            </a:pPr>
            <a:r>
              <a:t>accepting crypto</a:t>
            </a:r>
          </a:p>
        </p:txBody>
      </p:sp>
      <p:sp>
        <p:nvSpPr>
          <p:cNvPr id="264" name="16% of small businesses have between one and 19 employees"/>
          <p:cNvSpPr txBox="1"/>
          <p:nvPr/>
        </p:nvSpPr>
        <p:spPr>
          <a:xfrm>
            <a:off x="2106123" y="11362937"/>
            <a:ext cx="441227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16% of small businesses have between one and 19 employees</a:t>
            </a:r>
          </a:p>
        </p:txBody>
      </p:sp>
      <p:sp>
        <p:nvSpPr>
          <p:cNvPr id="265" name="SOM"/>
          <p:cNvSpPr txBox="1"/>
          <p:nvPr/>
        </p:nvSpPr>
        <p:spPr>
          <a:xfrm>
            <a:off x="3965676" y="5988057"/>
            <a:ext cx="69316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SOM</a:t>
            </a:r>
          </a:p>
        </p:txBody>
      </p:sp>
      <p:sp>
        <p:nvSpPr>
          <p:cNvPr id="266" name="SAM"/>
          <p:cNvSpPr txBox="1"/>
          <p:nvPr/>
        </p:nvSpPr>
        <p:spPr>
          <a:xfrm>
            <a:off x="10468818" y="4463529"/>
            <a:ext cx="66471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SAM</a:t>
            </a:r>
          </a:p>
        </p:txBody>
      </p:sp>
      <p:sp>
        <p:nvSpPr>
          <p:cNvPr id="267" name="TAM"/>
          <p:cNvSpPr txBox="1"/>
          <p:nvPr/>
        </p:nvSpPr>
        <p:spPr>
          <a:xfrm>
            <a:off x="18464552" y="1683245"/>
            <a:ext cx="6225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TAM</a:t>
            </a:r>
          </a:p>
        </p:txBody>
      </p:sp>
      <p:sp>
        <p:nvSpPr>
          <p:cNvPr id="268" name="Private businesses accepting crypto"/>
          <p:cNvSpPr txBox="1"/>
          <p:nvPr/>
        </p:nvSpPr>
        <p:spPr>
          <a:xfrm>
            <a:off x="8355886" y="9867039"/>
            <a:ext cx="4890583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Private businesses accepting crypto</a:t>
            </a:r>
          </a:p>
        </p:txBody>
      </p:sp>
      <p:sp>
        <p:nvSpPr>
          <p:cNvPr id="269" name="$8B Crypto payment volume…"/>
          <p:cNvSpPr txBox="1"/>
          <p:nvPr/>
        </p:nvSpPr>
        <p:spPr>
          <a:xfrm>
            <a:off x="8595041" y="11357754"/>
            <a:ext cx="441227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$8B Crypto payment volume</a:t>
            </a:r>
          </a:p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7.77% average net margin</a:t>
            </a:r>
          </a:p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5X valuation multiplier</a:t>
            </a:r>
          </a:p>
        </p:txBody>
      </p:sp>
      <p:sp>
        <p:nvSpPr>
          <p:cNvPr id="270" name="Total Equity Valuation of Private businesses"/>
          <p:cNvSpPr txBox="1"/>
          <p:nvPr/>
        </p:nvSpPr>
        <p:spPr>
          <a:xfrm>
            <a:off x="16330538" y="10090724"/>
            <a:ext cx="4890583" cy="172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Total Equity Valuation of Private businesses</a:t>
            </a:r>
          </a:p>
        </p:txBody>
      </p:sp>
      <p:sp>
        <p:nvSpPr>
          <p:cNvPr id="271" name="$67T Global revenue of private companies…"/>
          <p:cNvSpPr txBox="1"/>
          <p:nvPr/>
        </p:nvSpPr>
        <p:spPr>
          <a:xfrm>
            <a:off x="15636292" y="11362937"/>
            <a:ext cx="627907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$67T Global revenue of private companies</a:t>
            </a:r>
          </a:p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7.77% average net margin</a:t>
            </a:r>
          </a:p>
          <a:p>
            <a: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5X valuation multiplier</a:t>
            </a:r>
          </a:p>
        </p:txBody>
      </p:sp>
      <p:sp>
        <p:nvSpPr>
          <p:cNvPr id="272" name="Market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Market</a:t>
            </a:r>
          </a:p>
        </p:txBody>
      </p:sp>
      <p:sp>
        <p:nvSpPr>
          <p:cNvPr id="273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74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Business Model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Business Model</a:t>
            </a:r>
          </a:p>
        </p:txBody>
      </p:sp>
      <p:sp>
        <p:nvSpPr>
          <p:cNvPr id="277" name="How are planing to earn money?"/>
          <p:cNvSpPr txBox="1"/>
          <p:nvPr/>
        </p:nvSpPr>
        <p:spPr>
          <a:xfrm>
            <a:off x="1444825" y="3677261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How are planing to earn money?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Business Model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Business Model</a:t>
            </a:r>
          </a:p>
        </p:txBody>
      </p:sp>
      <p:sp>
        <p:nvSpPr>
          <p:cNvPr id="280" name="Product is free to use"/>
          <p:cNvSpPr txBox="1"/>
          <p:nvPr/>
        </p:nvSpPr>
        <p:spPr>
          <a:xfrm>
            <a:off x="2550781" y="3725293"/>
            <a:ext cx="4475532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Product is free to use</a:t>
            </a:r>
          </a:p>
        </p:txBody>
      </p:sp>
      <p:sp>
        <p:nvSpPr>
          <p:cNvPr id="281" name="We take 1% fee when equity is sold"/>
          <p:cNvSpPr txBox="1"/>
          <p:nvPr/>
        </p:nvSpPr>
        <p:spPr>
          <a:xfrm>
            <a:off x="2550247" y="4797772"/>
            <a:ext cx="739612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We take 1% fee when equity is sold</a:t>
            </a:r>
          </a:p>
        </p:txBody>
      </p:sp>
      <p:pic>
        <p:nvPicPr>
          <p:cNvPr id="282" name="Vector 85.svg" descr="Vector 85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5400000">
            <a:off x="1815997" y="3788742"/>
            <a:ext cx="457201" cy="50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Vector 85.svg" descr="Vector 85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5400000">
            <a:off x="1815997" y="4861221"/>
            <a:ext cx="4572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$500M"/>
          <p:cNvSpPr/>
          <p:nvPr/>
        </p:nvSpPr>
        <p:spPr>
          <a:xfrm>
            <a:off x="2447170" y="6949258"/>
            <a:ext cx="3730178" cy="3730177"/>
          </a:xfrm>
          <a:prstGeom prst="ellipse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$500M</a:t>
            </a:r>
          </a:p>
        </p:txBody>
      </p:sp>
      <p:sp>
        <p:nvSpPr>
          <p:cNvPr id="285" name="Line"/>
          <p:cNvSpPr/>
          <p:nvPr/>
        </p:nvSpPr>
        <p:spPr>
          <a:xfrm>
            <a:off x="7395692" y="8814346"/>
            <a:ext cx="214773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1% commission"/>
          <p:cNvSpPr txBox="1"/>
          <p:nvPr/>
        </p:nvSpPr>
        <p:spPr>
          <a:xfrm>
            <a:off x="10329404" y="8154518"/>
            <a:ext cx="4814363" cy="2034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1% commission</a:t>
            </a:r>
          </a:p>
        </p:txBody>
      </p:sp>
      <p:sp>
        <p:nvSpPr>
          <p:cNvPr id="287" name="Line"/>
          <p:cNvSpPr/>
          <p:nvPr/>
        </p:nvSpPr>
        <p:spPr>
          <a:xfrm>
            <a:off x="15750359" y="8814346"/>
            <a:ext cx="2147735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$5M revenue"/>
          <p:cNvSpPr txBox="1"/>
          <p:nvPr/>
        </p:nvSpPr>
        <p:spPr>
          <a:xfrm>
            <a:off x="18638746" y="8154518"/>
            <a:ext cx="3420172" cy="2034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$5M revenue</a:t>
            </a:r>
          </a:p>
        </p:txBody>
      </p:sp>
      <p:sp>
        <p:nvSpPr>
          <p:cNvPr id="289" name="Total valuation of small projects accepting crypto"/>
          <p:cNvSpPr txBox="1"/>
          <p:nvPr/>
        </p:nvSpPr>
        <p:spPr>
          <a:xfrm>
            <a:off x="2106123" y="11243773"/>
            <a:ext cx="441227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Total valuation of small projects accepting crypto</a:t>
            </a:r>
          </a:p>
        </p:txBody>
      </p:sp>
      <p:sp>
        <p:nvSpPr>
          <p:cNvPr id="290" name="In 2024"/>
          <p:cNvSpPr txBox="1"/>
          <p:nvPr/>
        </p:nvSpPr>
        <p:spPr>
          <a:xfrm>
            <a:off x="18142696" y="11204490"/>
            <a:ext cx="441227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In 2024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Big Picture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Big Picture</a:t>
            </a:r>
          </a:p>
        </p:txBody>
      </p:sp>
      <p:sp>
        <p:nvSpPr>
          <p:cNvPr id="295" name="How your product is going to change the current thing?"/>
          <p:cNvSpPr txBox="1"/>
          <p:nvPr/>
        </p:nvSpPr>
        <p:spPr>
          <a:xfrm>
            <a:off x="1444825" y="3677261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How your product is going to change the current thing?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‘Nasdaq’ of the future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‘Nasdaq’ of the future</a:t>
            </a:r>
          </a:p>
        </p:txBody>
      </p:sp>
      <p:sp>
        <p:nvSpPr>
          <p:cNvPr id="298" name="Transferring equity of private organizations and projects between people as easy as sending messages"/>
          <p:cNvSpPr txBox="1"/>
          <p:nvPr/>
        </p:nvSpPr>
        <p:spPr>
          <a:xfrm>
            <a:off x="2145410" y="5994450"/>
            <a:ext cx="13185527" cy="172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Transferring equity of private organizations and projects between people as easy as sending messages</a:t>
            </a:r>
          </a:p>
        </p:txBody>
      </p:sp>
      <p:pic>
        <p:nvPicPr>
          <p:cNvPr id="299" name="Asset-5.png" descr="Asset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1672" y="2222500"/>
            <a:ext cx="4953001" cy="927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0" dist="25400" dir="5400000">
              <a:srgbClr val="000000">
                <a:alpha val="25782"/>
              </a:srgbClr>
            </a:outerShdw>
          </a:effectLst>
        </p:spPr>
      </p:pic>
      <p:sp>
        <p:nvSpPr>
          <p:cNvPr id="300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1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ttps://equitywallet.org"/>
          <p:cNvSpPr txBox="1"/>
          <p:nvPr>
            <p:ph type="body" idx="21"/>
          </p:nvPr>
        </p:nvSpPr>
        <p:spPr>
          <a:xfrm>
            <a:off x="1737580" y="11979027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https://equitywallet.org</a:t>
            </a:r>
          </a:p>
        </p:txBody>
      </p:sp>
      <p:sp>
        <p:nvSpPr>
          <p:cNvPr id="159" name="Platform to own and manage equity on paper blockchain."/>
          <p:cNvSpPr txBox="1"/>
          <p:nvPr>
            <p:ph type="ctrTitle"/>
          </p:nvPr>
        </p:nvSpPr>
        <p:spPr>
          <a:xfrm>
            <a:off x="1504407" y="5149216"/>
            <a:ext cx="13167994" cy="2356991"/>
          </a:xfrm>
          <a:prstGeom prst="rect">
            <a:avLst/>
          </a:prstGeom>
        </p:spPr>
        <p:txBody>
          <a:bodyPr/>
          <a:lstStyle/>
          <a:p>
            <a:pPr>
              <a:defRPr spc="-144" sz="7200"/>
            </a:pPr>
            <a:r>
              <a:t>Platform to own and manage equity on </a:t>
            </a:r>
            <a:r>
              <a:rPr strike="sngStrike"/>
              <a:t>paper</a:t>
            </a:r>
            <a:r>
              <a:t> blockchain.</a:t>
            </a:r>
          </a:p>
        </p:txBody>
      </p:sp>
      <p:pic>
        <p:nvPicPr>
          <p:cNvPr id="160" name="Frame 35166.png" descr="Frame 3516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15820" y="1663992"/>
            <a:ext cx="4561953" cy="9327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equity logo big whole.png" descr="equity logo big who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6423" y="1049678"/>
            <a:ext cx="7327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Rounded Rectangle"/>
          <p:cNvSpPr/>
          <p:nvPr/>
        </p:nvSpPr>
        <p:spPr>
          <a:xfrm>
            <a:off x="21805131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Example"/>
          <p:cNvSpPr txBox="1"/>
          <p:nvPr/>
        </p:nvSpPr>
        <p:spPr>
          <a:xfrm>
            <a:off x="22582505" y="12433466"/>
            <a:ext cx="129418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am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Team</a:t>
            </a:r>
          </a:p>
        </p:txBody>
      </p:sp>
      <p:sp>
        <p:nvSpPr>
          <p:cNvPr id="304" name="Show your team and describe what you’ve done before."/>
          <p:cNvSpPr txBox="1"/>
          <p:nvPr/>
        </p:nvSpPr>
        <p:spPr>
          <a:xfrm>
            <a:off x="1444825" y="3677261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2413955">
              <a:lnSpc>
                <a:spcPct val="80000"/>
              </a:lnSpc>
              <a:defRPr b="1" spc="-229" sz="11484">
                <a:solidFill>
                  <a:srgbClr val="D5D5D5"/>
                </a:solidFill>
              </a:defRPr>
            </a:lvl1pPr>
          </a:lstStyle>
          <a:p>
            <a:pPr/>
            <a:r>
              <a:t>Show your team and describe what you’ve done before.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What do you need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What do you need</a:t>
            </a:r>
          </a:p>
        </p:txBody>
      </p:sp>
      <p:sp>
        <p:nvSpPr>
          <p:cNvPr id="307" name="Answer this simple question."/>
          <p:cNvSpPr txBox="1"/>
          <p:nvPr/>
        </p:nvSpPr>
        <p:spPr>
          <a:xfrm>
            <a:off x="1444825" y="3677261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Answer this simple question.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lem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Problem</a:t>
            </a:r>
          </a:p>
        </p:txBody>
      </p:sp>
      <p:sp>
        <p:nvSpPr>
          <p:cNvPr id="166" name="Describe the problem you solve"/>
          <p:cNvSpPr txBox="1"/>
          <p:nvPr/>
        </p:nvSpPr>
        <p:spPr>
          <a:xfrm>
            <a:off x="1444825" y="3513409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Describe the problem you solve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quity on paper sucks"/>
          <p:cNvSpPr txBox="1"/>
          <p:nvPr/>
        </p:nvSpPr>
        <p:spPr>
          <a:xfrm>
            <a:off x="1752334" y="1235564"/>
            <a:ext cx="20879333" cy="137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10000">
                <a:solidFill>
                  <a:schemeClr val="accent5"/>
                </a:solidFill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Equity on paper sucks</a:t>
            </a:r>
          </a:p>
        </p:txBody>
      </p:sp>
      <p:sp>
        <p:nvSpPr>
          <p:cNvPr id="169" name="🤥  Expensive and complicated"/>
          <p:cNvSpPr txBox="1"/>
          <p:nvPr/>
        </p:nvSpPr>
        <p:spPr>
          <a:xfrm>
            <a:off x="2524785" y="3877486"/>
            <a:ext cx="1921774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🤥  </a:t>
            </a:r>
            <a:r>
              <a:rPr>
                <a:solidFill>
                  <a:srgbClr val="5E5E5E"/>
                </a:solidFill>
              </a:rPr>
              <a:t>Expensive and complicated</a:t>
            </a:r>
          </a:p>
        </p:txBody>
      </p:sp>
      <p:sp>
        <p:nvSpPr>
          <p:cNvPr id="170" name="🤥  Doesn’t work for small projects"/>
          <p:cNvSpPr txBox="1"/>
          <p:nvPr/>
        </p:nvSpPr>
        <p:spPr>
          <a:xfrm>
            <a:off x="2524785" y="4909832"/>
            <a:ext cx="1008517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🤥  </a:t>
            </a:r>
            <a:r>
              <a:rPr>
                <a:solidFill>
                  <a:srgbClr val="5E5E5E"/>
                </a:solidFill>
              </a:rPr>
              <a:t>Doesn’t work for small projects</a:t>
            </a:r>
          </a:p>
        </p:txBody>
      </p:sp>
      <p:sp>
        <p:nvSpPr>
          <p:cNvPr id="171" name="🤥  Hard to sell &amp; transfer"/>
          <p:cNvSpPr txBox="1"/>
          <p:nvPr/>
        </p:nvSpPr>
        <p:spPr>
          <a:xfrm>
            <a:off x="2524785" y="5942178"/>
            <a:ext cx="1008517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🤥  </a:t>
            </a:r>
            <a:r>
              <a:rPr>
                <a:solidFill>
                  <a:srgbClr val="5E5E5E"/>
                </a:solidFill>
              </a:rPr>
              <a:t>Hard to sell &amp; transfer</a:t>
            </a:r>
          </a:p>
        </p:txBody>
      </p:sp>
      <p:sp>
        <p:nvSpPr>
          <p:cNvPr id="172" name="🤥  Can be manipulated"/>
          <p:cNvSpPr txBox="1"/>
          <p:nvPr/>
        </p:nvSpPr>
        <p:spPr>
          <a:xfrm>
            <a:off x="2524785" y="6974524"/>
            <a:ext cx="1008517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🤥  </a:t>
            </a:r>
            <a:r>
              <a:rPr>
                <a:solidFill>
                  <a:srgbClr val="5E5E5E"/>
                </a:solidFill>
              </a:rPr>
              <a:t>Can be manipulated </a:t>
            </a:r>
          </a:p>
        </p:txBody>
      </p:sp>
      <p:sp>
        <p:nvSpPr>
          <p:cNvPr id="173" name="🤥  Not linked directly to a project performance"/>
          <p:cNvSpPr txBox="1"/>
          <p:nvPr/>
        </p:nvSpPr>
        <p:spPr>
          <a:xfrm>
            <a:off x="2545637" y="8049562"/>
            <a:ext cx="1341038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🤥  </a:t>
            </a:r>
            <a:r>
              <a:rPr>
                <a:solidFill>
                  <a:srgbClr val="5E5E5E"/>
                </a:solidFill>
              </a:rPr>
              <a:t>Not linked directly to a project performance</a:t>
            </a:r>
          </a:p>
        </p:txBody>
      </p:sp>
      <p:sp>
        <p:nvSpPr>
          <p:cNvPr id="174" name="Owning equity in a project means to benefit from its performance. Lack of direct link with project performance makes possible cheating with company’s funds, faking financial reports, misleading"/>
          <p:cNvSpPr txBox="1"/>
          <p:nvPr/>
        </p:nvSpPr>
        <p:spPr>
          <a:xfrm>
            <a:off x="2560870" y="10176360"/>
            <a:ext cx="17251813" cy="164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3600">
                <a:solidFill>
                  <a:srgbClr val="929292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Owning equity in a project means to benefit from its performance. Lack of direct link with project performance makes possible cheating with company’s funds, faking financial reports, misleading</a:t>
            </a:r>
          </a:p>
        </p:txBody>
      </p:sp>
      <p:sp>
        <p:nvSpPr>
          <p:cNvPr id="175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olution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Solution</a:t>
            </a:r>
          </a:p>
        </p:txBody>
      </p:sp>
      <p:sp>
        <p:nvSpPr>
          <p:cNvPr id="179" name="How do you propose to solve the problem?"/>
          <p:cNvSpPr txBox="1"/>
          <p:nvPr/>
        </p:nvSpPr>
        <p:spPr>
          <a:xfrm>
            <a:off x="1444825" y="3513409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How do you propose to solve the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olution"/>
          <p:cNvSpPr txBox="1"/>
          <p:nvPr/>
        </p:nvSpPr>
        <p:spPr>
          <a:xfrm>
            <a:off x="1752334" y="1235564"/>
            <a:ext cx="20879333" cy="137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10000">
                <a:solidFill>
                  <a:srgbClr val="5873B1"/>
                </a:solidFill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182" name="Store shareholders’ equity on blockchain to avoid any manipulation and links their equity to project’s performance via smart contracts."/>
          <p:cNvSpPr txBox="1"/>
          <p:nvPr/>
        </p:nvSpPr>
        <p:spPr>
          <a:xfrm>
            <a:off x="1799478" y="5109860"/>
            <a:ext cx="15530553" cy="2189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Store shareholders’ equity on blockchain to avoid any manipulation and links their equity to project’s performance via smart contracts.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roduct"/>
          <p:cNvSpPr txBox="1"/>
          <p:nvPr>
            <p:ph type="title" idx="4294967295"/>
          </p:nvPr>
        </p:nvSpPr>
        <p:spPr>
          <a:xfrm>
            <a:off x="1549094" y="959592"/>
            <a:ext cx="13185528" cy="1362967"/>
          </a:xfrm>
          <a:prstGeom prst="rect">
            <a:avLst/>
          </a:prstGeom>
        </p:spPr>
        <p:txBody>
          <a:bodyPr anchor="b"/>
          <a:lstStyle>
            <a:lvl1pPr defTabSz="1755604">
              <a:defRPr spc="-167" sz="8352"/>
            </a:lvl1pPr>
          </a:lstStyle>
          <a:p>
            <a:pPr/>
            <a:r>
              <a:t>Product</a:t>
            </a:r>
          </a:p>
        </p:txBody>
      </p:sp>
      <p:sp>
        <p:nvSpPr>
          <p:cNvPr id="187" name="Describe and show your product"/>
          <p:cNvSpPr txBox="1"/>
          <p:nvPr/>
        </p:nvSpPr>
        <p:spPr>
          <a:xfrm>
            <a:off x="1444825" y="3260185"/>
            <a:ext cx="20069630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Describe and show your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roduct"/>
          <p:cNvSpPr txBox="1"/>
          <p:nvPr/>
        </p:nvSpPr>
        <p:spPr>
          <a:xfrm>
            <a:off x="1752334" y="1235564"/>
            <a:ext cx="20879333" cy="137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10000">
                <a:solidFill>
                  <a:srgbClr val="5873B1"/>
                </a:solidFill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Product</a:t>
            </a:r>
          </a:p>
        </p:txBody>
      </p:sp>
      <p:pic>
        <p:nvPicPr>
          <p:cNvPr id="190" name="main phone.png" descr="main 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3020" y="1835372"/>
            <a:ext cx="4913030" cy="10045256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App where shareholders can get, store, send, sell equity of projects they related with and get dividends from project’s performance pro-rata their equity.…"/>
          <p:cNvSpPr txBox="1"/>
          <p:nvPr/>
        </p:nvSpPr>
        <p:spPr>
          <a:xfrm>
            <a:off x="1700555" y="4454624"/>
            <a:ext cx="12952034" cy="513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App where shareholders can get, store, send, sell equity of projects they related with and get dividends from project’s performance pro-rata their equity.</a:t>
            </a:r>
          </a:p>
          <a:p>
            <a: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</a:p>
          <a:p>
            <a:pPr algn="l" defTabSz="355600">
              <a:defRPr sz="4800">
                <a:solidFill>
                  <a:srgbClr val="5873B1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See performance, raise money and invite new members to these projects. 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very project has a wallet to accept crypto…"/>
          <p:cNvSpPr txBox="1"/>
          <p:nvPr/>
        </p:nvSpPr>
        <p:spPr>
          <a:xfrm>
            <a:off x="1289353" y="5011041"/>
            <a:ext cx="10123658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 defTabSz="355600">
              <a:lnSpc>
                <a:spcPct val="80000"/>
              </a:lnSpc>
              <a:spcBef>
                <a:spcPts val="5000"/>
              </a:spcBef>
              <a:buSzPct val="123000"/>
              <a:buChar char="-"/>
              <a:defRPr sz="3600"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Every project has a wallet to accept crypto </a:t>
            </a:r>
          </a:p>
          <a:p>
            <a:pPr marL="571500" indent="-571500" algn="l" defTabSz="355600">
              <a:lnSpc>
                <a:spcPct val="80000"/>
              </a:lnSpc>
              <a:spcBef>
                <a:spcPts val="5000"/>
              </a:spcBef>
              <a:buSzPct val="123000"/>
              <a:buChar char="-"/>
              <a:defRPr sz="3600"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Every equity holder of a project has it’s personal crypto wallet </a:t>
            </a:r>
          </a:p>
          <a:p>
            <a:pPr marL="571500" indent="-571500" algn="l" defTabSz="355600">
              <a:lnSpc>
                <a:spcPct val="80000"/>
              </a:lnSpc>
              <a:spcBef>
                <a:spcPts val="5000"/>
              </a:spcBef>
              <a:buSzPct val="123000"/>
              <a:buChar char="-"/>
              <a:defRPr sz="3600"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t>Smart contracts ensure revenue distribution between wallets automatically pro-rata shareholders’ equity</a:t>
            </a:r>
          </a:p>
        </p:txBody>
      </p:sp>
      <p:sp>
        <p:nvSpPr>
          <p:cNvPr id="196" name="How Equity Wallet inevitably links shareholders’ equity with project’s performance"/>
          <p:cNvSpPr txBox="1"/>
          <p:nvPr/>
        </p:nvSpPr>
        <p:spPr>
          <a:xfrm>
            <a:off x="1902325" y="1662005"/>
            <a:ext cx="10334610" cy="220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defRPr sz="4800">
                <a:latin typeface="Gilroy-Bold"/>
                <a:ea typeface="Gilroy-Bold"/>
                <a:cs typeface="Gilroy-Bold"/>
                <a:sym typeface="Gilroy-Bold"/>
              </a:defRPr>
            </a:lvl1pPr>
          </a:lstStyle>
          <a:p>
            <a:pPr/>
            <a:r>
              <a:t>How Equity Wallet inevitably links shareholders’ equity with project’s performance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14864326" y="6361022"/>
            <a:ext cx="1333860" cy="1590230"/>
          </a:xfrm>
          <a:prstGeom prst="line">
            <a:avLst/>
          </a:prstGeom>
          <a:ln w="88900">
            <a:solidFill>
              <a:srgbClr val="5873B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Head with Shoulders"/>
          <p:cNvSpPr/>
          <p:nvPr/>
        </p:nvSpPr>
        <p:spPr>
          <a:xfrm>
            <a:off x="20056523" y="8290888"/>
            <a:ext cx="1018682" cy="88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5873B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241" b="0"/>
          <a:stretch>
            <a:fillRect/>
          </a:stretch>
        </p:blipFill>
        <p:spPr>
          <a:xfrm>
            <a:off x="15208116" y="4540539"/>
            <a:ext cx="4517396" cy="145288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Project’s Income"/>
          <p:cNvSpPr txBox="1"/>
          <p:nvPr/>
        </p:nvSpPr>
        <p:spPr>
          <a:xfrm>
            <a:off x="14801716" y="1686888"/>
            <a:ext cx="4517232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80000"/>
              </a:lnSpc>
              <a:spcBef>
                <a:spcPts val="4000"/>
              </a:spcBef>
              <a:defRPr sz="36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Project’s Income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241" b="0"/>
          <a:stretch>
            <a:fillRect/>
          </a:stretch>
        </p:blipFill>
        <p:spPr>
          <a:xfrm>
            <a:off x="13396382" y="9392008"/>
            <a:ext cx="2484765" cy="799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241" b="0"/>
          <a:stretch>
            <a:fillRect/>
          </a:stretch>
        </p:blipFill>
        <p:spPr>
          <a:xfrm>
            <a:off x="16359914" y="9392008"/>
            <a:ext cx="2484765" cy="799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241" b="0"/>
          <a:stretch>
            <a:fillRect/>
          </a:stretch>
        </p:blipFill>
        <p:spPr>
          <a:xfrm>
            <a:off x="19323446" y="9392008"/>
            <a:ext cx="2484765" cy="79915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>
            <a:off x="17602332" y="6339320"/>
            <a:ext cx="1" cy="1733010"/>
          </a:xfrm>
          <a:prstGeom prst="line">
            <a:avLst/>
          </a:prstGeom>
          <a:ln w="88900">
            <a:solidFill>
              <a:srgbClr val="5873B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18732652" y="6349697"/>
            <a:ext cx="1456219" cy="1456219"/>
          </a:xfrm>
          <a:prstGeom prst="line">
            <a:avLst/>
          </a:prstGeom>
          <a:ln w="88900">
            <a:solidFill>
              <a:srgbClr val="5873B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Equity holder Wallet"/>
          <p:cNvSpPr txBox="1"/>
          <p:nvPr/>
        </p:nvSpPr>
        <p:spPr>
          <a:xfrm>
            <a:off x="12914141" y="10610972"/>
            <a:ext cx="3449318" cy="86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80000"/>
              </a:lnSpc>
              <a:spcBef>
                <a:spcPts val="4000"/>
              </a:spcBef>
              <a:defRPr sz="30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Equity holder Wallet</a:t>
            </a:r>
          </a:p>
        </p:txBody>
      </p:sp>
      <p:sp>
        <p:nvSpPr>
          <p:cNvPr id="207" name="Equity holder Wallet"/>
          <p:cNvSpPr txBox="1"/>
          <p:nvPr/>
        </p:nvSpPr>
        <p:spPr>
          <a:xfrm>
            <a:off x="15966729" y="10610972"/>
            <a:ext cx="3271206" cy="86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80000"/>
              </a:lnSpc>
              <a:spcBef>
                <a:spcPts val="4000"/>
              </a:spcBef>
              <a:defRPr sz="30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Equity holder Wallet</a:t>
            </a:r>
          </a:p>
        </p:txBody>
      </p:sp>
      <p:sp>
        <p:nvSpPr>
          <p:cNvPr id="208" name="Line"/>
          <p:cNvSpPr/>
          <p:nvPr/>
        </p:nvSpPr>
        <p:spPr>
          <a:xfrm>
            <a:off x="17466730" y="2707069"/>
            <a:ext cx="1" cy="1487650"/>
          </a:xfrm>
          <a:prstGeom prst="line">
            <a:avLst/>
          </a:prstGeom>
          <a:ln w="88900">
            <a:solidFill>
              <a:srgbClr val="5873B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Project’s Wallet"/>
          <p:cNvSpPr txBox="1"/>
          <p:nvPr/>
        </p:nvSpPr>
        <p:spPr>
          <a:xfrm>
            <a:off x="18984250" y="4761304"/>
            <a:ext cx="3738964" cy="1011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80000"/>
              </a:lnSpc>
              <a:spcBef>
                <a:spcPts val="4000"/>
              </a:spcBef>
              <a:defRPr sz="36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Project’s Wallet</a:t>
            </a:r>
          </a:p>
        </p:txBody>
      </p:sp>
      <p:sp>
        <p:nvSpPr>
          <p:cNvPr id="210" name="Equity holder Wallet"/>
          <p:cNvSpPr txBox="1"/>
          <p:nvPr/>
        </p:nvSpPr>
        <p:spPr>
          <a:xfrm>
            <a:off x="18930261" y="10610972"/>
            <a:ext cx="3271206" cy="86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355600">
              <a:lnSpc>
                <a:spcPct val="80000"/>
              </a:lnSpc>
              <a:spcBef>
                <a:spcPts val="4000"/>
              </a:spcBef>
              <a:defRPr sz="3000"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Equity holder Wallet</a:t>
            </a:r>
          </a:p>
        </p:txBody>
      </p:sp>
      <p:sp>
        <p:nvSpPr>
          <p:cNvPr id="211" name="Rectangle"/>
          <p:cNvSpPr/>
          <p:nvPr/>
        </p:nvSpPr>
        <p:spPr>
          <a:xfrm>
            <a:off x="14003799" y="9812866"/>
            <a:ext cx="1877418" cy="2685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Rectangle"/>
          <p:cNvSpPr/>
          <p:nvPr/>
        </p:nvSpPr>
        <p:spPr>
          <a:xfrm>
            <a:off x="16967331" y="9821431"/>
            <a:ext cx="1877418" cy="268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Rectangle"/>
          <p:cNvSpPr/>
          <p:nvPr/>
        </p:nvSpPr>
        <p:spPr>
          <a:xfrm>
            <a:off x="19930864" y="9796031"/>
            <a:ext cx="1806881" cy="268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4" name="87ksws77…89js16zx"/>
          <p:cNvSpPr txBox="1"/>
          <p:nvPr/>
        </p:nvSpPr>
        <p:spPr>
          <a:xfrm>
            <a:off x="14062216" y="9802024"/>
            <a:ext cx="2228436" cy="292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lnSpc>
                <a:spcPct val="80000"/>
              </a:lnSpc>
              <a:spcBef>
                <a:spcPts val="4000"/>
              </a:spcBef>
              <a:defRPr sz="1500">
                <a:solidFill>
                  <a:srgbClr val="000000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87ksws77…89js16zx</a:t>
            </a:r>
          </a:p>
        </p:txBody>
      </p:sp>
      <p:sp>
        <p:nvSpPr>
          <p:cNvPr id="215" name="Io762dcP…0QnM6ydf"/>
          <p:cNvSpPr txBox="1"/>
          <p:nvPr/>
        </p:nvSpPr>
        <p:spPr>
          <a:xfrm>
            <a:off x="17034639" y="9814740"/>
            <a:ext cx="2228437" cy="28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lnSpc>
                <a:spcPct val="80000"/>
              </a:lnSpc>
              <a:spcBef>
                <a:spcPts val="3800"/>
              </a:spcBef>
              <a:defRPr sz="1400">
                <a:solidFill>
                  <a:srgbClr val="000000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Io762dcP…0QnM6ydf</a:t>
            </a:r>
          </a:p>
        </p:txBody>
      </p:sp>
      <p:sp>
        <p:nvSpPr>
          <p:cNvPr id="216" name="u62cn001…tt4z1oJg"/>
          <p:cNvSpPr txBox="1"/>
          <p:nvPr/>
        </p:nvSpPr>
        <p:spPr>
          <a:xfrm>
            <a:off x="20007064" y="9814740"/>
            <a:ext cx="2228436" cy="28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355600">
              <a:lnSpc>
                <a:spcPct val="80000"/>
              </a:lnSpc>
              <a:spcBef>
                <a:spcPts val="3800"/>
              </a:spcBef>
              <a:defRPr sz="1400">
                <a:solidFill>
                  <a:srgbClr val="000000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lvl1pPr>
          </a:lstStyle>
          <a:p>
            <a:pPr/>
            <a:r>
              <a:t>u62cn001…tt4z1oJg</a:t>
            </a:r>
          </a:p>
        </p:txBody>
      </p:sp>
      <p:sp>
        <p:nvSpPr>
          <p:cNvPr id="217" name="Head with Shoulders"/>
          <p:cNvSpPr/>
          <p:nvPr/>
        </p:nvSpPr>
        <p:spPr>
          <a:xfrm>
            <a:off x="17092990" y="8290888"/>
            <a:ext cx="1018683" cy="88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5873B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Head with Shoulders"/>
          <p:cNvSpPr/>
          <p:nvPr/>
        </p:nvSpPr>
        <p:spPr>
          <a:xfrm>
            <a:off x="14129458" y="8290888"/>
            <a:ext cx="1018682" cy="88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5873B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21805132" y="11496021"/>
            <a:ext cx="4561954" cy="2872497"/>
          </a:xfrm>
          <a:prstGeom prst="roundRect">
            <a:avLst>
              <a:gd name="adj" fmla="val 15000"/>
            </a:avLst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0" name="Example"/>
          <p:cNvSpPr txBox="1"/>
          <p:nvPr/>
        </p:nvSpPr>
        <p:spPr>
          <a:xfrm>
            <a:off x="22582505" y="12433466"/>
            <a:ext cx="12941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