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6" r:id="rId5"/>
    <p:sldId id="322" r:id="rId6"/>
    <p:sldId id="321" r:id="rId7"/>
    <p:sldId id="317" r:id="rId8"/>
    <p:sldId id="310" r:id="rId9"/>
    <p:sldId id="311" r:id="rId10"/>
    <p:sldId id="308" r:id="rId11"/>
    <p:sldId id="309" r:id="rId12"/>
    <p:sldId id="312" r:id="rId13"/>
    <p:sldId id="313" r:id="rId14"/>
    <p:sldId id="315" r:id="rId15"/>
    <p:sldId id="314" r:id="rId16"/>
    <p:sldId id="318" r:id="rId17"/>
    <p:sldId id="319" r:id="rId18"/>
    <p:sldId id="32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degree-vs-bootcamp-ROI/ETL-Project/blob/master/workflow-tools/updated_indeed.ipynb" TargetMode="External"/><Relationship Id="rId2" Type="http://schemas.openxmlformats.org/officeDocument/2006/relationships/hyperlink" Target="https://github.com/degree-vs-bootcamp-ROI/ETL-Project" TargetMode="External"/><Relationship Id="rId1" Type="http://schemas.openxmlformats.org/officeDocument/2006/relationships/slideLayout" Target="../slideLayouts/slideLayout2.xml"/><Relationship Id="rId5" Type="http://schemas.openxmlformats.org/officeDocument/2006/relationships/hyperlink" Target="https://github.com/degree-vs-bootcamp-ROI/ETL-Project/tree/master/view/templates" TargetMode="External"/><Relationship Id="rId4" Type="http://schemas.openxmlformats.org/officeDocument/2006/relationships/hyperlink" Target="https://github.com/degree-vs-bootcamp-ROI/ETL-Project/blob/master/workflow-tools/Covid%20Data.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vid19.healthdata.org/united-states-of-america" TargetMode="External"/><Relationship Id="rId2" Type="http://schemas.openxmlformats.org/officeDocument/2006/relationships/hyperlink" Target="https://www.indeed.com/" TargetMode="External"/><Relationship Id="rId1" Type="http://schemas.openxmlformats.org/officeDocument/2006/relationships/slideLayout" Target="../slideLayouts/slideLayout2.xml"/><Relationship Id="rId4" Type="http://schemas.openxmlformats.org/officeDocument/2006/relationships/hyperlink" Target="https://datajobs.com/"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2020_coronavirus_pandemic_in_the_United_Stat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ETL</a:t>
            </a:r>
            <a:br>
              <a:rPr lang="en-US" dirty="0"/>
            </a:br>
            <a:r>
              <a:rPr lang="en-US" dirty="0"/>
              <a:t>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Covid-19</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F7E4-3DA2-4E40-B097-977B6A5DFE29}"/>
              </a:ext>
            </a:extLst>
          </p:cNvPr>
          <p:cNvSpPr>
            <a:spLocks noGrp="1"/>
          </p:cNvSpPr>
          <p:nvPr>
            <p:ph type="title"/>
          </p:nvPr>
        </p:nvSpPr>
        <p:spPr/>
        <p:txBody>
          <a:bodyPr/>
          <a:lstStyle/>
          <a:p>
            <a:r>
              <a:rPr lang="en-US" dirty="0"/>
              <a:t>Transform- Indeed Data </a:t>
            </a:r>
          </a:p>
        </p:txBody>
      </p:sp>
      <p:sp>
        <p:nvSpPr>
          <p:cNvPr id="18" name="TextBox 17">
            <a:extLst>
              <a:ext uri="{FF2B5EF4-FFF2-40B4-BE49-F238E27FC236}">
                <a16:creationId xmlns:a16="http://schemas.microsoft.com/office/drawing/2014/main" id="{CD54F92B-655C-4948-BFC7-711D5E97AE89}"/>
              </a:ext>
            </a:extLst>
          </p:cNvPr>
          <p:cNvSpPr txBox="1"/>
          <p:nvPr/>
        </p:nvSpPr>
        <p:spPr>
          <a:xfrm>
            <a:off x="1140903" y="2046914"/>
            <a:ext cx="10058400" cy="4278094"/>
          </a:xfrm>
          <a:prstGeom prst="rect">
            <a:avLst/>
          </a:prstGeom>
          <a:noFill/>
        </p:spPr>
        <p:txBody>
          <a:bodyPr wrap="square" rtlCol="0">
            <a:spAutoFit/>
          </a:bodyPr>
          <a:lstStyle/>
          <a:p>
            <a:r>
              <a:rPr lang="en-US" sz="1600" dirty="0"/>
              <a:t>The Indeed Data was cleaned in Jupyter Notebook using Python and the pandas library. The process was many fold.</a:t>
            </a:r>
          </a:p>
          <a:p>
            <a:endParaRPr lang="en-US" sz="1600" dirty="0"/>
          </a:p>
          <a:p>
            <a:pPr marL="285750" indent="-285750">
              <a:buFont typeface="Wingdings" panose="05000000000000000000" pitchFamily="2" charset="2"/>
              <a:buChar char="§"/>
            </a:pPr>
            <a:r>
              <a:rPr lang="en-US" sz="1600" dirty="0"/>
              <a:t>We had to take out "\n" and replace it was a space every where it appeared.</a:t>
            </a:r>
          </a:p>
          <a:p>
            <a:endParaRPr lang="en-US" sz="1600" dirty="0"/>
          </a:p>
          <a:p>
            <a:pPr marL="285750" indent="-285750">
              <a:buFont typeface="Wingdings" panose="05000000000000000000" pitchFamily="2" charset="2"/>
              <a:buChar char="§"/>
            </a:pPr>
            <a:r>
              <a:rPr lang="en-US" sz="1600" dirty="0"/>
              <a:t>The day posted column came as a phrase like "18 days ago", but we only wanted the number. So we split the column into many columns using the space. And afterwards, we had to split it by "+" to take it out of the "30+ days ago." And then all the columns, except the one with number, were dropped. 	</a:t>
            </a:r>
          </a:p>
          <a:p>
            <a:endParaRPr lang="en-US" sz="1600" dirty="0"/>
          </a:p>
          <a:p>
            <a:pPr marL="742950" lvl="1" indent="-285750">
              <a:buFont typeface="Speak Pro" panose="020B0504020101020102" pitchFamily="34" charset="0"/>
              <a:buChar char="—"/>
            </a:pPr>
            <a:r>
              <a:rPr lang="en-US" sz="1600" dirty="0"/>
              <a:t>We were then left with the phrase "Today" and "Just", which was part of "Just Now", which had to be replaced with the number 0.</a:t>
            </a:r>
          </a:p>
          <a:p>
            <a:pPr marL="742950" lvl="1" indent="-285750">
              <a:buFont typeface="Speak Pro" panose="020B0504020101020102" pitchFamily="34" charset="0"/>
              <a:buChar char="—"/>
            </a:pPr>
            <a:r>
              <a:rPr lang="en-US" sz="1600" dirty="0"/>
              <a:t>The posted date had to be made negative for when we created our graphs, since the day posted was the number of days AGO from the day the data was gathered.</a:t>
            </a:r>
          </a:p>
          <a:p>
            <a:pPr lvl="1"/>
            <a:endParaRPr lang="en-US" sz="1600" dirty="0"/>
          </a:p>
          <a:p>
            <a:pPr marL="285750" indent="-285750">
              <a:buFont typeface="Wingdings" panose="05000000000000000000" pitchFamily="2" charset="2"/>
              <a:buChar char="§"/>
            </a:pPr>
            <a:r>
              <a:rPr lang="en-US" sz="1600" dirty="0"/>
              <a:t>We then dropped all results where there was no job title present.</a:t>
            </a:r>
          </a:p>
          <a:p>
            <a:endParaRPr lang="en-US" sz="1600" dirty="0"/>
          </a:p>
          <a:p>
            <a:pPr marL="285750" indent="-285750">
              <a:buFont typeface="Wingdings" panose="05000000000000000000" pitchFamily="2" charset="2"/>
              <a:buChar char="§"/>
            </a:pPr>
            <a:r>
              <a:rPr lang="en-US" sz="1600" dirty="0"/>
              <a:t>As a CSV, the datetime was made into an object, so we had to transform it back into a datetime so that it could used later for math that was done in the COVID-19 Data.</a:t>
            </a:r>
          </a:p>
        </p:txBody>
      </p:sp>
    </p:spTree>
    <p:extLst>
      <p:ext uri="{BB962C8B-B14F-4D97-AF65-F5344CB8AC3E}">
        <p14:creationId xmlns:p14="http://schemas.microsoft.com/office/powerpoint/2010/main" val="90924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F7E4-3DA2-4E40-B097-977B6A5DFE29}"/>
              </a:ext>
            </a:extLst>
          </p:cNvPr>
          <p:cNvSpPr>
            <a:spLocks noGrp="1"/>
          </p:cNvSpPr>
          <p:nvPr>
            <p:ph type="title"/>
          </p:nvPr>
        </p:nvSpPr>
        <p:spPr/>
        <p:txBody>
          <a:bodyPr/>
          <a:lstStyle/>
          <a:p>
            <a:r>
              <a:rPr lang="en-US" dirty="0"/>
              <a:t>Transform- Covid-19 Data </a:t>
            </a:r>
          </a:p>
        </p:txBody>
      </p:sp>
      <p:sp>
        <p:nvSpPr>
          <p:cNvPr id="18" name="TextBox 17">
            <a:extLst>
              <a:ext uri="{FF2B5EF4-FFF2-40B4-BE49-F238E27FC236}">
                <a16:creationId xmlns:a16="http://schemas.microsoft.com/office/drawing/2014/main" id="{CD54F92B-655C-4948-BFC7-711D5E97AE89}"/>
              </a:ext>
            </a:extLst>
          </p:cNvPr>
          <p:cNvSpPr txBox="1"/>
          <p:nvPr/>
        </p:nvSpPr>
        <p:spPr>
          <a:xfrm>
            <a:off x="1097280" y="1912690"/>
            <a:ext cx="10058400" cy="4524315"/>
          </a:xfrm>
          <a:prstGeom prst="rect">
            <a:avLst/>
          </a:prstGeom>
          <a:noFill/>
        </p:spPr>
        <p:txBody>
          <a:bodyPr wrap="square" rtlCol="0">
            <a:spAutoFit/>
          </a:bodyPr>
          <a:lstStyle/>
          <a:p>
            <a:r>
              <a:rPr lang="en-US" sz="1600" dirty="0"/>
              <a:t>The data from IHME was comprehensive and provided results from numerous states and many different countries. It also provided more hospital data (like number of ventilators needed and ICU beds used) than we need. The data was first cleaned manually in Excel and then in Jupyter Notebook.</a:t>
            </a:r>
          </a:p>
          <a:p>
            <a:endParaRPr lang="en-US" sz="1600" dirty="0"/>
          </a:p>
          <a:p>
            <a:pPr marL="285750" indent="-285750">
              <a:buFont typeface="Wingdings" panose="05000000000000000000" pitchFamily="2" charset="2"/>
              <a:buChar char="§"/>
            </a:pPr>
            <a:r>
              <a:rPr lang="en-US" sz="1600" dirty="0"/>
              <a:t>All rows that were the new deaths, new COVID-19 cases, and total deaths were deleted.</a:t>
            </a:r>
          </a:p>
          <a:p>
            <a:endParaRPr lang="en-US" sz="1600" dirty="0"/>
          </a:p>
          <a:p>
            <a:pPr marL="285750" indent="-285750">
              <a:buFont typeface="Wingdings" panose="05000000000000000000" pitchFamily="2" charset="2"/>
              <a:buChar char="§"/>
            </a:pPr>
            <a:r>
              <a:rPr lang="en-US" sz="1600" dirty="0"/>
              <a:t>All columns that weren't the states of our Top Cities, and over all Country results (USA, New York, Illinois, Massachusetts, California, and Washington) were deleted.</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This was then saved as a CSV to be read in Jupyter Notebook</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The data column needed to be transformed into datetime, so that, the date in the COVID-19 Data could be subtracted for the date the data was gathered in the Indeed Data to create a column that showed how many days ago the results were taken.</a:t>
            </a:r>
          </a:p>
          <a:p>
            <a:pPr marL="742950" lvl="1" indent="-285750">
              <a:buFont typeface="Speak Pro" panose="020B0504020101020102" pitchFamily="34" charset="0"/>
              <a:buChar char="—"/>
            </a:pPr>
            <a:r>
              <a:rPr lang="en-US" sz="1600" dirty="0"/>
              <a:t>This new column was added to the original COVID-19 data.</a:t>
            </a:r>
          </a:p>
          <a:p>
            <a:pPr marL="742950" lvl="1" indent="-285750">
              <a:buFont typeface="Speak Pro" panose="020B0504020101020102" pitchFamily="34" charset="0"/>
              <a:buChar char="—"/>
            </a:pPr>
            <a:endParaRPr lang="en-US" sz="1600" dirty="0"/>
          </a:p>
          <a:p>
            <a:pPr marL="285750" indent="-285750">
              <a:buFont typeface="Wingdings" panose="05000000000000000000" pitchFamily="2" charset="2"/>
              <a:buChar char="§"/>
            </a:pPr>
            <a:r>
              <a:rPr lang="en-US" sz="1600" dirty="0"/>
              <a:t>The data was first separated into 6 new data frames - one for each state/country - so that data could be plotted over time using the matplotlib.pyplot and numpy libraries</a:t>
            </a:r>
          </a:p>
        </p:txBody>
      </p:sp>
    </p:spTree>
    <p:extLst>
      <p:ext uri="{BB962C8B-B14F-4D97-AF65-F5344CB8AC3E}">
        <p14:creationId xmlns:p14="http://schemas.microsoft.com/office/powerpoint/2010/main" val="839016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016A-EE45-4E23-ACF2-B2BDB74DDA54}"/>
              </a:ext>
            </a:extLst>
          </p:cNvPr>
          <p:cNvSpPr>
            <a:spLocks noGrp="1"/>
          </p:cNvSpPr>
          <p:nvPr>
            <p:ph type="title"/>
          </p:nvPr>
        </p:nvSpPr>
        <p:spPr/>
        <p:txBody>
          <a:bodyPr/>
          <a:lstStyle/>
          <a:p>
            <a:r>
              <a:rPr lang="en-US" dirty="0"/>
              <a:t>Load </a:t>
            </a:r>
          </a:p>
        </p:txBody>
      </p:sp>
      <p:sp>
        <p:nvSpPr>
          <p:cNvPr id="3" name="Content Placeholder 2">
            <a:extLst>
              <a:ext uri="{FF2B5EF4-FFF2-40B4-BE49-F238E27FC236}">
                <a16:creationId xmlns:a16="http://schemas.microsoft.com/office/drawing/2014/main" id="{6C8A6E0D-B2E1-49AB-A2AF-4547A1289854}"/>
              </a:ext>
            </a:extLst>
          </p:cNvPr>
          <p:cNvSpPr>
            <a:spLocks noGrp="1"/>
          </p:cNvSpPr>
          <p:nvPr>
            <p:ph idx="1"/>
          </p:nvPr>
        </p:nvSpPr>
        <p:spPr>
          <a:xfrm>
            <a:off x="1066800" y="4175122"/>
            <a:ext cx="10058400" cy="3760891"/>
          </a:xfrm>
        </p:spPr>
        <p:txBody>
          <a:bodyPr>
            <a:normAutofit/>
          </a:bodyPr>
          <a:lstStyle/>
          <a:p>
            <a:r>
              <a:rPr lang="en-US" sz="1600" dirty="0"/>
              <a:t>We used the micro-framework Flask inside of Python to create our website that would showcase our data. Both HTML and the Bootstrap library were used to beautify our website.</a:t>
            </a:r>
          </a:p>
          <a:p>
            <a:r>
              <a:rPr lang="en-US" sz="1600" dirty="0"/>
              <a:t>The final data was stored in a Mongo database, which was used to print our Indeed results. We chose to limit the number of results chosen to 300, because the 18,000 results we had saved would take too long to load on our page.</a:t>
            </a:r>
          </a:p>
        </p:txBody>
      </p:sp>
      <p:pic>
        <p:nvPicPr>
          <p:cNvPr id="5" name="Picture 4">
            <a:extLst>
              <a:ext uri="{FF2B5EF4-FFF2-40B4-BE49-F238E27FC236}">
                <a16:creationId xmlns:a16="http://schemas.microsoft.com/office/drawing/2014/main" id="{5CA7C630-577E-423F-AF91-6C8F27E669ED}"/>
              </a:ext>
            </a:extLst>
          </p:cNvPr>
          <p:cNvPicPr>
            <a:picLocks noChangeAspect="1"/>
          </p:cNvPicPr>
          <p:nvPr/>
        </p:nvPicPr>
        <p:blipFill>
          <a:blip r:embed="rId2"/>
          <a:stretch>
            <a:fillRect/>
          </a:stretch>
        </p:blipFill>
        <p:spPr>
          <a:xfrm>
            <a:off x="3562212" y="490362"/>
            <a:ext cx="5238593" cy="3185899"/>
          </a:xfrm>
          <a:prstGeom prst="rect">
            <a:avLst/>
          </a:prstGeom>
        </p:spPr>
      </p:pic>
    </p:spTree>
    <p:extLst>
      <p:ext uri="{BB962C8B-B14F-4D97-AF65-F5344CB8AC3E}">
        <p14:creationId xmlns:p14="http://schemas.microsoft.com/office/powerpoint/2010/main" val="1540182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ED013-C99A-467D-93EA-5D3F2C0826A0}"/>
              </a:ext>
            </a:extLst>
          </p:cNvPr>
          <p:cNvSpPr>
            <a:spLocks noGrp="1"/>
          </p:cNvSpPr>
          <p:nvPr>
            <p:ph type="title"/>
          </p:nvPr>
        </p:nvSpPr>
        <p:spPr/>
        <p:txBody>
          <a:bodyPr/>
          <a:lstStyle/>
          <a:p>
            <a:r>
              <a:rPr lang="en-US" dirty="0"/>
              <a:t>Results &amp; Analysis </a:t>
            </a:r>
          </a:p>
        </p:txBody>
      </p:sp>
      <p:sp>
        <p:nvSpPr>
          <p:cNvPr id="3" name="Content Placeholder 2">
            <a:extLst>
              <a:ext uri="{FF2B5EF4-FFF2-40B4-BE49-F238E27FC236}">
                <a16:creationId xmlns:a16="http://schemas.microsoft.com/office/drawing/2014/main" id="{D3567313-3DEB-4EFE-91E6-8F1C34E2B172}"/>
              </a:ext>
            </a:extLst>
          </p:cNvPr>
          <p:cNvSpPr>
            <a:spLocks noGrp="1"/>
          </p:cNvSpPr>
          <p:nvPr>
            <p:ph idx="1"/>
          </p:nvPr>
        </p:nvSpPr>
        <p:spPr/>
        <p:txBody>
          <a:bodyPr>
            <a:normAutofit/>
          </a:bodyPr>
          <a:lstStyle/>
          <a:p>
            <a:r>
              <a:rPr lang="en-US" sz="1600" dirty="0"/>
              <a:t>Consideration: Even though we placed job postings and COVID-19 cases on top of each other we should consider prior COVID-19 spikes and dips as affecting future job postings. So, the dip in COVID-19 cases 19 days ago in CA might account for the spike in job postings 17 days ago, and the subsequent spike in COVID-19 cases 17 days ago might account for the dip in job postings 13 days ago.</a:t>
            </a:r>
          </a:p>
          <a:p>
            <a:r>
              <a:rPr lang="en-US" sz="1600" dirty="0"/>
              <a:t>In general, our hypothesis is correct: as new cases of COVID-19 cropped up, the number of job postings have declined. The degree to which this is true varies from State to State, as seen below.</a:t>
            </a:r>
          </a:p>
        </p:txBody>
      </p:sp>
    </p:spTree>
    <p:extLst>
      <p:ext uri="{BB962C8B-B14F-4D97-AF65-F5344CB8AC3E}">
        <p14:creationId xmlns:p14="http://schemas.microsoft.com/office/powerpoint/2010/main" val="1034753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32CC-4864-40C1-BF99-D340A914DC6D}"/>
              </a:ext>
            </a:extLst>
          </p:cNvPr>
          <p:cNvSpPr>
            <a:spLocks noGrp="1"/>
          </p:cNvSpPr>
          <p:nvPr>
            <p:ph type="title"/>
          </p:nvPr>
        </p:nvSpPr>
        <p:spPr/>
        <p:txBody>
          <a:bodyPr/>
          <a:lstStyle/>
          <a:p>
            <a:r>
              <a:rPr lang="en-US" dirty="0"/>
              <a:t>Visual Aids </a:t>
            </a:r>
          </a:p>
        </p:txBody>
      </p:sp>
      <p:sp>
        <p:nvSpPr>
          <p:cNvPr id="3" name="Content Placeholder 2">
            <a:extLst>
              <a:ext uri="{FF2B5EF4-FFF2-40B4-BE49-F238E27FC236}">
                <a16:creationId xmlns:a16="http://schemas.microsoft.com/office/drawing/2014/main" id="{59D90A66-4C10-4437-80C2-B1305AC44FF3}"/>
              </a:ext>
            </a:extLst>
          </p:cNvPr>
          <p:cNvSpPr>
            <a:spLocks noGrp="1"/>
          </p:cNvSpPr>
          <p:nvPr>
            <p:ph idx="1"/>
          </p:nvPr>
        </p:nvSpPr>
        <p:spPr>
          <a:xfrm>
            <a:off x="1162594" y="2022877"/>
            <a:ext cx="10058400" cy="738983"/>
          </a:xfrm>
        </p:spPr>
        <p:txBody>
          <a:bodyPr>
            <a:normAutofit/>
          </a:bodyPr>
          <a:lstStyle/>
          <a:p>
            <a:r>
              <a:rPr lang="en-US" sz="1600" dirty="0"/>
              <a:t>Analysis: The first COVID-19 cases in the US began 59 days ago on February 21st. From the graphs provided, it is clear, that as new cases of COVID-19 goes up the job postings are, overall, going down.</a:t>
            </a:r>
          </a:p>
        </p:txBody>
      </p:sp>
      <p:pic>
        <p:nvPicPr>
          <p:cNvPr id="4" name="Picture 3">
            <a:extLst>
              <a:ext uri="{FF2B5EF4-FFF2-40B4-BE49-F238E27FC236}">
                <a16:creationId xmlns:a16="http://schemas.microsoft.com/office/drawing/2014/main" id="{6DCC9AEF-AEF1-4CDB-B73C-CB79063FC51A}"/>
              </a:ext>
            </a:extLst>
          </p:cNvPr>
          <p:cNvPicPr>
            <a:picLocks noChangeAspect="1"/>
          </p:cNvPicPr>
          <p:nvPr/>
        </p:nvPicPr>
        <p:blipFill>
          <a:blip r:embed="rId2"/>
          <a:stretch>
            <a:fillRect/>
          </a:stretch>
        </p:blipFill>
        <p:spPr>
          <a:xfrm>
            <a:off x="1337154" y="2677970"/>
            <a:ext cx="4854640" cy="3489649"/>
          </a:xfrm>
          <a:prstGeom prst="rect">
            <a:avLst/>
          </a:prstGeom>
        </p:spPr>
      </p:pic>
      <p:pic>
        <p:nvPicPr>
          <p:cNvPr id="5" name="Picture 4">
            <a:extLst>
              <a:ext uri="{FF2B5EF4-FFF2-40B4-BE49-F238E27FC236}">
                <a16:creationId xmlns:a16="http://schemas.microsoft.com/office/drawing/2014/main" id="{EAA65E65-7D41-4DB7-BCE4-E7731A49F63D}"/>
              </a:ext>
            </a:extLst>
          </p:cNvPr>
          <p:cNvPicPr>
            <a:picLocks noChangeAspect="1"/>
          </p:cNvPicPr>
          <p:nvPr/>
        </p:nvPicPr>
        <p:blipFill>
          <a:blip r:embed="rId3"/>
          <a:stretch>
            <a:fillRect/>
          </a:stretch>
        </p:blipFill>
        <p:spPr>
          <a:xfrm>
            <a:off x="6572547" y="2761860"/>
            <a:ext cx="4854640" cy="1870679"/>
          </a:xfrm>
          <a:prstGeom prst="rect">
            <a:avLst/>
          </a:prstGeom>
        </p:spPr>
      </p:pic>
    </p:spTree>
    <p:extLst>
      <p:ext uri="{BB962C8B-B14F-4D97-AF65-F5344CB8AC3E}">
        <p14:creationId xmlns:p14="http://schemas.microsoft.com/office/powerpoint/2010/main" val="623039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07CE7-4D6B-465F-83A7-D4AB69DDF0B1}"/>
              </a:ext>
            </a:extLst>
          </p:cNvPr>
          <p:cNvSpPr>
            <a:spLocks noGrp="1"/>
          </p:cNvSpPr>
          <p:nvPr>
            <p:ph type="title"/>
          </p:nvPr>
        </p:nvSpPr>
        <p:spPr/>
        <p:txBody>
          <a:bodyPr/>
          <a:lstStyle/>
          <a:p>
            <a:r>
              <a:rPr lang="en-US" dirty="0"/>
              <a:t>Links </a:t>
            </a:r>
          </a:p>
        </p:txBody>
      </p:sp>
      <p:sp>
        <p:nvSpPr>
          <p:cNvPr id="3" name="Content Placeholder 2">
            <a:extLst>
              <a:ext uri="{FF2B5EF4-FFF2-40B4-BE49-F238E27FC236}">
                <a16:creationId xmlns:a16="http://schemas.microsoft.com/office/drawing/2014/main" id="{784CCD2F-89BE-4AA9-BC3F-D7FE2A958506}"/>
              </a:ext>
            </a:extLst>
          </p:cNvPr>
          <p:cNvSpPr>
            <a:spLocks noGrp="1"/>
          </p:cNvSpPr>
          <p:nvPr>
            <p:ph idx="1"/>
          </p:nvPr>
        </p:nvSpPr>
        <p:spPr/>
        <p:txBody>
          <a:bodyPr/>
          <a:lstStyle/>
          <a:p>
            <a:pPr>
              <a:buFont typeface="Wingdings" panose="05000000000000000000" pitchFamily="2" charset="2"/>
              <a:buChar char="§"/>
            </a:pPr>
            <a:r>
              <a:rPr lang="en-US" dirty="0">
                <a:hlinkClick r:id="rId2"/>
              </a:rPr>
              <a:t>https://github.com/degree-vs-bootcamp-ROI/ETL-Project</a:t>
            </a:r>
            <a:endParaRPr lang="en-US" dirty="0"/>
          </a:p>
          <a:p>
            <a:pPr>
              <a:buFont typeface="Wingdings" panose="05000000000000000000" pitchFamily="2" charset="2"/>
              <a:buChar char="§"/>
            </a:pPr>
            <a:r>
              <a:rPr lang="en-US" dirty="0">
                <a:hlinkClick r:id="rId3"/>
              </a:rPr>
              <a:t>https://github.com/degree-vs-bootcamp-ROI/ETL-Project/blob/master/workflow-tools/updated_indeed.ipynb</a:t>
            </a:r>
            <a:endParaRPr lang="en-US" dirty="0"/>
          </a:p>
          <a:p>
            <a:pPr>
              <a:buFont typeface="Wingdings" panose="05000000000000000000" pitchFamily="2" charset="2"/>
              <a:buChar char="§"/>
            </a:pPr>
            <a:r>
              <a:rPr lang="en-US" dirty="0">
                <a:hlinkClick r:id="rId4"/>
              </a:rPr>
              <a:t>https://github.com/degree-vs-bootcamp-ROI/ETL-Project/blob/master/workflow-tools/Covid%20Data.ipynb</a:t>
            </a:r>
            <a:endParaRPr lang="en-US" dirty="0"/>
          </a:p>
          <a:p>
            <a:pPr>
              <a:buFont typeface="Wingdings" panose="05000000000000000000" pitchFamily="2" charset="2"/>
              <a:buChar char="§"/>
            </a:pPr>
            <a:r>
              <a:rPr lang="en-US" dirty="0">
                <a:hlinkClick r:id="rId5"/>
              </a:rPr>
              <a:t>https://github.com/degree-vs-bootcamp-ROI/ETL-Project/tree/master/view/templates</a:t>
            </a:r>
            <a:endParaRPr lang="en-US" dirty="0"/>
          </a:p>
          <a:p>
            <a:pPr>
              <a:buFont typeface="Wingdings" panose="05000000000000000000" pitchFamily="2" charset="2"/>
              <a:buChar char="§"/>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1619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557A-B505-456B-9BF7-E48B47DF85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96F217-AC85-4D97-ABA1-E095AB11AB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2994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3AC35-622D-4A4D-A4EA-D6D6940E2FA2}"/>
              </a:ext>
            </a:extLst>
          </p:cNvPr>
          <p:cNvSpPr>
            <a:spLocks noGrp="1"/>
          </p:cNvSpPr>
          <p:nvPr>
            <p:ph type="title"/>
          </p:nvPr>
        </p:nvSpPr>
        <p:spPr/>
        <p:txBody>
          <a:bodyPr/>
          <a:lstStyle/>
          <a:p>
            <a:r>
              <a:rPr lang="en-US" dirty="0"/>
              <a:t>The Team </a:t>
            </a:r>
          </a:p>
        </p:txBody>
      </p:sp>
      <p:graphicFrame>
        <p:nvGraphicFramePr>
          <p:cNvPr id="4" name="Content Placeholder 3">
            <a:extLst>
              <a:ext uri="{FF2B5EF4-FFF2-40B4-BE49-F238E27FC236}">
                <a16:creationId xmlns:a16="http://schemas.microsoft.com/office/drawing/2014/main" id="{A9544F45-F408-43D6-9165-9ABB43D0C85F}"/>
              </a:ext>
            </a:extLst>
          </p:cNvPr>
          <p:cNvGraphicFramePr>
            <a:graphicFrameLocks noGrp="1"/>
          </p:cNvGraphicFramePr>
          <p:nvPr>
            <p:ph idx="1"/>
            <p:extLst>
              <p:ext uri="{D42A27DB-BD31-4B8C-83A1-F6EECF244321}">
                <p14:modId xmlns:p14="http://schemas.microsoft.com/office/powerpoint/2010/main" val="2325355808"/>
              </p:ext>
            </p:extLst>
          </p:nvPr>
        </p:nvGraphicFramePr>
        <p:xfrm>
          <a:off x="1331367" y="2093909"/>
          <a:ext cx="9255539" cy="2452924"/>
        </p:xfrm>
        <a:graphic>
          <a:graphicData uri="http://schemas.openxmlformats.org/drawingml/2006/table">
            <a:tbl>
              <a:tblPr firstRow="1" firstCol="1">
                <a:tableStyleId>{5C22544A-7EE6-4342-B048-85BDC9FD1C3A}</a:tableStyleId>
              </a:tblPr>
              <a:tblGrid>
                <a:gridCol w="2166842">
                  <a:extLst>
                    <a:ext uri="{9D8B030D-6E8A-4147-A177-3AD203B41FA5}">
                      <a16:colId xmlns:a16="http://schemas.microsoft.com/office/drawing/2014/main" val="3155005146"/>
                    </a:ext>
                  </a:extLst>
                </a:gridCol>
                <a:gridCol w="7088697">
                  <a:extLst>
                    <a:ext uri="{9D8B030D-6E8A-4147-A177-3AD203B41FA5}">
                      <a16:colId xmlns:a16="http://schemas.microsoft.com/office/drawing/2014/main" val="841235746"/>
                    </a:ext>
                  </a:extLst>
                </a:gridCol>
              </a:tblGrid>
              <a:tr h="519185">
                <a:tc>
                  <a:txBody>
                    <a:bodyPr/>
                    <a:lstStyle/>
                    <a:p>
                      <a:pPr marL="0" marR="0">
                        <a:lnSpc>
                          <a:spcPct val="107000"/>
                        </a:lnSpc>
                        <a:spcBef>
                          <a:spcPts val="200"/>
                        </a:spcBef>
                        <a:spcAft>
                          <a:spcPts val="200"/>
                        </a:spcAft>
                      </a:pPr>
                      <a:r>
                        <a:rPr lang="en-US" sz="1600" dirty="0">
                          <a:effectLst/>
                        </a:rPr>
                        <a:t>Project Manager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200"/>
                        </a:spcBef>
                        <a:spcAft>
                          <a:spcPts val="200"/>
                        </a:spcAft>
                      </a:pPr>
                      <a:r>
                        <a:rPr lang="en-US" sz="1600" dirty="0">
                          <a:effectLst/>
                        </a:rPr>
                        <a:t>Karl Ramsay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9728703"/>
                  </a:ext>
                </a:extLst>
              </a:tr>
              <a:tr h="391749">
                <a:tc>
                  <a:txBody>
                    <a:bodyPr/>
                    <a:lstStyle/>
                    <a:p>
                      <a:pPr marL="0" marR="0">
                        <a:lnSpc>
                          <a:spcPct val="107000"/>
                        </a:lnSpc>
                        <a:spcBef>
                          <a:spcPts val="200"/>
                        </a:spcBef>
                        <a:spcAft>
                          <a:spcPts val="200"/>
                        </a:spcAft>
                      </a:pPr>
                      <a:r>
                        <a:rPr lang="en-US" sz="1600">
                          <a:effectLst/>
                        </a:rPr>
                        <a:t>Oswaldo Moreno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200"/>
                        </a:spcBef>
                        <a:spcAft>
                          <a:spcPts val="200"/>
                        </a:spcAft>
                      </a:pPr>
                      <a:r>
                        <a:rPr lang="en-US" sz="1600" dirty="0">
                          <a:effectLst/>
                        </a:rPr>
                        <a:t>Data Engineer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83292957"/>
                  </a:ext>
                </a:extLst>
              </a:tr>
              <a:tr h="392698">
                <a:tc>
                  <a:txBody>
                    <a:bodyPr/>
                    <a:lstStyle/>
                    <a:p>
                      <a:pPr marL="0" marR="0">
                        <a:lnSpc>
                          <a:spcPct val="107000"/>
                        </a:lnSpc>
                        <a:spcBef>
                          <a:spcPts val="200"/>
                        </a:spcBef>
                        <a:spcAft>
                          <a:spcPts val="200"/>
                        </a:spcAft>
                      </a:pPr>
                      <a:r>
                        <a:rPr lang="en-US" sz="1600">
                          <a:effectLst/>
                        </a:rPr>
                        <a:t>Swati Dontamsetti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200"/>
                        </a:spcBef>
                        <a:spcAft>
                          <a:spcPts val="200"/>
                        </a:spcAft>
                      </a:pPr>
                      <a:r>
                        <a:rPr lang="en-US" sz="1600">
                          <a:effectLst/>
                        </a:rPr>
                        <a:t>Data Engineer</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89688329"/>
                  </a:ext>
                </a:extLst>
              </a:tr>
              <a:tr h="352338">
                <a:tc>
                  <a:txBody>
                    <a:bodyPr/>
                    <a:lstStyle/>
                    <a:p>
                      <a:pPr marL="0" marR="0">
                        <a:lnSpc>
                          <a:spcPct val="107000"/>
                        </a:lnSpc>
                        <a:spcBef>
                          <a:spcPts val="200"/>
                        </a:spcBef>
                        <a:spcAft>
                          <a:spcPts val="200"/>
                        </a:spcAft>
                      </a:pPr>
                      <a:r>
                        <a:rPr lang="en-US" sz="1600">
                          <a:effectLst/>
                        </a:rPr>
                        <a:t>Amber Martin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200"/>
                        </a:spcBef>
                        <a:spcAft>
                          <a:spcPts val="200"/>
                        </a:spcAft>
                      </a:pPr>
                      <a:r>
                        <a:rPr lang="en-US" sz="1600" dirty="0">
                          <a:effectLst/>
                        </a:rPr>
                        <a:t>Data Analyst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30417977"/>
                  </a:ext>
                </a:extLst>
              </a:tr>
              <a:tr h="377504">
                <a:tc>
                  <a:txBody>
                    <a:bodyPr/>
                    <a:lstStyle/>
                    <a:p>
                      <a:pPr marL="0" marR="0">
                        <a:lnSpc>
                          <a:spcPct val="107000"/>
                        </a:lnSpc>
                        <a:spcBef>
                          <a:spcPts val="200"/>
                        </a:spcBef>
                        <a:spcAft>
                          <a:spcPts val="200"/>
                        </a:spcAft>
                      </a:pPr>
                      <a:r>
                        <a:rPr lang="en-US" sz="1600" dirty="0">
                          <a:effectLst/>
                        </a:rPr>
                        <a:t>Ana Razak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200"/>
                        </a:spcBef>
                        <a:spcAft>
                          <a:spcPts val="200"/>
                        </a:spcAft>
                      </a:pPr>
                      <a:r>
                        <a:rPr lang="en-US" sz="1600">
                          <a:effectLst/>
                        </a:rPr>
                        <a:t>Data Analyst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3775672"/>
                  </a:ext>
                </a:extLst>
              </a:tr>
              <a:tr h="419450">
                <a:tc>
                  <a:txBody>
                    <a:bodyPr/>
                    <a:lstStyle/>
                    <a:p>
                      <a:pPr marL="0" marR="0">
                        <a:lnSpc>
                          <a:spcPct val="107000"/>
                        </a:lnSpc>
                        <a:spcBef>
                          <a:spcPts val="200"/>
                        </a:spcBef>
                        <a:spcAft>
                          <a:spcPts val="200"/>
                        </a:spcAft>
                      </a:pPr>
                      <a:r>
                        <a:rPr lang="en-US" sz="1600" dirty="0">
                          <a:effectLst/>
                        </a:rPr>
                        <a:t>Anthony Brown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200"/>
                        </a:spcBef>
                        <a:spcAft>
                          <a:spcPts val="200"/>
                        </a:spcAft>
                      </a:pPr>
                      <a:r>
                        <a:rPr lang="en-US" sz="1600" dirty="0">
                          <a:effectLst/>
                        </a:rPr>
                        <a:t>Data Analyst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86441007"/>
                  </a:ext>
                </a:extLst>
              </a:tr>
            </a:tbl>
          </a:graphicData>
        </a:graphic>
      </p:graphicFrame>
      <p:graphicFrame>
        <p:nvGraphicFramePr>
          <p:cNvPr id="5" name="Content Placeholder 3">
            <a:extLst>
              <a:ext uri="{FF2B5EF4-FFF2-40B4-BE49-F238E27FC236}">
                <a16:creationId xmlns:a16="http://schemas.microsoft.com/office/drawing/2014/main" id="{80B30AC9-8E22-4414-9485-CBAA1CDE5DF5}"/>
              </a:ext>
            </a:extLst>
          </p:cNvPr>
          <p:cNvGraphicFramePr>
            <a:graphicFrameLocks/>
          </p:cNvGraphicFramePr>
          <p:nvPr>
            <p:extLst>
              <p:ext uri="{D42A27DB-BD31-4B8C-83A1-F6EECF244321}">
                <p14:modId xmlns:p14="http://schemas.microsoft.com/office/powerpoint/2010/main" val="2017002770"/>
              </p:ext>
            </p:extLst>
          </p:nvPr>
        </p:nvGraphicFramePr>
        <p:xfrm>
          <a:off x="1331366" y="4903382"/>
          <a:ext cx="9255539" cy="1112379"/>
        </p:xfrm>
        <a:graphic>
          <a:graphicData uri="http://schemas.openxmlformats.org/drawingml/2006/table">
            <a:tbl>
              <a:tblPr firstRow="1" firstCol="1">
                <a:tableStyleId>{5C22544A-7EE6-4342-B048-85BDC9FD1C3A}</a:tableStyleId>
              </a:tblPr>
              <a:tblGrid>
                <a:gridCol w="2166842">
                  <a:extLst>
                    <a:ext uri="{9D8B030D-6E8A-4147-A177-3AD203B41FA5}">
                      <a16:colId xmlns:a16="http://schemas.microsoft.com/office/drawing/2014/main" val="3155005146"/>
                    </a:ext>
                  </a:extLst>
                </a:gridCol>
                <a:gridCol w="7088697">
                  <a:extLst>
                    <a:ext uri="{9D8B030D-6E8A-4147-A177-3AD203B41FA5}">
                      <a16:colId xmlns:a16="http://schemas.microsoft.com/office/drawing/2014/main" val="841235746"/>
                    </a:ext>
                  </a:extLst>
                </a:gridCol>
              </a:tblGrid>
              <a:tr h="1112379">
                <a:tc>
                  <a:txBody>
                    <a:bodyPr/>
                    <a:lstStyle/>
                    <a:p>
                      <a:pPr marL="0" marR="0">
                        <a:lnSpc>
                          <a:spcPct val="107000"/>
                        </a:lnSpc>
                        <a:spcBef>
                          <a:spcPts val="200"/>
                        </a:spcBef>
                        <a:spcAft>
                          <a:spcPts val="200"/>
                        </a:spcAft>
                      </a:pPr>
                      <a:r>
                        <a:rPr lang="en-US" sz="1600" dirty="0">
                          <a:effectLst/>
                        </a:rPr>
                        <a:t>Scope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65000"/>
                        <a:lumOff val="35000"/>
                      </a:schemeClr>
                    </a:solidFill>
                  </a:tcPr>
                </a:tc>
                <a:tc>
                  <a:txBody>
                    <a:bodyPr/>
                    <a:lstStyle/>
                    <a:p>
                      <a:r>
                        <a:rPr lang="en-US" sz="1600" b="1" kern="1200" dirty="0">
                          <a:solidFill>
                            <a:schemeClr val="lt1"/>
                          </a:solidFill>
                          <a:effectLst/>
                          <a:latin typeface="+mn-lt"/>
                          <a:ea typeface="+mn-ea"/>
                          <a:cs typeface="+mn-cs"/>
                        </a:rPr>
                        <a:t>Cross reference popular job boards to complete a full data analysis on Data Science positions in the top cities to determine the impact of the COVID-19 shutdown and build a website to publish results</a:t>
                      </a:r>
                      <a:r>
                        <a:rPr lang="en-US" sz="1800" b="1" kern="1200" dirty="0">
                          <a:solidFill>
                            <a:schemeClr val="lt1"/>
                          </a:solidFill>
                          <a:effectLst/>
                          <a:latin typeface="+mn-lt"/>
                          <a:ea typeface="+mn-ea"/>
                          <a:cs typeface="+mn-cs"/>
                        </a:rPr>
                        <a:t>.</a:t>
                      </a:r>
                    </a:p>
                  </a:txBody>
                  <a:tcPr marL="68580" marR="68580" marT="0" marB="0" anchor="ctr">
                    <a:solidFill>
                      <a:schemeClr val="bg1">
                        <a:lumMod val="50000"/>
                      </a:schemeClr>
                    </a:solidFill>
                  </a:tcPr>
                </a:tc>
                <a:extLst>
                  <a:ext uri="{0D108BD9-81ED-4DB2-BD59-A6C34878D82A}">
                    <a16:rowId xmlns:a16="http://schemas.microsoft.com/office/drawing/2014/main" val="1699728703"/>
                  </a:ext>
                </a:extLst>
              </a:tr>
            </a:tbl>
          </a:graphicData>
        </a:graphic>
      </p:graphicFrame>
    </p:spTree>
    <p:extLst>
      <p:ext uri="{BB962C8B-B14F-4D97-AF65-F5344CB8AC3E}">
        <p14:creationId xmlns:p14="http://schemas.microsoft.com/office/powerpoint/2010/main" val="184672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F28B8-E392-41BE-A44F-80E9555AF3AE}"/>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1C7D201A-DDE3-42B7-945E-0452F7CF365B}"/>
              </a:ext>
            </a:extLst>
          </p:cNvPr>
          <p:cNvSpPr>
            <a:spLocks noGrp="1"/>
          </p:cNvSpPr>
          <p:nvPr>
            <p:ph idx="1"/>
          </p:nvPr>
        </p:nvSpPr>
        <p:spPr/>
        <p:txBody>
          <a:bodyPr/>
          <a:lstStyle/>
          <a:p>
            <a:r>
              <a:rPr lang="en-US" sz="1600" dirty="0"/>
              <a:t>As cities across the country practice shelter-in-place, businesses that fall outside the definition of non-essential have been forced to close their doors and implement widespread remote working and telecommuting standards.</a:t>
            </a:r>
          </a:p>
          <a:p>
            <a:r>
              <a:rPr lang="en-US" sz="1600" dirty="0"/>
              <a:t>In recognition of the work from home mandates and forced closing of businesses (such as restaurants, salons and clothing stores), our team decided to conduct an analysis to determine the impact COVID-19 is having on jobs market –Specifically the viability of the data science job market.</a:t>
            </a:r>
          </a:p>
          <a:p>
            <a:endParaRPr lang="en-US" dirty="0"/>
          </a:p>
        </p:txBody>
      </p:sp>
    </p:spTree>
    <p:extLst>
      <p:ext uri="{BB962C8B-B14F-4D97-AF65-F5344CB8AC3E}">
        <p14:creationId xmlns:p14="http://schemas.microsoft.com/office/powerpoint/2010/main" val="487026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128B-474F-4415-BF76-D8DA728BD1A7}"/>
              </a:ext>
            </a:extLst>
          </p:cNvPr>
          <p:cNvSpPr>
            <a:spLocks noGrp="1"/>
          </p:cNvSpPr>
          <p:nvPr>
            <p:ph type="title"/>
          </p:nvPr>
        </p:nvSpPr>
        <p:spPr/>
        <p:txBody>
          <a:bodyPr/>
          <a:lstStyle/>
          <a:p>
            <a:r>
              <a:rPr lang="en-US" dirty="0"/>
              <a:t>Project Overview </a:t>
            </a:r>
          </a:p>
        </p:txBody>
      </p:sp>
      <p:sp>
        <p:nvSpPr>
          <p:cNvPr id="3" name="Content Placeholder 2">
            <a:extLst>
              <a:ext uri="{FF2B5EF4-FFF2-40B4-BE49-F238E27FC236}">
                <a16:creationId xmlns:a16="http://schemas.microsoft.com/office/drawing/2014/main" id="{068092CF-9F3A-43FB-8902-8F48033E87BB}"/>
              </a:ext>
            </a:extLst>
          </p:cNvPr>
          <p:cNvSpPr>
            <a:spLocks noGrp="1"/>
          </p:cNvSpPr>
          <p:nvPr>
            <p:ph idx="1"/>
          </p:nvPr>
        </p:nvSpPr>
        <p:spPr>
          <a:xfrm>
            <a:off x="1097280" y="2108201"/>
            <a:ext cx="9950165" cy="3760891"/>
          </a:xfrm>
        </p:spPr>
        <p:txBody>
          <a:bodyPr>
            <a:normAutofit/>
          </a:bodyPr>
          <a:lstStyle/>
          <a:p>
            <a:r>
              <a:rPr lang="en-US" b="1" dirty="0"/>
              <a:t>US Job Market Tests Positive for COVID-19</a:t>
            </a:r>
          </a:p>
          <a:p>
            <a:r>
              <a:rPr lang="en-US" sz="1600" dirty="0"/>
              <a:t>The United States has cut nearly 10 million jobs in recent weeks due to the COVID-19 shutdown. In one weeks time, this project will provide an analysis of the impact the COVID-19 shutdown has had on the Data Science job market.</a:t>
            </a:r>
          </a:p>
          <a:p>
            <a:r>
              <a:rPr lang="en-US" sz="1600" i="1" dirty="0"/>
              <a:t>Hypothesis: As new cases of COVID-19 crop up, the number of job postings will decline.</a:t>
            </a:r>
            <a:endParaRPr lang="en-US" sz="1600" dirty="0"/>
          </a:p>
          <a:p>
            <a:r>
              <a:rPr lang="en-US" sz="1600" dirty="0"/>
              <a:t>We decided to use </a:t>
            </a:r>
            <a:r>
              <a:rPr lang="en-US" sz="1600" dirty="0">
                <a:hlinkClick r:id="rId2"/>
              </a:rPr>
              <a:t>Indeed</a:t>
            </a:r>
            <a:r>
              <a:rPr lang="en-US" sz="1600" dirty="0"/>
              <a:t> for our job postings search, and we compared the results with the data from the </a:t>
            </a:r>
            <a:r>
              <a:rPr lang="en-US" sz="1600" dirty="0">
                <a:hlinkClick r:id="rId3"/>
              </a:rPr>
              <a:t>Institute for Health Metrics and Evaluation</a:t>
            </a:r>
            <a:r>
              <a:rPr lang="en-US" sz="1600" dirty="0"/>
              <a:t> on COVID-19 cases, to see if our hypothesis is true, and to what degree.</a:t>
            </a:r>
          </a:p>
          <a:p>
            <a:r>
              <a:rPr lang="en-US" sz="1600" dirty="0"/>
              <a:t>We have the data shown for all of the United States, but we also broke the data down by "Top Cities" for Data Science jobs as provided by </a:t>
            </a:r>
            <a:r>
              <a:rPr lang="en-US" sz="1600" dirty="0">
                <a:hlinkClick r:id="rId4"/>
              </a:rPr>
              <a:t>DataJobs</a:t>
            </a:r>
            <a:r>
              <a:rPr lang="en-US" sz="1600" dirty="0"/>
              <a:t>: New York, Chicago, Boston, San Francisco (Bay Area), and Seattle.</a:t>
            </a:r>
          </a:p>
          <a:p>
            <a:endParaRPr lang="en-US" b="1" dirty="0"/>
          </a:p>
          <a:p>
            <a:endParaRPr lang="en-US" dirty="0"/>
          </a:p>
        </p:txBody>
      </p:sp>
    </p:spTree>
    <p:extLst>
      <p:ext uri="{BB962C8B-B14F-4D97-AF65-F5344CB8AC3E}">
        <p14:creationId xmlns:p14="http://schemas.microsoft.com/office/powerpoint/2010/main" val="4186900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D071-D21E-460C-8115-5A2D066E441B}"/>
              </a:ext>
            </a:extLst>
          </p:cNvPr>
          <p:cNvSpPr>
            <a:spLocks noGrp="1"/>
          </p:cNvSpPr>
          <p:nvPr>
            <p:ph type="title"/>
          </p:nvPr>
        </p:nvSpPr>
        <p:spPr/>
        <p:txBody>
          <a:bodyPr/>
          <a:lstStyle/>
          <a:p>
            <a:r>
              <a:rPr lang="en-US" dirty="0"/>
              <a:t>Considerations </a:t>
            </a:r>
          </a:p>
        </p:txBody>
      </p:sp>
      <p:sp>
        <p:nvSpPr>
          <p:cNvPr id="3" name="Content Placeholder 2">
            <a:extLst>
              <a:ext uri="{FF2B5EF4-FFF2-40B4-BE49-F238E27FC236}">
                <a16:creationId xmlns:a16="http://schemas.microsoft.com/office/drawing/2014/main" id="{FC08EE80-977D-48D7-BBB5-61708060779D}"/>
              </a:ext>
            </a:extLst>
          </p:cNvPr>
          <p:cNvSpPr>
            <a:spLocks noGrp="1"/>
          </p:cNvSpPr>
          <p:nvPr>
            <p:ph idx="1"/>
          </p:nvPr>
        </p:nvSpPr>
        <p:spPr/>
        <p:txBody>
          <a:bodyPr>
            <a:normAutofit/>
          </a:bodyPr>
          <a:lstStyle/>
          <a:p>
            <a:r>
              <a:rPr lang="en-US" sz="1600" dirty="0"/>
              <a:t>Indeed on provides how many days ago a job was posted as it's timestamp on a posting, and it only goes back so far as 30 days. So any jobs posted before 29 days ago shows up as 30+. This means that 30 days ago in our graphs means 30+ days ago.</a:t>
            </a:r>
          </a:p>
          <a:p>
            <a:r>
              <a:rPr lang="en-US" sz="1600" dirty="0"/>
              <a:t>However, since, most states issued lockdowns around </a:t>
            </a:r>
            <a:r>
              <a:rPr lang="en-US" sz="1600" dirty="0">
                <a:hlinkClick r:id="rId2">
                  <a:extLst>
                    <a:ext uri="{A12FA001-AC4F-418D-AE19-62706E023703}">
                      <ahyp:hlinkClr xmlns:ahyp="http://schemas.microsoft.com/office/drawing/2018/hyperlinkcolor" val="tx"/>
                    </a:ext>
                  </a:extLst>
                </a:hlinkClick>
              </a:rPr>
              <a:t>March 19th</a:t>
            </a:r>
            <a:r>
              <a:rPr lang="en-US" sz="1600" dirty="0"/>
              <a:t>, which is 32 days ago from the day we collected our data from Indeed (April 20th), this timed out perfectly for our analysis.</a:t>
            </a:r>
          </a:p>
          <a:p>
            <a:r>
              <a:rPr lang="en-US" sz="1600" dirty="0"/>
              <a:t>This data is all very new and current, so there is no way of creating a longitudinal study. And as both job-postings are limited in their window of staying on websites, and there is no real test-case to compare this too, there is no way to see how our current results compare to other pandemics of the past.</a:t>
            </a:r>
          </a:p>
          <a:p>
            <a:endParaRPr lang="en-US" dirty="0"/>
          </a:p>
        </p:txBody>
      </p:sp>
    </p:spTree>
    <p:extLst>
      <p:ext uri="{BB962C8B-B14F-4D97-AF65-F5344CB8AC3E}">
        <p14:creationId xmlns:p14="http://schemas.microsoft.com/office/powerpoint/2010/main" val="3874384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Project Stages </a:t>
            </a:r>
          </a:p>
        </p:txBody>
      </p:sp>
      <p:pic>
        <p:nvPicPr>
          <p:cNvPr id="6" name="Content Placeholder 5">
            <a:extLst>
              <a:ext uri="{FF2B5EF4-FFF2-40B4-BE49-F238E27FC236}">
                <a16:creationId xmlns:a16="http://schemas.microsoft.com/office/drawing/2014/main" id="{75ECC8A7-4A74-4750-A10E-6EE0C2603368}"/>
              </a:ext>
            </a:extLst>
          </p:cNvPr>
          <p:cNvPicPr>
            <a:picLocks noGrp="1" noChangeAspect="1"/>
          </p:cNvPicPr>
          <p:nvPr>
            <p:ph idx="1"/>
          </p:nvPr>
        </p:nvPicPr>
        <p:blipFill>
          <a:blip r:embed="rId3"/>
          <a:stretch>
            <a:fillRect/>
          </a:stretch>
        </p:blipFill>
        <p:spPr>
          <a:xfrm>
            <a:off x="1097280" y="2397814"/>
            <a:ext cx="10122839" cy="3350302"/>
          </a:xfrm>
          <a:prstGeom prst="rect">
            <a:avLst/>
          </a:prstGeom>
        </p:spPr>
      </p:pic>
    </p:spTree>
    <p:extLst>
      <p:ext uri="{BB962C8B-B14F-4D97-AF65-F5344CB8AC3E}">
        <p14:creationId xmlns:p14="http://schemas.microsoft.com/office/powerpoint/2010/main" val="265522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24795-D686-4843-AA97-7DA5F810B5F4}"/>
              </a:ext>
            </a:extLst>
          </p:cNvPr>
          <p:cNvSpPr>
            <a:spLocks noGrp="1"/>
          </p:cNvSpPr>
          <p:nvPr>
            <p:ph type="title"/>
          </p:nvPr>
        </p:nvSpPr>
        <p:spPr/>
        <p:txBody>
          <a:bodyPr/>
          <a:lstStyle/>
          <a:p>
            <a:r>
              <a:rPr lang="en-US" dirty="0"/>
              <a:t>ETL Tools </a:t>
            </a:r>
          </a:p>
        </p:txBody>
      </p:sp>
      <p:pic>
        <p:nvPicPr>
          <p:cNvPr id="4" name="Content Placeholder 3">
            <a:extLst>
              <a:ext uri="{FF2B5EF4-FFF2-40B4-BE49-F238E27FC236}">
                <a16:creationId xmlns:a16="http://schemas.microsoft.com/office/drawing/2014/main" id="{04F8E466-D50B-49B7-BDA4-745A6EBE5304}"/>
              </a:ext>
            </a:extLst>
          </p:cNvPr>
          <p:cNvPicPr>
            <a:picLocks noGrp="1" noChangeAspect="1"/>
          </p:cNvPicPr>
          <p:nvPr>
            <p:ph idx="1"/>
          </p:nvPr>
        </p:nvPicPr>
        <p:blipFill>
          <a:blip r:embed="rId2"/>
          <a:stretch>
            <a:fillRect/>
          </a:stretch>
        </p:blipFill>
        <p:spPr>
          <a:xfrm>
            <a:off x="1096963" y="2519606"/>
            <a:ext cx="10058400" cy="2937976"/>
          </a:xfrm>
          <a:prstGeom prst="rect">
            <a:avLst/>
          </a:prstGeom>
        </p:spPr>
      </p:pic>
    </p:spTree>
    <p:extLst>
      <p:ext uri="{BB962C8B-B14F-4D97-AF65-F5344CB8AC3E}">
        <p14:creationId xmlns:p14="http://schemas.microsoft.com/office/powerpoint/2010/main" val="2692176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8CBE8-F5BE-4425-B957-24AC2582902F}"/>
              </a:ext>
            </a:extLst>
          </p:cNvPr>
          <p:cNvSpPr>
            <a:spLocks noGrp="1"/>
          </p:cNvSpPr>
          <p:nvPr>
            <p:ph type="title"/>
          </p:nvPr>
        </p:nvSpPr>
        <p:spPr/>
        <p:txBody>
          <a:bodyPr/>
          <a:lstStyle/>
          <a:p>
            <a:r>
              <a:rPr lang="en-US" dirty="0"/>
              <a:t>Extract </a:t>
            </a:r>
          </a:p>
        </p:txBody>
      </p:sp>
      <p:sp>
        <p:nvSpPr>
          <p:cNvPr id="4" name="Rectangle 1">
            <a:extLst>
              <a:ext uri="{FF2B5EF4-FFF2-40B4-BE49-F238E27FC236}">
                <a16:creationId xmlns:a16="http://schemas.microsoft.com/office/drawing/2014/main" id="{72FB0EF7-1015-4A64-A5CD-C6A7E72A8B23}"/>
              </a:ext>
            </a:extLst>
          </p:cNvPr>
          <p:cNvSpPr>
            <a:spLocks noGrp="1" noChangeArrowheads="1"/>
          </p:cNvSpPr>
          <p:nvPr>
            <p:ph idx="1"/>
          </p:nvPr>
        </p:nvSpPr>
        <p:spPr bwMode="auto">
          <a:xfrm>
            <a:off x="1167718" y="2251458"/>
            <a:ext cx="9856563" cy="28691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spcBef>
                <a:spcPts val="1200"/>
              </a:spcBef>
              <a:spcAft>
                <a:spcPts val="200"/>
              </a:spcAft>
              <a:tabLst/>
            </a:pPr>
            <a:r>
              <a:rPr lang="en-US" altLang="en-US" sz="1600" dirty="0">
                <a:solidFill>
                  <a:schemeClr val="tx1">
                    <a:lumMod val="75000"/>
                    <a:lumOff val="25000"/>
                  </a:schemeClr>
                </a:solidFill>
                <a:latin typeface="+mn-lt"/>
              </a:rPr>
              <a:t>We used Beautiful Soup in Jupyter Notebook to scrape data from Indeed. We scraped indeed 5 different times for each of our 5 "Top Cities:" New York, Chicago, Boston, San Francisco (Bay Area), and Seattle. The data we were looking for was the job title, company, location, salary, and date posted from each job posting.</a:t>
            </a:r>
          </a:p>
          <a:p>
            <a:pPr marR="0" lvl="0" eaLnBrk="1" fontAlgn="base" hangingPunct="1">
              <a:spcBef>
                <a:spcPts val="1200"/>
              </a:spcBef>
              <a:spcAft>
                <a:spcPts val="200"/>
              </a:spcAft>
              <a:tabLst/>
            </a:pPr>
            <a:endParaRPr lang="en-US" altLang="en-US" sz="1600" dirty="0">
              <a:solidFill>
                <a:schemeClr val="tx1">
                  <a:lumMod val="75000"/>
                  <a:lumOff val="25000"/>
                </a:schemeClr>
              </a:solidFill>
              <a:latin typeface="+mn-lt"/>
            </a:endParaRPr>
          </a:p>
          <a:p>
            <a:pPr marR="0" lvl="0" eaLnBrk="1" fontAlgn="base" hangingPunct="1">
              <a:spcBef>
                <a:spcPts val="1200"/>
              </a:spcBef>
              <a:spcAft>
                <a:spcPts val="200"/>
              </a:spcAft>
              <a:tabLst/>
            </a:pPr>
            <a:r>
              <a:rPr lang="en-US" altLang="en-US" sz="1600" dirty="0">
                <a:solidFill>
                  <a:schemeClr val="tx1">
                    <a:lumMod val="75000"/>
                    <a:lumOff val="25000"/>
                  </a:schemeClr>
                </a:solidFill>
                <a:latin typeface="+mn-lt"/>
              </a:rPr>
              <a:t>However, because Indeed provides results based on a radius, it gave us results from other cities and neighboring states as well. All the data collected was gathered into one dataframe, which was saved as a CSV.</a:t>
            </a:r>
          </a:p>
          <a:p>
            <a:pPr marR="0" lvl="0" eaLnBrk="1" fontAlgn="base" hangingPunct="1">
              <a:spcBef>
                <a:spcPts val="1200"/>
              </a:spcBef>
              <a:spcAft>
                <a:spcPts val="200"/>
              </a:spcAft>
              <a:tabLst/>
            </a:pPr>
            <a:endParaRPr lang="en-US" altLang="en-US" sz="1600" dirty="0">
              <a:solidFill>
                <a:schemeClr val="tx1">
                  <a:lumMod val="75000"/>
                  <a:lumOff val="25000"/>
                </a:schemeClr>
              </a:solidFill>
              <a:latin typeface="+mn-lt"/>
            </a:endParaRPr>
          </a:p>
          <a:p>
            <a:pPr marR="0" lvl="0" eaLnBrk="1" fontAlgn="base" hangingPunct="1">
              <a:spcBef>
                <a:spcPts val="1200"/>
              </a:spcBef>
              <a:spcAft>
                <a:spcPts val="200"/>
              </a:spcAft>
              <a:tabLst/>
            </a:pPr>
            <a:r>
              <a:rPr lang="en-US" altLang="en-US" sz="1600" dirty="0">
                <a:solidFill>
                  <a:schemeClr val="tx1">
                    <a:lumMod val="75000"/>
                    <a:lumOff val="25000"/>
                  </a:schemeClr>
                </a:solidFill>
                <a:latin typeface="+mn-lt"/>
              </a:rPr>
              <a:t>Our second data source was from the IHME's website. The data was already provided to us as CSV</a:t>
            </a:r>
          </a:p>
        </p:txBody>
      </p:sp>
    </p:spTree>
    <p:extLst>
      <p:ext uri="{BB962C8B-B14F-4D97-AF65-F5344CB8AC3E}">
        <p14:creationId xmlns:p14="http://schemas.microsoft.com/office/powerpoint/2010/main" val="77150588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{D26AF6D2-6D4E-4F9E-9E36-F2F3DDD2A2DD}tf11437505</Template>
  <TotalTime>0</TotalTime>
  <Words>1365</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Georgia Pro Cond Light</vt:lpstr>
      <vt:lpstr>Speak Pro</vt:lpstr>
      <vt:lpstr>Times New Roman</vt:lpstr>
      <vt:lpstr>Wingdings</vt:lpstr>
      <vt:lpstr>RetrospectVTI</vt:lpstr>
      <vt:lpstr>ETL Project</vt:lpstr>
      <vt:lpstr>PowerPoint Presentation</vt:lpstr>
      <vt:lpstr>The Team </vt:lpstr>
      <vt:lpstr>Introduction </vt:lpstr>
      <vt:lpstr>Project Overview </vt:lpstr>
      <vt:lpstr>Considerations </vt:lpstr>
      <vt:lpstr>Project Stages </vt:lpstr>
      <vt:lpstr>ETL Tools </vt:lpstr>
      <vt:lpstr>Extract </vt:lpstr>
      <vt:lpstr>Transform- Indeed Data </vt:lpstr>
      <vt:lpstr>Transform- Covid-19 Data </vt:lpstr>
      <vt:lpstr>Load </vt:lpstr>
      <vt:lpstr>Results &amp; Analysis </vt:lpstr>
      <vt:lpstr>Visual Aids </vt:lpstr>
      <vt:lpstr>Links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2020-04-25T11:56:36Z</dcterms:created>
  <dcterms:modified xsi:type="dcterms:W3CDTF">2020-04-25T17:39:14Z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