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135C41-0282-41D8-A30F-9843C5754E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632E0-5602-407F-964C-DFCE49A141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D7B8C-B299-457F-83FE-4CF427A79B7A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BBC29-3EA0-445B-AFB3-DC8279A0CC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12ACC-6144-4C59-AEE6-23EB423F52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8DE50-59DF-49F0-975E-0C06D8523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1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9A58-7ED5-476D-A4A7-35E9D449C9D5}" type="datetimeFigureOut">
              <a:rPr lang="en-US" noProof="0" smtClean="0"/>
              <a:t>1/10/2023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E594E-E434-4D5A-BDC3-3408954523C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34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594E-E434-4D5A-BDC3-340895452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594E-E434-4D5A-BDC3-340895452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1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594E-E434-4D5A-BDC3-3408954523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6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594E-E434-4D5A-BDC3-3408954523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594E-E434-4D5A-BDC3-3408954523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5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60500" y="4089400"/>
            <a:ext cx="9144000" cy="779462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187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5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447800"/>
            <a:ext cx="1051560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89000" y="1854200"/>
            <a:ext cx="104241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019301"/>
            <a:ext cx="10515600" cy="42481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8965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25500" y="1352177"/>
            <a:ext cx="10629900" cy="381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5553" y="1733177"/>
            <a:ext cx="104241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 userDrawn="1"/>
        </p:nvSpPr>
        <p:spPr>
          <a:xfrm>
            <a:off x="595745" y="2290310"/>
            <a:ext cx="2350655" cy="2599190"/>
          </a:xfrm>
          <a:prstGeom prst="triangle">
            <a:avLst/>
          </a:prstGeom>
          <a:noFill/>
          <a:ln w="730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3437336" y="2295144"/>
            <a:ext cx="2350008" cy="2596896"/>
          </a:xfrm>
          <a:prstGeom prst="triangle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278280" y="2294187"/>
            <a:ext cx="2350008" cy="2596896"/>
          </a:xfrm>
          <a:prstGeom prst="triangle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>
            <a:off x="9121280" y="2294186"/>
            <a:ext cx="2350008" cy="2596896"/>
          </a:xfrm>
          <a:prstGeom prst="triangle">
            <a:avLst/>
          </a:prstGeom>
          <a:noFill/>
          <a:ln w="730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99946" y="3606800"/>
            <a:ext cx="1359568" cy="112131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Enter theme here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934588" y="3606800"/>
            <a:ext cx="1359568" cy="112131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Enter theme 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769230" y="3606799"/>
            <a:ext cx="1359568" cy="11213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Enter theme 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631582" y="3606799"/>
            <a:ext cx="1359568" cy="11213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Enter theme here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597681" y="5456420"/>
            <a:ext cx="2350008" cy="826954"/>
            <a:chOff x="722376" y="5444388"/>
            <a:chExt cx="2223516" cy="82695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723900" y="5444388"/>
              <a:ext cx="222199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722376" y="5716708"/>
              <a:ext cx="222199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22376" y="5995576"/>
              <a:ext cx="222199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22376" y="6271342"/>
              <a:ext cx="222199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595745" y="5171607"/>
            <a:ext cx="2349068" cy="1319681"/>
          </a:xfrm>
        </p:spPr>
        <p:txBody>
          <a:bodyPr lIns="9144" rIns="9144">
            <a:normAutofit/>
          </a:bodyPr>
          <a:lstStyle>
            <a:lvl1pPr marL="0" indent="0">
              <a:lnSpc>
                <a:spcPct val="165000"/>
              </a:lnSpc>
              <a:spcBef>
                <a:spcPts val="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Expand on theme details here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32831" y="5456420"/>
            <a:ext cx="2350008" cy="826954"/>
            <a:chOff x="722376" y="5444388"/>
            <a:chExt cx="2223516" cy="82695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723900" y="5444388"/>
              <a:ext cx="222199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22376" y="5716708"/>
              <a:ext cx="222199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22376" y="5995576"/>
              <a:ext cx="222199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22376" y="6271342"/>
              <a:ext cx="222199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 userDrawn="1"/>
        </p:nvGrpSpPr>
        <p:grpSpPr>
          <a:xfrm>
            <a:off x="6295691" y="5456420"/>
            <a:ext cx="2350008" cy="826954"/>
            <a:chOff x="722376" y="5444388"/>
            <a:chExt cx="2223516" cy="826954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723900" y="5444388"/>
              <a:ext cx="22219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22376" y="5716708"/>
              <a:ext cx="22219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22376" y="5995576"/>
              <a:ext cx="22219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22376" y="6271342"/>
              <a:ext cx="22219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 userDrawn="1"/>
        </p:nvGrpSpPr>
        <p:grpSpPr>
          <a:xfrm>
            <a:off x="9129825" y="5456420"/>
            <a:ext cx="2350008" cy="826954"/>
            <a:chOff x="722376" y="5444388"/>
            <a:chExt cx="2223516" cy="82695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723900" y="5444388"/>
              <a:ext cx="222199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22376" y="5716708"/>
              <a:ext cx="222199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22376" y="5995576"/>
              <a:ext cx="222199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722376" y="6271342"/>
              <a:ext cx="222199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3431815" y="5171606"/>
            <a:ext cx="2350008" cy="1319681"/>
          </a:xfrm>
        </p:spPr>
        <p:txBody>
          <a:bodyPr lIns="9144" rIns="9144">
            <a:normAutofit/>
          </a:bodyPr>
          <a:lstStyle>
            <a:lvl1pPr marL="0" indent="0">
              <a:lnSpc>
                <a:spcPct val="165000"/>
              </a:lnSpc>
              <a:spcBef>
                <a:spcPts val="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Expand on theme details here.</a:t>
            </a:r>
          </a:p>
        </p:txBody>
      </p:sp>
      <p:sp>
        <p:nvSpPr>
          <p:cNvPr id="42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6295437" y="5171605"/>
            <a:ext cx="2350008" cy="1319681"/>
          </a:xfrm>
        </p:spPr>
        <p:txBody>
          <a:bodyPr lIns="9144" rIns="9144">
            <a:normAutofit/>
          </a:bodyPr>
          <a:lstStyle>
            <a:lvl1pPr marL="0" indent="0">
              <a:lnSpc>
                <a:spcPct val="165000"/>
              </a:lnSpc>
              <a:spcBef>
                <a:spcPts val="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Expand on theme details here</a:t>
            </a:r>
          </a:p>
        </p:txBody>
      </p:sp>
      <p:sp>
        <p:nvSpPr>
          <p:cNvPr id="43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9129317" y="5171604"/>
            <a:ext cx="2350008" cy="1319681"/>
          </a:xfrm>
        </p:spPr>
        <p:txBody>
          <a:bodyPr lIns="9144" rIns="9144">
            <a:normAutofit/>
          </a:bodyPr>
          <a:lstStyle>
            <a:lvl1pPr marL="0" indent="0">
              <a:lnSpc>
                <a:spcPct val="165000"/>
              </a:lnSpc>
              <a:spcBef>
                <a:spcPts val="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Expand on theme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65158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630935"/>
            <a:ext cx="3932237" cy="69494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44617"/>
            <a:ext cx="3932237" cy="117373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057525"/>
            <a:ext cx="3933825" cy="42019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Heading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3473138"/>
            <a:ext cx="39319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837883" y="3477718"/>
            <a:ext cx="3932237" cy="191926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2" name="Picture 11" descr="Diagram of pyramid to cut out and fol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0767" y="271162"/>
            <a:ext cx="6400800" cy="6403952"/>
          </a:xfrm>
          <a:prstGeom prst="rect">
            <a:avLst/>
          </a:prstGeom>
        </p:spPr>
      </p:pic>
      <p:sp>
        <p:nvSpPr>
          <p:cNvPr id="17" name="Freeform 49"/>
          <p:cNvSpPr>
            <a:spLocks/>
          </p:cNvSpPr>
          <p:nvPr userDrawn="1"/>
        </p:nvSpPr>
        <p:spPr bwMode="auto">
          <a:xfrm>
            <a:off x="5728821" y="611188"/>
            <a:ext cx="2416175" cy="2513012"/>
          </a:xfrm>
          <a:custGeom>
            <a:avLst/>
            <a:gdLst>
              <a:gd name="T0" fmla="*/ 0 w 1522"/>
              <a:gd name="T1" fmla="*/ 0 h 1583"/>
              <a:gd name="T2" fmla="*/ 548 w 1522"/>
              <a:gd name="T3" fmla="*/ 1583 h 1583"/>
              <a:gd name="T4" fmla="*/ 1522 w 1522"/>
              <a:gd name="T5" fmla="*/ 606 h 1583"/>
              <a:gd name="T6" fmla="*/ 0 w 1522"/>
              <a:gd name="T7" fmla="*/ 0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2" h="1583">
                <a:moveTo>
                  <a:pt x="0" y="0"/>
                </a:moveTo>
                <a:lnTo>
                  <a:pt x="548" y="1583"/>
                </a:lnTo>
                <a:lnTo>
                  <a:pt x="1522" y="606"/>
                </a:lnTo>
                <a:lnTo>
                  <a:pt x="0" y="0"/>
                </a:lnTo>
                <a:close/>
              </a:path>
            </a:pathLst>
          </a:custGeom>
          <a:noFill/>
          <a:ln w="76200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53"/>
          <p:cNvSpPr>
            <a:spLocks/>
          </p:cNvSpPr>
          <p:nvPr userDrawn="1"/>
        </p:nvSpPr>
        <p:spPr bwMode="auto">
          <a:xfrm>
            <a:off x="8809692" y="696544"/>
            <a:ext cx="2514600" cy="2414016"/>
          </a:xfrm>
          <a:custGeom>
            <a:avLst/>
            <a:gdLst>
              <a:gd name="T0" fmla="*/ 1542 w 1542"/>
              <a:gd name="T1" fmla="*/ 0 h 1502"/>
              <a:gd name="T2" fmla="*/ 0 w 1542"/>
              <a:gd name="T3" fmla="*/ 544 h 1502"/>
              <a:gd name="T4" fmla="*/ 952 w 1542"/>
              <a:gd name="T5" fmla="*/ 1502 h 1502"/>
              <a:gd name="T6" fmla="*/ 1542 w 1542"/>
              <a:gd name="T7" fmla="*/ 0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2" h="1502">
                <a:moveTo>
                  <a:pt x="1542" y="0"/>
                </a:moveTo>
                <a:lnTo>
                  <a:pt x="0" y="544"/>
                </a:lnTo>
                <a:lnTo>
                  <a:pt x="952" y="1502"/>
                </a:lnTo>
                <a:lnTo>
                  <a:pt x="1542" y="0"/>
                </a:lnTo>
                <a:close/>
              </a:path>
            </a:pathLst>
          </a:custGeom>
          <a:noFill/>
          <a:ln w="74613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57"/>
          <p:cNvSpPr>
            <a:spLocks/>
          </p:cNvSpPr>
          <p:nvPr userDrawn="1"/>
        </p:nvSpPr>
        <p:spPr bwMode="auto">
          <a:xfrm>
            <a:off x="5635307" y="3815841"/>
            <a:ext cx="2514600" cy="2414016"/>
          </a:xfrm>
          <a:custGeom>
            <a:avLst/>
            <a:gdLst>
              <a:gd name="T0" fmla="*/ 0 w 1541"/>
              <a:gd name="T1" fmla="*/ 1500 h 1500"/>
              <a:gd name="T2" fmla="*/ 1541 w 1541"/>
              <a:gd name="T3" fmla="*/ 958 h 1500"/>
              <a:gd name="T4" fmla="*/ 589 w 1541"/>
              <a:gd name="T5" fmla="*/ 0 h 1500"/>
              <a:gd name="T6" fmla="*/ 0 w 1541"/>
              <a:gd name="T7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1" h="1500">
                <a:moveTo>
                  <a:pt x="0" y="1500"/>
                </a:moveTo>
                <a:lnTo>
                  <a:pt x="1541" y="958"/>
                </a:lnTo>
                <a:lnTo>
                  <a:pt x="589" y="0"/>
                </a:lnTo>
                <a:lnTo>
                  <a:pt x="0" y="1500"/>
                </a:lnTo>
                <a:close/>
              </a:path>
            </a:pathLst>
          </a:custGeom>
          <a:noFill/>
          <a:ln w="76200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61"/>
          <p:cNvSpPr>
            <a:spLocks/>
          </p:cNvSpPr>
          <p:nvPr userDrawn="1"/>
        </p:nvSpPr>
        <p:spPr bwMode="auto">
          <a:xfrm>
            <a:off x="8886827" y="3853796"/>
            <a:ext cx="2297113" cy="2390775"/>
          </a:xfrm>
          <a:custGeom>
            <a:avLst/>
            <a:gdLst>
              <a:gd name="T0" fmla="*/ 1447 w 1447"/>
              <a:gd name="T1" fmla="*/ 1506 h 1506"/>
              <a:gd name="T2" fmla="*/ 922 w 1447"/>
              <a:gd name="T3" fmla="*/ 0 h 1506"/>
              <a:gd name="T4" fmla="*/ 0 w 1447"/>
              <a:gd name="T5" fmla="*/ 954 h 1506"/>
              <a:gd name="T6" fmla="*/ 1447 w 1447"/>
              <a:gd name="T7" fmla="*/ 1506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7" h="1506">
                <a:moveTo>
                  <a:pt x="1447" y="1506"/>
                </a:moveTo>
                <a:lnTo>
                  <a:pt x="922" y="0"/>
                </a:lnTo>
                <a:lnTo>
                  <a:pt x="0" y="954"/>
                </a:lnTo>
                <a:lnTo>
                  <a:pt x="1447" y="1506"/>
                </a:lnTo>
                <a:close/>
              </a:path>
            </a:pathLst>
          </a:custGeom>
          <a:noFill/>
          <a:ln w="71438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5" hasCustomPrompt="1"/>
          </p:nvPr>
        </p:nvSpPr>
        <p:spPr>
          <a:xfrm rot="18880311">
            <a:off x="6245120" y="1050707"/>
            <a:ext cx="1136028" cy="13944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6" hasCustomPrompt="1"/>
          </p:nvPr>
        </p:nvSpPr>
        <p:spPr>
          <a:xfrm rot="2713368">
            <a:off x="9623196" y="1116704"/>
            <a:ext cx="1136028" cy="13944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7" hasCustomPrompt="1"/>
          </p:nvPr>
        </p:nvSpPr>
        <p:spPr>
          <a:xfrm rot="13497645">
            <a:off x="6214981" y="4429595"/>
            <a:ext cx="1136028" cy="13944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 rot="8010187">
            <a:off x="9579390" y="4489099"/>
            <a:ext cx="1136028" cy="13944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9" hasCustomPrompt="1"/>
          </p:nvPr>
        </p:nvSpPr>
        <p:spPr>
          <a:xfrm rot="18880311">
            <a:off x="7573996" y="2471039"/>
            <a:ext cx="1893931" cy="192608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681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6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3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7FD3-3FE4-41E1-9A2F-88D3AA2B5F06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1" r:id="rId5"/>
    <p:sldLayoutId id="2147483652" r:id="rId6"/>
    <p:sldLayoutId id="2147483653" r:id="rId7"/>
    <p:sldLayoutId id="2147483654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03747" y="4089400"/>
            <a:ext cx="9144000" cy="779462"/>
          </a:xfrm>
        </p:spPr>
        <p:txBody>
          <a:bodyPr>
            <a:normAutofit/>
          </a:bodyPr>
          <a:lstStyle/>
          <a:p>
            <a:r>
              <a:rPr lang="pt-PT" sz="3200" dirty="0"/>
              <a:t>Pirâmide de Valores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9FA058-52CE-4136-8BFE-475ECDF70A43}"/>
              </a:ext>
            </a:extLst>
          </p:cNvPr>
          <p:cNvGrpSpPr/>
          <p:nvPr/>
        </p:nvGrpSpPr>
        <p:grpSpPr>
          <a:xfrm>
            <a:off x="4890062" y="1662771"/>
            <a:ext cx="2284875" cy="2082800"/>
            <a:chOff x="4890062" y="1662771"/>
            <a:chExt cx="2284875" cy="2082800"/>
          </a:xfrm>
        </p:grpSpPr>
        <p:pic>
          <p:nvPicPr>
            <p:cNvPr id="2" name="Picture 1" descr="Diagram of folded pyrami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062" y="1662771"/>
              <a:ext cx="2284875" cy="20828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0CD2C6D-05A2-4646-9B07-657F850F1072}"/>
                </a:ext>
              </a:extLst>
            </p:cNvPr>
            <p:cNvSpPr/>
            <p:nvPr/>
          </p:nvSpPr>
          <p:spPr>
            <a:xfrm>
              <a:off x="5398294" y="3045619"/>
              <a:ext cx="697706" cy="195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2672F5D-8038-48FD-9788-50AE4862D366}"/>
                </a:ext>
              </a:extLst>
            </p:cNvPr>
            <p:cNvSpPr/>
            <p:nvPr/>
          </p:nvSpPr>
          <p:spPr>
            <a:xfrm>
              <a:off x="5518547" y="2871788"/>
              <a:ext cx="457200" cy="195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A95285-C2DC-40DD-BC1A-D794D97F2F6E}"/>
              </a:ext>
            </a:extLst>
          </p:cNvPr>
          <p:cNvGrpSpPr/>
          <p:nvPr/>
        </p:nvGrpSpPr>
        <p:grpSpPr>
          <a:xfrm>
            <a:off x="2499923" y="1894817"/>
            <a:ext cx="697706" cy="369094"/>
            <a:chOff x="5398294" y="2871788"/>
            <a:chExt cx="697706" cy="36909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F9925C3-BFDA-44FF-8DC6-0CA659571B9E}"/>
                </a:ext>
              </a:extLst>
            </p:cNvPr>
            <p:cNvSpPr/>
            <p:nvPr/>
          </p:nvSpPr>
          <p:spPr>
            <a:xfrm>
              <a:off x="5398294" y="3045619"/>
              <a:ext cx="697706" cy="195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95777C6-BC2F-4F68-8A31-405E8DE570DC}"/>
                </a:ext>
              </a:extLst>
            </p:cNvPr>
            <p:cNvSpPr/>
            <p:nvPr/>
          </p:nvSpPr>
          <p:spPr>
            <a:xfrm>
              <a:off x="5518547" y="2871788"/>
              <a:ext cx="457200" cy="195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8459F913-DF06-424D-B34B-FCB7A0204A12}"/>
              </a:ext>
            </a:extLst>
          </p:cNvPr>
          <p:cNvSpPr txBox="1">
            <a:spLocks/>
          </p:cNvSpPr>
          <p:nvPr/>
        </p:nvSpPr>
        <p:spPr>
          <a:xfrm>
            <a:off x="1460500" y="4868862"/>
            <a:ext cx="9144000" cy="442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João Rodrigo | CET-8493 UFCD-0683</a:t>
            </a:r>
          </a:p>
        </p:txBody>
      </p:sp>
    </p:spTree>
    <p:extLst>
      <p:ext uri="{BB962C8B-B14F-4D97-AF65-F5344CB8AC3E}">
        <p14:creationId xmlns:p14="http://schemas.microsoft.com/office/powerpoint/2010/main" val="288019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dirty="0"/>
              <a:t>Objetivos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pt-PT" dirty="0"/>
              <a:t>Refletir sobre os nossos valores</a:t>
            </a:r>
          </a:p>
          <a:p>
            <a:pPr marL="342900" indent="-342900">
              <a:buAutoNum type="arabicPeriod"/>
            </a:pPr>
            <a:r>
              <a:rPr lang="pt-PT" dirty="0"/>
              <a:t>Identificar a posição dos valores na pirâmide</a:t>
            </a:r>
          </a:p>
          <a:p>
            <a:pPr marL="342900" indent="-342900">
              <a:buAutoNum type="arabicPeriod"/>
            </a:pPr>
            <a:r>
              <a:rPr lang="pt-PT" dirty="0"/>
              <a:t>Expandir e descrever cada um dos valores</a:t>
            </a:r>
          </a:p>
          <a:p>
            <a:pPr marL="342900" indent="-342900">
              <a:buAutoNum type="arabicPeriod"/>
            </a:pPr>
            <a:r>
              <a:rPr lang="pt-PT" dirty="0"/>
              <a:t>Explicar a relação que cada um dos valores tem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5AD59F-E372-4A94-9A81-0C877C8CAA94}"/>
              </a:ext>
            </a:extLst>
          </p:cNvPr>
          <p:cNvGrpSpPr/>
          <p:nvPr/>
        </p:nvGrpSpPr>
        <p:grpSpPr>
          <a:xfrm>
            <a:off x="11564688" y="6267451"/>
            <a:ext cx="498131" cy="454076"/>
            <a:chOff x="4890062" y="1662771"/>
            <a:chExt cx="2284875" cy="2082800"/>
          </a:xfrm>
        </p:grpSpPr>
        <p:pic>
          <p:nvPicPr>
            <p:cNvPr id="6" name="Picture 5" descr="Diagram of folded pyramid">
              <a:extLst>
                <a:ext uri="{FF2B5EF4-FFF2-40B4-BE49-F238E27FC236}">
                  <a16:creationId xmlns:a16="http://schemas.microsoft.com/office/drawing/2014/main" id="{79D9B29A-C6FF-4B2B-8223-02A7CB817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062" y="1662771"/>
              <a:ext cx="2284875" cy="20828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AAAF4F-9B40-4DD7-811F-1DD8E33BD891}"/>
                </a:ext>
              </a:extLst>
            </p:cNvPr>
            <p:cNvSpPr/>
            <p:nvPr/>
          </p:nvSpPr>
          <p:spPr>
            <a:xfrm>
              <a:off x="5398294" y="3045619"/>
              <a:ext cx="697706" cy="195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69F5BD-A52E-4214-BB77-0AD97DB3DDFB}"/>
                </a:ext>
              </a:extLst>
            </p:cNvPr>
            <p:cNvSpPr/>
            <p:nvPr/>
          </p:nvSpPr>
          <p:spPr>
            <a:xfrm>
              <a:off x="5518547" y="2871788"/>
              <a:ext cx="457200" cy="195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802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500" y="1288472"/>
            <a:ext cx="10629900" cy="540327"/>
          </a:xfrm>
        </p:spPr>
        <p:txBody>
          <a:bodyPr>
            <a:normAutofit/>
          </a:bodyPr>
          <a:lstStyle/>
          <a:p>
            <a:r>
              <a:rPr lang="pt-PT" sz="2400" dirty="0"/>
              <a:t>Valores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Moral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pt-PT" dirty="0"/>
              <a:t>A face mais importante desta pirâmide, de onde vem os nossos comportamentos pessoais (conhecimento implícito).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b="0" dirty="0"/>
              <a:t>Ética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dirty="0"/>
              <a:t>Não existe ética sem moral, mas esta face explica de onde provem os nossos comportamentos sociais (conhecimento explicito).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700057" y="3606799"/>
            <a:ext cx="1454727" cy="1121318"/>
          </a:xfrm>
        </p:spPr>
        <p:txBody>
          <a:bodyPr/>
          <a:lstStyle/>
          <a:p>
            <a:r>
              <a:rPr lang="pt-PT" b="0" dirty="0"/>
              <a:t>Deontologia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dirty="0"/>
              <a:t>A deontologia é a nossa “ética de trabalho”, ou seja, os comportamentos que temos perante a nossa profissão.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pt-PT" b="0" dirty="0"/>
              <a:t>Códigos</a:t>
            </a:r>
          </a:p>
          <a:p>
            <a:r>
              <a:rPr lang="pt-PT" b="0" dirty="0"/>
              <a:t>de ética e </a:t>
            </a:r>
          </a:p>
          <a:p>
            <a:r>
              <a:rPr lang="pt-PT" b="0" dirty="0"/>
              <a:t>deontologia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PT" dirty="0"/>
              <a:t>Estes códigos são as regras que nos são impostas em situações sociais ou em contexto de trabalho.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F1BF3-5705-40E7-B17A-7ECA5FD83CC9}"/>
              </a:ext>
            </a:extLst>
          </p:cNvPr>
          <p:cNvGrpSpPr/>
          <p:nvPr/>
        </p:nvGrpSpPr>
        <p:grpSpPr>
          <a:xfrm>
            <a:off x="75753" y="83130"/>
            <a:ext cx="498131" cy="454076"/>
            <a:chOff x="4890062" y="1662771"/>
            <a:chExt cx="2284875" cy="2082800"/>
          </a:xfrm>
        </p:grpSpPr>
        <p:pic>
          <p:nvPicPr>
            <p:cNvPr id="13" name="Picture 12" descr="Diagram of folded pyramid">
              <a:extLst>
                <a:ext uri="{FF2B5EF4-FFF2-40B4-BE49-F238E27FC236}">
                  <a16:creationId xmlns:a16="http://schemas.microsoft.com/office/drawing/2014/main" id="{E58EA325-4518-4B0C-97B7-A90EF5BCC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062" y="1662771"/>
              <a:ext cx="2284875" cy="2082800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86D4D95-7B7A-4069-B3A9-7B67529B0006}"/>
                </a:ext>
              </a:extLst>
            </p:cNvPr>
            <p:cNvSpPr/>
            <p:nvPr/>
          </p:nvSpPr>
          <p:spPr>
            <a:xfrm>
              <a:off x="5398294" y="3045619"/>
              <a:ext cx="697706" cy="195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7DDF752-83AD-4D62-BF0B-29B11913176B}"/>
                </a:ext>
              </a:extLst>
            </p:cNvPr>
            <p:cNvSpPr/>
            <p:nvPr/>
          </p:nvSpPr>
          <p:spPr>
            <a:xfrm>
              <a:off x="5518547" y="2871788"/>
              <a:ext cx="457200" cy="195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1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/>
              <a:t>Eis a pirâmide…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pt-PT" dirty="0"/>
              <a:t>Agora num formato que dá para imprimir, para poder ter sempre à secretária e nunca me esquecer!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Moral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 rot="2713368">
            <a:off x="9500575" y="1093021"/>
            <a:ext cx="1334270" cy="1394404"/>
          </a:xfrm>
        </p:spPr>
        <p:txBody>
          <a:bodyPr/>
          <a:lstStyle/>
          <a:p>
            <a:r>
              <a:rPr lang="pt-PT" dirty="0"/>
              <a:t>Deontologia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dirty="0"/>
              <a:t>Ética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 rot="8010187">
            <a:off x="9434730" y="4526777"/>
            <a:ext cx="1287424" cy="1239832"/>
          </a:xfrm>
        </p:spPr>
        <p:txBody>
          <a:bodyPr/>
          <a:lstStyle/>
          <a:p>
            <a:r>
              <a:rPr lang="pt-PT" dirty="0"/>
              <a:t>Códigos</a:t>
            </a:r>
          </a:p>
          <a:p>
            <a:r>
              <a:rPr lang="pt-PT" dirty="0"/>
              <a:t>de ética e</a:t>
            </a:r>
          </a:p>
          <a:p>
            <a:r>
              <a:rPr lang="pt-PT" dirty="0"/>
              <a:t>deontologia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PT" dirty="0"/>
              <a:t>Pirâmide</a:t>
            </a:r>
          </a:p>
          <a:p>
            <a:r>
              <a:rPr lang="pt-PT" dirty="0"/>
              <a:t>de</a:t>
            </a:r>
          </a:p>
          <a:p>
            <a:r>
              <a:rPr lang="pt-PT" dirty="0"/>
              <a:t>Valores</a:t>
            </a:r>
          </a:p>
        </p:txBody>
      </p:sp>
    </p:spTree>
    <p:extLst>
      <p:ext uri="{BB962C8B-B14F-4D97-AF65-F5344CB8AC3E}">
        <p14:creationId xmlns:p14="http://schemas.microsoft.com/office/powerpoint/2010/main" val="79813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Relação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Nenhum</a:t>
            </a:r>
            <a:r>
              <a:rPr lang="en-US" dirty="0"/>
              <a:t> dos outros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/>
              <a:t> a moral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51C1C2-0952-4AE0-AA75-CAE1640A4688}"/>
              </a:ext>
            </a:extLst>
          </p:cNvPr>
          <p:cNvGrpSpPr/>
          <p:nvPr/>
        </p:nvGrpSpPr>
        <p:grpSpPr>
          <a:xfrm>
            <a:off x="11564688" y="6267451"/>
            <a:ext cx="498131" cy="454076"/>
            <a:chOff x="4890062" y="1662771"/>
            <a:chExt cx="2284875" cy="2082800"/>
          </a:xfrm>
        </p:grpSpPr>
        <p:pic>
          <p:nvPicPr>
            <p:cNvPr id="11" name="Picture 10" descr="Diagram of folded pyramid">
              <a:extLst>
                <a:ext uri="{FF2B5EF4-FFF2-40B4-BE49-F238E27FC236}">
                  <a16:creationId xmlns:a16="http://schemas.microsoft.com/office/drawing/2014/main" id="{1AF75AE7-5C17-4DB0-A780-F76DFDD55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062" y="1662771"/>
              <a:ext cx="2284875" cy="208280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E3A3095-EB2C-49DB-98AF-C7918677F681}"/>
                </a:ext>
              </a:extLst>
            </p:cNvPr>
            <p:cNvSpPr/>
            <p:nvPr/>
          </p:nvSpPr>
          <p:spPr>
            <a:xfrm>
              <a:off x="5398294" y="3045619"/>
              <a:ext cx="697706" cy="195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46B43D4-CE51-4827-B34A-BBB00677C4D4}"/>
                </a:ext>
              </a:extLst>
            </p:cNvPr>
            <p:cNvSpPr/>
            <p:nvPr/>
          </p:nvSpPr>
          <p:spPr>
            <a:xfrm>
              <a:off x="5518547" y="2871788"/>
              <a:ext cx="457200" cy="195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83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05843"/>
      </a:accent2>
      <a:accent3>
        <a:srgbClr val="4E5359"/>
      </a:accent3>
      <a:accent4>
        <a:srgbClr val="FFC000"/>
      </a:accent4>
      <a:accent5>
        <a:srgbClr val="1E3A6E"/>
      </a:accent5>
      <a:accent6>
        <a:srgbClr val="ADC54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54_Pyramid Speech Pillars_AAS_v4" id="{FC2CA2BE-38B8-4112-ACC3-2FFFC62DE150}" vid="{3F8CE690-4B35-451B-AF08-47281E886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046AB0-192C-4B3F-9B51-3FAAA3BDE1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43A5D31-60B4-4621-8247-FB4C25493F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D117F8-91B4-480C-8C5D-108A6A9DDD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Pyramid Speech Pillars</Template>
  <TotalTime>51</TotalTime>
  <Words>173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UI</vt:lpstr>
      <vt:lpstr>Office Theme</vt:lpstr>
      <vt:lpstr>Pirâmide de Valores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Pirâmide de Valores</dc:title>
  <dc:creator>-</dc:creator>
  <cp:lastModifiedBy>-</cp:lastModifiedBy>
  <cp:revision>6</cp:revision>
  <dcterms:created xsi:type="dcterms:W3CDTF">2023-01-10T16:35:06Z</dcterms:created>
  <dcterms:modified xsi:type="dcterms:W3CDTF">2023-01-10T17:26:18Z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