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FEB6-32CC-4DEE-BA6A-47B662127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8A655-20FF-4645-A29A-55111A836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62ED-0D40-4566-ADE9-6EFF62E0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5D65-E4D6-4372-BD9B-DD76DE292E87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59627-C9B6-47E0-9EE6-C92751F1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264F6-C179-485C-A7C8-18087BC8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EFB2-E734-4209-BBC2-D680FFBAD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02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B3D0D-D395-43A9-A21F-3F92ADD71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6A782-4C30-401D-A611-6674D3581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5FA10-CE92-46F3-B117-0C99B304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5D65-E4D6-4372-BD9B-DD76DE292E87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DABE6-B2C9-4829-8734-15E3F7DF9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A5FA6-4434-40B3-A701-70DD79FE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EFB2-E734-4209-BBC2-D680FFBAD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47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6F1796-2A89-451C-88E0-98C45AC27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2B70A-DBDC-440B-9D95-6412E2443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94195-2AD6-44DD-8F55-91800E457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5D65-E4D6-4372-BD9B-DD76DE292E87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7C1BD-8183-4D26-8EBF-EAC3E69FF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88585-B6CA-4100-9286-70AFF479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EFB2-E734-4209-BBC2-D680FFBAD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53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1958-A69B-4EA8-A30D-A0AA0D388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B3379-0746-4963-A068-B9D6BB0D3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B657B-F59C-4F5E-998D-2941B7915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5D65-E4D6-4372-BD9B-DD76DE292E87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15A6F-8B05-4BFC-AD37-EABD015C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84FF2-3466-41E7-8372-52E321A2E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EFB2-E734-4209-BBC2-D680FFBAD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19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868A-7759-487D-80CD-A556CCCCE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CBC60-F883-4583-B66F-C1E4F2AF7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05597-2942-462A-8780-07B687DF5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5D65-E4D6-4372-BD9B-DD76DE292E87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6E7C-7D01-42BA-BBD0-38B96579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61349-DF58-44EA-A42B-B43A479C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EFB2-E734-4209-BBC2-D680FFBAD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23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9696-D5F1-4B0B-82FE-FBCE197E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30A8-69E3-45EC-BE2F-45E1CA7D4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9315F-9C25-4F5A-BE6C-331BAD78D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4C00A-ABB1-4DE3-9D40-64713512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5D65-E4D6-4372-BD9B-DD76DE292E87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EA4A2-8302-4D26-8C91-508B7980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936D0-9120-407F-B41D-30D6E53B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EFB2-E734-4209-BBC2-D680FFBAD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58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6FB8-9DD0-43E8-942F-B25B33D3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4A255-0B1F-4A06-8080-0B3E8198E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EA8B8-C226-4B02-B7A4-1E756D164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929EF-6FF6-4B44-81D2-22892E616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B7C80F-6C1C-4074-8852-3E5A4CEE2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3C6217-4D3E-4BD6-94B8-E57D72FC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5D65-E4D6-4372-BD9B-DD76DE292E87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B7768-8EC6-4F25-99BD-DE8FB2411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3B4EF-18C8-49C6-986F-057A8E3AB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EFB2-E734-4209-BBC2-D680FFBAD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52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3F53B-D81F-487E-82C4-7D6F01FD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1423D-884B-4011-B841-CA816AE7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5D65-E4D6-4372-BD9B-DD76DE292E87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45E1D-85BE-4B50-A747-136D3DB31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67AEB-1488-4BD4-B32A-AA9BC957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EFB2-E734-4209-BBC2-D680FFBAD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85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6AC3E1-C2C8-4FC9-AFF8-6F2DFB34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5D65-E4D6-4372-BD9B-DD76DE292E87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5C697-14E3-4563-82BE-1CE1C792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F5DCF-E27A-442E-B865-1F93F483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EFB2-E734-4209-BBC2-D680FFBAD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04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D0C2-E6E3-4190-B212-ECAC8F302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6EC6D-A607-4AF3-860B-B8C1A7E21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941EF-F5D7-47E5-9BA8-240587EA9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3E3AA-1882-4957-9ACD-B55488F7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5D65-E4D6-4372-BD9B-DD76DE292E87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6E567-661A-4443-8BB0-88324FC0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573F9-C570-4360-8F30-CF5B6EA8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EFB2-E734-4209-BBC2-D680FFBAD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25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5A619-6E16-466E-8742-6BCA531E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15213-30D1-4BC5-8162-57C9E7E0A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8D44D-C645-493B-B36D-260BB6419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41886-6BF2-4961-9F93-FD546EB4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5D65-E4D6-4372-BD9B-DD76DE292E87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BF813-1549-4849-92DD-06B4943F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AC716-4189-4374-B6BC-21CC5E5F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EFB2-E734-4209-BBC2-D680FFBAD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7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15D75B-EFC4-4D7E-8B40-CDD622DFA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E93AB-B082-4657-A92F-655B412B5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3E65B-E4EC-4BF4-BDF3-DFC254D5BB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15D65-E4D6-4372-BD9B-DD76DE292E87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15F71-34AD-46F7-920D-DD7506D24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B6195-AB1E-42C2-AF5D-51570FCBB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6EFB2-E734-4209-BBC2-D680FFBAD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89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127B2BD-63CD-431E-9E2B-5553EB0F4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5832" y="380917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00B0F0"/>
                </a:solidFill>
              </a:rPr>
              <a:t>	3)Terminologies in Cyber Security</a:t>
            </a:r>
          </a:p>
          <a:p>
            <a:pPr algn="l"/>
            <a:r>
              <a:rPr lang="en-US" sz="3600" b="1" dirty="0">
                <a:solidFill>
                  <a:srgbClr val="00B0F0"/>
                </a:solidFill>
              </a:rPr>
              <a:t>	4) What is Hacking?</a:t>
            </a:r>
            <a:endParaRPr lang="en-IN" sz="3600" b="1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CAF691-24C2-4FA6-A1A6-5A81F2E674FC}"/>
              </a:ext>
            </a:extLst>
          </p:cNvPr>
          <p:cNvSpPr/>
          <p:nvPr/>
        </p:nvSpPr>
        <p:spPr>
          <a:xfrm>
            <a:off x="1582168" y="2505670"/>
            <a:ext cx="90276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Introduction to Cyber Security</a:t>
            </a:r>
            <a:endParaRPr lang="en-IN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6C218D-F9B9-4C3D-9C55-86943563DA21}"/>
              </a:ext>
            </a:extLst>
          </p:cNvPr>
          <p:cNvSpPr/>
          <p:nvPr/>
        </p:nvSpPr>
        <p:spPr>
          <a:xfrm>
            <a:off x="4021997" y="930588"/>
            <a:ext cx="37289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MODULE-1B</a:t>
            </a:r>
            <a:endParaRPr lang="en-IN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6CB26-21BF-46D2-91D8-E580BC034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4" y="126195"/>
            <a:ext cx="1449854" cy="8043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C4FF05-929E-4309-A4A0-DEAE6F3BB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832" y="5905389"/>
            <a:ext cx="1449854" cy="80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0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A7683F-1339-428C-939D-46684F19ACD4}"/>
              </a:ext>
            </a:extLst>
          </p:cNvPr>
          <p:cNvSpPr/>
          <p:nvPr/>
        </p:nvSpPr>
        <p:spPr>
          <a:xfrm>
            <a:off x="860438" y="385002"/>
            <a:ext cx="107081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33CCFF"/>
                </a:solidFill>
                <a:effectLst>
                  <a:reflection blurRad="6350" stA="53000" endA="300" endPos="35500" dir="5400000" sy="-90000" algn="bl" rotWithShape="0"/>
                </a:effectLst>
              </a:rPr>
              <a:t>TERMINOLOGIES IN CYBER SECURITY</a:t>
            </a:r>
            <a:endParaRPr lang="en-IN" sz="5400" dirty="0">
              <a:ln w="0"/>
              <a:solidFill>
                <a:srgbClr val="33CCFF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5EF1CE-A9C3-48DD-8C5A-7F603EC0C59F}"/>
              </a:ext>
            </a:extLst>
          </p:cNvPr>
          <p:cNvSpPr txBox="1"/>
          <p:nvPr/>
        </p:nvSpPr>
        <p:spPr>
          <a:xfrm>
            <a:off x="1076324" y="1879599"/>
            <a:ext cx="99726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75000"/>
                  </a:schemeClr>
                </a:solidFill>
              </a:rPr>
              <a:t>1.Cyber attack		      6.Patch</a:t>
            </a:r>
          </a:p>
          <a:p>
            <a:r>
              <a:rPr lang="en-US" sz="4000" b="1" dirty="0">
                <a:solidFill>
                  <a:schemeClr val="bg1">
                    <a:lumMod val="75000"/>
                  </a:schemeClr>
                </a:solidFill>
              </a:rPr>
              <a:t>2.Cyber threats		      7.Mitigation</a:t>
            </a:r>
          </a:p>
          <a:p>
            <a:r>
              <a:rPr lang="en-US" sz="4000" b="1" dirty="0">
                <a:solidFill>
                  <a:schemeClr val="bg1">
                    <a:lumMod val="75000"/>
                  </a:schemeClr>
                </a:solidFill>
              </a:rPr>
              <a:t>3.Exploit			      8.CAPTCHA</a:t>
            </a:r>
          </a:p>
          <a:p>
            <a:r>
              <a:rPr lang="en-US" sz="4000" b="1" dirty="0">
                <a:solidFill>
                  <a:schemeClr val="bg1">
                    <a:lumMod val="75000"/>
                  </a:schemeClr>
                </a:solidFill>
              </a:rPr>
              <a:t>4.Vulnerability		      9.Authentication</a:t>
            </a:r>
            <a:endParaRPr lang="en-IN" sz="40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4000" b="1" dirty="0">
                <a:solidFill>
                  <a:schemeClr val="bg1">
                    <a:lumMod val="75000"/>
                  </a:schemeClr>
                </a:solidFill>
              </a:rPr>
              <a:t>5.Databreach    	</a:t>
            </a:r>
            <a:endParaRPr lang="en-IN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FD3B38-A80E-4F2B-8020-AC611C00A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4" y="126196"/>
            <a:ext cx="944010" cy="5237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CD9057-24A5-4EDD-B321-15D512076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200" y="5889283"/>
            <a:ext cx="1449854" cy="80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5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FB3329-7C87-4E70-96B9-0A03FD33F5C0}"/>
              </a:ext>
            </a:extLst>
          </p:cNvPr>
          <p:cNvSpPr/>
          <p:nvPr/>
        </p:nvSpPr>
        <p:spPr>
          <a:xfrm>
            <a:off x="566840" y="576560"/>
            <a:ext cx="30192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33CCFF"/>
                </a:solidFill>
                <a:effectLst>
                  <a:reflection blurRad="6350" stA="53000" endA="300" endPos="35500" dir="5400000" sy="-90000" algn="bl" rotWithShape="0"/>
                </a:effectLst>
              </a:rPr>
              <a:t>CAPTCHA: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87D598-3331-4809-B62F-C4EB5C0E1301}"/>
              </a:ext>
            </a:extLst>
          </p:cNvPr>
          <p:cNvSpPr/>
          <p:nvPr/>
        </p:nvSpPr>
        <p:spPr>
          <a:xfrm>
            <a:off x="2343150" y="1334185"/>
            <a:ext cx="972026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A computer program or system intended to distinguish human from machine input.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CAPTCHA is an acronym that stands for </a:t>
            </a:r>
            <a:r>
              <a:rPr lang="en-US" sz="32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"Completely Automated Public Turing test to tell Computers and Humans Apart .“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A computer program such as a bot will be unable to interpret the distorted letters, while a human being can interpret them.</a:t>
            </a:r>
            <a:endParaRPr lang="en-IN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718EE6-4676-4279-A059-734E17713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4" y="126196"/>
            <a:ext cx="1039538" cy="5767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445A2A-4BE1-415C-9983-B1A715D5B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558" y="5948746"/>
            <a:ext cx="1449854" cy="80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4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F2EBAB-B27F-4ECC-85BD-23C49E48BC76}"/>
              </a:ext>
            </a:extLst>
          </p:cNvPr>
          <p:cNvSpPr/>
          <p:nvPr/>
        </p:nvSpPr>
        <p:spPr>
          <a:xfrm>
            <a:off x="570760" y="734275"/>
            <a:ext cx="44282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33CCFF"/>
                </a:solidFill>
                <a:effectLst>
                  <a:reflection blurRad="6350" stA="53000" endA="300" endPos="35500" dir="5400000" sy="-90000" algn="bl" rotWithShape="0"/>
                </a:effectLst>
              </a:rPr>
              <a:t>CYBER ATTACK: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2B616E-4F37-401A-AD22-413C14E76E91}"/>
              </a:ext>
            </a:extLst>
          </p:cNvPr>
          <p:cNvSpPr/>
          <p:nvPr/>
        </p:nvSpPr>
        <p:spPr>
          <a:xfrm>
            <a:off x="570760" y="3333750"/>
            <a:ext cx="48020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33CCFF"/>
                </a:solidFill>
                <a:effectLst>
                  <a:reflection blurRad="6350" stA="53000" endA="300" endPos="35500" dir="5400000" sy="-90000" algn="bl" rotWithShape="0"/>
                </a:effectLst>
              </a:rPr>
              <a:t>CYBER THREATS: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EC3D14-154A-49D1-9F21-847E3DF3B7CA}"/>
              </a:ext>
            </a:extLst>
          </p:cNvPr>
          <p:cNvSpPr/>
          <p:nvPr/>
        </p:nvSpPr>
        <p:spPr>
          <a:xfrm>
            <a:off x="361950" y="1469932"/>
            <a:ext cx="11734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				       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 </a:t>
            </a:r>
            <a:r>
              <a:rPr lang="en-US" sz="36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cyber attack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 is an assault launched by cybercriminals using one or more computers against a single or multiple computers or networks.</a:t>
            </a:r>
            <a:endParaRPr lang="en-IN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88D8AF-F8D0-4B3B-964F-B1C56B62B46F}"/>
              </a:ext>
            </a:extLst>
          </p:cNvPr>
          <p:cNvSpPr/>
          <p:nvPr/>
        </p:nvSpPr>
        <p:spPr>
          <a:xfrm>
            <a:off x="361950" y="3959915"/>
            <a:ext cx="119205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					</a:t>
            </a:r>
            <a:r>
              <a:rPr lang="en-US" sz="3600" b="1" dirty="0">
                <a:solidFill>
                  <a:schemeClr val="bg1">
                    <a:lumMod val="75000"/>
                  </a:schemeClr>
                </a:solidFill>
              </a:rPr>
              <a:t>   </a:t>
            </a:r>
            <a:r>
              <a:rPr lang="en-US" sz="36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Cyber threats 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are </a:t>
            </a:r>
            <a:r>
              <a:rPr lang="en-US" sz="36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malicious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6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attempts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 to cause disruptions to a computer system or network by stealing valuable data or accessing unauthorized files.</a:t>
            </a:r>
            <a:endParaRPr lang="en-IN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760B1E-58CA-45A4-B241-4C566414A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4" y="126196"/>
            <a:ext cx="1039538" cy="5767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7FFA80-63AC-4AE2-822F-9A85CE973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212" y="6155614"/>
            <a:ext cx="1039538" cy="57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4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888EC3-68D1-451B-B6DF-6CE24F60A2A0}"/>
              </a:ext>
            </a:extLst>
          </p:cNvPr>
          <p:cNvSpPr/>
          <p:nvPr/>
        </p:nvSpPr>
        <p:spPr>
          <a:xfrm>
            <a:off x="1000561" y="452735"/>
            <a:ext cx="26280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33CCFF"/>
                </a:solidFill>
                <a:effectLst>
                  <a:reflection blurRad="6350" stA="53000" endA="300" endPos="35500" dir="5400000" sy="-90000" algn="bl" rotWithShape="0"/>
                </a:effectLst>
              </a:rPr>
              <a:t>EXPLOIT: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29C27B-5306-47C9-A431-AB54EBBBF308}"/>
              </a:ext>
            </a:extLst>
          </p:cNvPr>
          <p:cNvSpPr/>
          <p:nvPr/>
        </p:nvSpPr>
        <p:spPr>
          <a:xfrm>
            <a:off x="638669" y="3400425"/>
            <a:ext cx="47043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33CCFF"/>
                </a:solidFill>
                <a:effectLst>
                  <a:reflection blurRad="6350" stA="53000" endA="300" endPos="35500" dir="5400000" sy="-90000" algn="bl" rotWithShape="0"/>
                </a:effectLst>
              </a:rPr>
              <a:t>VULNERABILITY: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28A7EA-7CED-4FAE-B940-167BB0F48E31}"/>
              </a:ext>
            </a:extLst>
          </p:cNvPr>
          <p:cNvSpPr/>
          <p:nvPr/>
        </p:nvSpPr>
        <p:spPr>
          <a:xfrm>
            <a:off x="381000" y="1451030"/>
            <a:ext cx="11811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			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An </a:t>
            </a:r>
            <a:r>
              <a:rPr lang="en-US" sz="36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exploit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  is a piece of software, a chunk of data, or a sequence of commands that takes advantage of a vulnerability to cause damage.</a:t>
            </a:r>
            <a:endParaRPr lang="en-IN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393FD5-BCEE-4A83-A279-A3B25F0EB4A6}"/>
              </a:ext>
            </a:extLst>
          </p:cNvPr>
          <p:cNvSpPr txBox="1"/>
          <p:nvPr/>
        </p:nvSpPr>
        <p:spPr>
          <a:xfrm>
            <a:off x="3628589" y="728990"/>
            <a:ext cx="6543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to use something to one’s own advantage)</a:t>
            </a:r>
            <a:endParaRPr lang="en-IN" sz="28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1F077A-F6BB-4002-AD95-4BC402ABD462}"/>
              </a:ext>
            </a:extLst>
          </p:cNvPr>
          <p:cNvSpPr/>
          <p:nvPr/>
        </p:nvSpPr>
        <p:spPr>
          <a:xfrm>
            <a:off x="247650" y="4415135"/>
            <a:ext cx="11811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 				 </a:t>
            </a:r>
            <a:r>
              <a:rPr lang="en-US" sz="3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Vulnerability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 is a weakness which can be exploited by a threat actor, such as an attacker, to perform unauthorized actions.</a:t>
            </a:r>
            <a:endParaRPr lang="en-IN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71B6D-BAA6-4606-8984-1DB88732F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4" y="126196"/>
            <a:ext cx="1039538" cy="5767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AD76E3-FA87-431F-9216-696D149A0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496" y="6169461"/>
            <a:ext cx="1039538" cy="57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148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34A1E4-C174-4343-BF82-421C33E76CEE}"/>
              </a:ext>
            </a:extLst>
          </p:cNvPr>
          <p:cNvSpPr/>
          <p:nvPr/>
        </p:nvSpPr>
        <p:spPr>
          <a:xfrm>
            <a:off x="472996" y="2477602"/>
            <a:ext cx="38908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33CCFF"/>
                </a:solidFill>
                <a:effectLst>
                  <a:reflection blurRad="6350" stA="53000" endA="300" endPos="35500" dir="5400000" sy="-90000" algn="bl" rotWithShape="0"/>
                </a:effectLst>
              </a:rPr>
              <a:t>MITIGATION: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1ADFB3-70A8-4034-ABF0-5B0BBDB664A7}"/>
              </a:ext>
            </a:extLst>
          </p:cNvPr>
          <p:cNvSpPr/>
          <p:nvPr/>
        </p:nvSpPr>
        <p:spPr>
          <a:xfrm>
            <a:off x="459607" y="675569"/>
            <a:ext cx="425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33CCFF"/>
                </a:solidFill>
                <a:effectLst>
                  <a:reflection blurRad="6350" stA="53000" endA="300" endPos="35500" dir="5400000" sy="-90000" algn="bl" rotWithShape="0"/>
                </a:effectLst>
              </a:rPr>
              <a:t>DATA BREACH: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67AB13-F12A-414D-BE14-86E53A2014A6}"/>
              </a:ext>
            </a:extLst>
          </p:cNvPr>
          <p:cNvSpPr/>
          <p:nvPr/>
        </p:nvSpPr>
        <p:spPr>
          <a:xfrm>
            <a:off x="926518" y="4686895"/>
            <a:ext cx="2147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33CCFF"/>
                </a:solidFill>
                <a:effectLst>
                  <a:reflection blurRad="6350" stA="53000" endA="300" endPos="35500" dir="5400000" sy="-90000" algn="bl" rotWithShape="0"/>
                </a:effectLst>
              </a:rPr>
              <a:t>PATCH: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3FF76-716A-42E1-959A-B2AFC6531A9D}"/>
              </a:ext>
            </a:extLst>
          </p:cNvPr>
          <p:cNvSpPr/>
          <p:nvPr/>
        </p:nvSpPr>
        <p:spPr>
          <a:xfrm>
            <a:off x="276225" y="1096937"/>
            <a:ext cx="118491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				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	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breach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 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is a confirmed incident in which sensitive, confidential or protected </a:t>
            </a:r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data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 has been accessed and/or disclosed in an unauthorized fashion .</a:t>
            </a:r>
            <a:endParaRPr lang="en-IN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20AFDD-144D-4109-9978-7086C8A221AC}"/>
              </a:ext>
            </a:extLst>
          </p:cNvPr>
          <p:cNvSpPr/>
          <p:nvPr/>
        </p:nvSpPr>
        <p:spPr>
          <a:xfrm>
            <a:off x="-142875" y="3188204"/>
            <a:ext cx="121253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		</a:t>
            </a:r>
            <a:r>
              <a:rPr lang="en-US" sz="3000" dirty="0">
                <a:solidFill>
                  <a:schemeClr val="bg1">
                    <a:lumMod val="75000"/>
                  </a:schemeClr>
                </a:solidFill>
              </a:rPr>
              <a:t>			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Threat 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Mitigation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 refers to the policies or the processes used to,  </a:t>
            </a:r>
            <a:r>
              <a:rPr lang="en-US" sz="32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lessen the extent of a damage </a:t>
            </a:r>
            <a:r>
              <a:rPr lang="en-US" sz="3200" b="1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when security attacks happen.</a:t>
            </a:r>
            <a:endParaRPr lang="en-IN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46B465-8BC8-4501-A226-C570219C81AD}"/>
              </a:ext>
            </a:extLst>
          </p:cNvPr>
          <p:cNvSpPr/>
          <p:nvPr/>
        </p:nvSpPr>
        <p:spPr>
          <a:xfrm>
            <a:off x="472996" y="5279471"/>
            <a:ext cx="117190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			A 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 is a small piece of software that a company issues whenever a security flaw is uncovered.</a:t>
            </a:r>
            <a:endParaRPr lang="en-IN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128746-8B86-4066-8081-9D3D6560F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4" y="126196"/>
            <a:ext cx="1039538" cy="5767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E7ECC3-F253-4794-A0B4-47E8CA184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912" y="6068316"/>
            <a:ext cx="1039538" cy="57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9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295CE-4739-4301-B0FA-69B7B06AF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0867" y="160867"/>
            <a:ext cx="9144000" cy="1012295"/>
          </a:xfrm>
        </p:spPr>
        <p:txBody>
          <a:bodyPr>
            <a:normAutofit/>
          </a:bodyPr>
          <a:lstStyle/>
          <a:p>
            <a:r>
              <a:rPr lang="en-US" sz="5400" dirty="0">
                <a:ln w="0"/>
                <a:solidFill>
                  <a:srgbClr val="33CCFF"/>
                </a:solidFill>
                <a:effectLst>
                  <a:reflection blurRad="6350" stA="53000" endA="300" endPos="35500" dir="5400000" sy="-90000" algn="bl" rotWithShape="0"/>
                </a:effectLst>
              </a:rPr>
              <a:t>AUTHENTICATION</a:t>
            </a:r>
            <a:endParaRPr lang="en-IN" sz="5400" dirty="0">
              <a:ln w="0"/>
              <a:solidFill>
                <a:srgbClr val="33CCFF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5B2F6-DD0A-4B07-BF08-D0FAACC7C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332" y="1244600"/>
            <a:ext cx="10593917" cy="56134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900" b="1" dirty="0">
                <a:solidFill>
                  <a:schemeClr val="bg1">
                    <a:lumMod val="75000"/>
                  </a:schemeClr>
                </a:solidFill>
              </a:rPr>
              <a:t>Validating or verifying an identity of a user before allowing access.</a:t>
            </a:r>
          </a:p>
          <a:p>
            <a:pPr algn="l"/>
            <a:endParaRPr lang="en-US" sz="3900" b="1" dirty="0">
              <a:solidFill>
                <a:schemeClr val="bg1">
                  <a:lumMod val="75000"/>
                </a:schemeClr>
              </a:solidFill>
            </a:endParaRPr>
          </a:p>
          <a:p>
            <a:pPr algn="l"/>
            <a:r>
              <a:rPr lang="en-US" sz="3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Two phases: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900" b="1" dirty="0">
                <a:solidFill>
                  <a:schemeClr val="bg1">
                    <a:lumMod val="75000"/>
                  </a:schemeClr>
                </a:solidFill>
              </a:rPr>
              <a:t>Identification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900" b="1" dirty="0">
                <a:solidFill>
                  <a:schemeClr val="bg1">
                    <a:lumMod val="75000"/>
                  </a:schemeClr>
                </a:solidFill>
              </a:rPr>
              <a:t>Actual authentication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US" sz="3900" b="1" dirty="0">
              <a:solidFill>
                <a:schemeClr val="bg1">
                  <a:lumMod val="75000"/>
                </a:schemeClr>
              </a:solidFill>
            </a:endParaRPr>
          </a:p>
          <a:p>
            <a:pPr algn="l"/>
            <a:r>
              <a:rPr lang="en-US" sz="39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Identification</a:t>
            </a:r>
            <a:r>
              <a:rPr lang="en-US" sz="3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900" b="1" dirty="0">
                <a:solidFill>
                  <a:schemeClr val="bg1">
                    <a:lumMod val="75000"/>
                  </a:schemeClr>
                </a:solidFill>
              </a:rPr>
              <a:t>– The user id you enter.</a:t>
            </a:r>
          </a:p>
          <a:p>
            <a:pPr algn="l"/>
            <a:r>
              <a:rPr lang="en-US" sz="39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Actual authentication </a:t>
            </a:r>
            <a:r>
              <a:rPr lang="en-US" sz="3900" b="1" dirty="0">
                <a:solidFill>
                  <a:schemeClr val="bg1">
                    <a:lumMod val="75000"/>
                  </a:schemeClr>
                </a:solidFill>
              </a:rPr>
              <a:t>– password or pin</a:t>
            </a:r>
          </a:p>
          <a:p>
            <a:pPr algn="l"/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			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F72B19-A17A-4331-B16B-44287C56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4" y="126196"/>
            <a:ext cx="1039538" cy="5767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65E257-D592-45BE-B01F-68D1754D4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040" y="6146736"/>
            <a:ext cx="1039538" cy="57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55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0F414-4F04-448F-B51F-ECC46B377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455"/>
            <a:ext cx="10515600" cy="48590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It is a security process in which users provide two different authentication factors to verify themselves.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Two-factor authentication methods rely on a user providing a password, as well as a </a:t>
            </a:r>
            <a:r>
              <a:rPr lang="en-US" sz="32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second factor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, usually either a </a:t>
            </a:r>
            <a:r>
              <a:rPr lang="en-US" sz="32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security token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 80% of data breaches can be prevented by 2FA.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 </a:t>
            </a:r>
            <a:r>
              <a:rPr lang="en-US" sz="32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Less than 10%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 of users adopted 2FA over the course of over 7 years</a:t>
            </a:r>
            <a:r>
              <a:rPr lang="en-US" sz="3200" dirty="0"/>
              <a:t>.</a:t>
            </a:r>
            <a:endParaRPr lang="en-IN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93339F-579C-4B9D-88E3-D8F21DC50FB7}"/>
              </a:ext>
            </a:extLst>
          </p:cNvPr>
          <p:cNvSpPr/>
          <p:nvPr/>
        </p:nvSpPr>
        <p:spPr>
          <a:xfrm>
            <a:off x="1654244" y="456513"/>
            <a:ext cx="91395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33CCFF"/>
                </a:solidFill>
                <a:effectLst>
                  <a:reflection blurRad="6350" stA="53000" endA="300" endPos="35500" dir="5400000" sy="-90000" algn="bl" rotWithShape="0"/>
                </a:effectLst>
              </a:rPr>
              <a:t>TWO FACTOR AUTHENTICATION</a:t>
            </a:r>
            <a:endParaRPr lang="en-IN" sz="5400" b="0" cap="none" spc="0" dirty="0">
              <a:ln w="0"/>
              <a:solidFill>
                <a:srgbClr val="33CCFF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D2B90-19A1-478D-A3C4-E71A64D1E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4" y="126196"/>
            <a:ext cx="1039538" cy="576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42E8E7-10AD-4BF2-AE6F-A10D337A4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285" y="6113114"/>
            <a:ext cx="1039538" cy="57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1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0CC5DA7-CB01-4778-88DB-288B565AC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925" y="1514475"/>
            <a:ext cx="11944350" cy="4933950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MFA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: It is the most sophisticated authentication method that              </a:t>
            </a:r>
          </a:p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uses 2 or more independent factors to grant user access to a system. </a:t>
            </a:r>
          </a:p>
          <a:p>
            <a:pPr algn="l"/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pPr marL="2743200" lvl="5" indent="-457200" algn="l">
              <a:buFont typeface="Wingdings" panose="05000000000000000000" pitchFamily="2" charset="2"/>
              <a:buChar char="§"/>
            </a:pPr>
            <a:r>
              <a:rPr lang="en-US" sz="3200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Something you know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- a password or a pin</a:t>
            </a:r>
          </a:p>
          <a:p>
            <a:pPr marL="2743200" lvl="5" indent="-457200" algn="l">
              <a:buFont typeface="Wingdings" panose="05000000000000000000" pitchFamily="2" charset="2"/>
              <a:buChar char="§"/>
            </a:pP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 marL="2743200" lvl="5" indent="-457200" algn="l">
              <a:buFont typeface="Wingdings" panose="05000000000000000000" pitchFamily="2" charset="2"/>
              <a:buChar char="§"/>
            </a:pPr>
            <a:r>
              <a:rPr lang="en-US" sz="3200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Something you have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- mobile phone or a security token</a:t>
            </a:r>
          </a:p>
          <a:p>
            <a:pPr marL="2743200" lvl="5" indent="-457200" algn="l">
              <a:buFont typeface="Wingdings" panose="05000000000000000000" pitchFamily="2" charset="2"/>
              <a:buChar char="§"/>
            </a:pP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 marL="2743200" lvl="5" indent="-457200" algn="l">
              <a:buFont typeface="Wingdings" panose="05000000000000000000" pitchFamily="2" charset="2"/>
              <a:buChar char="§"/>
            </a:pPr>
            <a:r>
              <a:rPr lang="en-US" sz="3200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Something you are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- fingerprint or Face ID</a:t>
            </a:r>
          </a:p>
          <a:p>
            <a:pPr marL="2743200" lvl="5" indent="-457200" algn="l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2743200" lvl="5" indent="-457200" algn="l">
              <a:buFont typeface="Wingdings" panose="05000000000000000000" pitchFamily="2" charset="2"/>
              <a:buChar char="§"/>
            </a:pPr>
            <a:r>
              <a:rPr lang="en-US" sz="3200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Something you do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- typing speed, locational information</a:t>
            </a:r>
            <a:endParaRPr lang="en-IN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B1DA5A-41D8-4ED5-91A9-4668BE985F3E}"/>
              </a:ext>
            </a:extLst>
          </p:cNvPr>
          <p:cNvSpPr/>
          <p:nvPr/>
        </p:nvSpPr>
        <p:spPr>
          <a:xfrm>
            <a:off x="1333863" y="199033"/>
            <a:ext cx="95242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33CCFF"/>
                </a:solidFill>
                <a:effectLst>
                  <a:reflection blurRad="6350" stA="53000" endA="300" endPos="35500" dir="5400000" sy="-90000" algn="bl" rotWithShape="0"/>
                </a:effectLst>
              </a:rPr>
              <a:t>MULTI FACTOR AUTHENTICATION</a:t>
            </a:r>
            <a:endParaRPr lang="en-US" sz="5400" b="0" cap="none" spc="0" dirty="0">
              <a:ln w="0"/>
              <a:solidFill>
                <a:srgbClr val="33CCFF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F169B0-24B0-4318-B28F-8E8EA87D0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4" y="126196"/>
            <a:ext cx="1039538" cy="576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7608FF-4F1F-442D-9586-660364AEF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137" y="6082221"/>
            <a:ext cx="1039538" cy="57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97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AUTHENTICATION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MODULE-1B</dc:title>
  <dc:creator>Harini Sivakumar</dc:creator>
  <cp:lastModifiedBy>Adhithya Karthikeyan</cp:lastModifiedBy>
  <cp:revision>28</cp:revision>
  <dcterms:created xsi:type="dcterms:W3CDTF">2020-07-28T20:49:35Z</dcterms:created>
  <dcterms:modified xsi:type="dcterms:W3CDTF">2020-08-02T14:39:20Z</dcterms:modified>
</cp:coreProperties>
</file>