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3"/>
    <p:sldId id="258" r:id="rId4"/>
    <p:sldId id="259" r:id="rId5"/>
    <p:sldId id="344" r:id="rId6"/>
    <p:sldId id="260" r:id="rId7"/>
    <p:sldId id="349" r:id="rId8"/>
    <p:sldId id="348" r:id="rId9"/>
    <p:sldId id="351" r:id="rId10"/>
    <p:sldId id="352" r:id="rId11"/>
    <p:sldId id="350" r:id="rId12"/>
    <p:sldId id="313" r:id="rId13"/>
    <p:sldId id="267" r:id="rId14"/>
    <p:sldId id="353" r:id="rId15"/>
    <p:sldId id="379" r:id="rId16"/>
    <p:sldId id="345" r:id="rId17"/>
    <p:sldId id="380" r:id="rId18"/>
    <p:sldId id="355" r:id="rId19"/>
    <p:sldId id="356" r:id="rId20"/>
    <p:sldId id="314" r:id="rId21"/>
    <p:sldId id="357" r:id="rId22"/>
    <p:sldId id="347" r:id="rId23"/>
    <p:sldId id="315" r:id="rId24"/>
    <p:sldId id="360" r:id="rId25"/>
    <p:sldId id="363" r:id="rId26"/>
    <p:sldId id="362" r:id="rId27"/>
    <p:sldId id="381" r:id="rId28"/>
    <p:sldId id="361" r:id="rId29"/>
    <p:sldId id="364" r:id="rId30"/>
    <p:sldId id="367" r:id="rId31"/>
    <p:sldId id="369" r:id="rId32"/>
    <p:sldId id="257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9FB"/>
    <a:srgbClr val="00BAC1"/>
    <a:srgbClr val="00B2B8"/>
    <a:srgbClr val="EDEEEF"/>
    <a:srgbClr val="00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692" y="420"/>
      </p:cViewPr>
      <p:guideLst>
        <p:guide orient="horz" pos="220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7D373-6B34-4A6E-9D95-DDAA8A929D39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3139C5B-62FB-4091-8D24-8924780DF65F}">
      <dgm:prSet phldrT="[Texte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>Choix des variables explicatives et variables expliquées</a:t>
          </a: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/>
          </a:r>
          <a:endParaRPr lang="fr-FR" altLang="zh-CN" sz="1600">
            <a:latin typeface="Georgia" panose="02040502050405020303" charset="0"/>
            <a:cs typeface="Georgia" panose="02040502050405020303" charset="0"/>
          </a:endParaRPr>
        </a:p>
      </dgm:t>
    </dgm:pt>
    <dgm:pt modelId="{13CAF90C-F0BD-4AA8-865A-29114C600F56}" cxnId="{49AE0C35-09C0-4CBD-9BB7-A319BE009385}" type="parTrans">
      <dgm:prSet/>
      <dgm:spPr/>
      <dgm:t>
        <a:bodyPr/>
        <a:p>
          <a:endParaRPr lang="zh-CN" altLang="en-US"/>
        </a:p>
      </dgm:t>
    </dgm:pt>
    <dgm:pt modelId="{CDA81B52-901B-4697-92CC-1693EA8B6029}" cxnId="{49AE0C35-09C0-4CBD-9BB7-A319BE009385}" type="sibTrans">
      <dgm:prSet/>
      <dgm:spPr/>
      <dgm:t>
        <a:bodyPr/>
        <a:p>
          <a:endParaRPr lang="zh-CN" altLang="en-US"/>
        </a:p>
      </dgm:t>
    </dgm:pt>
    <dgm:pt modelId="{64F85C76-A20B-4287-9F02-A486108F2D03}">
      <dgm:prSet phldrT="[Texte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>Découpage stratiifier en base apprentissage (80%) et test(20%)</a:t>
          </a: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/>
          </a:r>
          <a:endParaRPr lang="fr-FR" altLang="zh-CN" sz="1600">
            <a:latin typeface="Georgia" panose="02040502050405020303" charset="0"/>
            <a:cs typeface="Georgia" panose="02040502050405020303" charset="0"/>
          </a:endParaRPr>
        </a:p>
      </dgm:t>
    </dgm:pt>
    <dgm:pt modelId="{84960065-B67E-4622-B079-A9925199A635}" cxnId="{5B01BF56-CE75-4EBF-8091-F5039C75E179}" type="parTrans">
      <dgm:prSet/>
      <dgm:spPr/>
      <dgm:t>
        <a:bodyPr/>
        <a:p>
          <a:endParaRPr lang="zh-CN" altLang="en-US"/>
        </a:p>
      </dgm:t>
    </dgm:pt>
    <dgm:pt modelId="{193BEE6C-30AD-4465-B537-8CBEA52B76A4}" cxnId="{5B01BF56-CE75-4EBF-8091-F5039C75E179}" type="sibTrans">
      <dgm:prSet/>
      <dgm:spPr/>
      <dgm:t>
        <a:bodyPr/>
        <a:p>
          <a:endParaRPr lang="zh-CN" altLang="en-US"/>
        </a:p>
      </dgm:t>
    </dgm:pt>
    <dgm:pt modelId="{57A9EF5F-46F0-494C-99A6-2862D84442F1}">
      <dgm:prSet phldrT="[Texte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>Modelisation</a:t>
          </a: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/>
          </a:r>
          <a:endParaRPr lang="fr-FR" altLang="zh-CN" sz="1600">
            <a:latin typeface="Georgia" panose="02040502050405020303" charset="0"/>
            <a:cs typeface="Georgia" panose="02040502050405020303" charset="0"/>
          </a:endParaRPr>
        </a:p>
      </dgm:t>
    </dgm:pt>
    <dgm:pt modelId="{1E708E8C-CF85-41BA-8E14-E5D522EA2B00}" cxnId="{AD85E96A-8766-4917-B4AF-4ED7FE9695BC}" type="parTrans">
      <dgm:prSet/>
      <dgm:spPr/>
      <dgm:t>
        <a:bodyPr/>
        <a:p>
          <a:endParaRPr lang="zh-CN" altLang="en-US"/>
        </a:p>
      </dgm:t>
    </dgm:pt>
    <dgm:pt modelId="{7D2EEFEB-DB5E-4D58-9201-5B73791D214B}" cxnId="{AD85E96A-8766-4917-B4AF-4ED7FE9695BC}" type="sibTrans">
      <dgm:prSet/>
      <dgm:spPr/>
      <dgm:t>
        <a:bodyPr/>
        <a:p>
          <a:endParaRPr lang="zh-CN" altLang="en-US"/>
        </a:p>
      </dgm:t>
    </dgm:pt>
    <dgm:pt modelId="{10419387-0F11-4F64-8962-014A0019403A}">
      <dgm:prSet phldrT="[Texte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600" b="1">
              <a:latin typeface="Georgia" panose="02040502050405020303" charset="0"/>
              <a:cs typeface="Georgia" panose="02040502050405020303" charset="0"/>
            </a:rPr>
            <a:t>Précision:</a:t>
          </a:r>
          <a:endParaRPr lang="fr-FR" altLang="zh-CN" sz="1600" b="1">
            <a:latin typeface="Georgia" panose="02040502050405020303" charset="0"/>
            <a:cs typeface="Georgia" panose="02040502050405020303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>Prob_Train=0.99</a:t>
          </a:r>
          <a:endParaRPr lang="fr-FR" altLang="zh-CN" sz="1600">
            <a:latin typeface="Georgia" panose="02040502050405020303" charset="0"/>
            <a:cs typeface="Georgia" panose="02040502050405020303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>Prob_Test= 1</a:t>
          </a: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/>
          </a:r>
          <a:endParaRPr lang="fr-FR" altLang="zh-CN" sz="1600">
            <a:latin typeface="Georgia" panose="02040502050405020303" charset="0"/>
            <a:cs typeface="Georgia" panose="02040502050405020303" charset="0"/>
          </a:endParaRPr>
        </a:p>
      </dgm:t>
    </dgm:pt>
    <dgm:pt modelId="{8CA9F619-BA0C-4427-88CD-F6CDBA629A4C}" cxnId="{4F4C51CD-DD47-4536-8FD8-2A557793FCF4}" type="parTrans">
      <dgm:prSet/>
      <dgm:spPr/>
      <dgm:t>
        <a:bodyPr/>
        <a:p>
          <a:endParaRPr lang="zh-CN" altLang="en-US"/>
        </a:p>
      </dgm:t>
    </dgm:pt>
    <dgm:pt modelId="{EAB22CA7-47D5-481C-A03F-0AEB03291579}" cxnId="{4F4C51CD-DD47-4536-8FD8-2A557793FCF4}" type="sibTrans">
      <dgm:prSet/>
      <dgm:spPr/>
      <dgm:t>
        <a:bodyPr/>
        <a:p>
          <a:endParaRPr lang="zh-CN" altLang="en-US"/>
        </a:p>
      </dgm:t>
    </dgm:pt>
    <dgm:pt modelId="{0E0E8C52-A67D-4A81-8633-6D2E65B1F2D7}" type="pres">
      <dgm:prSet presAssocID="{91B7D373-6B34-4A6E-9D95-DDAA8A929D39}" presName="diagram" presStyleCnt="0">
        <dgm:presLayoutVars>
          <dgm:dir/>
          <dgm:resizeHandles val="exact"/>
        </dgm:presLayoutVars>
      </dgm:prSet>
      <dgm:spPr/>
    </dgm:pt>
    <dgm:pt modelId="{4E38F88D-17EC-452A-AE1D-00A9B389DB57}" type="pres">
      <dgm:prSet presAssocID="{43139C5B-62FB-4091-8D24-8924780DF65F}" presName="node" presStyleLbl="node1" presStyleIdx="0" presStyleCnt="4">
        <dgm:presLayoutVars>
          <dgm:bulletEnabled val="1"/>
        </dgm:presLayoutVars>
      </dgm:prSet>
      <dgm:spPr/>
    </dgm:pt>
    <dgm:pt modelId="{5BC51AB9-B6D9-4268-B253-795760B8824A}" type="pres">
      <dgm:prSet presAssocID="{CDA81B52-901B-4697-92CC-1693EA8B6029}" presName="sibTrans" presStyleLbl="sibTrans2D1" presStyleIdx="0" presStyleCnt="3"/>
      <dgm:spPr/>
    </dgm:pt>
    <dgm:pt modelId="{69B4A2BD-6146-496A-A65D-190E125D4EC8}" type="pres">
      <dgm:prSet presAssocID="{CDA81B52-901B-4697-92CC-1693EA8B6029}" presName="connectorText" presStyleCnt="0"/>
      <dgm:spPr/>
    </dgm:pt>
    <dgm:pt modelId="{712BAE3A-E4FE-41EA-8334-63B0CBF0A033}" type="pres">
      <dgm:prSet presAssocID="{64F85C76-A20B-4287-9F02-A486108F2D03}" presName="node" presStyleLbl="node1" presStyleIdx="1" presStyleCnt="4">
        <dgm:presLayoutVars>
          <dgm:bulletEnabled val="1"/>
        </dgm:presLayoutVars>
      </dgm:prSet>
      <dgm:spPr/>
    </dgm:pt>
    <dgm:pt modelId="{7A047547-076D-47A6-9040-35EE3F8A7BC4}" type="pres">
      <dgm:prSet presAssocID="{193BEE6C-30AD-4465-B537-8CBEA52B76A4}" presName="sibTrans" presStyleLbl="sibTrans2D1" presStyleIdx="1" presStyleCnt="3"/>
      <dgm:spPr/>
    </dgm:pt>
    <dgm:pt modelId="{729CA08D-C107-4CE8-8AB3-385541727DA2}" type="pres">
      <dgm:prSet presAssocID="{193BEE6C-30AD-4465-B537-8CBEA52B76A4}" presName="connectorText" presStyleCnt="0"/>
      <dgm:spPr/>
    </dgm:pt>
    <dgm:pt modelId="{55F26D06-1393-416B-92F3-B1FF848709D7}" type="pres">
      <dgm:prSet presAssocID="{57A9EF5F-46F0-494C-99A6-2862D84442F1}" presName="node" presStyleLbl="node1" presStyleIdx="2" presStyleCnt="4">
        <dgm:presLayoutVars>
          <dgm:bulletEnabled val="1"/>
        </dgm:presLayoutVars>
      </dgm:prSet>
      <dgm:spPr/>
    </dgm:pt>
    <dgm:pt modelId="{84706952-1D53-4E08-B3BF-0B4E461B4373}" type="pres">
      <dgm:prSet presAssocID="{7D2EEFEB-DB5E-4D58-9201-5B73791D214B}" presName="sibTrans" presStyleLbl="sibTrans2D1" presStyleIdx="2" presStyleCnt="3"/>
      <dgm:spPr/>
    </dgm:pt>
    <dgm:pt modelId="{0C6B9EDD-0CAC-48A4-A9EA-CFA427EB1781}" type="pres">
      <dgm:prSet presAssocID="{7D2EEFEB-DB5E-4D58-9201-5B73791D214B}" presName="connectorText" presStyleCnt="0"/>
      <dgm:spPr/>
    </dgm:pt>
    <dgm:pt modelId="{E161C3CB-05BA-4401-B570-318169151DFD}" type="pres">
      <dgm:prSet presAssocID="{10419387-0F11-4F64-8962-014A0019403A}" presName="node" presStyleLbl="node1" presStyleIdx="3" presStyleCnt="4">
        <dgm:presLayoutVars>
          <dgm:bulletEnabled val="1"/>
        </dgm:presLayoutVars>
      </dgm:prSet>
      <dgm:spPr/>
    </dgm:pt>
  </dgm:ptLst>
  <dgm:cxnLst>
    <dgm:cxn modelId="{49AE0C35-09C0-4CBD-9BB7-A319BE009385}" srcId="{91B7D373-6B34-4A6E-9D95-DDAA8A929D39}" destId="{43139C5B-62FB-4091-8D24-8924780DF65F}" srcOrd="0" destOrd="0" parTransId="{13CAF90C-F0BD-4AA8-865A-29114C600F56}" sibTransId="{CDA81B52-901B-4697-92CC-1693EA8B6029}"/>
    <dgm:cxn modelId="{5B01BF56-CE75-4EBF-8091-F5039C75E179}" srcId="{91B7D373-6B34-4A6E-9D95-DDAA8A929D39}" destId="{64F85C76-A20B-4287-9F02-A486108F2D03}" srcOrd="1" destOrd="0" parTransId="{84960065-B67E-4622-B079-A9925199A635}" sibTransId="{193BEE6C-30AD-4465-B537-8CBEA52B76A4}"/>
    <dgm:cxn modelId="{AD85E96A-8766-4917-B4AF-4ED7FE9695BC}" srcId="{91B7D373-6B34-4A6E-9D95-DDAA8A929D39}" destId="{57A9EF5F-46F0-494C-99A6-2862D84442F1}" srcOrd="2" destOrd="0" parTransId="{1E708E8C-CF85-41BA-8E14-E5D522EA2B00}" sibTransId="{7D2EEFEB-DB5E-4D58-9201-5B73791D214B}"/>
    <dgm:cxn modelId="{4F4C51CD-DD47-4536-8FD8-2A557793FCF4}" srcId="{91B7D373-6B34-4A6E-9D95-DDAA8A929D39}" destId="{10419387-0F11-4F64-8962-014A0019403A}" srcOrd="3" destOrd="0" parTransId="{8CA9F619-BA0C-4427-88CD-F6CDBA629A4C}" sibTransId="{EAB22CA7-47D5-481C-A03F-0AEB03291579}"/>
    <dgm:cxn modelId="{29B5F09B-25FF-4BCB-8076-3E16C395E7B9}" type="presOf" srcId="{91B7D373-6B34-4A6E-9D95-DDAA8A929D39}" destId="{0E0E8C52-A67D-4A81-8633-6D2E65B1F2D7}" srcOrd="0" destOrd="0" presId="urn:microsoft.com/office/officeart/2005/8/layout/process5"/>
    <dgm:cxn modelId="{5597C8C1-36D1-4AB5-9D55-6A85C24BA134}" type="presParOf" srcId="{0E0E8C52-A67D-4A81-8633-6D2E65B1F2D7}" destId="{4E38F88D-17EC-452A-AE1D-00A9B389DB57}" srcOrd="0" destOrd="0" presId="urn:microsoft.com/office/officeart/2005/8/layout/process5"/>
    <dgm:cxn modelId="{2410FDAD-AF02-4FB6-BE73-2F775ADF5E7B}" type="presOf" srcId="{43139C5B-62FB-4091-8D24-8924780DF65F}" destId="{4E38F88D-17EC-452A-AE1D-00A9B389DB57}" srcOrd="0" destOrd="0" presId="urn:microsoft.com/office/officeart/2005/8/layout/process5"/>
    <dgm:cxn modelId="{A1796315-1752-4BCA-AA41-0BF70DE956E2}" type="presParOf" srcId="{0E0E8C52-A67D-4A81-8633-6D2E65B1F2D7}" destId="{5BC51AB9-B6D9-4268-B253-795760B8824A}" srcOrd="1" destOrd="0" presId="urn:microsoft.com/office/officeart/2005/8/layout/process5"/>
    <dgm:cxn modelId="{2AED6186-0DAB-4E97-B7CD-7B815C709FD8}" type="presOf" srcId="{CDA81B52-901B-4697-92CC-1693EA8B6029}" destId="{5BC51AB9-B6D9-4268-B253-795760B8824A}" srcOrd="0" destOrd="0" presId="urn:microsoft.com/office/officeart/2005/8/layout/process5"/>
    <dgm:cxn modelId="{D990F669-313D-49C7-AC2C-F0663F34117A}" type="presParOf" srcId="{5BC51AB9-B6D9-4268-B253-795760B8824A}" destId="{69B4A2BD-6146-496A-A65D-190E125D4EC8}" srcOrd="0" destOrd="1" presId="urn:microsoft.com/office/officeart/2005/8/layout/process5"/>
    <dgm:cxn modelId="{F1326F8B-DD4C-42A1-A1D4-FBBA1FA60E7D}" type="presOf" srcId="{CDA81B52-901B-4697-92CC-1693EA8B6029}" destId="{69B4A2BD-6146-496A-A65D-190E125D4EC8}" srcOrd="1" destOrd="0" presId="urn:microsoft.com/office/officeart/2005/8/layout/process5"/>
    <dgm:cxn modelId="{CD1C5608-99A1-45F9-B51A-9DDC62F33B4C}" type="presParOf" srcId="{0E0E8C52-A67D-4A81-8633-6D2E65B1F2D7}" destId="{712BAE3A-E4FE-41EA-8334-63B0CBF0A033}" srcOrd="2" destOrd="0" presId="urn:microsoft.com/office/officeart/2005/8/layout/process5"/>
    <dgm:cxn modelId="{DE8FDB3D-34B0-4737-90DA-7A7B6110D654}" type="presOf" srcId="{64F85C76-A20B-4287-9F02-A486108F2D03}" destId="{712BAE3A-E4FE-41EA-8334-63B0CBF0A033}" srcOrd="0" destOrd="0" presId="urn:microsoft.com/office/officeart/2005/8/layout/process5"/>
    <dgm:cxn modelId="{A74A361D-7EB6-4E7D-AC60-7DA7E2F680A6}" type="presParOf" srcId="{0E0E8C52-A67D-4A81-8633-6D2E65B1F2D7}" destId="{7A047547-076D-47A6-9040-35EE3F8A7BC4}" srcOrd="3" destOrd="0" presId="urn:microsoft.com/office/officeart/2005/8/layout/process5"/>
    <dgm:cxn modelId="{4F15C665-CB09-4E05-BAF9-37E5FAB50115}" type="presOf" srcId="{193BEE6C-30AD-4465-B537-8CBEA52B76A4}" destId="{7A047547-076D-47A6-9040-35EE3F8A7BC4}" srcOrd="0" destOrd="0" presId="urn:microsoft.com/office/officeart/2005/8/layout/process5"/>
    <dgm:cxn modelId="{57D7EC56-4489-4C0E-99F3-26194D1C3519}" type="presParOf" srcId="{7A047547-076D-47A6-9040-35EE3F8A7BC4}" destId="{729CA08D-C107-4CE8-8AB3-385541727DA2}" srcOrd="0" destOrd="3" presId="urn:microsoft.com/office/officeart/2005/8/layout/process5"/>
    <dgm:cxn modelId="{3C9BAB97-A269-432C-8919-C8C3DC8350E0}" type="presOf" srcId="{193BEE6C-30AD-4465-B537-8CBEA52B76A4}" destId="{729CA08D-C107-4CE8-8AB3-385541727DA2}" srcOrd="1" destOrd="0" presId="urn:microsoft.com/office/officeart/2005/8/layout/process5"/>
    <dgm:cxn modelId="{11F6A9C5-A7D9-4259-9236-9646B74CE26F}" type="presParOf" srcId="{0E0E8C52-A67D-4A81-8633-6D2E65B1F2D7}" destId="{55F26D06-1393-416B-92F3-B1FF848709D7}" srcOrd="4" destOrd="0" presId="urn:microsoft.com/office/officeart/2005/8/layout/process5"/>
    <dgm:cxn modelId="{2CA1540D-2015-4EE9-B753-99B0C565BA79}" type="presOf" srcId="{57A9EF5F-46F0-494C-99A6-2862D84442F1}" destId="{55F26D06-1393-416B-92F3-B1FF848709D7}" srcOrd="0" destOrd="0" presId="urn:microsoft.com/office/officeart/2005/8/layout/process5"/>
    <dgm:cxn modelId="{85F12B6B-EDFA-4BA7-9C38-00B80661A410}" type="presParOf" srcId="{0E0E8C52-A67D-4A81-8633-6D2E65B1F2D7}" destId="{84706952-1D53-4E08-B3BF-0B4E461B4373}" srcOrd="5" destOrd="0" presId="urn:microsoft.com/office/officeart/2005/8/layout/process5"/>
    <dgm:cxn modelId="{60944BEE-2BC2-4E21-A804-E225D512EF11}" type="presOf" srcId="{7D2EEFEB-DB5E-4D58-9201-5B73791D214B}" destId="{84706952-1D53-4E08-B3BF-0B4E461B4373}" srcOrd="0" destOrd="0" presId="urn:microsoft.com/office/officeart/2005/8/layout/process5"/>
    <dgm:cxn modelId="{51DEFB2A-B2D5-431B-AB85-7B2128FFBE72}" type="presParOf" srcId="{84706952-1D53-4E08-B3BF-0B4E461B4373}" destId="{0C6B9EDD-0CAC-48A4-A9EA-CFA427EB1781}" srcOrd="0" destOrd="5" presId="urn:microsoft.com/office/officeart/2005/8/layout/process5"/>
    <dgm:cxn modelId="{55AE1A23-3DEA-4201-8C4B-29437B831977}" type="presOf" srcId="{7D2EEFEB-DB5E-4D58-9201-5B73791D214B}" destId="{0C6B9EDD-0CAC-48A4-A9EA-CFA427EB1781}" srcOrd="1" destOrd="0" presId="urn:microsoft.com/office/officeart/2005/8/layout/process5"/>
    <dgm:cxn modelId="{B03246FE-213A-4D3D-B165-CA56F1DD7C49}" type="presParOf" srcId="{0E0E8C52-A67D-4A81-8633-6D2E65B1F2D7}" destId="{E161C3CB-05BA-4401-B570-318169151DFD}" srcOrd="6" destOrd="0" presId="urn:microsoft.com/office/officeart/2005/8/layout/process5"/>
    <dgm:cxn modelId="{4AB100B5-6AFA-4A19-BEDA-BFA60026D334}" type="presOf" srcId="{10419387-0F11-4F64-8962-014A0019403A}" destId="{E161C3CB-05BA-4401-B570-318169151DFD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er 1"/>
      <dsp:cNvGrpSpPr/>
    </dsp:nvGrpSpPr>
    <dsp:grpSpPr>
      <a:xfrm>
        <a:off x="0" y="0"/>
        <a:ext cx="8128000" cy="5061585"/>
        <a:chOff x="0" y="0"/>
        <a:chExt cx="8128000" cy="5061585"/>
      </a:xfrm>
    </dsp:grpSpPr>
    <dsp:sp modelId="{4E38F88D-17EC-452A-AE1D-00A9B389DB57}">
      <dsp:nvSpPr>
        <dsp:cNvPr id="3" name="Rectangle à coins arrondi 2"/>
        <dsp:cNvSpPr/>
      </dsp:nvSpPr>
      <dsp:spPr bwMode="white">
        <a:xfrm>
          <a:off x="268288" y="-675"/>
          <a:ext cx="3165078" cy="189904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>Choix des variables explicatives et variables expliquées</a:t>
          </a:r>
          <a:endParaRPr lang="fr-FR" altLang="zh-CN" sz="1600">
            <a:latin typeface="Georgia" panose="02040502050405020303" charset="0"/>
            <a:cs typeface="Georgia" panose="02040502050405020303" charset="0"/>
          </a:endParaRPr>
        </a:p>
      </dsp:txBody>
      <dsp:txXfrm>
        <a:off x="268288" y="-675"/>
        <a:ext cx="3165078" cy="1899047"/>
      </dsp:txXfrm>
    </dsp:sp>
    <dsp:sp modelId="{5BC51AB9-B6D9-4268-B253-795760B8824A}">
      <dsp:nvSpPr>
        <dsp:cNvPr id="4" name="Flèche droite 3"/>
        <dsp:cNvSpPr/>
      </dsp:nvSpPr>
      <dsp:spPr bwMode="white">
        <a:xfrm>
          <a:off x="3730883" y="556379"/>
          <a:ext cx="670997" cy="78493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730883" y="556379"/>
        <a:ext cx="670997" cy="784939"/>
      </dsp:txXfrm>
    </dsp:sp>
    <dsp:sp modelId="{712BAE3A-E4FE-41EA-8334-63B0CBF0A033}">
      <dsp:nvSpPr>
        <dsp:cNvPr id="5" name="Rectangle à coins arrondi 4"/>
        <dsp:cNvSpPr/>
      </dsp:nvSpPr>
      <dsp:spPr bwMode="white">
        <a:xfrm>
          <a:off x="4699397" y="-675"/>
          <a:ext cx="3165078" cy="189904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>Découpage stratiifier en base apprentissage (80%) et test(20%)</a:t>
          </a:r>
          <a:endParaRPr lang="fr-FR" altLang="zh-CN" sz="1600">
            <a:latin typeface="Georgia" panose="02040502050405020303" charset="0"/>
            <a:cs typeface="Georgia" panose="02040502050405020303" charset="0"/>
          </a:endParaRPr>
        </a:p>
      </dsp:txBody>
      <dsp:txXfrm>
        <a:off x="4699397" y="-675"/>
        <a:ext cx="3165078" cy="1899047"/>
      </dsp:txXfrm>
    </dsp:sp>
    <dsp:sp modelId="{7A047547-076D-47A6-9040-35EE3F8A7BC4}">
      <dsp:nvSpPr>
        <dsp:cNvPr id="6" name="Flèche droite 5"/>
        <dsp:cNvSpPr/>
      </dsp:nvSpPr>
      <dsp:spPr bwMode="white">
        <a:xfrm rot="5405174">
          <a:off x="5944372" y="2138323"/>
          <a:ext cx="670366" cy="78493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5405174">
        <a:off x="5944372" y="2138323"/>
        <a:ext cx="670366" cy="784939"/>
      </dsp:txXfrm>
    </dsp:sp>
    <dsp:sp modelId="{55F26D06-1393-416B-92F3-B1FF848709D7}">
      <dsp:nvSpPr>
        <dsp:cNvPr id="7" name="Rectangle à coins arrondi 6"/>
        <dsp:cNvSpPr/>
      </dsp:nvSpPr>
      <dsp:spPr bwMode="white">
        <a:xfrm>
          <a:off x="4694634" y="3163213"/>
          <a:ext cx="3165078" cy="189904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>Modelisation</a:t>
          </a:r>
          <a:endParaRPr lang="fr-FR" altLang="zh-CN" sz="1600">
            <a:latin typeface="Georgia" panose="02040502050405020303" charset="0"/>
            <a:cs typeface="Georgia" panose="02040502050405020303" charset="0"/>
          </a:endParaRPr>
        </a:p>
      </dsp:txBody>
      <dsp:txXfrm>
        <a:off x="4694634" y="3163213"/>
        <a:ext cx="3165078" cy="1899047"/>
      </dsp:txXfrm>
    </dsp:sp>
    <dsp:sp modelId="{84706952-1D53-4E08-B3BF-0B4E461B4373}">
      <dsp:nvSpPr>
        <dsp:cNvPr id="8" name="Flèche droite 7"/>
        <dsp:cNvSpPr/>
      </dsp:nvSpPr>
      <dsp:spPr bwMode="white">
        <a:xfrm rot="10800000">
          <a:off x="3726120" y="3720267"/>
          <a:ext cx="670997" cy="78493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3726120" y="3720267"/>
        <a:ext cx="670997" cy="784939"/>
      </dsp:txXfrm>
    </dsp:sp>
    <dsp:sp modelId="{E161C3CB-05BA-4401-B570-318169151DFD}">
      <dsp:nvSpPr>
        <dsp:cNvPr id="9" name="Rectangle à coins arrondi 8"/>
        <dsp:cNvSpPr/>
      </dsp:nvSpPr>
      <dsp:spPr bwMode="white">
        <a:xfrm>
          <a:off x="263525" y="3163213"/>
          <a:ext cx="3165078" cy="189904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600" b="1">
              <a:latin typeface="Georgia" panose="02040502050405020303" charset="0"/>
              <a:cs typeface="Georgia" panose="02040502050405020303" charset="0"/>
            </a:rPr>
            <a:t>Précision:</a:t>
          </a:r>
          <a:endParaRPr lang="fr-FR" altLang="zh-CN" sz="1600" b="1">
            <a:latin typeface="Georgia" panose="02040502050405020303" charset="0"/>
            <a:cs typeface="Georgia" panose="02040502050405020303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>Prob_Train=0.99</a:t>
          </a:r>
          <a:endParaRPr lang="fr-FR" altLang="zh-CN" sz="1600">
            <a:latin typeface="Georgia" panose="02040502050405020303" charset="0"/>
            <a:cs typeface="Georgia" panose="02040502050405020303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600">
              <a:latin typeface="Georgia" panose="02040502050405020303" charset="0"/>
              <a:cs typeface="Georgia" panose="02040502050405020303" charset="0"/>
            </a:rPr>
            <a:t>Prob_Test= 1</a:t>
          </a:r>
          <a:endParaRPr lang="fr-FR" altLang="zh-CN" sz="1600">
            <a:latin typeface="Georgia" panose="02040502050405020303" charset="0"/>
            <a:cs typeface="Georgia" panose="02040502050405020303" charset="0"/>
          </a:endParaRPr>
        </a:p>
      </dsp:txBody>
      <dsp:txXfrm>
        <a:off x="263525" y="3163213"/>
        <a:ext cx="3165078" cy="1899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base"/>
            <a:fld id="{263DB197-84B0-484E-9C0F-88358ECCB797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E077DA78-E013-4A8C-AD75-63A150561B10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jpe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2" name="组合 1"/>
          <p:cNvGrpSpPr/>
          <p:nvPr/>
        </p:nvGrpSpPr>
        <p:grpSpPr>
          <a:xfrm>
            <a:off x="695643" y="1630998"/>
            <a:ext cx="7275512" cy="3519487"/>
            <a:chOff x="1161728" y="1511157"/>
            <a:chExt cx="7273476" cy="3519870"/>
          </a:xfrm>
        </p:grpSpPr>
        <p:sp>
          <p:nvSpPr>
            <p:cNvPr id="5123" name="文本框 4"/>
            <p:cNvSpPr txBox="1"/>
            <p:nvPr/>
          </p:nvSpPr>
          <p:spPr>
            <a:xfrm>
              <a:off x="1161728" y="2218328"/>
              <a:ext cx="7273476" cy="5836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fr-FR" altLang="zh-CN" sz="3200" b="1" dirty="0">
                  <a:solidFill>
                    <a:schemeClr val="bg1"/>
                  </a:solidFill>
                  <a:latin typeface="Georgia" panose="02040502050405020303" charset="0"/>
                  <a:ea typeface="Calibri" panose="020F0502020204030204" pitchFamily="34" charset="0"/>
                  <a:cs typeface="Georgia" panose="02040502050405020303" charset="0"/>
                </a:rPr>
                <a:t>Projet 6 : Détecter les faux billets</a:t>
              </a:r>
              <a:endParaRPr lang="fr-FR" altLang="zh-CN" sz="3200" b="1" dirty="0">
                <a:solidFill>
                  <a:schemeClr val="bg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endParaRPr>
            </a:p>
          </p:txBody>
        </p:sp>
        <p:sp>
          <p:nvSpPr>
            <p:cNvPr id="5125" name="文本框 6"/>
            <p:cNvSpPr txBox="1"/>
            <p:nvPr/>
          </p:nvSpPr>
          <p:spPr>
            <a:xfrm>
              <a:off x="4219696" y="4662743"/>
              <a:ext cx="892175" cy="3682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6" name="文本框 7"/>
            <p:cNvSpPr txBox="1"/>
            <p:nvPr/>
          </p:nvSpPr>
          <p:spPr>
            <a:xfrm>
              <a:off x="2647213" y="1511157"/>
              <a:ext cx="4778307" cy="706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Georgia" panose="02040502050405020303" charset="0"/>
                  <a:ea typeface="Calibri" panose="020F0502020204030204" pitchFamily="34" charset="0"/>
                  <a:cs typeface="Georgia" panose="02040502050405020303" charset="0"/>
                </a:rPr>
                <a:t>2020</a:t>
              </a:r>
              <a:endParaRPr lang="zh-CN" altLang="en-US" sz="4000" b="1" dirty="0">
                <a:solidFill>
                  <a:schemeClr val="bg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676275" y="15240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7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Image 1" descr="mynn_2_moyen"/>
          <p:cNvPicPr>
            <a:picLocks noChangeAspect="1"/>
          </p:cNvPicPr>
          <p:nvPr/>
        </p:nvPicPr>
        <p:blipFill>
          <a:blip r:embed="rId2"/>
          <a:srcRect l="19659" t="19201" r="31948" b="44318"/>
          <a:stretch>
            <a:fillRect/>
          </a:stretch>
        </p:blipFill>
        <p:spPr>
          <a:xfrm>
            <a:off x="2160905" y="1278890"/>
            <a:ext cx="6440170" cy="1904365"/>
          </a:xfrm>
          <a:prstGeom prst="round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Zone de texte 2"/>
          <p:cNvSpPr txBox="1"/>
          <p:nvPr/>
        </p:nvSpPr>
        <p:spPr>
          <a:xfrm>
            <a:off x="1642745" y="505460"/>
            <a:ext cx="657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</a:rPr>
              <a:t>Les variables importantes</a:t>
            </a:r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2267585" y="3306445"/>
            <a:ext cx="6333490" cy="245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fr-FR" altLang="en-US" sz="10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0,087	0,279	0,37	1,138	0,279	1,547</a:t>
            </a:r>
            <a:endParaRPr lang="fr-FR" altLang="en-US" sz="10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Zone de texte 7"/>
          <p:cNvSpPr txBox="1"/>
          <p:nvPr/>
        </p:nvSpPr>
        <p:spPr>
          <a:xfrm>
            <a:off x="2266950" y="3697605"/>
            <a:ext cx="315087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fr-FR" altLang="en-US">
                <a:latin typeface="Georgia" panose="02040502050405020303" charset="0"/>
                <a:cs typeface="Georgia" panose="02040502050405020303" charset="0"/>
              </a:rPr>
              <a:t>Marge_bas</a:t>
            </a:r>
            <a:endParaRPr lang="fr-FR" alt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Zone de texte 8"/>
          <p:cNvSpPr txBox="1"/>
          <p:nvPr/>
        </p:nvSpPr>
        <p:spPr>
          <a:xfrm>
            <a:off x="5474970" y="3697605"/>
            <a:ext cx="312547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fr-FR" altLang="en-US">
                <a:latin typeface="Georgia" panose="02040502050405020303" charset="0"/>
                <a:cs typeface="Georgia" panose="02040502050405020303" charset="0"/>
              </a:rPr>
              <a:t>Longueur</a:t>
            </a:r>
            <a:endParaRPr lang="fr-FR" alt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8" y="1869758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4030980" y="2203133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fr-FR" altLang="en-US" sz="5400" b="1" dirty="0">
                <a:solidFill>
                  <a:schemeClr val="bg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  <a:t>2</a:t>
            </a:r>
            <a:endParaRPr lang="fr-FR" altLang="en-US" sz="5400" b="1" dirty="0">
              <a:solidFill>
                <a:schemeClr val="bg1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2908300" y="3216275"/>
            <a:ext cx="3862388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fr-FR" altLang="zh-CN" sz="1600" b="1" dirty="0">
                <a:solidFill>
                  <a:schemeClr val="bg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  <a:t>Analyse en composantes principales(ACP)</a:t>
            </a:r>
            <a:endParaRPr lang="fr-FR" altLang="zh-CN" sz="1600" b="1" dirty="0">
              <a:solidFill>
                <a:schemeClr val="bg1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3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46" name="文本框 12"/>
          <p:cNvSpPr txBox="1"/>
          <p:nvPr/>
        </p:nvSpPr>
        <p:spPr>
          <a:xfrm>
            <a:off x="429260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9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38" name="Rectangle 2"/>
          <p:cNvSpPr/>
          <p:nvPr/>
        </p:nvSpPr>
        <p:spPr>
          <a:xfrm>
            <a:off x="4068763" y="3651250"/>
            <a:ext cx="131763" cy="1519238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Rectangle 40"/>
          <p:cNvSpPr/>
          <p:nvPr/>
        </p:nvSpPr>
        <p:spPr>
          <a:xfrm>
            <a:off x="4200525" y="3300413"/>
            <a:ext cx="146050" cy="1870075"/>
          </a:xfrm>
          <a:prstGeom prst="rect">
            <a:avLst/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Rectangle 41"/>
          <p:cNvSpPr/>
          <p:nvPr/>
        </p:nvSpPr>
        <p:spPr>
          <a:xfrm>
            <a:off x="4343400" y="2052638"/>
            <a:ext cx="144463" cy="3119438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1" name="Rectangle 42"/>
          <p:cNvSpPr/>
          <p:nvPr/>
        </p:nvSpPr>
        <p:spPr>
          <a:xfrm>
            <a:off x="4505008" y="2050733"/>
            <a:ext cx="133350" cy="3119438"/>
          </a:xfrm>
          <a:prstGeom prst="rect">
            <a:avLst/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Rectangle 43"/>
          <p:cNvSpPr/>
          <p:nvPr/>
        </p:nvSpPr>
        <p:spPr>
          <a:xfrm>
            <a:off x="4613275" y="2671763"/>
            <a:ext cx="122238" cy="2500313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Rectangle 44"/>
          <p:cNvSpPr/>
          <p:nvPr/>
        </p:nvSpPr>
        <p:spPr>
          <a:xfrm>
            <a:off x="4733925" y="2681288"/>
            <a:ext cx="133350" cy="2489200"/>
          </a:xfrm>
          <a:prstGeom prst="rect">
            <a:avLst/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Rectangle 45"/>
          <p:cNvSpPr/>
          <p:nvPr/>
        </p:nvSpPr>
        <p:spPr>
          <a:xfrm>
            <a:off x="4867275" y="3929063"/>
            <a:ext cx="123825" cy="1241425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5" name="Rectangle 46"/>
          <p:cNvSpPr/>
          <p:nvPr/>
        </p:nvSpPr>
        <p:spPr>
          <a:xfrm>
            <a:off x="4991100" y="3938588"/>
            <a:ext cx="123825" cy="1231900"/>
          </a:xfrm>
          <a:prstGeom prst="rect">
            <a:avLst/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6" name="Round Same Side Corner Rectangle 47"/>
          <p:cNvSpPr/>
          <p:nvPr/>
        </p:nvSpPr>
        <p:spPr>
          <a:xfrm rot="16200000">
            <a:off x="2257425" y="592138"/>
            <a:ext cx="628650" cy="35496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7" name="Round Same Side Corner Rectangle 4"/>
          <p:cNvSpPr/>
          <p:nvPr/>
        </p:nvSpPr>
        <p:spPr>
          <a:xfrm rot="16200000">
            <a:off x="1980406" y="2205831"/>
            <a:ext cx="628650" cy="35480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8" name="Round Same Side Corner Rectangle 48"/>
          <p:cNvSpPr/>
          <p:nvPr/>
        </p:nvSpPr>
        <p:spPr>
          <a:xfrm rot="5400000">
            <a:off x="6326981" y="1227931"/>
            <a:ext cx="628650" cy="35480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9" name="Round Same Side Corner Rectangle 49"/>
          <p:cNvSpPr/>
          <p:nvPr/>
        </p:nvSpPr>
        <p:spPr>
          <a:xfrm rot="5400000">
            <a:off x="6451600" y="2600325"/>
            <a:ext cx="628650" cy="330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50" name="Isosceles Triangle 1"/>
          <p:cNvSpPr/>
          <p:nvPr/>
        </p:nvSpPr>
        <p:spPr>
          <a:xfrm rot="10800000">
            <a:off x="4064000" y="5172075"/>
            <a:ext cx="1050925" cy="566738"/>
          </a:xfrm>
          <a:prstGeom prst="triangle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51" name="Isosceles Triangle 39"/>
          <p:cNvSpPr/>
          <p:nvPr/>
        </p:nvSpPr>
        <p:spPr>
          <a:xfrm rot="10800000">
            <a:off x="4457700" y="5591175"/>
            <a:ext cx="263525" cy="147638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0262" name="TextBox 13"/>
          <p:cNvSpPr txBox="1"/>
          <p:nvPr/>
        </p:nvSpPr>
        <p:spPr>
          <a:xfrm>
            <a:off x="4867275" y="2818130"/>
            <a:ext cx="334518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911225">
              <a:spcBef>
                <a:spcPct val="20000"/>
              </a:spcBef>
            </a:pPr>
            <a:r>
              <a:rPr lang="fr-FR" sz="1200" b="1" dirty="0">
                <a:solidFill>
                  <a:srgbClr val="00BAC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Arial" panose="020B0604020202020204" pitchFamily="34" charset="0"/>
              </a:rPr>
              <a:t>Rerésentation des  variables par cercle de corrélation</a:t>
            </a:r>
            <a:endParaRPr lang="fr-FR" sz="1200" b="1" dirty="0">
              <a:solidFill>
                <a:srgbClr val="00BAC1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  <a:sym typeface="Arial" panose="020B0604020202020204" pitchFamily="34" charset="0"/>
            </a:endParaRPr>
          </a:p>
        </p:txBody>
      </p:sp>
      <p:sp>
        <p:nvSpPr>
          <p:cNvPr id="10264" name="TextBox 13"/>
          <p:cNvSpPr txBox="1"/>
          <p:nvPr/>
        </p:nvSpPr>
        <p:spPr>
          <a:xfrm>
            <a:off x="1019175" y="2275205"/>
            <a:ext cx="3076575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fr-FR" altLang="en-US" sz="1200" b="1" dirty="0">
                <a:solidFill>
                  <a:srgbClr val="00BAC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Arial" panose="020B0604020202020204" pitchFamily="34" charset="0"/>
              </a:rPr>
              <a:t>Analyse d'éboulis des valeurs propres</a:t>
            </a:r>
            <a:endParaRPr lang="fr-FR" altLang="en-US" sz="1200" b="1" dirty="0">
              <a:solidFill>
                <a:srgbClr val="00BAC1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  <a:sym typeface="Arial" panose="020B0604020202020204" pitchFamily="34" charset="0"/>
            </a:endParaRPr>
          </a:p>
        </p:txBody>
      </p:sp>
      <p:sp>
        <p:nvSpPr>
          <p:cNvPr id="10266" name="TextBox 13"/>
          <p:cNvSpPr txBox="1"/>
          <p:nvPr/>
        </p:nvSpPr>
        <p:spPr>
          <a:xfrm>
            <a:off x="5114925" y="4057650"/>
            <a:ext cx="309689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911225">
              <a:spcBef>
                <a:spcPct val="20000"/>
              </a:spcBef>
            </a:pPr>
            <a:r>
              <a:rPr lang="fr-FR" sz="1200" b="1" dirty="0">
                <a:solidFill>
                  <a:srgbClr val="00BAC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Arial" panose="020B0604020202020204" pitchFamily="34" charset="0"/>
              </a:rPr>
              <a:t>Analyser la qualité de présentation et la contribution des individus</a:t>
            </a:r>
            <a:endParaRPr lang="fr-FR" sz="1200" b="1" dirty="0">
              <a:solidFill>
                <a:srgbClr val="00BAC1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  <a:sym typeface="Arial" panose="020B0604020202020204" pitchFamily="34" charset="0"/>
            </a:endParaRPr>
          </a:p>
        </p:txBody>
      </p:sp>
      <p:sp>
        <p:nvSpPr>
          <p:cNvPr id="10268" name="TextBox 13"/>
          <p:cNvSpPr txBox="1"/>
          <p:nvPr/>
        </p:nvSpPr>
        <p:spPr>
          <a:xfrm>
            <a:off x="896620" y="3780155"/>
            <a:ext cx="306768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911225">
              <a:spcBef>
                <a:spcPct val="20000"/>
              </a:spcBef>
            </a:pPr>
            <a:r>
              <a:rPr lang="fr-FR" sz="1200" b="1" dirty="0">
                <a:solidFill>
                  <a:srgbClr val="00BAC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Arial" panose="020B0604020202020204" pitchFamily="34" charset="0"/>
              </a:rPr>
              <a:t>Représentation des individus par les plans factoriels</a:t>
            </a:r>
            <a:endParaRPr lang="fr-FR" sz="1200" b="1" dirty="0">
              <a:solidFill>
                <a:srgbClr val="00BAC1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10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433195" y="592455"/>
            <a:ext cx="695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</a:rPr>
              <a:t>Analyse de l'éboulis des valeurs propres</a:t>
            </a:r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3" name="Image 2" descr="ebouli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1530985"/>
            <a:ext cx="6413500" cy="4018915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10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414145" y="513080"/>
            <a:ext cx="695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</a:rPr>
              <a:t>Méthode de coude</a:t>
            </a:r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5" name="Image 4" descr="coud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5" y="1075690"/>
            <a:ext cx="5518150" cy="4040505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11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395730" y="641985"/>
            <a:ext cx="7747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</a:rPr>
              <a:t>Cercle de corrélation</a:t>
            </a:r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3" name="Image 2" descr="cercle de correl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" y="1384300"/>
            <a:ext cx="4452620" cy="351663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Image 6" descr="projetction_ind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05" y="1383665"/>
            <a:ext cx="4163060" cy="351726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8" name="Zone de texte 7"/>
          <p:cNvSpPr txBox="1"/>
          <p:nvPr/>
        </p:nvSpPr>
        <p:spPr>
          <a:xfrm>
            <a:off x="400050" y="5177790"/>
            <a:ext cx="4391025" cy="3683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pPr algn="ctr"/>
            <a:r>
              <a:rPr lang="fr-FR" altLang="en-US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Cercle de corrélation(F1 et F2)</a:t>
            </a:r>
            <a:endParaRPr lang="fr-FR" altLang="en-US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Zone de texte 8"/>
          <p:cNvSpPr txBox="1"/>
          <p:nvPr/>
        </p:nvSpPr>
        <p:spPr>
          <a:xfrm>
            <a:off x="4980305" y="5177790"/>
            <a:ext cx="4105275" cy="3683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pPr algn="ctr"/>
            <a:r>
              <a:rPr lang="fr-FR" altLang="en-US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Projection des individus(F1 et F2)</a:t>
            </a:r>
            <a:endParaRPr lang="fr-FR" altLang="en-US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12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395730" y="641985"/>
            <a:ext cx="7747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</a:rPr>
              <a:t>Cercle de corrélation</a:t>
            </a:r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Zone de texte 7"/>
          <p:cNvSpPr txBox="1"/>
          <p:nvPr/>
        </p:nvSpPr>
        <p:spPr>
          <a:xfrm>
            <a:off x="400050" y="5177790"/>
            <a:ext cx="4391025" cy="3683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pPr algn="ctr"/>
            <a:r>
              <a:rPr lang="fr-FR" altLang="en-US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Cercle de corrélation(F1 et F3)</a:t>
            </a:r>
            <a:endParaRPr lang="fr-FR" altLang="en-US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Zone de texte 8"/>
          <p:cNvSpPr txBox="1"/>
          <p:nvPr/>
        </p:nvSpPr>
        <p:spPr>
          <a:xfrm>
            <a:off x="4980305" y="5177790"/>
            <a:ext cx="4105275" cy="3683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pPr algn="ctr"/>
            <a:r>
              <a:rPr lang="fr-FR" altLang="en-US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Projection des individus(F1 et F3)</a:t>
            </a:r>
            <a:endParaRPr lang="fr-FR" altLang="en-US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5" name="Image 4" descr="f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" y="1383665"/>
            <a:ext cx="4112260" cy="3626485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Image 9" descr="f3_pro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05" y="1363980"/>
            <a:ext cx="3743325" cy="364617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13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3" name="Image 2" descr="projectio-indivus_cou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" y="1212850"/>
            <a:ext cx="6842760" cy="450088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Zone de texte 4"/>
          <p:cNvSpPr txBox="1"/>
          <p:nvPr/>
        </p:nvSpPr>
        <p:spPr>
          <a:xfrm>
            <a:off x="1309370" y="567690"/>
            <a:ext cx="7228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Projection des individus sur le  plan  factoriels</a:t>
            </a:r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15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3" name="Image 2" descr="contribution"/>
          <p:cNvPicPr>
            <a:picLocks noChangeAspect="1"/>
          </p:cNvPicPr>
          <p:nvPr/>
        </p:nvPicPr>
        <p:blipFill>
          <a:blip r:embed="rId2"/>
          <a:srcRect l="21195" t="21742" r="66626" b="18329"/>
          <a:stretch>
            <a:fillRect/>
          </a:stretch>
        </p:blipFill>
        <p:spPr>
          <a:xfrm>
            <a:off x="1420495" y="1847850"/>
            <a:ext cx="1873250" cy="2971165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</p:pic>
      <p:sp>
        <p:nvSpPr>
          <p:cNvPr id="5" name="Zone de texte 4"/>
          <p:cNvSpPr txBox="1"/>
          <p:nvPr/>
        </p:nvSpPr>
        <p:spPr>
          <a:xfrm>
            <a:off x="1420495" y="513080"/>
            <a:ext cx="1872615" cy="110680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l"/>
            <a:r>
              <a:rPr lang="fr-FR" altLang="en-US">
                <a:solidFill>
                  <a:srgbClr val="00B0F0"/>
                </a:solidFill>
                <a:latin typeface="Georgia" panose="02040502050405020303" charset="0"/>
                <a:cs typeface="Georgia" panose="02040502050405020303" charset="0"/>
              </a:rPr>
              <a:t>La contribution des individus</a:t>
            </a:r>
            <a:endParaRPr lang="fr-FR" altLang="en-US">
              <a:solidFill>
                <a:srgbClr val="00B0F0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/>
            <a:r>
              <a:rPr lang="fr-FR" altLang="en-US" sz="10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La contribution : indique l’influence de l’individu</a:t>
            </a:r>
            <a:endParaRPr lang="fr-FR" altLang="en-US" sz="10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l"/>
            <a:r>
              <a:rPr lang="fr-FR" altLang="en-US" sz="10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dans la définition du facteur</a:t>
            </a:r>
            <a:endParaRPr lang="fr-FR" altLang="en-US" sz="10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Zone de texte 6"/>
          <p:cNvSpPr txBox="1"/>
          <p:nvPr/>
        </p:nvSpPr>
        <p:spPr>
          <a:xfrm>
            <a:off x="3773170" y="523875"/>
            <a:ext cx="2266315" cy="166052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fr-FR" altLang="en-US">
                <a:solidFill>
                  <a:srgbClr val="00B0F0"/>
                </a:solidFill>
                <a:latin typeface="Georgia" panose="02040502050405020303" charset="0"/>
                <a:cs typeface="Georgia" panose="02040502050405020303" charset="0"/>
              </a:rPr>
              <a:t>Qualité de représentation des individus - COS2:</a:t>
            </a:r>
            <a:endParaRPr lang="fr-FR" altLang="en-US">
              <a:solidFill>
                <a:srgbClr val="00B0F0"/>
              </a:solidFill>
              <a:latin typeface="Georgia" panose="02040502050405020303" charset="0"/>
              <a:cs typeface="Georgia" panose="02040502050405020303" charset="0"/>
            </a:endParaRPr>
          </a:p>
          <a:p>
            <a:endParaRPr lang="fr-FR" altLang="en-US">
              <a:solidFill>
                <a:srgbClr val="00B0F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fr-FR" altLang="en-US" sz="10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Indique la qualité de la représentation de l’individu sur le facteur .</a:t>
            </a:r>
            <a:endParaRPr lang="fr-FR" altLang="en-US" sz="10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10" name="Image 9" descr="qualite"/>
          <p:cNvPicPr>
            <a:picLocks noChangeAspect="1"/>
          </p:cNvPicPr>
          <p:nvPr/>
        </p:nvPicPr>
        <p:blipFill>
          <a:blip r:embed="rId3"/>
          <a:srcRect l="17983" t="18706" r="70765" b="21421"/>
          <a:stretch>
            <a:fillRect/>
          </a:stretch>
        </p:blipFill>
        <p:spPr>
          <a:xfrm>
            <a:off x="3773170" y="2352675"/>
            <a:ext cx="2266315" cy="268224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12" name="Image 11" descr="qualite_2"/>
          <p:cNvPicPr>
            <a:picLocks noChangeAspect="1"/>
          </p:cNvPicPr>
          <p:nvPr/>
        </p:nvPicPr>
        <p:blipFill>
          <a:blip r:embed="rId4"/>
          <a:srcRect l="16857" t="17865" r="63684" b="22019"/>
          <a:stretch>
            <a:fillRect/>
          </a:stretch>
        </p:blipFill>
        <p:spPr>
          <a:xfrm>
            <a:off x="6306185" y="513080"/>
            <a:ext cx="1781175" cy="2756535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3" name="Zone de texte 12"/>
          <p:cNvSpPr txBox="1"/>
          <p:nvPr/>
        </p:nvSpPr>
        <p:spPr>
          <a:xfrm>
            <a:off x="6318250" y="3522345"/>
            <a:ext cx="1781175" cy="36830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fr-FR" altLang="en-US">
                <a:solidFill>
                  <a:srgbClr val="00B0F0"/>
                </a:solidFill>
                <a:latin typeface="Georgia" panose="02040502050405020303" charset="0"/>
                <a:cs typeface="Georgia" panose="02040502050405020303" charset="0"/>
              </a:rPr>
              <a:t>COS2_2</a:t>
            </a:r>
            <a:endParaRPr lang="fr-FR" altLang="en-US">
              <a:solidFill>
                <a:srgbClr val="00B0F0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3" y="1858328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3997325" y="2191703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fr-FR" altLang="zh-CN" sz="5400" b="1" dirty="0">
                <a:solidFill>
                  <a:schemeClr val="bg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  <a:t>  3</a:t>
            </a:r>
            <a:endParaRPr lang="fr-FR" altLang="zh-CN" sz="5400" b="1" dirty="0">
              <a:solidFill>
                <a:schemeClr val="bg1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2908300" y="3216275"/>
            <a:ext cx="3862388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fr-FR" altLang="zh-CN" sz="1600" b="1" dirty="0">
                <a:solidFill>
                  <a:schemeClr val="bg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  <a:t>Algorithme de</a:t>
            </a:r>
            <a:endParaRPr lang="fr-FR" altLang="zh-CN" sz="1600" b="1" dirty="0">
              <a:solidFill>
                <a:schemeClr val="bg1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  <a:p>
            <a:pPr algn="ctr"/>
            <a:r>
              <a:rPr lang="fr-FR" altLang="zh-CN" sz="1600" b="1" dirty="0">
                <a:solidFill>
                  <a:schemeClr val="bg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  <a:t>classification</a:t>
            </a:r>
            <a:endParaRPr lang="fr-FR" altLang="zh-CN" sz="1600" b="1" dirty="0">
              <a:solidFill>
                <a:schemeClr val="bg1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1016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7" name="组合 33"/>
          <p:cNvGrpSpPr/>
          <p:nvPr/>
        </p:nvGrpSpPr>
        <p:grpSpPr>
          <a:xfrm>
            <a:off x="2874963" y="1141413"/>
            <a:ext cx="3413125" cy="1121210"/>
            <a:chOff x="2782716" y="1093790"/>
            <a:chExt cx="3410026" cy="1122874"/>
          </a:xfrm>
        </p:grpSpPr>
        <p:sp>
          <p:nvSpPr>
            <p:cNvPr id="6148" name="文本框 5"/>
            <p:cNvSpPr txBox="1"/>
            <p:nvPr/>
          </p:nvSpPr>
          <p:spPr>
            <a:xfrm>
              <a:off x="3755693" y="1093790"/>
              <a:ext cx="1421595" cy="7690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/>
              <a:endParaRPr lang="zh-CN" altLang="en-US" sz="4400" b="1" dirty="0">
                <a:solidFill>
                  <a:srgbClr val="00B2B8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6149" name="文本框 32"/>
            <p:cNvSpPr txBox="1"/>
            <p:nvPr/>
          </p:nvSpPr>
          <p:spPr>
            <a:xfrm>
              <a:off x="2782716" y="1447174"/>
              <a:ext cx="3410026" cy="7694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en-US" altLang="zh-CN" sz="4400" b="1" dirty="0">
                  <a:solidFill>
                    <a:srgbClr val="EDEEEF"/>
                  </a:solidFill>
                  <a:ea typeface="Calibri" panose="020F0502020204030204" pitchFamily="34" charset="0"/>
                </a:rPr>
                <a:t>CONTEN</a:t>
              </a:r>
              <a:r>
                <a:rPr lang="fr-FR" altLang="en-US" sz="4400" b="1" dirty="0">
                  <a:solidFill>
                    <a:srgbClr val="EDEEEF"/>
                  </a:solidFill>
                  <a:ea typeface="Calibri" panose="020F0502020204030204" pitchFamily="34" charset="0"/>
                </a:rPr>
                <a:t>U</a:t>
              </a:r>
              <a:r>
                <a:rPr lang="en-US" altLang="zh-CN" sz="4400" b="1" dirty="0">
                  <a:solidFill>
                    <a:srgbClr val="EDEEEF"/>
                  </a:solidFill>
                  <a:ea typeface="Calibri" panose="020F0502020204030204" pitchFamily="34" charset="0"/>
                </a:rPr>
                <a:t>S</a:t>
              </a:r>
              <a:endParaRPr lang="zh-CN" altLang="en-US" sz="4400" b="1" dirty="0">
                <a:solidFill>
                  <a:srgbClr val="EDEEEF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6150" name="组合 41"/>
          <p:cNvGrpSpPr/>
          <p:nvPr/>
        </p:nvGrpSpPr>
        <p:grpSpPr>
          <a:xfrm>
            <a:off x="641985" y="2563813"/>
            <a:ext cx="1738313" cy="1935162"/>
            <a:chOff x="783075" y="2676226"/>
            <a:chExt cx="1820234" cy="2027730"/>
          </a:xfrm>
        </p:grpSpPr>
        <p:sp>
          <p:nvSpPr>
            <p:cNvPr id="19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4" name="文本框 41"/>
            <p:cNvSpPr txBox="1"/>
            <p:nvPr/>
          </p:nvSpPr>
          <p:spPr>
            <a:xfrm>
              <a:off x="1164658" y="3069978"/>
              <a:ext cx="1010302" cy="3213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fr-FR" sz="1400" dirty="0">
                  <a:solidFill>
                    <a:srgbClr val="FFFFFF"/>
                  </a:solidFill>
                  <a:latin typeface="Georgia" panose="02040502050405020303" charset="0"/>
                  <a:ea typeface="Calibri" panose="020F0502020204030204" pitchFamily="34" charset="0"/>
                  <a:cs typeface="Georgia" panose="02040502050405020303" charset="0"/>
                </a:rPr>
                <a:t>Mission 1</a:t>
              </a:r>
              <a:endParaRPr lang="fr-FR" sz="1400" dirty="0">
                <a:solidFill>
                  <a:srgbClr val="FFFFFF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56" name="组合 63"/>
          <p:cNvGrpSpPr/>
          <p:nvPr/>
        </p:nvGrpSpPr>
        <p:grpSpPr>
          <a:xfrm>
            <a:off x="2698750" y="2563813"/>
            <a:ext cx="1738313" cy="1935162"/>
            <a:chOff x="783075" y="2676226"/>
            <a:chExt cx="1820234" cy="2027730"/>
          </a:xfrm>
        </p:grpSpPr>
        <p:sp>
          <p:nvSpPr>
            <p:cNvPr id="65" name="六边形 64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0" name="文本框 41"/>
            <p:cNvSpPr txBox="1"/>
            <p:nvPr/>
          </p:nvSpPr>
          <p:spPr>
            <a:xfrm>
              <a:off x="1164658" y="3069977"/>
              <a:ext cx="1010302" cy="3213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fr-FR" altLang="zh-CN" sz="1400" dirty="0">
                  <a:solidFill>
                    <a:srgbClr val="FFFFFF"/>
                  </a:solidFill>
                  <a:latin typeface="Georgia" panose="02040502050405020303" charset="0"/>
                  <a:ea typeface="Calibri" panose="020F0502020204030204" pitchFamily="34" charset="0"/>
                  <a:cs typeface="Georgia" panose="02040502050405020303" charset="0"/>
                </a:rPr>
                <a:t>Mission 2</a:t>
              </a:r>
              <a:endParaRPr lang="fr-FR" altLang="zh-CN" sz="1400" dirty="0">
                <a:solidFill>
                  <a:srgbClr val="FFFFFF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62" name="组合 70"/>
          <p:cNvGrpSpPr/>
          <p:nvPr/>
        </p:nvGrpSpPr>
        <p:grpSpPr>
          <a:xfrm>
            <a:off x="4684713" y="2563813"/>
            <a:ext cx="1738312" cy="1935162"/>
            <a:chOff x="783075" y="2676226"/>
            <a:chExt cx="1820234" cy="2027730"/>
          </a:xfrm>
        </p:grpSpPr>
        <p:sp>
          <p:nvSpPr>
            <p:cNvPr id="72" name="六边形 71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6" name="文本框 41"/>
            <p:cNvSpPr txBox="1"/>
            <p:nvPr/>
          </p:nvSpPr>
          <p:spPr>
            <a:xfrm>
              <a:off x="1164658" y="3069977"/>
              <a:ext cx="1010302" cy="3213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fr-FR" altLang="en-US" sz="1400" dirty="0">
                  <a:solidFill>
                    <a:srgbClr val="FFFFFF"/>
                  </a:solidFill>
                  <a:latin typeface="Georgia" panose="02040502050405020303" charset="0"/>
                  <a:ea typeface="Calibri" panose="020F0502020204030204" pitchFamily="34" charset="0"/>
                  <a:cs typeface="Georgia" panose="02040502050405020303" charset="0"/>
                </a:rPr>
                <a:t>Mission </a:t>
              </a:r>
              <a:r>
                <a:rPr lang="en-US" altLang="zh-CN" sz="1400" dirty="0">
                  <a:solidFill>
                    <a:srgbClr val="FFFFFF"/>
                  </a:solidFill>
                  <a:latin typeface="Georgia" panose="02040502050405020303" charset="0"/>
                  <a:ea typeface="Calibri" panose="020F0502020204030204" pitchFamily="34" charset="0"/>
                  <a:cs typeface="Georgia" panose="02040502050405020303" charset="0"/>
                </a:rPr>
                <a:t>3</a:t>
              </a:r>
              <a:endParaRPr lang="zh-CN" altLang="en-US" sz="1400" dirty="0">
                <a:solidFill>
                  <a:srgbClr val="FFFFFF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68" name="组合 77"/>
          <p:cNvGrpSpPr/>
          <p:nvPr/>
        </p:nvGrpSpPr>
        <p:grpSpPr>
          <a:xfrm>
            <a:off x="6704013" y="2563813"/>
            <a:ext cx="1738312" cy="1935162"/>
            <a:chOff x="783075" y="2676226"/>
            <a:chExt cx="1820234" cy="2027730"/>
          </a:xfrm>
        </p:grpSpPr>
        <p:sp>
          <p:nvSpPr>
            <p:cNvPr id="79" name="六边形 7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2" name="文本框 41"/>
            <p:cNvSpPr txBox="1"/>
            <p:nvPr/>
          </p:nvSpPr>
          <p:spPr>
            <a:xfrm>
              <a:off x="1164658" y="3069977"/>
              <a:ext cx="1010302" cy="3213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fr-FR" sz="1400" dirty="0">
                  <a:solidFill>
                    <a:srgbClr val="FFFFFF"/>
                  </a:solidFill>
                  <a:latin typeface="Georgia" panose="02040502050405020303" charset="0"/>
                  <a:ea typeface="Calibri" panose="020F0502020204030204" pitchFamily="34" charset="0"/>
                  <a:cs typeface="Georgia" panose="02040502050405020303" charset="0"/>
                </a:rPr>
                <a:t>Mission 4</a:t>
              </a:r>
              <a:endParaRPr lang="fr-FR" sz="1400" dirty="0">
                <a:solidFill>
                  <a:srgbClr val="FFFFFF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endParaRPr>
            </a:p>
          </p:txBody>
        </p:sp>
        <p:sp>
          <p:nvSpPr>
            <p:cNvPr id="84" name="等腰三角形 83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Zone de texte 1"/>
          <p:cNvSpPr txBox="1"/>
          <p:nvPr/>
        </p:nvSpPr>
        <p:spPr>
          <a:xfrm>
            <a:off x="832485" y="3385185"/>
            <a:ext cx="1359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2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Présentation des</a:t>
            </a:r>
            <a:endParaRPr lang="fr-FR" altLang="en-US" sz="12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fr-FR" altLang="en-US" sz="12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données</a:t>
            </a:r>
            <a:endParaRPr lang="fr-FR" altLang="en-US" sz="12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2883535" y="3246120"/>
            <a:ext cx="1409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2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Analyse en Composantes Principales</a:t>
            </a:r>
            <a:endParaRPr lang="fr-FR" altLang="en-US" sz="12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4860925" y="3335655"/>
            <a:ext cx="1519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2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    Algorithme de</a:t>
            </a:r>
            <a:endParaRPr lang="fr-FR" altLang="en-US" sz="12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fr-FR" altLang="en-US" sz="12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classification</a:t>
            </a:r>
            <a:endParaRPr lang="fr-FR" altLang="en-US" sz="12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6911975" y="3372485"/>
            <a:ext cx="1421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200">
                <a:solidFill>
                  <a:schemeClr val="bg1"/>
                </a:solidFill>
                <a:latin typeface="Georgia" panose="02040502050405020303" charset="0"/>
                <a:cs typeface="Georgia" panose="02040502050405020303" charset="0"/>
              </a:rPr>
              <a:t>Regression logistique</a:t>
            </a:r>
            <a:endParaRPr lang="fr-FR" altLang="en-US" sz="1200">
              <a:solidFill>
                <a:schemeClr val="bg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17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Image 1" descr="class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249045"/>
            <a:ext cx="4570095" cy="40322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3" name="Image 2" descr="projetction_ind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85" y="1249045"/>
            <a:ext cx="4050665" cy="40322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Zone de texte 4"/>
          <p:cNvSpPr txBox="1"/>
          <p:nvPr/>
        </p:nvSpPr>
        <p:spPr>
          <a:xfrm>
            <a:off x="1581150" y="542925"/>
            <a:ext cx="7204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</a:rPr>
              <a:t>Résulat de K_means pour les Clusters</a:t>
            </a:r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Zone de texte 6"/>
          <p:cNvSpPr txBox="1"/>
          <p:nvPr/>
        </p:nvSpPr>
        <p:spPr>
          <a:xfrm>
            <a:off x="318770" y="5481320"/>
            <a:ext cx="4638675" cy="3683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fr-FR" altLang="en-US">
                <a:solidFill>
                  <a:srgbClr val="00B0F0"/>
                </a:solidFill>
              </a:rPr>
              <a:t>K_means</a:t>
            </a:r>
            <a:endParaRPr lang="fr-FR" altLang="en-US">
              <a:solidFill>
                <a:srgbClr val="00B0F0"/>
              </a:solidFill>
            </a:endParaRPr>
          </a:p>
        </p:txBody>
      </p:sp>
      <p:sp>
        <p:nvSpPr>
          <p:cNvPr id="8" name="Zone de texte 7"/>
          <p:cNvSpPr txBox="1"/>
          <p:nvPr/>
        </p:nvSpPr>
        <p:spPr>
          <a:xfrm>
            <a:off x="5027295" y="5481320"/>
            <a:ext cx="3992880" cy="3683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fr-FR" altLang="en-US">
                <a:solidFill>
                  <a:srgbClr val="00B0F0"/>
                </a:solidFill>
              </a:rPr>
              <a:t>Base ACP</a:t>
            </a:r>
            <a:endParaRPr lang="fr-FR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3335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18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2636520" y="1191260"/>
            <a:ext cx="3286760" cy="3683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</a:rPr>
              <a:t>Matrice de confision</a:t>
            </a:r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2636520" y="4630420"/>
          <a:ext cx="3286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80"/>
                <a:gridCol w="164338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>
                          <a:latin typeface="Georgia" panose="02040502050405020303" charset="0"/>
                          <a:cs typeface="Georgia" panose="02040502050405020303" charset="0"/>
                        </a:rPr>
                        <a:t>Vrai</a:t>
                      </a:r>
                      <a:endParaRPr lang="fr-FR" altLang="en-US">
                        <a:latin typeface="Georgia" panose="02040502050405020303" charset="0"/>
                        <a:cs typeface="Georgia" panose="020405020504050203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>
                          <a:latin typeface="Georgia" panose="02040502050405020303" charset="0"/>
                          <a:cs typeface="Georgia" panose="02040502050405020303" charset="0"/>
                        </a:rPr>
                        <a:t>Faux</a:t>
                      </a:r>
                      <a:endParaRPr lang="fr-FR" altLang="en-US">
                        <a:latin typeface="Georgia" panose="02040502050405020303" charset="0"/>
                        <a:cs typeface="Georgia" panose="02040502050405020303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>
                          <a:latin typeface="Georgia" panose="02040502050405020303" charset="0"/>
                          <a:cs typeface="Georgia" panose="02040502050405020303" charset="0"/>
                        </a:rPr>
                        <a:t>100</a:t>
                      </a:r>
                      <a:endParaRPr lang="fr-FR" altLang="en-US">
                        <a:latin typeface="Georgia" panose="02040502050405020303" charset="0"/>
                        <a:cs typeface="Georgia" panose="020405020504050203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>
                          <a:latin typeface="Georgia" panose="02040502050405020303" charset="0"/>
                          <a:cs typeface="Georgia" panose="02040502050405020303" charset="0"/>
                        </a:rPr>
                        <a:t>70</a:t>
                      </a:r>
                      <a:endParaRPr lang="fr-FR" altLang="en-US">
                        <a:latin typeface="Georgia" panose="02040502050405020303" charset="0"/>
                        <a:cs typeface="Georgia" panose="02040502050405020303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èche courbée vers la gauche 9"/>
          <p:cNvSpPr/>
          <p:nvPr/>
        </p:nvSpPr>
        <p:spPr>
          <a:xfrm>
            <a:off x="2827020" y="3808730"/>
            <a:ext cx="290195" cy="7200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pic>
        <p:nvPicPr>
          <p:cNvPr id="13" name="Image 12" descr="confision"/>
          <p:cNvPicPr>
            <a:picLocks noChangeAspect="1"/>
          </p:cNvPicPr>
          <p:nvPr/>
        </p:nvPicPr>
        <p:blipFill>
          <a:blip r:embed="rId2"/>
          <a:srcRect l="19133" t="34219" r="62965" b="41957"/>
          <a:stretch>
            <a:fillRect/>
          </a:stretch>
        </p:blipFill>
        <p:spPr>
          <a:xfrm>
            <a:off x="3350895" y="1899285"/>
            <a:ext cx="1858010" cy="2138045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32385" y="45402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8" y="1771968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3996690" y="2105343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fr-FR" altLang="zh-CN" sz="5400" b="1" dirty="0">
                <a:solidFill>
                  <a:schemeClr val="bg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  <a:t>4</a:t>
            </a:r>
            <a:endParaRPr lang="fr-FR" altLang="zh-CN" sz="5400" b="1" dirty="0">
              <a:solidFill>
                <a:schemeClr val="bg1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2908300" y="3216275"/>
            <a:ext cx="3862388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fr-FR" altLang="zh-CN" sz="1600" b="1" dirty="0">
                <a:solidFill>
                  <a:schemeClr val="bg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  <a:t>Régression logistique</a:t>
            </a:r>
            <a:endParaRPr lang="fr-FR" altLang="zh-CN" sz="1600" b="1" dirty="0">
              <a:solidFill>
                <a:schemeClr val="bg1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2159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b="1" dirty="0">
                <a:solidFill>
                  <a:schemeClr val="bg1"/>
                </a:solidFill>
                <a:ea typeface="Calibri" panose="020F0502020204030204" pitchFamily="34" charset="0"/>
              </a:rPr>
              <a:t>20</a:t>
            </a:r>
            <a:endParaRPr lang="fr-FR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Image 1" descr="Long_Auth"/>
          <p:cNvPicPr>
            <a:picLocks noChangeAspect="1"/>
          </p:cNvPicPr>
          <p:nvPr/>
        </p:nvPicPr>
        <p:blipFill>
          <a:blip r:embed="rId2"/>
          <a:srcRect l="7442" t="8907" r="8807" b="6401"/>
          <a:stretch>
            <a:fillRect/>
          </a:stretch>
        </p:blipFill>
        <p:spPr>
          <a:xfrm>
            <a:off x="1141730" y="1682115"/>
            <a:ext cx="6817360" cy="4420235"/>
          </a:xfrm>
          <a:prstGeom prst="rect">
            <a:avLst/>
          </a:prstGeom>
        </p:spPr>
      </p:pic>
      <p:sp>
        <p:nvSpPr>
          <p:cNvPr id="3" name="Zone de texte 2"/>
          <p:cNvSpPr txBox="1"/>
          <p:nvPr/>
        </p:nvSpPr>
        <p:spPr>
          <a:xfrm>
            <a:off x="1417955" y="513080"/>
            <a:ext cx="637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F9FB"/>
                </a:solidFill>
                <a:latin typeface="Georgia" panose="02040502050405020303" charset="0"/>
                <a:cs typeface="Georgia" panose="02040502050405020303" charset="0"/>
              </a:rPr>
              <a:t>Vision des nuage des points</a:t>
            </a:r>
            <a:endParaRPr lang="fr-FR" altLang="en-US" b="1">
              <a:solidFill>
                <a:srgbClr val="00F9FB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21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Image 1" descr="binai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" y="1335405"/>
            <a:ext cx="8681720" cy="5205730"/>
          </a:xfrm>
          <a:prstGeom prst="rect">
            <a:avLst/>
          </a:prstGeom>
        </p:spPr>
      </p:pic>
      <p:sp>
        <p:nvSpPr>
          <p:cNvPr id="3" name="Zone de texte 2"/>
          <p:cNvSpPr txBox="1"/>
          <p:nvPr/>
        </p:nvSpPr>
        <p:spPr>
          <a:xfrm>
            <a:off x="1617980" y="481330"/>
            <a:ext cx="674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F9FB"/>
                </a:solidFill>
                <a:latin typeface="Georgia" panose="02040502050405020303" charset="0"/>
                <a:cs typeface="Georgia" panose="02040502050405020303" charset="0"/>
              </a:rPr>
              <a:t>Vérifier que votre cible est binaire ou ordinale</a:t>
            </a:r>
            <a:endParaRPr lang="fr-FR" altLang="en-US" b="1">
              <a:solidFill>
                <a:srgbClr val="00F9FB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22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Image 1" descr="Régression logistiq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322705"/>
            <a:ext cx="8615045" cy="5260975"/>
          </a:xfrm>
          <a:prstGeom prst="rect">
            <a:avLst/>
          </a:prstGeom>
        </p:spPr>
      </p:pic>
      <p:sp>
        <p:nvSpPr>
          <p:cNvPr id="3" name="Zone de texte 2"/>
          <p:cNvSpPr txBox="1"/>
          <p:nvPr/>
        </p:nvSpPr>
        <p:spPr>
          <a:xfrm>
            <a:off x="1309370" y="518160"/>
            <a:ext cx="638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F9FB"/>
                </a:solidFill>
                <a:latin typeface="Georgia" panose="02040502050405020303" charset="0"/>
                <a:cs typeface="Georgia" panose="02040502050405020303" charset="0"/>
              </a:rPr>
              <a:t>la courbe sigmoïde</a:t>
            </a:r>
            <a:endParaRPr lang="fr-FR" altLang="en-US" b="1">
              <a:solidFill>
                <a:srgbClr val="00F9FB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74295" y="111125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23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012190" y="412750"/>
            <a:ext cx="3213100" cy="368300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</a:rPr>
              <a:t>Précision de modèle</a:t>
            </a:r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5" name="Image 4" descr="courbe_faux_vrai_posi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412750"/>
            <a:ext cx="4189730" cy="3752215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12" name="Image 11" descr="faux_vrai"/>
          <p:cNvPicPr>
            <a:picLocks noChangeAspect="1"/>
          </p:cNvPicPr>
          <p:nvPr/>
        </p:nvPicPr>
        <p:blipFill>
          <a:blip r:embed="rId3"/>
          <a:srcRect l="16061" t="31423" r="51039" b="22322"/>
          <a:stretch>
            <a:fillRect/>
          </a:stretch>
        </p:blipFill>
        <p:spPr>
          <a:xfrm>
            <a:off x="699770" y="1229360"/>
            <a:ext cx="3286125" cy="2118995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Flèche droite à entaille 2"/>
          <p:cNvSpPr/>
          <p:nvPr/>
        </p:nvSpPr>
        <p:spPr>
          <a:xfrm>
            <a:off x="4133850" y="2671445"/>
            <a:ext cx="446405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rcRect l="16642" t="42877" r="68297" b="45916"/>
          <a:stretch>
            <a:fillRect/>
          </a:stretch>
        </p:blipFill>
        <p:spPr>
          <a:xfrm>
            <a:off x="699770" y="3902710"/>
            <a:ext cx="1959610" cy="819785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2669540" y="4077335"/>
            <a:ext cx="1910715" cy="6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fr-FR" altLang="en-US">
                <a:latin typeface="Georgia" panose="02040502050405020303" charset="0"/>
                <a:cs typeface="Georgia" panose="02040502050405020303" charset="0"/>
              </a:rPr>
              <a:t>Taux d'erreur de notre modèle</a:t>
            </a:r>
            <a:endParaRPr lang="fr-FR" alt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rcRect l="16554" t="57083" r="71220" b="35182"/>
          <a:stretch>
            <a:fillRect/>
          </a:stretch>
        </p:blipFill>
        <p:spPr>
          <a:xfrm>
            <a:off x="699770" y="5368290"/>
            <a:ext cx="1590675" cy="645160"/>
          </a:xfrm>
          <a:prstGeom prst="rect">
            <a:avLst/>
          </a:prstGeom>
        </p:spPr>
      </p:pic>
      <p:sp>
        <p:nvSpPr>
          <p:cNvPr id="18" name="Zone de texte 17"/>
          <p:cNvSpPr txBox="1"/>
          <p:nvPr/>
        </p:nvSpPr>
        <p:spPr>
          <a:xfrm>
            <a:off x="2290445" y="5368290"/>
            <a:ext cx="1866265" cy="6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fr-FR" altLang="en-US">
                <a:latin typeface="Georgia" panose="02040502050405020303" charset="0"/>
                <a:cs typeface="Georgia" panose="02040502050405020303" charset="0"/>
              </a:rPr>
              <a:t>La précision de notre modèle</a:t>
            </a:r>
            <a:endParaRPr lang="fr-FR" alt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24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789305" y="518160"/>
            <a:ext cx="766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F9FB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Train test split</a:t>
            </a:r>
            <a:endParaRPr lang="fr-FR" altLang="en-US" b="1">
              <a:solidFill>
                <a:srgbClr val="00F9FB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graphicFrame>
        <p:nvGraphicFramePr>
          <p:cNvPr id="8" name="Diagramme 7"/>
          <p:cNvGraphicFramePr/>
          <p:nvPr/>
        </p:nvGraphicFramePr>
        <p:xfrm>
          <a:off x="508000" y="1076325"/>
          <a:ext cx="8128000" cy="5061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b="1" dirty="0">
                <a:solidFill>
                  <a:schemeClr val="bg1"/>
                </a:solidFill>
                <a:ea typeface="Calibri" panose="020F0502020204030204" pitchFamily="34" charset="0"/>
              </a:rPr>
              <a:t>25</a:t>
            </a:r>
            <a:endParaRPr lang="fr-FR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1369060" y="405765"/>
            <a:ext cx="6709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F9FB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Train test split</a:t>
            </a:r>
            <a:endParaRPr lang="fr-FR" altLang="en-US" b="1">
              <a:solidFill>
                <a:srgbClr val="00F9FB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fr-FR" altLang="en-US" b="1">
                <a:solidFill>
                  <a:srgbClr val="00F9FB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endParaRPr lang="fr-FR" altLang="en-US" b="1">
              <a:solidFill>
                <a:srgbClr val="00F9FB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Image 1" descr="courbe de train_t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" y="1377950"/>
            <a:ext cx="8096250" cy="4683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9260" y="637223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26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1778635" y="518160"/>
            <a:ext cx="664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F9FB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Test exemple</a:t>
            </a:r>
            <a:endParaRPr lang="fr-FR" altLang="en-US" b="1">
              <a:solidFill>
                <a:srgbClr val="00F9FB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 l="16088" t="54384" r="47403" b="21207"/>
          <a:stretch>
            <a:fillRect/>
          </a:stretch>
        </p:blipFill>
        <p:spPr>
          <a:xfrm>
            <a:off x="3220085" y="1241425"/>
            <a:ext cx="3364865" cy="1509395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Zone de texte 6"/>
          <p:cNvSpPr txBox="1"/>
          <p:nvPr/>
        </p:nvSpPr>
        <p:spPr>
          <a:xfrm>
            <a:off x="673100" y="1456055"/>
            <a:ext cx="2183765" cy="6451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fr-FR" altLang="en-US"/>
              <a:t>Notre modèle a une précisionde 98 %</a:t>
            </a:r>
            <a:endParaRPr lang="fr-FR" alt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rcRect l="15697" t="50655" r="71731" b="32424"/>
          <a:stretch>
            <a:fillRect/>
          </a:stretch>
        </p:blipFill>
        <p:spPr>
          <a:xfrm>
            <a:off x="2493010" y="3492500"/>
            <a:ext cx="1377315" cy="115760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Image 8" descr="rxempl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835" y="3307080"/>
            <a:ext cx="4217670" cy="322834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Flèche droite 9"/>
          <p:cNvSpPr/>
          <p:nvPr/>
        </p:nvSpPr>
        <p:spPr>
          <a:xfrm>
            <a:off x="4050030" y="3891280"/>
            <a:ext cx="292735" cy="360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2" name="Flèche vers le bas 11"/>
          <p:cNvSpPr/>
          <p:nvPr/>
        </p:nvSpPr>
        <p:spPr>
          <a:xfrm>
            <a:off x="3079750" y="2877820"/>
            <a:ext cx="485775" cy="381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577850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8" y="177133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3996690" y="2104708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  <a:t>1</a:t>
            </a:r>
            <a:endParaRPr lang="zh-CN" altLang="en-US" sz="5400" b="1" dirty="0">
              <a:solidFill>
                <a:schemeClr val="bg1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2908300" y="3216275"/>
            <a:ext cx="3862388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fr-FR" altLang="zh-CN" sz="1600" b="1" dirty="0">
                <a:solidFill>
                  <a:schemeClr val="bg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  <a:t>Nettoyage  et statistique descriptive des données</a:t>
            </a:r>
            <a:endParaRPr lang="fr-FR" altLang="zh-CN" sz="1600" b="1" dirty="0">
              <a:solidFill>
                <a:srgbClr val="00B2B8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514985" y="1022350"/>
            <a:ext cx="253365" cy="895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b="1" dirty="0">
                <a:solidFill>
                  <a:schemeClr val="bg1"/>
                </a:solidFill>
                <a:ea typeface="Calibri" panose="020F0502020204030204" pitchFamily="34" charset="0"/>
              </a:rPr>
              <a:t>27</a:t>
            </a:r>
            <a:endParaRPr lang="fr-FR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1198880" y="3244850"/>
            <a:ext cx="6746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3200" b="1">
                <a:solidFill>
                  <a:srgbClr val="00F9FB"/>
                </a:solidFill>
                <a:latin typeface="Georgia" panose="02040502050405020303" charset="0"/>
                <a:cs typeface="Georgia" panose="02040502050405020303" charset="0"/>
              </a:rPr>
              <a:t>Conclusion</a:t>
            </a:r>
            <a:endParaRPr lang="fr-FR" altLang="en-US" sz="3200" b="1">
              <a:solidFill>
                <a:srgbClr val="00F9FB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3" name="图片 3"/>
          <p:cNvPicPr>
            <a:picLocks noChangeAspect="1"/>
          </p:cNvPicPr>
          <p:nvPr/>
        </p:nvPicPr>
        <p:blipFill>
          <a:blip r:embed="rId1"/>
          <a:srcRect l="14104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框 7"/>
          <p:cNvSpPr txBox="1"/>
          <p:nvPr/>
        </p:nvSpPr>
        <p:spPr>
          <a:xfrm>
            <a:off x="457200" y="2627630"/>
            <a:ext cx="82302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fr-FR" altLang="en-US" sz="8000" b="1" dirty="0">
                <a:solidFill>
                  <a:schemeClr val="bg1"/>
                </a:solidFill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  <a:t>Merci</a:t>
            </a:r>
            <a:endParaRPr lang="fr-FR" altLang="en-US" sz="8000" b="1" dirty="0">
              <a:solidFill>
                <a:schemeClr val="bg1"/>
              </a:solidFill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1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Image 1" descr="billet"/>
          <p:cNvPicPr>
            <a:picLocks noChangeAspect="1"/>
          </p:cNvPicPr>
          <p:nvPr/>
        </p:nvPicPr>
        <p:blipFill>
          <a:blip r:embed="rId2"/>
          <a:srcRect l="9690" t="6011" r="16190" b="18473"/>
          <a:stretch>
            <a:fillRect/>
          </a:stretch>
        </p:blipFill>
        <p:spPr>
          <a:xfrm>
            <a:off x="1138555" y="1075690"/>
            <a:ext cx="5974080" cy="251206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3" name="Image 2" descr="donnees"/>
          <p:cNvPicPr>
            <a:picLocks noChangeAspect="1"/>
          </p:cNvPicPr>
          <p:nvPr/>
        </p:nvPicPr>
        <p:blipFill>
          <a:blip r:embed="rId3"/>
          <a:srcRect l="20262" t="11401" r="41269" b="26983"/>
          <a:stretch>
            <a:fillRect/>
          </a:stretch>
        </p:blipFill>
        <p:spPr>
          <a:xfrm>
            <a:off x="2734310" y="3695065"/>
            <a:ext cx="2725420" cy="167703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5" name="Zone de texte 4"/>
          <p:cNvSpPr txBox="1"/>
          <p:nvPr/>
        </p:nvSpPr>
        <p:spPr>
          <a:xfrm>
            <a:off x="1085850" y="513080"/>
            <a:ext cx="607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</a:rPr>
              <a:t>Importation et Nettoyage des données </a:t>
            </a:r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2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Image 1" descr="seabo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5" y="1254125"/>
            <a:ext cx="6466205" cy="410210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5" name="Zone de texte 4"/>
          <p:cNvSpPr txBox="1"/>
          <p:nvPr/>
        </p:nvSpPr>
        <p:spPr>
          <a:xfrm>
            <a:off x="937895" y="617220"/>
            <a:ext cx="6327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</a:rPr>
              <a:t>Analyser bivarier des données </a:t>
            </a:r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3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Image 1" descr="corre"/>
          <p:cNvPicPr>
            <a:picLocks noChangeAspect="1"/>
          </p:cNvPicPr>
          <p:nvPr/>
        </p:nvPicPr>
        <p:blipFill>
          <a:blip r:embed="rId2"/>
          <a:srcRect l="17508" t="22427" r="37627" b="33879"/>
          <a:stretch>
            <a:fillRect/>
          </a:stretch>
        </p:blipFill>
        <p:spPr>
          <a:xfrm>
            <a:off x="789305" y="1778635"/>
            <a:ext cx="3172460" cy="325882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Zone de texte 2"/>
          <p:cNvSpPr txBox="1"/>
          <p:nvPr/>
        </p:nvSpPr>
        <p:spPr>
          <a:xfrm>
            <a:off x="1710055" y="707390"/>
            <a:ext cx="4848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</a:rPr>
              <a:t>Tableau de Corrélation </a:t>
            </a:r>
            <a:endParaRPr lang="fr-FR" altLang="en-US" b="1">
              <a:solidFill>
                <a:srgbClr val="00BAC1"/>
              </a:solidFill>
            </a:endParaRPr>
          </a:p>
        </p:txBody>
      </p:sp>
      <p:pic>
        <p:nvPicPr>
          <p:cNvPr id="5" name="Image 4" descr="corrélation_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610" y="1778635"/>
            <a:ext cx="3449320" cy="325882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4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Image 1" descr="hauteur_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70" y="1303655"/>
            <a:ext cx="3806190" cy="4408170"/>
          </a:xfrm>
          <a:prstGeom prst="rect">
            <a:avLst/>
          </a:prstGeom>
        </p:spPr>
      </p:pic>
      <p:pic>
        <p:nvPicPr>
          <p:cNvPr id="3" name="Image 2" descr="hauteur_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5" y="1303655"/>
            <a:ext cx="3812540" cy="4407535"/>
          </a:xfrm>
          <a:prstGeom prst="rect">
            <a:avLst/>
          </a:prstGeom>
        </p:spPr>
      </p:pic>
      <p:sp>
        <p:nvSpPr>
          <p:cNvPr id="5" name="Zone de texte 4"/>
          <p:cNvSpPr txBox="1"/>
          <p:nvPr/>
        </p:nvSpPr>
        <p:spPr>
          <a:xfrm>
            <a:off x="1964055" y="513080"/>
            <a:ext cx="484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</a:rPr>
              <a:t>Hauteur de Billet</a:t>
            </a:r>
            <a:endParaRPr lang="fr-FR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5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" name="Image 1" descr="marge_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0" y="1247775"/>
            <a:ext cx="3922395" cy="4936490"/>
          </a:xfrm>
          <a:prstGeom prst="rect">
            <a:avLst/>
          </a:prstGeom>
        </p:spPr>
      </p:pic>
      <p:pic>
        <p:nvPicPr>
          <p:cNvPr id="3" name="Image 2" descr="marge_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" y="1247775"/>
            <a:ext cx="4277995" cy="5078730"/>
          </a:xfrm>
          <a:prstGeom prst="rect">
            <a:avLst/>
          </a:prstGeom>
        </p:spPr>
      </p:pic>
      <p:sp>
        <p:nvSpPr>
          <p:cNvPr id="5" name="Zone de texte 4"/>
          <p:cNvSpPr txBox="1"/>
          <p:nvPr/>
        </p:nvSpPr>
        <p:spPr>
          <a:xfrm>
            <a:off x="1753870" y="431800"/>
            <a:ext cx="651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</a:rPr>
              <a:t>Marge de Billet</a:t>
            </a:r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8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fr-FR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6</a:t>
            </a:r>
            <a:endParaRPr lang="fr-FR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439545" y="635000"/>
            <a:ext cx="6264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BAC1"/>
                </a:solidFill>
                <a:latin typeface="Georgia" panose="02040502050405020303" charset="0"/>
                <a:cs typeface="Georgia" panose="02040502050405020303" charset="0"/>
              </a:rPr>
              <a:t>Longueur et Diagonale d'un Billet</a:t>
            </a:r>
            <a:endParaRPr lang="fr-FR" altLang="en-US" b="1">
              <a:solidFill>
                <a:srgbClr val="00BAC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3" name="Image 2" descr="diagona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245" y="1276985"/>
            <a:ext cx="4045585" cy="4942840"/>
          </a:xfrm>
          <a:prstGeom prst="rect">
            <a:avLst/>
          </a:prstGeom>
        </p:spPr>
      </p:pic>
      <p:pic>
        <p:nvPicPr>
          <p:cNvPr id="5" name="Image 4" descr="longueu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1276985"/>
            <a:ext cx="4391660" cy="4942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1684</Words>
  <Application>WPS Presentation</Application>
  <PresentationFormat>全屏显示(4:3)</PresentationFormat>
  <Paragraphs>189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SimSun</vt:lpstr>
      <vt:lpstr>Wingdings</vt:lpstr>
      <vt:lpstr>Calibri</vt:lpstr>
      <vt:lpstr>Georgia</vt:lpstr>
      <vt:lpstr>Microsoft YaHei</vt:lpstr>
      <vt:lpstr/>
      <vt:lpstr>Arial Unicode MS</vt:lpstr>
      <vt:lpstr>等线</vt:lpstr>
      <vt:lpstr>Calibri Light</vt:lpstr>
      <vt:lpstr>Segoe Print</vt:lpstr>
      <vt:lpstr>Yu Gothic Medium</vt:lpstr>
      <vt:lpstr>Yu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google1589721221</cp:lastModifiedBy>
  <cp:revision>44</cp:revision>
  <dcterms:created xsi:type="dcterms:W3CDTF">2016-01-11T02:21:00Z</dcterms:created>
  <dcterms:modified xsi:type="dcterms:W3CDTF">2021-06-20T22:18:06Z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1036-11.2.0.9669</vt:lpwstr>
  </property>
</Properties>
</file>