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2"/>
  </p:handoutMasterIdLst>
  <p:sldIdLst>
    <p:sldId id="1591" r:id="rId3"/>
    <p:sldId id="1592" r:id="rId4"/>
    <p:sldId id="1593" r:id="rId5"/>
    <p:sldId id="1594" r:id="rId6"/>
    <p:sldId id="1616" r:id="rId7"/>
    <p:sldId id="1619" r:id="rId8"/>
    <p:sldId id="1620" r:id="rId9"/>
    <p:sldId id="1621" r:id="rId10"/>
    <p:sldId id="1622" r:id="rId12"/>
    <p:sldId id="1617" r:id="rId13"/>
    <p:sldId id="1618" r:id="rId14"/>
    <p:sldId id="1623" r:id="rId15"/>
    <p:sldId id="1624" r:id="rId16"/>
    <p:sldId id="296" r:id="rId17"/>
    <p:sldId id="1595" r:id="rId18"/>
    <p:sldId id="1626" r:id="rId19"/>
    <p:sldId id="1597" r:id="rId20"/>
    <p:sldId id="16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6"/>
    <p:restoredTop sz="94674"/>
  </p:normalViewPr>
  <p:slideViewPr>
    <p:cSldViewPr snapToGrid="0">
      <p:cViewPr varScale="1">
        <p:scale>
          <a:sx n="88" d="100"/>
          <a:sy n="88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/>
        </p:nvSpPr>
        <p:spPr>
          <a:xfrm>
            <a:off x="1247457" y="738554"/>
            <a:ext cx="9697086" cy="5380892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Image 4" descr="jeux-vide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  <p:sp>
        <p:nvSpPr>
          <p:cNvPr id="4" name="Title 5"/>
          <p:cNvSpPr txBox="1"/>
          <p:nvPr/>
        </p:nvSpPr>
        <p:spPr>
          <a:xfrm>
            <a:off x="2487743" y="317003"/>
            <a:ext cx="7215244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spc="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sz="6000" b="1" spc="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Jeux vidéo</a:t>
            </a:r>
            <a:endParaRPr lang="fr-FR" altLang="en-US" sz="6000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Eu vente par gen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942975"/>
            <a:ext cx="5941060" cy="5681980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3515995" y="206375"/>
            <a:ext cx="568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/>
              <a:t>Vente par genre</a:t>
            </a:r>
            <a:endParaRPr lang="fr-FR" altLang="en-US" b="1"/>
          </a:p>
        </p:txBody>
      </p:sp>
      <p:pic>
        <p:nvPicPr>
          <p:cNvPr id="4" name="Image 3" descr="USA vente par gen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110" y="852805"/>
            <a:ext cx="6061710" cy="6005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Japon vente par gen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025525"/>
            <a:ext cx="10287000" cy="5832475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3394710" y="266700"/>
            <a:ext cx="493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/>
              <a:t>Ventes par genre au Japon</a:t>
            </a:r>
            <a:endParaRPr lang="fr-FR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ratio jeux videos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082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Evolution de chiffre d'affaire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47" y="4516644"/>
            <a:ext cx="72078" cy="12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26430" y="1989622"/>
            <a:ext cx="5512468" cy="3876336"/>
            <a:chOff x="2468355" y="2026923"/>
            <a:chExt cx="3918886" cy="2755738"/>
          </a:xfrm>
        </p:grpSpPr>
        <p:sp>
          <p:nvSpPr>
            <p:cNvPr id="4" name="Freeform 49"/>
            <p:cNvSpPr/>
            <p:nvPr/>
          </p:nvSpPr>
          <p:spPr bwMode="auto">
            <a:xfrm rot="2571951">
              <a:off x="4523284" y="3042516"/>
              <a:ext cx="1863957" cy="1733683"/>
            </a:xfrm>
            <a:custGeom>
              <a:avLst/>
              <a:gdLst>
                <a:gd name="T0" fmla="*/ 121 w 121"/>
                <a:gd name="T1" fmla="*/ 61 h 122"/>
                <a:gd name="T2" fmla="*/ 97 w 121"/>
                <a:gd name="T3" fmla="*/ 12 h 122"/>
                <a:gd name="T4" fmla="*/ 62 w 121"/>
                <a:gd name="T5" fmla="*/ 0 h 122"/>
                <a:gd name="T6" fmla="*/ 61 w 121"/>
                <a:gd name="T7" fmla="*/ 0 h 122"/>
                <a:gd name="T8" fmla="*/ 61 w 121"/>
                <a:gd name="T9" fmla="*/ 24 h 122"/>
                <a:gd name="T10" fmla="*/ 61 w 121"/>
                <a:gd name="T11" fmla="*/ 24 h 122"/>
                <a:gd name="T12" fmla="*/ 97 w 121"/>
                <a:gd name="T13" fmla="*/ 61 h 122"/>
                <a:gd name="T14" fmla="*/ 97 w 121"/>
                <a:gd name="T15" fmla="*/ 61 h 122"/>
                <a:gd name="T16" fmla="*/ 61 w 121"/>
                <a:gd name="T17" fmla="*/ 98 h 122"/>
                <a:gd name="T18" fmla="*/ 24 w 121"/>
                <a:gd name="T19" fmla="*/ 61 h 122"/>
                <a:gd name="T20" fmla="*/ 24 w 121"/>
                <a:gd name="T21" fmla="*/ 61 h 122"/>
                <a:gd name="T22" fmla="*/ 24 w 121"/>
                <a:gd name="T23" fmla="*/ 61 h 122"/>
                <a:gd name="T24" fmla="*/ 0 w 121"/>
                <a:gd name="T25" fmla="*/ 61 h 122"/>
                <a:gd name="T26" fmla="*/ 0 w 121"/>
                <a:gd name="T27" fmla="*/ 61 h 122"/>
                <a:gd name="T28" fmla="*/ 0 w 121"/>
                <a:gd name="T29" fmla="*/ 61 h 122"/>
                <a:gd name="T30" fmla="*/ 12 w 121"/>
                <a:gd name="T31" fmla="*/ 97 h 122"/>
                <a:gd name="T32" fmla="*/ 61 w 121"/>
                <a:gd name="T33" fmla="*/ 122 h 122"/>
                <a:gd name="T34" fmla="*/ 121 w 121"/>
                <a:gd name="T35" fmla="*/ 61 h 122"/>
                <a:gd name="T36" fmla="*/ 121 w 121"/>
                <a:gd name="T37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" h="122">
                  <a:moveTo>
                    <a:pt x="121" y="61"/>
                  </a:moveTo>
                  <a:cubicBezTo>
                    <a:pt x="121" y="41"/>
                    <a:pt x="112" y="23"/>
                    <a:pt x="97" y="12"/>
                  </a:cubicBezTo>
                  <a:cubicBezTo>
                    <a:pt x="87" y="5"/>
                    <a:pt x="75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81" y="25"/>
                    <a:pt x="97" y="4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81"/>
                    <a:pt x="81" y="98"/>
                    <a:pt x="61" y="98"/>
                  </a:cubicBezTo>
                  <a:cubicBezTo>
                    <a:pt x="40" y="98"/>
                    <a:pt x="24" y="81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5"/>
                    <a:pt x="4" y="87"/>
                    <a:pt x="12" y="97"/>
                  </a:cubicBezTo>
                  <a:cubicBezTo>
                    <a:pt x="23" y="112"/>
                    <a:pt x="41" y="122"/>
                    <a:pt x="61" y="122"/>
                  </a:cubicBezTo>
                  <a:cubicBezTo>
                    <a:pt x="94" y="122"/>
                    <a:pt x="121" y="95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 rot="2571951">
              <a:off x="3426233" y="2026923"/>
              <a:ext cx="1863957" cy="1731495"/>
            </a:xfrm>
            <a:custGeom>
              <a:avLst/>
              <a:gdLst>
                <a:gd name="T0" fmla="*/ 109 w 121"/>
                <a:gd name="T1" fmla="*/ 25 h 122"/>
                <a:gd name="T2" fmla="*/ 61 w 121"/>
                <a:gd name="T3" fmla="*/ 0 h 122"/>
                <a:gd name="T4" fmla="*/ 0 w 121"/>
                <a:gd name="T5" fmla="*/ 61 h 122"/>
                <a:gd name="T6" fmla="*/ 0 w 121"/>
                <a:gd name="T7" fmla="*/ 61 h 122"/>
                <a:gd name="T8" fmla="*/ 24 w 121"/>
                <a:gd name="T9" fmla="*/ 110 h 122"/>
                <a:gd name="T10" fmla="*/ 60 w 121"/>
                <a:gd name="T11" fmla="*/ 122 h 122"/>
                <a:gd name="T12" fmla="*/ 61 w 121"/>
                <a:gd name="T13" fmla="*/ 122 h 122"/>
                <a:gd name="T14" fmla="*/ 61 w 121"/>
                <a:gd name="T15" fmla="*/ 98 h 122"/>
                <a:gd name="T16" fmla="*/ 60 w 121"/>
                <a:gd name="T17" fmla="*/ 98 h 122"/>
                <a:gd name="T18" fmla="*/ 24 w 121"/>
                <a:gd name="T19" fmla="*/ 61 h 122"/>
                <a:gd name="T20" fmla="*/ 24 w 121"/>
                <a:gd name="T21" fmla="*/ 61 h 122"/>
                <a:gd name="T22" fmla="*/ 61 w 121"/>
                <a:gd name="T23" fmla="*/ 24 h 122"/>
                <a:gd name="T24" fmla="*/ 97 w 121"/>
                <a:gd name="T25" fmla="*/ 60 h 122"/>
                <a:gd name="T26" fmla="*/ 97 w 121"/>
                <a:gd name="T27" fmla="*/ 61 h 122"/>
                <a:gd name="T28" fmla="*/ 97 w 121"/>
                <a:gd name="T29" fmla="*/ 61 h 122"/>
                <a:gd name="T30" fmla="*/ 121 w 121"/>
                <a:gd name="T31" fmla="*/ 61 h 122"/>
                <a:gd name="T32" fmla="*/ 121 w 121"/>
                <a:gd name="T33" fmla="*/ 61 h 122"/>
                <a:gd name="T34" fmla="*/ 121 w 121"/>
                <a:gd name="T35" fmla="*/ 60 h 122"/>
                <a:gd name="T36" fmla="*/ 109 w 121"/>
                <a:gd name="T37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" h="122">
                  <a:moveTo>
                    <a:pt x="109" y="25"/>
                  </a:moveTo>
                  <a:cubicBezTo>
                    <a:pt x="98" y="10"/>
                    <a:pt x="81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9" y="99"/>
                    <a:pt x="24" y="110"/>
                  </a:cubicBezTo>
                  <a:cubicBezTo>
                    <a:pt x="34" y="117"/>
                    <a:pt x="46" y="122"/>
                    <a:pt x="60" y="122"/>
                  </a:cubicBezTo>
                  <a:cubicBezTo>
                    <a:pt x="60" y="122"/>
                    <a:pt x="60" y="122"/>
                    <a:pt x="61" y="122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40" y="97"/>
                    <a:pt x="24" y="81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1"/>
                    <a:pt x="40" y="24"/>
                    <a:pt x="61" y="24"/>
                  </a:cubicBezTo>
                  <a:cubicBezTo>
                    <a:pt x="81" y="24"/>
                    <a:pt x="97" y="40"/>
                    <a:pt x="97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1" y="61"/>
                    <a:pt x="121" y="60"/>
                  </a:cubicBezTo>
                  <a:cubicBezTo>
                    <a:pt x="121" y="47"/>
                    <a:pt x="117" y="35"/>
                    <a:pt x="109" y="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" name="Freeform 29"/>
            <p:cNvSpPr/>
            <p:nvPr/>
          </p:nvSpPr>
          <p:spPr bwMode="auto">
            <a:xfrm rot="2571951">
              <a:off x="2468355" y="3051166"/>
              <a:ext cx="1880578" cy="1731495"/>
            </a:xfrm>
            <a:custGeom>
              <a:avLst/>
              <a:gdLst>
                <a:gd name="T0" fmla="*/ 98 w 122"/>
                <a:gd name="T1" fmla="*/ 12 h 122"/>
                <a:gd name="T2" fmla="*/ 62 w 122"/>
                <a:gd name="T3" fmla="*/ 0 h 122"/>
                <a:gd name="T4" fmla="*/ 61 w 122"/>
                <a:gd name="T5" fmla="*/ 0 h 122"/>
                <a:gd name="T6" fmla="*/ 61 w 122"/>
                <a:gd name="T7" fmla="*/ 0 h 122"/>
                <a:gd name="T8" fmla="*/ 61 w 122"/>
                <a:gd name="T9" fmla="*/ 24 h 122"/>
                <a:gd name="T10" fmla="*/ 61 w 122"/>
                <a:gd name="T11" fmla="*/ 24 h 122"/>
                <a:gd name="T12" fmla="*/ 62 w 122"/>
                <a:gd name="T13" fmla="*/ 24 h 122"/>
                <a:gd name="T14" fmla="*/ 98 w 122"/>
                <a:gd name="T15" fmla="*/ 61 h 122"/>
                <a:gd name="T16" fmla="*/ 61 w 122"/>
                <a:gd name="T17" fmla="*/ 98 h 122"/>
                <a:gd name="T18" fmla="*/ 61 w 122"/>
                <a:gd name="T19" fmla="*/ 98 h 122"/>
                <a:gd name="T20" fmla="*/ 24 w 122"/>
                <a:gd name="T21" fmla="*/ 62 h 122"/>
                <a:gd name="T22" fmla="*/ 24 w 122"/>
                <a:gd name="T23" fmla="*/ 61 h 122"/>
                <a:gd name="T24" fmla="*/ 0 w 122"/>
                <a:gd name="T25" fmla="*/ 61 h 122"/>
                <a:gd name="T26" fmla="*/ 0 w 122"/>
                <a:gd name="T27" fmla="*/ 62 h 122"/>
                <a:gd name="T28" fmla="*/ 12 w 122"/>
                <a:gd name="T29" fmla="*/ 98 h 122"/>
                <a:gd name="T30" fmla="*/ 61 w 122"/>
                <a:gd name="T31" fmla="*/ 122 h 122"/>
                <a:gd name="T32" fmla="*/ 61 w 122"/>
                <a:gd name="T33" fmla="*/ 122 h 122"/>
                <a:gd name="T34" fmla="*/ 122 w 122"/>
                <a:gd name="T35" fmla="*/ 61 h 122"/>
                <a:gd name="T36" fmla="*/ 98 w 122"/>
                <a:gd name="T37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2">
                  <a:moveTo>
                    <a:pt x="98" y="12"/>
                  </a:moveTo>
                  <a:cubicBezTo>
                    <a:pt x="88" y="5"/>
                    <a:pt x="76" y="0"/>
                    <a:pt x="62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82" y="25"/>
                    <a:pt x="98" y="41"/>
                    <a:pt x="98" y="61"/>
                  </a:cubicBezTo>
                  <a:cubicBezTo>
                    <a:pt x="98" y="82"/>
                    <a:pt x="82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41" y="98"/>
                    <a:pt x="25" y="82"/>
                    <a:pt x="24" y="62"/>
                  </a:cubicBezTo>
                  <a:cubicBezTo>
                    <a:pt x="24" y="62"/>
                    <a:pt x="24" y="61"/>
                    <a:pt x="24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2"/>
                    <a:pt x="0" y="62"/>
                  </a:cubicBezTo>
                  <a:cubicBezTo>
                    <a:pt x="1" y="75"/>
                    <a:pt x="5" y="88"/>
                    <a:pt x="12" y="98"/>
                  </a:cubicBezTo>
                  <a:cubicBezTo>
                    <a:pt x="24" y="112"/>
                    <a:pt x="4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95" y="122"/>
                    <a:pt x="122" y="95"/>
                    <a:pt x="122" y="61"/>
                  </a:cubicBezTo>
                  <a:cubicBezTo>
                    <a:pt x="122" y="41"/>
                    <a:pt x="113" y="23"/>
                    <a:pt x="98" y="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7" name="TextBox 87"/>
          <p:cNvSpPr txBox="1"/>
          <p:nvPr/>
        </p:nvSpPr>
        <p:spPr>
          <a:xfrm>
            <a:off x="1850995" y="4462611"/>
            <a:ext cx="9961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20</a:t>
            </a:r>
            <a:r>
              <a:rPr lang="fr-FR" altLang="id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20</a:t>
            </a:r>
            <a:endParaRPr lang="fr-FR" altLang="id-ID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88"/>
          <p:cNvSpPr txBox="1"/>
          <p:nvPr/>
        </p:nvSpPr>
        <p:spPr>
          <a:xfrm>
            <a:off x="3186696" y="2838265"/>
            <a:ext cx="9961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20</a:t>
            </a:r>
            <a:r>
              <a:rPr lang="fr-FR" altLang="id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21</a:t>
            </a:r>
            <a:endParaRPr lang="fr-FR" altLang="id-ID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89"/>
          <p:cNvSpPr txBox="1"/>
          <p:nvPr/>
        </p:nvSpPr>
        <p:spPr>
          <a:xfrm>
            <a:off x="4799850" y="4417328"/>
            <a:ext cx="9961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20</a:t>
            </a:r>
            <a:r>
              <a:rPr lang="fr-FR" altLang="id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25</a:t>
            </a:r>
            <a:endParaRPr lang="fr-FR" altLang="id-ID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29"/>
          <p:cNvSpPr/>
          <p:nvPr/>
        </p:nvSpPr>
        <p:spPr>
          <a:xfrm>
            <a:off x="7016205" y="2372533"/>
            <a:ext cx="4021394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fr-FR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soit une augmentation de 14% soit 3 point de plus que ma prédiction</a:t>
            </a:r>
            <a:endParaRPr lang="fr-FR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30"/>
          <p:cNvSpPr/>
          <p:nvPr/>
        </p:nvSpPr>
        <p:spPr>
          <a:xfrm>
            <a:off x="7016115" y="1974850"/>
            <a:ext cx="29070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altLang="zh-CN" sz="1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178.73 milliards dollars</a:t>
            </a:r>
            <a:endParaRPr kumimoji="0" lang="fr-FR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7016115" y="3324860"/>
            <a:ext cx="27559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268 milliards de dollars </a:t>
            </a:r>
            <a:endParaRPr kumimoji="0" lang="fr-FR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240132"/>
            <a:ext cx="12192000" cy="6617868"/>
            <a:chOff x="0" y="240132"/>
            <a:chExt cx="12192000" cy="6617868"/>
          </a:xfrm>
        </p:grpSpPr>
        <p:sp>
          <p:nvSpPr>
            <p:cNvPr id="17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2921386" y="240132"/>
              <a:ext cx="64471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Prévision de chiffre d’affaires</a:t>
              </a:r>
              <a:endParaRPr lang="fr-FR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5255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5288869" y="2532007"/>
            <a:ext cx="3989886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Les enjeux économique</a:t>
            </a:r>
            <a:endParaRPr kumimoji="0" lang="fr-FR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5255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5288869" y="2532007"/>
            <a:ext cx="3989886" cy="553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KPI</a:t>
            </a:r>
            <a:endParaRPr kumimoji="0" lang="fr-FR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fr-FR" alt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fr-FR" altLang="en-US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9" grpId="0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247457" y="738554"/>
            <a:ext cx="9697086" cy="53808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2488378" y="2575159"/>
            <a:ext cx="72152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en-US" sz="7200" b="1" spc="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Conclusion</a:t>
            </a:r>
            <a:endParaRPr lang="fr-FR" altLang="en-US" sz="7200" b="1" spc="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组合 6"/>
          <p:cNvGrpSpPr/>
          <p:nvPr/>
        </p:nvGrpSpPr>
        <p:grpSpPr>
          <a:xfrm>
            <a:off x="4816161" y="1358901"/>
            <a:ext cx="2559678" cy="3974948"/>
            <a:chOff x="420914" y="715964"/>
            <a:chExt cx="2699660" cy="5626434"/>
          </a:xfrm>
          <a:solidFill>
            <a:schemeClr val="bg1">
              <a:lumMod val="85000"/>
            </a:schemeClr>
          </a:solidFill>
        </p:grpSpPr>
        <p:sp>
          <p:nvSpPr>
            <p:cNvPr id="7" name="任意多边形 7"/>
            <p:cNvSpPr/>
            <p:nvPr/>
          </p:nvSpPr>
          <p:spPr>
            <a:xfrm flipH="1">
              <a:off x="420914" y="715964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 flipH="1" flipV="1">
              <a:off x="420914" y="5143383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9"/>
          <p:cNvSpPr/>
          <p:nvPr/>
        </p:nvSpPr>
        <p:spPr>
          <a:xfrm>
            <a:off x="705954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10318846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三角形 1"/>
          <p:cNvSpPr/>
          <p:nvPr/>
        </p:nvSpPr>
        <p:spPr>
          <a:xfrm rot="16200000">
            <a:off x="995023" y="3333546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三角形 11"/>
          <p:cNvSpPr/>
          <p:nvPr/>
        </p:nvSpPr>
        <p:spPr>
          <a:xfrm rot="5400000">
            <a:off x="10755508" y="3333548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247457" y="738554"/>
            <a:ext cx="9697086" cy="53808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2488378" y="2575159"/>
            <a:ext cx="72152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spc="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THANKS</a:t>
            </a:r>
            <a:endParaRPr lang="en-US" sz="7200" b="1" spc="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组合 6"/>
          <p:cNvGrpSpPr/>
          <p:nvPr/>
        </p:nvGrpSpPr>
        <p:grpSpPr>
          <a:xfrm>
            <a:off x="4816161" y="1358901"/>
            <a:ext cx="2559678" cy="3974948"/>
            <a:chOff x="420914" y="715964"/>
            <a:chExt cx="2699660" cy="5626434"/>
          </a:xfrm>
          <a:solidFill>
            <a:schemeClr val="bg1">
              <a:lumMod val="85000"/>
            </a:schemeClr>
          </a:solidFill>
        </p:grpSpPr>
        <p:sp>
          <p:nvSpPr>
            <p:cNvPr id="7" name="任意多边形 7"/>
            <p:cNvSpPr/>
            <p:nvPr/>
          </p:nvSpPr>
          <p:spPr>
            <a:xfrm flipH="1">
              <a:off x="420914" y="715964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 flipH="1" flipV="1">
              <a:off x="420914" y="5143383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9"/>
          <p:cNvSpPr/>
          <p:nvPr/>
        </p:nvSpPr>
        <p:spPr>
          <a:xfrm>
            <a:off x="705954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10318846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三角形 1"/>
          <p:cNvSpPr/>
          <p:nvPr/>
        </p:nvSpPr>
        <p:spPr>
          <a:xfrm rot="16200000">
            <a:off x="995023" y="3333546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三角形 11"/>
          <p:cNvSpPr/>
          <p:nvPr/>
        </p:nvSpPr>
        <p:spPr>
          <a:xfrm rot="5400000">
            <a:off x="10755508" y="3333548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1492" y="0"/>
            <a:ext cx="35505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88169" y="1498600"/>
            <a:ext cx="7012123" cy="3868955"/>
            <a:chOff x="2385877" y="1498600"/>
            <a:chExt cx="7012123" cy="3868955"/>
          </a:xfrm>
        </p:grpSpPr>
        <p:sp>
          <p:nvSpPr>
            <p:cNvPr id="4" name="圆角矩形 3"/>
            <p:cNvSpPr/>
            <p:nvPr/>
          </p:nvSpPr>
          <p:spPr>
            <a:xfrm>
              <a:off x="8280400" y="1498600"/>
              <a:ext cx="1117600" cy="386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dist="38100" dir="8100000" sx="108000" sy="108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08313" y="1730061"/>
              <a:ext cx="800219" cy="35211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CONTENTS</a:t>
              </a:r>
              <a:endPara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6" name="10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385877" y="1529080"/>
              <a:ext cx="4960620" cy="3838475"/>
              <a:chOff x="1929251" y="1741445"/>
              <a:chExt cx="3987909" cy="3085802"/>
            </a:xfrm>
          </p:grpSpPr>
          <p:grpSp>
            <p:nvGrpSpPr>
              <p:cNvPr id="7" name="íślîḑê"/>
              <p:cNvGrpSpPr/>
              <p:nvPr/>
            </p:nvGrpSpPr>
            <p:grpSpPr>
              <a:xfrm>
                <a:off x="1929251" y="1741445"/>
                <a:ext cx="3891938" cy="624349"/>
                <a:chOff x="2034026" y="1655335"/>
                <a:chExt cx="3891938" cy="624349"/>
              </a:xfrm>
            </p:grpSpPr>
            <p:sp>
              <p:nvSpPr>
                <p:cNvPr id="21" name="ïş1îḓê"/>
                <p:cNvSpPr/>
                <p:nvPr/>
              </p:nvSpPr>
              <p:spPr>
                <a:xfrm>
                  <a:off x="2034026" y="165533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01</a:t>
                  </a:r>
                  <a:endParaRPr lang="en-US" altLang="zh-CN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ïṣḷîḓe"/>
                <p:cNvSpPr/>
                <p:nvPr/>
              </p:nvSpPr>
              <p:spPr bwMode="auto">
                <a:xfrm>
                  <a:off x="2762999" y="1795208"/>
                  <a:ext cx="3162965" cy="406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fr-FR" altLang="zh-CN" sz="15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Réflextion</a:t>
                  </a:r>
                  <a:endParaRPr lang="fr-FR" altLang="zh-CN" sz="15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ïslidé"/>
              <p:cNvGrpSpPr/>
              <p:nvPr/>
            </p:nvGrpSpPr>
            <p:grpSpPr>
              <a:xfrm>
                <a:off x="1929251" y="2533910"/>
                <a:ext cx="3987909" cy="794315"/>
                <a:chOff x="2034026" y="2490855"/>
                <a:chExt cx="3987909" cy="794315"/>
              </a:xfrm>
            </p:grpSpPr>
            <p:sp>
              <p:nvSpPr>
                <p:cNvPr id="19" name="išḻíḋê"/>
                <p:cNvSpPr/>
                <p:nvPr/>
              </p:nvSpPr>
              <p:spPr>
                <a:xfrm>
                  <a:off x="2034026" y="249085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02</a:t>
                  </a:r>
                  <a:endPara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ïSľíḑe"/>
                <p:cNvSpPr/>
                <p:nvPr/>
              </p:nvSpPr>
              <p:spPr bwMode="auto">
                <a:xfrm>
                  <a:off x="2762999" y="2630728"/>
                  <a:ext cx="3258936" cy="654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fr-FR" altLang="en-US" sz="15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Analyse statistiques</a:t>
                  </a:r>
                  <a:endParaRPr lang="fr-FR" altLang="en-US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fr-FR" altLang="en-US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ïSľíḑe"/>
                <p:cNvSpPr/>
                <p:nvPr/>
              </p:nvSpPr>
              <p:spPr bwMode="auto">
                <a:xfrm>
                  <a:off x="2762999" y="2631238"/>
                  <a:ext cx="3258936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fr-FR" altLang="en-US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ísļïďe"/>
              <p:cNvGrpSpPr/>
              <p:nvPr/>
            </p:nvGrpSpPr>
            <p:grpSpPr>
              <a:xfrm>
                <a:off x="1929251" y="3326375"/>
                <a:ext cx="3743387" cy="624349"/>
                <a:chOff x="2034026" y="3326376"/>
                <a:chExt cx="3743387" cy="624349"/>
              </a:xfrm>
            </p:grpSpPr>
            <p:sp>
              <p:nvSpPr>
                <p:cNvPr id="17" name="íšḻídè"/>
                <p:cNvSpPr/>
                <p:nvPr/>
              </p:nvSpPr>
              <p:spPr>
                <a:xfrm>
                  <a:off x="2034026" y="3326376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03</a:t>
                  </a:r>
                  <a:endParaRPr lang="en-US" altLang="zh-CN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îśļïḑè"/>
                <p:cNvSpPr/>
                <p:nvPr/>
              </p:nvSpPr>
              <p:spPr bwMode="auto">
                <a:xfrm>
                  <a:off x="2762999" y="3466249"/>
                  <a:ext cx="3014414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en-US" altLang="zh-CN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îśļïḑè"/>
                <p:cNvSpPr/>
                <p:nvPr/>
              </p:nvSpPr>
              <p:spPr bwMode="auto">
                <a:xfrm>
                  <a:off x="2762999" y="3466249"/>
                  <a:ext cx="3014414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fr-FR" altLang="en-US" sz="15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les enjeux éconoque</a:t>
                  </a:r>
                  <a:r>
                    <a:rPr lang="fr-FR" altLang="en-US" sz="15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 </a:t>
                  </a:r>
                  <a:endParaRPr lang="fr-FR" altLang="en-US" sz="15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ïs1ïďe"/>
              <p:cNvGrpSpPr/>
              <p:nvPr/>
            </p:nvGrpSpPr>
            <p:grpSpPr>
              <a:xfrm>
                <a:off x="1929251" y="4118840"/>
                <a:ext cx="3743387" cy="624349"/>
                <a:chOff x="2034026" y="4161896"/>
                <a:chExt cx="3743387" cy="624349"/>
              </a:xfrm>
            </p:grpSpPr>
            <p:sp>
              <p:nvSpPr>
                <p:cNvPr id="15" name="ïṡlïḓè"/>
                <p:cNvSpPr/>
                <p:nvPr/>
              </p:nvSpPr>
              <p:spPr>
                <a:xfrm>
                  <a:off x="2034026" y="4161896"/>
                  <a:ext cx="624349" cy="6243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04</a:t>
                  </a:r>
                  <a:endPara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isļíḋe"/>
                <p:cNvSpPr/>
                <p:nvPr/>
              </p:nvSpPr>
              <p:spPr bwMode="auto">
                <a:xfrm>
                  <a:off x="2762999" y="4301769"/>
                  <a:ext cx="3014414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fr-FR" altLang="zh-CN" sz="15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KPI</a:t>
                  </a:r>
                  <a:endParaRPr lang="fr-FR" altLang="zh-CN" sz="15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直接连接符 19"/>
              <p:cNvCxnSpPr/>
              <p:nvPr/>
            </p:nvCxnSpPr>
            <p:spPr>
              <a:xfrm>
                <a:off x="2762250" y="2449852"/>
                <a:ext cx="242732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20"/>
              <p:cNvCxnSpPr/>
              <p:nvPr/>
            </p:nvCxnSpPr>
            <p:spPr>
              <a:xfrm>
                <a:off x="2762250" y="3242317"/>
                <a:ext cx="243549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21"/>
              <p:cNvCxnSpPr/>
              <p:nvPr/>
            </p:nvCxnSpPr>
            <p:spPr>
              <a:xfrm>
                <a:off x="2762250" y="4034782"/>
                <a:ext cx="244365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22"/>
              <p:cNvCxnSpPr/>
              <p:nvPr/>
            </p:nvCxnSpPr>
            <p:spPr>
              <a:xfrm>
                <a:off x="2762250" y="4827247"/>
                <a:ext cx="244365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niten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7365"/>
          </a:xfrm>
          <a:prstGeom prst="rect">
            <a:avLst/>
          </a:prstGeom>
        </p:spPr>
      </p:pic>
      <p:sp>
        <p:nvSpPr>
          <p:cNvPr id="4" name="Rectangle: Rounded Corners 1"/>
          <p:cNvSpPr/>
          <p:nvPr/>
        </p:nvSpPr>
        <p:spPr>
          <a:xfrm>
            <a:off x="1593215" y="2804795"/>
            <a:ext cx="8465185" cy="3734435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8985" y="3535942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4892629" y="3677547"/>
            <a:ext cx="3989886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préliminaire</a:t>
            </a:r>
            <a:endParaRPr kumimoji="0" lang="fr-FR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/>
        </p:nvSpPr>
        <p:spPr>
          <a:xfrm>
            <a:off x="4892629" y="4383824"/>
            <a:ext cx="398988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id-ID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Présentation de rapport </a:t>
            </a:r>
            <a:endParaRPr kumimoji="0" lang="fr-FR" altLang="id-ID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 flipH="1">
            <a:off x="2492029" y="40723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4620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5288869" y="2532007"/>
            <a:ext cx="3989886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Analyse statistique</a:t>
            </a:r>
            <a:endParaRPr kumimoji="0" lang="fr-FR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/>
        </p:nvSpPr>
        <p:spPr>
          <a:xfrm>
            <a:off x="5288869" y="3853599"/>
            <a:ext cx="398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eport</a:t>
            </a: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Presentation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6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image_matrice cor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742950"/>
            <a:ext cx="11558905" cy="5734050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3590925" y="206375"/>
            <a:ext cx="479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/>
              <a:t>La corrélation entre veriables</a:t>
            </a:r>
            <a:endParaRPr lang="fr-FR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platfr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5415" y="1040130"/>
            <a:ext cx="12694920" cy="5591810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4064000" y="131445"/>
            <a:ext cx="529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/>
              <a:t>Les ventes par plateforme</a:t>
            </a:r>
            <a:endParaRPr lang="fr-FR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5 VG parvente par platfo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-635"/>
            <a:ext cx="11901805" cy="6671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5 VG plus populaire pr platfo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5 genre VG plus popula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077"/>
</p:tagLst>
</file>

<file path=ppt/theme/theme1.xml><?xml version="1.0" encoding="utf-8"?>
<a:theme xmlns:a="http://schemas.openxmlformats.org/drawingml/2006/main" name="Office 主题​​">
  <a:themeElements>
    <a:clrScheme name="Custom 1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FC4B6"/>
      </a:accent1>
      <a:accent2>
        <a:srgbClr val="3C8E9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Presentation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思源黑体 CN Heavy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google1589721221</cp:lastModifiedBy>
  <cp:revision>18</cp:revision>
  <dcterms:created xsi:type="dcterms:W3CDTF">2019-08-28T08:20:00Z</dcterms:created>
  <dcterms:modified xsi:type="dcterms:W3CDTF">2022-01-03T19:32:15Z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997566250EA640EEB2E2C5FB102D07A5</vt:lpwstr>
  </property>
</Properties>
</file>