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1" r:id="rId6"/>
    <p:sldId id="262" r:id="rId7"/>
    <p:sldId id="263" r:id="rId8"/>
    <p:sldId id="29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88" r:id="rId35"/>
    <p:sldId id="289" r:id="rId36"/>
    <p:sldId id="290" r:id="rId37"/>
    <p:sldId id="291" r:id="rId38"/>
  </p:sldIdLst>
  <p:sldSz cx="10693400" cy="7562850"/>
  <p:notesSz cx="10693400" cy="75628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2"/>
        <p:guide pos="21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7F7F7F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7F7F7F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7F7F7F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668157" y="0"/>
            <a:ext cx="405765" cy="284480"/>
          </a:xfrm>
          <a:custGeom>
            <a:avLst/>
            <a:gdLst/>
            <a:ahLst/>
            <a:cxnLst/>
            <a:rect l="l" t="t" r="r" b="b"/>
            <a:pathLst>
              <a:path w="405765" h="284480">
                <a:moveTo>
                  <a:pt x="405325" y="0"/>
                </a:moveTo>
                <a:lnTo>
                  <a:pt x="0" y="0"/>
                </a:lnTo>
                <a:lnTo>
                  <a:pt x="0" y="234875"/>
                </a:lnTo>
                <a:lnTo>
                  <a:pt x="3847" y="253951"/>
                </a:lnTo>
                <a:lnTo>
                  <a:pt x="14341" y="269528"/>
                </a:lnTo>
                <a:lnTo>
                  <a:pt x="29906" y="280031"/>
                </a:lnTo>
                <a:lnTo>
                  <a:pt x="48966" y="283883"/>
                </a:lnTo>
                <a:lnTo>
                  <a:pt x="356359" y="283883"/>
                </a:lnTo>
                <a:lnTo>
                  <a:pt x="375419" y="280031"/>
                </a:lnTo>
                <a:lnTo>
                  <a:pt x="390983" y="269528"/>
                </a:lnTo>
                <a:lnTo>
                  <a:pt x="401477" y="253951"/>
                </a:lnTo>
                <a:lnTo>
                  <a:pt x="405325" y="234875"/>
                </a:lnTo>
                <a:lnTo>
                  <a:pt x="4053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04920" y="337701"/>
            <a:ext cx="3083559" cy="415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7F7F7F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2798" y="3515673"/>
            <a:ext cx="9327802" cy="156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1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33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3.wmf"/><Relationship Id="rId1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45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44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image" Target="../media/image47.jpe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0.wmf"/><Relationship Id="rId1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4400" y="15637"/>
            <a:ext cx="1244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1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92130" cy="13779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53142" y="2787624"/>
            <a:ext cx="4250101" cy="3514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61464" y="2856614"/>
            <a:ext cx="4033520" cy="3298190"/>
          </a:xfrm>
          <a:custGeom>
            <a:avLst/>
            <a:gdLst/>
            <a:ahLst/>
            <a:cxnLst/>
            <a:rect l="l" t="t" r="r" b="b"/>
            <a:pathLst>
              <a:path w="4033520" h="3298190">
                <a:moveTo>
                  <a:pt x="0" y="0"/>
                </a:moveTo>
                <a:lnTo>
                  <a:pt x="0" y="3297665"/>
                </a:lnTo>
                <a:lnTo>
                  <a:pt x="4033458" y="3297665"/>
                </a:lnTo>
                <a:lnTo>
                  <a:pt x="4033458" y="0"/>
                </a:lnTo>
                <a:lnTo>
                  <a:pt x="0" y="0"/>
                </a:lnTo>
                <a:close/>
              </a:path>
            </a:pathLst>
          </a:custGeom>
          <a:ln w="118229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36570" y="337820"/>
            <a:ext cx="5426075" cy="7258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663700" marR="5080" indent="-1651000">
              <a:lnSpc>
                <a:spcPts val="2700"/>
              </a:lnSpc>
              <a:spcBef>
                <a:spcPts val="265"/>
              </a:spcBef>
            </a:pPr>
            <a:r>
              <a:rPr sz="23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Projet 9 </a:t>
            </a:r>
            <a:r>
              <a:rPr sz="23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23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Prédisez </a:t>
            </a:r>
            <a:r>
              <a:rPr sz="23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 </a:t>
            </a:r>
            <a:r>
              <a:rPr lang="fr-FR" sz="23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demande </a:t>
            </a:r>
            <a:r>
              <a:rPr sz="23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électricité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50553" y="2404058"/>
            <a:ext cx="1391920" cy="0"/>
          </a:xfrm>
          <a:custGeom>
            <a:avLst/>
            <a:gdLst/>
            <a:ahLst/>
            <a:cxnLst/>
            <a:rect l="l" t="t" r="r" b="b"/>
            <a:pathLst>
              <a:path w="1391920">
                <a:moveTo>
                  <a:pt x="0" y="0"/>
                </a:moveTo>
                <a:lnTo>
                  <a:pt x="1391775" y="0"/>
                </a:lnTo>
              </a:path>
            </a:pathLst>
          </a:custGeom>
          <a:ln w="3175">
            <a:solidFill>
              <a:srgbClr val="47A0F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394200" y="1721802"/>
            <a:ext cx="1943735" cy="2984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1850" b="1" dirty="0">
                <a:solidFill>
                  <a:srgbClr val="164F86"/>
                </a:solidFill>
                <a:latin typeface="Arial" panose="020B0604020202020204"/>
                <a:cs typeface="Arial" panose="020B0604020202020204"/>
              </a:rPr>
              <a:t>Année</a:t>
            </a:r>
            <a:r>
              <a:rPr sz="1850" b="1" spc="-60" dirty="0">
                <a:solidFill>
                  <a:srgbClr val="164F8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fr-FR" sz="1850" b="1" spc="-60" dirty="0">
                <a:solidFill>
                  <a:srgbClr val="164F86"/>
                </a:solidFill>
                <a:latin typeface="Arial" panose="020B0604020202020204"/>
                <a:cs typeface="Arial" panose="020B0604020202020204"/>
              </a:rPr>
              <a:t>2020-</a:t>
            </a:r>
            <a:r>
              <a:rPr sz="1850" b="1" spc="5" dirty="0">
                <a:solidFill>
                  <a:srgbClr val="164F86"/>
                </a:solidFill>
                <a:latin typeface="Arial" panose="020B0604020202020204"/>
                <a:cs typeface="Arial" panose="020B0604020202020204"/>
              </a:rPr>
              <a:t>20</a:t>
            </a:r>
            <a:r>
              <a:rPr lang="fr-FR" sz="1850" b="1" spc="5" dirty="0">
                <a:solidFill>
                  <a:srgbClr val="164F86"/>
                </a:solidFill>
                <a:latin typeface="Arial" panose="020B0604020202020204"/>
                <a:cs typeface="Arial" panose="020B0604020202020204"/>
              </a:rPr>
              <a:t>21</a:t>
            </a:r>
            <a:endParaRPr lang="fr-FR" sz="1850" b="1" spc="5" dirty="0">
              <a:solidFill>
                <a:srgbClr val="164F86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Espace réservé du contenu 3" descr="electricite-les-offres-a-prix-variables-sont-elles-faites-pour-vous-1396127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92475" y="2924175"/>
            <a:ext cx="3928745" cy="3216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3305" y="337820"/>
            <a:ext cx="4979035" cy="405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chemeClr val="tx1"/>
                </a:solidFill>
              </a:rPr>
              <a:t>Correction de </a:t>
            </a:r>
            <a:r>
              <a:rPr spc="-5" dirty="0">
                <a:solidFill>
                  <a:schemeClr val="tx1"/>
                </a:solidFill>
              </a:rPr>
              <a:t>l’effet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température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66300" y="15637"/>
            <a:ext cx="19685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10" dirty="0">
                <a:latin typeface="Arial" panose="020B0604020202020204"/>
                <a:cs typeface="Arial" panose="020B0604020202020204"/>
              </a:rPr>
              <a:t>1</a:t>
            </a:r>
            <a:r>
              <a:rPr lang="fr-FR" sz="1400" spc="-110" dirty="0">
                <a:latin typeface="Arial" panose="020B0604020202020204"/>
                <a:cs typeface="Arial" panose="020B0604020202020204"/>
              </a:rPr>
              <a:t>0</a:t>
            </a:r>
            <a:endParaRPr lang="fr-FR" sz="1400" spc="-11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32210" y="2630940"/>
            <a:ext cx="6844030" cy="4810125"/>
          </a:xfrm>
          <a:custGeom>
            <a:avLst/>
            <a:gdLst/>
            <a:ahLst/>
            <a:cxnLst/>
            <a:rect l="l" t="t" r="r" b="b"/>
            <a:pathLst>
              <a:path w="6844030" h="4810125">
                <a:moveTo>
                  <a:pt x="0" y="0"/>
                </a:moveTo>
                <a:lnTo>
                  <a:pt x="6843985" y="0"/>
                </a:lnTo>
                <a:lnTo>
                  <a:pt x="6843985" y="4809595"/>
                </a:lnTo>
                <a:lnTo>
                  <a:pt x="0" y="4809595"/>
                </a:lnTo>
                <a:lnTo>
                  <a:pt x="0" y="0"/>
                </a:lnTo>
                <a:close/>
              </a:path>
            </a:pathLst>
          </a:custGeom>
          <a:ln w="19705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48215" y="1175973"/>
            <a:ext cx="7730490" cy="100965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264160" marR="408940">
              <a:lnSpc>
                <a:spcPct val="103000"/>
              </a:lnSpc>
              <a:spcBef>
                <a:spcPts val="705"/>
              </a:spcBef>
            </a:pPr>
            <a:r>
              <a:rPr sz="105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L’effet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température va influencer notre consommation donc nous allons corriger nos données températures grâce à  </a:t>
            </a:r>
            <a:r>
              <a:rPr sz="1050" spc="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la</a:t>
            </a:r>
            <a:r>
              <a:rPr sz="105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régression</a:t>
            </a:r>
            <a:endParaRPr sz="1050" spc="15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0024" y="2803941"/>
            <a:ext cx="2190750" cy="422275"/>
          </a:xfrm>
          <a:custGeom>
            <a:avLst/>
            <a:gdLst/>
            <a:ahLst/>
            <a:cxnLst/>
            <a:rect l="l" t="t" r="r" b="b"/>
            <a:pathLst>
              <a:path w="2190750" h="422275">
                <a:moveTo>
                  <a:pt x="2190570" y="0"/>
                </a:moveTo>
                <a:lnTo>
                  <a:pt x="68323" y="0"/>
                </a:lnTo>
                <a:lnTo>
                  <a:pt x="41728" y="5527"/>
                </a:lnTo>
                <a:lnTo>
                  <a:pt x="20011" y="20600"/>
                </a:lnTo>
                <a:lnTo>
                  <a:pt x="5369" y="42956"/>
                </a:lnTo>
                <a:lnTo>
                  <a:pt x="0" y="70332"/>
                </a:lnTo>
                <a:lnTo>
                  <a:pt x="0" y="351655"/>
                </a:lnTo>
                <a:lnTo>
                  <a:pt x="5369" y="379031"/>
                </a:lnTo>
                <a:lnTo>
                  <a:pt x="20011" y="401387"/>
                </a:lnTo>
                <a:lnTo>
                  <a:pt x="41728" y="416460"/>
                </a:lnTo>
                <a:lnTo>
                  <a:pt x="68323" y="421987"/>
                </a:lnTo>
                <a:lnTo>
                  <a:pt x="2190570" y="421987"/>
                </a:lnTo>
                <a:lnTo>
                  <a:pt x="2190570" y="0"/>
                </a:lnTo>
                <a:close/>
              </a:path>
            </a:pathLst>
          </a:custGeom>
          <a:solidFill>
            <a:srgbClr val="3FB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12800" y="2918248"/>
            <a:ext cx="1518920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y=notre variable</a:t>
            </a:r>
            <a:r>
              <a:rPr sz="1250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cible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3195" y="2880200"/>
            <a:ext cx="283210" cy="269875"/>
          </a:xfrm>
          <a:custGeom>
            <a:avLst/>
            <a:gdLst/>
            <a:ahLst/>
            <a:cxnLst/>
            <a:rect l="l" t="t" r="r" b="b"/>
            <a:pathLst>
              <a:path w="283209" h="269875">
                <a:moveTo>
                  <a:pt x="257982" y="230974"/>
                </a:moveTo>
                <a:lnTo>
                  <a:pt x="195567" y="230974"/>
                </a:lnTo>
                <a:lnTo>
                  <a:pt x="195567" y="239529"/>
                </a:lnTo>
                <a:lnTo>
                  <a:pt x="187245" y="252361"/>
                </a:lnTo>
                <a:lnTo>
                  <a:pt x="187245" y="256639"/>
                </a:lnTo>
                <a:lnTo>
                  <a:pt x="191406" y="256639"/>
                </a:lnTo>
                <a:lnTo>
                  <a:pt x="208050" y="269471"/>
                </a:lnTo>
                <a:lnTo>
                  <a:pt x="220533" y="252361"/>
                </a:lnTo>
                <a:lnTo>
                  <a:pt x="266304" y="252361"/>
                </a:lnTo>
                <a:lnTo>
                  <a:pt x="257982" y="239529"/>
                </a:lnTo>
                <a:lnTo>
                  <a:pt x="257982" y="230974"/>
                </a:lnTo>
                <a:close/>
              </a:path>
              <a:path w="283209" h="269875">
                <a:moveTo>
                  <a:pt x="266304" y="252361"/>
                </a:moveTo>
                <a:lnTo>
                  <a:pt x="233016" y="252361"/>
                </a:lnTo>
                <a:lnTo>
                  <a:pt x="245499" y="269471"/>
                </a:lnTo>
                <a:lnTo>
                  <a:pt x="262143" y="256639"/>
                </a:lnTo>
                <a:lnTo>
                  <a:pt x="266304" y="256639"/>
                </a:lnTo>
                <a:lnTo>
                  <a:pt x="266304" y="252361"/>
                </a:lnTo>
                <a:close/>
              </a:path>
              <a:path w="283209" h="269875">
                <a:moveTo>
                  <a:pt x="120669" y="201034"/>
                </a:moveTo>
                <a:lnTo>
                  <a:pt x="66576" y="201034"/>
                </a:lnTo>
                <a:lnTo>
                  <a:pt x="70737" y="205312"/>
                </a:lnTo>
                <a:lnTo>
                  <a:pt x="74898" y="226698"/>
                </a:lnTo>
                <a:lnTo>
                  <a:pt x="74898" y="230974"/>
                </a:lnTo>
                <a:lnTo>
                  <a:pt x="112347" y="230974"/>
                </a:lnTo>
                <a:lnTo>
                  <a:pt x="112347" y="218144"/>
                </a:lnTo>
                <a:lnTo>
                  <a:pt x="116508" y="209589"/>
                </a:lnTo>
                <a:lnTo>
                  <a:pt x="116508" y="205312"/>
                </a:lnTo>
                <a:lnTo>
                  <a:pt x="120669" y="201034"/>
                </a:lnTo>
                <a:close/>
              </a:path>
              <a:path w="283209" h="269875">
                <a:moveTo>
                  <a:pt x="228855" y="192479"/>
                </a:moveTo>
                <a:lnTo>
                  <a:pt x="191406" y="192479"/>
                </a:lnTo>
                <a:lnTo>
                  <a:pt x="191406" y="196757"/>
                </a:lnTo>
                <a:lnTo>
                  <a:pt x="170601" y="196757"/>
                </a:lnTo>
                <a:lnTo>
                  <a:pt x="170601" y="222421"/>
                </a:lnTo>
                <a:lnTo>
                  <a:pt x="187245" y="226698"/>
                </a:lnTo>
                <a:lnTo>
                  <a:pt x="191406" y="226698"/>
                </a:lnTo>
                <a:lnTo>
                  <a:pt x="191406" y="230974"/>
                </a:lnTo>
                <a:lnTo>
                  <a:pt x="228855" y="230974"/>
                </a:lnTo>
                <a:lnTo>
                  <a:pt x="220338" y="229437"/>
                </a:lnTo>
                <a:lnTo>
                  <a:pt x="213771" y="225094"/>
                </a:lnTo>
                <a:lnTo>
                  <a:pt x="209545" y="218344"/>
                </a:lnTo>
                <a:lnTo>
                  <a:pt x="208050" y="209589"/>
                </a:lnTo>
                <a:lnTo>
                  <a:pt x="209545" y="203306"/>
                </a:lnTo>
                <a:lnTo>
                  <a:pt x="213771" y="197826"/>
                </a:lnTo>
                <a:lnTo>
                  <a:pt x="220338" y="193950"/>
                </a:lnTo>
                <a:lnTo>
                  <a:pt x="228855" y="192479"/>
                </a:lnTo>
                <a:close/>
              </a:path>
              <a:path w="283209" h="269875">
                <a:moveTo>
                  <a:pt x="262143" y="192479"/>
                </a:moveTo>
                <a:lnTo>
                  <a:pt x="237177" y="192479"/>
                </a:lnTo>
                <a:lnTo>
                  <a:pt x="245499" y="201034"/>
                </a:lnTo>
                <a:lnTo>
                  <a:pt x="245499" y="209589"/>
                </a:lnTo>
                <a:lnTo>
                  <a:pt x="244069" y="218344"/>
                </a:lnTo>
                <a:lnTo>
                  <a:pt x="240298" y="225094"/>
                </a:lnTo>
                <a:lnTo>
                  <a:pt x="234966" y="229437"/>
                </a:lnTo>
                <a:lnTo>
                  <a:pt x="228855" y="230974"/>
                </a:lnTo>
                <a:lnTo>
                  <a:pt x="262143" y="230974"/>
                </a:lnTo>
                <a:lnTo>
                  <a:pt x="262143" y="226698"/>
                </a:lnTo>
                <a:lnTo>
                  <a:pt x="266304" y="226698"/>
                </a:lnTo>
                <a:lnTo>
                  <a:pt x="282948" y="222421"/>
                </a:lnTo>
                <a:lnTo>
                  <a:pt x="282948" y="196757"/>
                </a:lnTo>
                <a:lnTo>
                  <a:pt x="262143" y="196757"/>
                </a:lnTo>
                <a:lnTo>
                  <a:pt x="262143" y="192479"/>
                </a:lnTo>
                <a:close/>
              </a:path>
              <a:path w="283209" h="269875">
                <a:moveTo>
                  <a:pt x="41610" y="51327"/>
                </a:moveTo>
                <a:lnTo>
                  <a:pt x="36538" y="54735"/>
                </a:lnTo>
                <a:lnTo>
                  <a:pt x="29127" y="62555"/>
                </a:lnTo>
                <a:lnTo>
                  <a:pt x="21656" y="71243"/>
                </a:lnTo>
                <a:lnTo>
                  <a:pt x="16643" y="76991"/>
                </a:lnTo>
                <a:lnTo>
                  <a:pt x="16643" y="81268"/>
                </a:lnTo>
                <a:lnTo>
                  <a:pt x="20805" y="85545"/>
                </a:lnTo>
                <a:lnTo>
                  <a:pt x="24966" y="94100"/>
                </a:lnTo>
                <a:lnTo>
                  <a:pt x="29126" y="98378"/>
                </a:lnTo>
                <a:lnTo>
                  <a:pt x="29126" y="102655"/>
                </a:lnTo>
                <a:lnTo>
                  <a:pt x="24966" y="106932"/>
                </a:lnTo>
                <a:lnTo>
                  <a:pt x="24966" y="111210"/>
                </a:lnTo>
                <a:lnTo>
                  <a:pt x="4160" y="115487"/>
                </a:lnTo>
                <a:lnTo>
                  <a:pt x="0" y="115487"/>
                </a:lnTo>
                <a:lnTo>
                  <a:pt x="0" y="149706"/>
                </a:lnTo>
                <a:lnTo>
                  <a:pt x="4160" y="149706"/>
                </a:lnTo>
                <a:lnTo>
                  <a:pt x="24966" y="153983"/>
                </a:lnTo>
                <a:lnTo>
                  <a:pt x="24966" y="158261"/>
                </a:lnTo>
                <a:lnTo>
                  <a:pt x="29126" y="162538"/>
                </a:lnTo>
                <a:lnTo>
                  <a:pt x="29126" y="166815"/>
                </a:lnTo>
                <a:lnTo>
                  <a:pt x="24966" y="175370"/>
                </a:lnTo>
                <a:lnTo>
                  <a:pt x="16643" y="183925"/>
                </a:lnTo>
                <a:lnTo>
                  <a:pt x="16643" y="188202"/>
                </a:lnTo>
                <a:lnTo>
                  <a:pt x="19309" y="193415"/>
                </a:lnTo>
                <a:lnTo>
                  <a:pt x="25486" y="201034"/>
                </a:lnTo>
                <a:lnTo>
                  <a:pt x="32442" y="208653"/>
                </a:lnTo>
                <a:lnTo>
                  <a:pt x="37448" y="213866"/>
                </a:lnTo>
                <a:lnTo>
                  <a:pt x="45771" y="213866"/>
                </a:lnTo>
                <a:lnTo>
                  <a:pt x="62415" y="201034"/>
                </a:lnTo>
                <a:lnTo>
                  <a:pt x="161997" y="201034"/>
                </a:lnTo>
                <a:lnTo>
                  <a:pt x="165530" y="197626"/>
                </a:lnTo>
                <a:lnTo>
                  <a:pt x="170601" y="192479"/>
                </a:lnTo>
                <a:lnTo>
                  <a:pt x="170601" y="183925"/>
                </a:lnTo>
                <a:lnTo>
                  <a:pt x="162279" y="175370"/>
                </a:lnTo>
                <a:lnTo>
                  <a:pt x="160198" y="171093"/>
                </a:lnTo>
                <a:lnTo>
                  <a:pt x="95703" y="171093"/>
                </a:lnTo>
                <a:lnTo>
                  <a:pt x="80424" y="168085"/>
                </a:lnTo>
                <a:lnTo>
                  <a:pt x="67096" y="159865"/>
                </a:lnTo>
                <a:lnTo>
                  <a:pt x="57668" y="147634"/>
                </a:lnTo>
                <a:lnTo>
                  <a:pt x="54092" y="132596"/>
                </a:lnTo>
                <a:lnTo>
                  <a:pt x="57668" y="117559"/>
                </a:lnTo>
                <a:lnTo>
                  <a:pt x="67096" y="105328"/>
                </a:lnTo>
                <a:lnTo>
                  <a:pt x="80424" y="97108"/>
                </a:lnTo>
                <a:lnTo>
                  <a:pt x="95703" y="94100"/>
                </a:lnTo>
                <a:lnTo>
                  <a:pt x="162279" y="94100"/>
                </a:lnTo>
                <a:lnTo>
                  <a:pt x="166440" y="85545"/>
                </a:lnTo>
                <a:lnTo>
                  <a:pt x="170601" y="81268"/>
                </a:lnTo>
                <a:lnTo>
                  <a:pt x="170601" y="76991"/>
                </a:lnTo>
                <a:lnTo>
                  <a:pt x="167935" y="71845"/>
                </a:lnTo>
                <a:lnTo>
                  <a:pt x="164991" y="68436"/>
                </a:lnTo>
                <a:lnTo>
                  <a:pt x="62415" y="68436"/>
                </a:lnTo>
                <a:lnTo>
                  <a:pt x="45771" y="55604"/>
                </a:lnTo>
                <a:lnTo>
                  <a:pt x="41610" y="51327"/>
                </a:lnTo>
                <a:close/>
              </a:path>
              <a:path w="283209" h="269875">
                <a:moveTo>
                  <a:pt x="161997" y="201034"/>
                </a:moveTo>
                <a:lnTo>
                  <a:pt x="128991" y="201034"/>
                </a:lnTo>
                <a:lnTo>
                  <a:pt x="145635" y="213866"/>
                </a:lnTo>
                <a:lnTo>
                  <a:pt x="150706" y="211126"/>
                </a:lnTo>
                <a:lnTo>
                  <a:pt x="158118" y="204777"/>
                </a:lnTo>
                <a:lnTo>
                  <a:pt x="161997" y="201034"/>
                </a:lnTo>
                <a:close/>
              </a:path>
              <a:path w="283209" h="269875">
                <a:moveTo>
                  <a:pt x="208050" y="153983"/>
                </a:moveTo>
                <a:lnTo>
                  <a:pt x="191406" y="166815"/>
                </a:lnTo>
                <a:lnTo>
                  <a:pt x="187245" y="166815"/>
                </a:lnTo>
                <a:lnTo>
                  <a:pt x="187245" y="171093"/>
                </a:lnTo>
                <a:lnTo>
                  <a:pt x="195567" y="183925"/>
                </a:lnTo>
                <a:lnTo>
                  <a:pt x="195567" y="192479"/>
                </a:lnTo>
                <a:lnTo>
                  <a:pt x="257982" y="192479"/>
                </a:lnTo>
                <a:lnTo>
                  <a:pt x="257982" y="183925"/>
                </a:lnTo>
                <a:lnTo>
                  <a:pt x="266304" y="171093"/>
                </a:lnTo>
                <a:lnTo>
                  <a:pt x="220533" y="171093"/>
                </a:lnTo>
                <a:lnTo>
                  <a:pt x="208050" y="153983"/>
                </a:lnTo>
                <a:close/>
              </a:path>
              <a:path w="283209" h="269875">
                <a:moveTo>
                  <a:pt x="162279" y="94100"/>
                </a:moveTo>
                <a:lnTo>
                  <a:pt x="95703" y="94100"/>
                </a:lnTo>
                <a:lnTo>
                  <a:pt x="110331" y="97108"/>
                </a:lnTo>
                <a:lnTo>
                  <a:pt x="122229" y="105328"/>
                </a:lnTo>
                <a:lnTo>
                  <a:pt x="130226" y="117559"/>
                </a:lnTo>
                <a:lnTo>
                  <a:pt x="133152" y="132596"/>
                </a:lnTo>
                <a:lnTo>
                  <a:pt x="130226" y="147634"/>
                </a:lnTo>
                <a:lnTo>
                  <a:pt x="122229" y="159865"/>
                </a:lnTo>
                <a:lnTo>
                  <a:pt x="110331" y="168085"/>
                </a:lnTo>
                <a:lnTo>
                  <a:pt x="95703" y="171093"/>
                </a:lnTo>
                <a:lnTo>
                  <a:pt x="160198" y="171093"/>
                </a:lnTo>
                <a:lnTo>
                  <a:pt x="158118" y="166815"/>
                </a:lnTo>
                <a:lnTo>
                  <a:pt x="158118" y="162538"/>
                </a:lnTo>
                <a:lnTo>
                  <a:pt x="162279" y="158261"/>
                </a:lnTo>
                <a:lnTo>
                  <a:pt x="162279" y="153983"/>
                </a:lnTo>
                <a:lnTo>
                  <a:pt x="187245" y="153983"/>
                </a:lnTo>
                <a:lnTo>
                  <a:pt x="187245" y="115487"/>
                </a:lnTo>
                <a:lnTo>
                  <a:pt x="162279" y="111210"/>
                </a:lnTo>
                <a:lnTo>
                  <a:pt x="162279" y="106932"/>
                </a:lnTo>
                <a:lnTo>
                  <a:pt x="158118" y="102655"/>
                </a:lnTo>
                <a:lnTo>
                  <a:pt x="158118" y="98378"/>
                </a:lnTo>
                <a:lnTo>
                  <a:pt x="162279" y="94100"/>
                </a:lnTo>
                <a:close/>
              </a:path>
              <a:path w="283209" h="269875">
                <a:moveTo>
                  <a:pt x="245499" y="153983"/>
                </a:moveTo>
                <a:lnTo>
                  <a:pt x="241338" y="162538"/>
                </a:lnTo>
                <a:lnTo>
                  <a:pt x="233016" y="171093"/>
                </a:lnTo>
                <a:lnTo>
                  <a:pt x="266304" y="171093"/>
                </a:lnTo>
                <a:lnTo>
                  <a:pt x="266304" y="166815"/>
                </a:lnTo>
                <a:lnTo>
                  <a:pt x="262143" y="166815"/>
                </a:lnTo>
                <a:lnTo>
                  <a:pt x="245499" y="153983"/>
                </a:lnTo>
                <a:close/>
              </a:path>
              <a:path w="283209" h="269875">
                <a:moveTo>
                  <a:pt x="208050" y="0"/>
                </a:moveTo>
                <a:lnTo>
                  <a:pt x="191406" y="8554"/>
                </a:lnTo>
                <a:lnTo>
                  <a:pt x="187245" y="8554"/>
                </a:lnTo>
                <a:lnTo>
                  <a:pt x="187245" y="12832"/>
                </a:lnTo>
                <a:lnTo>
                  <a:pt x="195567" y="29941"/>
                </a:lnTo>
                <a:lnTo>
                  <a:pt x="195567" y="34218"/>
                </a:lnTo>
                <a:lnTo>
                  <a:pt x="191406" y="38496"/>
                </a:lnTo>
                <a:lnTo>
                  <a:pt x="187245" y="38496"/>
                </a:lnTo>
                <a:lnTo>
                  <a:pt x="170601" y="42773"/>
                </a:lnTo>
                <a:lnTo>
                  <a:pt x="170601" y="68436"/>
                </a:lnTo>
                <a:lnTo>
                  <a:pt x="191406" y="68436"/>
                </a:lnTo>
                <a:lnTo>
                  <a:pt x="191406" y="72713"/>
                </a:lnTo>
                <a:lnTo>
                  <a:pt x="195567" y="76991"/>
                </a:lnTo>
                <a:lnTo>
                  <a:pt x="195567" y="81268"/>
                </a:lnTo>
                <a:lnTo>
                  <a:pt x="187245" y="98378"/>
                </a:lnTo>
                <a:lnTo>
                  <a:pt x="191406" y="102655"/>
                </a:lnTo>
                <a:lnTo>
                  <a:pt x="208050" y="111210"/>
                </a:lnTo>
                <a:lnTo>
                  <a:pt x="220533" y="94100"/>
                </a:lnTo>
                <a:lnTo>
                  <a:pt x="264223" y="94100"/>
                </a:lnTo>
                <a:lnTo>
                  <a:pt x="257982" y="81268"/>
                </a:lnTo>
                <a:lnTo>
                  <a:pt x="257982" y="76991"/>
                </a:lnTo>
                <a:lnTo>
                  <a:pt x="262143" y="72713"/>
                </a:lnTo>
                <a:lnTo>
                  <a:pt x="228855" y="72713"/>
                </a:lnTo>
                <a:lnTo>
                  <a:pt x="220338" y="71243"/>
                </a:lnTo>
                <a:lnTo>
                  <a:pt x="213771" y="67367"/>
                </a:lnTo>
                <a:lnTo>
                  <a:pt x="209545" y="61886"/>
                </a:lnTo>
                <a:lnTo>
                  <a:pt x="208050" y="55604"/>
                </a:lnTo>
                <a:lnTo>
                  <a:pt x="209545" y="46849"/>
                </a:lnTo>
                <a:lnTo>
                  <a:pt x="213771" y="40100"/>
                </a:lnTo>
                <a:lnTo>
                  <a:pt x="220338" y="35756"/>
                </a:lnTo>
                <a:lnTo>
                  <a:pt x="228855" y="34218"/>
                </a:lnTo>
                <a:lnTo>
                  <a:pt x="257982" y="34218"/>
                </a:lnTo>
                <a:lnTo>
                  <a:pt x="257982" y="29941"/>
                </a:lnTo>
                <a:lnTo>
                  <a:pt x="264223" y="17109"/>
                </a:lnTo>
                <a:lnTo>
                  <a:pt x="224694" y="17109"/>
                </a:lnTo>
                <a:lnTo>
                  <a:pt x="208050" y="0"/>
                </a:lnTo>
                <a:close/>
              </a:path>
              <a:path w="283209" h="269875">
                <a:moveTo>
                  <a:pt x="264223" y="94100"/>
                </a:moveTo>
                <a:lnTo>
                  <a:pt x="233016" y="94100"/>
                </a:lnTo>
                <a:lnTo>
                  <a:pt x="245499" y="111210"/>
                </a:lnTo>
                <a:lnTo>
                  <a:pt x="262143" y="102655"/>
                </a:lnTo>
                <a:lnTo>
                  <a:pt x="266304" y="102655"/>
                </a:lnTo>
                <a:lnTo>
                  <a:pt x="266304" y="98378"/>
                </a:lnTo>
                <a:lnTo>
                  <a:pt x="264223" y="94100"/>
                </a:lnTo>
                <a:close/>
              </a:path>
              <a:path w="283209" h="269875">
                <a:moveTo>
                  <a:pt x="257982" y="34218"/>
                </a:moveTo>
                <a:lnTo>
                  <a:pt x="228855" y="34218"/>
                </a:lnTo>
                <a:lnTo>
                  <a:pt x="234966" y="35756"/>
                </a:lnTo>
                <a:lnTo>
                  <a:pt x="240298" y="40100"/>
                </a:lnTo>
                <a:lnTo>
                  <a:pt x="244069" y="46849"/>
                </a:lnTo>
                <a:lnTo>
                  <a:pt x="245499" y="55604"/>
                </a:lnTo>
                <a:lnTo>
                  <a:pt x="245499" y="64159"/>
                </a:lnTo>
                <a:lnTo>
                  <a:pt x="237177" y="72713"/>
                </a:lnTo>
                <a:lnTo>
                  <a:pt x="262143" y="72713"/>
                </a:lnTo>
                <a:lnTo>
                  <a:pt x="262143" y="68436"/>
                </a:lnTo>
                <a:lnTo>
                  <a:pt x="282948" y="68436"/>
                </a:lnTo>
                <a:lnTo>
                  <a:pt x="282948" y="42773"/>
                </a:lnTo>
                <a:lnTo>
                  <a:pt x="266304" y="38496"/>
                </a:lnTo>
                <a:lnTo>
                  <a:pt x="262143" y="38496"/>
                </a:lnTo>
                <a:lnTo>
                  <a:pt x="257982" y="34218"/>
                </a:lnTo>
                <a:close/>
              </a:path>
              <a:path w="283209" h="269875">
                <a:moveTo>
                  <a:pt x="124830" y="64159"/>
                </a:moveTo>
                <a:lnTo>
                  <a:pt x="66576" y="64159"/>
                </a:lnTo>
                <a:lnTo>
                  <a:pt x="62415" y="68436"/>
                </a:lnTo>
                <a:lnTo>
                  <a:pt x="128991" y="68436"/>
                </a:lnTo>
                <a:lnTo>
                  <a:pt x="124830" y="64159"/>
                </a:lnTo>
                <a:close/>
              </a:path>
              <a:path w="283209" h="269875">
                <a:moveTo>
                  <a:pt x="149796" y="51327"/>
                </a:moveTo>
                <a:lnTo>
                  <a:pt x="145635" y="51327"/>
                </a:lnTo>
                <a:lnTo>
                  <a:pt x="145635" y="55604"/>
                </a:lnTo>
                <a:lnTo>
                  <a:pt x="128991" y="68436"/>
                </a:lnTo>
                <a:lnTo>
                  <a:pt x="164991" y="68436"/>
                </a:lnTo>
                <a:lnTo>
                  <a:pt x="161759" y="64693"/>
                </a:lnTo>
                <a:lnTo>
                  <a:pt x="154802" y="58344"/>
                </a:lnTo>
                <a:lnTo>
                  <a:pt x="149796" y="55604"/>
                </a:lnTo>
                <a:lnTo>
                  <a:pt x="149796" y="51327"/>
                </a:lnTo>
                <a:close/>
              </a:path>
              <a:path w="283209" h="269875">
                <a:moveTo>
                  <a:pt x="108186" y="34218"/>
                </a:moveTo>
                <a:lnTo>
                  <a:pt x="79059" y="34218"/>
                </a:lnTo>
                <a:lnTo>
                  <a:pt x="74898" y="38496"/>
                </a:lnTo>
                <a:lnTo>
                  <a:pt x="74833" y="44911"/>
                </a:lnTo>
                <a:lnTo>
                  <a:pt x="74377" y="51327"/>
                </a:lnTo>
                <a:lnTo>
                  <a:pt x="73142" y="57743"/>
                </a:lnTo>
                <a:lnTo>
                  <a:pt x="70737" y="64159"/>
                </a:lnTo>
                <a:lnTo>
                  <a:pt x="116508" y="64159"/>
                </a:lnTo>
                <a:lnTo>
                  <a:pt x="112347" y="38496"/>
                </a:lnTo>
                <a:lnTo>
                  <a:pt x="108186" y="34218"/>
                </a:lnTo>
                <a:close/>
              </a:path>
              <a:path w="283209" h="269875">
                <a:moveTo>
                  <a:pt x="245499" y="0"/>
                </a:moveTo>
                <a:lnTo>
                  <a:pt x="237177" y="8554"/>
                </a:lnTo>
                <a:lnTo>
                  <a:pt x="233016" y="17109"/>
                </a:lnTo>
                <a:lnTo>
                  <a:pt x="264223" y="17109"/>
                </a:lnTo>
                <a:lnTo>
                  <a:pt x="266304" y="12832"/>
                </a:lnTo>
                <a:lnTo>
                  <a:pt x="266304" y="8554"/>
                </a:lnTo>
                <a:lnTo>
                  <a:pt x="262143" y="8554"/>
                </a:lnTo>
                <a:lnTo>
                  <a:pt x="2454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0024" y="3924371"/>
            <a:ext cx="2190750" cy="422275"/>
          </a:xfrm>
          <a:custGeom>
            <a:avLst/>
            <a:gdLst/>
            <a:ahLst/>
            <a:cxnLst/>
            <a:rect l="l" t="t" r="r" b="b"/>
            <a:pathLst>
              <a:path w="2190750" h="422275">
                <a:moveTo>
                  <a:pt x="2190570" y="0"/>
                </a:moveTo>
                <a:lnTo>
                  <a:pt x="68323" y="0"/>
                </a:lnTo>
                <a:lnTo>
                  <a:pt x="41728" y="5527"/>
                </a:lnTo>
                <a:lnTo>
                  <a:pt x="20011" y="20600"/>
                </a:lnTo>
                <a:lnTo>
                  <a:pt x="5369" y="42956"/>
                </a:lnTo>
                <a:lnTo>
                  <a:pt x="0" y="70332"/>
                </a:lnTo>
                <a:lnTo>
                  <a:pt x="0" y="351655"/>
                </a:lnTo>
                <a:lnTo>
                  <a:pt x="5369" y="379031"/>
                </a:lnTo>
                <a:lnTo>
                  <a:pt x="20011" y="401387"/>
                </a:lnTo>
                <a:lnTo>
                  <a:pt x="41728" y="416460"/>
                </a:lnTo>
                <a:lnTo>
                  <a:pt x="68323" y="421987"/>
                </a:lnTo>
                <a:lnTo>
                  <a:pt x="2190570" y="421987"/>
                </a:lnTo>
                <a:lnTo>
                  <a:pt x="2190570" y="0"/>
                </a:lnTo>
                <a:close/>
              </a:path>
            </a:pathLst>
          </a:custGeom>
          <a:solidFill>
            <a:srgbClr val="31A1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3400" y="3880207"/>
            <a:ext cx="1861185" cy="43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0" marR="5080" indent="-431800">
              <a:lnSpc>
                <a:spcPct val="116000"/>
              </a:lnSpc>
              <a:spcBef>
                <a:spcPts val="95"/>
              </a:spcBef>
            </a:pPr>
            <a:r>
              <a:rPr sz="11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x=nos variables</a:t>
            </a:r>
            <a:r>
              <a:rPr sz="1150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explicatives  </a:t>
            </a:r>
            <a:r>
              <a:rPr sz="11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t </a:t>
            </a:r>
            <a:r>
              <a:rPr sz="11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(temps) et</a:t>
            </a:r>
            <a:r>
              <a:rPr sz="115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dju</a:t>
            </a:r>
            <a:endParaRPr sz="11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3" name="Espace réservé du contenu 12" descr="regression-lin"/>
          <p:cNvPicPr>
            <a:picLocks noChangeAspect="1"/>
          </p:cNvPicPr>
          <p:nvPr>
            <p:ph sz="half" idx="2"/>
          </p:nvPr>
        </p:nvPicPr>
        <p:blipFill>
          <a:blip r:embed="rId1"/>
          <a:srcRect l="818" r="38648" b="17890"/>
          <a:stretch>
            <a:fillRect/>
          </a:stretch>
        </p:blipFill>
        <p:spPr>
          <a:xfrm>
            <a:off x="2661920" y="2680335"/>
            <a:ext cx="6765290" cy="473011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679700" y="5229225"/>
            <a:ext cx="18288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5700" y="337701"/>
            <a:ext cx="3313429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Après notre</a:t>
            </a:r>
            <a:r>
              <a:rPr spc="-20" dirty="0"/>
              <a:t> </a:t>
            </a:r>
            <a:r>
              <a:rPr dirty="0"/>
              <a:t>régression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753600" y="15637"/>
            <a:ext cx="22288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1</a:t>
            </a:r>
            <a:r>
              <a:rPr lang="fr-FR" sz="1400" spc="-5" dirty="0">
                <a:latin typeface="Arial" panose="020B0604020202020204"/>
                <a:cs typeface="Arial" panose="020B0604020202020204"/>
              </a:rPr>
              <a:t>1</a:t>
            </a:r>
            <a:endParaRPr lang="fr-FR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603" y="3783052"/>
            <a:ext cx="9502392" cy="28693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683" y="3621076"/>
            <a:ext cx="9722485" cy="3135630"/>
          </a:xfrm>
          <a:custGeom>
            <a:avLst/>
            <a:gdLst/>
            <a:ahLst/>
            <a:cxnLst/>
            <a:rect l="l" t="t" r="r" b="b"/>
            <a:pathLst>
              <a:path w="9722485" h="3135629">
                <a:moveTo>
                  <a:pt x="0" y="0"/>
                </a:moveTo>
                <a:lnTo>
                  <a:pt x="9722033" y="0"/>
                </a:lnTo>
                <a:lnTo>
                  <a:pt x="9722033" y="3135414"/>
                </a:lnTo>
                <a:lnTo>
                  <a:pt x="0" y="3135414"/>
                </a:lnTo>
                <a:lnTo>
                  <a:pt x="0" y="0"/>
                </a:lnTo>
                <a:close/>
              </a:path>
            </a:pathLst>
          </a:custGeom>
          <a:ln w="19709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13945" y="1513617"/>
            <a:ext cx="2611104" cy="172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85356" y="1308559"/>
            <a:ext cx="2773680" cy="1993900"/>
          </a:xfrm>
          <a:custGeom>
            <a:avLst/>
            <a:gdLst/>
            <a:ahLst/>
            <a:cxnLst/>
            <a:rect l="l" t="t" r="r" b="b"/>
            <a:pathLst>
              <a:path w="2773679" h="1993900">
                <a:moveTo>
                  <a:pt x="0" y="0"/>
                </a:moveTo>
                <a:lnTo>
                  <a:pt x="2773107" y="0"/>
                </a:lnTo>
                <a:lnTo>
                  <a:pt x="2773107" y="1993353"/>
                </a:lnTo>
                <a:lnTo>
                  <a:pt x="0" y="1993353"/>
                </a:lnTo>
                <a:lnTo>
                  <a:pt x="0" y="0"/>
                </a:lnTo>
                <a:close/>
              </a:path>
            </a:pathLst>
          </a:custGeom>
          <a:ln w="19705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63537" y="1682868"/>
            <a:ext cx="984885" cy="986155"/>
          </a:xfrm>
          <a:custGeom>
            <a:avLst/>
            <a:gdLst/>
            <a:ahLst/>
            <a:cxnLst/>
            <a:rect l="l" t="t" r="r" b="b"/>
            <a:pathLst>
              <a:path w="984885" h="986155">
                <a:moveTo>
                  <a:pt x="354509" y="0"/>
                </a:moveTo>
                <a:lnTo>
                  <a:pt x="354509" y="335094"/>
                </a:lnTo>
                <a:lnTo>
                  <a:pt x="0" y="335094"/>
                </a:lnTo>
                <a:lnTo>
                  <a:pt x="0" y="650477"/>
                </a:lnTo>
                <a:lnTo>
                  <a:pt x="354509" y="650477"/>
                </a:lnTo>
                <a:lnTo>
                  <a:pt x="354509" y="985572"/>
                </a:lnTo>
                <a:lnTo>
                  <a:pt x="984746" y="492785"/>
                </a:lnTo>
                <a:lnTo>
                  <a:pt x="354509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96761" y="1635046"/>
            <a:ext cx="2683433" cy="1335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32752" y="1585769"/>
            <a:ext cx="2747645" cy="1439545"/>
          </a:xfrm>
          <a:custGeom>
            <a:avLst/>
            <a:gdLst/>
            <a:ahLst/>
            <a:cxnLst/>
            <a:rect l="l" t="t" r="r" b="b"/>
            <a:pathLst>
              <a:path w="2747645" h="1439545">
                <a:moveTo>
                  <a:pt x="0" y="0"/>
                </a:moveTo>
                <a:lnTo>
                  <a:pt x="2747441" y="0"/>
                </a:lnTo>
                <a:lnTo>
                  <a:pt x="2747441" y="1438936"/>
                </a:lnTo>
                <a:lnTo>
                  <a:pt x="0" y="1438936"/>
                </a:lnTo>
                <a:lnTo>
                  <a:pt x="0" y="0"/>
                </a:lnTo>
                <a:close/>
              </a:path>
            </a:pathLst>
          </a:custGeom>
          <a:ln w="19707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9600" y="267388"/>
            <a:ext cx="3759200" cy="546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5"/>
              </a:spcBef>
            </a:pPr>
            <a:r>
              <a:rPr sz="3400" spc="-90" dirty="0">
                <a:solidFill>
                  <a:schemeClr val="tx1"/>
                </a:solidFill>
              </a:rPr>
              <a:t>Test </a:t>
            </a:r>
            <a:r>
              <a:rPr sz="3400" spc="5" dirty="0">
                <a:solidFill>
                  <a:schemeClr val="tx1"/>
                </a:solidFill>
              </a:rPr>
              <a:t>de nos</a:t>
            </a:r>
            <a:r>
              <a:rPr sz="3400" dirty="0">
                <a:solidFill>
                  <a:schemeClr val="tx1"/>
                </a:solidFill>
              </a:rPr>
              <a:t> </a:t>
            </a:r>
            <a:r>
              <a:rPr sz="3400" spc="5" dirty="0">
                <a:solidFill>
                  <a:schemeClr val="tx1"/>
                </a:solidFill>
              </a:rPr>
              <a:t>résidus</a:t>
            </a:r>
            <a:endParaRPr sz="3400" spc="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53600" y="15637"/>
            <a:ext cx="2228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12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391" y="2562264"/>
            <a:ext cx="4852630" cy="196207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8667" y="2510042"/>
            <a:ext cx="4987290" cy="2081530"/>
          </a:xfrm>
          <a:custGeom>
            <a:avLst/>
            <a:gdLst/>
            <a:ahLst/>
            <a:cxnLst/>
            <a:rect l="l" t="t" r="r" b="b"/>
            <a:pathLst>
              <a:path w="4987290" h="2081529">
                <a:moveTo>
                  <a:pt x="0" y="0"/>
                </a:moveTo>
                <a:lnTo>
                  <a:pt x="4986804" y="0"/>
                </a:lnTo>
                <a:lnTo>
                  <a:pt x="4986804" y="2081445"/>
                </a:lnTo>
                <a:lnTo>
                  <a:pt x="0" y="2081445"/>
                </a:lnTo>
                <a:lnTo>
                  <a:pt x="0" y="0"/>
                </a:lnTo>
                <a:close/>
              </a:path>
            </a:pathLst>
          </a:custGeom>
          <a:ln w="19709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570622" y="3062906"/>
            <a:ext cx="3041015" cy="975994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93345" marR="721995">
              <a:lnSpc>
                <a:spcPct val="101000"/>
              </a:lnSpc>
            </a:pPr>
            <a:r>
              <a:rPr sz="1400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Nos résidus sont assez</a:t>
            </a:r>
            <a:r>
              <a:rPr sz="1400" spc="-4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bien  répartis</a:t>
            </a:r>
            <a:endParaRPr sz="1400" spc="-5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2346" y="4822503"/>
            <a:ext cx="6440239" cy="2592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43261" y="4753513"/>
            <a:ext cx="6598284" cy="2750185"/>
          </a:xfrm>
          <a:custGeom>
            <a:avLst/>
            <a:gdLst/>
            <a:ahLst/>
            <a:cxnLst/>
            <a:rect l="l" t="t" r="r" b="b"/>
            <a:pathLst>
              <a:path w="6598284" h="2750184">
                <a:moveTo>
                  <a:pt x="0" y="0"/>
                </a:moveTo>
                <a:lnTo>
                  <a:pt x="6597798" y="0"/>
                </a:lnTo>
                <a:lnTo>
                  <a:pt x="6597798" y="2749748"/>
                </a:lnTo>
                <a:lnTo>
                  <a:pt x="0" y="2749748"/>
                </a:lnTo>
                <a:lnTo>
                  <a:pt x="0" y="0"/>
                </a:lnTo>
                <a:close/>
              </a:path>
            </a:pathLst>
          </a:custGeom>
          <a:ln w="19709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3659" y="5733255"/>
            <a:ext cx="2219325" cy="790575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59385" rIns="0" bIns="0" rtlCol="0">
            <a:spAutoFit/>
          </a:bodyPr>
          <a:lstStyle/>
          <a:p>
            <a:pPr marL="69850" marR="367665">
              <a:lnSpc>
                <a:spcPct val="101000"/>
              </a:lnSpc>
              <a:spcBef>
                <a:spcPts val="1255"/>
              </a:spcBef>
            </a:pPr>
            <a:r>
              <a:rPr sz="1400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Les valeurs sont sur</a:t>
            </a:r>
            <a:r>
              <a:rPr sz="1400" spc="-5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la  bissectrices</a:t>
            </a:r>
            <a:endParaRPr sz="1400" spc="-5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77387" y="1344491"/>
            <a:ext cx="3505696" cy="739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08455" y="1245934"/>
            <a:ext cx="3575050" cy="956310"/>
          </a:xfrm>
          <a:custGeom>
            <a:avLst/>
            <a:gdLst/>
            <a:ahLst/>
            <a:cxnLst/>
            <a:rect l="l" t="t" r="r" b="b"/>
            <a:pathLst>
              <a:path w="3575050" h="956310">
                <a:moveTo>
                  <a:pt x="0" y="0"/>
                </a:moveTo>
                <a:lnTo>
                  <a:pt x="3574628" y="0"/>
                </a:lnTo>
                <a:lnTo>
                  <a:pt x="3574628" y="956005"/>
                </a:lnTo>
                <a:lnTo>
                  <a:pt x="0" y="956005"/>
                </a:lnTo>
                <a:lnTo>
                  <a:pt x="0" y="0"/>
                </a:lnTo>
                <a:close/>
              </a:path>
            </a:pathLst>
          </a:custGeom>
          <a:ln w="19710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45173" y="1236078"/>
            <a:ext cx="3041015" cy="975994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33655" rIns="0" bIns="0" rtlCol="0">
            <a:spAutoFit/>
          </a:bodyPr>
          <a:lstStyle/>
          <a:p>
            <a:pPr marL="56515" marR="512445">
              <a:lnSpc>
                <a:spcPct val="101000"/>
              </a:lnSpc>
              <a:spcBef>
                <a:spcPts val="265"/>
              </a:spcBef>
            </a:pPr>
            <a:r>
              <a:rPr sz="1400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H0 : nos résidus suivent une loi  normale :</a:t>
            </a:r>
            <a:r>
              <a:rPr sz="1400" spc="-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0,05&lt;p-value</a:t>
            </a:r>
            <a:endParaRPr sz="140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marL="56515" marR="217170">
              <a:lnSpc>
                <a:spcPct val="101000"/>
              </a:lnSpc>
              <a:spcBef>
                <a:spcPts val="300"/>
              </a:spcBef>
            </a:pPr>
            <a:r>
              <a:rPr sz="1400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H1 : les résidus ne suivent pas une  loi normale :</a:t>
            </a:r>
            <a:r>
              <a:rPr sz="14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0,05&gt;p-value</a:t>
            </a:r>
            <a:endParaRPr sz="1400" spc="-5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6100" y="337701"/>
            <a:ext cx="1976755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Notre</a:t>
            </a:r>
            <a:r>
              <a:rPr spc="-50" dirty="0"/>
              <a:t> </a:t>
            </a:r>
            <a:r>
              <a:rPr dirty="0"/>
              <a:t>modèle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753600" y="15637"/>
            <a:ext cx="22288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1</a:t>
            </a:r>
            <a:r>
              <a:rPr lang="fr-FR" sz="1400" spc="-5" dirty="0">
                <a:latin typeface="Arial" panose="020B0604020202020204"/>
                <a:cs typeface="Arial" panose="020B0604020202020204"/>
              </a:rPr>
              <a:t>3</a:t>
            </a:r>
            <a:endParaRPr lang="fr-FR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9869" y="1217979"/>
            <a:ext cx="4023360" cy="100965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121920">
              <a:lnSpc>
                <a:spcPct val="100000"/>
              </a:lnSpc>
            </a:pPr>
            <a:r>
              <a:rPr sz="1400" spc="-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Modèle</a:t>
            </a:r>
            <a:r>
              <a:rPr sz="1400" spc="-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multiplicatif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1920">
              <a:lnSpc>
                <a:spcPct val="100000"/>
              </a:lnSpc>
              <a:spcBef>
                <a:spcPts val="470"/>
              </a:spcBef>
            </a:pP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Les deux droites sont</a:t>
            </a:r>
            <a:r>
              <a:rPr sz="1050" spc="-3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sécantes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1438" y="1217979"/>
            <a:ext cx="4023360" cy="100965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120650">
              <a:lnSpc>
                <a:spcPct val="100000"/>
              </a:lnSpc>
            </a:pPr>
            <a:r>
              <a:rPr sz="1400" spc="-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Modèle</a:t>
            </a:r>
            <a:r>
              <a:rPr sz="1400" spc="-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additif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20650">
              <a:lnSpc>
                <a:spcPct val="100000"/>
              </a:lnSpc>
              <a:spcBef>
                <a:spcPts val="470"/>
              </a:spcBef>
            </a:pP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Les deux droites sont</a:t>
            </a:r>
            <a:r>
              <a:rPr sz="1050" spc="-3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parallèles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603" y="2715604"/>
            <a:ext cx="9502392" cy="28693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5683" y="2553627"/>
            <a:ext cx="9722485" cy="3135630"/>
          </a:xfrm>
          <a:custGeom>
            <a:avLst/>
            <a:gdLst/>
            <a:ahLst/>
            <a:cxnLst/>
            <a:rect l="l" t="t" r="r" b="b"/>
            <a:pathLst>
              <a:path w="9722485" h="3135629">
                <a:moveTo>
                  <a:pt x="0" y="0"/>
                </a:moveTo>
                <a:lnTo>
                  <a:pt x="9722033" y="0"/>
                </a:lnTo>
                <a:lnTo>
                  <a:pt x="9722033" y="3135414"/>
                </a:lnTo>
                <a:lnTo>
                  <a:pt x="0" y="3135414"/>
                </a:lnTo>
                <a:lnTo>
                  <a:pt x="0" y="0"/>
                </a:lnTo>
                <a:close/>
              </a:path>
            </a:pathLst>
          </a:custGeom>
          <a:ln w="19709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36200" y="4617020"/>
            <a:ext cx="8063865" cy="0"/>
          </a:xfrm>
          <a:custGeom>
            <a:avLst/>
            <a:gdLst/>
            <a:ahLst/>
            <a:cxnLst/>
            <a:rect l="l" t="t" r="r" b="b"/>
            <a:pathLst>
              <a:path w="8063865">
                <a:moveTo>
                  <a:pt x="0" y="0"/>
                </a:moveTo>
                <a:lnTo>
                  <a:pt x="8063759" y="0"/>
                </a:lnTo>
              </a:path>
            </a:pathLst>
          </a:custGeom>
          <a:ln w="68990">
            <a:solidFill>
              <a:srgbClr val="EE22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63275" y="5003665"/>
            <a:ext cx="8209915" cy="167640"/>
          </a:xfrm>
          <a:custGeom>
            <a:avLst/>
            <a:gdLst/>
            <a:ahLst/>
            <a:cxnLst/>
            <a:rect l="l" t="t" r="r" b="b"/>
            <a:pathLst>
              <a:path w="8209915" h="167639">
                <a:moveTo>
                  <a:pt x="354" y="0"/>
                </a:moveTo>
                <a:lnTo>
                  <a:pt x="8209608" y="147839"/>
                </a:lnTo>
                <a:lnTo>
                  <a:pt x="8209254" y="167547"/>
                </a:lnTo>
                <a:lnTo>
                  <a:pt x="0" y="19708"/>
                </a:lnTo>
                <a:lnTo>
                  <a:pt x="354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34918" y="6015460"/>
            <a:ext cx="4023360" cy="100965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 panose="02020603050405020304"/>
              <a:cs typeface="Times New Roman" panose="02020603050405020304"/>
            </a:endParaRPr>
          </a:p>
          <a:p>
            <a:pPr marL="119380">
              <a:lnSpc>
                <a:spcPct val="100000"/>
              </a:lnSpc>
            </a:pPr>
            <a:r>
              <a:rPr sz="1400" spc="-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Modèle</a:t>
            </a:r>
            <a:r>
              <a:rPr sz="1400" spc="-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additif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19380">
              <a:lnSpc>
                <a:spcPct val="100000"/>
              </a:lnSpc>
              <a:spcBef>
                <a:spcPts val="470"/>
              </a:spcBef>
            </a:pP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Les deux droites sont</a:t>
            </a:r>
            <a:r>
              <a:rPr sz="1050" spc="-3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parallèles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68157" y="935991"/>
            <a:ext cx="405765" cy="294640"/>
          </a:xfrm>
          <a:custGeom>
            <a:avLst/>
            <a:gdLst/>
            <a:ahLst/>
            <a:cxnLst/>
            <a:rect l="l" t="t" r="r" b="b"/>
            <a:pathLst>
              <a:path w="405765" h="294640">
                <a:moveTo>
                  <a:pt x="405325" y="0"/>
                </a:moveTo>
                <a:lnTo>
                  <a:pt x="0" y="0"/>
                </a:lnTo>
                <a:lnTo>
                  <a:pt x="0" y="245033"/>
                </a:lnTo>
                <a:lnTo>
                  <a:pt x="3847" y="264109"/>
                </a:lnTo>
                <a:lnTo>
                  <a:pt x="14341" y="279687"/>
                </a:lnTo>
                <a:lnTo>
                  <a:pt x="29906" y="290190"/>
                </a:lnTo>
                <a:lnTo>
                  <a:pt x="48966" y="294041"/>
                </a:lnTo>
                <a:lnTo>
                  <a:pt x="356359" y="294041"/>
                </a:lnTo>
                <a:lnTo>
                  <a:pt x="375419" y="290190"/>
                </a:lnTo>
                <a:lnTo>
                  <a:pt x="390983" y="279687"/>
                </a:lnTo>
                <a:lnTo>
                  <a:pt x="401477" y="264109"/>
                </a:lnTo>
                <a:lnTo>
                  <a:pt x="405325" y="245033"/>
                </a:lnTo>
                <a:lnTo>
                  <a:pt x="4053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753600" y="991279"/>
            <a:ext cx="24130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700" dirty="0">
                <a:latin typeface="Arial" panose="020B0604020202020204"/>
                <a:cs typeface="Arial" panose="020B0604020202020204"/>
              </a:rPr>
              <a:t>1</a:t>
            </a:r>
            <a:r>
              <a:rPr lang="fr-FR" sz="1700" dirty="0">
                <a:latin typeface="Arial" panose="020B0604020202020204"/>
                <a:cs typeface="Arial" panose="020B0604020202020204"/>
              </a:rPr>
              <a:t>4</a:t>
            </a:r>
            <a:endParaRPr lang="fr-FR" sz="17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64990" y="2942944"/>
            <a:ext cx="6496685" cy="126238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R="325120" algn="ctr">
              <a:lnSpc>
                <a:spcPct val="100000"/>
              </a:lnSpc>
            </a:pPr>
            <a:r>
              <a:rPr sz="2950" spc="-5" dirty="0">
                <a:solidFill>
                  <a:srgbClr val="FFFFFF"/>
                </a:solidFill>
              </a:rPr>
              <a:t>Moyennes</a:t>
            </a:r>
            <a:r>
              <a:rPr sz="2950" spc="-10" dirty="0">
                <a:solidFill>
                  <a:srgbClr val="FFFFFF"/>
                </a:solidFill>
              </a:rPr>
              <a:t> </a:t>
            </a:r>
            <a:r>
              <a:rPr sz="2950" spc="-5" dirty="0">
                <a:solidFill>
                  <a:srgbClr val="FFFFFF"/>
                </a:solidFill>
              </a:rPr>
              <a:t>mobiles</a:t>
            </a:r>
            <a:endParaRPr sz="29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0505" y="337820"/>
            <a:ext cx="5494020" cy="405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pc="5" dirty="0">
                <a:solidFill>
                  <a:schemeClr val="tx1"/>
                </a:solidFill>
              </a:rPr>
              <a:t>Moyenne </a:t>
            </a:r>
            <a:r>
              <a:rPr dirty="0">
                <a:solidFill>
                  <a:schemeClr val="tx1"/>
                </a:solidFill>
              </a:rPr>
              <a:t>mobile: modèle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additif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66300" y="47387"/>
            <a:ext cx="22288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1</a:t>
            </a:r>
            <a:r>
              <a:rPr lang="fr-FR" sz="1400" spc="-5" dirty="0">
                <a:latin typeface="Arial" panose="020B0604020202020204"/>
                <a:cs typeface="Arial" panose="020B0604020202020204"/>
              </a:rPr>
              <a:t>5</a:t>
            </a:r>
            <a:endParaRPr lang="fr-FR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269" y="2989896"/>
            <a:ext cx="9413240" cy="3357879"/>
          </a:xfrm>
          <a:custGeom>
            <a:avLst/>
            <a:gdLst/>
            <a:ahLst/>
            <a:cxnLst/>
            <a:rect l="l" t="t" r="r" b="b"/>
            <a:pathLst>
              <a:path w="9413240" h="3357879">
                <a:moveTo>
                  <a:pt x="0" y="0"/>
                </a:moveTo>
                <a:lnTo>
                  <a:pt x="9412859" y="0"/>
                </a:lnTo>
                <a:lnTo>
                  <a:pt x="9412859" y="3357656"/>
                </a:lnTo>
                <a:lnTo>
                  <a:pt x="0" y="3357656"/>
                </a:lnTo>
                <a:lnTo>
                  <a:pt x="0" y="0"/>
                </a:lnTo>
                <a:close/>
              </a:path>
            </a:pathLst>
          </a:custGeom>
          <a:ln w="19709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26418" y="1730825"/>
            <a:ext cx="536575" cy="45085"/>
          </a:xfrm>
          <a:custGeom>
            <a:avLst/>
            <a:gdLst/>
            <a:ahLst/>
            <a:cxnLst/>
            <a:rect l="l" t="t" r="r" b="b"/>
            <a:pathLst>
              <a:path w="536575" h="45085">
                <a:moveTo>
                  <a:pt x="0" y="44780"/>
                </a:moveTo>
                <a:lnTo>
                  <a:pt x="536374" y="44780"/>
                </a:lnTo>
                <a:lnTo>
                  <a:pt x="536374" y="0"/>
                </a:lnTo>
                <a:lnTo>
                  <a:pt x="0" y="0"/>
                </a:lnTo>
                <a:lnTo>
                  <a:pt x="0" y="44780"/>
                </a:lnTo>
                <a:close/>
              </a:path>
            </a:pathLst>
          </a:custGeom>
          <a:solidFill>
            <a:srgbClr val="1254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26418" y="1283027"/>
            <a:ext cx="536575" cy="448309"/>
          </a:xfrm>
          <a:prstGeom prst="rect">
            <a:avLst/>
          </a:prstGeom>
          <a:solidFill>
            <a:srgbClr val="287DBA"/>
          </a:solidFill>
        </p:spPr>
        <p:txBody>
          <a:bodyPr vert="horz" wrap="square" lIns="0" tIns="90805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715"/>
              </a:spcBef>
            </a:pPr>
            <a:r>
              <a:rPr sz="17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01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6418" y="2635952"/>
            <a:ext cx="536575" cy="45085"/>
          </a:xfrm>
          <a:custGeom>
            <a:avLst/>
            <a:gdLst/>
            <a:ahLst/>
            <a:cxnLst/>
            <a:rect l="l" t="t" r="r" b="b"/>
            <a:pathLst>
              <a:path w="536575" h="45085">
                <a:moveTo>
                  <a:pt x="0" y="44780"/>
                </a:moveTo>
                <a:lnTo>
                  <a:pt x="536374" y="44780"/>
                </a:lnTo>
                <a:lnTo>
                  <a:pt x="536374" y="0"/>
                </a:lnTo>
                <a:lnTo>
                  <a:pt x="0" y="0"/>
                </a:lnTo>
                <a:lnTo>
                  <a:pt x="0" y="44780"/>
                </a:lnTo>
                <a:close/>
              </a:path>
            </a:pathLst>
          </a:custGeom>
          <a:solidFill>
            <a:srgbClr val="1B59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26418" y="2188154"/>
            <a:ext cx="536575" cy="448309"/>
          </a:xfrm>
          <a:prstGeom prst="rect">
            <a:avLst/>
          </a:prstGeom>
          <a:solidFill>
            <a:srgbClr val="1A70C0"/>
          </a:solidFill>
        </p:spPr>
        <p:txBody>
          <a:bodyPr vert="horz" wrap="square" lIns="0" tIns="8763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690"/>
              </a:spcBef>
            </a:pPr>
            <a:r>
              <a:rPr sz="17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02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6600" y="1369046"/>
            <a:ext cx="956310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1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950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bservé</a:t>
            </a:r>
            <a:endParaRPr sz="1950" spc="-10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6600" y="2270746"/>
            <a:ext cx="1093470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22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950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endance</a:t>
            </a:r>
            <a:endParaRPr sz="1950" spc="-10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40248" y="1620889"/>
            <a:ext cx="536575" cy="45085"/>
          </a:xfrm>
          <a:custGeom>
            <a:avLst/>
            <a:gdLst/>
            <a:ahLst/>
            <a:cxnLst/>
            <a:rect l="l" t="t" r="r" b="b"/>
            <a:pathLst>
              <a:path w="536575" h="45085">
                <a:moveTo>
                  <a:pt x="0" y="44780"/>
                </a:moveTo>
                <a:lnTo>
                  <a:pt x="536373" y="44780"/>
                </a:lnTo>
                <a:lnTo>
                  <a:pt x="536373" y="0"/>
                </a:lnTo>
                <a:lnTo>
                  <a:pt x="0" y="0"/>
                </a:lnTo>
                <a:lnTo>
                  <a:pt x="0" y="44780"/>
                </a:lnTo>
                <a:close/>
              </a:path>
            </a:pathLst>
          </a:custGeom>
          <a:solidFill>
            <a:srgbClr val="236B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040248" y="1173091"/>
            <a:ext cx="536575" cy="448309"/>
          </a:xfrm>
          <a:prstGeom prst="rect">
            <a:avLst/>
          </a:prstGeom>
          <a:solidFill>
            <a:srgbClr val="3FB1F1"/>
          </a:solidFill>
        </p:spPr>
        <p:txBody>
          <a:bodyPr vert="horz" wrap="square" lIns="0" tIns="8636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680"/>
              </a:spcBef>
            </a:pPr>
            <a:r>
              <a:rPr sz="17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03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40248" y="2526016"/>
            <a:ext cx="536575" cy="45085"/>
          </a:xfrm>
          <a:custGeom>
            <a:avLst/>
            <a:gdLst/>
            <a:ahLst/>
            <a:cxnLst/>
            <a:rect l="l" t="t" r="r" b="b"/>
            <a:pathLst>
              <a:path w="536575" h="45085">
                <a:moveTo>
                  <a:pt x="0" y="44780"/>
                </a:moveTo>
                <a:lnTo>
                  <a:pt x="536373" y="44780"/>
                </a:lnTo>
                <a:lnTo>
                  <a:pt x="536373" y="0"/>
                </a:lnTo>
                <a:lnTo>
                  <a:pt x="0" y="0"/>
                </a:lnTo>
                <a:lnTo>
                  <a:pt x="0" y="44780"/>
                </a:lnTo>
                <a:close/>
              </a:path>
            </a:pathLst>
          </a:custGeom>
          <a:solidFill>
            <a:srgbClr val="205F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040248" y="2078217"/>
            <a:ext cx="536575" cy="448309"/>
          </a:xfrm>
          <a:prstGeom prst="rect">
            <a:avLst/>
          </a:prstGeom>
          <a:solidFill>
            <a:srgbClr val="328EC3"/>
          </a:solidFill>
        </p:spPr>
        <p:txBody>
          <a:bodyPr vert="horz" wrap="square" lIns="0" tIns="8318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655"/>
              </a:spcBef>
            </a:pPr>
            <a:r>
              <a:rPr sz="17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04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18300" y="1254746"/>
            <a:ext cx="1367155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Saisonnalité</a:t>
            </a:r>
            <a:endParaRPr sz="1950" spc="-10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16700" y="2169146"/>
            <a:ext cx="915035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Résidus</a:t>
            </a:r>
            <a:endParaRPr sz="1950" spc="-10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8" name="Espace réservé du contenu 17"/>
          <p:cNvGraphicFramePr/>
          <p:nvPr>
            <p:ph sz="half" idx="2"/>
          </p:nvPr>
        </p:nvGraphicFramePr>
        <p:xfrm>
          <a:off x="677545" y="3049905"/>
          <a:ext cx="9298940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" imgW="7477125" imgH="2667000" progId="Paint.Picture">
                  <p:embed/>
                </p:oleObj>
              </mc:Choice>
              <mc:Fallback>
                <p:oleObj name="" r:id="rId1" imgW="7477125" imgH="2667000" progId="Paint.Picture">
                  <p:embed/>
                  <p:pic>
                    <p:nvPicPr>
                      <p:cNvPr id="0" name="Image 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7545" y="3049905"/>
                        <a:ext cx="9298940" cy="321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200" y="337701"/>
            <a:ext cx="2410460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Moyenne</a:t>
            </a:r>
            <a:r>
              <a:rPr spc="-65" dirty="0"/>
              <a:t> </a:t>
            </a:r>
            <a:r>
              <a:rPr dirty="0"/>
              <a:t>mobile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753600" y="15637"/>
            <a:ext cx="22288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1</a:t>
            </a:r>
            <a:r>
              <a:rPr lang="fr-FR" sz="1400" spc="-5" dirty="0">
                <a:latin typeface="Arial" panose="020B0604020202020204"/>
                <a:cs typeface="Arial" panose="020B0604020202020204"/>
              </a:rPr>
              <a:t>6</a:t>
            </a:r>
            <a:endParaRPr lang="fr-FR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067" y="4182274"/>
            <a:ext cx="9332963" cy="6919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9863" y="4182274"/>
            <a:ext cx="9533890" cy="882015"/>
          </a:xfrm>
          <a:custGeom>
            <a:avLst/>
            <a:gdLst/>
            <a:ahLst/>
            <a:cxnLst/>
            <a:rect l="l" t="t" r="r" b="b"/>
            <a:pathLst>
              <a:path w="9533890" h="882014">
                <a:moveTo>
                  <a:pt x="0" y="0"/>
                </a:moveTo>
                <a:lnTo>
                  <a:pt x="9533672" y="0"/>
                </a:lnTo>
                <a:lnTo>
                  <a:pt x="9533672" y="881628"/>
                </a:lnTo>
                <a:lnTo>
                  <a:pt x="0" y="881628"/>
                </a:lnTo>
                <a:lnTo>
                  <a:pt x="0" y="0"/>
                </a:lnTo>
                <a:close/>
              </a:path>
            </a:pathLst>
          </a:custGeom>
          <a:ln w="19711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53350" y="5328090"/>
            <a:ext cx="7730490" cy="63754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85725" rIns="0" bIns="0" rtlCol="0">
            <a:spAutoFit/>
          </a:bodyPr>
          <a:lstStyle/>
          <a:p>
            <a:pPr marL="226060" marR="429260">
              <a:lnSpc>
                <a:spcPct val="103000"/>
              </a:lnSpc>
              <a:spcBef>
                <a:spcPts val="675"/>
              </a:spcBef>
            </a:pPr>
            <a:r>
              <a:rPr sz="1050" spc="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Ici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nous pouvons </a:t>
            </a:r>
            <a:r>
              <a:rPr sz="1050" spc="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voir qu’il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n’y a pas de tendance globale qui semble se </a:t>
            </a:r>
            <a:r>
              <a:rPr sz="1050" spc="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dessiner, </a:t>
            </a:r>
            <a:r>
              <a:rPr sz="1050" spc="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la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série n’est pas en augmentation  ou en baisse constante </a:t>
            </a:r>
            <a:r>
              <a:rPr sz="1050" spc="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régulière, </a:t>
            </a:r>
            <a:r>
              <a:rPr sz="1050" spc="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il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n’y a donc pas de</a:t>
            </a:r>
            <a:r>
              <a:rPr sz="1050" spc="-7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tendance</a:t>
            </a:r>
            <a:endParaRPr sz="1050" spc="15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025" y="2135900"/>
            <a:ext cx="9656911" cy="669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4800" y="1985786"/>
            <a:ext cx="10083800" cy="912494"/>
          </a:xfrm>
          <a:custGeom>
            <a:avLst/>
            <a:gdLst/>
            <a:ahLst/>
            <a:cxnLst/>
            <a:rect l="l" t="t" r="r" b="b"/>
            <a:pathLst>
              <a:path w="10083800" h="912494">
                <a:moveTo>
                  <a:pt x="0" y="0"/>
                </a:moveTo>
                <a:lnTo>
                  <a:pt x="10083800" y="0"/>
                </a:lnTo>
                <a:lnTo>
                  <a:pt x="10083800" y="912230"/>
                </a:lnTo>
                <a:lnTo>
                  <a:pt x="0" y="912230"/>
                </a:lnTo>
                <a:lnTo>
                  <a:pt x="0" y="0"/>
                </a:lnTo>
                <a:close/>
              </a:path>
            </a:pathLst>
          </a:custGeom>
          <a:ln w="19711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831382" y="2977202"/>
            <a:ext cx="4474210" cy="63754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 panose="02020603050405020304"/>
              <a:cs typeface="Times New Roman" panose="02020603050405020304"/>
            </a:endParaRPr>
          </a:p>
          <a:p>
            <a:pPr marL="267335">
              <a:lnSpc>
                <a:spcPct val="100000"/>
              </a:lnSpc>
            </a:pPr>
            <a:r>
              <a:rPr sz="1050" spc="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Ici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nous pouvons </a:t>
            </a:r>
            <a:r>
              <a:rPr sz="1050" spc="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voir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notre série de base corrigée avec </a:t>
            </a:r>
            <a:r>
              <a:rPr sz="1050" spc="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le</a:t>
            </a:r>
            <a:r>
              <a:rPr sz="1050" spc="-5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2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DJU</a:t>
            </a:r>
            <a:endParaRPr sz="1050" spc="2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200" y="337701"/>
            <a:ext cx="2410460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Moyenne</a:t>
            </a:r>
            <a:r>
              <a:rPr spc="-65" dirty="0"/>
              <a:t> </a:t>
            </a:r>
            <a:r>
              <a:rPr dirty="0"/>
              <a:t>mobile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753600" y="15637"/>
            <a:ext cx="22288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1</a:t>
            </a:r>
            <a:r>
              <a:rPr lang="fr-FR" sz="1400" spc="-5" dirty="0">
                <a:latin typeface="Arial" panose="020B0604020202020204"/>
                <a:cs typeface="Arial" panose="020B0604020202020204"/>
              </a:rPr>
              <a:t>7</a:t>
            </a:r>
            <a:endParaRPr lang="fr-FR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400" y="3855402"/>
            <a:ext cx="124396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5" dirty="0">
                <a:latin typeface="Arial" panose="020B0604020202020204"/>
                <a:cs typeface="Arial" panose="020B0604020202020204"/>
              </a:rPr>
              <a:t>periode</a:t>
            </a:r>
            <a:r>
              <a:rPr sz="185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850" b="1" spc="5" dirty="0">
                <a:latin typeface="Arial" panose="020B0604020202020204"/>
                <a:cs typeface="Arial" panose="020B0604020202020204"/>
              </a:rPr>
              <a:t>=S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695" y="4720026"/>
            <a:ext cx="10000166" cy="9685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800" y="4564577"/>
            <a:ext cx="10083800" cy="1124585"/>
          </a:xfrm>
          <a:custGeom>
            <a:avLst/>
            <a:gdLst/>
            <a:ahLst/>
            <a:cxnLst/>
            <a:rect l="l" t="t" r="r" b="b"/>
            <a:pathLst>
              <a:path w="10083800" h="1124585">
                <a:moveTo>
                  <a:pt x="0" y="0"/>
                </a:moveTo>
                <a:lnTo>
                  <a:pt x="10083800" y="0"/>
                </a:lnTo>
                <a:lnTo>
                  <a:pt x="10083800" y="1124020"/>
                </a:lnTo>
                <a:lnTo>
                  <a:pt x="0" y="1124020"/>
                </a:lnTo>
                <a:lnTo>
                  <a:pt x="0" y="0"/>
                </a:lnTo>
                <a:close/>
              </a:path>
            </a:pathLst>
          </a:custGeom>
          <a:ln w="19711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60598" y="5762393"/>
            <a:ext cx="4474210" cy="63754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15595">
              <a:lnSpc>
                <a:spcPct val="100000"/>
              </a:lnSpc>
            </a:pP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Résidus </a:t>
            </a:r>
            <a:r>
              <a:rPr sz="1050" spc="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(le reste) </a:t>
            </a:r>
            <a:r>
              <a:rPr sz="1050" spc="2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série observée </a:t>
            </a:r>
            <a:r>
              <a:rPr sz="1050" spc="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(tendance </a:t>
            </a:r>
            <a:r>
              <a:rPr sz="1050" spc="2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1050" spc="-5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saisonnalité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402" y="1993867"/>
            <a:ext cx="9695427" cy="637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9484" y="1819968"/>
            <a:ext cx="9834880" cy="939165"/>
          </a:xfrm>
          <a:custGeom>
            <a:avLst/>
            <a:gdLst/>
            <a:ahLst/>
            <a:cxnLst/>
            <a:rect l="l" t="t" r="r" b="b"/>
            <a:pathLst>
              <a:path w="9834880" h="939164">
                <a:moveTo>
                  <a:pt x="0" y="0"/>
                </a:moveTo>
                <a:lnTo>
                  <a:pt x="9834430" y="0"/>
                </a:lnTo>
                <a:lnTo>
                  <a:pt x="9834430" y="939055"/>
                </a:lnTo>
                <a:lnTo>
                  <a:pt x="0" y="939055"/>
                </a:lnTo>
                <a:lnTo>
                  <a:pt x="0" y="0"/>
                </a:lnTo>
                <a:close/>
              </a:path>
            </a:pathLst>
          </a:custGeom>
          <a:ln w="19711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6539" y="2044815"/>
            <a:ext cx="0" cy="489584"/>
          </a:xfrm>
          <a:custGeom>
            <a:avLst/>
            <a:gdLst/>
            <a:ahLst/>
            <a:cxnLst/>
            <a:rect l="l" t="t" r="r" b="b"/>
            <a:pathLst>
              <a:path h="489585">
                <a:moveTo>
                  <a:pt x="0" y="489360"/>
                </a:moveTo>
                <a:lnTo>
                  <a:pt x="0" y="0"/>
                </a:lnTo>
              </a:path>
            </a:pathLst>
          </a:custGeom>
          <a:ln w="19711">
            <a:solidFill>
              <a:srgbClr val="B517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95121" y="2044815"/>
            <a:ext cx="0" cy="489584"/>
          </a:xfrm>
          <a:custGeom>
            <a:avLst/>
            <a:gdLst/>
            <a:ahLst/>
            <a:cxnLst/>
            <a:rect l="l" t="t" r="r" b="b"/>
            <a:pathLst>
              <a:path h="489585">
                <a:moveTo>
                  <a:pt x="0" y="489360"/>
                </a:moveTo>
                <a:lnTo>
                  <a:pt x="0" y="0"/>
                </a:lnTo>
              </a:path>
            </a:pathLst>
          </a:custGeom>
          <a:ln w="19711">
            <a:solidFill>
              <a:srgbClr val="B517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27976" y="2044815"/>
            <a:ext cx="0" cy="489584"/>
          </a:xfrm>
          <a:custGeom>
            <a:avLst/>
            <a:gdLst/>
            <a:ahLst/>
            <a:cxnLst/>
            <a:rect l="l" t="t" r="r" b="b"/>
            <a:pathLst>
              <a:path h="489585">
                <a:moveTo>
                  <a:pt x="0" y="489360"/>
                </a:moveTo>
                <a:lnTo>
                  <a:pt x="0" y="0"/>
                </a:lnTo>
              </a:path>
            </a:pathLst>
          </a:custGeom>
          <a:ln w="19711">
            <a:solidFill>
              <a:srgbClr val="B517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60831" y="2044815"/>
            <a:ext cx="0" cy="489584"/>
          </a:xfrm>
          <a:custGeom>
            <a:avLst/>
            <a:gdLst/>
            <a:ahLst/>
            <a:cxnLst/>
            <a:rect l="l" t="t" r="r" b="b"/>
            <a:pathLst>
              <a:path h="489585">
                <a:moveTo>
                  <a:pt x="0" y="489360"/>
                </a:moveTo>
                <a:lnTo>
                  <a:pt x="0" y="0"/>
                </a:lnTo>
              </a:path>
            </a:pathLst>
          </a:custGeom>
          <a:ln w="19711">
            <a:solidFill>
              <a:srgbClr val="B517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93685" y="2044815"/>
            <a:ext cx="0" cy="489584"/>
          </a:xfrm>
          <a:custGeom>
            <a:avLst/>
            <a:gdLst/>
            <a:ahLst/>
            <a:cxnLst/>
            <a:rect l="l" t="t" r="r" b="b"/>
            <a:pathLst>
              <a:path h="489585">
                <a:moveTo>
                  <a:pt x="0" y="489360"/>
                </a:moveTo>
                <a:lnTo>
                  <a:pt x="0" y="0"/>
                </a:lnTo>
              </a:path>
            </a:pathLst>
          </a:custGeom>
          <a:ln w="19711">
            <a:solidFill>
              <a:srgbClr val="B517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53350" y="2843622"/>
            <a:ext cx="7730490" cy="63754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93345" rIns="0" bIns="0" rtlCol="0">
            <a:spAutoFit/>
          </a:bodyPr>
          <a:lstStyle/>
          <a:p>
            <a:pPr marL="226060" marR="436880">
              <a:lnSpc>
                <a:spcPct val="103000"/>
              </a:lnSpc>
              <a:spcBef>
                <a:spcPts val="735"/>
              </a:spcBef>
            </a:pPr>
            <a:r>
              <a:rPr sz="1050" spc="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Ici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nous pouvons </a:t>
            </a:r>
            <a:r>
              <a:rPr sz="1050" spc="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voir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que une période ce dessiner pour </a:t>
            </a:r>
            <a:r>
              <a:rPr sz="1050" spc="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la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saisonnalité qui est d’un carreau </a:t>
            </a:r>
            <a:r>
              <a:rPr sz="1050" spc="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soit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12 mois. </a:t>
            </a:r>
            <a:r>
              <a:rPr sz="1050" spc="2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Donc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nous  avons une période de 12</a:t>
            </a:r>
            <a:r>
              <a:rPr sz="1050" spc="-4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mois.</a:t>
            </a:r>
            <a:endParaRPr sz="1050" spc="15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Moyenne</a:t>
            </a:r>
            <a:r>
              <a:rPr spc="-65" dirty="0"/>
              <a:t> </a:t>
            </a:r>
            <a:r>
              <a:rPr dirty="0"/>
              <a:t>mobile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753600" y="15637"/>
            <a:ext cx="22288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1</a:t>
            </a:r>
            <a:r>
              <a:rPr lang="fr-FR" sz="1400" spc="-5" dirty="0">
                <a:latin typeface="Arial" panose="020B0604020202020204"/>
                <a:cs typeface="Arial" panose="020B0604020202020204"/>
              </a:rPr>
              <a:t>8</a:t>
            </a:r>
            <a:endParaRPr lang="fr-FR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629" y="1310276"/>
            <a:ext cx="9398635" cy="704850"/>
          </a:xfrm>
          <a:custGeom>
            <a:avLst/>
            <a:gdLst/>
            <a:ahLst/>
            <a:cxnLst/>
            <a:rect l="l" t="t" r="r" b="b"/>
            <a:pathLst>
              <a:path w="9398635" h="704850">
                <a:moveTo>
                  <a:pt x="0" y="0"/>
                </a:moveTo>
                <a:lnTo>
                  <a:pt x="9398140" y="0"/>
                </a:lnTo>
                <a:lnTo>
                  <a:pt x="9398140" y="704774"/>
                </a:lnTo>
                <a:lnTo>
                  <a:pt x="0" y="704774"/>
                </a:lnTo>
                <a:lnTo>
                  <a:pt x="0" y="0"/>
                </a:lnTo>
                <a:close/>
              </a:path>
            </a:pathLst>
          </a:custGeom>
          <a:ln w="19711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4501" y="2681628"/>
            <a:ext cx="9293240" cy="33329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0648" y="2482219"/>
            <a:ext cx="9592310" cy="3660775"/>
          </a:xfrm>
          <a:custGeom>
            <a:avLst/>
            <a:gdLst/>
            <a:ahLst/>
            <a:cxnLst/>
            <a:rect l="l" t="t" r="r" b="b"/>
            <a:pathLst>
              <a:path w="9592310" h="3660775">
                <a:moveTo>
                  <a:pt x="0" y="0"/>
                </a:moveTo>
                <a:lnTo>
                  <a:pt x="9592103" y="0"/>
                </a:lnTo>
                <a:lnTo>
                  <a:pt x="9592103" y="3660594"/>
                </a:lnTo>
                <a:lnTo>
                  <a:pt x="0" y="3660594"/>
                </a:lnTo>
                <a:lnTo>
                  <a:pt x="0" y="0"/>
                </a:lnTo>
                <a:close/>
              </a:path>
            </a:pathLst>
          </a:custGeom>
          <a:ln w="19709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Espace réservé du contenu 7"/>
          <p:cNvGraphicFramePr/>
          <p:nvPr>
            <p:ph sz="half" idx="2"/>
          </p:nvPr>
        </p:nvGraphicFramePr>
        <p:xfrm>
          <a:off x="681355" y="1347470"/>
          <a:ext cx="9295765" cy="60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6610350" imgH="390525" progId="Paint.Picture">
                  <p:embed/>
                </p:oleObj>
              </mc:Choice>
              <mc:Fallback>
                <p:oleObj name="" r:id="rId2" imgW="6610350" imgH="390525" progId="Paint.Picture">
                  <p:embed/>
                  <p:pic>
                    <p:nvPicPr>
                      <p:cNvPr id="0" name="Image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1355" y="1347470"/>
                        <a:ext cx="9295765" cy="608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2600" y="337701"/>
            <a:ext cx="4650740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Méthodologie pour nos</a:t>
            </a:r>
            <a:r>
              <a:rPr spc="10" dirty="0"/>
              <a:t> </a:t>
            </a:r>
            <a:r>
              <a:rPr dirty="0"/>
              <a:t>modèles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753600" y="15637"/>
            <a:ext cx="22288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400">
                <a:latin typeface="Arial" panose="020B0604020202020204"/>
                <a:cs typeface="Arial" panose="020B0604020202020204"/>
              </a:rPr>
              <a:t>19</a:t>
            </a:r>
            <a:endParaRPr lang="fr-FR"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4938" y="3080597"/>
            <a:ext cx="2486025" cy="1682114"/>
          </a:xfrm>
          <a:custGeom>
            <a:avLst/>
            <a:gdLst/>
            <a:ahLst/>
            <a:cxnLst/>
            <a:rect l="l" t="t" r="r" b="b"/>
            <a:pathLst>
              <a:path w="2486025" h="1682114">
                <a:moveTo>
                  <a:pt x="1918354" y="0"/>
                </a:moveTo>
                <a:lnTo>
                  <a:pt x="0" y="0"/>
                </a:lnTo>
                <a:lnTo>
                  <a:pt x="567214" y="841021"/>
                </a:lnTo>
                <a:lnTo>
                  <a:pt x="0" y="1682043"/>
                </a:lnTo>
                <a:lnTo>
                  <a:pt x="1918354" y="1682043"/>
                </a:lnTo>
                <a:lnTo>
                  <a:pt x="2485568" y="841021"/>
                </a:lnTo>
                <a:lnTo>
                  <a:pt x="1918354" y="0"/>
                </a:lnTo>
                <a:close/>
              </a:path>
            </a:pathLst>
          </a:custGeom>
          <a:solidFill>
            <a:srgbClr val="28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62100" y="3577378"/>
            <a:ext cx="1593850" cy="6477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ctr">
              <a:lnSpc>
                <a:spcPct val="107000"/>
              </a:lnSpc>
              <a:spcBef>
                <a:spcPts val="200"/>
              </a:spcBef>
            </a:pPr>
            <a:r>
              <a:rPr sz="12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Nouveau</a:t>
            </a:r>
            <a:r>
              <a:rPr sz="125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dataset</a:t>
            </a:r>
            <a:r>
              <a:rPr sz="125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avec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 dernière </a:t>
            </a:r>
            <a:r>
              <a:rPr sz="12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année en 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moins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99286" y="2786238"/>
            <a:ext cx="588645" cy="589280"/>
          </a:xfrm>
          <a:custGeom>
            <a:avLst/>
            <a:gdLst/>
            <a:ahLst/>
            <a:cxnLst/>
            <a:rect l="l" t="t" r="r" b="b"/>
            <a:pathLst>
              <a:path w="588644" h="589279">
                <a:moveTo>
                  <a:pt x="294111" y="0"/>
                </a:moveTo>
                <a:lnTo>
                  <a:pt x="249092" y="3448"/>
                </a:lnTo>
                <a:lnTo>
                  <a:pt x="204929" y="13794"/>
                </a:lnTo>
                <a:lnTo>
                  <a:pt x="162479" y="31037"/>
                </a:lnTo>
                <a:lnTo>
                  <a:pt x="122598" y="55177"/>
                </a:lnTo>
                <a:lnTo>
                  <a:pt x="86143" y="86215"/>
                </a:lnTo>
                <a:lnTo>
                  <a:pt x="55131" y="122701"/>
                </a:lnTo>
                <a:lnTo>
                  <a:pt x="31011" y="162616"/>
                </a:lnTo>
                <a:lnTo>
                  <a:pt x="13782" y="205101"/>
                </a:lnTo>
                <a:lnTo>
                  <a:pt x="3445" y="249301"/>
                </a:lnTo>
                <a:lnTo>
                  <a:pt x="0" y="294358"/>
                </a:lnTo>
                <a:lnTo>
                  <a:pt x="3445" y="339415"/>
                </a:lnTo>
                <a:lnTo>
                  <a:pt x="13782" y="383614"/>
                </a:lnTo>
                <a:lnTo>
                  <a:pt x="31011" y="426100"/>
                </a:lnTo>
                <a:lnTo>
                  <a:pt x="55131" y="466014"/>
                </a:lnTo>
                <a:lnTo>
                  <a:pt x="86143" y="502499"/>
                </a:lnTo>
                <a:lnTo>
                  <a:pt x="122598" y="533537"/>
                </a:lnTo>
                <a:lnTo>
                  <a:pt x="162479" y="557677"/>
                </a:lnTo>
                <a:lnTo>
                  <a:pt x="204929" y="574920"/>
                </a:lnTo>
                <a:lnTo>
                  <a:pt x="249092" y="585266"/>
                </a:lnTo>
                <a:lnTo>
                  <a:pt x="294111" y="588715"/>
                </a:lnTo>
                <a:lnTo>
                  <a:pt x="339130" y="585266"/>
                </a:lnTo>
                <a:lnTo>
                  <a:pt x="383293" y="574920"/>
                </a:lnTo>
                <a:lnTo>
                  <a:pt x="425743" y="557677"/>
                </a:lnTo>
                <a:lnTo>
                  <a:pt x="465624" y="533537"/>
                </a:lnTo>
                <a:lnTo>
                  <a:pt x="502079" y="502499"/>
                </a:lnTo>
                <a:lnTo>
                  <a:pt x="533091" y="466014"/>
                </a:lnTo>
                <a:lnTo>
                  <a:pt x="557211" y="426100"/>
                </a:lnTo>
                <a:lnTo>
                  <a:pt x="574439" y="383614"/>
                </a:lnTo>
                <a:lnTo>
                  <a:pt x="584776" y="339415"/>
                </a:lnTo>
                <a:lnTo>
                  <a:pt x="588222" y="294358"/>
                </a:lnTo>
                <a:lnTo>
                  <a:pt x="584776" y="249301"/>
                </a:lnTo>
                <a:lnTo>
                  <a:pt x="574439" y="205101"/>
                </a:lnTo>
                <a:lnTo>
                  <a:pt x="557211" y="162616"/>
                </a:lnTo>
                <a:lnTo>
                  <a:pt x="533091" y="122701"/>
                </a:lnTo>
                <a:lnTo>
                  <a:pt x="502079" y="86215"/>
                </a:lnTo>
                <a:lnTo>
                  <a:pt x="465624" y="55177"/>
                </a:lnTo>
                <a:lnTo>
                  <a:pt x="425743" y="31037"/>
                </a:lnTo>
                <a:lnTo>
                  <a:pt x="383293" y="13794"/>
                </a:lnTo>
                <a:lnTo>
                  <a:pt x="339130" y="3448"/>
                </a:lnTo>
                <a:lnTo>
                  <a:pt x="294111" y="0"/>
                </a:lnTo>
                <a:close/>
              </a:path>
            </a:pathLst>
          </a:custGeom>
          <a:solidFill>
            <a:srgbClr val="1254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95500" y="2969048"/>
            <a:ext cx="20129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01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5729" y="3080597"/>
            <a:ext cx="2486025" cy="1682114"/>
          </a:xfrm>
          <a:custGeom>
            <a:avLst/>
            <a:gdLst/>
            <a:ahLst/>
            <a:cxnLst/>
            <a:rect l="l" t="t" r="r" b="b"/>
            <a:pathLst>
              <a:path w="2486025" h="1682114">
                <a:moveTo>
                  <a:pt x="1918355" y="0"/>
                </a:moveTo>
                <a:lnTo>
                  <a:pt x="0" y="0"/>
                </a:lnTo>
                <a:lnTo>
                  <a:pt x="567213" y="841021"/>
                </a:lnTo>
                <a:lnTo>
                  <a:pt x="0" y="1682043"/>
                </a:lnTo>
                <a:lnTo>
                  <a:pt x="1918355" y="1682043"/>
                </a:lnTo>
                <a:lnTo>
                  <a:pt x="2485569" y="841021"/>
                </a:lnTo>
                <a:lnTo>
                  <a:pt x="1918355" y="0"/>
                </a:lnTo>
                <a:close/>
              </a:path>
            </a:pathLst>
          </a:custGeom>
          <a:solidFill>
            <a:srgbClr val="1A7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19500" y="3464348"/>
            <a:ext cx="1654810" cy="773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indent="-3810" algn="ctr">
              <a:lnSpc>
                <a:spcPct val="98000"/>
              </a:lnSpc>
              <a:spcBef>
                <a:spcPts val="125"/>
              </a:spcBef>
            </a:pPr>
            <a:r>
              <a:rPr sz="12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paramètre nos  </a:t>
            </a:r>
            <a:r>
              <a:rPr sz="12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modèles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sur ce</a:t>
            </a:r>
            <a:r>
              <a:rPr sz="1250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dataset  (qui </a:t>
            </a:r>
            <a:r>
              <a:rPr sz="12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une année en 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moins)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00077" y="2786238"/>
            <a:ext cx="588645" cy="589280"/>
          </a:xfrm>
          <a:custGeom>
            <a:avLst/>
            <a:gdLst/>
            <a:ahLst/>
            <a:cxnLst/>
            <a:rect l="l" t="t" r="r" b="b"/>
            <a:pathLst>
              <a:path w="588645" h="589279">
                <a:moveTo>
                  <a:pt x="294111" y="0"/>
                </a:moveTo>
                <a:lnTo>
                  <a:pt x="249092" y="3448"/>
                </a:lnTo>
                <a:lnTo>
                  <a:pt x="204929" y="13794"/>
                </a:lnTo>
                <a:lnTo>
                  <a:pt x="162479" y="31037"/>
                </a:lnTo>
                <a:lnTo>
                  <a:pt x="122598" y="55177"/>
                </a:lnTo>
                <a:lnTo>
                  <a:pt x="86143" y="86215"/>
                </a:lnTo>
                <a:lnTo>
                  <a:pt x="55131" y="122701"/>
                </a:lnTo>
                <a:lnTo>
                  <a:pt x="31011" y="162616"/>
                </a:lnTo>
                <a:lnTo>
                  <a:pt x="13782" y="205101"/>
                </a:lnTo>
                <a:lnTo>
                  <a:pt x="3445" y="249301"/>
                </a:lnTo>
                <a:lnTo>
                  <a:pt x="0" y="294358"/>
                </a:lnTo>
                <a:lnTo>
                  <a:pt x="3445" y="339415"/>
                </a:lnTo>
                <a:lnTo>
                  <a:pt x="13782" y="383614"/>
                </a:lnTo>
                <a:lnTo>
                  <a:pt x="31011" y="426100"/>
                </a:lnTo>
                <a:lnTo>
                  <a:pt x="55131" y="466014"/>
                </a:lnTo>
                <a:lnTo>
                  <a:pt x="86143" y="502499"/>
                </a:lnTo>
                <a:lnTo>
                  <a:pt x="122598" y="533537"/>
                </a:lnTo>
                <a:lnTo>
                  <a:pt x="162479" y="557677"/>
                </a:lnTo>
                <a:lnTo>
                  <a:pt x="204929" y="574920"/>
                </a:lnTo>
                <a:lnTo>
                  <a:pt x="249092" y="585266"/>
                </a:lnTo>
                <a:lnTo>
                  <a:pt x="294111" y="588715"/>
                </a:lnTo>
                <a:lnTo>
                  <a:pt x="339130" y="585266"/>
                </a:lnTo>
                <a:lnTo>
                  <a:pt x="383293" y="574920"/>
                </a:lnTo>
                <a:lnTo>
                  <a:pt x="425743" y="557677"/>
                </a:lnTo>
                <a:lnTo>
                  <a:pt x="465624" y="533537"/>
                </a:lnTo>
                <a:lnTo>
                  <a:pt x="502079" y="502499"/>
                </a:lnTo>
                <a:lnTo>
                  <a:pt x="533090" y="466014"/>
                </a:lnTo>
                <a:lnTo>
                  <a:pt x="557210" y="426100"/>
                </a:lnTo>
                <a:lnTo>
                  <a:pt x="574439" y="383614"/>
                </a:lnTo>
                <a:lnTo>
                  <a:pt x="584776" y="339415"/>
                </a:lnTo>
                <a:lnTo>
                  <a:pt x="588221" y="294358"/>
                </a:lnTo>
                <a:lnTo>
                  <a:pt x="584776" y="249301"/>
                </a:lnTo>
                <a:lnTo>
                  <a:pt x="574439" y="205101"/>
                </a:lnTo>
                <a:lnTo>
                  <a:pt x="557210" y="162616"/>
                </a:lnTo>
                <a:lnTo>
                  <a:pt x="533090" y="122701"/>
                </a:lnTo>
                <a:lnTo>
                  <a:pt x="502079" y="86215"/>
                </a:lnTo>
                <a:lnTo>
                  <a:pt x="465624" y="55177"/>
                </a:lnTo>
                <a:lnTo>
                  <a:pt x="425743" y="31037"/>
                </a:lnTo>
                <a:lnTo>
                  <a:pt x="383293" y="13794"/>
                </a:lnTo>
                <a:lnTo>
                  <a:pt x="339130" y="3448"/>
                </a:lnTo>
                <a:lnTo>
                  <a:pt x="294111" y="0"/>
                </a:lnTo>
                <a:close/>
              </a:path>
            </a:pathLst>
          </a:custGeom>
          <a:solidFill>
            <a:srgbClr val="1B59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91000" y="2969048"/>
            <a:ext cx="20129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02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60752" y="3080597"/>
            <a:ext cx="2486025" cy="1682114"/>
          </a:xfrm>
          <a:custGeom>
            <a:avLst/>
            <a:gdLst/>
            <a:ahLst/>
            <a:cxnLst/>
            <a:rect l="l" t="t" r="r" b="b"/>
            <a:pathLst>
              <a:path w="2486025" h="1682114">
                <a:moveTo>
                  <a:pt x="1918354" y="0"/>
                </a:moveTo>
                <a:lnTo>
                  <a:pt x="0" y="0"/>
                </a:lnTo>
                <a:lnTo>
                  <a:pt x="567213" y="841021"/>
                </a:lnTo>
                <a:lnTo>
                  <a:pt x="0" y="1682043"/>
                </a:lnTo>
                <a:lnTo>
                  <a:pt x="1918354" y="1682043"/>
                </a:lnTo>
                <a:lnTo>
                  <a:pt x="2485567" y="841021"/>
                </a:lnTo>
                <a:lnTo>
                  <a:pt x="1918354" y="0"/>
                </a:lnTo>
                <a:close/>
              </a:path>
            </a:pathLst>
          </a:custGeom>
          <a:solidFill>
            <a:srgbClr val="3FB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778500" y="3642148"/>
            <a:ext cx="1488440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7200" marR="5080" indent="-44450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prédit sur</a:t>
            </a:r>
            <a:r>
              <a:rPr sz="1250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l’année  suivante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85101" y="2786238"/>
            <a:ext cx="588645" cy="589280"/>
          </a:xfrm>
          <a:custGeom>
            <a:avLst/>
            <a:gdLst/>
            <a:ahLst/>
            <a:cxnLst/>
            <a:rect l="l" t="t" r="r" b="b"/>
            <a:pathLst>
              <a:path w="588645" h="589279">
                <a:moveTo>
                  <a:pt x="294110" y="0"/>
                </a:moveTo>
                <a:lnTo>
                  <a:pt x="249091" y="3448"/>
                </a:lnTo>
                <a:lnTo>
                  <a:pt x="204929" y="13794"/>
                </a:lnTo>
                <a:lnTo>
                  <a:pt x="162479" y="31037"/>
                </a:lnTo>
                <a:lnTo>
                  <a:pt x="122598" y="55177"/>
                </a:lnTo>
                <a:lnTo>
                  <a:pt x="86143" y="86215"/>
                </a:lnTo>
                <a:lnTo>
                  <a:pt x="55131" y="122701"/>
                </a:lnTo>
                <a:lnTo>
                  <a:pt x="31011" y="162616"/>
                </a:lnTo>
                <a:lnTo>
                  <a:pt x="13782" y="205101"/>
                </a:lnTo>
                <a:lnTo>
                  <a:pt x="3445" y="249301"/>
                </a:lnTo>
                <a:lnTo>
                  <a:pt x="0" y="294358"/>
                </a:lnTo>
                <a:lnTo>
                  <a:pt x="3445" y="339415"/>
                </a:lnTo>
                <a:lnTo>
                  <a:pt x="13782" y="383614"/>
                </a:lnTo>
                <a:lnTo>
                  <a:pt x="31011" y="426100"/>
                </a:lnTo>
                <a:lnTo>
                  <a:pt x="55131" y="466014"/>
                </a:lnTo>
                <a:lnTo>
                  <a:pt x="86143" y="502499"/>
                </a:lnTo>
                <a:lnTo>
                  <a:pt x="122598" y="533537"/>
                </a:lnTo>
                <a:lnTo>
                  <a:pt x="162479" y="557677"/>
                </a:lnTo>
                <a:lnTo>
                  <a:pt x="204929" y="574920"/>
                </a:lnTo>
                <a:lnTo>
                  <a:pt x="249091" y="585266"/>
                </a:lnTo>
                <a:lnTo>
                  <a:pt x="294110" y="588715"/>
                </a:lnTo>
                <a:lnTo>
                  <a:pt x="339129" y="585266"/>
                </a:lnTo>
                <a:lnTo>
                  <a:pt x="383292" y="574920"/>
                </a:lnTo>
                <a:lnTo>
                  <a:pt x="425742" y="557677"/>
                </a:lnTo>
                <a:lnTo>
                  <a:pt x="465622" y="533537"/>
                </a:lnTo>
                <a:lnTo>
                  <a:pt x="502078" y="502499"/>
                </a:lnTo>
                <a:lnTo>
                  <a:pt x="533089" y="466014"/>
                </a:lnTo>
                <a:lnTo>
                  <a:pt x="557209" y="426100"/>
                </a:lnTo>
                <a:lnTo>
                  <a:pt x="574438" y="383614"/>
                </a:lnTo>
                <a:lnTo>
                  <a:pt x="584775" y="339415"/>
                </a:lnTo>
                <a:lnTo>
                  <a:pt x="588221" y="294358"/>
                </a:lnTo>
                <a:lnTo>
                  <a:pt x="584775" y="249301"/>
                </a:lnTo>
                <a:lnTo>
                  <a:pt x="574438" y="205101"/>
                </a:lnTo>
                <a:lnTo>
                  <a:pt x="557209" y="162616"/>
                </a:lnTo>
                <a:lnTo>
                  <a:pt x="533089" y="122701"/>
                </a:lnTo>
                <a:lnTo>
                  <a:pt x="502078" y="86215"/>
                </a:lnTo>
                <a:lnTo>
                  <a:pt x="465622" y="55177"/>
                </a:lnTo>
                <a:lnTo>
                  <a:pt x="425742" y="31037"/>
                </a:lnTo>
                <a:lnTo>
                  <a:pt x="383292" y="13794"/>
                </a:lnTo>
                <a:lnTo>
                  <a:pt x="339129" y="3448"/>
                </a:lnTo>
                <a:lnTo>
                  <a:pt x="294110" y="0"/>
                </a:lnTo>
                <a:close/>
              </a:path>
            </a:pathLst>
          </a:custGeom>
          <a:solidFill>
            <a:srgbClr val="236B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73800" y="2969048"/>
            <a:ext cx="20129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03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32894" y="3080597"/>
            <a:ext cx="2486025" cy="1682114"/>
          </a:xfrm>
          <a:custGeom>
            <a:avLst/>
            <a:gdLst/>
            <a:ahLst/>
            <a:cxnLst/>
            <a:rect l="l" t="t" r="r" b="b"/>
            <a:pathLst>
              <a:path w="2486025" h="1682114">
                <a:moveTo>
                  <a:pt x="1918354" y="0"/>
                </a:moveTo>
                <a:lnTo>
                  <a:pt x="0" y="0"/>
                </a:lnTo>
                <a:lnTo>
                  <a:pt x="567213" y="841021"/>
                </a:lnTo>
                <a:lnTo>
                  <a:pt x="0" y="1682043"/>
                </a:lnTo>
                <a:lnTo>
                  <a:pt x="1918354" y="1682043"/>
                </a:lnTo>
                <a:lnTo>
                  <a:pt x="2485567" y="841021"/>
                </a:lnTo>
                <a:lnTo>
                  <a:pt x="1918354" y="0"/>
                </a:lnTo>
                <a:close/>
              </a:path>
            </a:pathLst>
          </a:custGeom>
          <a:solidFill>
            <a:srgbClr val="328E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696200" y="3437678"/>
            <a:ext cx="1795145" cy="10160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ct val="103000"/>
              </a:lnSpc>
              <a:spcBef>
                <a:spcPts val="250"/>
              </a:spcBef>
            </a:pPr>
            <a:r>
              <a:rPr sz="12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évalue notre </a:t>
            </a:r>
            <a:r>
              <a:rPr sz="12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modèle</a:t>
            </a:r>
            <a:r>
              <a:rPr sz="125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  </a:t>
            </a:r>
            <a:r>
              <a:rPr sz="12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comparant nos  </a:t>
            </a:r>
            <a:r>
              <a:rPr sz="12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données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prédites </a:t>
            </a:r>
            <a:r>
              <a:rPr sz="12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à</a:t>
            </a:r>
            <a:r>
              <a:rPr sz="125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nos</a:t>
            </a:r>
            <a:endParaRPr sz="1250">
              <a:latin typeface="Arial" panose="020B0604020202020204"/>
              <a:cs typeface="Arial" panose="020B0604020202020204"/>
            </a:endParaRPr>
          </a:p>
          <a:p>
            <a:pPr marL="76200" marR="63500" algn="ctr">
              <a:lnSpc>
                <a:spcPct val="100000"/>
              </a:lnSpc>
            </a:pPr>
            <a:r>
              <a:rPr sz="12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données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actuelles</a:t>
            </a:r>
            <a:r>
              <a:rPr sz="125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avec  le</a:t>
            </a:r>
            <a:r>
              <a:rPr sz="1250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MAE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57242" y="2786238"/>
            <a:ext cx="588645" cy="589280"/>
          </a:xfrm>
          <a:custGeom>
            <a:avLst/>
            <a:gdLst/>
            <a:ahLst/>
            <a:cxnLst/>
            <a:rect l="l" t="t" r="r" b="b"/>
            <a:pathLst>
              <a:path w="588645" h="589279">
                <a:moveTo>
                  <a:pt x="294110" y="0"/>
                </a:moveTo>
                <a:lnTo>
                  <a:pt x="249091" y="3448"/>
                </a:lnTo>
                <a:lnTo>
                  <a:pt x="204929" y="13794"/>
                </a:lnTo>
                <a:lnTo>
                  <a:pt x="162479" y="31037"/>
                </a:lnTo>
                <a:lnTo>
                  <a:pt x="122598" y="55177"/>
                </a:lnTo>
                <a:lnTo>
                  <a:pt x="86143" y="86215"/>
                </a:lnTo>
                <a:lnTo>
                  <a:pt x="55131" y="122701"/>
                </a:lnTo>
                <a:lnTo>
                  <a:pt x="31011" y="162616"/>
                </a:lnTo>
                <a:lnTo>
                  <a:pt x="13782" y="205101"/>
                </a:lnTo>
                <a:lnTo>
                  <a:pt x="3445" y="249301"/>
                </a:lnTo>
                <a:lnTo>
                  <a:pt x="0" y="294358"/>
                </a:lnTo>
                <a:lnTo>
                  <a:pt x="3445" y="339415"/>
                </a:lnTo>
                <a:lnTo>
                  <a:pt x="13782" y="383614"/>
                </a:lnTo>
                <a:lnTo>
                  <a:pt x="31011" y="426100"/>
                </a:lnTo>
                <a:lnTo>
                  <a:pt x="55131" y="466014"/>
                </a:lnTo>
                <a:lnTo>
                  <a:pt x="86143" y="502499"/>
                </a:lnTo>
                <a:lnTo>
                  <a:pt x="122598" y="533537"/>
                </a:lnTo>
                <a:lnTo>
                  <a:pt x="162479" y="557677"/>
                </a:lnTo>
                <a:lnTo>
                  <a:pt x="204929" y="574920"/>
                </a:lnTo>
                <a:lnTo>
                  <a:pt x="249091" y="585266"/>
                </a:lnTo>
                <a:lnTo>
                  <a:pt x="294110" y="588715"/>
                </a:lnTo>
                <a:lnTo>
                  <a:pt x="339129" y="585266"/>
                </a:lnTo>
                <a:lnTo>
                  <a:pt x="383292" y="574920"/>
                </a:lnTo>
                <a:lnTo>
                  <a:pt x="425742" y="557677"/>
                </a:lnTo>
                <a:lnTo>
                  <a:pt x="465622" y="533537"/>
                </a:lnTo>
                <a:lnTo>
                  <a:pt x="502078" y="502499"/>
                </a:lnTo>
                <a:lnTo>
                  <a:pt x="533089" y="466014"/>
                </a:lnTo>
                <a:lnTo>
                  <a:pt x="557209" y="426100"/>
                </a:lnTo>
                <a:lnTo>
                  <a:pt x="574438" y="383614"/>
                </a:lnTo>
                <a:lnTo>
                  <a:pt x="584775" y="339415"/>
                </a:lnTo>
                <a:lnTo>
                  <a:pt x="588221" y="294358"/>
                </a:lnTo>
                <a:lnTo>
                  <a:pt x="584775" y="249301"/>
                </a:lnTo>
                <a:lnTo>
                  <a:pt x="574438" y="205101"/>
                </a:lnTo>
                <a:lnTo>
                  <a:pt x="557209" y="162616"/>
                </a:lnTo>
                <a:lnTo>
                  <a:pt x="533089" y="122701"/>
                </a:lnTo>
                <a:lnTo>
                  <a:pt x="502078" y="86215"/>
                </a:lnTo>
                <a:lnTo>
                  <a:pt x="465622" y="55177"/>
                </a:lnTo>
                <a:lnTo>
                  <a:pt x="425742" y="31037"/>
                </a:lnTo>
                <a:lnTo>
                  <a:pt x="383292" y="13794"/>
                </a:lnTo>
                <a:lnTo>
                  <a:pt x="339129" y="3448"/>
                </a:lnTo>
                <a:lnTo>
                  <a:pt x="294110" y="0"/>
                </a:lnTo>
                <a:close/>
              </a:path>
            </a:pathLst>
          </a:custGeom>
          <a:solidFill>
            <a:srgbClr val="205F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356600" y="2969048"/>
            <a:ext cx="20129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04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0382" y="82551"/>
            <a:ext cx="405765" cy="294640"/>
          </a:xfrm>
          <a:custGeom>
            <a:avLst/>
            <a:gdLst/>
            <a:ahLst/>
            <a:cxnLst/>
            <a:rect l="l" t="t" r="r" b="b"/>
            <a:pathLst>
              <a:path w="405765" h="294640">
                <a:moveTo>
                  <a:pt x="405325" y="0"/>
                </a:moveTo>
                <a:lnTo>
                  <a:pt x="0" y="0"/>
                </a:lnTo>
                <a:lnTo>
                  <a:pt x="0" y="245033"/>
                </a:lnTo>
                <a:lnTo>
                  <a:pt x="3847" y="264109"/>
                </a:lnTo>
                <a:lnTo>
                  <a:pt x="14341" y="279687"/>
                </a:lnTo>
                <a:lnTo>
                  <a:pt x="29906" y="290190"/>
                </a:lnTo>
                <a:lnTo>
                  <a:pt x="48966" y="294041"/>
                </a:lnTo>
                <a:lnTo>
                  <a:pt x="356359" y="294041"/>
                </a:lnTo>
                <a:lnTo>
                  <a:pt x="375419" y="290190"/>
                </a:lnTo>
                <a:lnTo>
                  <a:pt x="390983" y="279687"/>
                </a:lnTo>
                <a:lnTo>
                  <a:pt x="401477" y="264109"/>
                </a:lnTo>
                <a:lnTo>
                  <a:pt x="405325" y="245033"/>
                </a:lnTo>
                <a:lnTo>
                  <a:pt x="4053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810750" y="123869"/>
            <a:ext cx="12065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lang="fr-FR" sz="1700">
                <a:latin typeface="Arial" panose="020B0604020202020204"/>
                <a:cs typeface="Arial" panose="020B0604020202020204"/>
              </a:rPr>
              <a:t>2</a:t>
            </a:r>
            <a:endParaRPr lang="fr-FR"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841190" y="3019144"/>
            <a:ext cx="6496685" cy="1262380"/>
          </a:xfrm>
          <a:prstGeom prst="rect">
            <a:avLst/>
          </a:prstGeom>
          <a:solidFill>
            <a:srgbClr val="0B2537">
              <a:alpha val="69999"/>
            </a:srgbClr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521460">
              <a:lnSpc>
                <a:spcPct val="100000"/>
              </a:lnSpc>
            </a:pPr>
            <a:r>
              <a:rPr sz="2950" spc="-5" dirty="0">
                <a:solidFill>
                  <a:srgbClr val="FFFFFF"/>
                </a:solidFill>
              </a:rPr>
              <a:t>Présentation des</a:t>
            </a:r>
            <a:r>
              <a:rPr sz="2950" spc="-15" dirty="0">
                <a:solidFill>
                  <a:srgbClr val="FFFFFF"/>
                </a:solidFill>
              </a:rPr>
              <a:t> </a:t>
            </a:r>
            <a:r>
              <a:rPr sz="2950" spc="-5" dirty="0">
                <a:solidFill>
                  <a:srgbClr val="FFFFFF"/>
                </a:solidFill>
              </a:rPr>
              <a:t>données</a:t>
            </a:r>
            <a:endParaRPr sz="29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Holt-Winter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753600" y="15637"/>
            <a:ext cx="22288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2</a:t>
            </a:r>
            <a:r>
              <a:rPr lang="fr-FR" sz="1400" spc="-5" dirty="0">
                <a:latin typeface="Arial" panose="020B0604020202020204"/>
                <a:cs typeface="Arial" panose="020B0604020202020204"/>
              </a:rPr>
              <a:t>0</a:t>
            </a:r>
            <a:endParaRPr lang="fr-FR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8788" y="690906"/>
            <a:ext cx="2602865" cy="487680"/>
          </a:xfrm>
          <a:custGeom>
            <a:avLst/>
            <a:gdLst/>
            <a:ahLst/>
            <a:cxnLst/>
            <a:rect l="l" t="t" r="r" b="b"/>
            <a:pathLst>
              <a:path w="2602865" h="487680">
                <a:moveTo>
                  <a:pt x="2602273" y="0"/>
                </a:moveTo>
                <a:lnTo>
                  <a:pt x="81164" y="0"/>
                </a:lnTo>
                <a:lnTo>
                  <a:pt x="49571" y="6383"/>
                </a:lnTo>
                <a:lnTo>
                  <a:pt x="23772" y="23792"/>
                </a:lnTo>
                <a:lnTo>
                  <a:pt x="6378" y="49613"/>
                </a:lnTo>
                <a:lnTo>
                  <a:pt x="0" y="81233"/>
                </a:lnTo>
                <a:lnTo>
                  <a:pt x="0" y="406153"/>
                </a:lnTo>
                <a:lnTo>
                  <a:pt x="6378" y="437773"/>
                </a:lnTo>
                <a:lnTo>
                  <a:pt x="23772" y="463594"/>
                </a:lnTo>
                <a:lnTo>
                  <a:pt x="49571" y="481002"/>
                </a:lnTo>
                <a:lnTo>
                  <a:pt x="81164" y="487386"/>
                </a:lnTo>
                <a:lnTo>
                  <a:pt x="2602273" y="487386"/>
                </a:lnTo>
                <a:lnTo>
                  <a:pt x="2602273" y="0"/>
                </a:lnTo>
                <a:close/>
              </a:path>
            </a:pathLst>
          </a:custGeom>
          <a:solidFill>
            <a:srgbClr val="3FB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76600" y="822748"/>
            <a:ext cx="100647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Modèle</a:t>
            </a:r>
            <a:r>
              <a:rPr sz="1250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5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additif</a:t>
            </a:r>
            <a:endParaRPr sz="12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5711" y="778982"/>
            <a:ext cx="336550" cy="311785"/>
          </a:xfrm>
          <a:custGeom>
            <a:avLst/>
            <a:gdLst/>
            <a:ahLst/>
            <a:cxnLst/>
            <a:rect l="l" t="t" r="r" b="b"/>
            <a:pathLst>
              <a:path w="336550" h="311784">
                <a:moveTo>
                  <a:pt x="306468" y="266772"/>
                </a:moveTo>
                <a:lnTo>
                  <a:pt x="232322" y="266772"/>
                </a:lnTo>
                <a:lnTo>
                  <a:pt x="232322" y="271712"/>
                </a:lnTo>
                <a:lnTo>
                  <a:pt x="230777" y="276961"/>
                </a:lnTo>
                <a:lnTo>
                  <a:pt x="223981" y="291165"/>
                </a:lnTo>
                <a:lnTo>
                  <a:pt x="222436" y="296414"/>
                </a:lnTo>
                <a:lnTo>
                  <a:pt x="227379" y="296414"/>
                </a:lnTo>
                <a:lnTo>
                  <a:pt x="247152" y="311235"/>
                </a:lnTo>
                <a:lnTo>
                  <a:pt x="249546" y="308147"/>
                </a:lnTo>
                <a:lnTo>
                  <a:pt x="255184" y="301354"/>
                </a:lnTo>
                <a:lnTo>
                  <a:pt x="261748" y="294561"/>
                </a:lnTo>
                <a:lnTo>
                  <a:pt x="266923" y="291473"/>
                </a:lnTo>
                <a:lnTo>
                  <a:pt x="314900" y="291473"/>
                </a:lnTo>
                <a:lnTo>
                  <a:pt x="314809" y="291165"/>
                </a:lnTo>
                <a:lnTo>
                  <a:pt x="308013" y="276961"/>
                </a:lnTo>
                <a:lnTo>
                  <a:pt x="306468" y="271712"/>
                </a:lnTo>
                <a:lnTo>
                  <a:pt x="306468" y="266772"/>
                </a:lnTo>
                <a:close/>
              </a:path>
              <a:path w="336550" h="311784">
                <a:moveTo>
                  <a:pt x="314900" y="291473"/>
                </a:moveTo>
                <a:lnTo>
                  <a:pt x="276810" y="291473"/>
                </a:lnTo>
                <a:lnTo>
                  <a:pt x="291638" y="311235"/>
                </a:lnTo>
                <a:lnTo>
                  <a:pt x="294805" y="308919"/>
                </a:lnTo>
                <a:lnTo>
                  <a:pt x="302143" y="303824"/>
                </a:lnTo>
                <a:lnTo>
                  <a:pt x="310407" y="298729"/>
                </a:lnTo>
                <a:lnTo>
                  <a:pt x="316354" y="296414"/>
                </a:lnTo>
                <a:lnTo>
                  <a:pt x="314900" y="291473"/>
                </a:lnTo>
                <a:close/>
              </a:path>
              <a:path w="336550" h="311784">
                <a:moveTo>
                  <a:pt x="143348" y="232191"/>
                </a:moveTo>
                <a:lnTo>
                  <a:pt x="79089" y="232191"/>
                </a:lnTo>
                <a:lnTo>
                  <a:pt x="84032" y="237131"/>
                </a:lnTo>
                <a:lnTo>
                  <a:pt x="88974" y="261832"/>
                </a:lnTo>
                <a:lnTo>
                  <a:pt x="88974" y="266772"/>
                </a:lnTo>
                <a:lnTo>
                  <a:pt x="133461" y="266772"/>
                </a:lnTo>
                <a:lnTo>
                  <a:pt x="133461" y="251951"/>
                </a:lnTo>
                <a:lnTo>
                  <a:pt x="138404" y="242070"/>
                </a:lnTo>
                <a:lnTo>
                  <a:pt x="138404" y="237131"/>
                </a:lnTo>
                <a:lnTo>
                  <a:pt x="143348" y="232191"/>
                </a:lnTo>
                <a:close/>
              </a:path>
              <a:path w="336550" h="311784">
                <a:moveTo>
                  <a:pt x="271867" y="222310"/>
                </a:moveTo>
                <a:lnTo>
                  <a:pt x="227379" y="222310"/>
                </a:lnTo>
                <a:lnTo>
                  <a:pt x="227379" y="227251"/>
                </a:lnTo>
                <a:lnTo>
                  <a:pt x="202664" y="227251"/>
                </a:lnTo>
                <a:lnTo>
                  <a:pt x="202664" y="256891"/>
                </a:lnTo>
                <a:lnTo>
                  <a:pt x="222436" y="261832"/>
                </a:lnTo>
                <a:lnTo>
                  <a:pt x="227379" y="261832"/>
                </a:lnTo>
                <a:lnTo>
                  <a:pt x="227379" y="266772"/>
                </a:lnTo>
                <a:lnTo>
                  <a:pt x="271867" y="266772"/>
                </a:lnTo>
                <a:lnTo>
                  <a:pt x="261749" y="264996"/>
                </a:lnTo>
                <a:lnTo>
                  <a:pt x="253948" y="259979"/>
                </a:lnTo>
                <a:lnTo>
                  <a:pt x="248928" y="252183"/>
                </a:lnTo>
                <a:lnTo>
                  <a:pt x="247152" y="242070"/>
                </a:lnTo>
                <a:lnTo>
                  <a:pt x="248928" y="234815"/>
                </a:lnTo>
                <a:lnTo>
                  <a:pt x="253948" y="228486"/>
                </a:lnTo>
                <a:lnTo>
                  <a:pt x="261749" y="224009"/>
                </a:lnTo>
                <a:lnTo>
                  <a:pt x="271867" y="222310"/>
                </a:lnTo>
                <a:close/>
              </a:path>
              <a:path w="336550" h="311784">
                <a:moveTo>
                  <a:pt x="311411" y="222310"/>
                </a:moveTo>
                <a:lnTo>
                  <a:pt x="271867" y="222310"/>
                </a:lnTo>
                <a:lnTo>
                  <a:pt x="279127" y="224009"/>
                </a:lnTo>
                <a:lnTo>
                  <a:pt x="285460" y="228486"/>
                </a:lnTo>
                <a:lnTo>
                  <a:pt x="289939" y="234815"/>
                </a:lnTo>
                <a:lnTo>
                  <a:pt x="291638" y="242070"/>
                </a:lnTo>
                <a:lnTo>
                  <a:pt x="289939" y="252183"/>
                </a:lnTo>
                <a:lnTo>
                  <a:pt x="285460" y="259979"/>
                </a:lnTo>
                <a:lnTo>
                  <a:pt x="279127" y="264996"/>
                </a:lnTo>
                <a:lnTo>
                  <a:pt x="271867" y="266772"/>
                </a:lnTo>
                <a:lnTo>
                  <a:pt x="311411" y="266772"/>
                </a:lnTo>
                <a:lnTo>
                  <a:pt x="311411" y="261832"/>
                </a:lnTo>
                <a:lnTo>
                  <a:pt x="316354" y="261832"/>
                </a:lnTo>
                <a:lnTo>
                  <a:pt x="336127" y="256891"/>
                </a:lnTo>
                <a:lnTo>
                  <a:pt x="336127" y="227251"/>
                </a:lnTo>
                <a:lnTo>
                  <a:pt x="311411" y="227251"/>
                </a:lnTo>
                <a:lnTo>
                  <a:pt x="311411" y="222310"/>
                </a:lnTo>
                <a:close/>
              </a:path>
              <a:path w="336550" h="311784">
                <a:moveTo>
                  <a:pt x="49430" y="59283"/>
                </a:moveTo>
                <a:lnTo>
                  <a:pt x="43406" y="63220"/>
                </a:lnTo>
                <a:lnTo>
                  <a:pt x="34601" y="72251"/>
                </a:lnTo>
                <a:lnTo>
                  <a:pt x="25727" y="82285"/>
                </a:lnTo>
                <a:lnTo>
                  <a:pt x="19772" y="88924"/>
                </a:lnTo>
                <a:lnTo>
                  <a:pt x="19772" y="93864"/>
                </a:lnTo>
                <a:lnTo>
                  <a:pt x="24715" y="98804"/>
                </a:lnTo>
                <a:lnTo>
                  <a:pt x="29658" y="108685"/>
                </a:lnTo>
                <a:lnTo>
                  <a:pt x="34601" y="113625"/>
                </a:lnTo>
                <a:lnTo>
                  <a:pt x="34601" y="118565"/>
                </a:lnTo>
                <a:lnTo>
                  <a:pt x="29658" y="123506"/>
                </a:lnTo>
                <a:lnTo>
                  <a:pt x="29658" y="128446"/>
                </a:lnTo>
                <a:lnTo>
                  <a:pt x="4942" y="133386"/>
                </a:lnTo>
                <a:lnTo>
                  <a:pt x="0" y="133386"/>
                </a:lnTo>
                <a:lnTo>
                  <a:pt x="0" y="172907"/>
                </a:lnTo>
                <a:lnTo>
                  <a:pt x="4942" y="172907"/>
                </a:lnTo>
                <a:lnTo>
                  <a:pt x="29658" y="177848"/>
                </a:lnTo>
                <a:lnTo>
                  <a:pt x="29658" y="182788"/>
                </a:lnTo>
                <a:lnTo>
                  <a:pt x="34601" y="187728"/>
                </a:lnTo>
                <a:lnTo>
                  <a:pt x="34601" y="192669"/>
                </a:lnTo>
                <a:lnTo>
                  <a:pt x="29658" y="202549"/>
                </a:lnTo>
                <a:lnTo>
                  <a:pt x="19772" y="212430"/>
                </a:lnTo>
                <a:lnTo>
                  <a:pt x="19772" y="217370"/>
                </a:lnTo>
                <a:lnTo>
                  <a:pt x="22939" y="223391"/>
                </a:lnTo>
                <a:lnTo>
                  <a:pt x="30276" y="232191"/>
                </a:lnTo>
                <a:lnTo>
                  <a:pt x="38539" y="240990"/>
                </a:lnTo>
                <a:lnTo>
                  <a:pt x="44486" y="247011"/>
                </a:lnTo>
                <a:lnTo>
                  <a:pt x="54373" y="247011"/>
                </a:lnTo>
                <a:lnTo>
                  <a:pt x="74145" y="232191"/>
                </a:lnTo>
                <a:lnTo>
                  <a:pt x="192443" y="232190"/>
                </a:lnTo>
                <a:lnTo>
                  <a:pt x="196639" y="228254"/>
                </a:lnTo>
                <a:lnTo>
                  <a:pt x="202664" y="222310"/>
                </a:lnTo>
                <a:lnTo>
                  <a:pt x="202664" y="212430"/>
                </a:lnTo>
                <a:lnTo>
                  <a:pt x="192778" y="202549"/>
                </a:lnTo>
                <a:lnTo>
                  <a:pt x="190306" y="197609"/>
                </a:lnTo>
                <a:lnTo>
                  <a:pt x="113690" y="197609"/>
                </a:lnTo>
                <a:lnTo>
                  <a:pt x="95539" y="194135"/>
                </a:lnTo>
                <a:lnTo>
                  <a:pt x="79706" y="184641"/>
                </a:lnTo>
                <a:lnTo>
                  <a:pt x="68507" y="170515"/>
                </a:lnTo>
                <a:lnTo>
                  <a:pt x="64259" y="153146"/>
                </a:lnTo>
                <a:lnTo>
                  <a:pt x="68507" y="135779"/>
                </a:lnTo>
                <a:lnTo>
                  <a:pt x="79706" y="121653"/>
                </a:lnTo>
                <a:lnTo>
                  <a:pt x="95539" y="112158"/>
                </a:lnTo>
                <a:lnTo>
                  <a:pt x="113690" y="108685"/>
                </a:lnTo>
                <a:lnTo>
                  <a:pt x="192778" y="108685"/>
                </a:lnTo>
                <a:lnTo>
                  <a:pt x="197721" y="98804"/>
                </a:lnTo>
                <a:lnTo>
                  <a:pt x="202664" y="93864"/>
                </a:lnTo>
                <a:lnTo>
                  <a:pt x="202664" y="88924"/>
                </a:lnTo>
                <a:lnTo>
                  <a:pt x="199497" y="82980"/>
                </a:lnTo>
                <a:lnTo>
                  <a:pt x="196000" y="79043"/>
                </a:lnTo>
                <a:lnTo>
                  <a:pt x="74145" y="79043"/>
                </a:lnTo>
                <a:lnTo>
                  <a:pt x="54373" y="64222"/>
                </a:lnTo>
                <a:lnTo>
                  <a:pt x="49430" y="59283"/>
                </a:lnTo>
                <a:close/>
              </a:path>
              <a:path w="336550" h="311784">
                <a:moveTo>
                  <a:pt x="192443" y="232191"/>
                </a:moveTo>
                <a:lnTo>
                  <a:pt x="153234" y="232191"/>
                </a:lnTo>
                <a:lnTo>
                  <a:pt x="173007" y="247011"/>
                </a:lnTo>
                <a:lnTo>
                  <a:pt x="179031" y="243846"/>
                </a:lnTo>
                <a:lnTo>
                  <a:pt x="187835" y="236513"/>
                </a:lnTo>
                <a:lnTo>
                  <a:pt x="192443" y="232191"/>
                </a:lnTo>
                <a:close/>
              </a:path>
              <a:path w="336550" h="311784">
                <a:moveTo>
                  <a:pt x="247152" y="177848"/>
                </a:moveTo>
                <a:lnTo>
                  <a:pt x="227379" y="192669"/>
                </a:lnTo>
                <a:lnTo>
                  <a:pt x="222436" y="192669"/>
                </a:lnTo>
                <a:lnTo>
                  <a:pt x="223981" y="197918"/>
                </a:lnTo>
                <a:lnTo>
                  <a:pt x="230777" y="212121"/>
                </a:lnTo>
                <a:lnTo>
                  <a:pt x="232322" y="217370"/>
                </a:lnTo>
                <a:lnTo>
                  <a:pt x="232322" y="222310"/>
                </a:lnTo>
                <a:lnTo>
                  <a:pt x="306468" y="222310"/>
                </a:lnTo>
                <a:lnTo>
                  <a:pt x="306468" y="217370"/>
                </a:lnTo>
                <a:lnTo>
                  <a:pt x="308013" y="212121"/>
                </a:lnTo>
                <a:lnTo>
                  <a:pt x="314809" y="197918"/>
                </a:lnTo>
                <a:lnTo>
                  <a:pt x="314900" y="197609"/>
                </a:lnTo>
                <a:lnTo>
                  <a:pt x="266923" y="197609"/>
                </a:lnTo>
                <a:lnTo>
                  <a:pt x="261748" y="194521"/>
                </a:lnTo>
                <a:lnTo>
                  <a:pt x="255184" y="187728"/>
                </a:lnTo>
                <a:lnTo>
                  <a:pt x="249546" y="180935"/>
                </a:lnTo>
                <a:lnTo>
                  <a:pt x="247152" y="177848"/>
                </a:lnTo>
                <a:close/>
              </a:path>
              <a:path w="336550" h="311784">
                <a:moveTo>
                  <a:pt x="192778" y="108685"/>
                </a:moveTo>
                <a:lnTo>
                  <a:pt x="113690" y="108685"/>
                </a:lnTo>
                <a:lnTo>
                  <a:pt x="131067" y="112158"/>
                </a:lnTo>
                <a:lnTo>
                  <a:pt x="145201" y="121653"/>
                </a:lnTo>
                <a:lnTo>
                  <a:pt x="154701" y="135779"/>
                </a:lnTo>
                <a:lnTo>
                  <a:pt x="158177" y="153146"/>
                </a:lnTo>
                <a:lnTo>
                  <a:pt x="154701" y="170515"/>
                </a:lnTo>
                <a:lnTo>
                  <a:pt x="145201" y="184641"/>
                </a:lnTo>
                <a:lnTo>
                  <a:pt x="131067" y="194135"/>
                </a:lnTo>
                <a:lnTo>
                  <a:pt x="113690" y="197609"/>
                </a:lnTo>
                <a:lnTo>
                  <a:pt x="190306" y="197609"/>
                </a:lnTo>
                <a:lnTo>
                  <a:pt x="187835" y="192669"/>
                </a:lnTo>
                <a:lnTo>
                  <a:pt x="187835" y="187728"/>
                </a:lnTo>
                <a:lnTo>
                  <a:pt x="192778" y="182788"/>
                </a:lnTo>
                <a:lnTo>
                  <a:pt x="192778" y="177848"/>
                </a:lnTo>
                <a:lnTo>
                  <a:pt x="222436" y="177848"/>
                </a:lnTo>
                <a:lnTo>
                  <a:pt x="222436" y="133386"/>
                </a:lnTo>
                <a:lnTo>
                  <a:pt x="192778" y="128446"/>
                </a:lnTo>
                <a:lnTo>
                  <a:pt x="192778" y="123506"/>
                </a:lnTo>
                <a:lnTo>
                  <a:pt x="187835" y="118565"/>
                </a:lnTo>
                <a:lnTo>
                  <a:pt x="187835" y="113625"/>
                </a:lnTo>
                <a:lnTo>
                  <a:pt x="192778" y="108685"/>
                </a:lnTo>
                <a:close/>
              </a:path>
              <a:path w="336550" h="311784">
                <a:moveTo>
                  <a:pt x="291638" y="177848"/>
                </a:moveTo>
                <a:lnTo>
                  <a:pt x="286696" y="187728"/>
                </a:lnTo>
                <a:lnTo>
                  <a:pt x="276810" y="197609"/>
                </a:lnTo>
                <a:lnTo>
                  <a:pt x="314900" y="197609"/>
                </a:lnTo>
                <a:lnTo>
                  <a:pt x="316354" y="192669"/>
                </a:lnTo>
                <a:lnTo>
                  <a:pt x="310407" y="190353"/>
                </a:lnTo>
                <a:lnTo>
                  <a:pt x="302143" y="185258"/>
                </a:lnTo>
                <a:lnTo>
                  <a:pt x="294805" y="180164"/>
                </a:lnTo>
                <a:lnTo>
                  <a:pt x="291638" y="177848"/>
                </a:lnTo>
                <a:close/>
              </a:path>
              <a:path w="336550" h="311784">
                <a:moveTo>
                  <a:pt x="247152" y="0"/>
                </a:moveTo>
                <a:lnTo>
                  <a:pt x="227379" y="9880"/>
                </a:lnTo>
                <a:lnTo>
                  <a:pt x="222436" y="9880"/>
                </a:lnTo>
                <a:lnTo>
                  <a:pt x="223981" y="15824"/>
                </a:lnTo>
                <a:lnTo>
                  <a:pt x="227379" y="24083"/>
                </a:lnTo>
                <a:lnTo>
                  <a:pt x="230777" y="31417"/>
                </a:lnTo>
                <a:lnTo>
                  <a:pt x="232322" y="34582"/>
                </a:lnTo>
                <a:lnTo>
                  <a:pt x="232322" y="39522"/>
                </a:lnTo>
                <a:lnTo>
                  <a:pt x="227379" y="44462"/>
                </a:lnTo>
                <a:lnTo>
                  <a:pt x="222436" y="44462"/>
                </a:lnTo>
                <a:lnTo>
                  <a:pt x="202664" y="49402"/>
                </a:lnTo>
                <a:lnTo>
                  <a:pt x="202664" y="79043"/>
                </a:lnTo>
                <a:lnTo>
                  <a:pt x="227379" y="79043"/>
                </a:lnTo>
                <a:lnTo>
                  <a:pt x="227379" y="83983"/>
                </a:lnTo>
                <a:lnTo>
                  <a:pt x="232322" y="88924"/>
                </a:lnTo>
                <a:lnTo>
                  <a:pt x="230777" y="94867"/>
                </a:lnTo>
                <a:lnTo>
                  <a:pt x="227379" y="103127"/>
                </a:lnTo>
                <a:lnTo>
                  <a:pt x="223981" y="110460"/>
                </a:lnTo>
                <a:lnTo>
                  <a:pt x="222436" y="113625"/>
                </a:lnTo>
                <a:lnTo>
                  <a:pt x="227379" y="118565"/>
                </a:lnTo>
                <a:lnTo>
                  <a:pt x="247152" y="128446"/>
                </a:lnTo>
                <a:lnTo>
                  <a:pt x="249546" y="125358"/>
                </a:lnTo>
                <a:lnTo>
                  <a:pt x="255184" y="118565"/>
                </a:lnTo>
                <a:lnTo>
                  <a:pt x="261748" y="111773"/>
                </a:lnTo>
                <a:lnTo>
                  <a:pt x="266923" y="108685"/>
                </a:lnTo>
                <a:lnTo>
                  <a:pt x="313987" y="108685"/>
                </a:lnTo>
                <a:lnTo>
                  <a:pt x="311411" y="103127"/>
                </a:lnTo>
                <a:lnTo>
                  <a:pt x="308013" y="94867"/>
                </a:lnTo>
                <a:lnTo>
                  <a:pt x="306468" y="88924"/>
                </a:lnTo>
                <a:lnTo>
                  <a:pt x="311411" y="83983"/>
                </a:lnTo>
                <a:lnTo>
                  <a:pt x="271867" y="83983"/>
                </a:lnTo>
                <a:lnTo>
                  <a:pt x="261749" y="82285"/>
                </a:lnTo>
                <a:lnTo>
                  <a:pt x="253948" y="77808"/>
                </a:lnTo>
                <a:lnTo>
                  <a:pt x="248928" y="71478"/>
                </a:lnTo>
                <a:lnTo>
                  <a:pt x="247152" y="64222"/>
                </a:lnTo>
                <a:lnTo>
                  <a:pt x="248928" y="54111"/>
                </a:lnTo>
                <a:lnTo>
                  <a:pt x="253948" y="46315"/>
                </a:lnTo>
                <a:lnTo>
                  <a:pt x="261749" y="41297"/>
                </a:lnTo>
                <a:lnTo>
                  <a:pt x="271867" y="39522"/>
                </a:lnTo>
                <a:lnTo>
                  <a:pt x="306468" y="39522"/>
                </a:lnTo>
                <a:lnTo>
                  <a:pt x="306468" y="34582"/>
                </a:lnTo>
                <a:lnTo>
                  <a:pt x="308013" y="31417"/>
                </a:lnTo>
                <a:lnTo>
                  <a:pt x="311411" y="24083"/>
                </a:lnTo>
                <a:lnTo>
                  <a:pt x="313190" y="19761"/>
                </a:lnTo>
                <a:lnTo>
                  <a:pt x="266923" y="19761"/>
                </a:lnTo>
                <a:lnTo>
                  <a:pt x="247152" y="0"/>
                </a:lnTo>
                <a:close/>
              </a:path>
              <a:path w="336550" h="311784">
                <a:moveTo>
                  <a:pt x="313987" y="108685"/>
                </a:moveTo>
                <a:lnTo>
                  <a:pt x="276810" y="108685"/>
                </a:lnTo>
                <a:lnTo>
                  <a:pt x="291638" y="128446"/>
                </a:lnTo>
                <a:lnTo>
                  <a:pt x="294805" y="126902"/>
                </a:lnTo>
                <a:lnTo>
                  <a:pt x="302143" y="123506"/>
                </a:lnTo>
                <a:lnTo>
                  <a:pt x="310407" y="120109"/>
                </a:lnTo>
                <a:lnTo>
                  <a:pt x="316354" y="118565"/>
                </a:lnTo>
                <a:lnTo>
                  <a:pt x="316354" y="113625"/>
                </a:lnTo>
                <a:lnTo>
                  <a:pt x="314809" y="110460"/>
                </a:lnTo>
                <a:lnTo>
                  <a:pt x="313987" y="108685"/>
                </a:lnTo>
                <a:close/>
              </a:path>
              <a:path w="336550" h="311784">
                <a:moveTo>
                  <a:pt x="306468" y="39522"/>
                </a:moveTo>
                <a:lnTo>
                  <a:pt x="271867" y="39522"/>
                </a:lnTo>
                <a:lnTo>
                  <a:pt x="279127" y="41297"/>
                </a:lnTo>
                <a:lnTo>
                  <a:pt x="285460" y="46315"/>
                </a:lnTo>
                <a:lnTo>
                  <a:pt x="289939" y="54111"/>
                </a:lnTo>
                <a:lnTo>
                  <a:pt x="291638" y="64222"/>
                </a:lnTo>
                <a:lnTo>
                  <a:pt x="289939" y="71478"/>
                </a:lnTo>
                <a:lnTo>
                  <a:pt x="285460" y="77808"/>
                </a:lnTo>
                <a:lnTo>
                  <a:pt x="279127" y="82285"/>
                </a:lnTo>
                <a:lnTo>
                  <a:pt x="271867" y="83983"/>
                </a:lnTo>
                <a:lnTo>
                  <a:pt x="311411" y="83983"/>
                </a:lnTo>
                <a:lnTo>
                  <a:pt x="311411" y="79043"/>
                </a:lnTo>
                <a:lnTo>
                  <a:pt x="336127" y="79043"/>
                </a:lnTo>
                <a:lnTo>
                  <a:pt x="336127" y="49402"/>
                </a:lnTo>
                <a:lnTo>
                  <a:pt x="316354" y="44462"/>
                </a:lnTo>
                <a:lnTo>
                  <a:pt x="311411" y="44462"/>
                </a:lnTo>
                <a:lnTo>
                  <a:pt x="306468" y="39522"/>
                </a:lnTo>
                <a:close/>
              </a:path>
              <a:path w="336550" h="311784">
                <a:moveTo>
                  <a:pt x="148291" y="74103"/>
                </a:moveTo>
                <a:lnTo>
                  <a:pt x="79089" y="74103"/>
                </a:lnTo>
                <a:lnTo>
                  <a:pt x="74145" y="79043"/>
                </a:lnTo>
                <a:lnTo>
                  <a:pt x="153234" y="79043"/>
                </a:lnTo>
                <a:lnTo>
                  <a:pt x="148291" y="74103"/>
                </a:lnTo>
                <a:close/>
              </a:path>
              <a:path w="336550" h="311784">
                <a:moveTo>
                  <a:pt x="177949" y="59283"/>
                </a:moveTo>
                <a:lnTo>
                  <a:pt x="173007" y="59283"/>
                </a:lnTo>
                <a:lnTo>
                  <a:pt x="173007" y="64222"/>
                </a:lnTo>
                <a:lnTo>
                  <a:pt x="153234" y="79043"/>
                </a:lnTo>
                <a:lnTo>
                  <a:pt x="196000" y="79043"/>
                </a:lnTo>
                <a:lnTo>
                  <a:pt x="192160" y="74720"/>
                </a:lnTo>
                <a:lnTo>
                  <a:pt x="183896" y="67387"/>
                </a:lnTo>
                <a:lnTo>
                  <a:pt x="177949" y="64222"/>
                </a:lnTo>
                <a:lnTo>
                  <a:pt x="177949" y="59283"/>
                </a:lnTo>
                <a:close/>
              </a:path>
              <a:path w="336550" h="311784">
                <a:moveTo>
                  <a:pt x="128518" y="39522"/>
                </a:moveTo>
                <a:lnTo>
                  <a:pt x="93917" y="39522"/>
                </a:lnTo>
                <a:lnTo>
                  <a:pt x="88974" y="44462"/>
                </a:lnTo>
                <a:lnTo>
                  <a:pt x="88897" y="51872"/>
                </a:lnTo>
                <a:lnTo>
                  <a:pt x="88356" y="59283"/>
                </a:lnTo>
                <a:lnTo>
                  <a:pt x="86889" y="66692"/>
                </a:lnTo>
                <a:lnTo>
                  <a:pt x="84032" y="74103"/>
                </a:lnTo>
                <a:lnTo>
                  <a:pt x="138404" y="74103"/>
                </a:lnTo>
                <a:lnTo>
                  <a:pt x="133461" y="44462"/>
                </a:lnTo>
                <a:lnTo>
                  <a:pt x="128518" y="39522"/>
                </a:lnTo>
                <a:close/>
              </a:path>
              <a:path w="336550" h="311784">
                <a:moveTo>
                  <a:pt x="291638" y="0"/>
                </a:moveTo>
                <a:lnTo>
                  <a:pt x="281753" y="9880"/>
                </a:lnTo>
                <a:lnTo>
                  <a:pt x="276810" y="19761"/>
                </a:lnTo>
                <a:lnTo>
                  <a:pt x="313190" y="19761"/>
                </a:lnTo>
                <a:lnTo>
                  <a:pt x="314809" y="15824"/>
                </a:lnTo>
                <a:lnTo>
                  <a:pt x="316354" y="9880"/>
                </a:lnTo>
                <a:lnTo>
                  <a:pt x="310407" y="8336"/>
                </a:lnTo>
                <a:lnTo>
                  <a:pt x="302143" y="4940"/>
                </a:lnTo>
                <a:lnTo>
                  <a:pt x="294805" y="1543"/>
                </a:lnTo>
                <a:lnTo>
                  <a:pt x="2916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62800" y="707524"/>
            <a:ext cx="5010397" cy="23187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62800" y="675430"/>
            <a:ext cx="5010785" cy="2351405"/>
          </a:xfrm>
          <a:custGeom>
            <a:avLst/>
            <a:gdLst/>
            <a:ahLst/>
            <a:cxnLst/>
            <a:rect l="l" t="t" r="r" b="b"/>
            <a:pathLst>
              <a:path w="5010784" h="2351405">
                <a:moveTo>
                  <a:pt x="0" y="0"/>
                </a:moveTo>
                <a:lnTo>
                  <a:pt x="5010396" y="0"/>
                </a:lnTo>
                <a:lnTo>
                  <a:pt x="5010396" y="2350846"/>
                </a:lnTo>
                <a:lnTo>
                  <a:pt x="0" y="2350846"/>
                </a:lnTo>
                <a:lnTo>
                  <a:pt x="0" y="0"/>
                </a:lnTo>
                <a:close/>
              </a:path>
            </a:pathLst>
          </a:custGeom>
          <a:ln w="19708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5389" y="3257236"/>
            <a:ext cx="7030084" cy="3061970"/>
          </a:xfrm>
          <a:custGeom>
            <a:avLst/>
            <a:gdLst/>
            <a:ahLst/>
            <a:cxnLst/>
            <a:rect l="l" t="t" r="r" b="b"/>
            <a:pathLst>
              <a:path w="7030084" h="3061970">
                <a:moveTo>
                  <a:pt x="0" y="0"/>
                </a:moveTo>
                <a:lnTo>
                  <a:pt x="7029867" y="0"/>
                </a:lnTo>
                <a:lnTo>
                  <a:pt x="7029867" y="3061939"/>
                </a:lnTo>
                <a:lnTo>
                  <a:pt x="0" y="3061939"/>
                </a:lnTo>
                <a:lnTo>
                  <a:pt x="0" y="0"/>
                </a:lnTo>
                <a:close/>
              </a:path>
            </a:pathLst>
          </a:custGeom>
          <a:ln w="19708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07612" y="3894180"/>
            <a:ext cx="2392680" cy="487680"/>
          </a:xfrm>
          <a:custGeom>
            <a:avLst/>
            <a:gdLst/>
            <a:ahLst/>
            <a:cxnLst/>
            <a:rect l="l" t="t" r="r" b="b"/>
            <a:pathLst>
              <a:path w="2392679" h="487679">
                <a:moveTo>
                  <a:pt x="2317708" y="0"/>
                </a:moveTo>
                <a:lnTo>
                  <a:pt x="0" y="0"/>
                </a:lnTo>
                <a:lnTo>
                  <a:pt x="0" y="487386"/>
                </a:lnTo>
                <a:lnTo>
                  <a:pt x="2317708" y="487386"/>
                </a:lnTo>
                <a:lnTo>
                  <a:pt x="2346752" y="481002"/>
                </a:lnTo>
                <a:lnTo>
                  <a:pt x="2370470" y="463594"/>
                </a:lnTo>
                <a:lnTo>
                  <a:pt x="2386460" y="437773"/>
                </a:lnTo>
                <a:lnTo>
                  <a:pt x="2392324" y="406153"/>
                </a:lnTo>
                <a:lnTo>
                  <a:pt x="2392324" y="81231"/>
                </a:lnTo>
                <a:lnTo>
                  <a:pt x="2386460" y="49612"/>
                </a:lnTo>
                <a:lnTo>
                  <a:pt x="2370470" y="23792"/>
                </a:lnTo>
                <a:lnTo>
                  <a:pt x="2346752" y="6383"/>
                </a:lnTo>
                <a:lnTo>
                  <a:pt x="2317708" y="0"/>
                </a:lnTo>
                <a:close/>
              </a:path>
            </a:pathLst>
          </a:custGeom>
          <a:solidFill>
            <a:srgbClr val="3FB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835900" y="3982402"/>
            <a:ext cx="222694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Prédiction </a:t>
            </a:r>
            <a:r>
              <a:rPr sz="185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année</a:t>
            </a:r>
            <a:r>
              <a:rPr sz="185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-1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05044" y="6511101"/>
            <a:ext cx="5918835" cy="897255"/>
          </a:xfrm>
          <a:custGeom>
            <a:avLst/>
            <a:gdLst/>
            <a:ahLst/>
            <a:cxnLst/>
            <a:rect l="l" t="t" r="r" b="b"/>
            <a:pathLst>
              <a:path w="5918834" h="897254">
                <a:moveTo>
                  <a:pt x="0" y="0"/>
                </a:moveTo>
                <a:lnTo>
                  <a:pt x="5918324" y="0"/>
                </a:lnTo>
                <a:lnTo>
                  <a:pt x="5918324" y="896871"/>
                </a:lnTo>
                <a:lnTo>
                  <a:pt x="0" y="896871"/>
                </a:lnTo>
                <a:lnTo>
                  <a:pt x="0" y="0"/>
                </a:lnTo>
                <a:close/>
              </a:path>
            </a:pathLst>
          </a:custGeom>
          <a:ln w="19711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Espace réservé du contenu 14"/>
          <p:cNvGraphicFramePr/>
          <p:nvPr>
            <p:ph sz="half" idx="2"/>
          </p:nvPr>
        </p:nvGraphicFramePr>
        <p:xfrm>
          <a:off x="2527300" y="6576695"/>
          <a:ext cx="581850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" imgW="5419725" imgH="733425" progId="Paint.Picture">
                  <p:embed/>
                </p:oleObj>
              </mc:Choice>
              <mc:Fallback>
                <p:oleObj name="" r:id="rId2" imgW="5419725" imgH="733425" progId="Paint.Picture">
                  <p:embed/>
                  <p:pic>
                    <p:nvPicPr>
                      <p:cNvPr id="0" name="Image 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7300" y="6576695"/>
                        <a:ext cx="581850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Espace réservé du contenu 17"/>
          <p:cNvGraphicFramePr/>
          <p:nvPr>
            <p:ph sz="half" idx="3"/>
          </p:nvPr>
        </p:nvGraphicFramePr>
        <p:xfrm>
          <a:off x="657860" y="3298825"/>
          <a:ext cx="6950075" cy="295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4" imgW="7934325" imgH="3457575" progId="Paint.Picture">
                  <p:embed/>
                </p:oleObj>
              </mc:Choice>
              <mc:Fallback>
                <p:oleObj name="" r:id="rId4" imgW="7934325" imgH="3457575" progId="Paint.Picture">
                  <p:embed/>
                  <p:pic>
                    <p:nvPicPr>
                      <p:cNvPr id="0" name="Image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7860" y="3298825"/>
                        <a:ext cx="6950075" cy="295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68157" y="935991"/>
            <a:ext cx="405765" cy="294640"/>
          </a:xfrm>
          <a:custGeom>
            <a:avLst/>
            <a:gdLst/>
            <a:ahLst/>
            <a:cxnLst/>
            <a:rect l="l" t="t" r="r" b="b"/>
            <a:pathLst>
              <a:path w="405765" h="294640">
                <a:moveTo>
                  <a:pt x="405325" y="0"/>
                </a:moveTo>
                <a:lnTo>
                  <a:pt x="0" y="0"/>
                </a:lnTo>
                <a:lnTo>
                  <a:pt x="0" y="245033"/>
                </a:lnTo>
                <a:lnTo>
                  <a:pt x="3847" y="264109"/>
                </a:lnTo>
                <a:lnTo>
                  <a:pt x="14341" y="279687"/>
                </a:lnTo>
                <a:lnTo>
                  <a:pt x="29906" y="290190"/>
                </a:lnTo>
                <a:lnTo>
                  <a:pt x="48966" y="294041"/>
                </a:lnTo>
                <a:lnTo>
                  <a:pt x="356359" y="294041"/>
                </a:lnTo>
                <a:lnTo>
                  <a:pt x="375419" y="290190"/>
                </a:lnTo>
                <a:lnTo>
                  <a:pt x="390983" y="279687"/>
                </a:lnTo>
                <a:lnTo>
                  <a:pt x="401477" y="264109"/>
                </a:lnTo>
                <a:lnTo>
                  <a:pt x="405325" y="245033"/>
                </a:lnTo>
                <a:lnTo>
                  <a:pt x="4053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753600" y="991279"/>
            <a:ext cx="24130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700" dirty="0">
                <a:latin typeface="Arial" panose="020B0604020202020204"/>
                <a:cs typeface="Arial" panose="020B0604020202020204"/>
              </a:rPr>
              <a:t>2</a:t>
            </a:r>
            <a:r>
              <a:rPr lang="fr-FR" sz="1700" dirty="0">
                <a:latin typeface="Arial" panose="020B0604020202020204"/>
                <a:cs typeface="Arial" panose="020B0604020202020204"/>
              </a:rPr>
              <a:t>1</a:t>
            </a:r>
            <a:endParaRPr lang="fr-FR" sz="17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93590" y="2790544"/>
            <a:ext cx="6496685" cy="126238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521460">
              <a:lnSpc>
                <a:spcPct val="100000"/>
              </a:lnSpc>
            </a:pPr>
            <a:r>
              <a:rPr sz="2950" spc="-5" dirty="0">
                <a:solidFill>
                  <a:srgbClr val="FFFFFF"/>
                </a:solidFill>
              </a:rPr>
              <a:t>Prévision de</a:t>
            </a:r>
            <a:r>
              <a:rPr sz="2950" spc="-20" dirty="0">
                <a:solidFill>
                  <a:srgbClr val="FFFFFF"/>
                </a:solidFill>
              </a:rPr>
              <a:t> </a:t>
            </a:r>
            <a:r>
              <a:rPr sz="2950" spc="-5" dirty="0">
                <a:solidFill>
                  <a:srgbClr val="FFFFFF"/>
                </a:solidFill>
              </a:rPr>
              <a:t>consommation</a:t>
            </a:r>
            <a:endParaRPr sz="295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3300" y="388501"/>
            <a:ext cx="1271905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SARIMA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753600" y="15637"/>
            <a:ext cx="22288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2</a:t>
            </a:r>
            <a:r>
              <a:rPr lang="fr-FR" sz="1400" spc="-5" dirty="0">
                <a:latin typeface="Arial" panose="020B0604020202020204"/>
                <a:cs typeface="Arial" panose="020B0604020202020204"/>
              </a:rPr>
              <a:t>2</a:t>
            </a:r>
            <a:endParaRPr lang="fr-FR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73217" y="2713825"/>
            <a:ext cx="798195" cy="776605"/>
          </a:xfrm>
          <a:custGeom>
            <a:avLst/>
            <a:gdLst/>
            <a:ahLst/>
            <a:cxnLst/>
            <a:rect l="l" t="t" r="r" b="b"/>
            <a:pathLst>
              <a:path w="798195" h="776604">
                <a:moveTo>
                  <a:pt x="798187" y="0"/>
                </a:moveTo>
                <a:lnTo>
                  <a:pt x="0" y="0"/>
                </a:lnTo>
                <a:lnTo>
                  <a:pt x="0" y="620789"/>
                </a:lnTo>
                <a:lnTo>
                  <a:pt x="399094" y="775986"/>
                </a:lnTo>
                <a:lnTo>
                  <a:pt x="798187" y="620789"/>
                </a:lnTo>
                <a:lnTo>
                  <a:pt x="798187" y="0"/>
                </a:lnTo>
                <a:close/>
              </a:path>
            </a:pathLst>
          </a:custGeom>
          <a:solidFill>
            <a:srgbClr val="28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73217" y="3824912"/>
            <a:ext cx="798195" cy="776605"/>
          </a:xfrm>
          <a:custGeom>
            <a:avLst/>
            <a:gdLst/>
            <a:ahLst/>
            <a:cxnLst/>
            <a:rect l="l" t="t" r="r" b="b"/>
            <a:pathLst>
              <a:path w="798195" h="776604">
                <a:moveTo>
                  <a:pt x="798187" y="0"/>
                </a:moveTo>
                <a:lnTo>
                  <a:pt x="0" y="0"/>
                </a:lnTo>
                <a:lnTo>
                  <a:pt x="0" y="620791"/>
                </a:lnTo>
                <a:lnTo>
                  <a:pt x="399094" y="775987"/>
                </a:lnTo>
                <a:lnTo>
                  <a:pt x="798187" y="620791"/>
                </a:lnTo>
                <a:lnTo>
                  <a:pt x="798187" y="0"/>
                </a:lnTo>
                <a:close/>
              </a:path>
            </a:pathLst>
          </a:custGeom>
          <a:solidFill>
            <a:srgbClr val="1A7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3217" y="4937579"/>
            <a:ext cx="798195" cy="776605"/>
          </a:xfrm>
          <a:custGeom>
            <a:avLst/>
            <a:gdLst/>
            <a:ahLst/>
            <a:cxnLst/>
            <a:rect l="l" t="t" r="r" b="b"/>
            <a:pathLst>
              <a:path w="798195" h="776604">
                <a:moveTo>
                  <a:pt x="798187" y="0"/>
                </a:moveTo>
                <a:lnTo>
                  <a:pt x="0" y="0"/>
                </a:lnTo>
                <a:lnTo>
                  <a:pt x="0" y="620791"/>
                </a:lnTo>
                <a:lnTo>
                  <a:pt x="399094" y="775989"/>
                </a:lnTo>
                <a:lnTo>
                  <a:pt x="798187" y="620791"/>
                </a:lnTo>
                <a:lnTo>
                  <a:pt x="798187" y="0"/>
                </a:lnTo>
                <a:close/>
              </a:path>
            </a:pathLst>
          </a:custGeom>
          <a:solidFill>
            <a:srgbClr val="3FB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46700" y="2786720"/>
            <a:ext cx="0" cy="3011170"/>
          </a:xfrm>
          <a:custGeom>
            <a:avLst/>
            <a:gdLst/>
            <a:ahLst/>
            <a:cxnLst/>
            <a:rect l="l" t="t" r="r" b="b"/>
            <a:pathLst>
              <a:path h="3011170">
                <a:moveTo>
                  <a:pt x="0" y="0"/>
                </a:moveTo>
                <a:lnTo>
                  <a:pt x="0" y="3010812"/>
                </a:lnTo>
              </a:path>
            </a:pathLst>
          </a:custGeom>
          <a:ln w="19694">
            <a:solidFill>
              <a:srgbClr val="BFBFB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12825" y="2749532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33874" y="0"/>
                </a:moveTo>
                <a:lnTo>
                  <a:pt x="0" y="33903"/>
                </a:lnTo>
                <a:lnTo>
                  <a:pt x="33874" y="67806"/>
                </a:lnTo>
                <a:lnTo>
                  <a:pt x="67750" y="33903"/>
                </a:lnTo>
                <a:lnTo>
                  <a:pt x="33874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12825" y="5766915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5">
                <a:moveTo>
                  <a:pt x="33874" y="0"/>
                </a:moveTo>
                <a:lnTo>
                  <a:pt x="0" y="33902"/>
                </a:lnTo>
                <a:lnTo>
                  <a:pt x="33874" y="67806"/>
                </a:lnTo>
                <a:lnTo>
                  <a:pt x="67750" y="33902"/>
                </a:lnTo>
                <a:lnTo>
                  <a:pt x="33874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90900" y="2826702"/>
            <a:ext cx="17018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0900" y="3969702"/>
            <a:ext cx="17018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0900" y="5163502"/>
            <a:ext cx="17018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02300" y="2791463"/>
            <a:ext cx="798195" cy="776605"/>
          </a:xfrm>
          <a:custGeom>
            <a:avLst/>
            <a:gdLst/>
            <a:ahLst/>
            <a:cxnLst/>
            <a:rect l="l" t="t" r="r" b="b"/>
            <a:pathLst>
              <a:path w="798195" h="776604">
                <a:moveTo>
                  <a:pt x="798187" y="0"/>
                </a:moveTo>
                <a:lnTo>
                  <a:pt x="0" y="0"/>
                </a:lnTo>
                <a:lnTo>
                  <a:pt x="0" y="620791"/>
                </a:lnTo>
                <a:lnTo>
                  <a:pt x="399094" y="775987"/>
                </a:lnTo>
                <a:lnTo>
                  <a:pt x="798187" y="620791"/>
                </a:lnTo>
                <a:lnTo>
                  <a:pt x="798187" y="0"/>
                </a:lnTo>
                <a:close/>
              </a:path>
            </a:pathLst>
          </a:custGeom>
          <a:solidFill>
            <a:srgbClr val="328E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02300" y="3904133"/>
            <a:ext cx="798195" cy="776605"/>
          </a:xfrm>
          <a:custGeom>
            <a:avLst/>
            <a:gdLst/>
            <a:ahLst/>
            <a:cxnLst/>
            <a:rect l="l" t="t" r="r" b="b"/>
            <a:pathLst>
              <a:path w="798195" h="776604">
                <a:moveTo>
                  <a:pt x="798187" y="0"/>
                </a:moveTo>
                <a:lnTo>
                  <a:pt x="0" y="0"/>
                </a:lnTo>
                <a:lnTo>
                  <a:pt x="0" y="620791"/>
                </a:lnTo>
                <a:lnTo>
                  <a:pt x="399094" y="775987"/>
                </a:lnTo>
                <a:lnTo>
                  <a:pt x="798187" y="620791"/>
                </a:lnTo>
                <a:lnTo>
                  <a:pt x="798187" y="0"/>
                </a:lnTo>
                <a:close/>
              </a:path>
            </a:pathLst>
          </a:custGeom>
          <a:solidFill>
            <a:srgbClr val="31A1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02300" y="5016801"/>
            <a:ext cx="798195" cy="776605"/>
          </a:xfrm>
          <a:custGeom>
            <a:avLst/>
            <a:gdLst/>
            <a:ahLst/>
            <a:cxnLst/>
            <a:rect l="l" t="t" r="r" b="b"/>
            <a:pathLst>
              <a:path w="798195" h="776604">
                <a:moveTo>
                  <a:pt x="798187" y="0"/>
                </a:moveTo>
                <a:lnTo>
                  <a:pt x="0" y="0"/>
                </a:lnTo>
                <a:lnTo>
                  <a:pt x="0" y="620791"/>
                </a:lnTo>
                <a:lnTo>
                  <a:pt x="399094" y="775989"/>
                </a:lnTo>
                <a:lnTo>
                  <a:pt x="798187" y="620791"/>
                </a:lnTo>
                <a:lnTo>
                  <a:pt x="798187" y="0"/>
                </a:lnTo>
                <a:close/>
              </a:path>
            </a:pathLst>
          </a:custGeom>
          <a:solidFill>
            <a:srgbClr val="34A6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112000" y="2902902"/>
            <a:ext cx="18351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99300" y="4134802"/>
            <a:ext cx="20066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12000" y="5201602"/>
            <a:ext cx="20955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86559" y="971089"/>
            <a:ext cx="6218555" cy="624840"/>
          </a:xfrm>
          <a:prstGeom prst="rect">
            <a:avLst/>
          </a:prstGeom>
          <a:solidFill>
            <a:srgbClr val="929292"/>
          </a:solidFill>
        </p:spPr>
        <p:txBody>
          <a:bodyPr vert="horz" wrap="square" lIns="0" tIns="17399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370"/>
              </a:spcBef>
            </a:pPr>
            <a:r>
              <a:rPr sz="1700" spc="-10" dirty="0">
                <a:latin typeface="Arial" panose="020B0604020202020204"/>
                <a:cs typeface="Arial" panose="020B0604020202020204"/>
              </a:rPr>
              <a:t>Sarima </a:t>
            </a:r>
            <a:r>
              <a:rPr sz="1700" dirty="0">
                <a:latin typeface="Arial" panose="020B0604020202020204"/>
                <a:cs typeface="Arial" panose="020B0604020202020204"/>
              </a:rPr>
              <a:t>: </a:t>
            </a:r>
            <a:r>
              <a:rPr sz="1700" spc="-50" dirty="0">
                <a:latin typeface="Arial" panose="020B0604020202020204"/>
                <a:cs typeface="Arial" panose="020B0604020202020204"/>
              </a:rPr>
              <a:t>(p,d,q)(P,D,Q)</a:t>
            </a:r>
            <a:r>
              <a:rPr sz="1700" dirty="0">
                <a:latin typeface="Arial" panose="020B0604020202020204"/>
                <a:cs typeface="Arial" panose="020B0604020202020204"/>
              </a:rPr>
              <a:t> </a:t>
            </a:r>
            <a:r>
              <a:rPr sz="1700" spc="-30" dirty="0">
                <a:latin typeface="Arial" panose="020B0604020202020204"/>
                <a:cs typeface="Arial" panose="020B0604020202020204"/>
              </a:rPr>
              <a:t>[S]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84245" y="1766811"/>
            <a:ext cx="798195" cy="776605"/>
          </a:xfrm>
          <a:custGeom>
            <a:avLst/>
            <a:gdLst/>
            <a:ahLst/>
            <a:cxnLst/>
            <a:rect l="l" t="t" r="r" b="b"/>
            <a:pathLst>
              <a:path w="798195" h="776605">
                <a:moveTo>
                  <a:pt x="798187" y="0"/>
                </a:moveTo>
                <a:lnTo>
                  <a:pt x="0" y="0"/>
                </a:lnTo>
                <a:lnTo>
                  <a:pt x="0" y="620789"/>
                </a:lnTo>
                <a:lnTo>
                  <a:pt x="399093" y="775986"/>
                </a:lnTo>
                <a:lnTo>
                  <a:pt x="798187" y="620789"/>
                </a:lnTo>
                <a:lnTo>
                  <a:pt x="798187" y="0"/>
                </a:lnTo>
                <a:close/>
              </a:path>
            </a:pathLst>
          </a:custGeom>
          <a:solidFill>
            <a:srgbClr val="28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689600" y="1992471"/>
            <a:ext cx="8699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S=notre</a:t>
            </a:r>
            <a:r>
              <a:rPr sz="900" spc="-4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période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87900" y="1912302"/>
            <a:ext cx="17907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3600" y="15637"/>
            <a:ext cx="22288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2</a:t>
            </a:r>
            <a:r>
              <a:rPr lang="fr-FR" sz="1400" spc="-5" dirty="0">
                <a:latin typeface="Arial" panose="020B0604020202020204"/>
                <a:cs typeface="Arial" panose="020B0604020202020204"/>
              </a:rPr>
              <a:t>3</a:t>
            </a:r>
            <a:endParaRPr lang="fr-FR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2374" y="4259896"/>
            <a:ext cx="6266867" cy="27374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97289" y="4192213"/>
            <a:ext cx="6402705" cy="2858135"/>
          </a:xfrm>
          <a:custGeom>
            <a:avLst/>
            <a:gdLst/>
            <a:ahLst/>
            <a:cxnLst/>
            <a:rect l="l" t="t" r="r" b="b"/>
            <a:pathLst>
              <a:path w="6402705" h="2858134">
                <a:moveTo>
                  <a:pt x="0" y="0"/>
                </a:moveTo>
                <a:lnTo>
                  <a:pt x="6402122" y="0"/>
                </a:lnTo>
                <a:lnTo>
                  <a:pt x="6402122" y="2857804"/>
                </a:lnTo>
                <a:lnTo>
                  <a:pt x="0" y="2857804"/>
                </a:lnTo>
                <a:lnTo>
                  <a:pt x="0" y="0"/>
                </a:lnTo>
                <a:close/>
              </a:path>
            </a:pathLst>
          </a:custGeom>
          <a:ln w="19708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83622" y="1650185"/>
            <a:ext cx="2455758" cy="1322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1712" y="1638197"/>
            <a:ext cx="2508250" cy="1414780"/>
          </a:xfrm>
          <a:custGeom>
            <a:avLst/>
            <a:gdLst/>
            <a:ahLst/>
            <a:cxnLst/>
            <a:rect l="l" t="t" r="r" b="b"/>
            <a:pathLst>
              <a:path w="2508250" h="1414780">
                <a:moveTo>
                  <a:pt x="0" y="0"/>
                </a:moveTo>
                <a:lnTo>
                  <a:pt x="2507668" y="0"/>
                </a:lnTo>
                <a:lnTo>
                  <a:pt x="2507668" y="1414745"/>
                </a:lnTo>
                <a:lnTo>
                  <a:pt x="0" y="1414745"/>
                </a:lnTo>
                <a:lnTo>
                  <a:pt x="0" y="0"/>
                </a:lnTo>
                <a:close/>
              </a:path>
            </a:pathLst>
          </a:custGeom>
          <a:ln w="19707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92691" y="1902061"/>
            <a:ext cx="3515544" cy="546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92691" y="1902061"/>
            <a:ext cx="3515995" cy="670560"/>
          </a:xfrm>
          <a:custGeom>
            <a:avLst/>
            <a:gdLst/>
            <a:ahLst/>
            <a:cxnLst/>
            <a:rect l="l" t="t" r="r" b="b"/>
            <a:pathLst>
              <a:path w="3515995" h="670560">
                <a:moveTo>
                  <a:pt x="0" y="0"/>
                </a:moveTo>
                <a:lnTo>
                  <a:pt x="3515543" y="0"/>
                </a:lnTo>
                <a:lnTo>
                  <a:pt x="3515543" y="670189"/>
                </a:lnTo>
                <a:lnTo>
                  <a:pt x="0" y="670189"/>
                </a:lnTo>
                <a:lnTo>
                  <a:pt x="0" y="0"/>
                </a:lnTo>
                <a:close/>
              </a:path>
            </a:pathLst>
          </a:custGeom>
          <a:ln w="19710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123875" y="2773262"/>
            <a:ext cx="2776855" cy="84328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1430" rIns="0" bIns="0" rtlCol="0">
            <a:spAutoFit/>
          </a:bodyPr>
          <a:lstStyle/>
          <a:p>
            <a:pPr marL="10160" marR="68580">
              <a:lnSpc>
                <a:spcPct val="119000"/>
              </a:lnSpc>
              <a:spcBef>
                <a:spcPts val="90"/>
              </a:spcBef>
            </a:pPr>
            <a:r>
              <a:rPr sz="1050" spc="2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AD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Fuller </a:t>
            </a:r>
            <a:r>
              <a:rPr sz="1050" spc="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1050" spc="2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H0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la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série n’est pas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stationnaire 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P_values&gt;5% </a:t>
            </a:r>
            <a:r>
              <a:rPr sz="1050" spc="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accepte</a:t>
            </a:r>
            <a:r>
              <a:rPr sz="1050" spc="-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2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H0</a:t>
            </a:r>
            <a:endParaRPr sz="1050">
              <a:latin typeface="Arial" panose="020B0604020202020204"/>
              <a:cs typeface="Arial" panose="020B0604020202020204"/>
            </a:endParaRPr>
          </a:p>
          <a:p>
            <a:pPr marL="10160" marR="76200">
              <a:lnSpc>
                <a:spcPct val="103000"/>
              </a:lnSpc>
              <a:spcBef>
                <a:spcPts val="300"/>
              </a:spcBef>
            </a:pP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Ici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on accepte </a:t>
            </a:r>
            <a:r>
              <a:rPr sz="1050" spc="2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H0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donc notre série n’est</a:t>
            </a:r>
            <a:r>
              <a:rPr sz="1050" spc="-8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pas 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stationnaire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4204" y="3137923"/>
            <a:ext cx="3667125" cy="84328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R="1075055" algn="ctr">
              <a:lnSpc>
                <a:spcPts val="1220"/>
              </a:lnSpc>
            </a:pPr>
            <a:r>
              <a:rPr sz="1050" spc="2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KPSS </a:t>
            </a:r>
            <a:r>
              <a:rPr sz="1050" spc="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1050" spc="2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H0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la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série est</a:t>
            </a:r>
            <a:r>
              <a:rPr sz="1050" spc="-4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stationnaire</a:t>
            </a:r>
            <a:endParaRPr sz="1050">
              <a:latin typeface="Arial" panose="020B0604020202020204"/>
              <a:cs typeface="Arial" panose="020B0604020202020204"/>
            </a:endParaRPr>
          </a:p>
          <a:p>
            <a:pPr marR="1109345" algn="ctr">
              <a:lnSpc>
                <a:spcPct val="100000"/>
              </a:lnSpc>
              <a:spcBef>
                <a:spcPts val="240"/>
              </a:spcBef>
            </a:pP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P_values&gt;5% </a:t>
            </a:r>
            <a:r>
              <a:rPr sz="1050" spc="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accepte</a:t>
            </a:r>
            <a:r>
              <a:rPr sz="1050" spc="-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2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H0</a:t>
            </a:r>
            <a:endParaRPr sz="1050">
              <a:latin typeface="Arial" panose="020B0604020202020204"/>
              <a:cs typeface="Arial" panose="020B0604020202020204"/>
            </a:endParaRPr>
          </a:p>
          <a:p>
            <a:pPr marL="234315" marR="650240">
              <a:lnSpc>
                <a:spcPts val="1600"/>
              </a:lnSpc>
              <a:spcBef>
                <a:spcPts val="10"/>
              </a:spcBef>
            </a:pP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Ici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on accepte </a:t>
            </a:r>
            <a:r>
              <a:rPr sz="1050" spc="2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H0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mais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la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P-value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très</a:t>
            </a:r>
            <a:r>
              <a:rPr sz="1050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proche  du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seuil</a:t>
            </a:r>
            <a:r>
              <a:rPr sz="1050" spc="-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critique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953000" y="337701"/>
            <a:ext cx="784225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0" dirty="0"/>
              <a:t>T</a:t>
            </a:r>
            <a:r>
              <a:rPr dirty="0"/>
              <a:t>es</a:t>
            </a:r>
            <a:r>
              <a:rPr spc="-5" dirty="0"/>
              <a:t>t</a:t>
            </a:r>
            <a:r>
              <a:rPr dirty="0"/>
              <a:t>s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66300" y="47387"/>
            <a:ext cx="22288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2</a:t>
            </a:r>
            <a:r>
              <a:rPr lang="fr-FR" sz="1400" spc="-5" dirty="0">
                <a:latin typeface="Arial" panose="020B0604020202020204"/>
                <a:cs typeface="Arial" panose="020B0604020202020204"/>
              </a:rPr>
              <a:t>4</a:t>
            </a:r>
            <a:endParaRPr lang="fr-FR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9325" y="795851"/>
            <a:ext cx="6765205" cy="36367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49325" y="657871"/>
            <a:ext cx="6795134" cy="3873500"/>
          </a:xfrm>
          <a:custGeom>
            <a:avLst/>
            <a:gdLst/>
            <a:ahLst/>
            <a:cxnLst/>
            <a:rect l="l" t="t" r="r" b="b"/>
            <a:pathLst>
              <a:path w="6795134" h="3873500">
                <a:moveTo>
                  <a:pt x="0" y="0"/>
                </a:moveTo>
                <a:lnTo>
                  <a:pt x="6794748" y="0"/>
                </a:lnTo>
                <a:lnTo>
                  <a:pt x="6794748" y="3873301"/>
                </a:lnTo>
                <a:lnTo>
                  <a:pt x="0" y="3873301"/>
                </a:lnTo>
                <a:lnTo>
                  <a:pt x="0" y="0"/>
                </a:lnTo>
                <a:close/>
              </a:path>
            </a:pathLst>
          </a:custGeom>
          <a:ln w="19707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37113" y="4924138"/>
            <a:ext cx="4032535" cy="660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65711" y="4736429"/>
            <a:ext cx="1371854" cy="1348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68293" y="5819745"/>
            <a:ext cx="2776855" cy="84328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3335" rIns="0" bIns="0" rtlCol="0">
            <a:spAutoFit/>
          </a:bodyPr>
          <a:lstStyle/>
          <a:p>
            <a:pPr marL="7620" marR="71755">
              <a:lnSpc>
                <a:spcPct val="119000"/>
              </a:lnSpc>
              <a:spcBef>
                <a:spcPts val="105"/>
              </a:spcBef>
            </a:pPr>
            <a:r>
              <a:rPr sz="1050" spc="2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AD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Fuller </a:t>
            </a:r>
            <a:r>
              <a:rPr sz="1050" spc="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1050" spc="2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H0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la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série n’est pas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stationnaire 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P_values&lt;5% </a:t>
            </a:r>
            <a:r>
              <a:rPr sz="1050" spc="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accepte</a:t>
            </a:r>
            <a:r>
              <a:rPr sz="1050" spc="-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2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H1</a:t>
            </a:r>
            <a:endParaRPr sz="1050">
              <a:latin typeface="Arial" panose="020B0604020202020204"/>
              <a:cs typeface="Arial" panose="020B0604020202020204"/>
            </a:endParaRPr>
          </a:p>
          <a:p>
            <a:pPr marL="7620" marR="445770">
              <a:lnSpc>
                <a:spcPct val="119000"/>
              </a:lnSpc>
              <a:spcBef>
                <a:spcPts val="100"/>
              </a:spcBef>
            </a:pP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Ici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on accepte </a:t>
            </a:r>
            <a:r>
              <a:rPr sz="1050" spc="2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H1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donc notre série</a:t>
            </a:r>
            <a:r>
              <a:rPr sz="1050" spc="-8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est 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stationnaire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5562" y="6156278"/>
            <a:ext cx="3667125" cy="84328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R="1073150" algn="ctr">
              <a:lnSpc>
                <a:spcPts val="1255"/>
              </a:lnSpc>
            </a:pPr>
            <a:r>
              <a:rPr sz="1050" spc="2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KPSS </a:t>
            </a:r>
            <a:r>
              <a:rPr sz="1050" spc="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1050" spc="2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H0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la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série est</a:t>
            </a:r>
            <a:r>
              <a:rPr sz="1050" spc="-4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stationnaire</a:t>
            </a:r>
            <a:endParaRPr sz="1050">
              <a:latin typeface="Arial" panose="020B0604020202020204"/>
              <a:cs typeface="Arial" panose="020B0604020202020204"/>
            </a:endParaRPr>
          </a:p>
          <a:p>
            <a:pPr marR="1107440" algn="ctr">
              <a:lnSpc>
                <a:spcPct val="100000"/>
              </a:lnSpc>
              <a:spcBef>
                <a:spcPts val="240"/>
              </a:spcBef>
            </a:pP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P_values&gt;5% </a:t>
            </a:r>
            <a:r>
              <a:rPr sz="1050" spc="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accepte</a:t>
            </a:r>
            <a:r>
              <a:rPr sz="1050" spc="-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2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H0</a:t>
            </a:r>
            <a:endParaRPr sz="1050">
              <a:latin typeface="Arial" panose="020B0604020202020204"/>
              <a:cs typeface="Arial" panose="020B0604020202020204"/>
            </a:endParaRPr>
          </a:p>
          <a:p>
            <a:pPr marR="329565" algn="ctr">
              <a:lnSpc>
                <a:spcPct val="100000"/>
              </a:lnSpc>
              <a:spcBef>
                <a:spcPts val="240"/>
              </a:spcBef>
            </a:pP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Ici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on accepte </a:t>
            </a:r>
            <a:r>
              <a:rPr sz="1050" spc="2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H0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donc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la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série est</a:t>
            </a:r>
            <a:r>
              <a:rPr sz="1050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stationnaire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</a:pPr>
            <a:r>
              <a:rPr dirty="0"/>
              <a:t>Sarima paramètre :</a:t>
            </a:r>
            <a:r>
              <a:rPr spc="-30" dirty="0"/>
              <a:t> </a:t>
            </a:r>
            <a:r>
              <a:rPr dirty="0"/>
              <a:t>d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753600" y="15637"/>
            <a:ext cx="22288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2</a:t>
            </a:r>
            <a:r>
              <a:rPr lang="fr-FR" sz="1400" spc="-5" dirty="0">
                <a:latin typeface="Arial" panose="020B0604020202020204"/>
                <a:cs typeface="Arial" panose="020B0604020202020204"/>
              </a:rPr>
              <a:t>5</a:t>
            </a:r>
            <a:endParaRPr lang="fr-FR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836" y="5655214"/>
            <a:ext cx="8512175" cy="84328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56540" marR="455295">
              <a:lnSpc>
                <a:spcPct val="103000"/>
              </a:lnSpc>
            </a:pP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Décroissante lente au niveau des lags 12, on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n’effectue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pas de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différentiation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en tendance donc </a:t>
            </a:r>
            <a:r>
              <a:rPr sz="1050" spc="2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d=0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mais une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différenciation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en  saisonnalité donc</a:t>
            </a:r>
            <a:r>
              <a:rPr sz="1050" spc="-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2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D=1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0766" y="1523701"/>
            <a:ext cx="8212782" cy="35874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51681" y="1434998"/>
            <a:ext cx="8390255" cy="3745229"/>
          </a:xfrm>
          <a:custGeom>
            <a:avLst/>
            <a:gdLst/>
            <a:ahLst/>
            <a:cxnLst/>
            <a:rect l="l" t="t" r="r" b="b"/>
            <a:pathLst>
              <a:path w="8390255" h="3745229">
                <a:moveTo>
                  <a:pt x="0" y="0"/>
                </a:moveTo>
                <a:lnTo>
                  <a:pt x="8390036" y="0"/>
                </a:lnTo>
                <a:lnTo>
                  <a:pt x="8390036" y="3745177"/>
                </a:lnTo>
                <a:lnTo>
                  <a:pt x="0" y="3745177"/>
                </a:lnTo>
                <a:lnTo>
                  <a:pt x="0" y="0"/>
                </a:lnTo>
                <a:close/>
              </a:path>
            </a:pathLst>
          </a:custGeom>
          <a:ln w="19708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53000" y="6585902"/>
            <a:ext cx="44323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15" dirty="0">
                <a:latin typeface="Arial" panose="020B0604020202020204"/>
                <a:cs typeface="Arial" panose="020B0604020202020204"/>
              </a:rPr>
              <a:t>d=0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3600" y="15637"/>
            <a:ext cx="22288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2</a:t>
            </a:r>
            <a:r>
              <a:rPr lang="fr-FR" sz="1400" spc="-5" dirty="0">
                <a:latin typeface="Arial" panose="020B0604020202020204"/>
                <a:cs typeface="Arial" panose="020B0604020202020204"/>
              </a:rPr>
              <a:t>6</a:t>
            </a:r>
            <a:endParaRPr lang="fr-FR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9325" y="1398981"/>
            <a:ext cx="6765205" cy="36367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49325" y="1261000"/>
            <a:ext cx="6795134" cy="3873500"/>
          </a:xfrm>
          <a:custGeom>
            <a:avLst/>
            <a:gdLst/>
            <a:ahLst/>
            <a:cxnLst/>
            <a:rect l="l" t="t" r="r" b="b"/>
            <a:pathLst>
              <a:path w="6795134" h="3873500">
                <a:moveTo>
                  <a:pt x="0" y="0"/>
                </a:moveTo>
                <a:lnTo>
                  <a:pt x="6794748" y="0"/>
                </a:lnTo>
                <a:lnTo>
                  <a:pt x="6794748" y="3873301"/>
                </a:lnTo>
                <a:lnTo>
                  <a:pt x="0" y="3873301"/>
                </a:lnTo>
                <a:lnTo>
                  <a:pt x="0" y="0"/>
                </a:lnTo>
                <a:close/>
              </a:path>
            </a:pathLst>
          </a:custGeom>
          <a:ln w="19707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05400" y="5392102"/>
            <a:ext cx="47434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25" dirty="0">
                <a:latin typeface="Arial" panose="020B0604020202020204"/>
                <a:cs typeface="Arial" panose="020B0604020202020204"/>
              </a:rPr>
              <a:t>D=1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22600" y="254688"/>
            <a:ext cx="4167504" cy="546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00" spc="5" dirty="0"/>
              <a:t>Sarima paramètre </a:t>
            </a:r>
            <a:r>
              <a:rPr sz="3400" dirty="0"/>
              <a:t>:</a:t>
            </a:r>
            <a:r>
              <a:rPr sz="3400" spc="-90" dirty="0"/>
              <a:t> </a:t>
            </a:r>
            <a:r>
              <a:rPr sz="3400" spc="5" dirty="0"/>
              <a:t>D</a:t>
            </a:r>
            <a:endParaRPr sz="3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</a:pPr>
            <a:r>
              <a:rPr dirty="0"/>
              <a:t>Sarima paramètre :</a:t>
            </a:r>
            <a:r>
              <a:rPr spc="-30" dirty="0"/>
              <a:t> </a:t>
            </a:r>
            <a:r>
              <a:rPr dirty="0"/>
              <a:t>p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753600" y="15637"/>
            <a:ext cx="22288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2</a:t>
            </a:r>
            <a:r>
              <a:rPr lang="fr-FR" sz="1400" spc="-5" dirty="0">
                <a:latin typeface="Arial" panose="020B0604020202020204"/>
                <a:cs typeface="Arial" panose="020B0604020202020204"/>
              </a:rPr>
              <a:t>7</a:t>
            </a:r>
            <a:endParaRPr lang="fr-FR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3375" y="1290816"/>
            <a:ext cx="8212782" cy="35874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4290" y="1202113"/>
            <a:ext cx="8390255" cy="3745229"/>
          </a:xfrm>
          <a:custGeom>
            <a:avLst/>
            <a:gdLst/>
            <a:ahLst/>
            <a:cxnLst/>
            <a:rect l="l" t="t" r="r" b="b"/>
            <a:pathLst>
              <a:path w="8390255" h="3745229">
                <a:moveTo>
                  <a:pt x="0" y="0"/>
                </a:moveTo>
                <a:lnTo>
                  <a:pt x="8390036" y="0"/>
                </a:lnTo>
                <a:lnTo>
                  <a:pt x="8390036" y="3745177"/>
                </a:lnTo>
                <a:lnTo>
                  <a:pt x="0" y="3745177"/>
                </a:lnTo>
                <a:lnTo>
                  <a:pt x="0" y="0"/>
                </a:lnTo>
                <a:close/>
              </a:path>
            </a:pathLst>
          </a:custGeom>
          <a:ln w="19708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57436" y="5271066"/>
            <a:ext cx="8512175" cy="84328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256540">
              <a:lnSpc>
                <a:spcPct val="100000"/>
              </a:lnSpc>
            </a:pP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premier lag où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le </a:t>
            </a:r>
            <a:r>
              <a:rPr sz="105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PACF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dépasse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le seuil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spc="-4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significativité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0" y="6230302"/>
            <a:ext cx="44323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15" dirty="0">
                <a:latin typeface="Arial" panose="020B0604020202020204"/>
                <a:cs typeface="Arial" panose="020B0604020202020204"/>
              </a:rPr>
              <a:t>p=1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36923" y="2444275"/>
            <a:ext cx="229235" cy="649605"/>
          </a:xfrm>
          <a:custGeom>
            <a:avLst/>
            <a:gdLst/>
            <a:ahLst/>
            <a:cxnLst/>
            <a:rect l="l" t="t" r="r" b="b"/>
            <a:pathLst>
              <a:path w="229235" h="649605">
                <a:moveTo>
                  <a:pt x="0" y="0"/>
                </a:moveTo>
                <a:lnTo>
                  <a:pt x="229007" y="0"/>
                </a:lnTo>
                <a:lnTo>
                  <a:pt x="229007" y="649460"/>
                </a:lnTo>
                <a:lnTo>
                  <a:pt x="0" y="649460"/>
                </a:lnTo>
                <a:lnTo>
                  <a:pt x="0" y="0"/>
                </a:lnTo>
                <a:close/>
              </a:path>
            </a:pathLst>
          </a:custGeom>
          <a:ln w="19696">
            <a:solidFill>
              <a:srgbClr val="B517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3600" y="15637"/>
            <a:ext cx="22288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2</a:t>
            </a:r>
            <a:r>
              <a:rPr lang="fr-FR" sz="1400" spc="-5" dirty="0">
                <a:latin typeface="Arial" panose="020B0604020202020204"/>
                <a:cs typeface="Arial" panose="020B0604020202020204"/>
              </a:rPr>
              <a:t>8</a:t>
            </a:r>
            <a:endParaRPr lang="fr-FR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9836" y="5655214"/>
            <a:ext cx="8512175" cy="84328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256540">
              <a:lnSpc>
                <a:spcPct val="100000"/>
              </a:lnSpc>
              <a:spcBef>
                <a:spcPts val="775"/>
              </a:spcBef>
            </a:pPr>
            <a:r>
              <a:rPr sz="1050" spc="15" dirty="0">
                <a:latin typeface="Arial" panose="020B0604020202020204"/>
                <a:cs typeface="Arial" panose="020B0604020202020204"/>
              </a:rPr>
              <a:t>premier lag où l’ACF dépasse </a:t>
            </a:r>
            <a:r>
              <a:rPr sz="1050" spc="10" dirty="0">
                <a:latin typeface="Arial" panose="020B0604020202020204"/>
                <a:cs typeface="Arial" panose="020B0604020202020204"/>
              </a:rPr>
              <a:t>le seuil </a:t>
            </a:r>
            <a:r>
              <a:rPr sz="1050" spc="15" dirty="0">
                <a:latin typeface="Arial" panose="020B0604020202020204"/>
                <a:cs typeface="Arial" panose="020B0604020202020204"/>
              </a:rPr>
              <a:t>de</a:t>
            </a:r>
            <a:r>
              <a:rPr sz="105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050" spc="10" dirty="0">
                <a:latin typeface="Arial" panose="020B0604020202020204"/>
                <a:cs typeface="Arial" panose="020B0604020202020204"/>
              </a:rPr>
              <a:t>significativité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9325" y="1398981"/>
            <a:ext cx="6765205" cy="36367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49325" y="1261000"/>
            <a:ext cx="6795134" cy="3873500"/>
          </a:xfrm>
          <a:custGeom>
            <a:avLst/>
            <a:gdLst/>
            <a:ahLst/>
            <a:cxnLst/>
            <a:rect l="l" t="t" r="r" b="b"/>
            <a:pathLst>
              <a:path w="6795134" h="3873500">
                <a:moveTo>
                  <a:pt x="0" y="0"/>
                </a:moveTo>
                <a:lnTo>
                  <a:pt x="6794748" y="0"/>
                </a:lnTo>
                <a:lnTo>
                  <a:pt x="6794748" y="3873301"/>
                </a:lnTo>
                <a:lnTo>
                  <a:pt x="0" y="3873301"/>
                </a:lnTo>
                <a:lnTo>
                  <a:pt x="0" y="0"/>
                </a:lnTo>
                <a:close/>
              </a:path>
            </a:pathLst>
          </a:custGeom>
          <a:ln w="19707">
            <a:solidFill>
              <a:srgbClr val="004D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43500" y="6598602"/>
            <a:ext cx="44323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15" dirty="0">
                <a:latin typeface="Arial" panose="020B0604020202020204"/>
                <a:cs typeface="Arial" panose="020B0604020202020204"/>
              </a:rPr>
              <a:t>q=1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2356" y="3097052"/>
            <a:ext cx="229235" cy="649605"/>
          </a:xfrm>
          <a:custGeom>
            <a:avLst/>
            <a:gdLst/>
            <a:ahLst/>
            <a:cxnLst/>
            <a:rect l="l" t="t" r="r" b="b"/>
            <a:pathLst>
              <a:path w="229235" h="649604">
                <a:moveTo>
                  <a:pt x="0" y="0"/>
                </a:moveTo>
                <a:lnTo>
                  <a:pt x="229007" y="0"/>
                </a:lnTo>
                <a:lnTo>
                  <a:pt x="229007" y="649460"/>
                </a:lnTo>
                <a:lnTo>
                  <a:pt x="0" y="649460"/>
                </a:lnTo>
                <a:lnTo>
                  <a:pt x="0" y="0"/>
                </a:lnTo>
                <a:close/>
              </a:path>
            </a:pathLst>
          </a:custGeom>
          <a:ln w="19696">
            <a:solidFill>
              <a:srgbClr val="B51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984500" y="153088"/>
            <a:ext cx="4095750" cy="546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00" spc="5" dirty="0"/>
              <a:t>Sarima paramètre </a:t>
            </a:r>
            <a:r>
              <a:rPr sz="3400" dirty="0"/>
              <a:t>:</a:t>
            </a:r>
            <a:r>
              <a:rPr sz="3400" spc="-95" dirty="0"/>
              <a:t> </a:t>
            </a:r>
            <a:r>
              <a:rPr sz="3400" spc="5" dirty="0"/>
              <a:t>q</a:t>
            </a:r>
            <a:endParaRPr sz="3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3600" y="15637"/>
            <a:ext cx="22288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400">
                <a:latin typeface="Arial" panose="020B0604020202020204"/>
                <a:cs typeface="Arial" panose="020B0604020202020204"/>
              </a:rPr>
              <a:t>29</a:t>
            </a:r>
            <a:endParaRPr lang="fr-FR"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8800" y="241988"/>
            <a:ext cx="4144010" cy="546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00" spc="5" dirty="0"/>
              <a:t>Sarima paramètre </a:t>
            </a:r>
            <a:r>
              <a:rPr sz="3400" dirty="0"/>
              <a:t>:</a:t>
            </a:r>
            <a:r>
              <a:rPr sz="3400" spc="-90" dirty="0"/>
              <a:t> </a:t>
            </a:r>
            <a:r>
              <a:rPr sz="3400" spc="5" dirty="0"/>
              <a:t>P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1023375" y="1005000"/>
            <a:ext cx="8212782" cy="358748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4290" y="916297"/>
            <a:ext cx="8390255" cy="3745229"/>
          </a:xfrm>
          <a:custGeom>
            <a:avLst/>
            <a:gdLst/>
            <a:ahLst/>
            <a:cxnLst/>
            <a:rect l="l" t="t" r="r" b="b"/>
            <a:pathLst>
              <a:path w="8390255" h="3745229">
                <a:moveTo>
                  <a:pt x="0" y="0"/>
                </a:moveTo>
                <a:lnTo>
                  <a:pt x="8390036" y="0"/>
                </a:lnTo>
                <a:lnTo>
                  <a:pt x="8390036" y="3745177"/>
                </a:lnTo>
                <a:lnTo>
                  <a:pt x="0" y="3745177"/>
                </a:lnTo>
                <a:lnTo>
                  <a:pt x="0" y="0"/>
                </a:lnTo>
                <a:close/>
              </a:path>
            </a:pathLst>
          </a:custGeom>
          <a:ln w="19708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57436" y="4985250"/>
            <a:ext cx="8512175" cy="84328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256540">
              <a:lnSpc>
                <a:spcPct val="100000"/>
              </a:lnSpc>
            </a:pPr>
            <a:r>
              <a:rPr sz="1050" spc="2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regarde les lags saisonniers qui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sortent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du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seuil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de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significativité </a:t>
            </a:r>
            <a:r>
              <a:rPr sz="1050" spc="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sur </a:t>
            </a:r>
            <a:r>
              <a:rPr sz="1050" spc="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le</a:t>
            </a:r>
            <a:r>
              <a:rPr sz="1050" spc="-9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PACF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2300" y="5950902"/>
            <a:ext cx="45656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15" dirty="0">
                <a:latin typeface="Arial" panose="020B0604020202020204"/>
                <a:cs typeface="Arial" panose="020B0604020202020204"/>
              </a:rPr>
              <a:t>P=1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64804" y="2601967"/>
            <a:ext cx="229235" cy="901700"/>
          </a:xfrm>
          <a:custGeom>
            <a:avLst/>
            <a:gdLst/>
            <a:ahLst/>
            <a:cxnLst/>
            <a:rect l="l" t="t" r="r" b="b"/>
            <a:pathLst>
              <a:path w="229235" h="901700">
                <a:moveTo>
                  <a:pt x="0" y="0"/>
                </a:moveTo>
                <a:lnTo>
                  <a:pt x="229007" y="0"/>
                </a:lnTo>
                <a:lnTo>
                  <a:pt x="229007" y="901166"/>
                </a:lnTo>
                <a:lnTo>
                  <a:pt x="0" y="901166"/>
                </a:lnTo>
                <a:lnTo>
                  <a:pt x="0" y="0"/>
                </a:lnTo>
                <a:close/>
              </a:path>
            </a:pathLst>
          </a:custGeom>
          <a:ln w="19695">
            <a:solidFill>
              <a:srgbClr val="B517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Notre</a:t>
            </a:r>
            <a:r>
              <a:rPr spc="-30" dirty="0"/>
              <a:t> </a:t>
            </a:r>
            <a:r>
              <a:rPr dirty="0"/>
              <a:t>consommation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766300" y="47387"/>
            <a:ext cx="12446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400">
                <a:latin typeface="Arial" panose="020B0604020202020204"/>
                <a:cs typeface="Arial" panose="020B0604020202020204"/>
              </a:rPr>
              <a:t>3</a:t>
            </a:r>
            <a:endParaRPr lang="fr-FR"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0087" y="4752664"/>
            <a:ext cx="2659380" cy="1320800"/>
          </a:xfrm>
          <a:custGeom>
            <a:avLst/>
            <a:gdLst/>
            <a:ahLst/>
            <a:cxnLst/>
            <a:rect l="l" t="t" r="r" b="b"/>
            <a:pathLst>
              <a:path w="2659379" h="1320800">
                <a:moveTo>
                  <a:pt x="0" y="0"/>
                </a:moveTo>
                <a:lnTo>
                  <a:pt x="2658814" y="0"/>
                </a:lnTo>
                <a:lnTo>
                  <a:pt x="2658814" y="1320667"/>
                </a:lnTo>
                <a:lnTo>
                  <a:pt x="0" y="1320667"/>
                </a:lnTo>
                <a:lnTo>
                  <a:pt x="0" y="0"/>
                </a:lnTo>
                <a:close/>
              </a:path>
            </a:pathLst>
          </a:custGeom>
          <a:ln w="19708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6560" y="1702435"/>
            <a:ext cx="5601335" cy="14008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6560" y="1702435"/>
            <a:ext cx="5601335" cy="1412875"/>
          </a:xfrm>
          <a:custGeom>
            <a:avLst/>
            <a:gdLst/>
            <a:ahLst/>
            <a:cxnLst/>
            <a:rect l="l" t="t" r="r" b="b"/>
            <a:pathLst>
              <a:path w="5601335" h="1216025">
                <a:moveTo>
                  <a:pt x="0" y="0"/>
                </a:moveTo>
                <a:lnTo>
                  <a:pt x="5601046" y="0"/>
                </a:lnTo>
                <a:lnTo>
                  <a:pt x="5601046" y="1215997"/>
                </a:lnTo>
                <a:lnTo>
                  <a:pt x="0" y="1215997"/>
                </a:lnTo>
                <a:lnTo>
                  <a:pt x="0" y="0"/>
                </a:lnTo>
                <a:close/>
              </a:path>
            </a:pathLst>
          </a:custGeom>
          <a:ln w="19710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78259" y="1702365"/>
            <a:ext cx="4244975" cy="1413510"/>
          </a:xfrm>
          <a:custGeom>
            <a:avLst/>
            <a:gdLst/>
            <a:ahLst/>
            <a:cxnLst/>
            <a:rect l="l" t="t" r="r" b="b"/>
            <a:pathLst>
              <a:path w="4244975" h="1413510">
                <a:moveTo>
                  <a:pt x="4220373" y="0"/>
                </a:moveTo>
                <a:lnTo>
                  <a:pt x="24154" y="0"/>
                </a:lnTo>
                <a:lnTo>
                  <a:pt x="14752" y="1899"/>
                </a:lnTo>
                <a:lnTo>
                  <a:pt x="7074" y="7080"/>
                </a:lnTo>
                <a:lnTo>
                  <a:pt x="1898" y="14764"/>
                </a:lnTo>
                <a:lnTo>
                  <a:pt x="0" y="24174"/>
                </a:lnTo>
                <a:lnTo>
                  <a:pt x="0" y="1388931"/>
                </a:lnTo>
                <a:lnTo>
                  <a:pt x="1898" y="1398340"/>
                </a:lnTo>
                <a:lnTo>
                  <a:pt x="7074" y="1406024"/>
                </a:lnTo>
                <a:lnTo>
                  <a:pt x="14752" y="1411205"/>
                </a:lnTo>
                <a:lnTo>
                  <a:pt x="24154" y="1413104"/>
                </a:lnTo>
                <a:lnTo>
                  <a:pt x="4220373" y="1413104"/>
                </a:lnTo>
                <a:lnTo>
                  <a:pt x="4229775" y="1411205"/>
                </a:lnTo>
                <a:lnTo>
                  <a:pt x="4237453" y="1406024"/>
                </a:lnTo>
                <a:lnTo>
                  <a:pt x="4242629" y="1398340"/>
                </a:lnTo>
                <a:lnTo>
                  <a:pt x="4244527" y="1388931"/>
                </a:lnTo>
                <a:lnTo>
                  <a:pt x="4244527" y="24174"/>
                </a:lnTo>
                <a:lnTo>
                  <a:pt x="4242629" y="14764"/>
                </a:lnTo>
                <a:lnTo>
                  <a:pt x="4237453" y="7080"/>
                </a:lnTo>
                <a:lnTo>
                  <a:pt x="4229775" y="1899"/>
                </a:lnTo>
                <a:lnTo>
                  <a:pt x="4220373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150100" y="2022237"/>
            <a:ext cx="213487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Janvier 20</a:t>
            </a:r>
            <a:r>
              <a:rPr lang="fr-FR" sz="1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09</a:t>
            </a:r>
            <a:r>
              <a:rPr sz="1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à Jui</a:t>
            </a:r>
            <a:r>
              <a:rPr lang="fr-FR" sz="1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 2021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 colonnes et </a:t>
            </a:r>
            <a:r>
              <a:rPr lang="fr-FR" sz="14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110 </a:t>
            </a:r>
            <a:r>
              <a:rPr sz="1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lignes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Espace réservé du contenu 3" descr="conso-1"/>
          <p:cNvPicPr>
            <a:picLocks noChangeAspect="1"/>
          </p:cNvPicPr>
          <p:nvPr>
            <p:ph sz="half" idx="2"/>
          </p:nvPr>
        </p:nvPicPr>
        <p:blipFill>
          <a:blip r:embed="rId2"/>
          <a:srcRect r="76063" b="68694"/>
          <a:stretch>
            <a:fillRect/>
          </a:stretch>
        </p:blipFill>
        <p:spPr>
          <a:xfrm>
            <a:off x="469900" y="4051935"/>
            <a:ext cx="3492500" cy="2465705"/>
          </a:xfrm>
          <a:prstGeom prst="rect">
            <a:avLst/>
          </a:prstGeom>
        </p:spPr>
      </p:pic>
      <p:pic>
        <p:nvPicPr>
          <p:cNvPr id="12" name="Espace réservé du contenu 11" descr="conso-2"/>
          <p:cNvPicPr>
            <a:picLocks noChangeAspect="1"/>
          </p:cNvPicPr>
          <p:nvPr>
            <p:ph sz="half" idx="3"/>
          </p:nvPr>
        </p:nvPicPr>
        <p:blipFill>
          <a:blip r:embed="rId3"/>
          <a:srcRect t="9883" r="41993" b="36519"/>
          <a:stretch>
            <a:fillRect/>
          </a:stretch>
        </p:blipFill>
        <p:spPr>
          <a:xfrm>
            <a:off x="4203700" y="3933825"/>
            <a:ext cx="6100445" cy="33883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3600" y="15637"/>
            <a:ext cx="22288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3</a:t>
            </a:r>
            <a:r>
              <a:rPr lang="fr-FR" sz="1400" spc="-5" dirty="0">
                <a:latin typeface="Arial" panose="020B0604020202020204"/>
                <a:cs typeface="Arial" panose="020B0604020202020204"/>
              </a:rPr>
              <a:t>0</a:t>
            </a:r>
            <a:endParaRPr lang="fr-FR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9836" y="5655214"/>
            <a:ext cx="8512175" cy="84328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256540">
              <a:lnSpc>
                <a:spcPct val="100000"/>
              </a:lnSpc>
              <a:spcBef>
                <a:spcPts val="775"/>
              </a:spcBef>
            </a:pPr>
            <a:r>
              <a:rPr sz="1050" spc="20" dirty="0">
                <a:latin typeface="Arial" panose="020B0604020202020204"/>
                <a:cs typeface="Arial" panose="020B0604020202020204"/>
              </a:rPr>
              <a:t>On </a:t>
            </a:r>
            <a:r>
              <a:rPr sz="1050" spc="15" dirty="0">
                <a:latin typeface="Arial" panose="020B0604020202020204"/>
                <a:cs typeface="Arial" panose="020B0604020202020204"/>
              </a:rPr>
              <a:t>regarde les lags saisonniers qui </a:t>
            </a:r>
            <a:r>
              <a:rPr sz="1050" spc="10" dirty="0">
                <a:latin typeface="Arial" panose="020B0604020202020204"/>
                <a:cs typeface="Arial" panose="020B0604020202020204"/>
              </a:rPr>
              <a:t>sortent </a:t>
            </a:r>
            <a:r>
              <a:rPr sz="1050" spc="15" dirty="0">
                <a:latin typeface="Arial" panose="020B0604020202020204"/>
                <a:cs typeface="Arial" panose="020B0604020202020204"/>
              </a:rPr>
              <a:t>du </a:t>
            </a:r>
            <a:r>
              <a:rPr sz="1050" spc="10" dirty="0">
                <a:latin typeface="Arial" panose="020B0604020202020204"/>
                <a:cs typeface="Arial" panose="020B0604020202020204"/>
              </a:rPr>
              <a:t>seuil </a:t>
            </a:r>
            <a:r>
              <a:rPr sz="1050" spc="15" dirty="0">
                <a:latin typeface="Arial" panose="020B0604020202020204"/>
                <a:cs typeface="Arial" panose="020B0604020202020204"/>
              </a:rPr>
              <a:t>de</a:t>
            </a:r>
            <a:r>
              <a:rPr sz="105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050" spc="10" dirty="0">
                <a:latin typeface="Arial" panose="020B0604020202020204"/>
                <a:cs typeface="Arial" panose="020B0604020202020204"/>
              </a:rPr>
              <a:t>significativité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9325" y="1398981"/>
            <a:ext cx="6765205" cy="36367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49325" y="1261000"/>
            <a:ext cx="6795134" cy="3873500"/>
          </a:xfrm>
          <a:custGeom>
            <a:avLst/>
            <a:gdLst/>
            <a:ahLst/>
            <a:cxnLst/>
            <a:rect l="l" t="t" r="r" b="b"/>
            <a:pathLst>
              <a:path w="6795134" h="3873500">
                <a:moveTo>
                  <a:pt x="0" y="0"/>
                </a:moveTo>
                <a:lnTo>
                  <a:pt x="6794748" y="0"/>
                </a:lnTo>
                <a:lnTo>
                  <a:pt x="6794748" y="3873301"/>
                </a:lnTo>
                <a:lnTo>
                  <a:pt x="0" y="3873301"/>
                </a:lnTo>
                <a:lnTo>
                  <a:pt x="0" y="0"/>
                </a:lnTo>
                <a:close/>
              </a:path>
            </a:pathLst>
          </a:custGeom>
          <a:ln w="19707">
            <a:solidFill>
              <a:srgbClr val="004D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30800" y="6598602"/>
            <a:ext cx="48260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15" dirty="0">
                <a:latin typeface="Arial" panose="020B0604020202020204"/>
                <a:cs typeface="Arial" panose="020B0604020202020204"/>
              </a:rPr>
              <a:t>Q=1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04666" y="3449709"/>
            <a:ext cx="229235" cy="649605"/>
          </a:xfrm>
          <a:custGeom>
            <a:avLst/>
            <a:gdLst/>
            <a:ahLst/>
            <a:cxnLst/>
            <a:rect l="l" t="t" r="r" b="b"/>
            <a:pathLst>
              <a:path w="229235" h="649604">
                <a:moveTo>
                  <a:pt x="0" y="0"/>
                </a:moveTo>
                <a:lnTo>
                  <a:pt x="229007" y="0"/>
                </a:lnTo>
                <a:lnTo>
                  <a:pt x="229007" y="649460"/>
                </a:lnTo>
                <a:lnTo>
                  <a:pt x="0" y="649460"/>
                </a:lnTo>
                <a:lnTo>
                  <a:pt x="0" y="0"/>
                </a:lnTo>
                <a:close/>
              </a:path>
            </a:pathLst>
          </a:custGeom>
          <a:ln w="19696">
            <a:solidFill>
              <a:srgbClr val="B517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90900" y="153088"/>
            <a:ext cx="4191635" cy="546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00" spc="5" dirty="0"/>
              <a:t>Sarima paramètre </a:t>
            </a:r>
            <a:r>
              <a:rPr sz="3400" dirty="0"/>
              <a:t>:</a:t>
            </a:r>
            <a:r>
              <a:rPr sz="3400" spc="-90" dirty="0"/>
              <a:t> </a:t>
            </a:r>
            <a:r>
              <a:rPr sz="3400" spc="5" dirty="0"/>
              <a:t>Q</a:t>
            </a:r>
            <a:endParaRPr sz="3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600" y="172601"/>
            <a:ext cx="2861945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SARIMA : modèle</a:t>
            </a:r>
            <a:r>
              <a:rPr spc="-175" dirty="0"/>
              <a:t> </a:t>
            </a:r>
            <a:r>
              <a:rPr dirty="0"/>
              <a:t>1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753600" y="15637"/>
            <a:ext cx="22288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3</a:t>
            </a:r>
            <a:r>
              <a:rPr lang="fr-FR" sz="1400" spc="-5" dirty="0">
                <a:latin typeface="Arial" panose="020B0604020202020204"/>
                <a:cs typeface="Arial" panose="020B0604020202020204"/>
              </a:rPr>
              <a:t>1</a:t>
            </a:r>
            <a:endParaRPr lang="fr-FR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9596" y="641599"/>
            <a:ext cx="7815473" cy="505896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89596" y="641599"/>
            <a:ext cx="7815580" cy="5268595"/>
          </a:xfrm>
          <a:custGeom>
            <a:avLst/>
            <a:gdLst/>
            <a:ahLst/>
            <a:cxnLst/>
            <a:rect l="l" t="t" r="r" b="b"/>
            <a:pathLst>
              <a:path w="7815580" h="5268595">
                <a:moveTo>
                  <a:pt x="0" y="0"/>
                </a:moveTo>
                <a:lnTo>
                  <a:pt x="7815473" y="0"/>
                </a:lnTo>
                <a:lnTo>
                  <a:pt x="7815473" y="5268083"/>
                </a:lnTo>
                <a:lnTo>
                  <a:pt x="0" y="5268083"/>
                </a:lnTo>
                <a:lnTo>
                  <a:pt x="0" y="0"/>
                </a:lnTo>
                <a:close/>
              </a:path>
            </a:pathLst>
          </a:custGeom>
          <a:ln w="19706">
            <a:solidFill>
              <a:srgbClr val="004D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47206" y="3739870"/>
            <a:ext cx="581660" cy="1154430"/>
          </a:xfrm>
          <a:custGeom>
            <a:avLst/>
            <a:gdLst/>
            <a:ahLst/>
            <a:cxnLst/>
            <a:rect l="l" t="t" r="r" b="b"/>
            <a:pathLst>
              <a:path w="581660" h="1154429">
                <a:moveTo>
                  <a:pt x="0" y="0"/>
                </a:moveTo>
                <a:lnTo>
                  <a:pt x="581141" y="0"/>
                </a:lnTo>
                <a:lnTo>
                  <a:pt x="581141" y="1153977"/>
                </a:lnTo>
                <a:lnTo>
                  <a:pt x="0" y="1153977"/>
                </a:lnTo>
                <a:lnTo>
                  <a:pt x="0" y="0"/>
                </a:lnTo>
                <a:close/>
              </a:path>
            </a:pathLst>
          </a:custGeom>
          <a:ln w="9849">
            <a:solidFill>
              <a:srgbClr val="EE22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33892" y="2680571"/>
            <a:ext cx="2268220" cy="257175"/>
          </a:xfrm>
          <a:custGeom>
            <a:avLst/>
            <a:gdLst/>
            <a:ahLst/>
            <a:cxnLst/>
            <a:rect l="l" t="t" r="r" b="b"/>
            <a:pathLst>
              <a:path w="2268220" h="257175">
                <a:moveTo>
                  <a:pt x="0" y="0"/>
                </a:moveTo>
                <a:lnTo>
                  <a:pt x="2268074" y="0"/>
                </a:lnTo>
                <a:lnTo>
                  <a:pt x="2268074" y="256593"/>
                </a:lnTo>
                <a:lnTo>
                  <a:pt x="0" y="256593"/>
                </a:lnTo>
                <a:lnTo>
                  <a:pt x="0" y="0"/>
                </a:lnTo>
                <a:close/>
              </a:path>
            </a:pathLst>
          </a:custGeom>
          <a:ln w="9855">
            <a:solidFill>
              <a:srgbClr val="EE22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15676" y="5153813"/>
            <a:ext cx="3253104" cy="176530"/>
          </a:xfrm>
          <a:custGeom>
            <a:avLst/>
            <a:gdLst/>
            <a:ahLst/>
            <a:cxnLst/>
            <a:rect l="l" t="t" r="r" b="b"/>
            <a:pathLst>
              <a:path w="3253104" h="176529">
                <a:moveTo>
                  <a:pt x="0" y="0"/>
                </a:moveTo>
                <a:lnTo>
                  <a:pt x="3252571" y="0"/>
                </a:lnTo>
                <a:lnTo>
                  <a:pt x="3252571" y="176257"/>
                </a:lnTo>
                <a:lnTo>
                  <a:pt x="0" y="176257"/>
                </a:lnTo>
                <a:lnTo>
                  <a:pt x="0" y="0"/>
                </a:lnTo>
                <a:close/>
              </a:path>
            </a:pathLst>
          </a:custGeom>
          <a:ln w="9855">
            <a:solidFill>
              <a:srgbClr val="EE22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87241" y="5153813"/>
            <a:ext cx="2974340" cy="176530"/>
          </a:xfrm>
          <a:custGeom>
            <a:avLst/>
            <a:gdLst/>
            <a:ahLst/>
            <a:cxnLst/>
            <a:rect l="l" t="t" r="r" b="b"/>
            <a:pathLst>
              <a:path w="2974340" h="176529">
                <a:moveTo>
                  <a:pt x="0" y="0"/>
                </a:moveTo>
                <a:lnTo>
                  <a:pt x="2974339" y="0"/>
                </a:lnTo>
                <a:lnTo>
                  <a:pt x="2974339" y="176257"/>
                </a:lnTo>
                <a:lnTo>
                  <a:pt x="0" y="176257"/>
                </a:lnTo>
                <a:lnTo>
                  <a:pt x="0" y="0"/>
                </a:lnTo>
                <a:close/>
              </a:path>
            </a:pathLst>
          </a:custGeom>
          <a:ln w="9855">
            <a:solidFill>
              <a:srgbClr val="EE220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Espace réservé du contenu 3"/>
          <p:cNvGraphicFramePr/>
          <p:nvPr>
            <p:ph sz="half" idx="2"/>
          </p:nvPr>
        </p:nvGraphicFramePr>
        <p:xfrm>
          <a:off x="929640" y="1270635"/>
          <a:ext cx="8794115" cy="515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581775" imgH="2857500" progId="Paint.Picture">
                  <p:embed/>
                </p:oleObj>
              </mc:Choice>
              <mc:Fallback>
                <p:oleObj name="" r:id="rId1" imgW="6581775" imgH="2857500" progId="Paint.Picture">
                  <p:embed/>
                  <p:pic>
                    <p:nvPicPr>
                      <p:cNvPr id="0" name="Imag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9640" y="1270635"/>
                        <a:ext cx="8794115" cy="515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 de texte 7"/>
          <p:cNvSpPr txBox="1"/>
          <p:nvPr/>
        </p:nvSpPr>
        <p:spPr>
          <a:xfrm>
            <a:off x="9690100" y="-28575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32</a:t>
            </a:r>
            <a:endParaRPr lang="fr-F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Modélisation du modèle 2 :</a:t>
            </a:r>
            <a:r>
              <a:rPr spc="20" dirty="0"/>
              <a:t> </a:t>
            </a:r>
            <a:r>
              <a:rPr dirty="0"/>
              <a:t>année-1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753600" y="15637"/>
            <a:ext cx="2228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33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2792" y="2549991"/>
            <a:ext cx="7887970" cy="3439795"/>
          </a:xfrm>
          <a:custGeom>
            <a:avLst/>
            <a:gdLst/>
            <a:ahLst/>
            <a:cxnLst/>
            <a:rect l="l" t="t" r="r" b="b"/>
            <a:pathLst>
              <a:path w="7887970" h="3439795">
                <a:moveTo>
                  <a:pt x="0" y="0"/>
                </a:moveTo>
                <a:lnTo>
                  <a:pt x="7887816" y="0"/>
                </a:lnTo>
                <a:lnTo>
                  <a:pt x="7887816" y="3439649"/>
                </a:lnTo>
                <a:lnTo>
                  <a:pt x="0" y="3439649"/>
                </a:lnTo>
                <a:lnTo>
                  <a:pt x="0" y="0"/>
                </a:lnTo>
                <a:close/>
              </a:path>
            </a:pathLst>
          </a:custGeom>
          <a:ln w="19708">
            <a:solidFill>
              <a:srgbClr val="004D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47105" y="793369"/>
            <a:ext cx="7799189" cy="15867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47105" y="793369"/>
            <a:ext cx="7799705" cy="1586865"/>
          </a:xfrm>
          <a:custGeom>
            <a:avLst/>
            <a:gdLst/>
            <a:ahLst/>
            <a:cxnLst/>
            <a:rect l="l" t="t" r="r" b="b"/>
            <a:pathLst>
              <a:path w="7799705" h="1586864">
                <a:moveTo>
                  <a:pt x="0" y="0"/>
                </a:moveTo>
                <a:lnTo>
                  <a:pt x="7799189" y="0"/>
                </a:lnTo>
                <a:lnTo>
                  <a:pt x="7799189" y="1586772"/>
                </a:lnTo>
                <a:lnTo>
                  <a:pt x="0" y="1586772"/>
                </a:lnTo>
                <a:lnTo>
                  <a:pt x="0" y="0"/>
                </a:lnTo>
                <a:close/>
              </a:path>
            </a:pathLst>
          </a:custGeom>
          <a:ln w="19710">
            <a:solidFill>
              <a:srgbClr val="004D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33515" y="6149634"/>
            <a:ext cx="5810250" cy="1172845"/>
          </a:xfrm>
          <a:custGeom>
            <a:avLst/>
            <a:gdLst/>
            <a:ahLst/>
            <a:cxnLst/>
            <a:rect l="l" t="t" r="r" b="b"/>
            <a:pathLst>
              <a:path w="5810250" h="1172845">
                <a:moveTo>
                  <a:pt x="0" y="0"/>
                </a:moveTo>
                <a:lnTo>
                  <a:pt x="5810001" y="0"/>
                </a:lnTo>
                <a:lnTo>
                  <a:pt x="5810001" y="1172831"/>
                </a:lnTo>
                <a:lnTo>
                  <a:pt x="0" y="1172831"/>
                </a:lnTo>
                <a:lnTo>
                  <a:pt x="0" y="0"/>
                </a:lnTo>
                <a:close/>
              </a:path>
            </a:pathLst>
          </a:custGeom>
          <a:ln w="19710">
            <a:solidFill>
              <a:srgbClr val="004D7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Espace réservé du contenu 9"/>
          <p:cNvGraphicFramePr/>
          <p:nvPr>
            <p:ph sz="half" idx="2"/>
          </p:nvPr>
        </p:nvGraphicFramePr>
        <p:xfrm>
          <a:off x="2697480" y="6193790"/>
          <a:ext cx="570992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" imgW="5143500" imgH="1123950" progId="Paint.Picture">
                  <p:embed/>
                </p:oleObj>
              </mc:Choice>
              <mc:Fallback>
                <p:oleObj name="" r:id="rId2" imgW="5143500" imgH="1123950" progId="Paint.Picture">
                  <p:embed/>
                  <p:pic>
                    <p:nvPicPr>
                      <p:cNvPr id="0" name="Image 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97480" y="6193790"/>
                        <a:ext cx="5709920" cy="107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Espace réservé du contenu 12"/>
          <p:cNvGraphicFramePr/>
          <p:nvPr>
            <p:ph sz="half" idx="3"/>
          </p:nvPr>
        </p:nvGraphicFramePr>
        <p:xfrm>
          <a:off x="1507490" y="2608580"/>
          <a:ext cx="7683500" cy="330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4" imgW="7962900" imgH="3495675" progId="Paint.Picture">
                  <p:embed/>
                </p:oleObj>
              </mc:Choice>
              <mc:Fallback>
                <p:oleObj name="" r:id="rId4" imgW="7962900" imgH="3495675" progId="Paint.Picture">
                  <p:embed/>
                  <p:pic>
                    <p:nvPicPr>
                      <p:cNvPr id="0" name="Image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7490" y="2608580"/>
                        <a:ext cx="7683500" cy="3307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9100" y="394388"/>
            <a:ext cx="2245995" cy="546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00" spc="5" dirty="0"/>
              <a:t>Sarima</a:t>
            </a:r>
            <a:r>
              <a:rPr sz="3400" spc="-80" dirty="0"/>
              <a:t> </a:t>
            </a:r>
            <a:r>
              <a:rPr sz="3400" spc="5" dirty="0"/>
              <a:t>N°2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9753600" y="15637"/>
            <a:ext cx="2228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34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8368" y="6281182"/>
            <a:ext cx="6233443" cy="78845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88368" y="6281182"/>
            <a:ext cx="6233795" cy="916940"/>
          </a:xfrm>
          <a:custGeom>
            <a:avLst/>
            <a:gdLst/>
            <a:ahLst/>
            <a:cxnLst/>
            <a:rect l="l" t="t" r="r" b="b"/>
            <a:pathLst>
              <a:path w="6233795" h="916940">
                <a:moveTo>
                  <a:pt x="0" y="0"/>
                </a:moveTo>
                <a:lnTo>
                  <a:pt x="6233442" y="0"/>
                </a:lnTo>
                <a:lnTo>
                  <a:pt x="6233442" y="916582"/>
                </a:lnTo>
                <a:lnTo>
                  <a:pt x="0" y="916582"/>
                </a:lnTo>
                <a:lnTo>
                  <a:pt x="0" y="0"/>
                </a:lnTo>
                <a:close/>
              </a:path>
            </a:pathLst>
          </a:custGeom>
          <a:ln w="19711">
            <a:solidFill>
              <a:srgbClr val="004D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136" y="926768"/>
            <a:ext cx="4303340" cy="2503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4136" y="926768"/>
            <a:ext cx="4303395" cy="2503805"/>
          </a:xfrm>
          <a:custGeom>
            <a:avLst/>
            <a:gdLst/>
            <a:ahLst/>
            <a:cxnLst/>
            <a:rect l="l" t="t" r="r" b="b"/>
            <a:pathLst>
              <a:path w="4303395" h="2503804">
                <a:moveTo>
                  <a:pt x="0" y="0"/>
                </a:moveTo>
                <a:lnTo>
                  <a:pt x="4303340" y="0"/>
                </a:lnTo>
                <a:lnTo>
                  <a:pt x="4303340" y="2503355"/>
                </a:lnTo>
                <a:lnTo>
                  <a:pt x="0" y="2503355"/>
                </a:lnTo>
                <a:lnTo>
                  <a:pt x="0" y="0"/>
                </a:lnTo>
                <a:close/>
              </a:path>
            </a:pathLst>
          </a:custGeom>
          <a:ln w="19707">
            <a:solidFill>
              <a:srgbClr val="004D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68079" y="1900230"/>
            <a:ext cx="4490442" cy="4154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40062" y="1791819"/>
            <a:ext cx="5170170" cy="4396105"/>
          </a:xfrm>
          <a:custGeom>
            <a:avLst/>
            <a:gdLst/>
            <a:ahLst/>
            <a:cxnLst/>
            <a:rect l="l" t="t" r="r" b="b"/>
            <a:pathLst>
              <a:path w="5170170" h="4396105">
                <a:moveTo>
                  <a:pt x="0" y="0"/>
                </a:moveTo>
                <a:lnTo>
                  <a:pt x="5169916" y="0"/>
                </a:lnTo>
                <a:lnTo>
                  <a:pt x="5169916" y="4395655"/>
                </a:lnTo>
                <a:lnTo>
                  <a:pt x="0" y="4395655"/>
                </a:lnTo>
                <a:lnTo>
                  <a:pt x="0" y="0"/>
                </a:lnTo>
                <a:close/>
              </a:path>
            </a:pathLst>
          </a:custGeom>
          <a:ln w="19704">
            <a:solidFill>
              <a:srgbClr val="004D7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3600" y="15637"/>
            <a:ext cx="2228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35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Comparaison de nos</a:t>
            </a:r>
            <a:r>
              <a:rPr spc="5" dirty="0"/>
              <a:t> </a:t>
            </a:r>
            <a:r>
              <a:rPr dirty="0"/>
              <a:t>modèles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95012" y="4377771"/>
            <a:ext cx="3585210" cy="88709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44780" algn="ctr">
              <a:lnSpc>
                <a:spcPct val="100000"/>
              </a:lnSpc>
            </a:pPr>
            <a:r>
              <a:rPr sz="1700" dirty="0">
                <a:latin typeface="Arial" panose="020B0604020202020204"/>
                <a:cs typeface="Arial" panose="020B0604020202020204"/>
              </a:rPr>
              <a:t>SARIMA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99921" y="2964840"/>
            <a:ext cx="5918835" cy="897255"/>
          </a:xfrm>
          <a:custGeom>
            <a:avLst/>
            <a:gdLst/>
            <a:ahLst/>
            <a:cxnLst/>
            <a:rect l="l" t="t" r="r" b="b"/>
            <a:pathLst>
              <a:path w="5918834" h="897254">
                <a:moveTo>
                  <a:pt x="0" y="0"/>
                </a:moveTo>
                <a:lnTo>
                  <a:pt x="5918324" y="0"/>
                </a:lnTo>
                <a:lnTo>
                  <a:pt x="5918324" y="896871"/>
                </a:lnTo>
                <a:lnTo>
                  <a:pt x="0" y="896871"/>
                </a:lnTo>
                <a:lnTo>
                  <a:pt x="0" y="0"/>
                </a:lnTo>
                <a:close/>
              </a:path>
            </a:pathLst>
          </a:custGeom>
          <a:ln w="19711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95012" y="2969769"/>
            <a:ext cx="3585210" cy="88709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042670">
              <a:lnSpc>
                <a:spcPct val="100000"/>
              </a:lnSpc>
            </a:pPr>
            <a:r>
              <a:rPr sz="1700" spc="-20" dirty="0">
                <a:latin typeface="Arial" panose="020B0604020202020204"/>
                <a:cs typeface="Arial" panose="020B0604020202020204"/>
              </a:rPr>
              <a:t>HOLT-WINTERS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4098" y="1319015"/>
            <a:ext cx="3585210" cy="88709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176020">
              <a:lnSpc>
                <a:spcPct val="100000"/>
              </a:lnSpc>
            </a:pPr>
            <a:r>
              <a:rPr sz="1700" dirty="0">
                <a:latin typeface="Arial" panose="020B0604020202020204"/>
                <a:cs typeface="Arial" panose="020B0604020202020204"/>
              </a:rPr>
              <a:t>Modèle</a:t>
            </a:r>
            <a:r>
              <a:rPr sz="17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additif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07065" y="4234863"/>
            <a:ext cx="5810250" cy="1172845"/>
          </a:xfrm>
          <a:custGeom>
            <a:avLst/>
            <a:gdLst/>
            <a:ahLst/>
            <a:cxnLst/>
            <a:rect l="l" t="t" r="r" b="b"/>
            <a:pathLst>
              <a:path w="5810250" h="1172845">
                <a:moveTo>
                  <a:pt x="0" y="0"/>
                </a:moveTo>
                <a:lnTo>
                  <a:pt x="5810001" y="0"/>
                </a:lnTo>
                <a:lnTo>
                  <a:pt x="5810001" y="1172831"/>
                </a:lnTo>
                <a:lnTo>
                  <a:pt x="0" y="1172831"/>
                </a:lnTo>
                <a:lnTo>
                  <a:pt x="0" y="0"/>
                </a:lnTo>
                <a:close/>
              </a:path>
            </a:pathLst>
          </a:custGeom>
          <a:ln w="19710">
            <a:solidFill>
              <a:srgbClr val="004D7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Espace réservé du contenu 10"/>
          <p:cNvGraphicFramePr/>
          <p:nvPr>
            <p:ph sz="half" idx="2"/>
          </p:nvPr>
        </p:nvGraphicFramePr>
        <p:xfrm>
          <a:off x="4483735" y="4302760"/>
          <a:ext cx="5659120" cy="104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5143500" imgH="1123950" progId="Paint.Picture">
                  <p:embed/>
                </p:oleObj>
              </mc:Choice>
              <mc:Fallback>
                <p:oleObj name="" r:id="rId1" imgW="5143500" imgH="1123950" progId="Paint.Picture">
                  <p:embed/>
                  <p:pic>
                    <p:nvPicPr>
                      <p:cNvPr id="0" name="Image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83735" y="4302760"/>
                        <a:ext cx="5659120" cy="1046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Espace réservé du contenu 14"/>
          <p:cNvGraphicFramePr/>
          <p:nvPr>
            <p:ph sz="half" idx="3"/>
          </p:nvPr>
        </p:nvGraphicFramePr>
        <p:xfrm>
          <a:off x="4356100" y="3019425"/>
          <a:ext cx="5786120" cy="83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5419725" imgH="733425" progId="Paint.Picture">
                  <p:embed/>
                </p:oleObj>
              </mc:Choice>
              <mc:Fallback>
                <p:oleObj name="" r:id="rId3" imgW="5419725" imgH="733425" progId="Paint.Picture">
                  <p:embed/>
                  <p:pic>
                    <p:nvPicPr>
                      <p:cNvPr id="0" name="Image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3019425"/>
                        <a:ext cx="5786120" cy="83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3600" y="15637"/>
            <a:ext cx="2228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36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9300" y="428625"/>
            <a:ext cx="5145405" cy="405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chemeClr val="tx1"/>
                </a:solidFill>
              </a:rPr>
              <a:t>Holt-Winter :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année+1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1869" y="2054436"/>
            <a:ext cx="9669780" cy="4197350"/>
          </a:xfrm>
          <a:custGeom>
            <a:avLst/>
            <a:gdLst/>
            <a:ahLst/>
            <a:cxnLst/>
            <a:rect l="l" t="t" r="r" b="b"/>
            <a:pathLst>
              <a:path w="9669780" h="4197350">
                <a:moveTo>
                  <a:pt x="0" y="0"/>
                </a:moveTo>
                <a:lnTo>
                  <a:pt x="9669661" y="0"/>
                </a:lnTo>
                <a:lnTo>
                  <a:pt x="9669661" y="4197302"/>
                </a:lnTo>
                <a:lnTo>
                  <a:pt x="0" y="4197302"/>
                </a:lnTo>
                <a:lnTo>
                  <a:pt x="0" y="0"/>
                </a:lnTo>
                <a:close/>
              </a:path>
            </a:pathLst>
          </a:custGeom>
          <a:ln w="19708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Espace réservé du contenu 5"/>
          <p:cNvGraphicFramePr/>
          <p:nvPr>
            <p:ph sz="half" idx="2"/>
          </p:nvPr>
        </p:nvGraphicFramePr>
        <p:xfrm>
          <a:off x="546100" y="2075815"/>
          <a:ext cx="9591040" cy="4154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248650" imgH="3533775" progId="Paint.Picture">
                  <p:embed/>
                </p:oleObj>
              </mc:Choice>
              <mc:Fallback>
                <p:oleObj name="" r:id="rId1" imgW="8248650" imgH="3533775" progId="Paint.Picture">
                  <p:embed/>
                  <p:pic>
                    <p:nvPicPr>
                      <p:cNvPr id="0" name="Imag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6100" y="2075815"/>
                        <a:ext cx="9591040" cy="4154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Jeu de</a:t>
            </a:r>
            <a:r>
              <a:rPr spc="-55" dirty="0"/>
              <a:t> </a:t>
            </a:r>
            <a:r>
              <a:rPr dirty="0"/>
              <a:t>météo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804400" y="15637"/>
            <a:ext cx="12446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400">
                <a:latin typeface="Arial" panose="020B0604020202020204"/>
                <a:cs typeface="Arial" panose="020B0604020202020204"/>
              </a:rPr>
              <a:t>4</a:t>
            </a:r>
            <a:endParaRPr lang="fr-FR"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Espace réservé du contenu 10" descr="clime"/>
          <p:cNvPicPr>
            <a:picLocks noChangeAspect="1"/>
          </p:cNvPicPr>
          <p:nvPr>
            <p:ph sz="half" idx="3"/>
          </p:nvPr>
        </p:nvPicPr>
        <p:blipFill>
          <a:blip r:embed="rId1"/>
          <a:srcRect l="12457" t="15823" r="17214" b="26521"/>
          <a:stretch>
            <a:fillRect/>
          </a:stretch>
        </p:blipFill>
        <p:spPr>
          <a:xfrm>
            <a:off x="5368290" y="2792730"/>
            <a:ext cx="4358005" cy="26200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67951" y="5527653"/>
            <a:ext cx="4447540" cy="533400"/>
          </a:xfrm>
          <a:prstGeom prst="rect">
            <a:avLst/>
          </a:prstGeom>
          <a:solidFill>
            <a:srgbClr val="1A70C0"/>
          </a:solidFill>
        </p:spPr>
        <p:txBody>
          <a:bodyPr vert="horz" wrap="square" lIns="0" tIns="73025" rIns="0" bIns="0" rtlCol="0">
            <a:spAutoFit/>
          </a:bodyPr>
          <a:lstStyle/>
          <a:p>
            <a:pPr marL="1223010" marR="1234440" indent="482600">
              <a:lnSpc>
                <a:spcPct val="107000"/>
              </a:lnSpc>
              <a:spcBef>
                <a:spcPts val="575"/>
              </a:spcBef>
            </a:pPr>
            <a:r>
              <a:rPr sz="1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Climatisation  Janvier 20</a:t>
            </a:r>
            <a:r>
              <a:rPr lang="fr-FR" sz="1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09</a:t>
            </a:r>
            <a:r>
              <a:rPr sz="1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à Juin</a:t>
            </a:r>
            <a:r>
              <a:rPr sz="14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</a:t>
            </a:r>
            <a:r>
              <a:rPr lang="fr-FR" sz="1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21</a:t>
            </a:r>
            <a:endParaRPr lang="fr-FR" sz="1400" spc="-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494" y="5527653"/>
            <a:ext cx="4447540" cy="533400"/>
          </a:xfrm>
          <a:prstGeom prst="rect">
            <a:avLst/>
          </a:prstGeom>
          <a:solidFill>
            <a:srgbClr val="287DBA"/>
          </a:solidFill>
        </p:spPr>
        <p:txBody>
          <a:bodyPr vert="horz" wrap="square" lIns="0" tIns="73025" rIns="0" bIns="0" rtlCol="0">
            <a:spAutoFit/>
          </a:bodyPr>
          <a:lstStyle/>
          <a:p>
            <a:pPr marL="1229360" marR="1228090" indent="584200">
              <a:lnSpc>
                <a:spcPct val="107000"/>
              </a:lnSpc>
              <a:spcBef>
                <a:spcPts val="575"/>
              </a:spcBef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Chauffage  </a:t>
            </a:r>
            <a:r>
              <a:rPr sz="1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Janvier 20</a:t>
            </a:r>
            <a:r>
              <a:rPr lang="fr-FR" sz="1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09</a:t>
            </a:r>
            <a:r>
              <a:rPr sz="1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à Juin</a:t>
            </a:r>
            <a:r>
              <a:rPr sz="14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20</a:t>
            </a:r>
            <a:r>
              <a:rPr lang="fr-FR" sz="1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21</a:t>
            </a:r>
            <a:endParaRPr lang="fr-FR" sz="1400" spc="-5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8654" y="1328625"/>
            <a:ext cx="4023360" cy="100965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71755" rIns="0" bIns="0" rtlCol="0">
            <a:spAutoFit/>
          </a:bodyPr>
          <a:lstStyle/>
          <a:p>
            <a:pPr marL="81280" marR="639445">
              <a:lnSpc>
                <a:spcPct val="99000"/>
              </a:lnSpc>
              <a:spcBef>
                <a:spcPts val="565"/>
              </a:spcBef>
            </a:pPr>
            <a:r>
              <a:rPr sz="1300" dirty="0">
                <a:latin typeface="Arial" panose="020B0604020202020204"/>
                <a:cs typeface="Arial" panose="020B0604020202020204"/>
              </a:rPr>
              <a:t>Les </a:t>
            </a:r>
            <a:r>
              <a:rPr sz="1300" spc="10" dirty="0">
                <a:latin typeface="Arial" panose="020B0604020202020204"/>
                <a:cs typeface="Arial" panose="020B0604020202020204"/>
              </a:rPr>
              <a:t>données </a:t>
            </a:r>
            <a:r>
              <a:rPr sz="1300" spc="15" dirty="0">
                <a:latin typeface="Arial" panose="020B0604020202020204"/>
                <a:cs typeface="Arial" panose="020B0604020202020204"/>
              </a:rPr>
              <a:t>météo </a:t>
            </a:r>
            <a:r>
              <a:rPr sz="1300" spc="20" dirty="0">
                <a:latin typeface="Arial" panose="020B0604020202020204"/>
                <a:cs typeface="Arial" panose="020B0604020202020204"/>
              </a:rPr>
              <a:t>qui </a:t>
            </a:r>
            <a:r>
              <a:rPr sz="1300" spc="25" dirty="0">
                <a:latin typeface="Arial" panose="020B0604020202020204"/>
                <a:cs typeface="Arial" panose="020B0604020202020204"/>
              </a:rPr>
              <a:t>sont </a:t>
            </a:r>
            <a:r>
              <a:rPr sz="1300" spc="5" dirty="0">
                <a:latin typeface="Arial" panose="020B0604020202020204"/>
                <a:cs typeface="Arial" panose="020B0604020202020204"/>
              </a:rPr>
              <a:t>utilisées </a:t>
            </a:r>
            <a:r>
              <a:rPr sz="1300" spc="25" dirty="0">
                <a:latin typeface="Arial" panose="020B0604020202020204"/>
                <a:cs typeface="Arial" panose="020B0604020202020204"/>
              </a:rPr>
              <a:t>pour  </a:t>
            </a:r>
            <a:r>
              <a:rPr sz="1300" spc="15" dirty="0">
                <a:latin typeface="Arial" panose="020B0604020202020204"/>
                <a:cs typeface="Arial" panose="020B0604020202020204"/>
              </a:rPr>
              <a:t>corriger </a:t>
            </a:r>
            <a:r>
              <a:rPr sz="1300" spc="35" dirty="0">
                <a:latin typeface="Arial" panose="020B0604020202020204"/>
                <a:cs typeface="Arial" panose="020B0604020202020204"/>
              </a:rPr>
              <a:t>l'eﬀet </a:t>
            </a:r>
            <a:r>
              <a:rPr sz="1300" spc="10" dirty="0">
                <a:latin typeface="Arial" panose="020B0604020202020204"/>
                <a:cs typeface="Arial" panose="020B0604020202020204"/>
              </a:rPr>
              <a:t>température proviennent </a:t>
            </a:r>
            <a:r>
              <a:rPr sz="1300" spc="20" dirty="0">
                <a:latin typeface="Arial" panose="020B0604020202020204"/>
                <a:cs typeface="Arial" panose="020B0604020202020204"/>
              </a:rPr>
              <a:t>de </a:t>
            </a:r>
            <a:r>
              <a:rPr sz="1300" spc="5" dirty="0">
                <a:latin typeface="Arial" panose="020B0604020202020204"/>
                <a:cs typeface="Arial" panose="020B0604020202020204"/>
              </a:rPr>
              <a:t>:  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CEGIBAT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8128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île de</a:t>
            </a:r>
            <a:r>
              <a:rPr sz="1400" spc="-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France</a:t>
            </a:r>
            <a:endParaRPr sz="1400" spc="-5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Espace réservé du contenu 8" descr="chauffage"/>
          <p:cNvPicPr>
            <a:picLocks noChangeAspect="1"/>
          </p:cNvPicPr>
          <p:nvPr>
            <p:ph sz="half" idx="2"/>
          </p:nvPr>
        </p:nvPicPr>
        <p:blipFill>
          <a:blip r:embed="rId2"/>
          <a:srcRect l="8068" t="13692" r="21188" b="29595"/>
          <a:stretch>
            <a:fillRect/>
          </a:stretch>
        </p:blipFill>
        <p:spPr>
          <a:xfrm>
            <a:off x="909955" y="2797810"/>
            <a:ext cx="441261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68157" y="0"/>
            <a:ext cx="405765" cy="264795"/>
          </a:xfrm>
          <a:custGeom>
            <a:avLst/>
            <a:gdLst/>
            <a:ahLst/>
            <a:cxnLst/>
            <a:rect l="l" t="t" r="r" b="b"/>
            <a:pathLst>
              <a:path w="405765" h="264795">
                <a:moveTo>
                  <a:pt x="405325" y="0"/>
                </a:moveTo>
                <a:lnTo>
                  <a:pt x="0" y="0"/>
                </a:lnTo>
                <a:lnTo>
                  <a:pt x="0" y="215163"/>
                </a:lnTo>
                <a:lnTo>
                  <a:pt x="3847" y="234239"/>
                </a:lnTo>
                <a:lnTo>
                  <a:pt x="14341" y="249817"/>
                </a:lnTo>
                <a:lnTo>
                  <a:pt x="29906" y="260320"/>
                </a:lnTo>
                <a:lnTo>
                  <a:pt x="48966" y="264171"/>
                </a:lnTo>
                <a:lnTo>
                  <a:pt x="356359" y="264171"/>
                </a:lnTo>
                <a:lnTo>
                  <a:pt x="375419" y="260320"/>
                </a:lnTo>
                <a:lnTo>
                  <a:pt x="390983" y="249817"/>
                </a:lnTo>
                <a:lnTo>
                  <a:pt x="401477" y="234239"/>
                </a:lnTo>
                <a:lnTo>
                  <a:pt x="405325" y="215163"/>
                </a:lnTo>
                <a:lnTo>
                  <a:pt x="4053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804400" y="0"/>
            <a:ext cx="12446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400">
                <a:latin typeface="Arial" panose="020B0604020202020204"/>
                <a:cs typeface="Arial" panose="020B0604020202020204"/>
              </a:rPr>
              <a:t>5</a:t>
            </a:r>
            <a:endParaRPr lang="fr-FR"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99851" y="3554112"/>
            <a:ext cx="5195069" cy="14914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5239" y="5677034"/>
            <a:ext cx="3872229" cy="421005"/>
          </a:xfrm>
          <a:prstGeom prst="rect">
            <a:avLst/>
          </a:prstGeom>
          <a:solidFill>
            <a:srgbClr val="287DBA"/>
          </a:solidFill>
        </p:spPr>
        <p:txBody>
          <a:bodyPr vert="horz" wrap="square" lIns="0" tIns="103505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815"/>
              </a:spcBef>
            </a:pPr>
            <a:r>
              <a:rPr sz="1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Climatisation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0726" y="3554408"/>
            <a:ext cx="5356860" cy="1560830"/>
          </a:xfrm>
          <a:prstGeom prst="rect">
            <a:avLst/>
          </a:prstGeom>
          <a:ln w="19710">
            <a:solidFill>
              <a:srgbClr val="004D7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Project Name</a:t>
            </a: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Here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95779" y="2791097"/>
          <a:ext cx="694055" cy="590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295"/>
                <a:gridCol w="208914"/>
              </a:tblGrid>
              <a:tr h="413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E220C"/>
                      </a:solidFill>
                      <a:prstDash val="solid"/>
                    </a:lnR>
                    <a:lnB w="28575">
                      <a:solidFill>
                        <a:srgbClr val="EE22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EE220C"/>
                      </a:solidFill>
                      <a:prstDash val="solid"/>
                    </a:lnL>
                    <a:lnR w="28575">
                      <a:solidFill>
                        <a:srgbClr val="EE220C"/>
                      </a:solidFill>
                      <a:prstDash val="solid"/>
                    </a:lnR>
                    <a:lnB w="28575">
                      <a:solidFill>
                        <a:srgbClr val="EE220C"/>
                      </a:solidFill>
                      <a:prstDash val="solid"/>
                    </a:lnB>
                  </a:tcPr>
                </a:tc>
              </a:tr>
              <a:tr h="1669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EE220C"/>
                      </a:solidFill>
                      <a:prstDash val="solid"/>
                    </a:lnR>
                    <a:lnT w="28575">
                      <a:solidFill>
                        <a:srgbClr val="EE220C"/>
                      </a:solidFill>
                      <a:prstDash val="solid"/>
                    </a:lnT>
                    <a:lnB w="28575">
                      <a:solidFill>
                        <a:srgbClr val="EE220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EE220C"/>
                      </a:solidFill>
                      <a:prstDash val="solid"/>
                    </a:lnL>
                    <a:lnR w="28575">
                      <a:solidFill>
                        <a:srgbClr val="EE220C"/>
                      </a:solidFill>
                      <a:prstDash val="solid"/>
                    </a:lnR>
                    <a:lnT w="28575">
                      <a:solidFill>
                        <a:srgbClr val="EE220C"/>
                      </a:solidFill>
                      <a:prstDash val="solid"/>
                    </a:lnT>
                    <a:lnB w="28575">
                      <a:solidFill>
                        <a:srgbClr val="EE220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588654" y="1328625"/>
            <a:ext cx="4023360" cy="100965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280" marR="686435">
              <a:lnSpc>
                <a:spcPct val="103000"/>
              </a:lnSpc>
            </a:pPr>
            <a:r>
              <a:rPr sz="1300" spc="30" dirty="0">
                <a:latin typeface="Arial" panose="020B0604020202020204"/>
                <a:cs typeface="Arial" panose="020B0604020202020204"/>
              </a:rPr>
              <a:t>But </a:t>
            </a:r>
            <a:r>
              <a:rPr sz="1300" spc="5" dirty="0">
                <a:latin typeface="Arial" panose="020B0604020202020204"/>
                <a:cs typeface="Arial" panose="020B0604020202020204"/>
              </a:rPr>
              <a:t>: avoir </a:t>
            </a:r>
            <a:r>
              <a:rPr sz="1300" spc="-5" dirty="0">
                <a:latin typeface="Arial" panose="020B0604020202020204"/>
                <a:cs typeface="Arial" panose="020B0604020202020204"/>
              </a:rPr>
              <a:t>les </a:t>
            </a:r>
            <a:r>
              <a:rPr sz="1300" spc="10" dirty="0">
                <a:latin typeface="Arial" panose="020B0604020202020204"/>
                <a:cs typeface="Arial" panose="020B0604020202020204"/>
              </a:rPr>
              <a:t>données </a:t>
            </a:r>
            <a:r>
              <a:rPr sz="1300" spc="15" dirty="0">
                <a:latin typeface="Arial" panose="020B0604020202020204"/>
                <a:cs typeface="Arial" panose="020B0604020202020204"/>
              </a:rPr>
              <a:t>dans </a:t>
            </a:r>
            <a:r>
              <a:rPr sz="1300" spc="5" dirty="0">
                <a:latin typeface="Arial" panose="020B0604020202020204"/>
                <a:cs typeface="Arial" panose="020B0604020202020204"/>
              </a:rPr>
              <a:t>un </a:t>
            </a:r>
            <a:r>
              <a:rPr sz="1300" spc="10" dirty="0">
                <a:latin typeface="Arial" panose="020B0604020202020204"/>
                <a:cs typeface="Arial" panose="020B0604020202020204"/>
              </a:rPr>
              <a:t>même</a:t>
            </a:r>
            <a:r>
              <a:rPr sz="13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300" spc="20" dirty="0">
                <a:latin typeface="Arial" panose="020B0604020202020204"/>
                <a:cs typeface="Arial" panose="020B0604020202020204"/>
              </a:rPr>
              <a:t>data  </a:t>
            </a:r>
            <a:r>
              <a:rPr sz="1300" spc="5" dirty="0">
                <a:latin typeface="Arial" panose="020B0604020202020204"/>
                <a:cs typeface="Arial" panose="020B0604020202020204"/>
              </a:rPr>
              <a:t>frame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3" name="Espace réservé du contenu 12" descr="clim"/>
          <p:cNvPicPr>
            <a:picLocks noChangeAspect="1"/>
          </p:cNvPicPr>
          <p:nvPr>
            <p:ph sz="half" idx="2"/>
          </p:nvPr>
        </p:nvPicPr>
        <p:blipFill>
          <a:blip r:embed="rId2"/>
          <a:srcRect l="21450" t="9727" r="30897" b="13517"/>
          <a:stretch>
            <a:fillRect/>
          </a:stretch>
        </p:blipFill>
        <p:spPr>
          <a:xfrm>
            <a:off x="502285" y="2562225"/>
            <a:ext cx="4105275" cy="3136900"/>
          </a:xfrm>
          <a:prstGeom prst="rect">
            <a:avLst/>
          </a:prstGeom>
        </p:spPr>
      </p:pic>
      <p:sp>
        <p:nvSpPr>
          <p:cNvPr id="15" name="Titre 14"/>
          <p:cNvSpPr/>
          <p:nvPr>
            <p:ph type="title"/>
          </p:nvPr>
        </p:nvSpPr>
        <p:spPr>
          <a:xfrm>
            <a:off x="2716530" y="337820"/>
            <a:ext cx="5878195" cy="391795"/>
          </a:xfrm>
        </p:spPr>
        <p:txBody>
          <a:bodyPr wrap="square"/>
          <a:p>
            <a:pPr algn="ctr"/>
            <a:r>
              <a:rPr lang="fr-FR" altLang="en-US">
                <a:solidFill>
                  <a:schemeClr val="tx1"/>
                </a:solidFill>
              </a:rPr>
              <a:t>Création d’un nouveau Jeu de données</a:t>
            </a:r>
            <a:r>
              <a:rPr lang="fr-FR" altLang="en-US"/>
              <a:t> </a:t>
            </a:r>
            <a:endParaRPr lang="fr-F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6500" y="45601"/>
            <a:ext cx="657860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spc="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DJU</a:t>
            </a:r>
            <a:endParaRPr sz="25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04400" y="15637"/>
            <a:ext cx="12446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400" spc="-5" dirty="0">
                <a:latin typeface="Arial" panose="020B0604020202020204"/>
                <a:cs typeface="Arial" panose="020B0604020202020204"/>
              </a:rPr>
              <a:t>6</a:t>
            </a:r>
            <a:endParaRPr lang="fr-FR" sz="140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7576" y="640278"/>
            <a:ext cx="4023360" cy="100965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11125" rIns="0" bIns="0" rtlCol="0">
            <a:spAutoFit/>
          </a:bodyPr>
          <a:lstStyle/>
          <a:p>
            <a:pPr marL="76835" marR="354965">
              <a:lnSpc>
                <a:spcPct val="100000"/>
              </a:lnSpc>
              <a:spcBef>
                <a:spcPts val="875"/>
              </a:spcBef>
            </a:pPr>
            <a:r>
              <a:rPr sz="1400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Degré Jour Unifié : </a:t>
            </a:r>
            <a:r>
              <a:rPr sz="1300" spc="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est la différence entre la  température extérieure et </a:t>
            </a:r>
            <a:r>
              <a:rPr sz="1300" spc="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une </a:t>
            </a:r>
            <a:r>
              <a:rPr sz="1300" spc="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température </a:t>
            </a:r>
            <a:r>
              <a:rPr sz="1300" spc="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de  </a:t>
            </a:r>
            <a:r>
              <a:rPr sz="1300" spc="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référence qui permet </a:t>
            </a:r>
            <a:r>
              <a:rPr sz="1300" spc="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de </a:t>
            </a:r>
            <a:r>
              <a:rPr sz="1300" spc="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réaliser des estimations  </a:t>
            </a:r>
            <a:r>
              <a:rPr sz="1300" spc="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de </a:t>
            </a:r>
            <a:r>
              <a:rPr sz="1300" spc="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consommations</a:t>
            </a:r>
            <a:r>
              <a:rPr sz="1300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d'énergie</a:t>
            </a:r>
            <a:endParaRPr sz="1300" spc="5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8008" y="622717"/>
            <a:ext cx="4362424" cy="228652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38008" y="543872"/>
            <a:ext cx="4362450" cy="2405380"/>
          </a:xfrm>
          <a:custGeom>
            <a:avLst/>
            <a:gdLst/>
            <a:ahLst/>
            <a:cxnLst/>
            <a:rect l="l" t="t" r="r" b="b"/>
            <a:pathLst>
              <a:path w="4362450" h="2405380">
                <a:moveTo>
                  <a:pt x="0" y="0"/>
                </a:moveTo>
                <a:lnTo>
                  <a:pt x="4362425" y="0"/>
                </a:lnTo>
                <a:lnTo>
                  <a:pt x="4362425" y="2404797"/>
                </a:lnTo>
                <a:lnTo>
                  <a:pt x="0" y="2404797"/>
                </a:lnTo>
                <a:lnTo>
                  <a:pt x="0" y="0"/>
                </a:lnTo>
                <a:close/>
              </a:path>
            </a:pathLst>
          </a:custGeom>
          <a:ln w="19707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675373" y="3552743"/>
            <a:ext cx="3129280" cy="62484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4889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85"/>
              </a:spcBef>
            </a:pPr>
            <a:r>
              <a:rPr sz="1400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Nettoyage</a:t>
            </a:r>
            <a:endParaRPr sz="140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marL="89535">
              <a:lnSpc>
                <a:spcPct val="100000"/>
              </a:lnSpc>
              <a:spcBef>
                <a:spcPts val="70"/>
              </a:spcBef>
            </a:pPr>
            <a:r>
              <a:rPr sz="1050" spc="2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Du </a:t>
            </a:r>
            <a:r>
              <a:rPr sz="1050" spc="1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jeu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1050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1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données</a:t>
            </a:r>
            <a:endParaRPr sz="1050" spc="15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1789" y="3043927"/>
            <a:ext cx="5583510" cy="1389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3161" y="3043927"/>
            <a:ext cx="6026785" cy="1606550"/>
          </a:xfrm>
          <a:custGeom>
            <a:avLst/>
            <a:gdLst/>
            <a:ahLst/>
            <a:cxnLst/>
            <a:rect l="l" t="t" r="r" b="b"/>
            <a:pathLst>
              <a:path w="6026785" h="1606550">
                <a:moveTo>
                  <a:pt x="0" y="0"/>
                </a:moveTo>
                <a:lnTo>
                  <a:pt x="6026646" y="0"/>
                </a:lnTo>
                <a:lnTo>
                  <a:pt x="6026646" y="1606483"/>
                </a:lnTo>
                <a:lnTo>
                  <a:pt x="0" y="1606483"/>
                </a:lnTo>
                <a:lnTo>
                  <a:pt x="0" y="0"/>
                </a:lnTo>
                <a:close/>
              </a:path>
            </a:pathLst>
          </a:custGeom>
          <a:ln w="19710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1507" y="3874134"/>
            <a:ext cx="5650865" cy="274955"/>
          </a:xfrm>
          <a:custGeom>
            <a:avLst/>
            <a:gdLst/>
            <a:ahLst/>
            <a:cxnLst/>
            <a:rect l="l" t="t" r="r" b="b"/>
            <a:pathLst>
              <a:path w="5650865" h="274954">
                <a:moveTo>
                  <a:pt x="0" y="0"/>
                </a:moveTo>
                <a:lnTo>
                  <a:pt x="5650492" y="0"/>
                </a:lnTo>
                <a:lnTo>
                  <a:pt x="5650492" y="274330"/>
                </a:lnTo>
                <a:lnTo>
                  <a:pt x="0" y="274330"/>
                </a:lnTo>
                <a:lnTo>
                  <a:pt x="0" y="0"/>
                </a:lnTo>
                <a:close/>
              </a:path>
            </a:pathLst>
          </a:custGeom>
          <a:ln w="19711">
            <a:solidFill>
              <a:srgbClr val="EE220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95105" y="4834370"/>
            <a:ext cx="6322069" cy="2385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26172" y="4735812"/>
            <a:ext cx="6519545" cy="2562860"/>
          </a:xfrm>
          <a:custGeom>
            <a:avLst/>
            <a:gdLst/>
            <a:ahLst/>
            <a:cxnLst/>
            <a:rect l="l" t="t" r="r" b="b"/>
            <a:pathLst>
              <a:path w="6519545" h="2562859">
                <a:moveTo>
                  <a:pt x="0" y="0"/>
                </a:moveTo>
                <a:lnTo>
                  <a:pt x="6519019" y="0"/>
                </a:lnTo>
                <a:lnTo>
                  <a:pt x="6519019" y="2562489"/>
                </a:lnTo>
                <a:lnTo>
                  <a:pt x="0" y="2562489"/>
                </a:lnTo>
                <a:lnTo>
                  <a:pt x="0" y="0"/>
                </a:lnTo>
                <a:close/>
              </a:path>
            </a:pathLst>
          </a:custGeom>
          <a:ln w="19709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space réservé du contenu 3" descr="corr"/>
          <p:cNvPicPr>
            <a:picLocks noChangeAspect="1"/>
          </p:cNvPicPr>
          <p:nvPr>
            <p:ph sz="half" idx="2"/>
          </p:nvPr>
        </p:nvPicPr>
        <p:blipFill>
          <a:blip r:embed="rId1"/>
          <a:srcRect t="2331" r="50812" b="72526"/>
          <a:stretch>
            <a:fillRect/>
          </a:stretch>
        </p:blipFill>
        <p:spPr>
          <a:xfrm>
            <a:off x="534670" y="3175000"/>
            <a:ext cx="4651375" cy="2118995"/>
          </a:xfrm>
          <a:prstGeom prst="rect">
            <a:avLst/>
          </a:prstGeom>
        </p:spPr>
      </p:pic>
      <p:sp>
        <p:nvSpPr>
          <p:cNvPr id="7" name="Zone de texte 6"/>
          <p:cNvSpPr txBox="1"/>
          <p:nvPr/>
        </p:nvSpPr>
        <p:spPr>
          <a:xfrm>
            <a:off x="698500" y="2333625"/>
            <a:ext cx="3883025" cy="4603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fr-FR" altLang="en-US" sz="2400">
                <a:solidFill>
                  <a:schemeClr val="bg1"/>
                </a:solidFill>
              </a:rPr>
              <a:t>Coefficient de Pearson</a:t>
            </a:r>
            <a:endParaRPr lang="fr-FR" altLang="en-US" sz="2400">
              <a:solidFill>
                <a:schemeClr val="bg1"/>
              </a:solidFill>
            </a:endParaRPr>
          </a:p>
        </p:txBody>
      </p:sp>
      <p:graphicFrame>
        <p:nvGraphicFramePr>
          <p:cNvPr id="11" name="Espace réservé du contenu 10"/>
          <p:cNvGraphicFramePr/>
          <p:nvPr>
            <p:ph sz="half" idx="3"/>
          </p:nvPr>
        </p:nvGraphicFramePr>
        <p:xfrm>
          <a:off x="5507355" y="3235325"/>
          <a:ext cx="46513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" imgW="6543675" imgH="2438400" progId="Paint.Picture">
                  <p:embed/>
                </p:oleObj>
              </mc:Choice>
              <mc:Fallback>
                <p:oleObj name="" r:id="rId2" imgW="6543675" imgH="2438400" progId="Paint.Picture">
                  <p:embed/>
                  <p:pic>
                    <p:nvPicPr>
                      <p:cNvPr id="0" name="Image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07355" y="3235325"/>
                        <a:ext cx="4651375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Zone de texte 13"/>
          <p:cNvSpPr txBox="1"/>
          <p:nvPr/>
        </p:nvSpPr>
        <p:spPr>
          <a:xfrm>
            <a:off x="5576570" y="2333625"/>
            <a:ext cx="4513580" cy="8299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/>
            <a:r>
              <a:rPr lang="fr-FR" altLang="en-US" sz="2400">
                <a:solidFill>
                  <a:schemeClr val="bg1"/>
                </a:solidFill>
              </a:rPr>
              <a:t>La Courbe entre Dju et consommation</a:t>
            </a:r>
            <a:endParaRPr lang="fr-FR" altLang="en-US" sz="2400">
              <a:solidFill>
                <a:schemeClr val="bg1"/>
              </a:solidFill>
            </a:endParaRPr>
          </a:p>
        </p:txBody>
      </p:sp>
      <p:sp>
        <p:nvSpPr>
          <p:cNvPr id="15" name="Zone de texte 14"/>
          <p:cNvSpPr txBox="1"/>
          <p:nvPr/>
        </p:nvSpPr>
        <p:spPr>
          <a:xfrm>
            <a:off x="9791700" y="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7</a:t>
            </a:r>
            <a:endParaRPr lang="fr-F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00" spc="5" dirty="0"/>
              <a:t>Comparaison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3949700" y="839814"/>
            <a:ext cx="279527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BFBFBF"/>
                </a:solidFill>
                <a:latin typeface="Arial" panose="020B0604020202020204"/>
                <a:cs typeface="Arial" panose="020B0604020202020204"/>
              </a:rPr>
              <a:t>Consommation totale et</a:t>
            </a:r>
            <a:r>
              <a:rPr sz="1700" spc="-45" dirty="0">
                <a:solidFill>
                  <a:srgbClr val="BFBFB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BFBFBF"/>
                </a:solidFill>
                <a:latin typeface="Arial" panose="020B0604020202020204"/>
                <a:cs typeface="Arial" panose="020B0604020202020204"/>
              </a:rPr>
              <a:t>DJU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4400" y="15637"/>
            <a:ext cx="124460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1400">
                <a:latin typeface="Arial" panose="020B0604020202020204"/>
                <a:cs typeface="Arial" panose="020B0604020202020204"/>
              </a:rPr>
              <a:t>8</a:t>
            </a:r>
            <a:endParaRPr lang="fr-FR"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9598" y="1225559"/>
            <a:ext cx="7834630" cy="2526665"/>
          </a:xfrm>
          <a:custGeom>
            <a:avLst/>
            <a:gdLst/>
            <a:ahLst/>
            <a:cxnLst/>
            <a:rect l="l" t="t" r="r" b="b"/>
            <a:pathLst>
              <a:path w="7834630" h="2526665">
                <a:moveTo>
                  <a:pt x="0" y="0"/>
                </a:moveTo>
                <a:lnTo>
                  <a:pt x="7834204" y="0"/>
                </a:lnTo>
                <a:lnTo>
                  <a:pt x="7834204" y="2526578"/>
                </a:lnTo>
                <a:lnTo>
                  <a:pt x="0" y="2526578"/>
                </a:lnTo>
                <a:lnTo>
                  <a:pt x="0" y="0"/>
                </a:lnTo>
                <a:close/>
              </a:path>
            </a:pathLst>
          </a:custGeom>
          <a:ln w="19709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94470" y="4675694"/>
            <a:ext cx="8104505" cy="2671445"/>
          </a:xfrm>
          <a:custGeom>
            <a:avLst/>
            <a:gdLst/>
            <a:ahLst/>
            <a:cxnLst/>
            <a:rect l="l" t="t" r="r" b="b"/>
            <a:pathLst>
              <a:path w="8104505" h="2671445">
                <a:moveTo>
                  <a:pt x="0" y="0"/>
                </a:moveTo>
                <a:lnTo>
                  <a:pt x="8104460" y="0"/>
                </a:lnTo>
                <a:lnTo>
                  <a:pt x="8104460" y="2670902"/>
                </a:lnTo>
                <a:lnTo>
                  <a:pt x="0" y="2670902"/>
                </a:lnTo>
                <a:lnTo>
                  <a:pt x="0" y="0"/>
                </a:lnTo>
                <a:close/>
              </a:path>
            </a:pathLst>
          </a:custGeom>
          <a:ln w="19709">
            <a:solidFill>
              <a:srgbClr val="0076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51642" y="3906638"/>
            <a:ext cx="3129280" cy="62484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262890">
              <a:lnSpc>
                <a:spcPct val="100000"/>
              </a:lnSpc>
            </a:pPr>
            <a:r>
              <a:rPr sz="1400" spc="-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Une forte</a:t>
            </a:r>
            <a:r>
              <a:rPr sz="1400" spc="-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corrélation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4" name="Espace réservé du contenu 13"/>
          <p:cNvGraphicFramePr/>
          <p:nvPr>
            <p:ph sz="half" idx="2"/>
          </p:nvPr>
        </p:nvGraphicFramePr>
        <p:xfrm>
          <a:off x="1496060" y="1265555"/>
          <a:ext cx="7724140" cy="244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8458200" imgH="2647950" progId="Paint.Picture">
                  <p:embed/>
                </p:oleObj>
              </mc:Choice>
              <mc:Fallback>
                <p:oleObj name="" r:id="rId1" imgW="8458200" imgH="2647950" progId="Paint.Picture">
                  <p:embed/>
                  <p:pic>
                    <p:nvPicPr>
                      <p:cNvPr id="0" name="Image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6060" y="1265555"/>
                        <a:ext cx="7724140" cy="2449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Espace réservé du contenu 16"/>
          <p:cNvGraphicFramePr/>
          <p:nvPr>
            <p:ph sz="half" idx="3"/>
          </p:nvPr>
        </p:nvGraphicFramePr>
        <p:xfrm>
          <a:off x="1299845" y="4704715"/>
          <a:ext cx="8070215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" imgW="7896225" imgH="2581275" progId="Paint.Picture">
                  <p:embed/>
                </p:oleObj>
              </mc:Choice>
              <mc:Fallback>
                <p:oleObj name="" r:id="rId3" imgW="7896225" imgH="2581275" progId="Paint.Picture">
                  <p:embed/>
                  <p:pic>
                    <p:nvPicPr>
                      <p:cNvPr id="0" name="Image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9845" y="4704715"/>
                        <a:ext cx="8070215" cy="261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Connecteur droit 18"/>
          <p:cNvCxnSpPr/>
          <p:nvPr/>
        </p:nvCxnSpPr>
        <p:spPr>
          <a:xfrm>
            <a:off x="2427605" y="4957445"/>
            <a:ext cx="23495" cy="194818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3213100" y="4957445"/>
            <a:ext cx="19050" cy="1948180"/>
          </a:xfrm>
          <a:prstGeom prst="line">
            <a:avLst/>
          </a:prstGeom>
          <a:ln>
            <a:solidFill>
              <a:srgbClr val="C00000"/>
            </a:solidFill>
          </a:ln>
          <a:effectLst>
            <a:softEdge rad="2159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3213100" y="4951730"/>
            <a:ext cx="56515" cy="195389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070985" y="4980940"/>
            <a:ext cx="56515" cy="200088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68157" y="935991"/>
            <a:ext cx="405765" cy="294640"/>
          </a:xfrm>
          <a:custGeom>
            <a:avLst/>
            <a:gdLst/>
            <a:ahLst/>
            <a:cxnLst/>
            <a:rect l="l" t="t" r="r" b="b"/>
            <a:pathLst>
              <a:path w="405765" h="294640">
                <a:moveTo>
                  <a:pt x="405325" y="0"/>
                </a:moveTo>
                <a:lnTo>
                  <a:pt x="0" y="0"/>
                </a:lnTo>
                <a:lnTo>
                  <a:pt x="0" y="245033"/>
                </a:lnTo>
                <a:lnTo>
                  <a:pt x="3847" y="264109"/>
                </a:lnTo>
                <a:lnTo>
                  <a:pt x="14341" y="279687"/>
                </a:lnTo>
                <a:lnTo>
                  <a:pt x="29906" y="290190"/>
                </a:lnTo>
                <a:lnTo>
                  <a:pt x="48966" y="294041"/>
                </a:lnTo>
                <a:lnTo>
                  <a:pt x="356359" y="294041"/>
                </a:lnTo>
                <a:lnTo>
                  <a:pt x="375419" y="290190"/>
                </a:lnTo>
                <a:lnTo>
                  <a:pt x="390983" y="279687"/>
                </a:lnTo>
                <a:lnTo>
                  <a:pt x="401477" y="264109"/>
                </a:lnTo>
                <a:lnTo>
                  <a:pt x="405325" y="245033"/>
                </a:lnTo>
                <a:lnTo>
                  <a:pt x="40532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753600" y="991279"/>
            <a:ext cx="241300" cy="212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lang="fr-FR" sz="1700">
                <a:latin typeface="Arial" panose="020B0604020202020204"/>
                <a:cs typeface="Arial" panose="020B0604020202020204"/>
              </a:rPr>
              <a:t>09</a:t>
            </a:r>
            <a:endParaRPr lang="fr-FR"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93590" y="3400144"/>
            <a:ext cx="6496685" cy="126238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9685" algn="ctr">
              <a:lnSpc>
                <a:spcPct val="100000"/>
              </a:lnSpc>
            </a:pPr>
            <a:r>
              <a:rPr sz="2950" spc="-5" dirty="0">
                <a:solidFill>
                  <a:srgbClr val="FFFFFF"/>
                </a:solidFill>
              </a:rPr>
              <a:t>Correction de la</a:t>
            </a:r>
            <a:r>
              <a:rPr sz="2950" spc="-15" dirty="0">
                <a:solidFill>
                  <a:srgbClr val="FFFFFF"/>
                </a:solidFill>
              </a:rPr>
              <a:t> </a:t>
            </a:r>
            <a:r>
              <a:rPr sz="2950" spc="-5" dirty="0">
                <a:solidFill>
                  <a:srgbClr val="FFFFFF"/>
                </a:solidFill>
              </a:rPr>
              <a:t>DJU</a:t>
            </a:r>
            <a:endParaRPr sz="29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3676</Words>
  <Application>WPS Presentation</Application>
  <PresentationFormat>On-screen Show (4:3)</PresentationFormat>
  <Paragraphs>301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36</vt:i4>
      </vt:variant>
    </vt:vector>
  </HeadingPairs>
  <TitlesOfParts>
    <vt:vector size="58" baseType="lpstr">
      <vt:lpstr>Arial</vt:lpstr>
      <vt:lpstr>SimSun</vt:lpstr>
      <vt:lpstr>Wingdings</vt:lpstr>
      <vt:lpstr>Arial</vt:lpstr>
      <vt:lpstr>Times New Roman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Projet 9 : Prédisez la demande électricité</vt:lpstr>
      <vt:lpstr>Présentation des données</vt:lpstr>
      <vt:lpstr>Notre consommation</vt:lpstr>
      <vt:lpstr>Jeu de météo</vt:lpstr>
      <vt:lpstr>Création d’un nouveau Jeu de données </vt:lpstr>
      <vt:lpstr>PowerPoint 演示文稿</vt:lpstr>
      <vt:lpstr>PowerPoint 演示文稿</vt:lpstr>
      <vt:lpstr>Comparaison</vt:lpstr>
      <vt:lpstr>Correction de la DJU</vt:lpstr>
      <vt:lpstr>Correction de l’effet température</vt:lpstr>
      <vt:lpstr>Après notre régression</vt:lpstr>
      <vt:lpstr>Test de nos résidus</vt:lpstr>
      <vt:lpstr>Notre modèle</vt:lpstr>
      <vt:lpstr>Moyennes mobiles</vt:lpstr>
      <vt:lpstr>Moyenne mobile: modèle additif</vt:lpstr>
      <vt:lpstr>Moyenne mobile</vt:lpstr>
      <vt:lpstr>Moyenne mobile</vt:lpstr>
      <vt:lpstr>Moyenne mobile</vt:lpstr>
      <vt:lpstr>Méthodologie pour nos modèles</vt:lpstr>
      <vt:lpstr>Holt-Winter</vt:lpstr>
      <vt:lpstr>Prévision de consommation</vt:lpstr>
      <vt:lpstr>SARIMA</vt:lpstr>
      <vt:lpstr>Tests</vt:lpstr>
      <vt:lpstr>PowerPoint 演示文稿</vt:lpstr>
      <vt:lpstr>Sarima paramètre : d</vt:lpstr>
      <vt:lpstr>Sarima paramètre : D</vt:lpstr>
      <vt:lpstr>Sarima paramètre : p</vt:lpstr>
      <vt:lpstr>Sarima paramètre : q</vt:lpstr>
      <vt:lpstr>Sarima paramètre : P</vt:lpstr>
      <vt:lpstr>Sarima paramètre : Q</vt:lpstr>
      <vt:lpstr>SARIMA : modèle 1</vt:lpstr>
      <vt:lpstr>PowerPoint 演示文稿</vt:lpstr>
      <vt:lpstr>Modélisation du modèle 2 : année-1</vt:lpstr>
      <vt:lpstr>Sarima N°2</vt:lpstr>
      <vt:lpstr>Comparaison de nos modèles</vt:lpstr>
      <vt:lpstr>Holt-Winter : année+1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9 : Prédisez la demande en  électricité</dc:title>
  <dc:creator/>
  <cp:lastModifiedBy>Déogratias</cp:lastModifiedBy>
  <cp:revision>12</cp:revision>
  <dcterms:created xsi:type="dcterms:W3CDTF">2021-08-16T06:17:00Z</dcterms:created>
  <dcterms:modified xsi:type="dcterms:W3CDTF">2021-11-09T21:40:23Z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1036-11.2.0.10351</vt:lpwstr>
  </property>
  <property fmtid="{D5CDD505-2E9C-101B-9397-08002B2CF9AE}" pid="3" name="ICV">
    <vt:lpwstr>59485AF7EB294C6FA3FDF7BEDB476975</vt:lpwstr>
  </property>
</Properties>
</file>