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  <p:sldId id="257" r:id="rId3"/>
    <p:sldId id="258" r:id="rId4"/>
    <p:sldId id="264" r:id="rId5"/>
    <p:sldId id="262" r:id="rId6"/>
    <p:sldId id="265" r:id="rId7"/>
    <p:sldId id="268" r:id="rId8"/>
    <p:sldId id="267" r:id="rId9"/>
    <p:sldId id="269" r:id="rId10"/>
    <p:sldId id="270" r:id="rId11"/>
    <p:sldId id="271" r:id="rId12"/>
    <p:sldId id="274" r:id="rId13"/>
    <p:sldId id="276" r:id="rId14"/>
    <p:sldId id="278" r:id="rId15"/>
    <p:sldId id="273" r:id="rId16"/>
    <p:sldId id="275" r:id="rId17"/>
    <p:sldId id="27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6" autoAdjust="0"/>
    <p:restoredTop sz="94660"/>
  </p:normalViewPr>
  <p:slideViewPr>
    <p:cSldViewPr snapToGrid="0">
      <p:cViewPr>
        <p:scale>
          <a:sx n="60" d="100"/>
          <a:sy n="60" d="100"/>
        </p:scale>
        <p:origin x="7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942D-58EB-4B03-94B8-BDE7E925D7E1}" type="datetimeFigureOut">
              <a:rPr lang="es-PE" smtClean="0"/>
              <a:t>7/06/2016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E17C-0B48-4B90-8F78-31C42E9992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73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942D-58EB-4B03-94B8-BDE7E925D7E1}" type="datetimeFigureOut">
              <a:rPr lang="es-PE" smtClean="0"/>
              <a:t>7/06/2016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E17C-0B48-4B90-8F78-31C42E9992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440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942D-58EB-4B03-94B8-BDE7E925D7E1}" type="datetimeFigureOut">
              <a:rPr lang="es-PE" smtClean="0"/>
              <a:t>7/06/2016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E17C-0B48-4B90-8F78-31C42E9992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921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942D-58EB-4B03-94B8-BDE7E925D7E1}" type="datetimeFigureOut">
              <a:rPr lang="es-PE" smtClean="0"/>
              <a:t>7/06/2016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E17C-0B48-4B90-8F78-31C42E9992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731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942D-58EB-4B03-94B8-BDE7E925D7E1}" type="datetimeFigureOut">
              <a:rPr lang="es-PE" smtClean="0"/>
              <a:t>7/06/2016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E17C-0B48-4B90-8F78-31C42E9992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256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942D-58EB-4B03-94B8-BDE7E925D7E1}" type="datetimeFigureOut">
              <a:rPr lang="es-PE" smtClean="0"/>
              <a:t>7/06/2016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E17C-0B48-4B90-8F78-31C42E9992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470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942D-58EB-4B03-94B8-BDE7E925D7E1}" type="datetimeFigureOut">
              <a:rPr lang="es-PE" smtClean="0"/>
              <a:t>7/06/2016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E17C-0B48-4B90-8F78-31C42E9992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851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942D-58EB-4B03-94B8-BDE7E925D7E1}" type="datetimeFigureOut">
              <a:rPr lang="es-PE" smtClean="0"/>
              <a:t>7/06/2016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E17C-0B48-4B90-8F78-31C42E9992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910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942D-58EB-4B03-94B8-BDE7E925D7E1}" type="datetimeFigureOut">
              <a:rPr lang="es-PE" smtClean="0"/>
              <a:t>7/06/2016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E17C-0B48-4B90-8F78-31C42E9992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981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942D-58EB-4B03-94B8-BDE7E925D7E1}" type="datetimeFigureOut">
              <a:rPr lang="es-PE" smtClean="0"/>
              <a:t>7/06/2016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E17C-0B48-4B90-8F78-31C42E9992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444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942D-58EB-4B03-94B8-BDE7E925D7E1}" type="datetimeFigureOut">
              <a:rPr lang="es-PE" smtClean="0"/>
              <a:t>7/06/2016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E17C-0B48-4B90-8F78-31C42E9992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305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942D-58EB-4B03-94B8-BDE7E925D7E1}" type="datetimeFigureOut">
              <a:rPr lang="es-PE" smtClean="0"/>
              <a:t>7/06/2016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2E17C-0B48-4B90-8F78-31C42E9992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274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1.xml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6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7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slide" Target="slide15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>
            <a:hlinkClick r:id="rId3" action="ppaction://hlinksldjump"/>
          </p:cNvPr>
          <p:cNvSpPr/>
          <p:nvPr/>
        </p:nvSpPr>
        <p:spPr>
          <a:xfrm>
            <a:off x="312709" y="1385454"/>
            <a:ext cx="7127182" cy="969819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Agregar nuevo proveedor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693" b="73828" l="41435" r="67204">
                        <a14:foregroundMark x1="48170" y1="67188" x2="48170" y2="67188"/>
                        <a14:foregroundMark x1="50220" y1="59245" x2="50220" y2="59245"/>
                      </a14:backgroundRemoval>
                    </a14:imgEffect>
                  </a14:imgLayer>
                </a14:imgProps>
              </a:ext>
            </a:extLst>
          </a:blip>
          <a:srcRect l="41719" t="51736" r="44552" b="26017"/>
          <a:stretch/>
        </p:blipFill>
        <p:spPr>
          <a:xfrm>
            <a:off x="8173522" y="1385454"/>
            <a:ext cx="3538723" cy="3223830"/>
          </a:xfrm>
          <a:prstGeom prst="rect">
            <a:avLst/>
          </a:prstGeom>
          <a:effectLst/>
        </p:spPr>
      </p:pic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12709" y="2586229"/>
            <a:ext cx="7127182" cy="969819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Directorio de proveedores</a:t>
            </a:r>
          </a:p>
        </p:txBody>
      </p:sp>
      <p:sp>
        <p:nvSpPr>
          <p:cNvPr id="17" name="Rectángulo redondeado 16">
            <a:hlinkClick r:id="rId9" action="ppaction://hlinksldjump"/>
          </p:cNvPr>
          <p:cNvSpPr/>
          <p:nvPr/>
        </p:nvSpPr>
        <p:spPr>
          <a:xfrm>
            <a:off x="312709" y="4237204"/>
            <a:ext cx="7127182" cy="969819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Registrar compra   </a:t>
            </a:r>
          </a:p>
        </p:txBody>
      </p:sp>
    </p:spTree>
    <p:extLst>
      <p:ext uri="{BB962C8B-B14F-4D97-AF65-F5344CB8AC3E}">
        <p14:creationId xmlns:p14="http://schemas.microsoft.com/office/powerpoint/2010/main" val="97193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sp>
        <p:nvSpPr>
          <p:cNvPr id="8" name="Rectángulo redondeado 7">
            <a:hlinkClick r:id="rId6" action="ppaction://hlinksldjump"/>
          </p:cNvPr>
          <p:cNvSpPr/>
          <p:nvPr/>
        </p:nvSpPr>
        <p:spPr>
          <a:xfrm>
            <a:off x="9347200" y="5953653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Regresar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0989" y="723039"/>
            <a:ext cx="46570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Revisar inventario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14366"/>
              </p:ext>
            </p:extLst>
          </p:nvPr>
        </p:nvGraphicFramePr>
        <p:xfrm>
          <a:off x="2198828" y="1472471"/>
          <a:ext cx="6605111" cy="4122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1390450691"/>
                    </a:ext>
                  </a:extLst>
                </a:gridCol>
                <a:gridCol w="2767615">
                  <a:extLst>
                    <a:ext uri="{9D8B030D-6E8A-4147-A177-3AD203B41FA5}">
                      <a16:colId xmlns:a16="http://schemas.microsoft.com/office/drawing/2014/main" val="186818718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741096045"/>
                    </a:ext>
                  </a:extLst>
                </a:gridCol>
                <a:gridCol w="1080897">
                  <a:extLst>
                    <a:ext uri="{9D8B030D-6E8A-4147-A177-3AD203B41FA5}">
                      <a16:colId xmlns:a16="http://schemas.microsoft.com/office/drawing/2014/main" val="3718910295"/>
                    </a:ext>
                  </a:extLst>
                </a:gridCol>
                <a:gridCol w="1055751">
                  <a:extLst>
                    <a:ext uri="{9D8B030D-6E8A-4147-A177-3AD203B41FA5}">
                      <a16:colId xmlns:a16="http://schemas.microsoft.com/office/drawing/2014/main" val="2833128664"/>
                    </a:ext>
                  </a:extLst>
                </a:gridCol>
              </a:tblGrid>
              <a:tr h="364425"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Descripción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Almacén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Cantidad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Comprar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7290"/>
                  </a:ext>
                </a:extLst>
              </a:tr>
              <a:tr h="36442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712784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Cuerda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606613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Botella</a:t>
                      </a:r>
                      <a:r>
                        <a:rPr lang="es-PE" sz="1600" baseline="0" dirty="0"/>
                        <a:t> de Johnnie Walker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889199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Botella de Damajuana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812650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Cuchilla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047345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Uhu</a:t>
                      </a:r>
                      <a:r>
                        <a:rPr lang="es-PE" sz="1600" baseline="0" dirty="0"/>
                        <a:t> pegalotodo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224663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Uhu pegalotodo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65592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Interruptor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67989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Botella de Cerveza Cusqueña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600996"/>
                  </a:ext>
                </a:extLst>
              </a:tr>
            </a:tbl>
          </a:graphicData>
        </a:graphic>
      </p:graphicFrame>
      <p:pic>
        <p:nvPicPr>
          <p:cNvPr id="11" name="Picture 2" descr="http://toastytech.com/guis/win98desk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5" t="43569" r="2934" b="13264"/>
          <a:stretch/>
        </p:blipFill>
        <p:spPr bwMode="auto">
          <a:xfrm flipH="1">
            <a:off x="8794966" y="2192980"/>
            <a:ext cx="257963" cy="341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humb1.shutterstock.com/photos/thumb_large/259384/259384,1273388904,4.jpg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67" b="48667" l="1796" r="47904">
                        <a14:backgroundMark x1="19760" y1="11333" x2="19760" y2="11333"/>
                        <a14:backgroundMark x1="26946" y1="11333" x2="26946" y2="11333"/>
                        <a14:backgroundMark x1="32934" y1="11333" x2="32934" y2="11333"/>
                        <a14:backgroundMark x1="34731" y1="11333" x2="34731" y2="11333"/>
                        <a14:backgroundMark x1="34132" y1="12000" x2="34132" y2="12000"/>
                        <a14:backgroundMark x1="36527" y1="17333" x2="36527" y2="1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70" t="4365" r="54213" b="60768"/>
          <a:stretch/>
        </p:blipFill>
        <p:spPr bwMode="auto">
          <a:xfrm>
            <a:off x="8167729" y="2210081"/>
            <a:ext cx="413815" cy="3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thumb1.shutterstock.com/photos/thumb_large/259384/259384,1273388904,4.jpg"/>
          <p:cNvPicPr>
            <a:picLocks noChangeAspect="1" noChangeArrowheads="1"/>
          </p:cNvPicPr>
          <p:nvPr/>
        </p:nvPicPr>
        <p:blipFill rotWithShape="1"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4000" b="91333" l="23952" r="610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06" t="53456" r="39064" b="7541"/>
          <a:stretch/>
        </p:blipFill>
        <p:spPr bwMode="auto">
          <a:xfrm>
            <a:off x="8161425" y="2256324"/>
            <a:ext cx="339338" cy="3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thumb1.shutterstock.com/photos/thumb_large/259384/259384,1273388904,4.jpg"/>
          <p:cNvPicPr>
            <a:picLocks noChangeAspect="1" noChangeArrowheads="1"/>
          </p:cNvPicPr>
          <p:nvPr/>
        </p:nvPicPr>
        <p:blipFill rotWithShape="1"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4000" b="91333" l="23952" r="610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06" t="53456" r="39064" b="7541"/>
          <a:stretch/>
        </p:blipFill>
        <p:spPr bwMode="auto">
          <a:xfrm>
            <a:off x="8161425" y="2684494"/>
            <a:ext cx="339338" cy="3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thumb1.shutterstock.com/photos/thumb_large/259384/259384,1273388904,4.jpg"/>
          <p:cNvPicPr>
            <a:picLocks noChangeAspect="1" noChangeArrowheads="1"/>
          </p:cNvPicPr>
          <p:nvPr/>
        </p:nvPicPr>
        <p:blipFill rotWithShape="1"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4000" b="91333" l="23952" r="610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06" t="53456" r="39064" b="7541"/>
          <a:stretch/>
        </p:blipFill>
        <p:spPr bwMode="auto">
          <a:xfrm>
            <a:off x="8161425" y="3085047"/>
            <a:ext cx="339338" cy="3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thumb1.shutterstock.com/photos/thumb_large/259384/259384,1273388904,4.jpg"/>
          <p:cNvPicPr>
            <a:picLocks noChangeAspect="1" noChangeArrowheads="1"/>
          </p:cNvPicPr>
          <p:nvPr/>
        </p:nvPicPr>
        <p:blipFill rotWithShape="1"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4000" b="91333" l="23952" r="610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06" t="53456" r="39064" b="7541"/>
          <a:stretch/>
        </p:blipFill>
        <p:spPr bwMode="auto">
          <a:xfrm>
            <a:off x="8161425" y="3527852"/>
            <a:ext cx="339338" cy="3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thumb1.shutterstock.com/photos/thumb_large/259384/259384,1273388904,4.jpg"/>
          <p:cNvPicPr>
            <a:picLocks noChangeAspect="1" noChangeArrowheads="1"/>
          </p:cNvPicPr>
          <p:nvPr/>
        </p:nvPicPr>
        <p:blipFill rotWithShape="1"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4000" b="91333" l="23952" r="610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06" t="53456" r="39064" b="7541"/>
          <a:stretch/>
        </p:blipFill>
        <p:spPr bwMode="auto">
          <a:xfrm>
            <a:off x="8161425" y="3941508"/>
            <a:ext cx="339338" cy="3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thumb1.shutterstock.com/photos/thumb_large/259384/259384,1273388904,4.jpg"/>
          <p:cNvPicPr>
            <a:picLocks noChangeAspect="1" noChangeArrowheads="1"/>
          </p:cNvPicPr>
          <p:nvPr/>
        </p:nvPicPr>
        <p:blipFill rotWithShape="1"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4000" b="91333" l="23952" r="610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06" t="53456" r="39064" b="7541"/>
          <a:stretch/>
        </p:blipFill>
        <p:spPr bwMode="auto">
          <a:xfrm>
            <a:off x="8161425" y="4371089"/>
            <a:ext cx="339338" cy="3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thumb1.shutterstock.com/photos/thumb_large/259384/259384,1273388904,4.jpg"/>
          <p:cNvPicPr>
            <a:picLocks noChangeAspect="1" noChangeArrowheads="1"/>
          </p:cNvPicPr>
          <p:nvPr/>
        </p:nvPicPr>
        <p:blipFill rotWithShape="1"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4000" b="91333" l="23952" r="610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06" t="53456" r="39064" b="7541"/>
          <a:stretch/>
        </p:blipFill>
        <p:spPr bwMode="auto">
          <a:xfrm>
            <a:off x="8161425" y="4795790"/>
            <a:ext cx="339338" cy="3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thumb1.shutterstock.com/photos/thumb_large/259384/259384,1273388904,4.jpg"/>
          <p:cNvPicPr>
            <a:picLocks noChangeAspect="1" noChangeArrowheads="1"/>
          </p:cNvPicPr>
          <p:nvPr/>
        </p:nvPicPr>
        <p:blipFill rotWithShape="1"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4000" b="91333" l="23952" r="610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06" t="53456" r="39064" b="7541"/>
          <a:stretch/>
        </p:blipFill>
        <p:spPr bwMode="auto">
          <a:xfrm>
            <a:off x="8161425" y="5225371"/>
            <a:ext cx="339338" cy="3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thumb1.shutterstock.com/photos/thumb_large/259384/259384,1273388904,4.jpg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67" b="48667" l="1796" r="47904">
                        <a14:backgroundMark x1="19760" y1="11333" x2="19760" y2="11333"/>
                        <a14:backgroundMark x1="26946" y1="11333" x2="26946" y2="11333"/>
                        <a14:backgroundMark x1="32934" y1="11333" x2="32934" y2="11333"/>
                        <a14:backgroundMark x1="34731" y1="11333" x2="34731" y2="11333"/>
                        <a14:backgroundMark x1="34132" y1="12000" x2="34132" y2="12000"/>
                        <a14:backgroundMark x1="36527" y1="17333" x2="36527" y2="1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70" t="4365" r="54213" b="60768"/>
          <a:stretch/>
        </p:blipFill>
        <p:spPr bwMode="auto">
          <a:xfrm>
            <a:off x="8167729" y="2623736"/>
            <a:ext cx="413815" cy="3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thumb1.shutterstock.com/photos/thumb_large/259384/259384,1273388904,4.jpg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67" b="48667" l="1796" r="47904">
                        <a14:backgroundMark x1="19760" y1="11333" x2="19760" y2="11333"/>
                        <a14:backgroundMark x1="26946" y1="11333" x2="26946" y2="11333"/>
                        <a14:backgroundMark x1="32934" y1="11333" x2="32934" y2="11333"/>
                        <a14:backgroundMark x1="34731" y1="11333" x2="34731" y2="11333"/>
                        <a14:backgroundMark x1="34132" y1="12000" x2="34132" y2="12000"/>
                        <a14:backgroundMark x1="36527" y1="17333" x2="36527" y2="1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70" t="4365" r="54213" b="60768"/>
          <a:stretch/>
        </p:blipFill>
        <p:spPr bwMode="auto">
          <a:xfrm>
            <a:off x="8167729" y="3465567"/>
            <a:ext cx="413815" cy="3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thumb1.shutterstock.com/photos/thumb_large/259384/259384,1273388904,4.jpg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67" b="48667" l="1796" r="47904">
                        <a14:backgroundMark x1="19760" y1="11333" x2="19760" y2="11333"/>
                        <a14:backgroundMark x1="26946" y1="11333" x2="26946" y2="11333"/>
                        <a14:backgroundMark x1="32934" y1="11333" x2="32934" y2="11333"/>
                        <a14:backgroundMark x1="34731" y1="11333" x2="34731" y2="11333"/>
                        <a14:backgroundMark x1="34132" y1="12000" x2="34132" y2="12000"/>
                        <a14:backgroundMark x1="36527" y1="17333" x2="36527" y2="1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70" t="4365" r="54213" b="60768"/>
          <a:stretch/>
        </p:blipFill>
        <p:spPr bwMode="auto">
          <a:xfrm>
            <a:off x="8167729" y="4307394"/>
            <a:ext cx="413815" cy="3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thumb1.shutterstock.com/photos/thumb_large/259384/259384,1273388904,4.jpg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67" b="48667" l="1796" r="47904">
                        <a14:backgroundMark x1="19760" y1="11333" x2="19760" y2="11333"/>
                        <a14:backgroundMark x1="26946" y1="11333" x2="26946" y2="11333"/>
                        <a14:backgroundMark x1="32934" y1="11333" x2="32934" y2="11333"/>
                        <a14:backgroundMark x1="34731" y1="11333" x2="34731" y2="11333"/>
                        <a14:backgroundMark x1="34132" y1="12000" x2="34132" y2="12000"/>
                        <a14:backgroundMark x1="36527" y1="17333" x2="36527" y2="1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70" t="4365" r="54213" b="60768"/>
          <a:stretch/>
        </p:blipFill>
        <p:spPr bwMode="auto">
          <a:xfrm>
            <a:off x="8167729" y="5163734"/>
            <a:ext cx="413815" cy="3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redondeado 24">
            <a:hlinkClick r:id="rId11" action="ppaction://hlinksldjump"/>
          </p:cNvPr>
          <p:cNvSpPr/>
          <p:nvPr/>
        </p:nvSpPr>
        <p:spPr>
          <a:xfrm>
            <a:off x="6673246" y="5953653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Procesar</a:t>
            </a:r>
          </a:p>
        </p:txBody>
      </p:sp>
      <p:sp>
        <p:nvSpPr>
          <p:cNvPr id="12" name="Llamada con línea 1 11"/>
          <p:cNvSpPr/>
          <p:nvPr/>
        </p:nvSpPr>
        <p:spPr>
          <a:xfrm>
            <a:off x="9669929" y="1264695"/>
            <a:ext cx="2379683" cy="3640704"/>
          </a:xfrm>
          <a:prstGeom prst="borderCallout1">
            <a:avLst>
              <a:gd name="adj1" fmla="val 2006"/>
              <a:gd name="adj2" fmla="val -6073"/>
              <a:gd name="adj3" fmla="val -6186"/>
              <a:gd name="adj4" fmla="val -207102"/>
            </a:avLst>
          </a:prstGeom>
          <a:ln w="57150">
            <a:solidFill>
              <a:srgbClr val="C0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Aparecen los materiales que tengan cantidad menor a 5 en un almacén y los materiales cuya suma de cantidades en todos los almacenes sea menor a la cantidad solicitada en alguna lista de compras</a:t>
            </a:r>
          </a:p>
        </p:txBody>
      </p:sp>
    </p:spTree>
    <p:extLst>
      <p:ext uri="{BB962C8B-B14F-4D97-AF65-F5344CB8AC3E}">
        <p14:creationId xmlns:p14="http://schemas.microsoft.com/office/powerpoint/2010/main" val="27682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12881"/>
              </p:ext>
            </p:extLst>
          </p:nvPr>
        </p:nvGraphicFramePr>
        <p:xfrm>
          <a:off x="2085473" y="1947877"/>
          <a:ext cx="8021053" cy="37316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1390450691"/>
                    </a:ext>
                  </a:extLst>
                </a:gridCol>
                <a:gridCol w="2608961">
                  <a:extLst>
                    <a:ext uri="{9D8B030D-6E8A-4147-A177-3AD203B41FA5}">
                      <a16:colId xmlns:a16="http://schemas.microsoft.com/office/drawing/2014/main" val="186818718"/>
                    </a:ext>
                  </a:extLst>
                </a:gridCol>
                <a:gridCol w="1439858">
                  <a:extLst>
                    <a:ext uri="{9D8B030D-6E8A-4147-A177-3AD203B41FA5}">
                      <a16:colId xmlns:a16="http://schemas.microsoft.com/office/drawing/2014/main" val="2741096045"/>
                    </a:ext>
                  </a:extLst>
                </a:gridCol>
                <a:gridCol w="1080897">
                  <a:extLst>
                    <a:ext uri="{9D8B030D-6E8A-4147-A177-3AD203B41FA5}">
                      <a16:colId xmlns:a16="http://schemas.microsoft.com/office/drawing/2014/main" val="3428157415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3718910295"/>
                    </a:ext>
                  </a:extLst>
                </a:gridCol>
                <a:gridCol w="907279">
                  <a:extLst>
                    <a:ext uri="{9D8B030D-6E8A-4147-A177-3AD203B41FA5}">
                      <a16:colId xmlns:a16="http://schemas.microsoft.com/office/drawing/2014/main" val="2833128664"/>
                    </a:ext>
                  </a:extLst>
                </a:gridCol>
              </a:tblGrid>
              <a:tr h="364425"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Descripción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  <a:r>
                        <a:rPr lang="es-PE" baseline="0" dirty="0"/>
                        <a:t> Proveedor</a:t>
                      </a:r>
                      <a:endParaRPr lang="es-PE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Cantidad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Precio </a:t>
                      </a:r>
                      <a:r>
                        <a:rPr lang="es-PE" dirty="0" err="1"/>
                        <a:t>Unit</a:t>
                      </a:r>
                      <a:r>
                        <a:rPr lang="es-PE" dirty="0"/>
                        <a:t>.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Total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7290"/>
                  </a:ext>
                </a:extLst>
              </a:tr>
              <a:tr h="36442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712784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Cuerda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606613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Botella</a:t>
                      </a:r>
                      <a:r>
                        <a:rPr lang="es-PE" sz="1600" baseline="0" dirty="0"/>
                        <a:t> de Johnnie Walker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889199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Cuchilla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047345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Uhu</a:t>
                      </a:r>
                      <a:r>
                        <a:rPr lang="es-PE" sz="1600" baseline="0" dirty="0"/>
                        <a:t> pegalotodo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224663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Botella de Cerveza Cusqueña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600996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Alicates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555617"/>
                  </a:ext>
                </a:extLst>
              </a:tr>
              <a:tr h="423817">
                <a:tc gridSpan="6">
                  <a:txBody>
                    <a:bodyPr/>
                    <a:lstStyle/>
                    <a:p>
                      <a:pPr algn="l"/>
                      <a:r>
                        <a:rPr lang="es-PE" sz="2400" b="1" dirty="0"/>
                        <a:t>+</a:t>
                      </a:r>
                      <a:r>
                        <a:rPr lang="es-PE" sz="1800" b="1" baseline="0" dirty="0"/>
                        <a:t> Agregar producto</a:t>
                      </a:r>
                      <a:endParaRPr lang="es-PE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609916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3140"/>
              </p:ext>
            </p:extLst>
          </p:nvPr>
        </p:nvGraphicFramePr>
        <p:xfrm>
          <a:off x="2085473" y="2677879"/>
          <a:ext cx="8021053" cy="30001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1390450691"/>
                    </a:ext>
                  </a:extLst>
                </a:gridCol>
                <a:gridCol w="2608961">
                  <a:extLst>
                    <a:ext uri="{9D8B030D-6E8A-4147-A177-3AD203B41FA5}">
                      <a16:colId xmlns:a16="http://schemas.microsoft.com/office/drawing/2014/main" val="186818718"/>
                    </a:ext>
                  </a:extLst>
                </a:gridCol>
                <a:gridCol w="1439858">
                  <a:extLst>
                    <a:ext uri="{9D8B030D-6E8A-4147-A177-3AD203B41FA5}">
                      <a16:colId xmlns:a16="http://schemas.microsoft.com/office/drawing/2014/main" val="2741096045"/>
                    </a:ext>
                  </a:extLst>
                </a:gridCol>
                <a:gridCol w="1080897">
                  <a:extLst>
                    <a:ext uri="{9D8B030D-6E8A-4147-A177-3AD203B41FA5}">
                      <a16:colId xmlns:a16="http://schemas.microsoft.com/office/drawing/2014/main" val="3428157415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3718910295"/>
                    </a:ext>
                  </a:extLst>
                </a:gridCol>
                <a:gridCol w="907279">
                  <a:extLst>
                    <a:ext uri="{9D8B030D-6E8A-4147-A177-3AD203B41FA5}">
                      <a16:colId xmlns:a16="http://schemas.microsoft.com/office/drawing/2014/main" val="2833128664"/>
                    </a:ext>
                  </a:extLst>
                </a:gridCol>
              </a:tblGrid>
              <a:tr h="423817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606613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889199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047345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224663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600996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555617"/>
                  </a:ext>
                </a:extLst>
              </a:tr>
              <a:tr h="423817">
                <a:tc gridSpan="6">
                  <a:txBody>
                    <a:bodyPr/>
                    <a:lstStyle/>
                    <a:p>
                      <a:r>
                        <a:rPr lang="es-PE" sz="2400" dirty="0">
                          <a:noFill/>
                        </a:rPr>
                        <a:t>,</a:t>
                      </a:r>
                      <a:endParaRPr lang="es-PE" sz="2000" dirty="0">
                        <a:noFill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609916"/>
                  </a:ext>
                </a:extLst>
              </a:tr>
            </a:tbl>
          </a:graphicData>
        </a:graphic>
      </p:graphicFrame>
      <p:pic>
        <p:nvPicPr>
          <p:cNvPr id="4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1804" y="723039"/>
            <a:ext cx="3911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Procesar compra</a:t>
            </a:r>
          </a:p>
        </p:txBody>
      </p:sp>
      <p:sp>
        <p:nvSpPr>
          <p:cNvPr id="9" name="Rectángulo redondeado 8">
            <a:hlinkClick r:id="rId6" action="ppaction://hlinksldjump"/>
          </p:cNvPr>
          <p:cNvSpPr/>
          <p:nvPr/>
        </p:nvSpPr>
        <p:spPr>
          <a:xfrm>
            <a:off x="9347200" y="5953653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Regresar</a:t>
            </a:r>
          </a:p>
        </p:txBody>
      </p:sp>
      <p:sp>
        <p:nvSpPr>
          <p:cNvPr id="13" name="Rectángulo redondeado 12">
            <a:hlinkClick r:id="rId7" action="ppaction://hlinksldjump"/>
          </p:cNvPr>
          <p:cNvSpPr/>
          <p:nvPr/>
        </p:nvSpPr>
        <p:spPr>
          <a:xfrm>
            <a:off x="6673246" y="5953653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Procesar</a:t>
            </a:r>
          </a:p>
        </p:txBody>
      </p:sp>
      <p:sp>
        <p:nvSpPr>
          <p:cNvPr id="15" name="Llamada con línea 1 14"/>
          <p:cNvSpPr/>
          <p:nvPr/>
        </p:nvSpPr>
        <p:spPr>
          <a:xfrm>
            <a:off x="296601" y="1477457"/>
            <a:ext cx="1570072" cy="4623522"/>
          </a:xfrm>
          <a:prstGeom prst="borderCallout1">
            <a:avLst>
              <a:gd name="adj1" fmla="val -422"/>
              <a:gd name="adj2" fmla="val 112449"/>
              <a:gd name="adj3" fmla="val 6652"/>
              <a:gd name="adj4" fmla="val 393684"/>
            </a:avLst>
          </a:prstGeom>
          <a:ln w="57150">
            <a:solidFill>
              <a:srgbClr val="C0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El id proveedor, cantidad y precio unitario son ingresados por el usuario, se puede agregar productos nuevos ingresando id de material, id de proveedor cantidad y precio unitario</a:t>
            </a:r>
          </a:p>
        </p:txBody>
      </p:sp>
      <p:sp>
        <p:nvSpPr>
          <p:cNvPr id="16" name="Llamada con línea 1 15"/>
          <p:cNvSpPr/>
          <p:nvPr/>
        </p:nvSpPr>
        <p:spPr>
          <a:xfrm>
            <a:off x="10229072" y="1008169"/>
            <a:ext cx="1866676" cy="2841936"/>
          </a:xfrm>
          <a:prstGeom prst="borderCallout1">
            <a:avLst>
              <a:gd name="adj1" fmla="val 5823"/>
              <a:gd name="adj2" fmla="val -11182"/>
              <a:gd name="adj3" fmla="val 30738"/>
              <a:gd name="adj4" fmla="val -70704"/>
            </a:avLst>
          </a:prstGeom>
          <a:ln w="57150">
            <a:solidFill>
              <a:srgbClr val="C0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Los campos descripción y Total se llenan automáticamente con los valores de Id del material y la multiplicación de cantidad por precio unitario, respectivamente</a:t>
            </a:r>
          </a:p>
        </p:txBody>
      </p:sp>
    </p:spTree>
    <p:extLst>
      <p:ext uri="{BB962C8B-B14F-4D97-AF65-F5344CB8AC3E}">
        <p14:creationId xmlns:p14="http://schemas.microsoft.com/office/powerpoint/2010/main" val="107054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-4299" y="723039"/>
            <a:ext cx="4160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Pagos a realizar</a:t>
            </a:r>
          </a:p>
        </p:txBody>
      </p:sp>
      <p:sp>
        <p:nvSpPr>
          <p:cNvPr id="9" name="Rectángulo redondeado 8">
            <a:hlinkClick r:id="rId6" action="ppaction://hlinksldjump"/>
          </p:cNvPr>
          <p:cNvSpPr/>
          <p:nvPr/>
        </p:nvSpPr>
        <p:spPr>
          <a:xfrm>
            <a:off x="9347200" y="5953653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Regresar</a:t>
            </a:r>
          </a:p>
        </p:txBody>
      </p:sp>
      <p:sp>
        <p:nvSpPr>
          <p:cNvPr id="10" name="Rectángulo redondeado 9">
            <a:hlinkClick r:id="rId7" action="ppaction://hlinksldjump"/>
          </p:cNvPr>
          <p:cNvSpPr/>
          <p:nvPr/>
        </p:nvSpPr>
        <p:spPr>
          <a:xfrm>
            <a:off x="6673246" y="5953653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Aceptar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11653"/>
              </p:ext>
            </p:extLst>
          </p:nvPr>
        </p:nvGraphicFramePr>
        <p:xfrm>
          <a:off x="1734266" y="1515105"/>
          <a:ext cx="4468463" cy="4122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1390450691"/>
                    </a:ext>
                  </a:extLst>
                </a:gridCol>
                <a:gridCol w="2767615">
                  <a:extLst>
                    <a:ext uri="{9D8B030D-6E8A-4147-A177-3AD203B41FA5}">
                      <a16:colId xmlns:a16="http://schemas.microsoft.com/office/drawing/2014/main" val="186818718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741096045"/>
                    </a:ext>
                  </a:extLst>
                </a:gridCol>
              </a:tblGrid>
              <a:tr h="364425"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Razón social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Total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7290"/>
                  </a:ext>
                </a:extLst>
              </a:tr>
              <a:tr h="36442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712784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Galeria</a:t>
                      </a:r>
                      <a:r>
                        <a:rPr lang="es-PE" sz="1600" dirty="0"/>
                        <a:t> Continental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606613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Hacsa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Perú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889199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/>
                        <a:t>Tai</a:t>
                      </a:r>
                      <a:r>
                        <a:rPr lang="es-PE" sz="1600" baseline="0" dirty="0"/>
                        <a:t> Loy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65592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Solemsa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67989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600996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29006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828221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89849"/>
                  </a:ext>
                </a:extLst>
              </a:tr>
            </a:tbl>
          </a:graphicData>
        </a:graphic>
      </p:graphicFrame>
      <p:pic>
        <p:nvPicPr>
          <p:cNvPr id="12" name="Picture 2" descr="http://toastytech.com/guis/win98desk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5" t="43569" r="2934" b="13264"/>
          <a:stretch/>
        </p:blipFill>
        <p:spPr bwMode="auto">
          <a:xfrm flipH="1">
            <a:off x="6223308" y="2221099"/>
            <a:ext cx="257963" cy="341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toastytech.com/guis/win98desk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5" t="47246" r="2934" b="44603"/>
          <a:stretch/>
        </p:blipFill>
        <p:spPr bwMode="auto">
          <a:xfrm flipH="1">
            <a:off x="6223307" y="2486327"/>
            <a:ext cx="257961" cy="29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7228666" y="2752269"/>
            <a:ext cx="1675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Total: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904126" y="2774121"/>
            <a:ext cx="2381495" cy="6767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420.00</a:t>
            </a:r>
          </a:p>
        </p:txBody>
      </p:sp>
    </p:spTree>
    <p:extLst>
      <p:ext uri="{BB962C8B-B14F-4D97-AF65-F5344CB8AC3E}">
        <p14:creationId xmlns:p14="http://schemas.microsoft.com/office/powerpoint/2010/main" val="58799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-4299" y="723039"/>
            <a:ext cx="4160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Pagos a realizar</a:t>
            </a:r>
          </a:p>
        </p:txBody>
      </p:sp>
      <p:sp>
        <p:nvSpPr>
          <p:cNvPr id="9" name="Rectángulo redondeado 8">
            <a:hlinkClick r:id="rId6" action="ppaction://hlinksldjump"/>
          </p:cNvPr>
          <p:cNvSpPr/>
          <p:nvPr/>
        </p:nvSpPr>
        <p:spPr>
          <a:xfrm>
            <a:off x="9347200" y="5953653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Regresar</a:t>
            </a:r>
          </a:p>
        </p:txBody>
      </p:sp>
      <p:sp>
        <p:nvSpPr>
          <p:cNvPr id="10" name="Rectángulo redondeado 9">
            <a:hlinkClick r:id="rId7" action="ppaction://hlinksldjump"/>
          </p:cNvPr>
          <p:cNvSpPr/>
          <p:nvPr/>
        </p:nvSpPr>
        <p:spPr>
          <a:xfrm>
            <a:off x="6673246" y="5953653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Aceptar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/>
          </p:nvPr>
        </p:nvGraphicFramePr>
        <p:xfrm>
          <a:off x="1734266" y="1515105"/>
          <a:ext cx="4468463" cy="4122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1390450691"/>
                    </a:ext>
                  </a:extLst>
                </a:gridCol>
                <a:gridCol w="2767615">
                  <a:extLst>
                    <a:ext uri="{9D8B030D-6E8A-4147-A177-3AD203B41FA5}">
                      <a16:colId xmlns:a16="http://schemas.microsoft.com/office/drawing/2014/main" val="186818718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741096045"/>
                    </a:ext>
                  </a:extLst>
                </a:gridCol>
              </a:tblGrid>
              <a:tr h="364425"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Razón social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Total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7290"/>
                  </a:ext>
                </a:extLst>
              </a:tr>
              <a:tr h="36442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712784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Galeria</a:t>
                      </a:r>
                      <a:r>
                        <a:rPr lang="es-PE" sz="1600" dirty="0"/>
                        <a:t> Continental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606613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Hacsa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Perú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889199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/>
                        <a:t>Tai</a:t>
                      </a:r>
                      <a:r>
                        <a:rPr lang="es-PE" sz="1600" baseline="0" dirty="0"/>
                        <a:t> Loy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65592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Solemsa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67989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600996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29006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828221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89849"/>
                  </a:ext>
                </a:extLst>
              </a:tr>
            </a:tbl>
          </a:graphicData>
        </a:graphic>
      </p:graphicFrame>
      <p:pic>
        <p:nvPicPr>
          <p:cNvPr id="12" name="Picture 2" descr="http://toastytech.com/guis/win98desk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5" t="43569" r="2934" b="13264"/>
          <a:stretch/>
        </p:blipFill>
        <p:spPr bwMode="auto">
          <a:xfrm flipH="1">
            <a:off x="6223308" y="2221099"/>
            <a:ext cx="257963" cy="341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toastytech.com/guis/win98desk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5" t="47246" r="2934" b="44603"/>
          <a:stretch/>
        </p:blipFill>
        <p:spPr bwMode="auto">
          <a:xfrm flipH="1">
            <a:off x="6223307" y="2486327"/>
            <a:ext cx="257961" cy="29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7228666" y="2752269"/>
            <a:ext cx="1675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Total: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904126" y="2774121"/>
            <a:ext cx="2381495" cy="6767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420.00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2636928" y="2395689"/>
            <a:ext cx="6898958" cy="2364058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>
                <a:solidFill>
                  <a:schemeClr val="bg1"/>
                </a:solidFill>
                <a:latin typeface="OCR A Extended" panose="02010509020102010303" pitchFamily="50" charset="0"/>
              </a:rPr>
              <a:t>La compra ha sido registrada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8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>
            <a:hlinkClick r:id="rId3" action="ppaction://hlinksldjump"/>
          </p:cNvPr>
          <p:cNvSpPr/>
          <p:nvPr/>
        </p:nvSpPr>
        <p:spPr>
          <a:xfrm>
            <a:off x="312709" y="1385454"/>
            <a:ext cx="7127182" cy="969819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Agregar nuevo proveedor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693" b="73828" l="41435" r="67204">
                        <a14:foregroundMark x1="48170" y1="67188" x2="48170" y2="67188"/>
                        <a14:foregroundMark x1="50220" y1="59245" x2="50220" y2="59245"/>
                      </a14:backgroundRemoval>
                    </a14:imgEffect>
                  </a14:imgLayer>
                </a14:imgProps>
              </a:ext>
            </a:extLst>
          </a:blip>
          <a:srcRect l="41719" t="51736" r="44552" b="26017"/>
          <a:stretch/>
        </p:blipFill>
        <p:spPr>
          <a:xfrm>
            <a:off x="8173522" y="1385454"/>
            <a:ext cx="3538723" cy="3223830"/>
          </a:xfrm>
          <a:prstGeom prst="rect">
            <a:avLst/>
          </a:prstGeom>
          <a:effectLst/>
        </p:spPr>
      </p:pic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12709" y="2586229"/>
            <a:ext cx="7127182" cy="969819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Directorio de proveedores</a:t>
            </a:r>
          </a:p>
        </p:txBody>
      </p:sp>
      <p:sp>
        <p:nvSpPr>
          <p:cNvPr id="17" name="Rectángulo redondeado 16">
            <a:hlinkClick r:id="rId9" action="ppaction://hlinksldjump"/>
          </p:cNvPr>
          <p:cNvSpPr/>
          <p:nvPr/>
        </p:nvSpPr>
        <p:spPr>
          <a:xfrm>
            <a:off x="312709" y="4237204"/>
            <a:ext cx="7127182" cy="969819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Registrar compra   </a:t>
            </a:r>
          </a:p>
        </p:txBody>
      </p:sp>
    </p:spTree>
    <p:extLst>
      <p:ext uri="{BB962C8B-B14F-4D97-AF65-F5344CB8AC3E}">
        <p14:creationId xmlns:p14="http://schemas.microsoft.com/office/powerpoint/2010/main" val="115682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42369"/>
              </p:ext>
            </p:extLst>
          </p:nvPr>
        </p:nvGraphicFramePr>
        <p:xfrm>
          <a:off x="2085473" y="1947877"/>
          <a:ext cx="8021053" cy="1612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1390450691"/>
                    </a:ext>
                  </a:extLst>
                </a:gridCol>
                <a:gridCol w="2608961">
                  <a:extLst>
                    <a:ext uri="{9D8B030D-6E8A-4147-A177-3AD203B41FA5}">
                      <a16:colId xmlns:a16="http://schemas.microsoft.com/office/drawing/2014/main" val="186818718"/>
                    </a:ext>
                  </a:extLst>
                </a:gridCol>
                <a:gridCol w="1439858">
                  <a:extLst>
                    <a:ext uri="{9D8B030D-6E8A-4147-A177-3AD203B41FA5}">
                      <a16:colId xmlns:a16="http://schemas.microsoft.com/office/drawing/2014/main" val="2741096045"/>
                    </a:ext>
                  </a:extLst>
                </a:gridCol>
                <a:gridCol w="1080897">
                  <a:extLst>
                    <a:ext uri="{9D8B030D-6E8A-4147-A177-3AD203B41FA5}">
                      <a16:colId xmlns:a16="http://schemas.microsoft.com/office/drawing/2014/main" val="3428157415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3718910295"/>
                    </a:ext>
                  </a:extLst>
                </a:gridCol>
                <a:gridCol w="907279">
                  <a:extLst>
                    <a:ext uri="{9D8B030D-6E8A-4147-A177-3AD203B41FA5}">
                      <a16:colId xmlns:a16="http://schemas.microsoft.com/office/drawing/2014/main" val="2833128664"/>
                    </a:ext>
                  </a:extLst>
                </a:gridCol>
              </a:tblGrid>
              <a:tr h="364425"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Descripción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  <a:r>
                        <a:rPr lang="es-PE" baseline="0" dirty="0"/>
                        <a:t> Proveedor</a:t>
                      </a:r>
                      <a:endParaRPr lang="es-PE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Cantidad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Precio </a:t>
                      </a:r>
                      <a:r>
                        <a:rPr lang="es-PE" dirty="0" err="1"/>
                        <a:t>Unit</a:t>
                      </a:r>
                      <a:r>
                        <a:rPr lang="es-PE" dirty="0"/>
                        <a:t>.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Total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7290"/>
                  </a:ext>
                </a:extLst>
              </a:tr>
              <a:tr h="36442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712784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Alicates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555617"/>
                  </a:ext>
                </a:extLst>
              </a:tr>
              <a:tr h="423817">
                <a:tc gridSpan="6">
                  <a:txBody>
                    <a:bodyPr/>
                    <a:lstStyle/>
                    <a:p>
                      <a:pPr algn="l"/>
                      <a:r>
                        <a:rPr lang="es-PE" sz="2400" b="1" dirty="0"/>
                        <a:t>+</a:t>
                      </a:r>
                      <a:r>
                        <a:rPr lang="es-PE" sz="1800" b="1" baseline="0" dirty="0"/>
                        <a:t> Agregar producto</a:t>
                      </a:r>
                      <a:endParaRPr lang="es-PE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609916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26808"/>
              </p:ext>
            </p:extLst>
          </p:nvPr>
        </p:nvGraphicFramePr>
        <p:xfrm>
          <a:off x="2085473" y="2686141"/>
          <a:ext cx="8021053" cy="8810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1390450691"/>
                    </a:ext>
                  </a:extLst>
                </a:gridCol>
                <a:gridCol w="2608961">
                  <a:extLst>
                    <a:ext uri="{9D8B030D-6E8A-4147-A177-3AD203B41FA5}">
                      <a16:colId xmlns:a16="http://schemas.microsoft.com/office/drawing/2014/main" val="186818718"/>
                    </a:ext>
                  </a:extLst>
                </a:gridCol>
                <a:gridCol w="1439858">
                  <a:extLst>
                    <a:ext uri="{9D8B030D-6E8A-4147-A177-3AD203B41FA5}">
                      <a16:colId xmlns:a16="http://schemas.microsoft.com/office/drawing/2014/main" val="2741096045"/>
                    </a:ext>
                  </a:extLst>
                </a:gridCol>
                <a:gridCol w="1080897">
                  <a:extLst>
                    <a:ext uri="{9D8B030D-6E8A-4147-A177-3AD203B41FA5}">
                      <a16:colId xmlns:a16="http://schemas.microsoft.com/office/drawing/2014/main" val="3428157415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3718910295"/>
                    </a:ext>
                  </a:extLst>
                </a:gridCol>
                <a:gridCol w="907279">
                  <a:extLst>
                    <a:ext uri="{9D8B030D-6E8A-4147-A177-3AD203B41FA5}">
                      <a16:colId xmlns:a16="http://schemas.microsoft.com/office/drawing/2014/main" val="2833128664"/>
                    </a:ext>
                  </a:extLst>
                </a:gridCol>
              </a:tblGrid>
              <a:tr h="423817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555617"/>
                  </a:ext>
                </a:extLst>
              </a:tr>
              <a:tr h="423817">
                <a:tc gridSpan="6">
                  <a:txBody>
                    <a:bodyPr/>
                    <a:lstStyle/>
                    <a:p>
                      <a:r>
                        <a:rPr lang="es-PE" sz="2400" dirty="0">
                          <a:noFill/>
                        </a:rPr>
                        <a:t>,</a:t>
                      </a:r>
                      <a:endParaRPr lang="es-PE" sz="2000" dirty="0">
                        <a:noFill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609916"/>
                  </a:ext>
                </a:extLst>
              </a:tr>
            </a:tbl>
          </a:graphicData>
        </a:graphic>
      </p:graphicFrame>
      <p:pic>
        <p:nvPicPr>
          <p:cNvPr id="4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1804" y="723039"/>
            <a:ext cx="3911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Procesar compra</a:t>
            </a:r>
          </a:p>
        </p:txBody>
      </p:sp>
      <p:sp>
        <p:nvSpPr>
          <p:cNvPr id="9" name="Rectángulo redondeado 8">
            <a:hlinkClick r:id="rId6" action="ppaction://hlinksldjump"/>
          </p:cNvPr>
          <p:cNvSpPr/>
          <p:nvPr/>
        </p:nvSpPr>
        <p:spPr>
          <a:xfrm>
            <a:off x="9347200" y="5953653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Regresar</a:t>
            </a:r>
          </a:p>
        </p:txBody>
      </p:sp>
      <p:sp>
        <p:nvSpPr>
          <p:cNvPr id="13" name="Rectángulo redondeado 12">
            <a:hlinkClick r:id="rId7" action="ppaction://hlinksldjump"/>
          </p:cNvPr>
          <p:cNvSpPr/>
          <p:nvPr/>
        </p:nvSpPr>
        <p:spPr>
          <a:xfrm>
            <a:off x="6673246" y="5953653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Procesar</a:t>
            </a:r>
          </a:p>
        </p:txBody>
      </p:sp>
      <p:sp>
        <p:nvSpPr>
          <p:cNvPr id="12" name="Llamada con línea 1 11"/>
          <p:cNvSpPr/>
          <p:nvPr/>
        </p:nvSpPr>
        <p:spPr>
          <a:xfrm>
            <a:off x="10447239" y="1025283"/>
            <a:ext cx="1570072" cy="2985243"/>
          </a:xfrm>
          <a:prstGeom prst="borderCallout1">
            <a:avLst>
              <a:gd name="adj1" fmla="val 5476"/>
              <a:gd name="adj2" fmla="val -9138"/>
              <a:gd name="adj3" fmla="val 24775"/>
              <a:gd name="adj4" fmla="val -222428"/>
            </a:avLst>
          </a:prstGeom>
          <a:ln w="57150">
            <a:solidFill>
              <a:srgbClr val="C0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Se puede agregar productos nuevos ingresando id de material, id de proveedor cantidad y precio unitario</a:t>
            </a:r>
          </a:p>
        </p:txBody>
      </p:sp>
    </p:spTree>
    <p:extLst>
      <p:ext uri="{BB962C8B-B14F-4D97-AF65-F5344CB8AC3E}">
        <p14:creationId xmlns:p14="http://schemas.microsoft.com/office/powerpoint/2010/main" val="198838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-1" y="720436"/>
            <a:ext cx="4160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Pagos a realizar</a:t>
            </a:r>
          </a:p>
        </p:txBody>
      </p:sp>
      <p:sp>
        <p:nvSpPr>
          <p:cNvPr id="9" name="Rectángulo redondeado 8">
            <a:hlinkClick r:id="rId6" action="ppaction://hlinksldjump"/>
          </p:cNvPr>
          <p:cNvSpPr/>
          <p:nvPr/>
        </p:nvSpPr>
        <p:spPr>
          <a:xfrm>
            <a:off x="9347200" y="5953653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Regresar</a:t>
            </a:r>
          </a:p>
        </p:txBody>
      </p:sp>
      <p:sp>
        <p:nvSpPr>
          <p:cNvPr id="10" name="Rectángulo redondeado 9">
            <a:hlinkClick r:id="rId7" action="ppaction://hlinksldjump"/>
          </p:cNvPr>
          <p:cNvSpPr/>
          <p:nvPr/>
        </p:nvSpPr>
        <p:spPr>
          <a:xfrm>
            <a:off x="6673246" y="5953653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Aceptar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59680"/>
              </p:ext>
            </p:extLst>
          </p:nvPr>
        </p:nvGraphicFramePr>
        <p:xfrm>
          <a:off x="1734266" y="1515105"/>
          <a:ext cx="4468463" cy="4122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1390450691"/>
                    </a:ext>
                  </a:extLst>
                </a:gridCol>
                <a:gridCol w="2767615">
                  <a:extLst>
                    <a:ext uri="{9D8B030D-6E8A-4147-A177-3AD203B41FA5}">
                      <a16:colId xmlns:a16="http://schemas.microsoft.com/office/drawing/2014/main" val="186818718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741096045"/>
                    </a:ext>
                  </a:extLst>
                </a:gridCol>
              </a:tblGrid>
              <a:tr h="364425"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Razón social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Total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7290"/>
                  </a:ext>
                </a:extLst>
              </a:tr>
              <a:tr h="36442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712784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Galeria</a:t>
                      </a:r>
                      <a:r>
                        <a:rPr lang="es-PE" sz="1600" dirty="0"/>
                        <a:t> Continental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606613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889199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65592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67989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600996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29006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828221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89849"/>
                  </a:ext>
                </a:extLst>
              </a:tr>
            </a:tbl>
          </a:graphicData>
        </a:graphic>
      </p:graphicFrame>
      <p:pic>
        <p:nvPicPr>
          <p:cNvPr id="12" name="Picture 2" descr="http://toastytech.com/guis/win98desk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5" t="43569" r="2934" b="13264"/>
          <a:stretch/>
        </p:blipFill>
        <p:spPr bwMode="auto">
          <a:xfrm flipH="1">
            <a:off x="6223308" y="2221099"/>
            <a:ext cx="257963" cy="341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toastytech.com/guis/win98desk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5" t="47246" r="2934" b="44603"/>
          <a:stretch/>
        </p:blipFill>
        <p:spPr bwMode="auto">
          <a:xfrm flipH="1">
            <a:off x="6223307" y="2486327"/>
            <a:ext cx="257961" cy="29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7228666" y="2752269"/>
            <a:ext cx="1675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Total: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904126" y="2774121"/>
            <a:ext cx="2381495" cy="6767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120.00</a:t>
            </a:r>
          </a:p>
        </p:txBody>
      </p:sp>
    </p:spTree>
    <p:extLst>
      <p:ext uri="{BB962C8B-B14F-4D97-AF65-F5344CB8AC3E}">
        <p14:creationId xmlns:p14="http://schemas.microsoft.com/office/powerpoint/2010/main" val="292429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-1" y="720436"/>
            <a:ext cx="4160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Pagos a realizar</a:t>
            </a:r>
          </a:p>
        </p:txBody>
      </p:sp>
      <p:sp>
        <p:nvSpPr>
          <p:cNvPr id="9" name="Rectángulo redondeado 8">
            <a:hlinkClick r:id="rId6" action="ppaction://hlinksldjump"/>
          </p:cNvPr>
          <p:cNvSpPr/>
          <p:nvPr/>
        </p:nvSpPr>
        <p:spPr>
          <a:xfrm>
            <a:off x="9347200" y="5953653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Regresar</a:t>
            </a:r>
          </a:p>
        </p:txBody>
      </p:sp>
      <p:sp>
        <p:nvSpPr>
          <p:cNvPr id="10" name="Rectángulo redondeado 9">
            <a:hlinkClick r:id="rId7" action="ppaction://hlinksldjump"/>
          </p:cNvPr>
          <p:cNvSpPr/>
          <p:nvPr/>
        </p:nvSpPr>
        <p:spPr>
          <a:xfrm>
            <a:off x="6673246" y="5953653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Aceptar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/>
          </p:nvPr>
        </p:nvGraphicFramePr>
        <p:xfrm>
          <a:off x="1734266" y="1515105"/>
          <a:ext cx="4468463" cy="4122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1390450691"/>
                    </a:ext>
                  </a:extLst>
                </a:gridCol>
                <a:gridCol w="2767615">
                  <a:extLst>
                    <a:ext uri="{9D8B030D-6E8A-4147-A177-3AD203B41FA5}">
                      <a16:colId xmlns:a16="http://schemas.microsoft.com/office/drawing/2014/main" val="186818718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741096045"/>
                    </a:ext>
                  </a:extLst>
                </a:gridCol>
              </a:tblGrid>
              <a:tr h="364425"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Razón social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Total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7290"/>
                  </a:ext>
                </a:extLst>
              </a:tr>
              <a:tr h="36442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712784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r>
                        <a:rPr lang="es-PE" sz="1600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Galeria</a:t>
                      </a:r>
                      <a:r>
                        <a:rPr lang="es-PE" sz="1600" dirty="0"/>
                        <a:t> Continental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606613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889199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65592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67989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600996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29006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828221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89849"/>
                  </a:ext>
                </a:extLst>
              </a:tr>
            </a:tbl>
          </a:graphicData>
        </a:graphic>
      </p:graphicFrame>
      <p:pic>
        <p:nvPicPr>
          <p:cNvPr id="12" name="Picture 2" descr="http://toastytech.com/guis/win98desk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5" t="43569" r="2934" b="13264"/>
          <a:stretch/>
        </p:blipFill>
        <p:spPr bwMode="auto">
          <a:xfrm flipH="1">
            <a:off x="6223308" y="2221099"/>
            <a:ext cx="257963" cy="341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toastytech.com/guis/win98desk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5" t="47246" r="2934" b="44603"/>
          <a:stretch/>
        </p:blipFill>
        <p:spPr bwMode="auto">
          <a:xfrm flipH="1">
            <a:off x="6223307" y="2486327"/>
            <a:ext cx="257961" cy="29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7228666" y="2752269"/>
            <a:ext cx="1675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Total: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904126" y="2774121"/>
            <a:ext cx="2381495" cy="6767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120.00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2636928" y="2395689"/>
            <a:ext cx="6898958" cy="2364058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>
                <a:solidFill>
                  <a:schemeClr val="bg1"/>
                </a:solidFill>
                <a:latin typeface="OCR A Extended" panose="02010509020102010303" pitchFamily="50" charset="0"/>
              </a:rPr>
              <a:t>La compra ha sido registrada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0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>
            <a:hlinkClick r:id="rId3" action="ppaction://hlinksldjump"/>
          </p:cNvPr>
          <p:cNvSpPr/>
          <p:nvPr/>
        </p:nvSpPr>
        <p:spPr>
          <a:xfrm>
            <a:off x="312709" y="1385454"/>
            <a:ext cx="7127182" cy="969819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Agregar nuevo proveedor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693" b="73828" l="41435" r="67204">
                        <a14:foregroundMark x1="48170" y1="67188" x2="48170" y2="67188"/>
                        <a14:foregroundMark x1="50220" y1="59245" x2="50220" y2="59245"/>
                      </a14:backgroundRemoval>
                    </a14:imgEffect>
                  </a14:imgLayer>
                </a14:imgProps>
              </a:ext>
            </a:extLst>
          </a:blip>
          <a:srcRect l="41719" t="51736" r="44552" b="26017"/>
          <a:stretch/>
        </p:blipFill>
        <p:spPr>
          <a:xfrm>
            <a:off x="8173522" y="1385454"/>
            <a:ext cx="3538723" cy="3223830"/>
          </a:xfrm>
          <a:prstGeom prst="rect">
            <a:avLst/>
          </a:prstGeom>
          <a:effectLst/>
        </p:spPr>
      </p:pic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12709" y="2586229"/>
            <a:ext cx="7127182" cy="969819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Directorio de proveedores</a:t>
            </a:r>
          </a:p>
        </p:txBody>
      </p:sp>
      <p:sp>
        <p:nvSpPr>
          <p:cNvPr id="17" name="Rectángulo redondeado 16">
            <a:hlinkClick r:id="rId9" action="ppaction://hlinksldjump"/>
          </p:cNvPr>
          <p:cNvSpPr/>
          <p:nvPr/>
        </p:nvSpPr>
        <p:spPr>
          <a:xfrm>
            <a:off x="312709" y="4237204"/>
            <a:ext cx="7127182" cy="969819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Registrar compra   </a:t>
            </a:r>
          </a:p>
        </p:txBody>
      </p:sp>
    </p:spTree>
    <p:extLst>
      <p:ext uri="{BB962C8B-B14F-4D97-AF65-F5344CB8AC3E}">
        <p14:creationId xmlns:p14="http://schemas.microsoft.com/office/powerpoint/2010/main" val="115264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sp>
        <p:nvSpPr>
          <p:cNvPr id="8" name="Rectángulo 7"/>
          <p:cNvSpPr/>
          <p:nvPr/>
        </p:nvSpPr>
        <p:spPr>
          <a:xfrm>
            <a:off x="187035" y="792066"/>
            <a:ext cx="5899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Agregar nuevo proveedor</a:t>
            </a:r>
          </a:p>
        </p:txBody>
      </p:sp>
      <p:sp>
        <p:nvSpPr>
          <p:cNvPr id="23" name="Rectángulo redondeado 22">
            <a:hlinkClick r:id="rId6" action="ppaction://hlinksldjump"/>
          </p:cNvPr>
          <p:cNvSpPr/>
          <p:nvPr/>
        </p:nvSpPr>
        <p:spPr>
          <a:xfrm>
            <a:off x="6473371" y="5982681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Regresar</a:t>
            </a:r>
          </a:p>
        </p:txBody>
      </p:sp>
      <p:sp>
        <p:nvSpPr>
          <p:cNvPr id="24" name="Rectángulo redondeado 23">
            <a:hlinkClick r:id="rId7" action="ppaction://hlinksldjump"/>
          </p:cNvPr>
          <p:cNvSpPr/>
          <p:nvPr/>
        </p:nvSpPr>
        <p:spPr>
          <a:xfrm>
            <a:off x="9156991" y="5982681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Aceptar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58228" y="1527935"/>
            <a:ext cx="2206117" cy="4093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Razón Social:</a:t>
            </a:r>
          </a:p>
          <a:p>
            <a:pPr algn="r"/>
            <a:endParaRPr lang="es-PE" sz="20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Descripción:</a:t>
            </a:r>
          </a:p>
          <a:p>
            <a:pPr algn="r"/>
            <a:endParaRPr lang="es-PE" sz="20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RUC:</a:t>
            </a:r>
          </a:p>
          <a:p>
            <a:pPr algn="r"/>
            <a:endParaRPr lang="es-PE" sz="20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Teléfono 1:</a:t>
            </a:r>
          </a:p>
          <a:p>
            <a:pPr algn="r"/>
            <a:endParaRPr lang="es-PE" sz="20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Teléfono 2:</a:t>
            </a:r>
          </a:p>
          <a:p>
            <a:pPr algn="r"/>
            <a:endParaRPr lang="es-PE" sz="20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Correo:</a:t>
            </a:r>
          </a:p>
          <a:p>
            <a:pPr algn="r"/>
            <a:endParaRPr lang="es-PE" sz="20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Dirección: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978203" y="1504215"/>
            <a:ext cx="7980746" cy="455741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  Tai Loy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978203" y="2128798"/>
            <a:ext cx="7980746" cy="455741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  Venta de materiales de oficina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978203" y="2758725"/>
            <a:ext cx="7980746" cy="455741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  20100049181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978203" y="3388651"/>
            <a:ext cx="3034670" cy="455741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  6255223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978203" y="4018577"/>
            <a:ext cx="3034670" cy="455741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  6255224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2978203" y="4648504"/>
            <a:ext cx="7980732" cy="455741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  tdchorrillos@tailoy.com.pe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523379" y="3407066"/>
            <a:ext cx="1428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Celular: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7924265" y="3388651"/>
            <a:ext cx="3034670" cy="455741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-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7145344" y="4030438"/>
            <a:ext cx="806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Fax: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7924265" y="4025132"/>
            <a:ext cx="3034670" cy="455741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-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2964345" y="5218895"/>
            <a:ext cx="7980732" cy="455741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  Av. Defensores del Morro 985</a:t>
            </a:r>
          </a:p>
        </p:txBody>
      </p:sp>
    </p:spTree>
    <p:extLst>
      <p:ext uri="{BB962C8B-B14F-4D97-AF65-F5344CB8AC3E}">
        <p14:creationId xmlns:p14="http://schemas.microsoft.com/office/powerpoint/2010/main" val="139879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87035" y="792066"/>
            <a:ext cx="5899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Agregar nuevo proveedor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62286" y="1531925"/>
            <a:ext cx="2602059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Razón Social:</a:t>
            </a:r>
          </a:p>
          <a:p>
            <a:pPr algn="r"/>
            <a:endParaRPr lang="es-PE" sz="24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Descripción:</a:t>
            </a:r>
          </a:p>
          <a:p>
            <a:pPr algn="r"/>
            <a:endParaRPr lang="es-PE" sz="24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RUC:</a:t>
            </a:r>
          </a:p>
          <a:p>
            <a:pPr algn="r"/>
            <a:endParaRPr lang="es-PE" sz="24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Teléfono 1:</a:t>
            </a:r>
          </a:p>
          <a:p>
            <a:pPr algn="r"/>
            <a:endParaRPr lang="es-PE" sz="24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Teléfono 2:</a:t>
            </a:r>
          </a:p>
          <a:p>
            <a:pPr algn="r"/>
            <a:endParaRPr lang="es-PE" sz="24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Correo: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978203" y="1504215"/>
            <a:ext cx="7980746" cy="5324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2978203" y="2233857"/>
            <a:ext cx="7980746" cy="5324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2978203" y="2969741"/>
            <a:ext cx="7980746" cy="5324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/>
          <p:cNvSpPr/>
          <p:nvPr/>
        </p:nvSpPr>
        <p:spPr>
          <a:xfrm>
            <a:off x="2978203" y="3705625"/>
            <a:ext cx="3034670" cy="5324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2978203" y="4441509"/>
            <a:ext cx="3034670" cy="5324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2978203" y="5177393"/>
            <a:ext cx="7980732" cy="5324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/>
          <p:cNvSpPr/>
          <p:nvPr/>
        </p:nvSpPr>
        <p:spPr>
          <a:xfrm>
            <a:off x="6279721" y="3727137"/>
            <a:ext cx="1672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Celular: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7924265" y="3705625"/>
            <a:ext cx="3034670" cy="5324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 18"/>
          <p:cNvSpPr/>
          <p:nvPr/>
        </p:nvSpPr>
        <p:spPr>
          <a:xfrm>
            <a:off x="7023516" y="4455364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Fax: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7924265" y="4449166"/>
            <a:ext cx="3034670" cy="5324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6473371" y="5982681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Regresar</a:t>
            </a:r>
          </a:p>
        </p:txBody>
      </p:sp>
      <p:sp>
        <p:nvSpPr>
          <p:cNvPr id="22" name="Rectángulo redondeado 21">
            <a:hlinkClick r:id="rId3" action="ppaction://hlinksldjump"/>
          </p:cNvPr>
          <p:cNvSpPr/>
          <p:nvPr/>
        </p:nvSpPr>
        <p:spPr>
          <a:xfrm>
            <a:off x="9156991" y="5982681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Aceptar</a:t>
            </a:r>
          </a:p>
        </p:txBody>
      </p:sp>
      <p:pic>
        <p:nvPicPr>
          <p:cNvPr id="4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sp>
        <p:nvSpPr>
          <p:cNvPr id="23" name="Rectángulo 22"/>
          <p:cNvSpPr/>
          <p:nvPr/>
        </p:nvSpPr>
        <p:spPr>
          <a:xfrm>
            <a:off x="2636928" y="2395689"/>
            <a:ext cx="6898958" cy="2364058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>
                <a:solidFill>
                  <a:schemeClr val="bg1"/>
                </a:solidFill>
                <a:latin typeface="OCR A Extended" panose="02010509020102010303" pitchFamily="50" charset="0"/>
              </a:rPr>
              <a:t>Un nuevo proveedor</a:t>
            </a:r>
          </a:p>
          <a:p>
            <a:pPr algn="ctr"/>
            <a:r>
              <a:rPr lang="es-PE" sz="32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ha sido agregado</a:t>
            </a:r>
          </a:p>
          <a:p>
            <a:pPr algn="ctr"/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>
            <a:hlinkClick r:id="rId3" action="ppaction://hlinksldjump"/>
          </p:cNvPr>
          <p:cNvSpPr/>
          <p:nvPr/>
        </p:nvSpPr>
        <p:spPr>
          <a:xfrm>
            <a:off x="312709" y="1385454"/>
            <a:ext cx="7127182" cy="969819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Agregar nuevo proveedor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693" b="73828" l="41435" r="67204">
                        <a14:foregroundMark x1="48170" y1="67188" x2="48170" y2="67188"/>
                        <a14:foregroundMark x1="50220" y1="59245" x2="50220" y2="59245"/>
                      </a14:backgroundRemoval>
                    </a14:imgEffect>
                  </a14:imgLayer>
                </a14:imgProps>
              </a:ext>
            </a:extLst>
          </a:blip>
          <a:srcRect l="41719" t="51736" r="44552" b="26017"/>
          <a:stretch/>
        </p:blipFill>
        <p:spPr>
          <a:xfrm>
            <a:off x="8173522" y="1385454"/>
            <a:ext cx="3538723" cy="3223830"/>
          </a:xfrm>
          <a:prstGeom prst="rect">
            <a:avLst/>
          </a:prstGeom>
          <a:effectLst/>
        </p:spPr>
      </p:pic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12709" y="2586229"/>
            <a:ext cx="7127182" cy="969819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Directorio de proveedores</a:t>
            </a:r>
          </a:p>
        </p:txBody>
      </p:sp>
      <p:sp>
        <p:nvSpPr>
          <p:cNvPr id="17" name="Rectángulo redondeado 16">
            <a:hlinkClick r:id="rId9" action="ppaction://hlinksldjump"/>
          </p:cNvPr>
          <p:cNvSpPr/>
          <p:nvPr/>
        </p:nvSpPr>
        <p:spPr>
          <a:xfrm>
            <a:off x="312709" y="4237204"/>
            <a:ext cx="7127182" cy="969819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Registrar compra   </a:t>
            </a:r>
          </a:p>
        </p:txBody>
      </p:sp>
    </p:spTree>
    <p:extLst>
      <p:ext uri="{BB962C8B-B14F-4D97-AF65-F5344CB8AC3E}">
        <p14:creationId xmlns:p14="http://schemas.microsoft.com/office/powerpoint/2010/main" val="10036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9832" y="792066"/>
            <a:ext cx="6396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Directorio de proveedores</a:t>
            </a:r>
          </a:p>
        </p:txBody>
      </p:sp>
      <p:pic>
        <p:nvPicPr>
          <p:cNvPr id="6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sp>
        <p:nvSpPr>
          <p:cNvPr id="12" name="Rectángulo redondeado 11">
            <a:hlinkClick r:id="rId6" action="ppaction://hlinksldjump"/>
          </p:cNvPr>
          <p:cNvSpPr/>
          <p:nvPr/>
        </p:nvSpPr>
        <p:spPr>
          <a:xfrm>
            <a:off x="3185112" y="2131698"/>
            <a:ext cx="5942948" cy="922317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Buscar proveedor</a:t>
            </a:r>
          </a:p>
        </p:txBody>
      </p:sp>
      <p:sp>
        <p:nvSpPr>
          <p:cNvPr id="13" name="Rectángulo redondeado 12">
            <a:hlinkClick r:id="rId7" action="ppaction://hlinksldjump"/>
          </p:cNvPr>
          <p:cNvSpPr/>
          <p:nvPr/>
        </p:nvSpPr>
        <p:spPr>
          <a:xfrm>
            <a:off x="3185112" y="3542960"/>
            <a:ext cx="5942948" cy="922317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Ver todos</a:t>
            </a:r>
          </a:p>
        </p:txBody>
      </p:sp>
      <p:sp>
        <p:nvSpPr>
          <p:cNvPr id="14" name="Rectángulo redondeado 13">
            <a:hlinkClick r:id="rId8" action="ppaction://hlinksldjump"/>
          </p:cNvPr>
          <p:cNvSpPr/>
          <p:nvPr/>
        </p:nvSpPr>
        <p:spPr>
          <a:xfrm>
            <a:off x="9347200" y="5953653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Regresar</a:t>
            </a:r>
          </a:p>
        </p:txBody>
      </p:sp>
    </p:spTree>
    <p:extLst>
      <p:ext uri="{BB962C8B-B14F-4D97-AF65-F5344CB8AC3E}">
        <p14:creationId xmlns:p14="http://schemas.microsoft.com/office/powerpoint/2010/main" val="38257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3797" y="963022"/>
            <a:ext cx="578235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Buscar proveedor</a:t>
            </a:r>
          </a:p>
          <a:p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Llenar al menos alguno de los campos</a:t>
            </a:r>
          </a:p>
        </p:txBody>
      </p:sp>
      <p:pic>
        <p:nvPicPr>
          <p:cNvPr id="6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92915" y="2460839"/>
            <a:ext cx="260205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ID Proveedor:</a:t>
            </a:r>
          </a:p>
          <a:p>
            <a:pPr algn="r"/>
            <a:endParaRPr lang="es-PE" sz="24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Razón Social:</a:t>
            </a:r>
          </a:p>
          <a:p>
            <a:pPr algn="r"/>
            <a:endParaRPr lang="es-PE" sz="24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Descripción:</a:t>
            </a:r>
          </a:p>
          <a:p>
            <a:pPr algn="r"/>
            <a:endParaRPr lang="es-PE" sz="24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108831" y="2433129"/>
            <a:ext cx="7980746" cy="5324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PE" dirty="0"/>
          </a:p>
        </p:txBody>
      </p:sp>
      <p:sp>
        <p:nvSpPr>
          <p:cNvPr id="14" name="Rectángulo 13"/>
          <p:cNvSpPr/>
          <p:nvPr/>
        </p:nvSpPr>
        <p:spPr>
          <a:xfrm>
            <a:off x="3108831" y="3162771"/>
            <a:ext cx="7980746" cy="5324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  Tai Loy 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3108831" y="3892413"/>
            <a:ext cx="7980746" cy="5324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redondeado 15">
            <a:hlinkClick r:id="rId6" action="ppaction://hlinksldjump"/>
          </p:cNvPr>
          <p:cNvSpPr/>
          <p:nvPr/>
        </p:nvSpPr>
        <p:spPr>
          <a:xfrm>
            <a:off x="3606466" y="4907115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Regresar</a:t>
            </a:r>
          </a:p>
        </p:txBody>
      </p:sp>
      <p:sp>
        <p:nvSpPr>
          <p:cNvPr id="17" name="Rectángulo redondeado 16">
            <a:hlinkClick r:id="rId7" action="ppaction://hlinksldjump"/>
          </p:cNvPr>
          <p:cNvSpPr/>
          <p:nvPr/>
        </p:nvSpPr>
        <p:spPr>
          <a:xfrm>
            <a:off x="6982814" y="4907115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01120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3797" y="963022"/>
            <a:ext cx="4160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Buscar proveedor</a:t>
            </a:r>
          </a:p>
        </p:txBody>
      </p:sp>
      <p:pic>
        <p:nvPicPr>
          <p:cNvPr id="6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sp>
        <p:nvSpPr>
          <p:cNvPr id="16" name="Rectángulo redondeado 15">
            <a:hlinkClick r:id="rId6" action="ppaction://hlinksldjump"/>
          </p:cNvPr>
          <p:cNvSpPr/>
          <p:nvPr/>
        </p:nvSpPr>
        <p:spPr>
          <a:xfrm>
            <a:off x="8830294" y="5961518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Regresar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81292" y="1727727"/>
            <a:ext cx="2206117" cy="4093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Razón Social:</a:t>
            </a:r>
          </a:p>
          <a:p>
            <a:pPr algn="r"/>
            <a:endParaRPr lang="es-PE" sz="20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Descripción:</a:t>
            </a:r>
          </a:p>
          <a:p>
            <a:pPr algn="r"/>
            <a:endParaRPr lang="es-PE" sz="20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RUC:</a:t>
            </a:r>
          </a:p>
          <a:p>
            <a:pPr algn="r"/>
            <a:endParaRPr lang="es-PE" sz="20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Teléfono 1:</a:t>
            </a:r>
          </a:p>
          <a:p>
            <a:pPr algn="r"/>
            <a:endParaRPr lang="es-PE" sz="20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Teléfono 2:</a:t>
            </a:r>
          </a:p>
          <a:p>
            <a:pPr algn="r"/>
            <a:endParaRPr lang="es-PE" sz="20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Correo:</a:t>
            </a:r>
          </a:p>
          <a:p>
            <a:pPr algn="r"/>
            <a:endParaRPr lang="es-PE" sz="2000" b="1" dirty="0">
              <a:solidFill>
                <a:schemeClr val="tx1">
                  <a:lumMod val="85000"/>
                  <a:lumOff val="15000"/>
                </a:schemeClr>
              </a:solidFill>
              <a:latin typeface="OCR A Extended" panose="02010509020102010303" pitchFamily="50" charset="0"/>
            </a:endParaRPr>
          </a:p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Dirección: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3101267" y="1704007"/>
            <a:ext cx="7980746" cy="4557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>
                <a:latin typeface="OCR A Extended" panose="02010509020102010303" pitchFamily="50" charset="0"/>
              </a:rPr>
              <a:t>  Tai Loy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3101267" y="2328590"/>
            <a:ext cx="7980746" cy="4557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>
                <a:latin typeface="OCR A Extended" panose="02010509020102010303" pitchFamily="50" charset="0"/>
              </a:rPr>
              <a:t>  Venta de materiales de oficina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3101267" y="2958517"/>
            <a:ext cx="7980746" cy="4557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>
                <a:latin typeface="OCR A Extended" panose="02010509020102010303" pitchFamily="50" charset="0"/>
              </a:rPr>
              <a:t>  20100049181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3101267" y="3588443"/>
            <a:ext cx="3034670" cy="4557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>
                <a:latin typeface="OCR A Extended" panose="02010509020102010303" pitchFamily="50" charset="0"/>
              </a:rPr>
              <a:t>  6255223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101267" y="4218369"/>
            <a:ext cx="3034670" cy="4557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>
                <a:latin typeface="OCR A Extended" panose="02010509020102010303" pitchFamily="50" charset="0"/>
              </a:rPr>
              <a:t>  6255224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3101267" y="4848296"/>
            <a:ext cx="7980732" cy="4557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>
                <a:latin typeface="OCR A Extended" panose="02010509020102010303" pitchFamily="50" charset="0"/>
              </a:rPr>
              <a:t>  tdchorrillos@tailoy.com.pe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6646443" y="3606858"/>
            <a:ext cx="1428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Celular: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8047329" y="3588443"/>
            <a:ext cx="3034670" cy="4557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>
                <a:latin typeface="OCR A Extended" panose="02010509020102010303" pitchFamily="50" charset="0"/>
              </a:rPr>
              <a:t>-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7268408" y="4230230"/>
            <a:ext cx="806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P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Fax: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8047329" y="4224924"/>
            <a:ext cx="3034670" cy="4557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>
                <a:latin typeface="OCR A Extended" panose="02010509020102010303" pitchFamily="50" charset="0"/>
              </a:rPr>
              <a:t>-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3087409" y="5418687"/>
            <a:ext cx="7980732" cy="4557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>
                <a:latin typeface="OCR A Extended" panose="02010509020102010303" pitchFamily="50" charset="0"/>
              </a:rPr>
              <a:t>  Av. Defensores del Morro 985</a:t>
            </a:r>
          </a:p>
        </p:txBody>
      </p:sp>
    </p:spTree>
    <p:extLst>
      <p:ext uri="{BB962C8B-B14F-4D97-AF65-F5344CB8AC3E}">
        <p14:creationId xmlns:p14="http://schemas.microsoft.com/office/powerpoint/2010/main" val="179315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9275" y="723039"/>
            <a:ext cx="5402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Todos los proveedores</a:t>
            </a:r>
          </a:p>
        </p:txBody>
      </p:sp>
      <p:pic>
        <p:nvPicPr>
          <p:cNvPr id="6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52920"/>
              </p:ext>
            </p:extLst>
          </p:nvPr>
        </p:nvGraphicFramePr>
        <p:xfrm>
          <a:off x="150245" y="1383024"/>
          <a:ext cx="11626119" cy="41825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7610">
                  <a:extLst>
                    <a:ext uri="{9D8B030D-6E8A-4147-A177-3AD203B41FA5}">
                      <a16:colId xmlns:a16="http://schemas.microsoft.com/office/drawing/2014/main" val="3358491098"/>
                    </a:ext>
                  </a:extLst>
                </a:gridCol>
                <a:gridCol w="560126">
                  <a:extLst>
                    <a:ext uri="{9D8B030D-6E8A-4147-A177-3AD203B41FA5}">
                      <a16:colId xmlns:a16="http://schemas.microsoft.com/office/drawing/2014/main" val="1390450691"/>
                    </a:ext>
                  </a:extLst>
                </a:gridCol>
                <a:gridCol w="1333818">
                  <a:extLst>
                    <a:ext uri="{9D8B030D-6E8A-4147-A177-3AD203B41FA5}">
                      <a16:colId xmlns:a16="http://schemas.microsoft.com/office/drawing/2014/main" val="186818718"/>
                    </a:ext>
                  </a:extLst>
                </a:gridCol>
                <a:gridCol w="1334966">
                  <a:extLst>
                    <a:ext uri="{9D8B030D-6E8A-4147-A177-3AD203B41FA5}">
                      <a16:colId xmlns:a16="http://schemas.microsoft.com/office/drawing/2014/main" val="2741096045"/>
                    </a:ext>
                  </a:extLst>
                </a:gridCol>
                <a:gridCol w="1189475">
                  <a:extLst>
                    <a:ext uri="{9D8B030D-6E8A-4147-A177-3AD203B41FA5}">
                      <a16:colId xmlns:a16="http://schemas.microsoft.com/office/drawing/2014/main" val="3718910295"/>
                    </a:ext>
                  </a:extLst>
                </a:gridCol>
                <a:gridCol w="1189475">
                  <a:extLst>
                    <a:ext uri="{9D8B030D-6E8A-4147-A177-3AD203B41FA5}">
                      <a16:colId xmlns:a16="http://schemas.microsoft.com/office/drawing/2014/main" val="3151357037"/>
                    </a:ext>
                  </a:extLst>
                </a:gridCol>
                <a:gridCol w="1132981">
                  <a:extLst>
                    <a:ext uri="{9D8B030D-6E8A-4147-A177-3AD203B41FA5}">
                      <a16:colId xmlns:a16="http://schemas.microsoft.com/office/drawing/2014/main" val="672696326"/>
                    </a:ext>
                  </a:extLst>
                </a:gridCol>
                <a:gridCol w="989995">
                  <a:extLst>
                    <a:ext uri="{9D8B030D-6E8A-4147-A177-3AD203B41FA5}">
                      <a16:colId xmlns:a16="http://schemas.microsoft.com/office/drawing/2014/main" val="274484578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166543221"/>
                    </a:ext>
                  </a:extLst>
                </a:gridCol>
                <a:gridCol w="1399309">
                  <a:extLst>
                    <a:ext uri="{9D8B030D-6E8A-4147-A177-3AD203B41FA5}">
                      <a16:colId xmlns:a16="http://schemas.microsoft.com/office/drawing/2014/main" val="2833128664"/>
                    </a:ext>
                  </a:extLst>
                </a:gridCol>
              </a:tblGrid>
              <a:tr h="364425">
                <a:tc>
                  <a:txBody>
                    <a:bodyPr/>
                    <a:lstStyle/>
                    <a:p>
                      <a:r>
                        <a:rPr lang="es-PE" dirty="0"/>
                        <a:t>Razón</a:t>
                      </a:r>
                      <a:r>
                        <a:rPr lang="es-PE" baseline="0" dirty="0"/>
                        <a:t> Social</a:t>
                      </a:r>
                      <a:endParaRPr lang="es-PE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Descripción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RUC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Teléfono 1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Teléfono 2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Celular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Fax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Correo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Dirección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7290"/>
                  </a:ext>
                </a:extLst>
              </a:tr>
              <a:tr h="36442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712784"/>
                  </a:ext>
                </a:extLst>
              </a:tr>
              <a:tr h="11503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Hacsa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Perú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Venta de pegamento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20507086838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5369604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5575164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contacto@hacsa-peru.com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Av. Chacra Cerro LT 41 B  Comas</a:t>
                      </a:r>
                      <a:endParaRPr lang="es-P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00043"/>
                  </a:ext>
                </a:extLst>
              </a:tr>
              <a:tr h="1150334">
                <a:tc>
                  <a:txBody>
                    <a:bodyPr/>
                    <a:lstStyle/>
                    <a:p>
                      <a:r>
                        <a:rPr lang="es-PE" sz="1600" dirty="0"/>
                        <a:t>Tai</a:t>
                      </a:r>
                      <a:r>
                        <a:rPr lang="es-PE" sz="1600" baseline="0" dirty="0"/>
                        <a:t> Loy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Venta de materiales de oficina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20100049181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6255223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6255224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tdchorrillos@tailoy.com.pe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 Av. Defensores del Morro 985 Chorrillos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20790"/>
                  </a:ext>
                </a:extLst>
              </a:tr>
              <a:tr h="1150334">
                <a:tc>
                  <a:txBody>
                    <a:bodyPr/>
                    <a:lstStyle/>
                    <a:p>
                      <a:r>
                        <a:rPr lang="es-PE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</a:t>
                      </a:r>
                      <a:r>
                        <a:rPr lang="es-P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emsa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Venta de botellas de vidrio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20503376009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4466239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4466292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945203844</a:t>
                      </a:r>
                      <a:endParaRPr lang="es-PE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ventas@solemsac.com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Calle Manuel </a:t>
                      </a:r>
                      <a:r>
                        <a:rPr lang="es-PE" sz="1600" dirty="0" err="1"/>
                        <a:t>Irribaren</a:t>
                      </a:r>
                      <a:r>
                        <a:rPr lang="es-PE" sz="1600" dirty="0"/>
                        <a:t> 1070 Surquillo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606613"/>
                  </a:ext>
                </a:extLst>
              </a:tr>
            </a:tbl>
          </a:graphicData>
        </a:graphic>
      </p:graphicFrame>
      <p:sp>
        <p:nvSpPr>
          <p:cNvPr id="10" name="Rectángulo redondeado 9">
            <a:hlinkClick r:id="rId6" action="ppaction://hlinksldjump"/>
          </p:cNvPr>
          <p:cNvSpPr/>
          <p:nvPr/>
        </p:nvSpPr>
        <p:spPr>
          <a:xfrm>
            <a:off x="8830294" y="5961518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Regresar</a:t>
            </a:r>
          </a:p>
        </p:txBody>
      </p:sp>
      <p:pic>
        <p:nvPicPr>
          <p:cNvPr id="3074" name="Picture 2" descr="http://toastytech.com/guis/win98desk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5" t="43569" r="2934" b="13264"/>
          <a:stretch/>
        </p:blipFill>
        <p:spPr bwMode="auto">
          <a:xfrm flipH="1">
            <a:off x="11722926" y="2105891"/>
            <a:ext cx="261255" cy="345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5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3797" y="875347"/>
            <a:ext cx="4160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Registrar compra</a:t>
            </a:r>
          </a:p>
        </p:txBody>
      </p:sp>
      <p:pic>
        <p:nvPicPr>
          <p:cNvPr id="5" name="Picture 4" descr="http://www.monografias.com/trabajos5/win98/Image59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3" t="20905" r="15364" b="75408"/>
          <a:stretch/>
        </p:blipFill>
        <p:spPr bwMode="auto">
          <a:xfrm>
            <a:off x="1" y="0"/>
            <a:ext cx="12192000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9" t="51736" r="44552" b="26017"/>
          <a:stretch/>
        </p:blipFill>
        <p:spPr>
          <a:xfrm>
            <a:off x="69275" y="83281"/>
            <a:ext cx="623453" cy="567975"/>
          </a:xfrm>
          <a:prstGeom prst="rect">
            <a:avLst/>
          </a:prstGeom>
          <a:effectLst>
            <a:glow rad="12700">
              <a:schemeClr val="bg1">
                <a:alpha val="57000"/>
              </a:schemeClr>
            </a:glo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719" t="72840" r="44151" b="18592"/>
          <a:stretch/>
        </p:blipFill>
        <p:spPr>
          <a:xfrm>
            <a:off x="548234" y="-27560"/>
            <a:ext cx="2636878" cy="819626"/>
          </a:xfrm>
          <a:prstGeom prst="rect">
            <a:avLst/>
          </a:prstGeom>
        </p:spPr>
      </p:pic>
      <p:sp>
        <p:nvSpPr>
          <p:cNvPr id="10" name="Rectángulo redondeado 9">
            <a:hlinkClick r:id="rId6" action="ppaction://hlinksldjump"/>
          </p:cNvPr>
          <p:cNvSpPr/>
          <p:nvPr/>
        </p:nvSpPr>
        <p:spPr>
          <a:xfrm>
            <a:off x="3185112" y="2131698"/>
            <a:ext cx="5942948" cy="922317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Revisar inventario</a:t>
            </a:r>
          </a:p>
        </p:txBody>
      </p:sp>
      <p:sp>
        <p:nvSpPr>
          <p:cNvPr id="11" name="Rectángulo redondeado 10">
            <a:hlinkClick r:id="rId7" action="ppaction://hlinksldjump"/>
          </p:cNvPr>
          <p:cNvSpPr/>
          <p:nvPr/>
        </p:nvSpPr>
        <p:spPr>
          <a:xfrm>
            <a:off x="3185112" y="3542960"/>
            <a:ext cx="5942948" cy="922317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Realizar compra</a:t>
            </a:r>
          </a:p>
        </p:txBody>
      </p:sp>
      <p:sp>
        <p:nvSpPr>
          <p:cNvPr id="12" name="Rectángulo redondeado 11">
            <a:hlinkClick r:id="rId8" action="ppaction://hlinksldjump"/>
          </p:cNvPr>
          <p:cNvSpPr/>
          <p:nvPr/>
        </p:nvSpPr>
        <p:spPr>
          <a:xfrm>
            <a:off x="9347200" y="5953653"/>
            <a:ext cx="2379683" cy="609600"/>
          </a:xfrm>
          <a:prstGeom prst="roundRect">
            <a:avLst>
              <a:gd name="adj" fmla="val 6911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CR A Extended" panose="02010509020102010303" pitchFamily="50" charset="0"/>
              </a:rPr>
              <a:t>Regresar</a:t>
            </a:r>
          </a:p>
        </p:txBody>
      </p:sp>
    </p:spTree>
    <p:extLst>
      <p:ext uri="{BB962C8B-B14F-4D97-AF65-F5344CB8AC3E}">
        <p14:creationId xmlns:p14="http://schemas.microsoft.com/office/powerpoint/2010/main" val="26290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2261</TotalTime>
  <Words>616</Words>
  <Application>Microsoft Office PowerPoint</Application>
  <PresentationFormat>Panorámica</PresentationFormat>
  <Paragraphs>315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Agency FB</vt:lpstr>
      <vt:lpstr>Arial</vt:lpstr>
      <vt:lpstr>Calibri</vt:lpstr>
      <vt:lpstr>Calibri Light</vt:lpstr>
      <vt:lpstr>OCR A Extended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Carla ‼</dc:creator>
  <cp:lastModifiedBy>Carla ‼</cp:lastModifiedBy>
  <cp:revision>28</cp:revision>
  <dcterms:created xsi:type="dcterms:W3CDTF">2016-06-04T17:18:15Z</dcterms:created>
  <dcterms:modified xsi:type="dcterms:W3CDTF">2016-06-08T15:28:18Z</dcterms:modified>
</cp:coreProperties>
</file>