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dvent Pro SemiBold"/>
      <p:regular r:id="rId42"/>
      <p:bold r:id="rId43"/>
    </p:embeddedFont>
    <p:embeddedFont>
      <p:font typeface="Fira Sans Extra Condensed Medium"/>
      <p:regular r:id="rId44"/>
      <p:bold r:id="rId45"/>
      <p:italic r:id="rId46"/>
      <p:boldItalic r:id="rId47"/>
    </p:embeddedFont>
    <p:embeddedFont>
      <p:font typeface="Fira Sans Condensed Medium"/>
      <p:regular r:id="rId48"/>
      <p:bold r:id="rId49"/>
      <p:italic r:id="rId50"/>
      <p:boldItalic r:id="rId51"/>
    </p:embeddedFont>
    <p:embeddedFont>
      <p:font typeface="Maven Pro"/>
      <p:regular r:id="rId52"/>
      <p:bold r:id="rId53"/>
    </p:embeddedFont>
    <p:embeddedFont>
      <p:font typeface="Share Tech"/>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AdventProSemiBold-regular.fntdata"/><Relationship Id="rId41" Type="http://schemas.openxmlformats.org/officeDocument/2006/relationships/slide" Target="slides/slide35.xml"/><Relationship Id="rId44" Type="http://schemas.openxmlformats.org/officeDocument/2006/relationships/font" Target="fonts/FiraSansExtraCondensedMedium-regular.fntdata"/><Relationship Id="rId43" Type="http://schemas.openxmlformats.org/officeDocument/2006/relationships/font" Target="fonts/AdventProSemiBold-bold.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SansCondensedMedium-regular.fntdata"/><Relationship Id="rId47" Type="http://schemas.openxmlformats.org/officeDocument/2006/relationships/font" Target="fonts/FiraSansExtraCondensedMedium-boldItalic.fntdata"/><Relationship Id="rId49" Type="http://schemas.openxmlformats.org/officeDocument/2006/relationships/font" Target="fonts/FiraSansCondensed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CondensedMedium-boldItalic.fntdata"/><Relationship Id="rId50" Type="http://schemas.openxmlformats.org/officeDocument/2006/relationships/font" Target="fonts/FiraSansCondensedMedium-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ShareTech-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8a4c70359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8a4c70359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afternoon everyone. My name is Jeremy and this is group 4 and we are here to present to you our group project. In group 4 we have me, Austin, Eugene, De han and You Joh.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8acc6a89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8acc6a89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a12968a8e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a12968a8e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a12968a8e3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a12968a8e3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12968a8e3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12968a8e3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a8cb377ec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a8cb377ec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move on to the 2nd half of the presentation. In this section we aim to model </a:t>
            </a:r>
            <a:r>
              <a:rPr lang="en-GB"/>
              <a:t>the</a:t>
            </a:r>
            <a:r>
              <a:rPr lang="en-GB"/>
              <a:t> yield curve data and visualise the data in a suitable way.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a8cb377ec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a8cb377ec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a quick overview of, the data set used, ZCBYF86.csv contains the spot rate ( in percent per annum) </a:t>
            </a:r>
            <a:r>
              <a:rPr lang="en-GB"/>
              <a:t>from </a:t>
            </a:r>
            <a:r>
              <a:rPr lang="en-GB">
                <a:latin typeface="Maven Pro"/>
                <a:ea typeface="Maven Pro"/>
                <a:cs typeface="Maven Pro"/>
                <a:sym typeface="Maven Pro"/>
              </a:rPr>
              <a:t>from 1986-02-01 to 2020-08-28 of </a:t>
            </a:r>
            <a:r>
              <a:rPr b="1" lang="en-GB">
                <a:latin typeface="Maven Pro"/>
                <a:ea typeface="Maven Pro"/>
                <a:cs typeface="Maven Pro"/>
                <a:sym typeface="Maven Pro"/>
              </a:rPr>
              <a:t>US Treasury Zero Coupon bonds</a:t>
            </a:r>
            <a:r>
              <a:rPr lang="en-GB">
                <a:latin typeface="Maven Pro"/>
                <a:ea typeface="Maven Pro"/>
                <a:cs typeface="Maven Pro"/>
                <a:sym typeface="Maven Pro"/>
              </a:rPr>
              <a:t> that have maturities of 1 to 30 years. </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l">
              <a:spcBef>
                <a:spcPts val="0"/>
              </a:spcBef>
              <a:spcAft>
                <a:spcPts val="0"/>
              </a:spcAft>
              <a:buNone/>
            </a:pPr>
            <a:r>
              <a:rPr lang="en-GB">
                <a:latin typeface="Maven Pro"/>
                <a:ea typeface="Maven Pro"/>
                <a:cs typeface="Maven Pro"/>
                <a:sym typeface="Maven Pro"/>
              </a:rPr>
              <a:t>Therefore, the dataset has 3 dimensions available for plotting: spot rates, time, maturity. </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a:p>
            <a:pPr indent="0" lvl="0" marL="0" rtl="0" algn="l">
              <a:spcBef>
                <a:spcPts val="0"/>
              </a:spcBef>
              <a:spcAft>
                <a:spcPts val="0"/>
              </a:spcAft>
              <a:buNone/>
            </a:pPr>
            <a:r>
              <a:rPr lang="en-GB">
                <a:latin typeface="Maven Pro"/>
                <a:ea typeface="Maven Pro"/>
                <a:cs typeface="Maven Pro"/>
                <a:sym typeface="Maven Pro"/>
              </a:rPr>
              <a:t>This gave alot of options on how to visualise the data. WHile at the same time, poses the problem of potentially not being unable to represent the data well using purely 2-dimensional plots. </a:t>
            </a:r>
            <a:endParaRPr>
              <a:latin typeface="Maven Pro"/>
              <a:ea typeface="Maven Pro"/>
              <a:cs typeface="Maven Pro"/>
              <a:sym typeface="Maven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a8cb377ec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a8cb377ec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first method of visualisation we used was plotting yield against time, with each line representing a different time-to-maturity ranging from 1-30. Further we used color that changed gradually across the years, with orange for 1 year bonds morphing into green, blue, and pink for 30-year bonds.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From this plot, w</a:t>
            </a:r>
            <a:r>
              <a:rPr lang="en-GB"/>
              <a:t>e observe the following trends:</a:t>
            </a:r>
            <a:endParaRPr/>
          </a:p>
          <a:p>
            <a:pPr indent="0" lvl="0" marL="0" rtl="0" algn="l">
              <a:spcBef>
                <a:spcPts val="0"/>
              </a:spcBef>
              <a:spcAft>
                <a:spcPts val="0"/>
              </a:spcAft>
              <a:buClr>
                <a:schemeClr val="dk1"/>
              </a:buClr>
              <a:buSzPts val="1100"/>
              <a:buFont typeface="Arial"/>
              <a:buNone/>
            </a:pPr>
            <a:r>
              <a:rPr lang="en-GB"/>
              <a:t>1. Shorter term bonds have generally lower spot rates than longer term bonds</a:t>
            </a:r>
            <a:endParaRPr/>
          </a:p>
          <a:p>
            <a:pPr indent="0" lvl="0" marL="0" rtl="0" algn="l">
              <a:spcBef>
                <a:spcPts val="0"/>
              </a:spcBef>
              <a:spcAft>
                <a:spcPts val="0"/>
              </a:spcAft>
              <a:buClr>
                <a:schemeClr val="dk1"/>
              </a:buClr>
              <a:buSzPts val="1100"/>
              <a:buFont typeface="Arial"/>
              <a:buNone/>
            </a:pPr>
            <a:r>
              <a:rPr lang="en-GB"/>
              <a:t>2. Shorter term maturity bonds display more volatility in spot rates than longer term bonds</a:t>
            </a:r>
            <a:endParaRPr/>
          </a:p>
          <a:p>
            <a:pPr indent="0" lvl="0" marL="0" rtl="0" algn="l">
              <a:spcBef>
                <a:spcPts val="0"/>
              </a:spcBef>
              <a:spcAft>
                <a:spcPts val="0"/>
              </a:spcAft>
              <a:buClr>
                <a:schemeClr val="dk1"/>
              </a:buClr>
              <a:buSzPts val="1100"/>
              <a:buFont typeface="Arial"/>
              <a:buNone/>
            </a:pPr>
            <a:r>
              <a:rPr lang="en-GB"/>
              <a:t>3. We also note an overall downwards trend of spot rates over time, for both short- and long-term bonds.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a8b4c1b06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a8b4c1b06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as the dataset contained data from 1986-2020, we attempted to plot the annualized yield curves for each year, and output it as a gif, as can be seen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observe that the shape of the yield curve varies throughout time. Generally, it stays as a normal yield curve, while only in certain years they are inverted. Examples of inverted yield curve is shown on the left, normal on the right.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a8cb377ec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a8cb377ec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came across the concept of using yield curves as a predictor for recessions. In the literature, they are well documented as leading indicators, where they tend to invert before a recession occurs.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observe 3 recession periods, which arose from the Savings &amp; Loans crisis, Dot-com BUbble and the subprime housing bubble.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examining these periods closely, we noticed that the 1-year bonds had higher spot rates than 30-year bonds during these periods of recession. And this corresponds to inverted yield curves for these periods.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You Joh will elaborate more on the NS and NSS models.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a8b4c1b06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a8b4c1b06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Svensson (1994) model and the Nelson &amp; Siegel (1987) model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Rate expressed as time.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8a4c70359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8a4c70359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Moving on to the agenda, there are 2 parts to this project. The first part is on estimating the yield curve where we will look at the dataset, </a:t>
            </a:r>
            <a:r>
              <a:rPr lang="en-GB"/>
              <a:t>forward</a:t>
            </a:r>
            <a:r>
              <a:rPr lang="en-GB"/>
              <a:t> and spot rates. The second part is on fitting the </a:t>
            </a:r>
            <a:r>
              <a:rPr lang="en-GB"/>
              <a:t>yield</a:t>
            </a:r>
            <a:r>
              <a:rPr lang="en-GB"/>
              <a:t> curve where we will do some exploratory data analysis, build the NS and NSS models and analyse the impact of the parameters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a8b4c1b06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a8b4c1b06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Square</a:t>
            </a:r>
            <a:r>
              <a:rPr lang="en-GB"/>
              <a:t> transformation.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 part:</a:t>
            </a:r>
            <a:endParaRPr/>
          </a:p>
          <a:p>
            <a:pPr indent="0" lvl="0" marL="0" rtl="0" algn="l">
              <a:spcBef>
                <a:spcPts val="0"/>
              </a:spcBef>
              <a:spcAft>
                <a:spcPts val="0"/>
              </a:spcAft>
              <a:buNone/>
            </a:pPr>
            <a:r>
              <a:rPr lang="en-GB"/>
              <a:t>Betai instead of thetai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a8b4c1b06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a8b4c1b06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we have 2 models we want to find which is the better one. </a:t>
            </a:r>
            <a:endParaRPr/>
          </a:p>
          <a:p>
            <a:pPr indent="0" lvl="0" marL="0" rtl="0" algn="l">
              <a:spcBef>
                <a:spcPts val="0"/>
              </a:spcBef>
              <a:spcAft>
                <a:spcPts val="0"/>
              </a:spcAft>
              <a:buNone/>
            </a:pPr>
            <a:r>
              <a:rPr lang="en-GB"/>
              <a:t>K is the no. of parameters.?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a8b4c1b06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a8b4c1b06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We took the difference of the  NS-NSS to do the plotting.</a:t>
            </a:r>
            <a:endParaRPr>
              <a:solidFill>
                <a:schemeClr val="dk1"/>
              </a:solidFill>
            </a:endParaRPr>
          </a:p>
          <a:p>
            <a:pPr indent="0" lvl="0" marL="0" rtl="0" algn="l">
              <a:spcBef>
                <a:spcPts val="0"/>
              </a:spcBef>
              <a:spcAft>
                <a:spcPts val="0"/>
              </a:spcAft>
              <a:buNone/>
            </a:pPr>
            <a:r>
              <a:rPr lang="en-GB"/>
              <a:t>Since the difference is positive, NSS is better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a8b4c1b06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a8b4c1b06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I will be diving into the importance of the parameters in the NS and NSS models. We wanted to find out how the parameters affected the shape of the yield curve, and based on the literature on the NS  and NSS models, the paramters affect the shape in the following ways. Firstly, theta0 is independent of time and thus is asymptotically the longterm rate. Theta1 affects the slope of the curve and it is expected that the yield curve slopes downwards when it is positive. Lastly theta2/theta3 is what affects the “hump” of the curve. We see that the NSS model has additional parameters and those actually account for the second hump in te yield curve to give it a s-shape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a8b4c1b06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a8b4c1b06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difficulty mentioned by authors is that since the NSS model has a second hump, there are local maxima and minima that are hard to locate and so to simplify things we will be restricting our analysis to just the NS model that has one hump. So we will filter and work on data in which the NS models fitted better so as to expect a simpler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a8b4c1b06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a8b4c1b06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off, the theta0 parameter, as mentioned it is independent of time and so if we superimpose the 2 plots of theta0 and the long term rate, we see that they do generally follwo the same trend over time. However, the theta0 is a lot more volatile than the long term spot rate.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a8b4c1b06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a8b4c1b06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theta1 affects the slope of the yield curve. As for why that is the case, we see that it affects this term in the equation which we see decays over time but contributes alot to the spot rate in the short term. Hence we expect it to curve downwards when it is positive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a8b4c1b06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a8b4c1b06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8b4c1b06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8b4c1b06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a8b4c1b06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a8b4c1b06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Lastly, the theta2/theta3 paramter adjusts the equation for the hump in the yield curve as we see it to also be the case in its factor loading where it increases then decreases over time. Ive hihglighted the terms that the parameter will affect in red as you can see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8a4c70359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8a4c70359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datasets, we have 2 dataset. ZCBP.txt contains a set of zero-coupon bond prices with their corresponding maturities up to 30 years. ZCBYF86.csv contains the spot rate of US treasury zero coupon bonds that have maturities of 1 to 30 years from 1982 - 2020</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a8b4c1b06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a8b4c1b06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a8b4c1b06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a8b4c1b06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a8b4c1b06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a8b4c1b06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a8cb377eca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a8cb377eca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move on to the 2nd half of the presentation. In this section we aim to model thje yield curve data and visualise the data in a suitable way.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a8b4c1b06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a8b4c1b06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a982f4cf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a982f4cf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8cb377eca_3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8cb377eca_3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Moving on to part 1, where we look at estimating the yield curve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8a4c70359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8a4c70359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GB">
                <a:solidFill>
                  <a:schemeClr val="dk1"/>
                </a:solidFill>
              </a:rPr>
              <a:t>Ultimately, we want to estimate the empirical spot rate so that we can plot the yield curve. In order to estimate the empirical spot rate, we have to look at </a:t>
            </a:r>
            <a:r>
              <a:rPr lang="en-GB"/>
              <a:t>Zero Coupon Bonds. They are priced u</a:t>
            </a:r>
            <a:r>
              <a:rPr lang="en-GB"/>
              <a:t>sing the bond price formula, which is face value of 100 multiplied by e to the power of negative rt multiplied t, where rt is the spot rate. Since we know how forward rates relate to price and how spot rates relate to forward rate, hence we can estimate spot rate from the forward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a8acc6a8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a8acc6a8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terms of data integrity and data preparation, we checked for missing values. Thereafter, we arranged the data by time. This is to help the later parts of the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8acc6a8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8acc6a8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plot shows that the zero-coupon bonds of longer maturities are priced lower than those with shorter maturities.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8acc6a8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a8acc6a8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to plot the forward rate vs maturities, we used the formula given to calculate the empirical </a:t>
            </a:r>
            <a:r>
              <a:rPr lang="en-GB"/>
              <a:t>forward</a:t>
            </a:r>
            <a:r>
              <a:rPr lang="en-GB"/>
              <a:t> rates of the given data. </a:t>
            </a:r>
            <a:endParaRPr/>
          </a:p>
          <a:p>
            <a:pPr indent="0" lvl="0" marL="0" rtl="0" algn="l">
              <a:spcBef>
                <a:spcPts val="0"/>
              </a:spcBef>
              <a:spcAft>
                <a:spcPts val="0"/>
              </a:spcAft>
              <a:buNone/>
            </a:pPr>
            <a:r>
              <a:rPr lang="en-GB"/>
              <a:t>Then, we calculate the f0 </a:t>
            </a:r>
            <a:r>
              <a:rPr lang="en-GB"/>
              <a:t>separately</a:t>
            </a:r>
            <a:r>
              <a:rPr lang="en-GB"/>
              <a:t> and binded the output together to give us 116 values of forward rates</a:t>
            </a:r>
            <a:endParaRPr/>
          </a:p>
          <a:p>
            <a:pPr indent="0" lvl="0" marL="0" rtl="0" algn="l">
              <a:spcBef>
                <a:spcPts val="0"/>
              </a:spcBef>
              <a:spcAft>
                <a:spcPts val="0"/>
              </a:spcAft>
              <a:buNone/>
            </a:pPr>
            <a:r>
              <a:rPr lang="en-GB"/>
              <a:t>I will be handing over my time now to Eugene who will talk about smoothing the </a:t>
            </a:r>
            <a:r>
              <a:rPr lang="en-GB"/>
              <a:t>forward</a:t>
            </a:r>
            <a:r>
              <a:rPr lang="en-GB"/>
              <a:t> rates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12968a8e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a12968a8e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8263682" y="-434366"/>
            <a:ext cx="188886" cy="1181531"/>
            <a:chOff x="2877432" y="975334"/>
            <a:chExt cx="188886" cy="1181531"/>
          </a:xfrm>
        </p:grpSpPr>
        <p:sp>
          <p:nvSpPr>
            <p:cNvPr id="63" name="Google Shape;63;p1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3090746" y="-533657"/>
            <a:ext cx="98059" cy="1147596"/>
            <a:chOff x="3347921" y="16006"/>
            <a:chExt cx="98059" cy="1147596"/>
          </a:xfrm>
        </p:grpSpPr>
        <p:sp>
          <p:nvSpPr>
            <p:cNvPr id="68" name="Google Shape;68;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a:off x="4892771" y="-340112"/>
            <a:ext cx="121172" cy="760495"/>
            <a:chOff x="5245196" y="3136513"/>
            <a:chExt cx="121172" cy="760495"/>
          </a:xfrm>
        </p:grpSpPr>
        <p:sp>
          <p:nvSpPr>
            <p:cNvPr id="71" name="Google Shape;71;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250617" y="2402301"/>
            <a:ext cx="188650" cy="2468354"/>
            <a:chOff x="250617" y="2402301"/>
            <a:chExt cx="188650" cy="2468354"/>
          </a:xfrm>
        </p:grpSpPr>
        <p:sp>
          <p:nvSpPr>
            <p:cNvPr id="74" name="Google Shape;74;p1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2038689" y="173907"/>
            <a:ext cx="57599" cy="831799"/>
            <a:chOff x="2038689" y="173907"/>
            <a:chExt cx="57599" cy="831799"/>
          </a:xfrm>
        </p:grpSpPr>
        <p:sp>
          <p:nvSpPr>
            <p:cNvPr id="81" name="Google Shape;81;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5"/>
          <p:cNvGrpSpPr/>
          <p:nvPr/>
        </p:nvGrpSpPr>
        <p:grpSpPr>
          <a:xfrm>
            <a:off x="8263682" y="-434366"/>
            <a:ext cx="188886" cy="1181531"/>
            <a:chOff x="2877432" y="975334"/>
            <a:chExt cx="188886" cy="1181531"/>
          </a:xfrm>
        </p:grpSpPr>
        <p:sp>
          <p:nvSpPr>
            <p:cNvPr id="87" name="Google Shape;87;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5"/>
          <p:cNvGrpSpPr/>
          <p:nvPr/>
        </p:nvGrpSpPr>
        <p:grpSpPr>
          <a:xfrm>
            <a:off x="3643898" y="-436198"/>
            <a:ext cx="133252" cy="1952377"/>
            <a:chOff x="6780548" y="337714"/>
            <a:chExt cx="133252" cy="1952377"/>
          </a:xfrm>
        </p:grpSpPr>
        <p:sp>
          <p:nvSpPr>
            <p:cNvPr id="92" name="Google Shape;92;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5"/>
          <p:cNvGrpSpPr/>
          <p:nvPr/>
        </p:nvGrpSpPr>
        <p:grpSpPr>
          <a:xfrm>
            <a:off x="8008096" y="2108910"/>
            <a:ext cx="199001" cy="2139769"/>
            <a:chOff x="8008096" y="2108910"/>
            <a:chExt cx="199001" cy="2139769"/>
          </a:xfrm>
        </p:grpSpPr>
        <p:sp>
          <p:nvSpPr>
            <p:cNvPr id="96" name="Google Shape;96;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5"/>
          <p:cNvGrpSpPr/>
          <p:nvPr/>
        </p:nvGrpSpPr>
        <p:grpSpPr>
          <a:xfrm>
            <a:off x="520996" y="1091548"/>
            <a:ext cx="199001" cy="2139769"/>
            <a:chOff x="8008096" y="2108910"/>
            <a:chExt cx="199001" cy="2139769"/>
          </a:xfrm>
        </p:grpSpPr>
        <p:sp>
          <p:nvSpPr>
            <p:cNvPr id="99" name="Google Shape;99;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02" name="Google Shape;102;p1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3" name="Google Shape;103;p1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6" name="Google Shape;106;p1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7" name="Google Shape;107;p1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6"/>
          <p:cNvGrpSpPr/>
          <p:nvPr/>
        </p:nvGrpSpPr>
        <p:grpSpPr>
          <a:xfrm>
            <a:off x="8148521" y="3004593"/>
            <a:ext cx="98059" cy="1147596"/>
            <a:chOff x="3347921" y="16006"/>
            <a:chExt cx="98059" cy="1147596"/>
          </a:xfrm>
        </p:grpSpPr>
        <p:sp>
          <p:nvSpPr>
            <p:cNvPr id="113" name="Google Shape;113;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281421" y="3769263"/>
            <a:ext cx="121172" cy="760495"/>
            <a:chOff x="5245196" y="3136513"/>
            <a:chExt cx="121172" cy="760495"/>
          </a:xfrm>
        </p:grpSpPr>
        <p:sp>
          <p:nvSpPr>
            <p:cNvPr id="116" name="Google Shape;116;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6"/>
          <p:cNvGrpSpPr/>
          <p:nvPr/>
        </p:nvGrpSpPr>
        <p:grpSpPr>
          <a:xfrm>
            <a:off x="8534739" y="4069632"/>
            <a:ext cx="57599" cy="831799"/>
            <a:chOff x="2038689" y="173907"/>
            <a:chExt cx="57599" cy="831799"/>
          </a:xfrm>
        </p:grpSpPr>
        <p:sp>
          <p:nvSpPr>
            <p:cNvPr id="119" name="Google Shape;119;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3" name="Shape 123"/>
        <p:cNvGrpSpPr/>
        <p:nvPr/>
      </p:nvGrpSpPr>
      <p:grpSpPr>
        <a:xfrm>
          <a:off x="0" y="0"/>
          <a:ext cx="0" cy="0"/>
          <a:chOff x="0" y="0"/>
          <a:chExt cx="0" cy="0"/>
        </a:xfrm>
      </p:grpSpPr>
      <p:sp>
        <p:nvSpPr>
          <p:cNvPr id="124" name="Google Shape;124;p1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5" name="Google Shape;125;p1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 name="Google Shape;126;p1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7" name="Google Shape;127;p1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8" name="Google Shape;128;p1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9" name="Google Shape;129;p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a:off x="6626134" y="-164562"/>
            <a:ext cx="121172" cy="760495"/>
            <a:chOff x="5245196" y="3136513"/>
            <a:chExt cx="121172" cy="760495"/>
          </a:xfrm>
        </p:grpSpPr>
        <p:sp>
          <p:nvSpPr>
            <p:cNvPr id="134" name="Google Shape;134;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0" name="Google Shape;140;p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1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1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3" name="Google Shape;153;p1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9"/>
          <p:cNvGrpSpPr/>
          <p:nvPr/>
        </p:nvGrpSpPr>
        <p:grpSpPr>
          <a:xfrm>
            <a:off x="6626134" y="-164562"/>
            <a:ext cx="121172" cy="760495"/>
            <a:chOff x="5245196" y="3136513"/>
            <a:chExt cx="121172" cy="760495"/>
          </a:xfrm>
        </p:grpSpPr>
        <p:sp>
          <p:nvSpPr>
            <p:cNvPr id="158" name="Google Shape;158;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2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4" name="Google Shape;164;p2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8263682" y="-434366"/>
            <a:ext cx="188886" cy="1181531"/>
            <a:chOff x="2877432" y="975334"/>
            <a:chExt cx="188886" cy="1181531"/>
          </a:xfrm>
        </p:grpSpPr>
        <p:sp>
          <p:nvSpPr>
            <p:cNvPr id="171" name="Google Shape;171;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0"/>
          <p:cNvGrpSpPr/>
          <p:nvPr/>
        </p:nvGrpSpPr>
        <p:grpSpPr>
          <a:xfrm>
            <a:off x="3090746" y="-533657"/>
            <a:ext cx="98059" cy="1147596"/>
            <a:chOff x="3347921" y="16006"/>
            <a:chExt cx="98059" cy="1147596"/>
          </a:xfrm>
        </p:grpSpPr>
        <p:sp>
          <p:nvSpPr>
            <p:cNvPr id="178" name="Google Shape;178;p2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0"/>
          <p:cNvGrpSpPr/>
          <p:nvPr/>
        </p:nvGrpSpPr>
        <p:grpSpPr>
          <a:xfrm>
            <a:off x="4892771" y="-340112"/>
            <a:ext cx="121172" cy="760495"/>
            <a:chOff x="5245196" y="3136513"/>
            <a:chExt cx="121172" cy="760495"/>
          </a:xfrm>
        </p:grpSpPr>
        <p:sp>
          <p:nvSpPr>
            <p:cNvPr id="181" name="Google Shape;181;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a:off x="6967836" y="85439"/>
            <a:ext cx="133252" cy="1952377"/>
            <a:chOff x="6780548" y="337714"/>
            <a:chExt cx="133252" cy="1952377"/>
          </a:xfrm>
        </p:grpSpPr>
        <p:sp>
          <p:nvSpPr>
            <p:cNvPr id="184" name="Google Shape;184;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0"/>
          <p:cNvGrpSpPr/>
          <p:nvPr/>
        </p:nvGrpSpPr>
        <p:grpSpPr>
          <a:xfrm>
            <a:off x="250617" y="2402301"/>
            <a:ext cx="188650" cy="2468354"/>
            <a:chOff x="250617" y="2402301"/>
            <a:chExt cx="188650" cy="2468354"/>
          </a:xfrm>
        </p:grpSpPr>
        <p:sp>
          <p:nvSpPr>
            <p:cNvPr id="187" name="Google Shape;187;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0"/>
          <p:cNvGrpSpPr/>
          <p:nvPr/>
        </p:nvGrpSpPr>
        <p:grpSpPr>
          <a:xfrm>
            <a:off x="982417" y="1695096"/>
            <a:ext cx="199237" cy="2828935"/>
            <a:chOff x="1608717" y="1280046"/>
            <a:chExt cx="199237" cy="2828935"/>
          </a:xfrm>
        </p:grpSpPr>
        <p:sp>
          <p:nvSpPr>
            <p:cNvPr id="192" name="Google Shape;192;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0"/>
          <p:cNvGrpSpPr/>
          <p:nvPr/>
        </p:nvGrpSpPr>
        <p:grpSpPr>
          <a:xfrm>
            <a:off x="2038689" y="173907"/>
            <a:ext cx="57599" cy="831799"/>
            <a:chOff x="2038689" y="173907"/>
            <a:chExt cx="57599" cy="831799"/>
          </a:xfrm>
        </p:grpSpPr>
        <p:sp>
          <p:nvSpPr>
            <p:cNvPr id="197" name="Google Shape;197;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0"/>
          <p:cNvGrpSpPr/>
          <p:nvPr/>
        </p:nvGrpSpPr>
        <p:grpSpPr>
          <a:xfrm>
            <a:off x="8008096" y="2108910"/>
            <a:ext cx="199001" cy="2139769"/>
            <a:chOff x="8008096" y="2108910"/>
            <a:chExt cx="199001" cy="2139769"/>
          </a:xfrm>
        </p:grpSpPr>
        <p:sp>
          <p:nvSpPr>
            <p:cNvPr id="200" name="Google Shape;200;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0"/>
          <p:cNvGrpSpPr/>
          <p:nvPr/>
        </p:nvGrpSpPr>
        <p:grpSpPr>
          <a:xfrm>
            <a:off x="4095146" y="-859690"/>
            <a:ext cx="199001" cy="2139769"/>
            <a:chOff x="8008096" y="2108910"/>
            <a:chExt cx="199001" cy="2139769"/>
          </a:xfrm>
        </p:grpSpPr>
        <p:sp>
          <p:nvSpPr>
            <p:cNvPr id="204" name="Google Shape;204;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0"/>
          <p:cNvGrpSpPr/>
          <p:nvPr/>
        </p:nvGrpSpPr>
        <p:grpSpPr>
          <a:xfrm>
            <a:off x="6333286" y="3704939"/>
            <a:ext cx="133252" cy="1952377"/>
            <a:chOff x="6780548" y="337714"/>
            <a:chExt cx="133252" cy="1952377"/>
          </a:xfrm>
        </p:grpSpPr>
        <p:sp>
          <p:nvSpPr>
            <p:cNvPr id="207" name="Google Shape;207;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0"/>
          <p:cNvGrpSpPr/>
          <p:nvPr/>
        </p:nvGrpSpPr>
        <p:grpSpPr>
          <a:xfrm>
            <a:off x="2702021" y="3612763"/>
            <a:ext cx="121172" cy="760495"/>
            <a:chOff x="5245196" y="3136513"/>
            <a:chExt cx="121172" cy="760495"/>
          </a:xfrm>
        </p:grpSpPr>
        <p:sp>
          <p:nvSpPr>
            <p:cNvPr id="210" name="Google Shape;210;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sp>
        <p:nvSpPr>
          <p:cNvPr id="215" name="Google Shape;21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6" name="Google Shape;21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2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20" name="Shape 220"/>
        <p:cNvGrpSpPr/>
        <p:nvPr/>
      </p:nvGrpSpPr>
      <p:grpSpPr>
        <a:xfrm>
          <a:off x="0" y="0"/>
          <a:ext cx="0" cy="0"/>
          <a:chOff x="0" y="0"/>
          <a:chExt cx="0" cy="0"/>
        </a:xfrm>
      </p:grpSpPr>
      <p:sp>
        <p:nvSpPr>
          <p:cNvPr id="221" name="Google Shape;221;p2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2" name="Google Shape;222;p2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 name="Google Shape;223;p2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3"/>
          <p:cNvGrpSpPr/>
          <p:nvPr/>
        </p:nvGrpSpPr>
        <p:grpSpPr>
          <a:xfrm>
            <a:off x="8217007" y="3576772"/>
            <a:ext cx="188886" cy="1181531"/>
            <a:chOff x="2877432" y="975334"/>
            <a:chExt cx="188886" cy="1181531"/>
          </a:xfrm>
        </p:grpSpPr>
        <p:sp>
          <p:nvSpPr>
            <p:cNvPr id="229" name="Google Shape;229;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3"/>
          <p:cNvGrpSpPr/>
          <p:nvPr/>
        </p:nvGrpSpPr>
        <p:grpSpPr>
          <a:xfrm>
            <a:off x="7519346" y="3243318"/>
            <a:ext cx="98059" cy="1147596"/>
            <a:chOff x="3347921" y="16006"/>
            <a:chExt cx="98059" cy="1147596"/>
          </a:xfrm>
        </p:grpSpPr>
        <p:sp>
          <p:nvSpPr>
            <p:cNvPr id="234" name="Google Shape;234;p2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805821" y="2953663"/>
            <a:ext cx="121172" cy="760495"/>
            <a:chOff x="5245196" y="3136513"/>
            <a:chExt cx="121172" cy="760495"/>
          </a:xfrm>
        </p:grpSpPr>
        <p:sp>
          <p:nvSpPr>
            <p:cNvPr id="237" name="Google Shape;237;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250617" y="2402301"/>
            <a:ext cx="188650" cy="2468354"/>
            <a:chOff x="250617" y="2402301"/>
            <a:chExt cx="188650" cy="2468354"/>
          </a:xfrm>
        </p:grpSpPr>
        <p:sp>
          <p:nvSpPr>
            <p:cNvPr id="240" name="Google Shape;240;p2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23"/>
          <p:cNvGrpSpPr/>
          <p:nvPr/>
        </p:nvGrpSpPr>
        <p:grpSpPr>
          <a:xfrm>
            <a:off x="2038689" y="173907"/>
            <a:ext cx="57599" cy="831799"/>
            <a:chOff x="2038689" y="173907"/>
            <a:chExt cx="57599" cy="831799"/>
          </a:xfrm>
        </p:grpSpPr>
        <p:sp>
          <p:nvSpPr>
            <p:cNvPr id="247" name="Google Shape;247;p2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3"/>
          <p:cNvGrpSpPr/>
          <p:nvPr/>
        </p:nvGrpSpPr>
        <p:grpSpPr>
          <a:xfrm>
            <a:off x="4920170" y="-496491"/>
            <a:ext cx="188886" cy="1181531"/>
            <a:chOff x="2877432" y="975334"/>
            <a:chExt cx="188886" cy="1181531"/>
          </a:xfrm>
        </p:grpSpPr>
        <p:sp>
          <p:nvSpPr>
            <p:cNvPr id="251" name="Google Shape;251;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3"/>
          <p:cNvGrpSpPr/>
          <p:nvPr/>
        </p:nvGrpSpPr>
        <p:grpSpPr>
          <a:xfrm>
            <a:off x="3030471" y="-223849"/>
            <a:ext cx="121172" cy="760495"/>
            <a:chOff x="5245196" y="3136513"/>
            <a:chExt cx="121172" cy="760495"/>
          </a:xfrm>
        </p:grpSpPr>
        <p:sp>
          <p:nvSpPr>
            <p:cNvPr id="256" name="Google Shape;256;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3"/>
          <p:cNvGrpSpPr/>
          <p:nvPr/>
        </p:nvGrpSpPr>
        <p:grpSpPr>
          <a:xfrm>
            <a:off x="2306292" y="2569221"/>
            <a:ext cx="199237" cy="2828935"/>
            <a:chOff x="1608717" y="1280046"/>
            <a:chExt cx="199237" cy="2828935"/>
          </a:xfrm>
        </p:grpSpPr>
        <p:sp>
          <p:nvSpPr>
            <p:cNvPr id="259" name="Google Shape;259;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2" name="Shape 262"/>
        <p:cNvGrpSpPr/>
        <p:nvPr/>
      </p:nvGrpSpPr>
      <p:grpSpPr>
        <a:xfrm>
          <a:off x="0" y="0"/>
          <a:ext cx="0" cy="0"/>
          <a:chOff x="0" y="0"/>
          <a:chExt cx="0" cy="0"/>
        </a:xfrm>
      </p:grpSpPr>
      <p:sp>
        <p:nvSpPr>
          <p:cNvPr id="263" name="Google Shape;263;p2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4" name="Google Shape;264;p2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265" name="Google Shape;265;p24"/>
          <p:cNvGrpSpPr/>
          <p:nvPr/>
        </p:nvGrpSpPr>
        <p:grpSpPr>
          <a:xfrm>
            <a:off x="722446" y="3412541"/>
            <a:ext cx="7699120" cy="1883463"/>
            <a:chOff x="4558950" y="838825"/>
            <a:chExt cx="2813800" cy="688350"/>
          </a:xfrm>
        </p:grpSpPr>
        <p:sp>
          <p:nvSpPr>
            <p:cNvPr id="266" name="Google Shape;266;p2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1" name="Shape 301"/>
        <p:cNvGrpSpPr/>
        <p:nvPr/>
      </p:nvGrpSpPr>
      <p:grpSpPr>
        <a:xfrm>
          <a:off x="0" y="0"/>
          <a:ext cx="0" cy="0"/>
          <a:chOff x="0" y="0"/>
          <a:chExt cx="0" cy="0"/>
        </a:xfrm>
      </p:grpSpPr>
      <p:sp>
        <p:nvSpPr>
          <p:cNvPr id="302" name="Google Shape;302;p2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4" name="Google Shape;314;p2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2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6" name="Google Shape;316;p2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17" name="Google Shape;317;p2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2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19" name="Google Shape;319;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0" name="Google Shape;320;p2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21" name="Google Shape;321;p2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22" name="Google Shape;322;p2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23" name="Shape 323"/>
        <p:cNvGrpSpPr/>
        <p:nvPr/>
      </p:nvGrpSpPr>
      <p:grpSpPr>
        <a:xfrm>
          <a:off x="0" y="0"/>
          <a:ext cx="0" cy="0"/>
          <a:chOff x="0" y="0"/>
          <a:chExt cx="0" cy="0"/>
        </a:xfrm>
      </p:grpSpPr>
      <p:sp>
        <p:nvSpPr>
          <p:cNvPr id="324" name="Google Shape;324;p2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5" name="Google Shape;325;p2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6" name="Google Shape;326;p2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2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2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6"/>
          <p:cNvGrpSpPr/>
          <p:nvPr/>
        </p:nvGrpSpPr>
        <p:grpSpPr>
          <a:xfrm>
            <a:off x="6626134" y="-164562"/>
            <a:ext cx="121172" cy="760495"/>
            <a:chOff x="5245196" y="3136513"/>
            <a:chExt cx="121172" cy="760495"/>
          </a:xfrm>
        </p:grpSpPr>
        <p:sp>
          <p:nvSpPr>
            <p:cNvPr id="333" name="Google Shape;333;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38" name="Shape 338"/>
        <p:cNvGrpSpPr/>
        <p:nvPr/>
      </p:nvGrpSpPr>
      <p:grpSpPr>
        <a:xfrm>
          <a:off x="0" y="0"/>
          <a:ext cx="0" cy="0"/>
          <a:chOff x="0" y="0"/>
          <a:chExt cx="0" cy="0"/>
        </a:xfrm>
      </p:grpSpPr>
      <p:sp>
        <p:nvSpPr>
          <p:cNvPr id="339" name="Google Shape;339;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6626134" y="-164562"/>
            <a:ext cx="121172" cy="760495"/>
            <a:chOff x="5245196" y="3136513"/>
            <a:chExt cx="121172" cy="760495"/>
          </a:xfrm>
        </p:grpSpPr>
        <p:sp>
          <p:nvSpPr>
            <p:cNvPr id="344" name="Google Shape;344;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9" name="Google Shape;349;p2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0" name="Google Shape;350;p2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1" name="Google Shape;351;p2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2" name="Google Shape;352;p2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3" name="Google Shape;353;p2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4" name="Google Shape;354;p2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55" name="Shape 355"/>
        <p:cNvGrpSpPr/>
        <p:nvPr/>
      </p:nvGrpSpPr>
      <p:grpSpPr>
        <a:xfrm>
          <a:off x="0" y="0"/>
          <a:ext cx="0" cy="0"/>
          <a:chOff x="0" y="0"/>
          <a:chExt cx="0" cy="0"/>
        </a:xfrm>
      </p:grpSpPr>
      <p:sp>
        <p:nvSpPr>
          <p:cNvPr id="356" name="Google Shape;356;p2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7" name="Google Shape;357;p2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2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9" name="Google Shape;359;p2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2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1" name="Google Shape;361;p2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2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2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4" name="Google Shape;364;p2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5" name="Google Shape;365;p2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6" name="Google Shape;366;p2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p2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2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2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78" name="Shape 378"/>
        <p:cNvGrpSpPr/>
        <p:nvPr/>
      </p:nvGrpSpPr>
      <p:grpSpPr>
        <a:xfrm>
          <a:off x="0" y="0"/>
          <a:ext cx="0" cy="0"/>
          <a:chOff x="0" y="0"/>
          <a:chExt cx="0" cy="0"/>
        </a:xfrm>
      </p:grpSpPr>
      <p:sp>
        <p:nvSpPr>
          <p:cNvPr id="379" name="Google Shape;379;p2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0" name="Google Shape;380;p2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1" name="Google Shape;381;p2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2" name="Google Shape;382;p2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3" name="Google Shape;383;p2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4" name="Google Shape;384;p2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5" name="Google Shape;385;p2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6" name="Google Shape;386;p2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7" name="Google Shape;387;p2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8" name="Google Shape;388;p2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98" name="Shape 398"/>
        <p:cNvGrpSpPr/>
        <p:nvPr/>
      </p:nvGrpSpPr>
      <p:grpSpPr>
        <a:xfrm>
          <a:off x="0" y="0"/>
          <a:ext cx="0" cy="0"/>
          <a:chOff x="0" y="0"/>
          <a:chExt cx="0" cy="0"/>
        </a:xfrm>
      </p:grpSpPr>
      <p:sp>
        <p:nvSpPr>
          <p:cNvPr id="399" name="Google Shape;399;p3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0" name="Google Shape;400;p3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 name="Google Shape;401;p3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2" name="Google Shape;402;p3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3" name="Google Shape;403;p3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4" name="Google Shape;404;p3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5" name="Google Shape;405;p3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6" name="Google Shape;406;p3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7" name="Google Shape;407;p3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8" name="Google Shape;408;p3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18" name="Shape 418"/>
        <p:cNvGrpSpPr/>
        <p:nvPr/>
      </p:nvGrpSpPr>
      <p:grpSpPr>
        <a:xfrm>
          <a:off x="0" y="0"/>
          <a:ext cx="0" cy="0"/>
          <a:chOff x="0" y="0"/>
          <a:chExt cx="0" cy="0"/>
        </a:xfrm>
      </p:grpSpPr>
      <p:sp>
        <p:nvSpPr>
          <p:cNvPr id="419" name="Google Shape;419;p3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0" name="Google Shape;420;p3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1" name="Google Shape;421;p3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22" name="Google Shape;422;p3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1"/>
          <p:cNvGrpSpPr/>
          <p:nvPr/>
        </p:nvGrpSpPr>
        <p:grpSpPr>
          <a:xfrm>
            <a:off x="6669747" y="-389684"/>
            <a:ext cx="143766" cy="2106420"/>
            <a:chOff x="6780548" y="337714"/>
            <a:chExt cx="133252" cy="1952377"/>
          </a:xfrm>
        </p:grpSpPr>
        <p:sp>
          <p:nvSpPr>
            <p:cNvPr id="431" name="Google Shape;431;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1"/>
          <p:cNvGrpSpPr/>
          <p:nvPr/>
        </p:nvGrpSpPr>
        <p:grpSpPr>
          <a:xfrm>
            <a:off x="1510029" y="507749"/>
            <a:ext cx="203534" cy="2663107"/>
            <a:chOff x="250617" y="2402301"/>
            <a:chExt cx="188650" cy="2468354"/>
          </a:xfrm>
        </p:grpSpPr>
        <p:sp>
          <p:nvSpPr>
            <p:cNvPr id="434" name="Google Shape;434;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1"/>
          <p:cNvGrpSpPr/>
          <p:nvPr/>
        </p:nvGrpSpPr>
        <p:grpSpPr>
          <a:xfrm>
            <a:off x="385355" y="1380671"/>
            <a:ext cx="199237" cy="2828935"/>
            <a:chOff x="1608717" y="1280046"/>
            <a:chExt cx="199237" cy="2828935"/>
          </a:xfrm>
        </p:grpSpPr>
        <p:sp>
          <p:nvSpPr>
            <p:cNvPr id="439" name="Google Shape;439;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1"/>
          <p:cNvGrpSpPr/>
          <p:nvPr/>
        </p:nvGrpSpPr>
        <p:grpSpPr>
          <a:xfrm>
            <a:off x="989005" y="-389666"/>
            <a:ext cx="62143" cy="897428"/>
            <a:chOff x="2038689" y="173907"/>
            <a:chExt cx="57599" cy="831799"/>
          </a:xfrm>
        </p:grpSpPr>
        <p:sp>
          <p:nvSpPr>
            <p:cNvPr id="445" name="Google Shape;445;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1"/>
          <p:cNvGrpSpPr/>
          <p:nvPr/>
        </p:nvGrpSpPr>
        <p:grpSpPr>
          <a:xfrm>
            <a:off x="8568723" y="2184809"/>
            <a:ext cx="214702" cy="2308597"/>
            <a:chOff x="8008096" y="2108910"/>
            <a:chExt cx="199001" cy="2139769"/>
          </a:xfrm>
        </p:grpSpPr>
        <p:sp>
          <p:nvSpPr>
            <p:cNvPr id="448" name="Google Shape;448;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3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1"/>
          <p:cNvGrpSpPr/>
          <p:nvPr/>
        </p:nvGrpSpPr>
        <p:grpSpPr>
          <a:xfrm>
            <a:off x="8221223" y="9"/>
            <a:ext cx="214702" cy="2308597"/>
            <a:chOff x="8008096" y="2108910"/>
            <a:chExt cx="199001" cy="2139769"/>
          </a:xfrm>
        </p:grpSpPr>
        <p:sp>
          <p:nvSpPr>
            <p:cNvPr id="452" name="Google Shape;452;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54" name="Shape 454"/>
        <p:cNvGrpSpPr/>
        <p:nvPr/>
      </p:nvGrpSpPr>
      <p:grpSpPr>
        <a:xfrm>
          <a:off x="0" y="0"/>
          <a:ext cx="0" cy="0"/>
          <a:chOff x="0" y="0"/>
          <a:chExt cx="0" cy="0"/>
        </a:xfrm>
      </p:grpSpPr>
      <p:sp>
        <p:nvSpPr>
          <p:cNvPr id="455" name="Google Shape;455;p32"/>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56" name="Google Shape;456;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57" name="Google Shape;457;p32"/>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58" name="Google Shape;458;p3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69" name="Shape 4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0" name="Shape 4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drive.google.com/file/d/1t41UkkRTTHb7tC8afCBkI5SBleKzh04g/view" TargetMode="External"/><Relationship Id="rId4" Type="http://schemas.openxmlformats.org/officeDocument/2006/relationships/image" Target="../media/image4.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5"/>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Group 4: </a:t>
            </a:r>
            <a:r>
              <a:rPr lang="en-GB"/>
              <a:t>Austin, Eugene, Dehan, Jeremy, You Joh</a:t>
            </a:r>
            <a:endParaRPr/>
          </a:p>
        </p:txBody>
      </p:sp>
      <p:sp>
        <p:nvSpPr>
          <p:cNvPr id="476" name="Google Shape;476;p35"/>
          <p:cNvSpPr txBox="1"/>
          <p:nvPr>
            <p:ph type="ctrTitle"/>
          </p:nvPr>
        </p:nvSpPr>
        <p:spPr>
          <a:xfrm>
            <a:off x="828875" y="751900"/>
            <a:ext cx="7489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DSA302:</a:t>
            </a:r>
            <a:r>
              <a:rPr lang="en-GB"/>
              <a:t> </a:t>
            </a:r>
            <a:r>
              <a:rPr lang="en-GB"/>
              <a:t>FINANCIAL</a:t>
            </a:r>
            <a:endParaRPr/>
          </a:p>
          <a:p>
            <a:pPr indent="0" lvl="0" marL="0" rtl="0" algn="ctr">
              <a:spcBef>
                <a:spcPts val="0"/>
              </a:spcBef>
              <a:spcAft>
                <a:spcPts val="0"/>
              </a:spcAft>
              <a:buNone/>
            </a:pPr>
            <a:r>
              <a:rPr lang="en-GB"/>
              <a:t> DATA </a:t>
            </a:r>
            <a:r>
              <a:rPr lang="en-GB">
                <a:solidFill>
                  <a:schemeClr val="accent2"/>
                </a:solidFill>
              </a:rPr>
              <a:t>ANALYSIS</a:t>
            </a:r>
            <a:r>
              <a:rPr lang="en-GB"/>
              <a:t> </a:t>
            </a:r>
            <a:endParaRPr/>
          </a:p>
        </p:txBody>
      </p:sp>
      <p:sp>
        <p:nvSpPr>
          <p:cNvPr id="477" name="Google Shape;477;p3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35"/>
          <p:cNvGrpSpPr/>
          <p:nvPr/>
        </p:nvGrpSpPr>
        <p:grpSpPr>
          <a:xfrm>
            <a:off x="6232314" y="3696331"/>
            <a:ext cx="121434" cy="1073147"/>
            <a:chOff x="6232314" y="3696331"/>
            <a:chExt cx="121434" cy="1073147"/>
          </a:xfrm>
        </p:grpSpPr>
        <p:sp>
          <p:nvSpPr>
            <p:cNvPr id="484" name="Google Shape;484;p3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5"/>
          <p:cNvGrpSpPr/>
          <p:nvPr/>
        </p:nvGrpSpPr>
        <p:grpSpPr>
          <a:xfrm>
            <a:off x="6780548" y="337714"/>
            <a:ext cx="133252" cy="1952377"/>
            <a:chOff x="6780548" y="337714"/>
            <a:chExt cx="133252" cy="1952377"/>
          </a:xfrm>
        </p:grpSpPr>
        <p:sp>
          <p:nvSpPr>
            <p:cNvPr id="487" name="Google Shape;487;p3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5"/>
          <p:cNvGrpSpPr/>
          <p:nvPr/>
        </p:nvGrpSpPr>
        <p:grpSpPr>
          <a:xfrm>
            <a:off x="1608717" y="1280046"/>
            <a:ext cx="199237" cy="2828935"/>
            <a:chOff x="1608717" y="1280046"/>
            <a:chExt cx="199237" cy="2828935"/>
          </a:xfrm>
        </p:grpSpPr>
        <p:sp>
          <p:nvSpPr>
            <p:cNvPr id="490" name="Google Shape;490;p3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3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35"/>
          <p:cNvGrpSpPr/>
          <p:nvPr/>
        </p:nvGrpSpPr>
        <p:grpSpPr>
          <a:xfrm>
            <a:off x="8008096" y="2108910"/>
            <a:ext cx="199001" cy="2139769"/>
            <a:chOff x="8008096" y="2108910"/>
            <a:chExt cx="199001" cy="2139769"/>
          </a:xfrm>
        </p:grpSpPr>
        <p:sp>
          <p:nvSpPr>
            <p:cNvPr id="496" name="Google Shape;496;p3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35"/>
          <p:cNvGrpSpPr/>
          <p:nvPr/>
        </p:nvGrpSpPr>
        <p:grpSpPr>
          <a:xfrm>
            <a:off x="4472500" y="3928605"/>
            <a:ext cx="199001" cy="867198"/>
            <a:chOff x="4475150" y="4052605"/>
            <a:chExt cx="199001" cy="867198"/>
          </a:xfrm>
        </p:grpSpPr>
        <p:sp>
          <p:nvSpPr>
            <p:cNvPr id="499" name="Google Shape;499;p3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4"/>
          <p:cNvSpPr txBox="1"/>
          <p:nvPr>
            <p:ph idx="1" type="body"/>
          </p:nvPr>
        </p:nvSpPr>
        <p:spPr>
          <a:xfrm>
            <a:off x="618825" y="1163425"/>
            <a:ext cx="4002300" cy="26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Graphically, we can observe that the cubic function fits the empirical data better as compared to the quadratic function</a:t>
            </a:r>
            <a:endParaRPr/>
          </a:p>
        </p:txBody>
      </p:sp>
      <p:sp>
        <p:nvSpPr>
          <p:cNvPr id="693" name="Google Shape;693;p44"/>
          <p:cNvSpPr txBox="1"/>
          <p:nvPr>
            <p:ph type="ctrTitle"/>
          </p:nvPr>
        </p:nvSpPr>
        <p:spPr>
          <a:xfrm>
            <a:off x="618825" y="411675"/>
            <a:ext cx="4376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SMOOTHING FORWARD RATES</a:t>
            </a:r>
            <a:endParaRPr/>
          </a:p>
        </p:txBody>
      </p:sp>
      <p:pic>
        <p:nvPicPr>
          <p:cNvPr id="694" name="Google Shape;694;p44"/>
          <p:cNvPicPr preferRelativeResize="0"/>
          <p:nvPr/>
        </p:nvPicPr>
        <p:blipFill>
          <a:blip r:embed="rId3">
            <a:alphaModFix/>
          </a:blip>
          <a:stretch>
            <a:fillRect/>
          </a:stretch>
        </p:blipFill>
        <p:spPr>
          <a:xfrm>
            <a:off x="4773525" y="1141875"/>
            <a:ext cx="4218075" cy="26058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5"/>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SPOT</a:t>
            </a:r>
            <a:r>
              <a:rPr lang="en-GB"/>
              <a:t> RATES</a:t>
            </a:r>
            <a:endParaRPr sz="3000"/>
          </a:p>
        </p:txBody>
      </p:sp>
      <p:sp>
        <p:nvSpPr>
          <p:cNvPr id="700" name="Google Shape;700;p45"/>
          <p:cNvSpPr txBox="1"/>
          <p:nvPr>
            <p:ph idx="2" type="ctrTitle"/>
          </p:nvPr>
        </p:nvSpPr>
        <p:spPr>
          <a:xfrm>
            <a:off x="6054548" y="1373200"/>
            <a:ext cx="2820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2</a:t>
            </a:r>
            <a:endParaRPr/>
          </a:p>
        </p:txBody>
      </p:sp>
      <p:sp>
        <p:nvSpPr>
          <p:cNvPr id="701" name="Google Shape;701;p45"/>
          <p:cNvSpPr txBox="1"/>
          <p:nvPr>
            <p:ph idx="4" type="ctrTitle"/>
          </p:nvPr>
        </p:nvSpPr>
        <p:spPr>
          <a:xfrm>
            <a:off x="1218541"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3</a:t>
            </a:r>
            <a:endParaRPr/>
          </a:p>
        </p:txBody>
      </p:sp>
      <p:sp>
        <p:nvSpPr>
          <p:cNvPr id="702" name="Google Shape;702;p45"/>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Apply to both formulas to find the empirical spot rates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03" name="Google Shape;703;p45"/>
          <p:cNvSpPr txBox="1"/>
          <p:nvPr>
            <p:ph type="ctrTitle"/>
          </p:nvPr>
        </p:nvSpPr>
        <p:spPr>
          <a:xfrm>
            <a:off x="1218541"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1</a:t>
            </a:r>
            <a:endParaRPr/>
          </a:p>
        </p:txBody>
      </p:sp>
      <p:sp>
        <p:nvSpPr>
          <p:cNvPr id="704" name="Google Shape;704;p45"/>
          <p:cNvSpPr txBox="1"/>
          <p:nvPr>
            <p:ph idx="1" type="subTitle"/>
          </p:nvPr>
        </p:nvSpPr>
        <p:spPr>
          <a:xfrm>
            <a:off x="1218550" y="3423503"/>
            <a:ext cx="1881300" cy="10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 cumsum() function to obtain the first part of the formula</a:t>
            </a:r>
            <a:endParaRPr/>
          </a:p>
        </p:txBody>
      </p:sp>
      <p:sp>
        <p:nvSpPr>
          <p:cNvPr id="705" name="Google Shape;705;p45"/>
          <p:cNvSpPr txBox="1"/>
          <p:nvPr>
            <p:ph idx="3" type="subTitle"/>
          </p:nvPr>
        </p:nvSpPr>
        <p:spPr>
          <a:xfrm>
            <a:off x="621625" y="1927050"/>
            <a:ext cx="2860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Create breaks at each points t</a:t>
            </a:r>
            <a:r>
              <a:rPr baseline="-25000" lang="en-GB"/>
              <a:t>j</a:t>
            </a:r>
            <a:r>
              <a:rPr lang="en-GB"/>
              <a:t> in the data. Create a grid that sequences from the minimum to the maximum values of t given</a:t>
            </a:r>
            <a:endParaRPr/>
          </a:p>
        </p:txBody>
      </p:sp>
      <p:sp>
        <p:nvSpPr>
          <p:cNvPr id="706" name="Google Shape;706;p45"/>
          <p:cNvSpPr txBox="1"/>
          <p:nvPr>
            <p:ph idx="5" type="subTitle"/>
          </p:nvPr>
        </p:nvSpPr>
        <p:spPr>
          <a:xfrm>
            <a:off x="6356616" y="192705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Use findInterval() function to find the interval each value of t is in</a:t>
            </a:r>
            <a:endParaRPr/>
          </a:p>
        </p:txBody>
      </p:sp>
      <p:sp>
        <p:nvSpPr>
          <p:cNvPr id="707" name="Google Shape;707;p45"/>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4</a:t>
            </a:r>
            <a:endParaRPr/>
          </a:p>
        </p:txBody>
      </p:sp>
      <p:sp>
        <p:nvSpPr>
          <p:cNvPr id="708" name="Google Shape;708;p45"/>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5"/>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5"/>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5"/>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45"/>
          <p:cNvCxnSpPr>
            <a:stCxn id="708" idx="3"/>
            <a:endCxn id="710"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713" name="Google Shape;713;p45"/>
          <p:cNvCxnSpPr>
            <a:stCxn id="710" idx="2"/>
            <a:endCxn id="709"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714" name="Google Shape;714;p45"/>
          <p:cNvCxnSpPr>
            <a:stCxn id="709" idx="3"/>
            <a:endCxn id="711"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pic>
        <p:nvPicPr>
          <p:cNvPr id="715" name="Google Shape;715;p45"/>
          <p:cNvPicPr preferRelativeResize="0"/>
          <p:nvPr/>
        </p:nvPicPr>
        <p:blipFill>
          <a:blip r:embed="rId3">
            <a:alphaModFix/>
          </a:blip>
          <a:stretch>
            <a:fillRect/>
          </a:stretch>
        </p:blipFill>
        <p:spPr>
          <a:xfrm>
            <a:off x="3973500" y="174663"/>
            <a:ext cx="3948650" cy="371475"/>
          </a:xfrm>
          <a:prstGeom prst="rect">
            <a:avLst/>
          </a:prstGeom>
          <a:noFill/>
          <a:ln>
            <a:noFill/>
          </a:ln>
        </p:spPr>
      </p:pic>
      <p:pic>
        <p:nvPicPr>
          <p:cNvPr id="716" name="Google Shape;716;p45"/>
          <p:cNvPicPr preferRelativeResize="0"/>
          <p:nvPr/>
        </p:nvPicPr>
        <p:blipFill>
          <a:blip r:embed="rId4">
            <a:alphaModFix/>
          </a:blip>
          <a:stretch>
            <a:fillRect/>
          </a:stretch>
        </p:blipFill>
        <p:spPr>
          <a:xfrm>
            <a:off x="3099850" y="649300"/>
            <a:ext cx="5695950" cy="723900"/>
          </a:xfrm>
          <a:prstGeom prst="rect">
            <a:avLst/>
          </a:prstGeom>
          <a:noFill/>
          <a:ln>
            <a:noFill/>
          </a:ln>
        </p:spPr>
      </p:pic>
      <p:cxnSp>
        <p:nvCxnSpPr>
          <p:cNvPr id="717" name="Google Shape;717;p45"/>
          <p:cNvCxnSpPr/>
          <p:nvPr/>
        </p:nvCxnSpPr>
        <p:spPr>
          <a:xfrm>
            <a:off x="4985775" y="494250"/>
            <a:ext cx="1678200" cy="0"/>
          </a:xfrm>
          <a:prstGeom prst="straightConnector1">
            <a:avLst/>
          </a:prstGeom>
          <a:noFill/>
          <a:ln cap="flat" cmpd="sng" w="19050">
            <a:solidFill>
              <a:srgbClr val="FF0000"/>
            </a:solidFill>
            <a:prstDash val="solid"/>
            <a:round/>
            <a:headEnd len="med" w="med" type="none"/>
            <a:tailEnd len="med" w="med" type="none"/>
          </a:ln>
        </p:spPr>
      </p:cxnSp>
      <p:cxnSp>
        <p:nvCxnSpPr>
          <p:cNvPr id="718" name="Google Shape;718;p45"/>
          <p:cNvCxnSpPr/>
          <p:nvPr/>
        </p:nvCxnSpPr>
        <p:spPr>
          <a:xfrm>
            <a:off x="6994125" y="492900"/>
            <a:ext cx="809700" cy="2700"/>
          </a:xfrm>
          <a:prstGeom prst="straightConnector1">
            <a:avLst/>
          </a:prstGeom>
          <a:noFill/>
          <a:ln cap="flat" cmpd="sng" w="19050">
            <a:solidFill>
              <a:srgbClr val="FF0000"/>
            </a:solidFill>
            <a:prstDash val="solid"/>
            <a:round/>
            <a:headEnd len="med" w="med" type="none"/>
            <a:tailEnd len="med" w="med" type="none"/>
          </a:ln>
        </p:spPr>
      </p:cxnSp>
      <p:pic>
        <p:nvPicPr>
          <p:cNvPr id="719" name="Google Shape;719;p45"/>
          <p:cNvPicPr preferRelativeResize="0"/>
          <p:nvPr/>
        </p:nvPicPr>
        <p:blipFill>
          <a:blip r:embed="rId5">
            <a:alphaModFix/>
          </a:blip>
          <a:stretch>
            <a:fillRect/>
          </a:stretch>
        </p:blipFill>
        <p:spPr>
          <a:xfrm>
            <a:off x="3630600" y="3202250"/>
            <a:ext cx="484351" cy="484351"/>
          </a:xfrm>
          <a:prstGeom prst="rect">
            <a:avLst/>
          </a:prstGeom>
          <a:noFill/>
          <a:ln>
            <a:noFill/>
          </a:ln>
        </p:spPr>
      </p:pic>
      <p:pic>
        <p:nvPicPr>
          <p:cNvPr id="720" name="Google Shape;720;p45"/>
          <p:cNvPicPr preferRelativeResize="0"/>
          <p:nvPr/>
        </p:nvPicPr>
        <p:blipFill>
          <a:blip r:embed="rId6">
            <a:alphaModFix/>
          </a:blip>
          <a:stretch>
            <a:fillRect/>
          </a:stretch>
        </p:blipFill>
        <p:spPr>
          <a:xfrm>
            <a:off x="3616250" y="1793750"/>
            <a:ext cx="484350" cy="484350"/>
          </a:xfrm>
          <a:prstGeom prst="rect">
            <a:avLst/>
          </a:prstGeom>
          <a:noFill/>
          <a:ln>
            <a:noFill/>
          </a:ln>
        </p:spPr>
      </p:pic>
      <p:pic>
        <p:nvPicPr>
          <p:cNvPr id="721" name="Google Shape;721;p45"/>
          <p:cNvPicPr preferRelativeResize="0"/>
          <p:nvPr/>
        </p:nvPicPr>
        <p:blipFill>
          <a:blip r:embed="rId7">
            <a:alphaModFix/>
          </a:blip>
          <a:stretch>
            <a:fillRect/>
          </a:stretch>
        </p:blipFill>
        <p:spPr>
          <a:xfrm>
            <a:off x="5053500" y="1793750"/>
            <a:ext cx="484349" cy="484349"/>
          </a:xfrm>
          <a:prstGeom prst="rect">
            <a:avLst/>
          </a:prstGeom>
          <a:noFill/>
          <a:ln>
            <a:noFill/>
          </a:ln>
        </p:spPr>
      </p:pic>
      <p:pic>
        <p:nvPicPr>
          <p:cNvPr id="722" name="Google Shape;722;p45"/>
          <p:cNvPicPr preferRelativeResize="0"/>
          <p:nvPr/>
        </p:nvPicPr>
        <p:blipFill>
          <a:blip r:embed="rId8">
            <a:alphaModFix/>
          </a:blip>
          <a:stretch>
            <a:fillRect/>
          </a:stretch>
        </p:blipFill>
        <p:spPr>
          <a:xfrm>
            <a:off x="5029200" y="3202250"/>
            <a:ext cx="484350" cy="48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6"/>
          <p:cNvSpPr txBox="1"/>
          <p:nvPr>
            <p:ph idx="1" type="body"/>
          </p:nvPr>
        </p:nvSpPr>
        <p:spPr>
          <a:xfrm>
            <a:off x="618825" y="1163425"/>
            <a:ext cx="4002300" cy="26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Smoothing of the spot rates is done similarly to smoothing of forward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Graphically, we can observe that the cubic function fits the empirical data better as compared to the quadratic function</a:t>
            </a:r>
            <a:endParaRPr/>
          </a:p>
        </p:txBody>
      </p:sp>
      <p:sp>
        <p:nvSpPr>
          <p:cNvPr id="728" name="Google Shape;728;p46"/>
          <p:cNvSpPr txBox="1"/>
          <p:nvPr>
            <p:ph type="ctrTitle"/>
          </p:nvPr>
        </p:nvSpPr>
        <p:spPr>
          <a:xfrm>
            <a:off x="618825" y="411675"/>
            <a:ext cx="4199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SMOOTHING SPOT RATES</a:t>
            </a:r>
            <a:endParaRPr/>
          </a:p>
        </p:txBody>
      </p:sp>
      <p:pic>
        <p:nvPicPr>
          <p:cNvPr id="729" name="Google Shape;729;p46"/>
          <p:cNvPicPr preferRelativeResize="0"/>
          <p:nvPr/>
        </p:nvPicPr>
        <p:blipFill>
          <a:blip r:embed="rId3">
            <a:alphaModFix/>
          </a:blip>
          <a:stretch>
            <a:fillRect/>
          </a:stretch>
        </p:blipFill>
        <p:spPr>
          <a:xfrm>
            <a:off x="4773525" y="1141875"/>
            <a:ext cx="4218075" cy="26058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7"/>
          <p:cNvSpPr/>
          <p:nvPr/>
        </p:nvSpPr>
        <p:spPr>
          <a:xfrm>
            <a:off x="5706257" y="1239120"/>
            <a:ext cx="947400" cy="94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2138146" y="1239120"/>
            <a:ext cx="947400" cy="94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txBox="1"/>
          <p:nvPr>
            <p:ph type="ctrTitle"/>
          </p:nvPr>
        </p:nvSpPr>
        <p:spPr>
          <a:xfrm>
            <a:off x="618825" y="411675"/>
            <a:ext cx="5719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CUBIC CURVE GIVES LOWER SSE</a:t>
            </a:r>
            <a:endParaRPr/>
          </a:p>
        </p:txBody>
      </p:sp>
      <p:sp>
        <p:nvSpPr>
          <p:cNvPr id="737" name="Google Shape;737;p47"/>
          <p:cNvSpPr txBox="1"/>
          <p:nvPr>
            <p:ph idx="4294967295" type="ctrTitle"/>
          </p:nvPr>
        </p:nvSpPr>
        <p:spPr>
          <a:xfrm>
            <a:off x="4716550" y="2136150"/>
            <a:ext cx="29268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HIGHER VARIANCE</a:t>
            </a:r>
            <a:endParaRPr/>
          </a:p>
        </p:txBody>
      </p:sp>
      <p:sp>
        <p:nvSpPr>
          <p:cNvPr id="738" name="Google Shape;738;p47"/>
          <p:cNvSpPr txBox="1"/>
          <p:nvPr>
            <p:ph idx="4294967295" type="ctrTitle"/>
          </p:nvPr>
        </p:nvSpPr>
        <p:spPr>
          <a:xfrm>
            <a:off x="1126400" y="2136150"/>
            <a:ext cx="29709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LOWER BIAS</a:t>
            </a:r>
            <a:endParaRPr/>
          </a:p>
        </p:txBody>
      </p:sp>
      <p:sp>
        <p:nvSpPr>
          <p:cNvPr id="739" name="Google Shape;739;p47"/>
          <p:cNvSpPr txBox="1"/>
          <p:nvPr>
            <p:ph idx="4294967295" type="subTitle"/>
          </p:nvPr>
        </p:nvSpPr>
        <p:spPr>
          <a:xfrm>
            <a:off x="1170375" y="2656300"/>
            <a:ext cx="2926800" cy="155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Increasing the number of parameters allows the estimated value to become more precise</a:t>
            </a:r>
            <a:endParaRPr/>
          </a:p>
        </p:txBody>
      </p:sp>
      <p:sp>
        <p:nvSpPr>
          <p:cNvPr id="740" name="Google Shape;740;p47"/>
          <p:cNvSpPr txBox="1"/>
          <p:nvPr>
            <p:ph idx="4294967295" type="subTitle"/>
          </p:nvPr>
        </p:nvSpPr>
        <p:spPr>
          <a:xfrm>
            <a:off x="4716550" y="2656500"/>
            <a:ext cx="2926800" cy="155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Bias-Variance trade-off suggests that having more parameters would create greater variance</a:t>
            </a:r>
            <a:endParaRPr/>
          </a:p>
        </p:txBody>
      </p:sp>
      <p:pic>
        <p:nvPicPr>
          <p:cNvPr id="741" name="Google Shape;741;p47"/>
          <p:cNvPicPr preferRelativeResize="0"/>
          <p:nvPr/>
        </p:nvPicPr>
        <p:blipFill>
          <a:blip r:embed="rId3">
            <a:alphaModFix/>
          </a:blip>
          <a:stretch>
            <a:fillRect/>
          </a:stretch>
        </p:blipFill>
        <p:spPr>
          <a:xfrm>
            <a:off x="2241525" y="1342500"/>
            <a:ext cx="740650" cy="740650"/>
          </a:xfrm>
          <a:prstGeom prst="rect">
            <a:avLst/>
          </a:prstGeom>
          <a:noFill/>
          <a:ln>
            <a:noFill/>
          </a:ln>
        </p:spPr>
      </p:pic>
      <p:pic>
        <p:nvPicPr>
          <p:cNvPr id="742" name="Google Shape;742;p47"/>
          <p:cNvPicPr preferRelativeResize="0"/>
          <p:nvPr/>
        </p:nvPicPr>
        <p:blipFill>
          <a:blip r:embed="rId4">
            <a:alphaModFix/>
          </a:blip>
          <a:stretch>
            <a:fillRect/>
          </a:stretch>
        </p:blipFill>
        <p:spPr>
          <a:xfrm>
            <a:off x="5809630" y="1342500"/>
            <a:ext cx="740650" cy="74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8"/>
          <p:cNvSpPr txBox="1"/>
          <p:nvPr>
            <p:ph idx="1" type="subTitle"/>
          </p:nvPr>
        </p:nvSpPr>
        <p:spPr>
          <a:xfrm>
            <a:off x="2850125" y="323163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t>Fitting the Yield Curve and Presenting the data in a suitable way</a:t>
            </a:r>
            <a:endParaRPr sz="1300"/>
          </a:p>
        </p:txBody>
      </p:sp>
      <p:sp>
        <p:nvSpPr>
          <p:cNvPr id="748" name="Google Shape;748;p48"/>
          <p:cNvSpPr txBox="1"/>
          <p:nvPr>
            <p:ph type="ctrTitle"/>
          </p:nvPr>
        </p:nvSpPr>
        <p:spPr>
          <a:xfrm>
            <a:off x="828875" y="751900"/>
            <a:ext cx="7489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Part </a:t>
            </a:r>
            <a:endParaRPr/>
          </a:p>
        </p:txBody>
      </p:sp>
      <p:sp>
        <p:nvSpPr>
          <p:cNvPr id="749" name="Google Shape;749;p48"/>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8"/>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8"/>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48"/>
          <p:cNvGrpSpPr/>
          <p:nvPr/>
        </p:nvGrpSpPr>
        <p:grpSpPr>
          <a:xfrm>
            <a:off x="6232314" y="3696331"/>
            <a:ext cx="121434" cy="1073147"/>
            <a:chOff x="6232314" y="3696331"/>
            <a:chExt cx="121434" cy="1073147"/>
          </a:xfrm>
        </p:grpSpPr>
        <p:sp>
          <p:nvSpPr>
            <p:cNvPr id="756" name="Google Shape;756;p48"/>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48"/>
          <p:cNvGrpSpPr/>
          <p:nvPr/>
        </p:nvGrpSpPr>
        <p:grpSpPr>
          <a:xfrm>
            <a:off x="6780548" y="337714"/>
            <a:ext cx="133252" cy="1952377"/>
            <a:chOff x="6780548" y="337714"/>
            <a:chExt cx="133252" cy="1952377"/>
          </a:xfrm>
        </p:grpSpPr>
        <p:sp>
          <p:nvSpPr>
            <p:cNvPr id="759" name="Google Shape;759;p4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48"/>
          <p:cNvGrpSpPr/>
          <p:nvPr/>
        </p:nvGrpSpPr>
        <p:grpSpPr>
          <a:xfrm>
            <a:off x="1608717" y="1280046"/>
            <a:ext cx="199237" cy="2828935"/>
            <a:chOff x="1608717" y="1280046"/>
            <a:chExt cx="199237" cy="2828935"/>
          </a:xfrm>
        </p:grpSpPr>
        <p:sp>
          <p:nvSpPr>
            <p:cNvPr id="762" name="Google Shape;762;p4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48"/>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48"/>
          <p:cNvGrpSpPr/>
          <p:nvPr/>
        </p:nvGrpSpPr>
        <p:grpSpPr>
          <a:xfrm>
            <a:off x="8008096" y="2108910"/>
            <a:ext cx="199001" cy="2139769"/>
            <a:chOff x="8008096" y="2108910"/>
            <a:chExt cx="199001" cy="2139769"/>
          </a:xfrm>
        </p:grpSpPr>
        <p:sp>
          <p:nvSpPr>
            <p:cNvPr id="768" name="Google Shape;768;p4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48"/>
          <p:cNvGrpSpPr/>
          <p:nvPr/>
        </p:nvGrpSpPr>
        <p:grpSpPr>
          <a:xfrm>
            <a:off x="4472500" y="3928605"/>
            <a:ext cx="199001" cy="867198"/>
            <a:chOff x="4475150" y="4052605"/>
            <a:chExt cx="199001" cy="867198"/>
          </a:xfrm>
        </p:grpSpPr>
        <p:sp>
          <p:nvSpPr>
            <p:cNvPr id="771" name="Google Shape;771;p4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48"/>
          <p:cNvSpPr/>
          <p:nvPr/>
        </p:nvSpPr>
        <p:spPr>
          <a:xfrm>
            <a:off x="5782875" y="1868575"/>
            <a:ext cx="1085100" cy="1085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txBox="1"/>
          <p:nvPr>
            <p:ph idx="4294967295" type="title"/>
          </p:nvPr>
        </p:nvSpPr>
        <p:spPr>
          <a:xfrm>
            <a:off x="5834900" y="2122225"/>
            <a:ext cx="9810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02</a:t>
            </a:r>
            <a:endParaRPr>
              <a:solidFill>
                <a:srgbClr val="FFFFFF"/>
              </a:solidFill>
            </a:endParaRPr>
          </a:p>
        </p:txBody>
      </p:sp>
      <p:sp>
        <p:nvSpPr>
          <p:cNvPr id="776" name="Google Shape;776;p4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8" name="Google Shape;778;p48"/>
          <p:cNvCxnSpPr>
            <a:stCxn id="774"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pic>
        <p:nvPicPr>
          <p:cNvPr id="779" name="Google Shape;779;p48"/>
          <p:cNvPicPr preferRelativeResize="0"/>
          <p:nvPr/>
        </p:nvPicPr>
        <p:blipFill>
          <a:blip r:embed="rId3">
            <a:alphaModFix/>
          </a:blip>
          <a:stretch>
            <a:fillRect/>
          </a:stretch>
        </p:blipFill>
        <p:spPr>
          <a:xfrm rot="10800000">
            <a:off x="1316075" y="0"/>
            <a:ext cx="6515100" cy="146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9"/>
          <p:cNvSpPr txBox="1"/>
          <p:nvPr>
            <p:ph idx="1" type="body"/>
          </p:nvPr>
        </p:nvSpPr>
        <p:spPr>
          <a:xfrm>
            <a:off x="618825" y="1042100"/>
            <a:ext cx="4215900" cy="2854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u="sng"/>
              <a:t>Data Set: “ZCBYF86.csv”</a:t>
            </a:r>
            <a:endParaRPr u="sng"/>
          </a:p>
          <a:p>
            <a:pPr indent="-342900" lvl="0" marL="457200" rtl="0" algn="l">
              <a:spcBef>
                <a:spcPts val="0"/>
              </a:spcBef>
              <a:spcAft>
                <a:spcPts val="0"/>
              </a:spcAft>
              <a:buSzPts val="1800"/>
              <a:buAutoNum type="arabicPeriod"/>
            </a:pPr>
            <a:r>
              <a:rPr lang="en-GB"/>
              <a:t>Contains </a:t>
            </a:r>
            <a:r>
              <a:rPr b="1" lang="en-GB"/>
              <a:t>US Treasury Zero Coupon bonds</a:t>
            </a:r>
            <a:r>
              <a:rPr lang="en-GB"/>
              <a:t> </a:t>
            </a:r>
            <a:r>
              <a:rPr b="1" lang="en-GB"/>
              <a:t>spot rates</a:t>
            </a:r>
            <a:endParaRPr b="1"/>
          </a:p>
          <a:p>
            <a:pPr indent="-342900" lvl="0" marL="457200" rtl="0" algn="l">
              <a:spcBef>
                <a:spcPts val="0"/>
              </a:spcBef>
              <a:spcAft>
                <a:spcPts val="0"/>
              </a:spcAft>
              <a:buSzPts val="1800"/>
              <a:buAutoNum type="arabicPeriod"/>
            </a:pPr>
            <a:r>
              <a:rPr lang="en-GB"/>
              <a:t>Duration: 1986-02-01 to 2020-08-28</a:t>
            </a:r>
            <a:endParaRPr/>
          </a:p>
          <a:p>
            <a:pPr indent="-342900" lvl="0" marL="457200" rtl="0" algn="l">
              <a:spcBef>
                <a:spcPts val="0"/>
              </a:spcBef>
              <a:spcAft>
                <a:spcPts val="0"/>
              </a:spcAft>
              <a:buSzPts val="1800"/>
              <a:buAutoNum type="arabicPeriod"/>
            </a:pPr>
            <a:r>
              <a:rPr lang="en-GB"/>
              <a:t>Bonds with maturities of 1 to 30 years.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785" name="Google Shape;785;p49"/>
          <p:cNvSpPr txBox="1"/>
          <p:nvPr>
            <p:ph type="ctrTitle"/>
          </p:nvPr>
        </p:nvSpPr>
        <p:spPr>
          <a:xfrm>
            <a:off x="618825" y="411675"/>
            <a:ext cx="6593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Presenting the data in a suitable way</a:t>
            </a:r>
            <a:endParaRPr/>
          </a:p>
        </p:txBody>
      </p:sp>
      <p:sp>
        <p:nvSpPr>
          <p:cNvPr id="786" name="Google Shape;786;p49"/>
          <p:cNvSpPr txBox="1"/>
          <p:nvPr/>
        </p:nvSpPr>
        <p:spPr>
          <a:xfrm>
            <a:off x="5876950" y="1165975"/>
            <a:ext cx="2078100" cy="23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787" name="Google Shape;787;p49"/>
          <p:cNvSpPr txBox="1"/>
          <p:nvPr/>
        </p:nvSpPr>
        <p:spPr>
          <a:xfrm>
            <a:off x="5199900" y="1071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Maven Pro"/>
                <a:ea typeface="Maven Pro"/>
                <a:cs typeface="Maven Pro"/>
                <a:sym typeface="Maven Pro"/>
              </a:rPr>
              <a:t>The dataset has 3 dimensions available for plotting:</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GB" sz="1800">
                <a:solidFill>
                  <a:srgbClr val="FF6B65"/>
                </a:solidFill>
                <a:latin typeface="Maven Pro"/>
                <a:ea typeface="Maven Pro"/>
                <a:cs typeface="Maven Pro"/>
                <a:sym typeface="Maven Pro"/>
              </a:rPr>
              <a:t>1. Spot Rates</a:t>
            </a:r>
            <a:endParaRPr sz="1800">
              <a:solidFill>
                <a:srgbClr val="FF6B65"/>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GB" sz="1800">
                <a:solidFill>
                  <a:srgbClr val="00CFCC"/>
                </a:solidFill>
                <a:latin typeface="Maven Pro"/>
                <a:ea typeface="Maven Pro"/>
                <a:cs typeface="Maven Pro"/>
                <a:sym typeface="Maven Pro"/>
              </a:rPr>
              <a:t>2. Time</a:t>
            </a:r>
            <a:endParaRPr sz="1800">
              <a:solidFill>
                <a:srgbClr val="00CFCC"/>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GB" sz="1800">
                <a:solidFill>
                  <a:srgbClr val="E898AC"/>
                </a:solidFill>
                <a:latin typeface="Maven Pro"/>
                <a:ea typeface="Maven Pro"/>
                <a:cs typeface="Maven Pro"/>
                <a:sym typeface="Maven Pro"/>
              </a:rPr>
              <a:t>3. Maturity</a:t>
            </a:r>
            <a:endParaRPr sz="1800">
              <a:solidFill>
                <a:srgbClr val="E898AC"/>
              </a:solidFill>
              <a:latin typeface="Maven Pro"/>
              <a:ea typeface="Maven Pro"/>
              <a:cs typeface="Maven Pro"/>
              <a:sym typeface="Maven Pro"/>
            </a:endParaRPr>
          </a:p>
        </p:txBody>
      </p:sp>
      <p:pic>
        <p:nvPicPr>
          <p:cNvPr id="788" name="Google Shape;788;p49"/>
          <p:cNvPicPr preferRelativeResize="0"/>
          <p:nvPr/>
        </p:nvPicPr>
        <p:blipFill>
          <a:blip r:embed="rId3">
            <a:alphaModFix/>
          </a:blip>
          <a:stretch>
            <a:fillRect/>
          </a:stretch>
        </p:blipFill>
        <p:spPr>
          <a:xfrm>
            <a:off x="1314450" y="3676650"/>
            <a:ext cx="6515100" cy="146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0"/>
          <p:cNvSpPr txBox="1"/>
          <p:nvPr>
            <p:ph type="ctrTitle"/>
          </p:nvPr>
        </p:nvSpPr>
        <p:spPr>
          <a:xfrm>
            <a:off x="618825" y="295825"/>
            <a:ext cx="6690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Presenting the data in a suitable way</a:t>
            </a:r>
            <a:endParaRPr/>
          </a:p>
        </p:txBody>
      </p:sp>
      <p:pic>
        <p:nvPicPr>
          <p:cNvPr id="794" name="Google Shape;794;p50"/>
          <p:cNvPicPr preferRelativeResize="0"/>
          <p:nvPr/>
        </p:nvPicPr>
        <p:blipFill>
          <a:blip r:embed="rId3">
            <a:alphaModFix/>
          </a:blip>
          <a:stretch>
            <a:fillRect/>
          </a:stretch>
        </p:blipFill>
        <p:spPr>
          <a:xfrm>
            <a:off x="3261975" y="989475"/>
            <a:ext cx="5591150" cy="3436450"/>
          </a:xfrm>
          <a:prstGeom prst="rect">
            <a:avLst/>
          </a:prstGeom>
          <a:noFill/>
          <a:ln>
            <a:noFill/>
          </a:ln>
        </p:spPr>
      </p:pic>
      <p:sp>
        <p:nvSpPr>
          <p:cNvPr id="795" name="Google Shape;795;p50"/>
          <p:cNvSpPr txBox="1"/>
          <p:nvPr>
            <p:ph idx="1" type="body"/>
          </p:nvPr>
        </p:nvSpPr>
        <p:spPr>
          <a:xfrm>
            <a:off x="99625" y="1070950"/>
            <a:ext cx="3087900" cy="34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Trends:</a:t>
            </a:r>
            <a:endParaRPr u="sng"/>
          </a:p>
          <a:p>
            <a:pPr indent="-342900" lvl="0" marL="457200" rtl="0" algn="l">
              <a:spcBef>
                <a:spcPts val="0"/>
              </a:spcBef>
              <a:spcAft>
                <a:spcPts val="0"/>
              </a:spcAft>
              <a:buSzPts val="1800"/>
              <a:buAutoNum type="arabicPeriod"/>
            </a:pPr>
            <a:r>
              <a:rPr lang="en-GB"/>
              <a:t>Shorter term bonds generally have </a:t>
            </a:r>
            <a:r>
              <a:rPr b="1" lang="en-GB"/>
              <a:t>lower spot rates</a:t>
            </a:r>
            <a:endParaRPr b="1"/>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GB"/>
              <a:t>Shorter term bonds display </a:t>
            </a:r>
            <a:r>
              <a:rPr b="1" lang="en-GB"/>
              <a:t>higher volatility</a:t>
            </a:r>
            <a:endParaRPr b="1"/>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GB"/>
              <a:t>Overall </a:t>
            </a:r>
            <a:r>
              <a:rPr b="1" lang="en-GB"/>
              <a:t>downwards trend of spot rates over time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1"/>
          <p:cNvSpPr txBox="1"/>
          <p:nvPr>
            <p:ph idx="1" type="body"/>
          </p:nvPr>
        </p:nvSpPr>
        <p:spPr>
          <a:xfrm>
            <a:off x="356100" y="1144650"/>
            <a:ext cx="4215900" cy="28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Changes in annualized yield curve over time (1986 to 2020)</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Over the years, we can see that the yield curve takes on many different shapes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801" name="Google Shape;801;p51"/>
          <p:cNvSpPr txBox="1"/>
          <p:nvPr>
            <p:ph type="ctrTitle"/>
          </p:nvPr>
        </p:nvSpPr>
        <p:spPr>
          <a:xfrm>
            <a:off x="618825" y="411675"/>
            <a:ext cx="6593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Presenting the data in a suitable way</a:t>
            </a:r>
            <a:endParaRPr/>
          </a:p>
        </p:txBody>
      </p:sp>
      <p:pic>
        <p:nvPicPr>
          <p:cNvPr id="802" name="Google Shape;802;p51" title="yield curve.gif.mp4">
            <a:hlinkClick r:id="rId3"/>
          </p:cNvPr>
          <p:cNvPicPr preferRelativeResize="0"/>
          <p:nvPr/>
        </p:nvPicPr>
        <p:blipFill>
          <a:blip r:embed="rId4">
            <a:alphaModFix/>
          </a:blip>
          <a:stretch>
            <a:fillRect/>
          </a:stretch>
        </p:blipFill>
        <p:spPr>
          <a:xfrm>
            <a:off x="4417675" y="989475"/>
            <a:ext cx="4004476" cy="3003357"/>
          </a:xfrm>
          <a:prstGeom prst="rect">
            <a:avLst/>
          </a:prstGeom>
          <a:noFill/>
          <a:ln>
            <a:noFill/>
          </a:ln>
        </p:spPr>
      </p:pic>
      <p:pic>
        <p:nvPicPr>
          <p:cNvPr id="803" name="Google Shape;803;p51"/>
          <p:cNvPicPr preferRelativeResize="0"/>
          <p:nvPr/>
        </p:nvPicPr>
        <p:blipFill>
          <a:blip r:embed="rId5">
            <a:alphaModFix/>
          </a:blip>
          <a:stretch>
            <a:fillRect/>
          </a:stretch>
        </p:blipFill>
        <p:spPr>
          <a:xfrm>
            <a:off x="563493" y="3161243"/>
            <a:ext cx="3128525" cy="174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2"/>
          <p:cNvSpPr txBox="1"/>
          <p:nvPr>
            <p:ph idx="1" type="body"/>
          </p:nvPr>
        </p:nvSpPr>
        <p:spPr>
          <a:xfrm>
            <a:off x="229400" y="989475"/>
            <a:ext cx="4155000" cy="3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observe 3 recession periods:</a:t>
            </a:r>
            <a:endParaRPr/>
          </a:p>
          <a:p>
            <a:pPr indent="-342900" lvl="0" marL="457200" rtl="0" algn="l">
              <a:spcBef>
                <a:spcPts val="0"/>
              </a:spcBef>
              <a:spcAft>
                <a:spcPts val="0"/>
              </a:spcAft>
              <a:buSzPts val="1800"/>
              <a:buAutoNum type="arabicPeriod"/>
            </a:pPr>
            <a:r>
              <a:rPr lang="en-GB"/>
              <a:t>Savings &amp; Loans crisis (1990-1991)</a:t>
            </a:r>
            <a:endParaRPr/>
          </a:p>
          <a:p>
            <a:pPr indent="-342900" lvl="0" marL="457200" rtl="0" algn="l">
              <a:spcBef>
                <a:spcPts val="0"/>
              </a:spcBef>
              <a:spcAft>
                <a:spcPts val="0"/>
              </a:spcAft>
              <a:buSzPts val="1800"/>
              <a:buAutoNum type="arabicPeriod"/>
            </a:pPr>
            <a:r>
              <a:rPr lang="en-GB"/>
              <a:t>Dot-Com Bubble (2001)</a:t>
            </a:r>
            <a:endParaRPr/>
          </a:p>
          <a:p>
            <a:pPr indent="-342900" lvl="0" marL="457200" rtl="0" algn="l">
              <a:spcBef>
                <a:spcPts val="0"/>
              </a:spcBef>
              <a:spcAft>
                <a:spcPts val="0"/>
              </a:spcAft>
              <a:buSzPts val="1800"/>
              <a:buAutoNum type="arabicPeriod"/>
            </a:pPr>
            <a:r>
              <a:rPr lang="en-GB"/>
              <a:t>Sub-prime Housing Bubble (2007-2009)</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observe: </a:t>
            </a:r>
            <a:endParaRPr/>
          </a:p>
          <a:p>
            <a:pPr indent="-342900" lvl="0" marL="457200" rtl="0" algn="l">
              <a:spcBef>
                <a:spcPts val="0"/>
              </a:spcBef>
              <a:spcAft>
                <a:spcPts val="0"/>
              </a:spcAft>
              <a:buSzPts val="1800"/>
              <a:buAutoNum type="arabicPeriod"/>
            </a:pPr>
            <a:r>
              <a:rPr lang="en-GB"/>
              <a:t>SVEN01 &gt; SVEN30 spot rates before recessions</a:t>
            </a:r>
            <a:endParaRPr/>
          </a:p>
          <a:p>
            <a:pPr indent="-342900" lvl="0" marL="457200" rtl="0" algn="l">
              <a:spcBef>
                <a:spcPts val="0"/>
              </a:spcBef>
              <a:spcAft>
                <a:spcPts val="0"/>
              </a:spcAft>
              <a:buSzPts val="1800"/>
              <a:buAutoNum type="arabicPeriod"/>
            </a:pPr>
            <a:r>
              <a:rPr lang="en-GB"/>
              <a:t>Inverted yield curves</a:t>
            </a:r>
            <a:endParaRPr/>
          </a:p>
        </p:txBody>
      </p:sp>
      <p:sp>
        <p:nvSpPr>
          <p:cNvPr id="809" name="Google Shape;809;p52"/>
          <p:cNvSpPr txBox="1"/>
          <p:nvPr>
            <p:ph type="ctrTitle"/>
          </p:nvPr>
        </p:nvSpPr>
        <p:spPr>
          <a:xfrm>
            <a:off x="618825" y="411675"/>
            <a:ext cx="7849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Yield Curves as a predictor for recessions</a:t>
            </a:r>
            <a:endParaRPr/>
          </a:p>
        </p:txBody>
      </p:sp>
      <p:pic>
        <p:nvPicPr>
          <p:cNvPr id="810" name="Google Shape;810;p52"/>
          <p:cNvPicPr preferRelativeResize="0"/>
          <p:nvPr/>
        </p:nvPicPr>
        <p:blipFill>
          <a:blip r:embed="rId3">
            <a:alphaModFix/>
          </a:blip>
          <a:stretch>
            <a:fillRect/>
          </a:stretch>
        </p:blipFill>
        <p:spPr>
          <a:xfrm>
            <a:off x="4700550" y="989475"/>
            <a:ext cx="4155001" cy="2564207"/>
          </a:xfrm>
          <a:prstGeom prst="rect">
            <a:avLst/>
          </a:prstGeom>
          <a:noFill/>
          <a:ln>
            <a:noFill/>
          </a:ln>
        </p:spPr>
      </p:pic>
      <p:pic>
        <p:nvPicPr>
          <p:cNvPr id="811" name="Google Shape;811;p52"/>
          <p:cNvPicPr preferRelativeResize="0"/>
          <p:nvPr/>
        </p:nvPicPr>
        <p:blipFill rotWithShape="1">
          <a:blip r:embed="rId4">
            <a:alphaModFix/>
          </a:blip>
          <a:srcRect b="0" l="0" r="52219" t="0"/>
          <a:stretch/>
        </p:blipFill>
        <p:spPr>
          <a:xfrm>
            <a:off x="3957850" y="3089850"/>
            <a:ext cx="1575300" cy="1842825"/>
          </a:xfrm>
          <a:prstGeom prst="rect">
            <a:avLst/>
          </a:prstGeom>
          <a:noFill/>
          <a:ln>
            <a:noFill/>
          </a:ln>
        </p:spPr>
      </p:pic>
      <p:sp>
        <p:nvSpPr>
          <p:cNvPr id="812" name="Google Shape;812;p52"/>
          <p:cNvSpPr/>
          <p:nvPr/>
        </p:nvSpPr>
        <p:spPr>
          <a:xfrm>
            <a:off x="5210100" y="1346925"/>
            <a:ext cx="266400" cy="459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2"/>
          <p:cNvSpPr/>
          <p:nvPr/>
        </p:nvSpPr>
        <p:spPr>
          <a:xfrm>
            <a:off x="6238800" y="1806825"/>
            <a:ext cx="473700" cy="405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2"/>
          <p:cNvSpPr/>
          <p:nvPr/>
        </p:nvSpPr>
        <p:spPr>
          <a:xfrm>
            <a:off x="6916650" y="2068625"/>
            <a:ext cx="473700" cy="405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3"/>
          <p:cNvSpPr txBox="1"/>
          <p:nvPr>
            <p:ph type="ctrTitle"/>
          </p:nvPr>
        </p:nvSpPr>
        <p:spPr>
          <a:xfrm>
            <a:off x="618825" y="411675"/>
            <a:ext cx="6656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Fitting the Yield Curve: Models</a:t>
            </a:r>
            <a:endParaRPr/>
          </a:p>
        </p:txBody>
      </p:sp>
      <p:sp>
        <p:nvSpPr>
          <p:cNvPr id="820" name="Google Shape;820;p53"/>
          <p:cNvSpPr txBox="1"/>
          <p:nvPr>
            <p:ph idx="1" type="body"/>
          </p:nvPr>
        </p:nvSpPr>
        <p:spPr>
          <a:xfrm>
            <a:off x="597375" y="1063525"/>
            <a:ext cx="3908700" cy="18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4"/>
                </a:solidFill>
              </a:rPr>
              <a:t>Nelson-Siegel (NS) Model (1987)</a:t>
            </a:r>
            <a:endParaRPr>
              <a:solidFill>
                <a:schemeClr val="accent4"/>
              </a:solidFill>
            </a:endParaRPr>
          </a:p>
          <a:p>
            <a:pPr indent="0" lvl="0" marL="0" rtl="0" algn="l">
              <a:spcBef>
                <a:spcPts val="1600"/>
              </a:spcBef>
              <a:spcAft>
                <a:spcPts val="1600"/>
              </a:spcAft>
              <a:buNone/>
            </a:pPr>
            <a:r>
              <a:rPr lang="en-GB"/>
              <a:t>Equation</a:t>
            </a:r>
            <a:endParaRPr/>
          </a:p>
        </p:txBody>
      </p:sp>
      <p:sp>
        <p:nvSpPr>
          <p:cNvPr id="821" name="Google Shape;821;p53"/>
          <p:cNvSpPr txBox="1"/>
          <p:nvPr>
            <p:ph idx="2" type="body"/>
          </p:nvPr>
        </p:nvSpPr>
        <p:spPr>
          <a:xfrm>
            <a:off x="4690125" y="1063525"/>
            <a:ext cx="3908700" cy="18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CFCC"/>
                </a:solidFill>
              </a:rPr>
              <a:t>Nelson-Siegel-Svensson (NSS) Model (1994)</a:t>
            </a:r>
            <a:endParaRPr>
              <a:solidFill>
                <a:srgbClr val="00CFCC"/>
              </a:solidFill>
            </a:endParaRPr>
          </a:p>
          <a:p>
            <a:pPr indent="0" lvl="0" marL="0" rtl="0" algn="l">
              <a:spcBef>
                <a:spcPts val="1600"/>
              </a:spcBef>
              <a:spcAft>
                <a:spcPts val="1600"/>
              </a:spcAft>
              <a:buNone/>
            </a:pPr>
            <a:r>
              <a:rPr lang="en-GB"/>
              <a:t>Equation</a:t>
            </a:r>
            <a:endParaRPr/>
          </a:p>
        </p:txBody>
      </p:sp>
      <p:sp>
        <p:nvSpPr>
          <p:cNvPr id="822" name="Google Shape;822;p53"/>
          <p:cNvSpPr txBox="1"/>
          <p:nvPr/>
        </p:nvSpPr>
        <p:spPr>
          <a:xfrm>
            <a:off x="609000" y="3127250"/>
            <a:ext cx="79899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From a dataset of 30 different bonds for each day, the spot rates can now be </a:t>
            </a:r>
            <a:r>
              <a:rPr b="1" lang="en-GB">
                <a:solidFill>
                  <a:schemeClr val="lt1"/>
                </a:solidFill>
                <a:latin typeface="Maven Pro"/>
                <a:ea typeface="Maven Pro"/>
                <a:cs typeface="Maven Pro"/>
                <a:sym typeface="Maven Pro"/>
              </a:rPr>
              <a:t>collapsed into an equation</a:t>
            </a:r>
            <a:r>
              <a:rPr lang="en-GB">
                <a:solidFill>
                  <a:schemeClr val="lt1"/>
                </a:solidFill>
                <a:latin typeface="Maven Pro"/>
                <a:ea typeface="Maven Pro"/>
                <a:cs typeface="Maven Pro"/>
                <a:sym typeface="Maven Pro"/>
              </a:rPr>
              <a:t> predicted by just a few parameters when expressed as a function of maturity</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It is the set of </a:t>
            </a:r>
            <a:r>
              <a:rPr lang="en-GB">
                <a:solidFill>
                  <a:schemeClr val="accent6"/>
                </a:solidFill>
                <a:latin typeface="Maven Pro"/>
                <a:ea typeface="Maven Pro"/>
                <a:cs typeface="Maven Pro"/>
                <a:sym typeface="Maven Pro"/>
              </a:rPr>
              <a:t>𝚹</a:t>
            </a:r>
            <a:r>
              <a:rPr baseline="-25000" lang="en-GB">
                <a:solidFill>
                  <a:schemeClr val="accent6"/>
                </a:solidFill>
                <a:latin typeface="Maven Pro"/>
                <a:ea typeface="Maven Pro"/>
                <a:cs typeface="Maven Pro"/>
                <a:sym typeface="Maven Pro"/>
              </a:rPr>
              <a:t>i</a:t>
            </a:r>
            <a:r>
              <a:rPr lang="en-GB">
                <a:solidFill>
                  <a:schemeClr val="lt1"/>
                </a:solidFill>
                <a:latin typeface="Maven Pro"/>
                <a:ea typeface="Maven Pro"/>
                <a:cs typeface="Maven Pro"/>
                <a:sym typeface="Maven Pro"/>
              </a:rPr>
              <a:t> that help to describe the shape of the yield curve.</a:t>
            </a:r>
            <a:endParaRPr>
              <a:solidFill>
                <a:schemeClr val="lt1"/>
              </a:solidFill>
              <a:latin typeface="Maven Pro"/>
              <a:ea typeface="Maven Pro"/>
              <a:cs typeface="Maven Pro"/>
              <a:sym typeface="Maven Pro"/>
            </a:endParaRPr>
          </a:p>
        </p:txBody>
      </p:sp>
      <p:pic>
        <p:nvPicPr>
          <p:cNvPr id="823" name="Google Shape;823;p53"/>
          <p:cNvPicPr preferRelativeResize="0"/>
          <p:nvPr/>
        </p:nvPicPr>
        <p:blipFill rotWithShape="1">
          <a:blip r:embed="rId3">
            <a:alphaModFix/>
          </a:blip>
          <a:srcRect b="0" l="0" r="26024" t="0"/>
          <a:stretch/>
        </p:blipFill>
        <p:spPr>
          <a:xfrm>
            <a:off x="618822" y="1894150"/>
            <a:ext cx="2557801" cy="328425"/>
          </a:xfrm>
          <a:prstGeom prst="rect">
            <a:avLst/>
          </a:prstGeom>
          <a:noFill/>
          <a:ln>
            <a:noFill/>
          </a:ln>
        </p:spPr>
      </p:pic>
      <p:pic>
        <p:nvPicPr>
          <p:cNvPr id="824" name="Google Shape;824;p53"/>
          <p:cNvPicPr preferRelativeResize="0"/>
          <p:nvPr/>
        </p:nvPicPr>
        <p:blipFill rotWithShape="1">
          <a:blip r:embed="rId4">
            <a:alphaModFix/>
          </a:blip>
          <a:srcRect b="0" l="0" r="25110" t="0"/>
          <a:stretch/>
        </p:blipFill>
        <p:spPr>
          <a:xfrm>
            <a:off x="4690125" y="1894149"/>
            <a:ext cx="3506676" cy="328425"/>
          </a:xfrm>
          <a:prstGeom prst="rect">
            <a:avLst/>
          </a:prstGeom>
          <a:noFill/>
          <a:ln>
            <a:noFill/>
          </a:ln>
        </p:spPr>
      </p:pic>
      <p:pic>
        <p:nvPicPr>
          <p:cNvPr id="825" name="Google Shape;825;p53"/>
          <p:cNvPicPr preferRelativeResize="0"/>
          <p:nvPr/>
        </p:nvPicPr>
        <p:blipFill rotWithShape="1">
          <a:blip r:embed="rId3">
            <a:alphaModFix/>
          </a:blip>
          <a:srcRect b="0" l="74092" r="-1421" t="0"/>
          <a:stretch/>
        </p:blipFill>
        <p:spPr>
          <a:xfrm>
            <a:off x="1425276" y="2407538"/>
            <a:ext cx="944900" cy="328425"/>
          </a:xfrm>
          <a:prstGeom prst="rect">
            <a:avLst/>
          </a:prstGeom>
          <a:noFill/>
          <a:ln>
            <a:noFill/>
          </a:ln>
        </p:spPr>
      </p:pic>
      <p:pic>
        <p:nvPicPr>
          <p:cNvPr id="826" name="Google Shape;826;p53"/>
          <p:cNvPicPr preferRelativeResize="0"/>
          <p:nvPr/>
        </p:nvPicPr>
        <p:blipFill rotWithShape="1">
          <a:blip r:embed="rId4">
            <a:alphaModFix/>
          </a:blip>
          <a:srcRect b="0" l="74620" r="1827" t="0"/>
          <a:stretch/>
        </p:blipFill>
        <p:spPr>
          <a:xfrm>
            <a:off x="5892075" y="2407538"/>
            <a:ext cx="1102776" cy="32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idx="4" type="ctrTitle"/>
          </p:nvPr>
        </p:nvSpPr>
        <p:spPr>
          <a:xfrm>
            <a:off x="5397725" y="3395300"/>
            <a:ext cx="2124000" cy="66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FIT YIELD CURVE</a:t>
            </a:r>
            <a:endParaRPr/>
          </a:p>
        </p:txBody>
      </p:sp>
      <p:sp>
        <p:nvSpPr>
          <p:cNvPr id="507" name="Google Shape;507;p36"/>
          <p:cNvSpPr txBox="1"/>
          <p:nvPr>
            <p:ph type="ctrTitle"/>
          </p:nvPr>
        </p:nvSpPr>
        <p:spPr>
          <a:xfrm>
            <a:off x="2119450" y="3395300"/>
            <a:ext cx="2926800" cy="66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ESTIMATE YIELD CURVE</a:t>
            </a:r>
            <a:endParaRPr/>
          </a:p>
        </p:txBody>
      </p:sp>
      <p:sp>
        <p:nvSpPr>
          <p:cNvPr id="508" name="Google Shape;508;p36"/>
          <p:cNvSpPr txBox="1"/>
          <p:nvPr>
            <p:ph idx="2" type="subTitle"/>
          </p:nvPr>
        </p:nvSpPr>
        <p:spPr>
          <a:xfrm>
            <a:off x="2118846" y="4091970"/>
            <a:ext cx="20181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a:p>
            <a:pPr indent="0" lvl="0" marL="0" rtl="0" algn="l">
              <a:spcBef>
                <a:spcPts val="0"/>
              </a:spcBef>
              <a:spcAft>
                <a:spcPts val="0"/>
              </a:spcAft>
              <a:buNone/>
            </a:pPr>
            <a:r>
              <a:rPr lang="en-GB"/>
              <a:t>Forward Rates</a:t>
            </a:r>
            <a:endParaRPr/>
          </a:p>
          <a:p>
            <a:pPr indent="0" lvl="0" marL="0" rtl="0" algn="l">
              <a:spcBef>
                <a:spcPts val="0"/>
              </a:spcBef>
              <a:spcAft>
                <a:spcPts val="0"/>
              </a:spcAft>
              <a:buNone/>
            </a:pPr>
            <a:r>
              <a:rPr lang="en-GB"/>
              <a:t>Spot Rates</a:t>
            </a:r>
            <a:endParaRPr/>
          </a:p>
        </p:txBody>
      </p:sp>
      <p:sp>
        <p:nvSpPr>
          <p:cNvPr id="509" name="Google Shape;509;p36"/>
          <p:cNvSpPr txBox="1"/>
          <p:nvPr>
            <p:ph idx="3" type="title"/>
          </p:nvPr>
        </p:nvSpPr>
        <p:spPr>
          <a:xfrm>
            <a:off x="2118846" y="2731089"/>
            <a:ext cx="2016000" cy="6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510" name="Google Shape;510;p36"/>
          <p:cNvSpPr txBox="1"/>
          <p:nvPr>
            <p:ph idx="5" type="subTitle"/>
          </p:nvPr>
        </p:nvSpPr>
        <p:spPr>
          <a:xfrm>
            <a:off x="5245172" y="4091975"/>
            <a:ext cx="28734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a:t>
            </a:r>
            <a:r>
              <a:rPr lang="en-GB"/>
              <a:t> Data Analysis</a:t>
            </a:r>
            <a:endParaRPr/>
          </a:p>
          <a:p>
            <a:pPr indent="0" lvl="0" marL="0" rtl="0" algn="l">
              <a:spcBef>
                <a:spcPts val="0"/>
              </a:spcBef>
              <a:spcAft>
                <a:spcPts val="0"/>
              </a:spcAft>
              <a:buNone/>
            </a:pPr>
            <a:r>
              <a:rPr lang="en-GB"/>
              <a:t>NS and NSS Models</a:t>
            </a:r>
            <a:endParaRPr/>
          </a:p>
          <a:p>
            <a:pPr indent="0" lvl="0" marL="0" rtl="0" algn="l">
              <a:spcBef>
                <a:spcPts val="0"/>
              </a:spcBef>
              <a:spcAft>
                <a:spcPts val="0"/>
              </a:spcAft>
              <a:buNone/>
            </a:pPr>
            <a:r>
              <a:rPr lang="en-GB"/>
              <a:t>Impact of Parameters</a:t>
            </a:r>
            <a:endParaRPr/>
          </a:p>
        </p:txBody>
      </p:sp>
      <p:sp>
        <p:nvSpPr>
          <p:cNvPr id="511" name="Google Shape;511;p36"/>
          <p:cNvSpPr txBox="1"/>
          <p:nvPr>
            <p:ph idx="6" type="title"/>
          </p:nvPr>
        </p:nvSpPr>
        <p:spPr>
          <a:xfrm>
            <a:off x="5245182" y="2731089"/>
            <a:ext cx="2016000" cy="6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512" name="Google Shape;512;p36"/>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513" name="Google Shape;513;p36"/>
          <p:cNvSpPr/>
          <p:nvPr/>
        </p:nvSpPr>
        <p:spPr>
          <a:xfrm>
            <a:off x="2118846" y="1485920"/>
            <a:ext cx="947400" cy="94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5245182" y="1485920"/>
            <a:ext cx="947400" cy="94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36"/>
          <p:cNvCxnSpPr>
            <a:stCxn id="513" idx="1"/>
            <a:endCxn id="509" idx="1"/>
          </p:cNvCxnSpPr>
          <p:nvPr/>
        </p:nvCxnSpPr>
        <p:spPr>
          <a:xfrm>
            <a:off x="2118846" y="1959620"/>
            <a:ext cx="600" cy="11037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16" name="Google Shape;516;p36"/>
          <p:cNvCxnSpPr>
            <a:stCxn id="514" idx="1"/>
            <a:endCxn id="511" idx="1"/>
          </p:cNvCxnSpPr>
          <p:nvPr/>
        </p:nvCxnSpPr>
        <p:spPr>
          <a:xfrm>
            <a:off x="5245182" y="1959620"/>
            <a:ext cx="600" cy="11037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17" name="Google Shape;517;p36"/>
          <p:cNvSpPr/>
          <p:nvPr/>
        </p:nvSpPr>
        <p:spPr>
          <a:xfrm>
            <a:off x="3329017" y="1212273"/>
            <a:ext cx="274450" cy="27363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5387111" y="1608372"/>
            <a:ext cx="663549" cy="664260"/>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9" name="Google Shape;519;p36"/>
          <p:cNvPicPr preferRelativeResize="0"/>
          <p:nvPr/>
        </p:nvPicPr>
        <p:blipFill>
          <a:blip r:embed="rId3">
            <a:alphaModFix/>
          </a:blip>
          <a:stretch>
            <a:fillRect/>
          </a:stretch>
        </p:blipFill>
        <p:spPr>
          <a:xfrm>
            <a:off x="2260779" y="1627850"/>
            <a:ext cx="663550" cy="66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4"/>
          <p:cNvSpPr txBox="1"/>
          <p:nvPr>
            <p:ph idx="1" type="body"/>
          </p:nvPr>
        </p:nvSpPr>
        <p:spPr>
          <a:xfrm>
            <a:off x="597375" y="4131375"/>
            <a:ext cx="3908700" cy="71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32" name="Google Shape;832;p54"/>
          <p:cNvSpPr txBox="1"/>
          <p:nvPr>
            <p:ph type="ctrTitle"/>
          </p:nvPr>
        </p:nvSpPr>
        <p:spPr>
          <a:xfrm>
            <a:off x="618825" y="411675"/>
            <a:ext cx="7513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Finding the Parameters: Considerations</a:t>
            </a:r>
            <a:endParaRPr/>
          </a:p>
        </p:txBody>
      </p:sp>
      <p:sp>
        <p:nvSpPr>
          <p:cNvPr id="833" name="Google Shape;833;p54"/>
          <p:cNvSpPr txBox="1"/>
          <p:nvPr>
            <p:ph idx="2" type="body"/>
          </p:nvPr>
        </p:nvSpPr>
        <p:spPr>
          <a:xfrm>
            <a:off x="4690125" y="4131400"/>
            <a:ext cx="3908700" cy="71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t>In this example, the optimization of this function will return the paramete</a:t>
            </a:r>
            <a:r>
              <a:rPr lang="en-GB"/>
              <a:t>r </a:t>
            </a:r>
            <a:r>
              <a:rPr lang="en-GB" sz="1400"/>
              <a:t>𝜷</a:t>
            </a:r>
            <a:r>
              <a:rPr baseline="-25000" lang="en-GB" sz="1400"/>
              <a:t>i </a:t>
            </a:r>
            <a:r>
              <a:rPr lang="en-GB" sz="1400"/>
              <a:t>instead</a:t>
            </a:r>
            <a:endParaRPr/>
          </a:p>
        </p:txBody>
      </p:sp>
      <p:sp>
        <p:nvSpPr>
          <p:cNvPr id="834" name="Google Shape;834;p54"/>
          <p:cNvSpPr txBox="1"/>
          <p:nvPr/>
        </p:nvSpPr>
        <p:spPr>
          <a:xfrm>
            <a:off x="618825" y="1284713"/>
            <a:ext cx="79899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1. </a:t>
            </a:r>
            <a:r>
              <a:rPr lang="en-GB">
                <a:solidFill>
                  <a:schemeClr val="lt1"/>
                </a:solidFill>
                <a:latin typeface="Maven Pro"/>
                <a:ea typeface="Maven Pro"/>
                <a:cs typeface="Maven Pro"/>
                <a:sym typeface="Maven Pro"/>
              </a:rPr>
              <a:t>Since both models require certain parameters to be positive </a:t>
            </a:r>
            <a:r>
              <a:rPr lang="en-GB">
                <a:solidFill>
                  <a:schemeClr val="accent6"/>
                </a:solidFill>
                <a:latin typeface="Maven Pro"/>
                <a:ea typeface="Maven Pro"/>
                <a:cs typeface="Maven Pro"/>
                <a:sym typeface="Maven Pro"/>
              </a:rPr>
              <a:t>(</a:t>
            </a:r>
            <a:r>
              <a:rPr lang="en-GB">
                <a:solidFill>
                  <a:schemeClr val="accent6"/>
                </a:solidFill>
                <a:latin typeface="Maven Pro"/>
                <a:ea typeface="Maven Pro"/>
                <a:cs typeface="Maven Pro"/>
                <a:sym typeface="Maven Pro"/>
              </a:rPr>
              <a:t>𝚹</a:t>
            </a:r>
            <a:r>
              <a:rPr baseline="-25000" lang="en-GB">
                <a:solidFill>
                  <a:schemeClr val="accent6"/>
                </a:solidFill>
                <a:latin typeface="Maven Pro"/>
                <a:ea typeface="Maven Pro"/>
                <a:cs typeface="Maven Pro"/>
                <a:sym typeface="Maven Pro"/>
              </a:rPr>
              <a:t>0</a:t>
            </a:r>
            <a:r>
              <a:rPr lang="en-GB">
                <a:solidFill>
                  <a:schemeClr val="accent6"/>
                </a:solidFill>
                <a:latin typeface="Maven Pro"/>
                <a:ea typeface="Maven Pro"/>
                <a:cs typeface="Maven Pro"/>
                <a:sym typeface="Maven Pro"/>
              </a:rPr>
              <a:t>, 𝚹</a:t>
            </a:r>
            <a:r>
              <a:rPr baseline="-25000" lang="en-GB">
                <a:solidFill>
                  <a:schemeClr val="accent6"/>
                </a:solidFill>
                <a:latin typeface="Maven Pro"/>
                <a:ea typeface="Maven Pro"/>
                <a:cs typeface="Maven Pro"/>
                <a:sym typeface="Maven Pro"/>
              </a:rPr>
              <a:t>3</a:t>
            </a:r>
            <a:r>
              <a:rPr lang="en-GB">
                <a:solidFill>
                  <a:schemeClr val="accent6"/>
                </a:solidFill>
                <a:latin typeface="Maven Pro"/>
                <a:ea typeface="Maven Pro"/>
                <a:cs typeface="Maven Pro"/>
                <a:sym typeface="Maven Pro"/>
              </a:rPr>
              <a:t>, 𝚹</a:t>
            </a:r>
            <a:r>
              <a:rPr baseline="-25000" lang="en-GB">
                <a:solidFill>
                  <a:schemeClr val="accent6"/>
                </a:solidFill>
                <a:latin typeface="Maven Pro"/>
                <a:ea typeface="Maven Pro"/>
                <a:cs typeface="Maven Pro"/>
                <a:sym typeface="Maven Pro"/>
              </a:rPr>
              <a:t>5</a:t>
            </a:r>
            <a:r>
              <a:rPr lang="en-GB">
                <a:solidFill>
                  <a:schemeClr val="accent6"/>
                </a:solidFill>
                <a:latin typeface="Maven Pro"/>
                <a:ea typeface="Maven Pro"/>
                <a:cs typeface="Maven Pro"/>
                <a:sym typeface="Maven Pro"/>
              </a:rPr>
              <a:t> &gt; 0</a:t>
            </a:r>
            <a:r>
              <a:rPr lang="en-GB">
                <a:solidFill>
                  <a:schemeClr val="accent6"/>
                </a:solidFill>
                <a:latin typeface="Maven Pro"/>
                <a:ea typeface="Maven Pro"/>
                <a:cs typeface="Maven Pro"/>
                <a:sym typeface="Maven Pro"/>
              </a:rPr>
              <a:t>)</a:t>
            </a:r>
            <a:r>
              <a:rPr lang="en-GB">
                <a:solidFill>
                  <a:schemeClr val="lt1"/>
                </a:solidFill>
                <a:latin typeface="Maven Pro"/>
                <a:ea typeface="Maven Pro"/>
                <a:cs typeface="Maven Pro"/>
                <a:sym typeface="Maven Pro"/>
              </a:rPr>
              <a:t>, we will first apply the transformation to the following parameters:</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								  </a:t>
            </a:r>
            <a:r>
              <a:rPr lang="en-GB">
                <a:solidFill>
                  <a:srgbClr val="FFC800"/>
                </a:solidFill>
                <a:latin typeface="Maven Pro"/>
                <a:ea typeface="Maven Pro"/>
                <a:cs typeface="Maven Pro"/>
                <a:sym typeface="Maven Pro"/>
              </a:rPr>
              <a:t>  </a:t>
            </a:r>
            <a:r>
              <a:rPr lang="en-GB">
                <a:solidFill>
                  <a:srgbClr val="FFC800"/>
                </a:solidFill>
                <a:latin typeface="Maven Pro"/>
                <a:ea typeface="Maven Pro"/>
                <a:cs typeface="Maven Pro"/>
                <a:sym typeface="Maven Pro"/>
              </a:rPr>
              <a:t>𝚹</a:t>
            </a:r>
            <a:r>
              <a:rPr baseline="-25000" lang="en-GB">
                <a:solidFill>
                  <a:srgbClr val="FFC800"/>
                </a:solidFill>
                <a:latin typeface="Maven Pro"/>
                <a:ea typeface="Maven Pro"/>
                <a:cs typeface="Maven Pro"/>
                <a:sym typeface="Maven Pro"/>
              </a:rPr>
              <a:t>i</a:t>
            </a:r>
            <a:r>
              <a:rPr lang="en-GB">
                <a:solidFill>
                  <a:srgbClr val="FFC800"/>
                </a:solidFill>
                <a:latin typeface="Maven Pro"/>
                <a:ea typeface="Maven Pro"/>
                <a:cs typeface="Maven Pro"/>
                <a:sym typeface="Maven Pro"/>
              </a:rPr>
              <a:t> = 𝜷</a:t>
            </a:r>
            <a:r>
              <a:rPr baseline="-25000" lang="en-GB">
                <a:solidFill>
                  <a:srgbClr val="FFC800"/>
                </a:solidFill>
                <a:latin typeface="Maven Pro"/>
                <a:ea typeface="Maven Pro"/>
                <a:cs typeface="Maven Pro"/>
                <a:sym typeface="Maven Pro"/>
              </a:rPr>
              <a:t>i</a:t>
            </a:r>
            <a:r>
              <a:rPr baseline="30000" lang="en-GB">
                <a:solidFill>
                  <a:srgbClr val="FFC800"/>
                </a:solidFill>
                <a:latin typeface="Maven Pro"/>
                <a:ea typeface="Maven Pro"/>
                <a:cs typeface="Maven Pro"/>
                <a:sym typeface="Maven Pro"/>
              </a:rPr>
              <a:t>2</a:t>
            </a:r>
            <a:endParaRPr>
              <a:solidFill>
                <a:srgbClr val="FFC800"/>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2. The parameters of the equation can be obtained by minimizing the sum of non-linear squared errors of a non-linear regression</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Hence, we first similarly start by defining a function to return the non-linear sum of squared errors in terms of the spot rates and parameters of the model.</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3. After which, </a:t>
            </a:r>
            <a:r>
              <a:rPr i="1" lang="en-GB">
                <a:solidFill>
                  <a:schemeClr val="lt1"/>
                </a:solidFill>
                <a:latin typeface="Maven Pro"/>
                <a:ea typeface="Maven Pro"/>
                <a:cs typeface="Maven Pro"/>
                <a:sym typeface="Maven Pro"/>
              </a:rPr>
              <a:t>optim()</a:t>
            </a:r>
            <a:r>
              <a:rPr lang="en-GB">
                <a:solidFill>
                  <a:schemeClr val="lt1"/>
                </a:solidFill>
                <a:latin typeface="Maven Pro"/>
                <a:ea typeface="Maven Pro"/>
                <a:cs typeface="Maven Pro"/>
                <a:sym typeface="Maven Pro"/>
              </a:rPr>
              <a:t> function is used to minimize the SSE of the NS and NSS models using this function</a:t>
            </a:r>
            <a:endParaRPr>
              <a:solidFill>
                <a:schemeClr val="lt1"/>
              </a:solidFill>
              <a:latin typeface="Maven Pro"/>
              <a:ea typeface="Maven Pro"/>
              <a:cs typeface="Maven Pro"/>
              <a:sym typeface="Maven Pro"/>
            </a:endParaRPr>
          </a:p>
        </p:txBody>
      </p:sp>
      <p:pic>
        <p:nvPicPr>
          <p:cNvPr id="835" name="Google Shape;835;p54"/>
          <p:cNvPicPr preferRelativeResize="0"/>
          <p:nvPr/>
        </p:nvPicPr>
        <p:blipFill>
          <a:blip r:embed="rId3">
            <a:alphaModFix/>
          </a:blip>
          <a:stretch>
            <a:fillRect/>
          </a:stretch>
        </p:blipFill>
        <p:spPr>
          <a:xfrm>
            <a:off x="534175" y="4131433"/>
            <a:ext cx="4035084" cy="719025"/>
          </a:xfrm>
          <a:prstGeom prst="rect">
            <a:avLst/>
          </a:prstGeom>
          <a:noFill/>
          <a:ln>
            <a:noFill/>
          </a:ln>
        </p:spPr>
      </p:pic>
      <p:sp>
        <p:nvSpPr>
          <p:cNvPr id="836" name="Google Shape;836;p54"/>
          <p:cNvSpPr/>
          <p:nvPr/>
        </p:nvSpPr>
        <p:spPr>
          <a:xfrm>
            <a:off x="1265225" y="4246475"/>
            <a:ext cx="520500" cy="246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t>Comparison between the NS and NSS Models</a:t>
            </a:r>
            <a:endParaRPr sz="2900"/>
          </a:p>
        </p:txBody>
      </p:sp>
      <p:sp>
        <p:nvSpPr>
          <p:cNvPr id="842" name="Google Shape;842;p55"/>
          <p:cNvSpPr txBox="1"/>
          <p:nvPr>
            <p:ph type="ctrTitle"/>
          </p:nvPr>
        </p:nvSpPr>
        <p:spPr>
          <a:xfrm>
            <a:off x="891226"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0CFCC"/>
                </a:solidFill>
              </a:rPr>
              <a:t>Sum of Squared Errors (SSE)</a:t>
            </a:r>
            <a:endParaRPr>
              <a:solidFill>
                <a:srgbClr val="00CFCC"/>
              </a:solidFill>
            </a:endParaRPr>
          </a:p>
        </p:txBody>
      </p:sp>
      <p:sp>
        <p:nvSpPr>
          <p:cNvPr id="843" name="Google Shape;843;p55"/>
          <p:cNvSpPr txBox="1"/>
          <p:nvPr>
            <p:ph idx="1" type="subTitle"/>
          </p:nvPr>
        </p:nvSpPr>
        <p:spPr>
          <a:xfrm>
            <a:off x="891226" y="2190125"/>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Obtained from the optimization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A smaller SSE denotes a better fit</a:t>
            </a:r>
            <a:endParaRPr/>
          </a:p>
        </p:txBody>
      </p:sp>
      <p:sp>
        <p:nvSpPr>
          <p:cNvPr id="844" name="Google Shape;844;p55"/>
          <p:cNvSpPr txBox="1"/>
          <p:nvPr>
            <p:ph idx="2" type="ctrTitle"/>
          </p:nvPr>
        </p:nvSpPr>
        <p:spPr>
          <a:xfrm>
            <a:off x="3503175" y="1267450"/>
            <a:ext cx="1977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C800"/>
                </a:solidFill>
              </a:rPr>
              <a:t>Akaike Information Criteria (AIC)</a:t>
            </a:r>
            <a:endParaRPr>
              <a:solidFill>
                <a:srgbClr val="FFC800"/>
              </a:solidFill>
            </a:endParaRPr>
          </a:p>
        </p:txBody>
      </p:sp>
      <p:sp>
        <p:nvSpPr>
          <p:cNvPr id="845" name="Google Shape;845;p55"/>
          <p:cNvSpPr txBox="1"/>
          <p:nvPr>
            <p:ph idx="3" type="subTitle"/>
          </p:nvPr>
        </p:nvSpPr>
        <p:spPr>
          <a:xfrm>
            <a:off x="3503175" y="2157200"/>
            <a:ext cx="19779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AIC=log(𝑑𝑒𝑣𝑖𝑎𝑛𝑐𝑒)+2𝐾</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A smaller AIC denotes a better fit</a:t>
            </a:r>
            <a:endParaRPr/>
          </a:p>
        </p:txBody>
      </p:sp>
      <p:sp>
        <p:nvSpPr>
          <p:cNvPr id="846" name="Google Shape;846;p55"/>
          <p:cNvSpPr txBox="1"/>
          <p:nvPr>
            <p:ph idx="4" type="ctrTitle"/>
          </p:nvPr>
        </p:nvSpPr>
        <p:spPr>
          <a:xfrm>
            <a:off x="6124602" y="1267450"/>
            <a:ext cx="23862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accent4"/>
                </a:solidFill>
              </a:rPr>
              <a:t>Bayesian Information Criteria (BIC)</a:t>
            </a:r>
            <a:endParaRPr>
              <a:solidFill>
                <a:schemeClr val="accent4"/>
              </a:solidFill>
            </a:endParaRPr>
          </a:p>
        </p:txBody>
      </p:sp>
      <p:sp>
        <p:nvSpPr>
          <p:cNvPr id="847" name="Google Shape;847;p55"/>
          <p:cNvSpPr txBox="1"/>
          <p:nvPr>
            <p:ph idx="5" type="subTitle"/>
          </p:nvPr>
        </p:nvSpPr>
        <p:spPr>
          <a:xfrm>
            <a:off x="6124600" y="2157200"/>
            <a:ext cx="2386200" cy="10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BIC=𝑛log(𝑑𝑒𝑣𝑖𝑎𝑛𝑐𝑒)+𝐾log𝑛</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A smaller BIC denotes a better fit</a:t>
            </a:r>
            <a:endParaRPr/>
          </a:p>
        </p:txBody>
      </p:sp>
      <p:sp>
        <p:nvSpPr>
          <p:cNvPr id="848" name="Google Shape;848;p55"/>
          <p:cNvSpPr txBox="1"/>
          <p:nvPr>
            <p:ph idx="6" type="ctrTitle"/>
          </p:nvPr>
        </p:nvSpPr>
        <p:spPr>
          <a:xfrm>
            <a:off x="891225" y="4214175"/>
            <a:ext cx="7610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Advent Pro SemiBold"/>
                <a:ea typeface="Advent Pro SemiBold"/>
                <a:cs typeface="Advent Pro SemiBold"/>
                <a:sym typeface="Advent Pro SemiBold"/>
              </a:rPr>
              <a:t>Plotting the differences in these criteria over time… </a:t>
            </a:r>
            <a:endParaRPr sz="1800"/>
          </a:p>
        </p:txBody>
      </p:sp>
      <p:grpSp>
        <p:nvGrpSpPr>
          <p:cNvPr id="849" name="Google Shape;849;p55"/>
          <p:cNvGrpSpPr/>
          <p:nvPr/>
        </p:nvGrpSpPr>
        <p:grpSpPr>
          <a:xfrm>
            <a:off x="1645125" y="3580500"/>
            <a:ext cx="373500" cy="373500"/>
            <a:chOff x="1372725" y="1912500"/>
            <a:chExt cx="373500" cy="373500"/>
          </a:xfrm>
        </p:grpSpPr>
        <p:sp>
          <p:nvSpPr>
            <p:cNvPr id="850" name="Google Shape;850;p55"/>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5"/>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55"/>
          <p:cNvGrpSpPr/>
          <p:nvPr/>
        </p:nvGrpSpPr>
        <p:grpSpPr>
          <a:xfrm>
            <a:off x="4305371" y="3580500"/>
            <a:ext cx="373500" cy="373500"/>
            <a:chOff x="5557850" y="1912500"/>
            <a:chExt cx="373500" cy="373500"/>
          </a:xfrm>
        </p:grpSpPr>
        <p:sp>
          <p:nvSpPr>
            <p:cNvPr id="853" name="Google Shape;853;p55"/>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5"/>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55"/>
          <p:cNvGrpSpPr/>
          <p:nvPr/>
        </p:nvGrpSpPr>
        <p:grpSpPr>
          <a:xfrm>
            <a:off x="7130950" y="3580500"/>
            <a:ext cx="373500" cy="373500"/>
            <a:chOff x="7457825" y="1912500"/>
            <a:chExt cx="373500" cy="373500"/>
          </a:xfrm>
        </p:grpSpPr>
        <p:sp>
          <p:nvSpPr>
            <p:cNvPr id="856" name="Google Shape;856;p55"/>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5"/>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t>Comparison between the NS and NSS Models</a:t>
            </a:r>
            <a:endParaRPr sz="2900"/>
          </a:p>
        </p:txBody>
      </p:sp>
      <p:sp>
        <p:nvSpPr>
          <p:cNvPr id="863" name="Google Shape;863;p56"/>
          <p:cNvSpPr txBox="1"/>
          <p:nvPr>
            <p:ph type="ctrTitle"/>
          </p:nvPr>
        </p:nvSpPr>
        <p:spPr>
          <a:xfrm>
            <a:off x="891226"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0CFCC"/>
                </a:solidFill>
              </a:rPr>
              <a:t>Sum of Squared Errors (SSE)</a:t>
            </a:r>
            <a:endParaRPr>
              <a:solidFill>
                <a:srgbClr val="00CFCC"/>
              </a:solidFill>
            </a:endParaRPr>
          </a:p>
        </p:txBody>
      </p:sp>
      <p:sp>
        <p:nvSpPr>
          <p:cNvPr id="864" name="Google Shape;864;p56"/>
          <p:cNvSpPr txBox="1"/>
          <p:nvPr>
            <p:ph idx="2" type="ctrTitle"/>
          </p:nvPr>
        </p:nvSpPr>
        <p:spPr>
          <a:xfrm>
            <a:off x="3503175" y="1267450"/>
            <a:ext cx="1977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C800"/>
                </a:solidFill>
              </a:rPr>
              <a:t>Akaike Information Criteria (AIC)</a:t>
            </a:r>
            <a:endParaRPr>
              <a:solidFill>
                <a:srgbClr val="FFC800"/>
              </a:solidFill>
            </a:endParaRPr>
          </a:p>
        </p:txBody>
      </p:sp>
      <p:sp>
        <p:nvSpPr>
          <p:cNvPr id="865" name="Google Shape;865;p56"/>
          <p:cNvSpPr txBox="1"/>
          <p:nvPr>
            <p:ph idx="4" type="ctrTitle"/>
          </p:nvPr>
        </p:nvSpPr>
        <p:spPr>
          <a:xfrm>
            <a:off x="6124602" y="1267450"/>
            <a:ext cx="23862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accent4"/>
                </a:solidFill>
              </a:rPr>
              <a:t>Bayesian Information Criteria (BIC)</a:t>
            </a:r>
            <a:endParaRPr>
              <a:solidFill>
                <a:schemeClr val="accent4"/>
              </a:solidFill>
            </a:endParaRPr>
          </a:p>
        </p:txBody>
      </p:sp>
      <p:sp>
        <p:nvSpPr>
          <p:cNvPr id="866" name="Google Shape;866;p56"/>
          <p:cNvSpPr txBox="1"/>
          <p:nvPr>
            <p:ph idx="6" type="ctrTitle"/>
          </p:nvPr>
        </p:nvSpPr>
        <p:spPr>
          <a:xfrm>
            <a:off x="891225" y="4214175"/>
            <a:ext cx="7610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Advent Pro SemiBold"/>
                <a:ea typeface="Advent Pro SemiBold"/>
                <a:cs typeface="Advent Pro SemiBold"/>
                <a:sym typeface="Advent Pro SemiBold"/>
              </a:rPr>
              <a:t>Conclude: The NSS model fits the data better most of the time</a:t>
            </a:r>
            <a:endParaRPr sz="1800"/>
          </a:p>
        </p:txBody>
      </p:sp>
      <p:pic>
        <p:nvPicPr>
          <p:cNvPr id="867" name="Google Shape;867;p56"/>
          <p:cNvPicPr preferRelativeResize="0"/>
          <p:nvPr/>
        </p:nvPicPr>
        <p:blipFill rotWithShape="1">
          <a:blip r:embed="rId3">
            <a:alphaModFix/>
          </a:blip>
          <a:srcRect b="0" l="0" r="67080" t="0"/>
          <a:stretch/>
        </p:blipFill>
        <p:spPr>
          <a:xfrm>
            <a:off x="737761" y="2064550"/>
            <a:ext cx="2188225" cy="1997225"/>
          </a:xfrm>
          <a:prstGeom prst="rect">
            <a:avLst/>
          </a:prstGeom>
          <a:noFill/>
          <a:ln>
            <a:noFill/>
          </a:ln>
        </p:spPr>
      </p:pic>
      <p:pic>
        <p:nvPicPr>
          <p:cNvPr id="868" name="Google Shape;868;p56"/>
          <p:cNvPicPr preferRelativeResize="0"/>
          <p:nvPr/>
        </p:nvPicPr>
        <p:blipFill rotWithShape="1">
          <a:blip r:embed="rId3">
            <a:alphaModFix/>
          </a:blip>
          <a:srcRect b="0" l="32866" r="34213" t="0"/>
          <a:stretch/>
        </p:blipFill>
        <p:spPr>
          <a:xfrm>
            <a:off x="3477899" y="2064550"/>
            <a:ext cx="2188225" cy="1997225"/>
          </a:xfrm>
          <a:prstGeom prst="rect">
            <a:avLst/>
          </a:prstGeom>
          <a:noFill/>
          <a:ln>
            <a:noFill/>
          </a:ln>
        </p:spPr>
      </p:pic>
      <p:pic>
        <p:nvPicPr>
          <p:cNvPr id="869" name="Google Shape;869;p56"/>
          <p:cNvPicPr preferRelativeResize="0"/>
          <p:nvPr/>
        </p:nvPicPr>
        <p:blipFill rotWithShape="1">
          <a:blip r:embed="rId3">
            <a:alphaModFix/>
          </a:blip>
          <a:srcRect b="0" l="66089" r="990" t="0"/>
          <a:stretch/>
        </p:blipFill>
        <p:spPr>
          <a:xfrm>
            <a:off x="6223586" y="2064550"/>
            <a:ext cx="2188225" cy="1997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7"/>
          <p:cNvSpPr txBox="1"/>
          <p:nvPr>
            <p:ph type="ctrTitle"/>
          </p:nvPr>
        </p:nvSpPr>
        <p:spPr>
          <a:xfrm>
            <a:off x="891225" y="2812525"/>
            <a:ext cx="1881300" cy="4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400">
                <a:latin typeface="Maven Pro"/>
                <a:ea typeface="Maven Pro"/>
                <a:cs typeface="Maven Pro"/>
                <a:sym typeface="Maven Pro"/>
              </a:rPr>
              <a:t>𝚹</a:t>
            </a:r>
            <a:r>
              <a:rPr baseline="-25000" lang="en-GB" sz="1400">
                <a:latin typeface="Maven Pro"/>
                <a:ea typeface="Maven Pro"/>
                <a:cs typeface="Maven Pro"/>
                <a:sym typeface="Maven Pro"/>
              </a:rPr>
              <a:t>0</a:t>
            </a:r>
            <a:endParaRPr/>
          </a:p>
        </p:txBody>
      </p:sp>
      <p:sp>
        <p:nvSpPr>
          <p:cNvPr id="875" name="Google Shape;875;p5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Since it is independent of time, it is the long term rate</a:t>
            </a:r>
            <a:endParaRPr/>
          </a:p>
        </p:txBody>
      </p:sp>
      <p:sp>
        <p:nvSpPr>
          <p:cNvPr id="876" name="Google Shape;876;p57"/>
          <p:cNvSpPr txBox="1"/>
          <p:nvPr>
            <p:ph idx="2" type="ctrTitle"/>
          </p:nvPr>
        </p:nvSpPr>
        <p:spPr>
          <a:xfrm>
            <a:off x="3331575" y="2812450"/>
            <a:ext cx="2224500" cy="4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400">
                <a:latin typeface="Maven Pro"/>
                <a:ea typeface="Maven Pro"/>
                <a:cs typeface="Maven Pro"/>
                <a:sym typeface="Maven Pro"/>
              </a:rPr>
              <a:t>𝚹</a:t>
            </a:r>
            <a:r>
              <a:rPr baseline="-25000" lang="en-GB" sz="1400">
                <a:latin typeface="Maven Pro"/>
                <a:ea typeface="Maven Pro"/>
                <a:cs typeface="Maven Pro"/>
                <a:sym typeface="Maven Pro"/>
              </a:rPr>
              <a:t>1</a:t>
            </a:r>
            <a:endParaRPr baseline="-25000"/>
          </a:p>
        </p:txBody>
      </p:sp>
      <p:sp>
        <p:nvSpPr>
          <p:cNvPr id="877" name="Google Shape;877;p57"/>
          <p:cNvSpPr txBox="1"/>
          <p:nvPr>
            <p:ph idx="3" type="subTitle"/>
          </p:nvPr>
        </p:nvSpPr>
        <p:spPr>
          <a:xfrm>
            <a:off x="3331575" y="3491100"/>
            <a:ext cx="22245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Affects the slope of the yield curve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It is expected that the curve slopes downwards when </a:t>
            </a:r>
            <a:r>
              <a:rPr lang="en-GB"/>
              <a:t>𝚹</a:t>
            </a:r>
            <a:r>
              <a:rPr baseline="-25000" lang="en-GB"/>
              <a:t>1</a:t>
            </a:r>
            <a:r>
              <a:rPr lang="en-GB"/>
              <a:t> &gt; 0</a:t>
            </a:r>
            <a:endParaRPr/>
          </a:p>
        </p:txBody>
      </p:sp>
      <p:sp>
        <p:nvSpPr>
          <p:cNvPr id="878" name="Google Shape;878;p57"/>
          <p:cNvSpPr txBox="1"/>
          <p:nvPr>
            <p:ph idx="4" type="ctrTitle"/>
          </p:nvPr>
        </p:nvSpPr>
        <p:spPr>
          <a:xfrm>
            <a:off x="6124600" y="2812450"/>
            <a:ext cx="2467200" cy="4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400">
                <a:latin typeface="Maven Pro"/>
                <a:ea typeface="Maven Pro"/>
                <a:cs typeface="Maven Pro"/>
                <a:sym typeface="Maven Pro"/>
              </a:rPr>
              <a:t>𝚹</a:t>
            </a:r>
            <a:r>
              <a:rPr baseline="-25000" lang="en-GB" sz="1400">
                <a:latin typeface="Maven Pro"/>
                <a:ea typeface="Maven Pro"/>
                <a:cs typeface="Maven Pro"/>
                <a:sym typeface="Maven Pro"/>
              </a:rPr>
              <a:t>2</a:t>
            </a:r>
            <a:r>
              <a:rPr lang="en-GB" sz="1400">
                <a:latin typeface="Maven Pro"/>
                <a:ea typeface="Maven Pro"/>
                <a:cs typeface="Maven Pro"/>
                <a:sym typeface="Maven Pro"/>
              </a:rPr>
              <a:t>/𝚹</a:t>
            </a:r>
            <a:r>
              <a:rPr baseline="-25000" lang="en-GB" sz="1400">
                <a:latin typeface="Maven Pro"/>
                <a:ea typeface="Maven Pro"/>
                <a:cs typeface="Maven Pro"/>
                <a:sym typeface="Maven Pro"/>
              </a:rPr>
              <a:t>3</a:t>
            </a:r>
            <a:endParaRPr baseline="-25000"/>
          </a:p>
        </p:txBody>
      </p:sp>
      <p:sp>
        <p:nvSpPr>
          <p:cNvPr id="879" name="Google Shape;879;p57"/>
          <p:cNvSpPr txBox="1"/>
          <p:nvPr>
            <p:ph idx="5" type="subTitle"/>
          </p:nvPr>
        </p:nvSpPr>
        <p:spPr>
          <a:xfrm>
            <a:off x="6124600" y="3491100"/>
            <a:ext cx="24672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Affects the “hump” of the yield curve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The additional parameter in the NSS model accounts of the 2nd “hump”</a:t>
            </a:r>
            <a:endParaRPr/>
          </a:p>
        </p:txBody>
      </p:sp>
      <p:sp>
        <p:nvSpPr>
          <p:cNvPr id="880" name="Google Shape;880;p5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Importance of the Parameters</a:t>
            </a:r>
            <a:endParaRPr/>
          </a:p>
        </p:txBody>
      </p:sp>
      <p:sp>
        <p:nvSpPr>
          <p:cNvPr id="881" name="Google Shape;881;p57"/>
          <p:cNvSpPr txBox="1"/>
          <p:nvPr/>
        </p:nvSpPr>
        <p:spPr>
          <a:xfrm>
            <a:off x="891225" y="1069850"/>
            <a:ext cx="7114500" cy="16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But why does the yield curve take such a shape?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How can we see the relationship between the shape of the yield curve and the parameters?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Based on literature surrounding the parameters of the NS and NS Models, the 3 parameters that control the shape of the yield curve are:</a:t>
            </a:r>
            <a:endParaRPr>
              <a:solidFill>
                <a:schemeClr val="lt1"/>
              </a:solidFill>
              <a:latin typeface="Maven Pro"/>
              <a:ea typeface="Maven Pro"/>
              <a:cs typeface="Maven Pro"/>
              <a:sym typeface="Maven Pro"/>
            </a:endParaRPr>
          </a:p>
        </p:txBody>
      </p:sp>
      <p:grpSp>
        <p:nvGrpSpPr>
          <p:cNvPr id="882" name="Google Shape;882;p57"/>
          <p:cNvGrpSpPr/>
          <p:nvPr/>
        </p:nvGrpSpPr>
        <p:grpSpPr>
          <a:xfrm>
            <a:off x="6570550" y="762275"/>
            <a:ext cx="1575300" cy="1842825"/>
            <a:chOff x="6570550" y="762275"/>
            <a:chExt cx="1575300" cy="1842825"/>
          </a:xfrm>
        </p:grpSpPr>
        <p:pic>
          <p:nvPicPr>
            <p:cNvPr id="883" name="Google Shape;883;p57"/>
            <p:cNvPicPr preferRelativeResize="0"/>
            <p:nvPr/>
          </p:nvPicPr>
          <p:blipFill rotWithShape="1">
            <a:blip r:embed="rId3">
              <a:alphaModFix/>
            </a:blip>
            <a:srcRect b="0" l="0" r="52219" t="0"/>
            <a:stretch/>
          </p:blipFill>
          <p:spPr>
            <a:xfrm>
              <a:off x="6570550" y="762275"/>
              <a:ext cx="1575300" cy="1842825"/>
            </a:xfrm>
            <a:prstGeom prst="rect">
              <a:avLst/>
            </a:prstGeom>
            <a:noFill/>
            <a:ln>
              <a:noFill/>
            </a:ln>
          </p:spPr>
        </p:pic>
        <p:sp>
          <p:nvSpPr>
            <p:cNvPr id="884" name="Google Shape;884;p57"/>
            <p:cNvSpPr/>
            <p:nvPr/>
          </p:nvSpPr>
          <p:spPr>
            <a:xfrm>
              <a:off x="7003400" y="1555400"/>
              <a:ext cx="181200" cy="181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7"/>
            <p:cNvSpPr/>
            <p:nvPr/>
          </p:nvSpPr>
          <p:spPr>
            <a:xfrm>
              <a:off x="7267600" y="1593088"/>
              <a:ext cx="181200" cy="181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par>
                                <p:cTn fill="hold" nodeType="with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Importance of the Parameters</a:t>
            </a:r>
            <a:endParaRPr/>
          </a:p>
        </p:txBody>
      </p:sp>
      <p:sp>
        <p:nvSpPr>
          <p:cNvPr id="891" name="Google Shape;891;p58"/>
          <p:cNvSpPr txBox="1"/>
          <p:nvPr/>
        </p:nvSpPr>
        <p:spPr>
          <a:xfrm>
            <a:off x="891225" y="1069850"/>
            <a:ext cx="7114500" cy="15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Because of the </a:t>
            </a:r>
            <a:r>
              <a:rPr lang="en-GB">
                <a:solidFill>
                  <a:schemeClr val="lt1"/>
                </a:solidFill>
                <a:latin typeface="Maven Pro"/>
                <a:ea typeface="Maven Pro"/>
                <a:cs typeface="Maven Pro"/>
                <a:sym typeface="Maven Pro"/>
              </a:rPr>
              <a:t>presence</a:t>
            </a:r>
            <a:r>
              <a:rPr lang="en-GB">
                <a:solidFill>
                  <a:schemeClr val="lt1"/>
                </a:solidFill>
                <a:latin typeface="Maven Pro"/>
                <a:ea typeface="Maven Pro"/>
                <a:cs typeface="Maven Pro"/>
                <a:sym typeface="Maven Pro"/>
              </a:rPr>
              <a:t> of a second “hump” in the yield curve creating a local minima/maxima that is difficult to locate, we will be focusing our analysis on the NS model where we only expect 1 “hump”</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Hence we filter the data for the days in which the NS model would fit better than the NSS model</a:t>
            </a:r>
            <a:endParaRPr>
              <a:solidFill>
                <a:schemeClr val="lt1"/>
              </a:solidFill>
              <a:latin typeface="Maven Pro"/>
              <a:ea typeface="Maven Pro"/>
              <a:cs typeface="Maven Pro"/>
              <a:sym typeface="Maven Pro"/>
            </a:endParaRPr>
          </a:p>
        </p:txBody>
      </p:sp>
      <p:grpSp>
        <p:nvGrpSpPr>
          <p:cNvPr id="892" name="Google Shape;892;p58"/>
          <p:cNvGrpSpPr/>
          <p:nvPr/>
        </p:nvGrpSpPr>
        <p:grpSpPr>
          <a:xfrm>
            <a:off x="2687066" y="3631027"/>
            <a:ext cx="3769853" cy="1709365"/>
            <a:chOff x="238125" y="657975"/>
            <a:chExt cx="2105475" cy="674625"/>
          </a:xfrm>
        </p:grpSpPr>
        <p:sp>
          <p:nvSpPr>
            <p:cNvPr id="893" name="Google Shape;893;p58"/>
            <p:cNvSpPr/>
            <p:nvPr/>
          </p:nvSpPr>
          <p:spPr>
            <a:xfrm>
              <a:off x="238125" y="657975"/>
              <a:ext cx="2105475" cy="467800"/>
            </a:xfrm>
            <a:custGeom>
              <a:rect b="b" l="l" r="r" t="t"/>
              <a:pathLst>
                <a:path extrusionOk="0" h="18712" w="84219">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8"/>
            <p:cNvSpPr/>
            <p:nvPr/>
          </p:nvSpPr>
          <p:spPr>
            <a:xfrm>
              <a:off x="311450" y="1285200"/>
              <a:ext cx="27625" cy="46175"/>
            </a:xfrm>
            <a:custGeom>
              <a:rect b="b" l="l" r="r" t="t"/>
              <a:pathLst>
                <a:path extrusionOk="0" h="1847" w="1105">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a:off x="607700" y="1284375"/>
              <a:ext cx="31750" cy="48225"/>
            </a:xfrm>
            <a:custGeom>
              <a:rect b="b" l="l" r="r" t="t"/>
              <a:pathLst>
                <a:path extrusionOk="0" h="1929" w="127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8"/>
            <p:cNvSpPr/>
            <p:nvPr/>
          </p:nvSpPr>
          <p:spPr>
            <a:xfrm>
              <a:off x="946800" y="1284375"/>
              <a:ext cx="32175" cy="48225"/>
            </a:xfrm>
            <a:custGeom>
              <a:rect b="b" l="l" r="r" t="t"/>
              <a:pathLst>
                <a:path extrusionOk="0" h="1929" w="1287">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8"/>
            <p:cNvSpPr/>
            <p:nvPr/>
          </p:nvSpPr>
          <p:spPr>
            <a:xfrm>
              <a:off x="1285900" y="1284375"/>
              <a:ext cx="32175" cy="48225"/>
            </a:xfrm>
            <a:custGeom>
              <a:rect b="b" l="l" r="r" t="t"/>
              <a:pathLst>
                <a:path extrusionOk="0" h="1929" w="1287">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p:nvPr/>
          </p:nvSpPr>
          <p:spPr>
            <a:xfrm>
              <a:off x="1625000" y="1284375"/>
              <a:ext cx="32175" cy="48225"/>
            </a:xfrm>
            <a:custGeom>
              <a:rect b="b" l="l" r="r" t="t"/>
              <a:pathLst>
                <a:path extrusionOk="0" h="1929" w="1287">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8"/>
            <p:cNvSpPr/>
            <p:nvPr/>
          </p:nvSpPr>
          <p:spPr>
            <a:xfrm>
              <a:off x="1964100" y="1284375"/>
              <a:ext cx="32175" cy="48225"/>
            </a:xfrm>
            <a:custGeom>
              <a:rect b="b" l="l" r="r" t="t"/>
              <a:pathLst>
                <a:path extrusionOk="0" h="1929" w="1287">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8"/>
            <p:cNvSpPr/>
            <p:nvPr/>
          </p:nvSpPr>
          <p:spPr>
            <a:xfrm>
              <a:off x="2303600" y="1284375"/>
              <a:ext cx="31750" cy="48225"/>
            </a:xfrm>
            <a:custGeom>
              <a:rect b="b" l="l" r="r" t="t"/>
              <a:pathLst>
                <a:path extrusionOk="0" h="1929" w="127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8"/>
            <p:cNvSpPr/>
            <p:nvPr/>
          </p:nvSpPr>
          <p:spPr>
            <a:xfrm>
              <a:off x="1576375" y="885050"/>
              <a:ext cx="117450" cy="100625"/>
            </a:xfrm>
            <a:custGeom>
              <a:rect b="b" l="l" r="r" t="t"/>
              <a:pathLst>
                <a:path extrusionOk="0" h="4025" w="4698">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58"/>
          <p:cNvSpPr txBox="1"/>
          <p:nvPr/>
        </p:nvSpPr>
        <p:spPr>
          <a:xfrm>
            <a:off x="6641300" y="4435750"/>
            <a:ext cx="2444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1"/>
                </a:solidFill>
                <a:latin typeface="Maven Pro"/>
                <a:ea typeface="Maven Pro"/>
                <a:cs typeface="Maven Pro"/>
                <a:sym typeface="Maven Pro"/>
              </a:rPr>
              <a:t>Research by:</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GB">
                <a:solidFill>
                  <a:schemeClr val="lt1"/>
                </a:solidFill>
                <a:latin typeface="Maven Pro"/>
                <a:ea typeface="Maven Pro"/>
                <a:cs typeface="Maven Pro"/>
                <a:sym typeface="Maven Pro"/>
              </a:rPr>
              <a:t>Gilli, et al. (2010, March 30)</a:t>
            </a:r>
            <a:endParaRPr>
              <a:solidFill>
                <a:schemeClr val="lt1"/>
              </a:solidFill>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59"/>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0</a:t>
            </a:r>
            <a:endParaRPr sz="3400"/>
          </a:p>
        </p:txBody>
      </p:sp>
      <p:sp>
        <p:nvSpPr>
          <p:cNvPr id="908" name="Google Shape;908;p59"/>
          <p:cNvSpPr txBox="1"/>
          <p:nvPr/>
        </p:nvSpPr>
        <p:spPr>
          <a:xfrm>
            <a:off x="883000" y="1247250"/>
            <a:ext cx="71145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Since it is independent of time, it is the long term rate.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Hence if we were to superimpose the 𝚹</a:t>
            </a:r>
            <a:r>
              <a:rPr baseline="-25000" lang="en-GB">
                <a:solidFill>
                  <a:schemeClr val="lt1"/>
                </a:solidFill>
                <a:latin typeface="Maven Pro"/>
                <a:ea typeface="Maven Pro"/>
                <a:cs typeface="Maven Pro"/>
                <a:sym typeface="Maven Pro"/>
              </a:rPr>
              <a:t>0</a:t>
            </a:r>
            <a:r>
              <a:rPr lang="en-GB">
                <a:solidFill>
                  <a:schemeClr val="lt1"/>
                </a:solidFill>
                <a:latin typeface="Maven Pro"/>
                <a:ea typeface="Maven Pro"/>
                <a:cs typeface="Maven Pro"/>
                <a:sym typeface="Maven Pro"/>
              </a:rPr>
              <a:t> onto the plot of the long term rates over time,</a:t>
            </a:r>
            <a:endParaRPr>
              <a:solidFill>
                <a:schemeClr val="lt1"/>
              </a:solidFill>
              <a:latin typeface="Maven Pro"/>
              <a:ea typeface="Maven Pro"/>
              <a:cs typeface="Maven Pro"/>
              <a:sym typeface="Maven Pro"/>
            </a:endParaRPr>
          </a:p>
        </p:txBody>
      </p:sp>
      <p:pic>
        <p:nvPicPr>
          <p:cNvPr id="909" name="Google Shape;909;p59"/>
          <p:cNvPicPr preferRelativeResize="0"/>
          <p:nvPr/>
        </p:nvPicPr>
        <p:blipFill rotWithShape="1">
          <a:blip r:embed="rId3">
            <a:alphaModFix/>
          </a:blip>
          <a:srcRect b="0" l="0" r="26024" t="0"/>
          <a:stretch/>
        </p:blipFill>
        <p:spPr>
          <a:xfrm>
            <a:off x="1557028" y="411685"/>
            <a:ext cx="4500295" cy="577800"/>
          </a:xfrm>
          <a:prstGeom prst="rect">
            <a:avLst/>
          </a:prstGeom>
          <a:noFill/>
          <a:ln>
            <a:noFill/>
          </a:ln>
        </p:spPr>
      </p:pic>
      <p:pic>
        <p:nvPicPr>
          <p:cNvPr id="910" name="Google Shape;910;p59"/>
          <p:cNvPicPr preferRelativeResize="0"/>
          <p:nvPr/>
        </p:nvPicPr>
        <p:blipFill>
          <a:blip r:embed="rId4">
            <a:alphaModFix/>
          </a:blip>
          <a:stretch>
            <a:fillRect/>
          </a:stretch>
        </p:blipFill>
        <p:spPr>
          <a:xfrm>
            <a:off x="929225" y="2304150"/>
            <a:ext cx="4106911" cy="2534550"/>
          </a:xfrm>
          <a:prstGeom prst="rect">
            <a:avLst/>
          </a:prstGeom>
          <a:noFill/>
          <a:ln>
            <a:noFill/>
          </a:ln>
        </p:spPr>
      </p:pic>
      <p:sp>
        <p:nvSpPr>
          <p:cNvPr id="911" name="Google Shape;911;p59"/>
          <p:cNvSpPr txBox="1"/>
          <p:nvPr/>
        </p:nvSpPr>
        <p:spPr>
          <a:xfrm>
            <a:off x="5341000" y="2296050"/>
            <a:ext cx="2656500" cy="25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We observed that the value of 𝜃</a:t>
            </a:r>
            <a:r>
              <a:rPr baseline="-25000" lang="en-GB">
                <a:solidFill>
                  <a:schemeClr val="lt1"/>
                </a:solidFill>
                <a:latin typeface="Maven Pro"/>
                <a:ea typeface="Maven Pro"/>
                <a:cs typeface="Maven Pro"/>
                <a:sym typeface="Maven Pro"/>
              </a:rPr>
              <a:t>0</a:t>
            </a:r>
            <a:r>
              <a:rPr lang="en-GB">
                <a:solidFill>
                  <a:schemeClr val="lt1"/>
                </a:solidFill>
                <a:latin typeface="Maven Pro"/>
                <a:ea typeface="Maven Pro"/>
                <a:cs typeface="Maven Pro"/>
                <a:sym typeface="Maven Pro"/>
              </a:rPr>
              <a:t> follows a similar downwards trend of the long-term bond spot rates over time.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However, the 𝜃</a:t>
            </a:r>
            <a:r>
              <a:rPr baseline="-25000" lang="en-GB">
                <a:solidFill>
                  <a:schemeClr val="lt1"/>
                </a:solidFill>
                <a:latin typeface="Maven Pro"/>
                <a:ea typeface="Maven Pro"/>
                <a:cs typeface="Maven Pro"/>
                <a:sym typeface="Maven Pro"/>
              </a:rPr>
              <a:t>0</a:t>
            </a:r>
            <a:r>
              <a:rPr lang="en-GB">
                <a:solidFill>
                  <a:schemeClr val="lt1"/>
                </a:solidFill>
                <a:latin typeface="Maven Pro"/>
                <a:ea typeface="Maven Pro"/>
                <a:cs typeface="Maven Pro"/>
                <a:sym typeface="Maven Pro"/>
              </a:rPr>
              <a:t> is a lot more volatile than the long-term bond spot rates.</a:t>
            </a:r>
            <a:endParaRPr>
              <a:solidFill>
                <a:schemeClr val="lt1"/>
              </a:solidFill>
              <a:latin typeface="Maven Pro"/>
              <a:ea typeface="Maven Pro"/>
              <a:cs typeface="Maven Pro"/>
              <a:sym typeface="Maven Pro"/>
            </a:endParaRPr>
          </a:p>
        </p:txBody>
      </p:sp>
      <p:sp>
        <p:nvSpPr>
          <p:cNvPr id="912" name="Google Shape;912;p59"/>
          <p:cNvSpPr/>
          <p:nvPr/>
        </p:nvSpPr>
        <p:spPr>
          <a:xfrm>
            <a:off x="434613" y="608463"/>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6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1</a:t>
            </a:r>
            <a:endParaRPr sz="3400"/>
          </a:p>
        </p:txBody>
      </p:sp>
      <p:sp>
        <p:nvSpPr>
          <p:cNvPr id="918" name="Google Shape;918;p60"/>
          <p:cNvSpPr txBox="1"/>
          <p:nvPr/>
        </p:nvSpPr>
        <p:spPr>
          <a:xfrm>
            <a:off x="886675" y="1247250"/>
            <a:ext cx="7114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Affects the slope of the yield curve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It is expected that the curve slopes downwards when 𝚹</a:t>
            </a:r>
            <a:r>
              <a:rPr baseline="-25000" lang="en-GB">
                <a:solidFill>
                  <a:schemeClr val="lt1"/>
                </a:solidFill>
                <a:latin typeface="Maven Pro"/>
                <a:ea typeface="Maven Pro"/>
                <a:cs typeface="Maven Pro"/>
                <a:sym typeface="Maven Pro"/>
              </a:rPr>
              <a:t>1</a:t>
            </a:r>
            <a:r>
              <a:rPr lang="en-GB">
                <a:solidFill>
                  <a:schemeClr val="lt1"/>
                </a:solidFill>
                <a:latin typeface="Maven Pro"/>
                <a:ea typeface="Maven Pro"/>
                <a:cs typeface="Maven Pro"/>
                <a:sym typeface="Maven Pro"/>
              </a:rPr>
              <a:t> &gt; 0</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19" name="Google Shape;919;p60"/>
          <p:cNvPicPr preferRelativeResize="0"/>
          <p:nvPr/>
        </p:nvPicPr>
        <p:blipFill rotWithShape="1">
          <a:blip r:embed="rId3">
            <a:alphaModFix/>
          </a:blip>
          <a:srcRect b="0" l="0" r="26024" t="0"/>
          <a:stretch/>
        </p:blipFill>
        <p:spPr>
          <a:xfrm>
            <a:off x="1557028" y="411685"/>
            <a:ext cx="4500295" cy="577800"/>
          </a:xfrm>
          <a:prstGeom prst="rect">
            <a:avLst/>
          </a:prstGeom>
          <a:noFill/>
          <a:ln>
            <a:noFill/>
          </a:ln>
        </p:spPr>
      </p:pic>
      <p:sp>
        <p:nvSpPr>
          <p:cNvPr id="920" name="Google Shape;920;p60"/>
          <p:cNvSpPr/>
          <p:nvPr/>
        </p:nvSpPr>
        <p:spPr>
          <a:xfrm>
            <a:off x="3983125" y="411475"/>
            <a:ext cx="9216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1" name="Google Shape;921;p60"/>
          <p:cNvPicPr preferRelativeResize="0"/>
          <p:nvPr/>
        </p:nvPicPr>
        <p:blipFill>
          <a:blip r:embed="rId4">
            <a:alphaModFix/>
          </a:blip>
          <a:stretch>
            <a:fillRect/>
          </a:stretch>
        </p:blipFill>
        <p:spPr>
          <a:xfrm>
            <a:off x="2531525" y="2164525"/>
            <a:ext cx="4080946" cy="2723550"/>
          </a:xfrm>
          <a:prstGeom prst="rect">
            <a:avLst/>
          </a:prstGeom>
          <a:noFill/>
          <a:ln>
            <a:noFill/>
          </a:ln>
        </p:spPr>
      </p:pic>
      <p:sp>
        <p:nvSpPr>
          <p:cNvPr id="922" name="Google Shape;922;p60"/>
          <p:cNvSpPr/>
          <p:nvPr/>
        </p:nvSpPr>
        <p:spPr>
          <a:xfrm>
            <a:off x="434613" y="608463"/>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0"/>
          <p:cNvSpPr/>
          <p:nvPr/>
        </p:nvSpPr>
        <p:spPr>
          <a:xfrm>
            <a:off x="3579875" y="3086100"/>
            <a:ext cx="577800" cy="577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6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1</a:t>
            </a:r>
            <a:endParaRPr sz="3400"/>
          </a:p>
        </p:txBody>
      </p:sp>
      <p:sp>
        <p:nvSpPr>
          <p:cNvPr id="929" name="Google Shape;929;p61"/>
          <p:cNvSpPr txBox="1"/>
          <p:nvPr/>
        </p:nvSpPr>
        <p:spPr>
          <a:xfrm>
            <a:off x="886675" y="1247250"/>
            <a:ext cx="7114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We take the slope in the short term to be SVEN02-SVEN01</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Plotting the sign of the slope against  </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1</a:t>
            </a:r>
            <a:r>
              <a:rPr lang="en-GB">
                <a:solidFill>
                  <a:schemeClr val="lt1"/>
                </a:solidFill>
                <a:latin typeface="Maven Pro"/>
                <a:ea typeface="Maven Pro"/>
                <a:cs typeface="Maven Pro"/>
                <a:sym typeface="Maven Pro"/>
              </a:rPr>
              <a:t>, we see that the relationship generally holds.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30" name="Google Shape;930;p61"/>
          <p:cNvPicPr preferRelativeResize="0"/>
          <p:nvPr/>
        </p:nvPicPr>
        <p:blipFill rotWithShape="1">
          <a:blip r:embed="rId3">
            <a:alphaModFix/>
          </a:blip>
          <a:srcRect b="0" l="0" r="26024" t="0"/>
          <a:stretch/>
        </p:blipFill>
        <p:spPr>
          <a:xfrm>
            <a:off x="1557028" y="411685"/>
            <a:ext cx="4500295" cy="577800"/>
          </a:xfrm>
          <a:prstGeom prst="rect">
            <a:avLst/>
          </a:prstGeom>
          <a:noFill/>
          <a:ln>
            <a:noFill/>
          </a:ln>
        </p:spPr>
      </p:pic>
      <p:pic>
        <p:nvPicPr>
          <p:cNvPr id="931" name="Google Shape;931;p61"/>
          <p:cNvPicPr preferRelativeResize="0"/>
          <p:nvPr/>
        </p:nvPicPr>
        <p:blipFill>
          <a:blip r:embed="rId4">
            <a:alphaModFix/>
          </a:blip>
          <a:stretch>
            <a:fillRect/>
          </a:stretch>
        </p:blipFill>
        <p:spPr>
          <a:xfrm>
            <a:off x="927825" y="2372925"/>
            <a:ext cx="4239821" cy="2277125"/>
          </a:xfrm>
          <a:prstGeom prst="rect">
            <a:avLst/>
          </a:prstGeom>
          <a:noFill/>
          <a:ln>
            <a:noFill/>
          </a:ln>
        </p:spPr>
      </p:pic>
      <p:sp>
        <p:nvSpPr>
          <p:cNvPr id="932" name="Google Shape;932;p61"/>
          <p:cNvSpPr txBox="1"/>
          <p:nvPr/>
        </p:nvSpPr>
        <p:spPr>
          <a:xfrm>
            <a:off x="5341000" y="2296050"/>
            <a:ext cx="2656500" cy="25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933" name="Google Shape;933;p61"/>
          <p:cNvSpPr/>
          <p:nvPr/>
        </p:nvSpPr>
        <p:spPr>
          <a:xfrm>
            <a:off x="434613" y="608463"/>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62"/>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1</a:t>
            </a:r>
            <a:endParaRPr sz="3400"/>
          </a:p>
        </p:txBody>
      </p:sp>
      <p:sp>
        <p:nvSpPr>
          <p:cNvPr id="939" name="Google Shape;939;p62"/>
          <p:cNvSpPr txBox="1"/>
          <p:nvPr/>
        </p:nvSpPr>
        <p:spPr>
          <a:xfrm>
            <a:off x="886675" y="1247250"/>
            <a:ext cx="7114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We take the slope in the short term to be SVEN02-SVEN01</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Plotting the sign of the slope against  𝚹</a:t>
            </a:r>
            <a:r>
              <a:rPr baseline="-25000" lang="en-GB">
                <a:solidFill>
                  <a:schemeClr val="lt1"/>
                </a:solidFill>
                <a:latin typeface="Maven Pro"/>
                <a:ea typeface="Maven Pro"/>
                <a:cs typeface="Maven Pro"/>
                <a:sym typeface="Maven Pro"/>
              </a:rPr>
              <a:t>1</a:t>
            </a:r>
            <a:r>
              <a:rPr lang="en-GB">
                <a:solidFill>
                  <a:schemeClr val="lt1"/>
                </a:solidFill>
                <a:latin typeface="Maven Pro"/>
                <a:ea typeface="Maven Pro"/>
                <a:cs typeface="Maven Pro"/>
                <a:sym typeface="Maven Pro"/>
              </a:rPr>
              <a:t>, we see that the relationship generally holds.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40" name="Google Shape;940;p62"/>
          <p:cNvPicPr preferRelativeResize="0"/>
          <p:nvPr/>
        </p:nvPicPr>
        <p:blipFill rotWithShape="1">
          <a:blip r:embed="rId3">
            <a:alphaModFix/>
          </a:blip>
          <a:srcRect b="0" l="0" r="26024" t="0"/>
          <a:stretch/>
        </p:blipFill>
        <p:spPr>
          <a:xfrm>
            <a:off x="1557028" y="411685"/>
            <a:ext cx="4500295" cy="577800"/>
          </a:xfrm>
          <a:prstGeom prst="rect">
            <a:avLst/>
          </a:prstGeom>
          <a:noFill/>
          <a:ln>
            <a:noFill/>
          </a:ln>
        </p:spPr>
      </p:pic>
      <p:sp>
        <p:nvSpPr>
          <p:cNvPr id="941" name="Google Shape;941;p62"/>
          <p:cNvSpPr txBox="1"/>
          <p:nvPr/>
        </p:nvSpPr>
        <p:spPr>
          <a:xfrm>
            <a:off x="5341000" y="2296050"/>
            <a:ext cx="2656500" cy="25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Plotting the yield curve for days when 𝚹</a:t>
            </a:r>
            <a:r>
              <a:rPr baseline="-25000" lang="en-GB">
                <a:solidFill>
                  <a:schemeClr val="lt1"/>
                </a:solidFill>
                <a:latin typeface="Maven Pro"/>
                <a:ea typeface="Maven Pro"/>
                <a:cs typeface="Maven Pro"/>
                <a:sym typeface="Maven Pro"/>
              </a:rPr>
              <a:t>1 </a:t>
            </a:r>
            <a:r>
              <a:rPr lang="en-GB">
                <a:solidFill>
                  <a:schemeClr val="lt1"/>
                </a:solidFill>
                <a:latin typeface="Maven Pro"/>
                <a:ea typeface="Maven Pro"/>
                <a:cs typeface="Maven Pro"/>
                <a:sym typeface="Maven Pro"/>
              </a:rPr>
              <a:t>was positive and when it was negative, we see that it seems to be the case.</a:t>
            </a:r>
            <a:endParaRPr>
              <a:solidFill>
                <a:schemeClr val="lt1"/>
              </a:solidFill>
              <a:latin typeface="Maven Pro"/>
              <a:ea typeface="Maven Pro"/>
              <a:cs typeface="Maven Pro"/>
              <a:sym typeface="Maven Pro"/>
            </a:endParaRPr>
          </a:p>
        </p:txBody>
      </p:sp>
      <p:pic>
        <p:nvPicPr>
          <p:cNvPr id="942" name="Google Shape;942;p62"/>
          <p:cNvPicPr preferRelativeResize="0"/>
          <p:nvPr/>
        </p:nvPicPr>
        <p:blipFill>
          <a:blip r:embed="rId4">
            <a:alphaModFix/>
          </a:blip>
          <a:stretch>
            <a:fillRect/>
          </a:stretch>
        </p:blipFill>
        <p:spPr>
          <a:xfrm>
            <a:off x="886674" y="2296059"/>
            <a:ext cx="4122975" cy="2311829"/>
          </a:xfrm>
          <a:prstGeom prst="rect">
            <a:avLst/>
          </a:prstGeom>
          <a:noFill/>
          <a:ln>
            <a:noFill/>
          </a:ln>
        </p:spPr>
      </p:pic>
      <p:sp>
        <p:nvSpPr>
          <p:cNvPr id="943" name="Google Shape;943;p62"/>
          <p:cNvSpPr/>
          <p:nvPr/>
        </p:nvSpPr>
        <p:spPr>
          <a:xfrm>
            <a:off x="434613" y="608463"/>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2</a:t>
            </a:r>
            <a:r>
              <a:rPr lang="en-GB" sz="2900">
                <a:latin typeface="Maven Pro"/>
                <a:ea typeface="Maven Pro"/>
                <a:cs typeface="Maven Pro"/>
                <a:sym typeface="Maven Pro"/>
              </a:rPr>
              <a:t>/𝚹</a:t>
            </a:r>
            <a:r>
              <a:rPr baseline="-25000" lang="en-GB" sz="2900">
                <a:latin typeface="Maven Pro"/>
                <a:ea typeface="Maven Pro"/>
                <a:cs typeface="Maven Pro"/>
                <a:sym typeface="Maven Pro"/>
              </a:rPr>
              <a:t>3</a:t>
            </a:r>
            <a:endParaRPr sz="3400"/>
          </a:p>
        </p:txBody>
      </p:sp>
      <p:sp>
        <p:nvSpPr>
          <p:cNvPr id="949" name="Google Shape;949;p63"/>
          <p:cNvSpPr txBox="1"/>
          <p:nvPr/>
        </p:nvSpPr>
        <p:spPr>
          <a:xfrm>
            <a:off x="886675" y="1247250"/>
            <a:ext cx="71145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Affects the “hump” of the yield curve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The additional parameter in the NSS model accounts of the 2nd “hump”</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50" name="Google Shape;950;p63"/>
          <p:cNvPicPr preferRelativeResize="0"/>
          <p:nvPr/>
        </p:nvPicPr>
        <p:blipFill rotWithShape="1">
          <a:blip r:embed="rId3">
            <a:alphaModFix/>
          </a:blip>
          <a:srcRect b="0" l="0" r="26024" t="0"/>
          <a:stretch/>
        </p:blipFill>
        <p:spPr>
          <a:xfrm>
            <a:off x="2014228" y="411685"/>
            <a:ext cx="4500295" cy="577800"/>
          </a:xfrm>
          <a:prstGeom prst="rect">
            <a:avLst/>
          </a:prstGeom>
          <a:noFill/>
          <a:ln>
            <a:noFill/>
          </a:ln>
        </p:spPr>
      </p:pic>
      <p:sp>
        <p:nvSpPr>
          <p:cNvPr id="951" name="Google Shape;951;p63"/>
          <p:cNvSpPr/>
          <p:nvPr/>
        </p:nvSpPr>
        <p:spPr>
          <a:xfrm>
            <a:off x="4440325" y="411475"/>
            <a:ext cx="9582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2" name="Google Shape;952;p63"/>
          <p:cNvPicPr preferRelativeResize="0"/>
          <p:nvPr/>
        </p:nvPicPr>
        <p:blipFill>
          <a:blip r:embed="rId4">
            <a:alphaModFix/>
          </a:blip>
          <a:stretch>
            <a:fillRect/>
          </a:stretch>
        </p:blipFill>
        <p:spPr>
          <a:xfrm>
            <a:off x="2531525" y="2164525"/>
            <a:ext cx="4080946" cy="2723550"/>
          </a:xfrm>
          <a:prstGeom prst="rect">
            <a:avLst/>
          </a:prstGeom>
          <a:noFill/>
          <a:ln>
            <a:noFill/>
          </a:ln>
        </p:spPr>
      </p:pic>
      <p:sp>
        <p:nvSpPr>
          <p:cNvPr id="953" name="Google Shape;953;p63"/>
          <p:cNvSpPr/>
          <p:nvPr/>
        </p:nvSpPr>
        <p:spPr>
          <a:xfrm>
            <a:off x="5843025" y="411475"/>
            <a:ext cx="5514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3"/>
          <p:cNvSpPr/>
          <p:nvPr/>
        </p:nvSpPr>
        <p:spPr>
          <a:xfrm>
            <a:off x="434613" y="60846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3"/>
          <p:cNvSpPr/>
          <p:nvPr/>
        </p:nvSpPr>
        <p:spPr>
          <a:xfrm>
            <a:off x="3075750" y="3917275"/>
            <a:ext cx="958200" cy="577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7"/>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DATASETS</a:t>
            </a:r>
            <a:endParaRPr/>
          </a:p>
        </p:txBody>
      </p:sp>
      <p:sp>
        <p:nvSpPr>
          <p:cNvPr id="525" name="Google Shape;525;p37"/>
          <p:cNvSpPr txBox="1"/>
          <p:nvPr>
            <p:ph type="ctrTitle"/>
          </p:nvPr>
        </p:nvSpPr>
        <p:spPr>
          <a:xfrm>
            <a:off x="931222" y="1196025"/>
            <a:ext cx="138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ZCBP.txt</a:t>
            </a:r>
            <a:endParaRPr/>
          </a:p>
        </p:txBody>
      </p:sp>
      <p:sp>
        <p:nvSpPr>
          <p:cNvPr id="526" name="Google Shape;526;p37"/>
          <p:cNvSpPr txBox="1"/>
          <p:nvPr>
            <p:ph idx="1" type="subTitle"/>
          </p:nvPr>
        </p:nvSpPr>
        <p:spPr>
          <a:xfrm>
            <a:off x="931251" y="1684100"/>
            <a:ext cx="3019200" cy="1112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GB"/>
              <a:t>C</a:t>
            </a:r>
            <a:r>
              <a:rPr lang="en-GB"/>
              <a:t>ontains a set of zero-coupon bond prices with their corresponding maturities up to 30 years</a:t>
            </a:r>
            <a:endParaRPr/>
          </a:p>
        </p:txBody>
      </p:sp>
      <p:sp>
        <p:nvSpPr>
          <p:cNvPr id="527" name="Google Shape;527;p37"/>
          <p:cNvSpPr txBox="1"/>
          <p:nvPr>
            <p:ph idx="2" type="ctrTitle"/>
          </p:nvPr>
        </p:nvSpPr>
        <p:spPr>
          <a:xfrm>
            <a:off x="6238447" y="1196025"/>
            <a:ext cx="19491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ZCBYF86.csv</a:t>
            </a:r>
            <a:endParaRPr/>
          </a:p>
        </p:txBody>
      </p:sp>
      <p:sp>
        <p:nvSpPr>
          <p:cNvPr id="528" name="Google Shape;528;p37"/>
          <p:cNvSpPr txBox="1"/>
          <p:nvPr>
            <p:ph idx="3" type="subTitle"/>
          </p:nvPr>
        </p:nvSpPr>
        <p:spPr>
          <a:xfrm>
            <a:off x="5004376" y="1684100"/>
            <a:ext cx="3183300" cy="1112400"/>
          </a:xfrm>
          <a:prstGeom prst="rect">
            <a:avLst/>
          </a:prstGeom>
        </p:spPr>
        <p:txBody>
          <a:bodyPr anchorCtr="0" anchor="t" bIns="91425" lIns="91425" spcFirstLastPara="1" rIns="91425" wrap="square" tIns="91425">
            <a:noAutofit/>
          </a:bodyPr>
          <a:lstStyle/>
          <a:p>
            <a:pPr indent="-292100" lvl="0" marL="457200" rtl="0" algn="r">
              <a:spcBef>
                <a:spcPts val="0"/>
              </a:spcBef>
              <a:spcAft>
                <a:spcPts val="0"/>
              </a:spcAft>
              <a:buSzPts val="1000"/>
              <a:buChar char="-"/>
            </a:pPr>
            <a:r>
              <a:rPr lang="en-GB"/>
              <a:t>C</a:t>
            </a:r>
            <a:r>
              <a:rPr lang="en-GB"/>
              <a:t>ontains spot rate from 1982-02-01 to 2020-08-28 of US Treasury Zero Coupon bonds that have maturities of 1 to 30 years</a:t>
            </a:r>
            <a:endParaRPr/>
          </a:p>
        </p:txBody>
      </p:sp>
      <p:grpSp>
        <p:nvGrpSpPr>
          <p:cNvPr id="529" name="Google Shape;529;p37"/>
          <p:cNvGrpSpPr/>
          <p:nvPr/>
        </p:nvGrpSpPr>
        <p:grpSpPr>
          <a:xfrm>
            <a:off x="2466797" y="2837754"/>
            <a:ext cx="4594825" cy="1842617"/>
            <a:chOff x="3834069" y="2439811"/>
            <a:chExt cx="2413629" cy="967914"/>
          </a:xfrm>
        </p:grpSpPr>
        <p:grpSp>
          <p:nvGrpSpPr>
            <p:cNvPr id="530" name="Google Shape;530;p37"/>
            <p:cNvGrpSpPr/>
            <p:nvPr/>
          </p:nvGrpSpPr>
          <p:grpSpPr>
            <a:xfrm>
              <a:off x="4960453" y="2469658"/>
              <a:ext cx="1287244" cy="885527"/>
              <a:chOff x="4960453" y="2469658"/>
              <a:chExt cx="1287244" cy="885527"/>
            </a:xfrm>
          </p:grpSpPr>
          <p:sp>
            <p:nvSpPr>
              <p:cNvPr id="531" name="Google Shape;531;p37"/>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7"/>
            <p:cNvGrpSpPr/>
            <p:nvPr/>
          </p:nvGrpSpPr>
          <p:grpSpPr>
            <a:xfrm>
              <a:off x="3834069" y="2469658"/>
              <a:ext cx="1129846" cy="885527"/>
              <a:chOff x="3834069" y="2469658"/>
              <a:chExt cx="1129846" cy="885527"/>
            </a:xfrm>
          </p:grpSpPr>
          <p:sp>
            <p:nvSpPr>
              <p:cNvPr id="538" name="Google Shape;538;p37"/>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37"/>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5" name="Google Shape;545;p37"/>
          <p:cNvCxnSpPr>
            <a:stCxn id="525" idx="1"/>
          </p:cNvCxnSpPr>
          <p:nvPr/>
        </p:nvCxnSpPr>
        <p:spPr>
          <a:xfrm>
            <a:off x="931222" y="1484925"/>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546" name="Google Shape;546;p37"/>
          <p:cNvCxnSpPr>
            <a:stCxn id="527" idx="3"/>
          </p:cNvCxnSpPr>
          <p:nvPr/>
        </p:nvCxnSpPr>
        <p:spPr>
          <a:xfrm flipH="1">
            <a:off x="7040947" y="1484925"/>
            <a:ext cx="1146600" cy="2563800"/>
          </a:xfrm>
          <a:prstGeom prst="bentConnector4">
            <a:avLst>
              <a:gd fmla="val -20768" name="adj1"/>
              <a:gd fmla="val 55634" name="adj2"/>
            </a:avLst>
          </a:prstGeom>
          <a:noFill/>
          <a:ln cap="flat" cmpd="sng" w="9525">
            <a:solidFill>
              <a:schemeClr val="accent3"/>
            </a:solidFill>
            <a:prstDash val="solid"/>
            <a:round/>
            <a:headEnd len="med" w="med" type="none"/>
            <a:tailEnd len="med" w="med" type="none"/>
          </a:ln>
        </p:spPr>
      </p:cxnSp>
      <p:sp>
        <p:nvSpPr>
          <p:cNvPr id="547" name="Google Shape;547;p37"/>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64"/>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2</a:t>
            </a:r>
            <a:r>
              <a:rPr lang="en-GB" sz="2900">
                <a:latin typeface="Maven Pro"/>
                <a:ea typeface="Maven Pro"/>
                <a:cs typeface="Maven Pro"/>
                <a:sym typeface="Maven Pro"/>
              </a:rPr>
              <a:t>/𝚹</a:t>
            </a:r>
            <a:r>
              <a:rPr baseline="-25000" lang="en-GB" sz="2900">
                <a:latin typeface="Maven Pro"/>
                <a:ea typeface="Maven Pro"/>
                <a:cs typeface="Maven Pro"/>
                <a:sym typeface="Maven Pro"/>
              </a:rPr>
              <a:t>3</a:t>
            </a:r>
            <a:endParaRPr sz="3400"/>
          </a:p>
        </p:txBody>
      </p:sp>
      <p:sp>
        <p:nvSpPr>
          <p:cNvPr id="961" name="Google Shape;961;p64"/>
          <p:cNvSpPr txBox="1"/>
          <p:nvPr/>
        </p:nvSpPr>
        <p:spPr>
          <a:xfrm>
            <a:off x="886675" y="1247250"/>
            <a:ext cx="80343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To get the size of the hump,</a:t>
            </a:r>
            <a:endParaRPr>
              <a:solidFill>
                <a:schemeClr val="lt1"/>
              </a:solidFill>
              <a:latin typeface="Maven Pro"/>
              <a:ea typeface="Maven Pro"/>
              <a:cs typeface="Maven Pro"/>
              <a:sym typeface="Maven Pro"/>
            </a:endParaRPr>
          </a:p>
          <a:p>
            <a:pPr indent="457200" lvl="0" marL="0" rtl="0" algn="l">
              <a:spcBef>
                <a:spcPts val="0"/>
              </a:spcBef>
              <a:spcAft>
                <a:spcPts val="0"/>
              </a:spcAft>
              <a:buNone/>
            </a:pPr>
            <a:r>
              <a:rPr lang="en-GB">
                <a:solidFill>
                  <a:schemeClr val="lt1"/>
                </a:solidFill>
                <a:latin typeface="Maven Pro"/>
                <a:ea typeface="Maven Pro"/>
                <a:cs typeface="Maven Pro"/>
                <a:sym typeface="Maven Pro"/>
              </a:rPr>
              <a:t>If the yield curve slopes upwards, we take the maximum of the yield curve - SVEN01</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	If the yield curve slopes downwards, we take the SVEN01 - the minimum of the yield curve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Plotting the size of the hump against </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2</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3</a:t>
            </a:r>
            <a:r>
              <a:rPr lang="en-GB">
                <a:solidFill>
                  <a:schemeClr val="lt1"/>
                </a:solidFill>
                <a:latin typeface="Maven Pro"/>
                <a:ea typeface="Maven Pro"/>
                <a:cs typeface="Maven Pro"/>
                <a:sym typeface="Maven Pro"/>
              </a:rPr>
              <a:t>, we see a weakly quadratic relationship</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62" name="Google Shape;962;p64"/>
          <p:cNvPicPr preferRelativeResize="0"/>
          <p:nvPr/>
        </p:nvPicPr>
        <p:blipFill rotWithShape="1">
          <a:blip r:embed="rId3">
            <a:alphaModFix/>
          </a:blip>
          <a:srcRect b="0" l="0" r="26024" t="0"/>
          <a:stretch/>
        </p:blipFill>
        <p:spPr>
          <a:xfrm>
            <a:off x="2014228" y="411685"/>
            <a:ext cx="4500295" cy="577800"/>
          </a:xfrm>
          <a:prstGeom prst="rect">
            <a:avLst/>
          </a:prstGeom>
          <a:noFill/>
          <a:ln>
            <a:noFill/>
          </a:ln>
        </p:spPr>
      </p:pic>
      <p:sp>
        <p:nvSpPr>
          <p:cNvPr id="963" name="Google Shape;963;p64"/>
          <p:cNvSpPr/>
          <p:nvPr/>
        </p:nvSpPr>
        <p:spPr>
          <a:xfrm>
            <a:off x="4440325" y="411475"/>
            <a:ext cx="9582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4"/>
          <p:cNvSpPr/>
          <p:nvPr/>
        </p:nvSpPr>
        <p:spPr>
          <a:xfrm>
            <a:off x="5843025" y="411475"/>
            <a:ext cx="5514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5" name="Google Shape;965;p64"/>
          <p:cNvPicPr preferRelativeResize="0"/>
          <p:nvPr/>
        </p:nvPicPr>
        <p:blipFill>
          <a:blip r:embed="rId4">
            <a:alphaModFix/>
          </a:blip>
          <a:stretch>
            <a:fillRect/>
          </a:stretch>
        </p:blipFill>
        <p:spPr>
          <a:xfrm>
            <a:off x="886675" y="2724000"/>
            <a:ext cx="3553650" cy="2193117"/>
          </a:xfrm>
          <a:prstGeom prst="rect">
            <a:avLst/>
          </a:prstGeom>
          <a:noFill/>
          <a:ln>
            <a:noFill/>
          </a:ln>
        </p:spPr>
      </p:pic>
      <p:sp>
        <p:nvSpPr>
          <p:cNvPr id="966" name="Google Shape;966;p64"/>
          <p:cNvSpPr txBox="1"/>
          <p:nvPr/>
        </p:nvSpPr>
        <p:spPr>
          <a:xfrm>
            <a:off x="5341000" y="2637325"/>
            <a:ext cx="2656500" cy="21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This suggests that as the value of </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2</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3 </a:t>
            </a:r>
            <a:r>
              <a:rPr lang="en-GB">
                <a:solidFill>
                  <a:schemeClr val="lt1"/>
                </a:solidFill>
                <a:latin typeface="Maven Pro"/>
                <a:ea typeface="Maven Pro"/>
                <a:cs typeface="Maven Pro"/>
                <a:sym typeface="Maven Pro"/>
              </a:rPr>
              <a:t>becomes more extreme, the size of the hump gets bigger.</a:t>
            </a:r>
            <a:endParaRPr>
              <a:solidFill>
                <a:schemeClr val="lt1"/>
              </a:solidFill>
              <a:latin typeface="Maven Pro"/>
              <a:ea typeface="Maven Pro"/>
              <a:cs typeface="Maven Pro"/>
              <a:sym typeface="Maven Pro"/>
            </a:endParaRPr>
          </a:p>
        </p:txBody>
      </p:sp>
      <p:sp>
        <p:nvSpPr>
          <p:cNvPr id="967" name="Google Shape;967;p64"/>
          <p:cNvSpPr/>
          <p:nvPr/>
        </p:nvSpPr>
        <p:spPr>
          <a:xfrm>
            <a:off x="434613" y="60846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𝚹</a:t>
            </a:r>
            <a:r>
              <a:rPr baseline="-25000" lang="en-GB" sz="2900">
                <a:latin typeface="Maven Pro"/>
                <a:ea typeface="Maven Pro"/>
                <a:cs typeface="Maven Pro"/>
                <a:sym typeface="Maven Pro"/>
              </a:rPr>
              <a:t>2</a:t>
            </a:r>
            <a:r>
              <a:rPr lang="en-GB" sz="2900">
                <a:latin typeface="Maven Pro"/>
                <a:ea typeface="Maven Pro"/>
                <a:cs typeface="Maven Pro"/>
                <a:sym typeface="Maven Pro"/>
              </a:rPr>
              <a:t>/𝚹</a:t>
            </a:r>
            <a:r>
              <a:rPr baseline="-25000" lang="en-GB" sz="2900">
                <a:latin typeface="Maven Pro"/>
                <a:ea typeface="Maven Pro"/>
                <a:cs typeface="Maven Pro"/>
                <a:sym typeface="Maven Pro"/>
              </a:rPr>
              <a:t>3</a:t>
            </a:r>
            <a:endParaRPr sz="3400"/>
          </a:p>
        </p:txBody>
      </p:sp>
      <p:sp>
        <p:nvSpPr>
          <p:cNvPr id="973" name="Google Shape;973;p65"/>
          <p:cNvSpPr txBox="1"/>
          <p:nvPr/>
        </p:nvSpPr>
        <p:spPr>
          <a:xfrm>
            <a:off x="886675" y="1247250"/>
            <a:ext cx="80343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To get the size of the hump,</a:t>
            </a:r>
            <a:endParaRPr>
              <a:solidFill>
                <a:schemeClr val="lt1"/>
              </a:solidFill>
              <a:latin typeface="Maven Pro"/>
              <a:ea typeface="Maven Pro"/>
              <a:cs typeface="Maven Pro"/>
              <a:sym typeface="Maven Pro"/>
            </a:endParaRPr>
          </a:p>
          <a:p>
            <a:pPr indent="457200" lvl="0" marL="0" rtl="0" algn="l">
              <a:spcBef>
                <a:spcPts val="0"/>
              </a:spcBef>
              <a:spcAft>
                <a:spcPts val="0"/>
              </a:spcAft>
              <a:buNone/>
            </a:pPr>
            <a:r>
              <a:rPr lang="en-GB">
                <a:solidFill>
                  <a:schemeClr val="lt1"/>
                </a:solidFill>
                <a:latin typeface="Maven Pro"/>
                <a:ea typeface="Maven Pro"/>
                <a:cs typeface="Maven Pro"/>
                <a:sym typeface="Maven Pro"/>
              </a:rPr>
              <a:t>If the yield curve slopes upwards, we take the maximum of the yield curve - SVEN01</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	If the yield curve slopes downwards, we take the SVEN01 - the minimum of the yield curve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Plotting the size of the hump against 𝚹</a:t>
            </a:r>
            <a:r>
              <a:rPr baseline="-25000" lang="en-GB">
                <a:solidFill>
                  <a:schemeClr val="lt1"/>
                </a:solidFill>
                <a:latin typeface="Maven Pro"/>
                <a:ea typeface="Maven Pro"/>
                <a:cs typeface="Maven Pro"/>
                <a:sym typeface="Maven Pro"/>
              </a:rPr>
              <a:t>2</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3</a:t>
            </a:r>
            <a:r>
              <a:rPr lang="en-GB">
                <a:solidFill>
                  <a:schemeClr val="lt1"/>
                </a:solidFill>
                <a:latin typeface="Maven Pro"/>
                <a:ea typeface="Maven Pro"/>
                <a:cs typeface="Maven Pro"/>
                <a:sym typeface="Maven Pro"/>
              </a:rPr>
              <a:t>, we see a weakly quadratic relationship</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pic>
        <p:nvPicPr>
          <p:cNvPr id="974" name="Google Shape;974;p65"/>
          <p:cNvPicPr preferRelativeResize="0"/>
          <p:nvPr/>
        </p:nvPicPr>
        <p:blipFill rotWithShape="1">
          <a:blip r:embed="rId3">
            <a:alphaModFix/>
          </a:blip>
          <a:srcRect b="0" l="0" r="26024" t="0"/>
          <a:stretch/>
        </p:blipFill>
        <p:spPr>
          <a:xfrm>
            <a:off x="2014228" y="411685"/>
            <a:ext cx="4500295" cy="577800"/>
          </a:xfrm>
          <a:prstGeom prst="rect">
            <a:avLst/>
          </a:prstGeom>
          <a:noFill/>
          <a:ln>
            <a:noFill/>
          </a:ln>
        </p:spPr>
      </p:pic>
      <p:sp>
        <p:nvSpPr>
          <p:cNvPr id="975" name="Google Shape;975;p65"/>
          <p:cNvSpPr/>
          <p:nvPr/>
        </p:nvSpPr>
        <p:spPr>
          <a:xfrm>
            <a:off x="4440325" y="411475"/>
            <a:ext cx="9582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5"/>
          <p:cNvSpPr/>
          <p:nvPr/>
        </p:nvSpPr>
        <p:spPr>
          <a:xfrm>
            <a:off x="5843025" y="411475"/>
            <a:ext cx="551400" cy="57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txBox="1"/>
          <p:nvPr/>
        </p:nvSpPr>
        <p:spPr>
          <a:xfrm>
            <a:off x="5341000" y="2637325"/>
            <a:ext cx="2656500" cy="21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Plotting the yield curve for days when 𝚹</a:t>
            </a:r>
            <a:r>
              <a:rPr baseline="-25000" lang="en-GB">
                <a:solidFill>
                  <a:schemeClr val="lt1"/>
                </a:solidFill>
                <a:latin typeface="Maven Pro"/>
                <a:ea typeface="Maven Pro"/>
                <a:cs typeface="Maven Pro"/>
                <a:sym typeface="Maven Pro"/>
              </a:rPr>
              <a:t>2</a:t>
            </a:r>
            <a:r>
              <a:rPr lang="en-GB">
                <a:solidFill>
                  <a:schemeClr val="lt1"/>
                </a:solidFill>
                <a:latin typeface="Maven Pro"/>
                <a:ea typeface="Maven Pro"/>
                <a:cs typeface="Maven Pro"/>
                <a:sym typeface="Maven Pro"/>
              </a:rPr>
              <a:t>/𝚹</a:t>
            </a:r>
            <a:r>
              <a:rPr baseline="-25000" lang="en-GB">
                <a:solidFill>
                  <a:schemeClr val="lt1"/>
                </a:solidFill>
                <a:latin typeface="Maven Pro"/>
                <a:ea typeface="Maven Pro"/>
                <a:cs typeface="Maven Pro"/>
                <a:sym typeface="Maven Pro"/>
              </a:rPr>
              <a:t>3 </a:t>
            </a:r>
            <a:r>
              <a:rPr lang="en-GB">
                <a:solidFill>
                  <a:schemeClr val="lt1"/>
                </a:solidFill>
                <a:latin typeface="Maven Pro"/>
                <a:ea typeface="Maven Pro"/>
                <a:cs typeface="Maven Pro"/>
                <a:sym typeface="Maven Pro"/>
              </a:rPr>
              <a:t>was extremely positive, extremely negative, and near 0, this relationship seems to hold as well</a:t>
            </a:r>
            <a:endParaRPr>
              <a:solidFill>
                <a:schemeClr val="lt1"/>
              </a:solidFill>
              <a:latin typeface="Maven Pro"/>
              <a:ea typeface="Maven Pro"/>
              <a:cs typeface="Maven Pro"/>
              <a:sym typeface="Maven Pro"/>
            </a:endParaRPr>
          </a:p>
        </p:txBody>
      </p:sp>
      <p:pic>
        <p:nvPicPr>
          <p:cNvPr id="978" name="Google Shape;978;p65"/>
          <p:cNvPicPr preferRelativeResize="0"/>
          <p:nvPr/>
        </p:nvPicPr>
        <p:blipFill>
          <a:blip r:embed="rId4">
            <a:alphaModFix/>
          </a:blip>
          <a:stretch>
            <a:fillRect/>
          </a:stretch>
        </p:blipFill>
        <p:spPr>
          <a:xfrm>
            <a:off x="893049" y="2637325"/>
            <a:ext cx="4179264" cy="2193000"/>
          </a:xfrm>
          <a:prstGeom prst="rect">
            <a:avLst/>
          </a:prstGeom>
          <a:noFill/>
          <a:ln>
            <a:noFill/>
          </a:ln>
        </p:spPr>
      </p:pic>
      <p:sp>
        <p:nvSpPr>
          <p:cNvPr id="979" name="Google Shape;979;p65"/>
          <p:cNvSpPr/>
          <p:nvPr/>
        </p:nvSpPr>
        <p:spPr>
          <a:xfrm>
            <a:off x="434613" y="60846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6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latin typeface="Maven Pro"/>
                <a:ea typeface="Maven Pro"/>
                <a:cs typeface="Maven Pro"/>
                <a:sym typeface="Maven Pro"/>
              </a:rPr>
              <a:t>Conclusion</a:t>
            </a:r>
            <a:endParaRPr sz="3400"/>
          </a:p>
        </p:txBody>
      </p:sp>
      <p:sp>
        <p:nvSpPr>
          <p:cNvPr id="985" name="Google Shape;985;p66"/>
          <p:cNvSpPr txBox="1"/>
          <p:nvPr/>
        </p:nvSpPr>
        <p:spPr>
          <a:xfrm>
            <a:off x="618825" y="1247250"/>
            <a:ext cx="8034300" cy="23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aven Pro"/>
                <a:ea typeface="Maven Pro"/>
                <a:cs typeface="Maven Pro"/>
                <a:sym typeface="Maven Pro"/>
              </a:rPr>
              <a:t>Our analysis may have several limitations as: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GB">
                <a:solidFill>
                  <a:schemeClr val="lt1"/>
                </a:solidFill>
                <a:latin typeface="Maven Pro"/>
                <a:ea typeface="Maven Pro"/>
                <a:cs typeface="Maven Pro"/>
                <a:sym typeface="Maven Pro"/>
              </a:rPr>
              <a:t>It uses only the parameters of the NS model even though we have shown that NSS model parameters are better at fitting the yield curves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GB">
                <a:solidFill>
                  <a:schemeClr val="lt1"/>
                </a:solidFill>
                <a:latin typeface="Maven Pro"/>
                <a:ea typeface="Maven Pro"/>
                <a:cs typeface="Maven Pro"/>
                <a:sym typeface="Maven Pro"/>
              </a:rPr>
              <a:t>Our analysis of 1 parameter may not hold if the other parameters are very volatile</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GB">
                <a:solidFill>
                  <a:schemeClr val="lt1"/>
                </a:solidFill>
                <a:latin typeface="Maven Pro"/>
                <a:ea typeface="Maven Pro"/>
                <a:cs typeface="Maven Pro"/>
                <a:sym typeface="Maven Pro"/>
              </a:rPr>
              <a:t>There may be high correlation between parameter values as suggested by some authors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GB">
                <a:solidFill>
                  <a:schemeClr val="lt1"/>
                </a:solidFill>
                <a:latin typeface="Maven Pro"/>
                <a:ea typeface="Maven Pro"/>
                <a:cs typeface="Maven Pro"/>
                <a:sym typeface="Maven Pro"/>
              </a:rPr>
              <a:t>Future Study:</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GB">
                <a:solidFill>
                  <a:schemeClr val="lt1"/>
                </a:solidFill>
                <a:latin typeface="Maven Pro"/>
                <a:ea typeface="Maven Pro"/>
                <a:cs typeface="Maven Pro"/>
                <a:sym typeface="Maven Pro"/>
              </a:rPr>
              <a:t>More study could be done on creating a creating a predictive model for a set of 𝚹</a:t>
            </a:r>
            <a:r>
              <a:rPr baseline="-25000" lang="en-GB">
                <a:solidFill>
                  <a:schemeClr val="lt1"/>
                </a:solidFill>
                <a:latin typeface="Maven Pro"/>
                <a:ea typeface="Maven Pro"/>
                <a:cs typeface="Maven Pro"/>
                <a:sym typeface="Maven Pro"/>
              </a:rPr>
              <a:t>i </a:t>
            </a:r>
            <a:r>
              <a:rPr lang="en-GB">
                <a:solidFill>
                  <a:schemeClr val="lt1"/>
                </a:solidFill>
                <a:latin typeface="Maven Pro"/>
                <a:ea typeface="Maven Pro"/>
                <a:cs typeface="Maven Pro"/>
                <a:sym typeface="Maven Pro"/>
              </a:rPr>
              <a:t>to predict in which the 𝚹</a:t>
            </a:r>
            <a:r>
              <a:rPr baseline="-25000" lang="en-GB">
                <a:solidFill>
                  <a:schemeClr val="lt1"/>
                </a:solidFill>
                <a:latin typeface="Maven Pro"/>
                <a:ea typeface="Maven Pro"/>
                <a:cs typeface="Maven Pro"/>
                <a:sym typeface="Maven Pro"/>
              </a:rPr>
              <a:t>i </a:t>
            </a:r>
            <a:r>
              <a:rPr lang="en-GB">
                <a:solidFill>
                  <a:schemeClr val="lt1"/>
                </a:solidFill>
                <a:latin typeface="Maven Pro"/>
                <a:ea typeface="Maven Pro"/>
                <a:cs typeface="Maven Pro"/>
                <a:sym typeface="Maven Pro"/>
              </a:rPr>
              <a:t>parameters are relatively stable.</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GB">
                <a:solidFill>
                  <a:schemeClr val="lt1"/>
                </a:solidFill>
                <a:latin typeface="Maven Pro"/>
                <a:ea typeface="Maven Pro"/>
                <a:cs typeface="Maven Pro"/>
                <a:sym typeface="Maven Pro"/>
              </a:rPr>
              <a:t>We could also look into modelling the volatility and correlation of the parameter values.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highlight>
                <a:srgbClr val="FFFF00"/>
              </a:highlight>
              <a:latin typeface="Maven Pro"/>
              <a:ea typeface="Maven Pro"/>
              <a:cs typeface="Maven Pro"/>
              <a:sym typeface="Maven Pro"/>
            </a:endParaRPr>
          </a:p>
        </p:txBody>
      </p:sp>
      <p:sp>
        <p:nvSpPr>
          <p:cNvPr id="986" name="Google Shape;986;p66"/>
          <p:cNvSpPr/>
          <p:nvPr/>
        </p:nvSpPr>
        <p:spPr>
          <a:xfrm>
            <a:off x="2876988"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3189163"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6"/>
          <p:cNvSpPr/>
          <p:nvPr/>
        </p:nvSpPr>
        <p:spPr>
          <a:xfrm>
            <a:off x="3501338"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6"/>
          <p:cNvSpPr/>
          <p:nvPr/>
        </p:nvSpPr>
        <p:spPr>
          <a:xfrm>
            <a:off x="3813513"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4125688"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4437863"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4750038" y="463538"/>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6"/>
          <p:cNvSpPr/>
          <p:nvPr/>
        </p:nvSpPr>
        <p:spPr>
          <a:xfrm>
            <a:off x="2876988"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p:nvPr/>
        </p:nvSpPr>
        <p:spPr>
          <a:xfrm>
            <a:off x="3189163"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6"/>
          <p:cNvSpPr/>
          <p:nvPr/>
        </p:nvSpPr>
        <p:spPr>
          <a:xfrm>
            <a:off x="3501338"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6"/>
          <p:cNvSpPr/>
          <p:nvPr/>
        </p:nvSpPr>
        <p:spPr>
          <a:xfrm>
            <a:off x="3813513"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6"/>
          <p:cNvSpPr/>
          <p:nvPr/>
        </p:nvSpPr>
        <p:spPr>
          <a:xfrm>
            <a:off x="4125688"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6"/>
          <p:cNvSpPr/>
          <p:nvPr/>
        </p:nvSpPr>
        <p:spPr>
          <a:xfrm>
            <a:off x="4437863" y="753413"/>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6"/>
          <p:cNvSpPr/>
          <p:nvPr/>
        </p:nvSpPr>
        <p:spPr>
          <a:xfrm>
            <a:off x="4750038" y="753413"/>
            <a:ext cx="184200" cy="18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0" name="Google Shape;1000;p66"/>
          <p:cNvPicPr preferRelativeResize="0"/>
          <p:nvPr/>
        </p:nvPicPr>
        <p:blipFill>
          <a:blip r:embed="rId3">
            <a:alphaModFix/>
          </a:blip>
          <a:stretch>
            <a:fillRect/>
          </a:stretch>
        </p:blipFill>
        <p:spPr>
          <a:xfrm>
            <a:off x="5374400" y="463555"/>
            <a:ext cx="3308100" cy="2041570"/>
          </a:xfrm>
          <a:prstGeom prst="rect">
            <a:avLst/>
          </a:prstGeom>
          <a:noFill/>
          <a:ln>
            <a:noFill/>
          </a:ln>
        </p:spPr>
      </p:pic>
      <p:sp>
        <p:nvSpPr>
          <p:cNvPr id="1001" name="Google Shape;1001;p66"/>
          <p:cNvSpPr txBox="1"/>
          <p:nvPr/>
        </p:nvSpPr>
        <p:spPr>
          <a:xfrm>
            <a:off x="6517850" y="4435750"/>
            <a:ext cx="2444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solidFill>
                  <a:schemeClr val="lt1"/>
                </a:solidFill>
                <a:latin typeface="Maven Pro"/>
                <a:ea typeface="Maven Pro"/>
                <a:cs typeface="Maven Pro"/>
                <a:sym typeface="Maven Pro"/>
              </a:rPr>
              <a:t>Research by:</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GB">
                <a:solidFill>
                  <a:schemeClr val="lt1"/>
                </a:solidFill>
                <a:latin typeface="Maven Pro"/>
                <a:ea typeface="Maven Pro"/>
                <a:cs typeface="Maven Pro"/>
                <a:sym typeface="Maven Pro"/>
              </a:rPr>
              <a:t>Gilli, et al. (2010, March 30)</a:t>
            </a:r>
            <a:endParaRPr>
              <a:solidFill>
                <a:schemeClr val="lt1"/>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0"/>
                                        </p:tgtEl>
                                      </p:cBhvr>
                                    </p:animEffect>
                                    <p:set>
                                      <p:cBhvr>
                                        <p:cTn dur="1" fill="hold">
                                          <p:stCondLst>
                                            <p:cond delay="1000"/>
                                          </p:stCondLst>
                                        </p:cTn>
                                        <p:tgtEl>
                                          <p:spTgt spid="10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7"/>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7"/>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7"/>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7"/>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7"/>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7"/>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67"/>
          <p:cNvGrpSpPr/>
          <p:nvPr/>
        </p:nvGrpSpPr>
        <p:grpSpPr>
          <a:xfrm>
            <a:off x="6232314" y="3696331"/>
            <a:ext cx="121434" cy="1073147"/>
            <a:chOff x="6232314" y="3696331"/>
            <a:chExt cx="121434" cy="1073147"/>
          </a:xfrm>
        </p:grpSpPr>
        <p:sp>
          <p:nvSpPr>
            <p:cNvPr id="1013" name="Google Shape;1013;p67"/>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7"/>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67"/>
          <p:cNvGrpSpPr/>
          <p:nvPr/>
        </p:nvGrpSpPr>
        <p:grpSpPr>
          <a:xfrm>
            <a:off x="6780548" y="337714"/>
            <a:ext cx="133252" cy="1952377"/>
            <a:chOff x="6780548" y="337714"/>
            <a:chExt cx="133252" cy="1952377"/>
          </a:xfrm>
        </p:grpSpPr>
        <p:sp>
          <p:nvSpPr>
            <p:cNvPr id="1016" name="Google Shape;1016;p6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67"/>
          <p:cNvGrpSpPr/>
          <p:nvPr/>
        </p:nvGrpSpPr>
        <p:grpSpPr>
          <a:xfrm>
            <a:off x="1608717" y="1280046"/>
            <a:ext cx="199237" cy="2828935"/>
            <a:chOff x="1608717" y="1280046"/>
            <a:chExt cx="199237" cy="2828935"/>
          </a:xfrm>
        </p:grpSpPr>
        <p:sp>
          <p:nvSpPr>
            <p:cNvPr id="1019" name="Google Shape;1019;p6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67"/>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7"/>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67"/>
          <p:cNvGrpSpPr/>
          <p:nvPr/>
        </p:nvGrpSpPr>
        <p:grpSpPr>
          <a:xfrm>
            <a:off x="8008096" y="2108910"/>
            <a:ext cx="199001" cy="2139769"/>
            <a:chOff x="8008096" y="2108910"/>
            <a:chExt cx="199001" cy="2139769"/>
          </a:xfrm>
        </p:grpSpPr>
        <p:sp>
          <p:nvSpPr>
            <p:cNvPr id="1025" name="Google Shape;1025;p6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67"/>
          <p:cNvGrpSpPr/>
          <p:nvPr/>
        </p:nvGrpSpPr>
        <p:grpSpPr>
          <a:xfrm>
            <a:off x="4472500" y="3928605"/>
            <a:ext cx="199001" cy="867198"/>
            <a:chOff x="4475150" y="4052605"/>
            <a:chExt cx="199001" cy="867198"/>
          </a:xfrm>
        </p:grpSpPr>
        <p:sp>
          <p:nvSpPr>
            <p:cNvPr id="1028" name="Google Shape;1028;p67"/>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7"/>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7"/>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67"/>
          <p:cNvSpPr txBox="1"/>
          <p:nvPr/>
        </p:nvSpPr>
        <p:spPr>
          <a:xfrm>
            <a:off x="2170950" y="1491075"/>
            <a:ext cx="4802100" cy="31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200">
                <a:solidFill>
                  <a:schemeClr val="lt1"/>
                </a:solidFill>
                <a:latin typeface="Share Tech"/>
                <a:ea typeface="Share Tech"/>
                <a:cs typeface="Share Tech"/>
                <a:sym typeface="Share Tech"/>
              </a:rPr>
              <a:t>Thank </a:t>
            </a:r>
            <a:r>
              <a:rPr lang="en-GB" sz="7200">
                <a:solidFill>
                  <a:schemeClr val="accent3"/>
                </a:solidFill>
                <a:latin typeface="Share Tech"/>
                <a:ea typeface="Share Tech"/>
                <a:cs typeface="Share Tech"/>
                <a:sym typeface="Share Tech"/>
              </a:rPr>
              <a:t>You</a:t>
            </a:r>
            <a:endParaRPr/>
          </a:p>
        </p:txBody>
      </p:sp>
      <p:pic>
        <p:nvPicPr>
          <p:cNvPr id="1032" name="Google Shape;1032;p67"/>
          <p:cNvPicPr preferRelativeResize="0"/>
          <p:nvPr/>
        </p:nvPicPr>
        <p:blipFill>
          <a:blip r:embed="rId3">
            <a:alphaModFix/>
          </a:blip>
          <a:stretch>
            <a:fillRect/>
          </a:stretch>
        </p:blipFill>
        <p:spPr>
          <a:xfrm>
            <a:off x="1314450" y="3696325"/>
            <a:ext cx="6515100" cy="1466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68"/>
          <p:cNvSpPr txBox="1"/>
          <p:nvPr>
            <p:ph type="ctrTitle"/>
          </p:nvPr>
        </p:nvSpPr>
        <p:spPr>
          <a:xfrm>
            <a:off x="618825" y="411675"/>
            <a:ext cx="359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Visual Representation</a:t>
            </a:r>
            <a:endParaRPr/>
          </a:p>
        </p:txBody>
      </p:sp>
      <p:sp>
        <p:nvSpPr>
          <p:cNvPr id="1038" name="Google Shape;1038;p68"/>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a random sample of 10 days, if we model the yield curves using the NS and NSS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 NS, green = NSS)</a:t>
            </a:r>
            <a:endParaRPr/>
          </a:p>
        </p:txBody>
      </p:sp>
      <p:pic>
        <p:nvPicPr>
          <p:cNvPr id="1039" name="Google Shape;1039;p68"/>
          <p:cNvPicPr preferRelativeResize="0"/>
          <p:nvPr/>
        </p:nvPicPr>
        <p:blipFill>
          <a:blip r:embed="rId3">
            <a:alphaModFix/>
          </a:blip>
          <a:stretch>
            <a:fillRect/>
          </a:stretch>
        </p:blipFill>
        <p:spPr>
          <a:xfrm>
            <a:off x="4058625" y="1187475"/>
            <a:ext cx="4686074" cy="276855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9"/>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45" name="Google Shape;1045;p69"/>
          <p:cNvPicPr preferRelativeResize="0"/>
          <p:nvPr/>
        </p:nvPicPr>
        <p:blipFill>
          <a:blip r:embed="rId3">
            <a:alphaModFix/>
          </a:blip>
          <a:stretch>
            <a:fillRect/>
          </a:stretch>
        </p:blipFill>
        <p:spPr>
          <a:xfrm>
            <a:off x="2471613" y="1604688"/>
            <a:ext cx="4200775" cy="2592475"/>
          </a:xfrm>
          <a:prstGeom prst="rect">
            <a:avLst/>
          </a:prstGeom>
          <a:noFill/>
          <a:ln>
            <a:noFill/>
          </a:ln>
        </p:spPr>
      </p:pic>
      <p:sp>
        <p:nvSpPr>
          <p:cNvPr id="1046" name="Google Shape;1046;p69"/>
          <p:cNvSpPr txBox="1"/>
          <p:nvPr>
            <p:ph type="ctrTitle"/>
          </p:nvPr>
        </p:nvSpPr>
        <p:spPr>
          <a:xfrm>
            <a:off x="2629963" y="765525"/>
            <a:ext cx="3884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Volatility Modelling of </a:t>
            </a:r>
            <a:r>
              <a:rPr lang="en-GB" sz="2900">
                <a:latin typeface="Maven Pro"/>
                <a:ea typeface="Maven Pro"/>
                <a:cs typeface="Maven Pro"/>
                <a:sym typeface="Maven Pro"/>
              </a:rPr>
              <a:t>𝚹</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idx="1" type="subTitle"/>
          </p:nvPr>
        </p:nvSpPr>
        <p:spPr>
          <a:xfrm>
            <a:off x="2850125" y="323163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t>Estimate the yield curve</a:t>
            </a:r>
            <a:endParaRPr sz="1300"/>
          </a:p>
        </p:txBody>
      </p:sp>
      <p:sp>
        <p:nvSpPr>
          <p:cNvPr id="554" name="Google Shape;554;p38"/>
          <p:cNvSpPr txBox="1"/>
          <p:nvPr>
            <p:ph type="ctrTitle"/>
          </p:nvPr>
        </p:nvSpPr>
        <p:spPr>
          <a:xfrm>
            <a:off x="828875" y="751900"/>
            <a:ext cx="7489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Part </a:t>
            </a:r>
            <a:endParaRPr/>
          </a:p>
        </p:txBody>
      </p:sp>
      <p:sp>
        <p:nvSpPr>
          <p:cNvPr id="555" name="Google Shape;555;p38"/>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a:off x="6232314" y="3696331"/>
            <a:ext cx="121434" cy="1073147"/>
            <a:chOff x="6232314" y="3696331"/>
            <a:chExt cx="121434" cy="1073147"/>
          </a:xfrm>
        </p:grpSpPr>
        <p:sp>
          <p:nvSpPr>
            <p:cNvPr id="562" name="Google Shape;562;p38"/>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38"/>
          <p:cNvGrpSpPr/>
          <p:nvPr/>
        </p:nvGrpSpPr>
        <p:grpSpPr>
          <a:xfrm>
            <a:off x="6780548" y="337714"/>
            <a:ext cx="133252" cy="1952377"/>
            <a:chOff x="6780548" y="337714"/>
            <a:chExt cx="133252" cy="1952377"/>
          </a:xfrm>
        </p:grpSpPr>
        <p:sp>
          <p:nvSpPr>
            <p:cNvPr id="565" name="Google Shape;565;p3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38"/>
          <p:cNvGrpSpPr/>
          <p:nvPr/>
        </p:nvGrpSpPr>
        <p:grpSpPr>
          <a:xfrm>
            <a:off x="1608717" y="1280046"/>
            <a:ext cx="199237" cy="2828935"/>
            <a:chOff x="1608717" y="1280046"/>
            <a:chExt cx="199237" cy="2828935"/>
          </a:xfrm>
        </p:grpSpPr>
        <p:sp>
          <p:nvSpPr>
            <p:cNvPr id="568" name="Google Shape;568;p3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38"/>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8"/>
          <p:cNvGrpSpPr/>
          <p:nvPr/>
        </p:nvGrpSpPr>
        <p:grpSpPr>
          <a:xfrm>
            <a:off x="8008096" y="2108910"/>
            <a:ext cx="199001" cy="2139769"/>
            <a:chOff x="8008096" y="2108910"/>
            <a:chExt cx="199001" cy="2139769"/>
          </a:xfrm>
        </p:grpSpPr>
        <p:sp>
          <p:nvSpPr>
            <p:cNvPr id="574" name="Google Shape;574;p3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8"/>
          <p:cNvGrpSpPr/>
          <p:nvPr/>
        </p:nvGrpSpPr>
        <p:grpSpPr>
          <a:xfrm>
            <a:off x="4472500" y="3928605"/>
            <a:ext cx="199001" cy="867198"/>
            <a:chOff x="4475150" y="4052605"/>
            <a:chExt cx="199001" cy="867198"/>
          </a:xfrm>
        </p:grpSpPr>
        <p:sp>
          <p:nvSpPr>
            <p:cNvPr id="577" name="Google Shape;577;p3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8"/>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txBox="1"/>
          <p:nvPr>
            <p:ph idx="4294967295" type="title"/>
          </p:nvPr>
        </p:nvSpPr>
        <p:spPr>
          <a:xfrm>
            <a:off x="5834900" y="2122225"/>
            <a:ext cx="9810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01</a:t>
            </a:r>
            <a:endParaRPr>
              <a:solidFill>
                <a:srgbClr val="FFFFFF"/>
              </a:solidFill>
            </a:endParaRPr>
          </a:p>
        </p:txBody>
      </p:sp>
      <p:sp>
        <p:nvSpPr>
          <p:cNvPr id="582" name="Google Shape;582;p3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38"/>
          <p:cNvCxnSpPr>
            <a:stCxn id="580"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pic>
        <p:nvPicPr>
          <p:cNvPr id="585" name="Google Shape;585;p38"/>
          <p:cNvPicPr preferRelativeResize="0"/>
          <p:nvPr/>
        </p:nvPicPr>
        <p:blipFill>
          <a:blip r:embed="rId3">
            <a:alphaModFix/>
          </a:blip>
          <a:stretch>
            <a:fillRect/>
          </a:stretch>
        </p:blipFill>
        <p:spPr>
          <a:xfrm rot="10800000">
            <a:off x="1316075" y="0"/>
            <a:ext cx="6515100"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9"/>
          <p:cNvSpPr txBox="1"/>
          <p:nvPr>
            <p:ph idx="1" type="body"/>
          </p:nvPr>
        </p:nvSpPr>
        <p:spPr>
          <a:xfrm>
            <a:off x="618825" y="1118300"/>
            <a:ext cx="4215900" cy="285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Zero Coupon Bonds are priced: </a:t>
            </a:r>
            <a:r>
              <a:rPr lang="en-GB"/>
              <a:t>P(t)=100e^(-r(t)t)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GB"/>
              <a:t>We can’t find the spot rate directly but we know how forward rates are related to price</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GB"/>
              <a:t>Spot rate is related to prices through forward rate, f(t)</a:t>
            </a:r>
            <a:endParaRPr/>
          </a:p>
          <a:p>
            <a:pPr indent="0" lvl="0" marL="457200" rtl="0" algn="l">
              <a:spcBef>
                <a:spcPts val="0"/>
              </a:spcBef>
              <a:spcAft>
                <a:spcPts val="0"/>
              </a:spcAft>
              <a:buNone/>
            </a:pPr>
            <a:r>
              <a:rPr lang="en-GB"/>
              <a:t>r(t)=(1/t)</a:t>
            </a:r>
            <a:r>
              <a:rPr lang="en-GB"/>
              <a:t>∫</a:t>
            </a:r>
            <a:r>
              <a:rPr lang="en-GB"/>
              <a:t>f(s)ds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591" name="Google Shape;591;p39"/>
          <p:cNvSpPr txBox="1"/>
          <p:nvPr>
            <p:ph type="ctrTitle"/>
          </p:nvPr>
        </p:nvSpPr>
        <p:spPr>
          <a:xfrm>
            <a:off x="618825" y="411675"/>
            <a:ext cx="4502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ESTIMATING YIELD CURVE</a:t>
            </a:r>
            <a:endParaRPr/>
          </a:p>
        </p:txBody>
      </p:sp>
      <p:grpSp>
        <p:nvGrpSpPr>
          <p:cNvPr id="592" name="Google Shape;592;p39"/>
          <p:cNvGrpSpPr/>
          <p:nvPr/>
        </p:nvGrpSpPr>
        <p:grpSpPr>
          <a:xfrm>
            <a:off x="5514116" y="989554"/>
            <a:ext cx="2172015" cy="3046534"/>
            <a:chOff x="2501950" y="1507050"/>
            <a:chExt cx="2392350" cy="2696525"/>
          </a:xfrm>
        </p:grpSpPr>
        <p:sp>
          <p:nvSpPr>
            <p:cNvPr id="593" name="Google Shape;593;p39"/>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39"/>
          <p:cNvGrpSpPr/>
          <p:nvPr/>
        </p:nvGrpSpPr>
        <p:grpSpPr>
          <a:xfrm>
            <a:off x="7686104" y="-476250"/>
            <a:ext cx="2291257" cy="2922300"/>
            <a:chOff x="4882900" y="-64350"/>
            <a:chExt cx="2493750" cy="2922300"/>
          </a:xfrm>
        </p:grpSpPr>
        <p:sp>
          <p:nvSpPr>
            <p:cNvPr id="613" name="Google Shape;613;p3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8" name="Google Shape;618;p39"/>
          <p:cNvPicPr preferRelativeResize="0"/>
          <p:nvPr/>
        </p:nvPicPr>
        <p:blipFill>
          <a:blip r:embed="rId3">
            <a:alphaModFix/>
          </a:blip>
          <a:stretch>
            <a:fillRect/>
          </a:stretch>
        </p:blipFill>
        <p:spPr>
          <a:xfrm>
            <a:off x="5998175" y="1776513"/>
            <a:ext cx="1472626" cy="1472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0"/>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a:t>
            </a:r>
            <a:endParaRPr/>
          </a:p>
        </p:txBody>
      </p:sp>
      <p:sp>
        <p:nvSpPr>
          <p:cNvPr id="624" name="Google Shape;624;p40"/>
          <p:cNvSpPr txBox="1"/>
          <p:nvPr>
            <p:ph idx="4294967295" type="ctrTitle"/>
          </p:nvPr>
        </p:nvSpPr>
        <p:spPr>
          <a:xfrm>
            <a:off x="6054555" y="1373195"/>
            <a:ext cx="1881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Arrange</a:t>
            </a:r>
            <a:endParaRPr/>
          </a:p>
        </p:txBody>
      </p:sp>
      <p:sp>
        <p:nvSpPr>
          <p:cNvPr id="625" name="Google Shape;625;p40"/>
          <p:cNvSpPr txBox="1"/>
          <p:nvPr>
            <p:ph idx="4294967295" type="ctrTitle"/>
          </p:nvPr>
        </p:nvSpPr>
        <p:spPr>
          <a:xfrm>
            <a:off x="4673703" y="3225300"/>
            <a:ext cx="25530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Plot bond prices vs Maturities</a:t>
            </a:r>
            <a:endParaRPr/>
          </a:p>
        </p:txBody>
      </p:sp>
      <p:sp>
        <p:nvSpPr>
          <p:cNvPr id="626" name="Google Shape;626;p40"/>
          <p:cNvSpPr txBox="1"/>
          <p:nvPr>
            <p:ph idx="4294967295" type="ctrTitle"/>
          </p:nvPr>
        </p:nvSpPr>
        <p:spPr>
          <a:xfrm>
            <a:off x="829500" y="1373200"/>
            <a:ext cx="22704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Values</a:t>
            </a:r>
            <a:endParaRPr/>
          </a:p>
        </p:txBody>
      </p:sp>
      <p:sp>
        <p:nvSpPr>
          <p:cNvPr id="627" name="Google Shape;627;p40"/>
          <p:cNvSpPr txBox="1"/>
          <p:nvPr>
            <p:ph idx="4294967295"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Check for missing values</a:t>
            </a:r>
            <a:endParaRPr/>
          </a:p>
        </p:txBody>
      </p:sp>
      <p:sp>
        <p:nvSpPr>
          <p:cNvPr id="628" name="Google Shape;628;p40"/>
          <p:cNvSpPr txBox="1"/>
          <p:nvPr>
            <p:ph idx="4294967295" type="subTitle"/>
          </p:nvPr>
        </p:nvSpPr>
        <p:spPr>
          <a:xfrm>
            <a:off x="6054548" y="1865500"/>
            <a:ext cx="2505000" cy="6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data was not arranged by time </a:t>
            </a:r>
            <a:endParaRPr/>
          </a:p>
        </p:txBody>
      </p:sp>
      <p:sp>
        <p:nvSpPr>
          <p:cNvPr id="629" name="Google Shape;629;p40"/>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0"/>
          <p:cNvCxnSpPr>
            <a:stCxn id="629" idx="3"/>
            <a:endCxn id="631"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633" name="Google Shape;633;p40"/>
          <p:cNvCxnSpPr>
            <a:stCxn id="631" idx="2"/>
            <a:endCxn id="630"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pic>
        <p:nvPicPr>
          <p:cNvPr id="634" name="Google Shape;634;p40"/>
          <p:cNvPicPr preferRelativeResize="0"/>
          <p:nvPr/>
        </p:nvPicPr>
        <p:blipFill>
          <a:blip r:embed="rId3">
            <a:alphaModFix/>
          </a:blip>
          <a:stretch>
            <a:fillRect/>
          </a:stretch>
        </p:blipFill>
        <p:spPr>
          <a:xfrm>
            <a:off x="3630599" y="1797124"/>
            <a:ext cx="484350" cy="484350"/>
          </a:xfrm>
          <a:prstGeom prst="rect">
            <a:avLst/>
          </a:prstGeom>
          <a:noFill/>
          <a:ln>
            <a:noFill/>
          </a:ln>
        </p:spPr>
      </p:pic>
      <p:pic>
        <p:nvPicPr>
          <p:cNvPr id="635" name="Google Shape;635;p40"/>
          <p:cNvPicPr preferRelativeResize="0"/>
          <p:nvPr/>
        </p:nvPicPr>
        <p:blipFill>
          <a:blip r:embed="rId4">
            <a:alphaModFix/>
          </a:blip>
          <a:stretch>
            <a:fillRect/>
          </a:stretch>
        </p:blipFill>
        <p:spPr>
          <a:xfrm>
            <a:off x="5029200" y="1797125"/>
            <a:ext cx="484350" cy="484350"/>
          </a:xfrm>
          <a:prstGeom prst="rect">
            <a:avLst/>
          </a:prstGeom>
          <a:noFill/>
          <a:ln>
            <a:noFill/>
          </a:ln>
        </p:spPr>
      </p:pic>
      <p:pic>
        <p:nvPicPr>
          <p:cNvPr id="636" name="Google Shape;636;p40"/>
          <p:cNvPicPr preferRelativeResize="0"/>
          <p:nvPr/>
        </p:nvPicPr>
        <p:blipFill>
          <a:blip r:embed="rId5">
            <a:alphaModFix/>
          </a:blip>
          <a:stretch>
            <a:fillRect/>
          </a:stretch>
        </p:blipFill>
        <p:spPr>
          <a:xfrm>
            <a:off x="3630600" y="3198875"/>
            <a:ext cx="484351" cy="484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1"/>
          <p:cNvSpPr txBox="1"/>
          <p:nvPr>
            <p:ph idx="1" type="body"/>
          </p:nvPr>
        </p:nvSpPr>
        <p:spPr>
          <a:xfrm>
            <a:off x="618825" y="1679175"/>
            <a:ext cx="3534300" cy="20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Zero-coupon bonds of longer maturities are priced lower than those with shorter maturities</a:t>
            </a:r>
            <a:endParaRPr/>
          </a:p>
        </p:txBody>
      </p:sp>
      <p:sp>
        <p:nvSpPr>
          <p:cNvPr id="642" name="Google Shape;642;p41"/>
          <p:cNvSpPr txBox="1"/>
          <p:nvPr>
            <p:ph type="ctrTitle"/>
          </p:nvPr>
        </p:nvSpPr>
        <p:spPr>
          <a:xfrm>
            <a:off x="618825" y="411675"/>
            <a:ext cx="475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BOND PRICES VS MATURITIES</a:t>
            </a:r>
            <a:endParaRPr/>
          </a:p>
        </p:txBody>
      </p:sp>
      <p:pic>
        <p:nvPicPr>
          <p:cNvPr id="643" name="Google Shape;643;p41"/>
          <p:cNvPicPr preferRelativeResize="0"/>
          <p:nvPr/>
        </p:nvPicPr>
        <p:blipFill>
          <a:blip r:embed="rId3">
            <a:alphaModFix/>
          </a:blip>
          <a:stretch>
            <a:fillRect/>
          </a:stretch>
        </p:blipFill>
        <p:spPr>
          <a:xfrm>
            <a:off x="4305525" y="1141875"/>
            <a:ext cx="4686075" cy="28949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2"/>
          <p:cNvSpPr txBox="1"/>
          <p:nvPr>
            <p:ph idx="1" type="body"/>
          </p:nvPr>
        </p:nvSpPr>
        <p:spPr>
          <a:xfrm>
            <a:off x="618825" y="1886276"/>
            <a:ext cx="3534300" cy="228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Using the formula given, we calculated the empirical forward rates of the given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Calculate f0 separately and bind the output together to give us 116 values of forward rates</a:t>
            </a:r>
            <a:endParaRPr/>
          </a:p>
        </p:txBody>
      </p:sp>
      <p:sp>
        <p:nvSpPr>
          <p:cNvPr id="649" name="Google Shape;649;p42"/>
          <p:cNvSpPr txBox="1"/>
          <p:nvPr>
            <p:ph type="ctrTitle"/>
          </p:nvPr>
        </p:nvSpPr>
        <p:spPr>
          <a:xfrm>
            <a:off x="618825" y="411675"/>
            <a:ext cx="475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FORWARD RATES</a:t>
            </a:r>
            <a:endParaRPr/>
          </a:p>
        </p:txBody>
      </p:sp>
      <p:pic>
        <p:nvPicPr>
          <p:cNvPr id="650" name="Google Shape;650;p42"/>
          <p:cNvPicPr preferRelativeResize="0"/>
          <p:nvPr/>
        </p:nvPicPr>
        <p:blipFill>
          <a:blip r:embed="rId3">
            <a:alphaModFix/>
          </a:blip>
          <a:stretch>
            <a:fillRect/>
          </a:stretch>
        </p:blipFill>
        <p:spPr>
          <a:xfrm>
            <a:off x="3663850" y="228538"/>
            <a:ext cx="3735850" cy="944075"/>
          </a:xfrm>
          <a:prstGeom prst="rect">
            <a:avLst/>
          </a:prstGeom>
          <a:noFill/>
          <a:ln>
            <a:noFill/>
          </a:ln>
        </p:spPr>
      </p:pic>
      <p:pic>
        <p:nvPicPr>
          <p:cNvPr id="651" name="Google Shape;651;p42"/>
          <p:cNvPicPr preferRelativeResize="0"/>
          <p:nvPr/>
        </p:nvPicPr>
        <p:blipFill>
          <a:blip r:embed="rId4">
            <a:alphaModFix/>
          </a:blip>
          <a:stretch>
            <a:fillRect/>
          </a:stretch>
        </p:blipFill>
        <p:spPr>
          <a:xfrm>
            <a:off x="4305525" y="1325012"/>
            <a:ext cx="4686075" cy="28949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3"/>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SMOOTHING FORWARD RATES</a:t>
            </a:r>
            <a:endParaRPr sz="3000"/>
          </a:p>
        </p:txBody>
      </p:sp>
      <p:sp>
        <p:nvSpPr>
          <p:cNvPr id="657" name="Google Shape;657;p43"/>
          <p:cNvSpPr txBox="1"/>
          <p:nvPr>
            <p:ph idx="2" type="ctrTitle"/>
          </p:nvPr>
        </p:nvSpPr>
        <p:spPr>
          <a:xfrm>
            <a:off x="6054555"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2</a:t>
            </a:r>
            <a:endParaRPr/>
          </a:p>
        </p:txBody>
      </p:sp>
      <p:sp>
        <p:nvSpPr>
          <p:cNvPr id="658" name="Google Shape;658;p43"/>
          <p:cNvSpPr txBox="1"/>
          <p:nvPr>
            <p:ph idx="4" type="ctrTitle"/>
          </p:nvPr>
        </p:nvSpPr>
        <p:spPr>
          <a:xfrm>
            <a:off x="1218541"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3</a:t>
            </a:r>
            <a:endParaRPr/>
          </a:p>
        </p:txBody>
      </p:sp>
      <p:sp>
        <p:nvSpPr>
          <p:cNvPr id="659" name="Google Shape;659;p43"/>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Superimpose the smoothing functions onto the same plot</a:t>
            </a:r>
            <a:endParaRPr/>
          </a:p>
        </p:txBody>
      </p:sp>
      <p:sp>
        <p:nvSpPr>
          <p:cNvPr id="660" name="Google Shape;660;p43"/>
          <p:cNvSpPr txBox="1"/>
          <p:nvPr>
            <p:ph type="ctrTitle"/>
          </p:nvPr>
        </p:nvSpPr>
        <p:spPr>
          <a:xfrm>
            <a:off x="1218541"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1</a:t>
            </a:r>
            <a:endParaRPr/>
          </a:p>
        </p:txBody>
      </p:sp>
      <p:sp>
        <p:nvSpPr>
          <p:cNvPr id="661" name="Google Shape;661;p43"/>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Create a function and obtain sum of squared errors (SSE)</a:t>
            </a:r>
            <a:endParaRPr/>
          </a:p>
        </p:txBody>
      </p:sp>
      <p:sp>
        <p:nvSpPr>
          <p:cNvPr id="662" name="Google Shape;662;p43"/>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Optimise the parameters of the function to obtain the min SSE</a:t>
            </a:r>
            <a:endParaRPr/>
          </a:p>
        </p:txBody>
      </p:sp>
      <p:sp>
        <p:nvSpPr>
          <p:cNvPr id="663" name="Google Shape;663;p43"/>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Fit the optimised values into the model</a:t>
            </a:r>
            <a:endParaRPr/>
          </a:p>
        </p:txBody>
      </p:sp>
      <p:sp>
        <p:nvSpPr>
          <p:cNvPr id="664" name="Google Shape;664;p43"/>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STEP 4</a:t>
            </a:r>
            <a:endParaRPr/>
          </a:p>
        </p:txBody>
      </p:sp>
      <p:sp>
        <p:nvSpPr>
          <p:cNvPr id="665" name="Google Shape;665;p43"/>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3"/>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3"/>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43"/>
          <p:cNvCxnSpPr>
            <a:stCxn id="665" idx="3"/>
            <a:endCxn id="667"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670" name="Google Shape;670;p43"/>
          <p:cNvCxnSpPr>
            <a:stCxn id="667" idx="2"/>
            <a:endCxn id="666"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671" name="Google Shape;671;p43"/>
          <p:cNvCxnSpPr>
            <a:stCxn id="666" idx="3"/>
            <a:endCxn id="668"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672" name="Google Shape;672;p43"/>
          <p:cNvGrpSpPr/>
          <p:nvPr/>
        </p:nvGrpSpPr>
        <p:grpSpPr>
          <a:xfrm>
            <a:off x="5070150" y="1807541"/>
            <a:ext cx="402156" cy="456781"/>
            <a:chOff x="5357662" y="4297637"/>
            <a:chExt cx="287275" cy="326296"/>
          </a:xfrm>
        </p:grpSpPr>
        <p:sp>
          <p:nvSpPr>
            <p:cNvPr id="673" name="Google Shape;673;p43"/>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43"/>
          <p:cNvGrpSpPr/>
          <p:nvPr/>
        </p:nvGrpSpPr>
        <p:grpSpPr>
          <a:xfrm>
            <a:off x="3630590" y="3198869"/>
            <a:ext cx="484361" cy="484405"/>
            <a:chOff x="4890434" y="4287389"/>
            <a:chExt cx="345997" cy="346029"/>
          </a:xfrm>
        </p:grpSpPr>
        <p:sp>
          <p:nvSpPr>
            <p:cNvPr id="679" name="Google Shape;679;p43"/>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6" name="Google Shape;686;p43"/>
          <p:cNvPicPr preferRelativeResize="0"/>
          <p:nvPr/>
        </p:nvPicPr>
        <p:blipFill>
          <a:blip r:embed="rId3">
            <a:alphaModFix/>
          </a:blip>
          <a:stretch>
            <a:fillRect/>
          </a:stretch>
        </p:blipFill>
        <p:spPr>
          <a:xfrm>
            <a:off x="3630600" y="1793750"/>
            <a:ext cx="484351" cy="484351"/>
          </a:xfrm>
          <a:prstGeom prst="rect">
            <a:avLst/>
          </a:prstGeom>
          <a:noFill/>
          <a:ln>
            <a:noFill/>
          </a:ln>
        </p:spPr>
      </p:pic>
      <p:pic>
        <p:nvPicPr>
          <p:cNvPr id="687" name="Google Shape;687;p43"/>
          <p:cNvPicPr preferRelativeResize="0"/>
          <p:nvPr/>
        </p:nvPicPr>
        <p:blipFill>
          <a:blip r:embed="rId4">
            <a:alphaModFix/>
          </a:blip>
          <a:stretch>
            <a:fillRect/>
          </a:stretch>
        </p:blipFill>
        <p:spPr>
          <a:xfrm>
            <a:off x="5029200" y="3216025"/>
            <a:ext cx="484350" cy="48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