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3"/>
  </p:sldMasterIdLst>
  <p:notesMasterIdLst>
    <p:notesMasterId r:id="rId5"/>
  </p:notesMasterIdLst>
  <p:handoutMasterIdLst>
    <p:handoutMasterId r:id="rId24"/>
  </p:handoutMasterIdLst>
  <p:sldIdLst>
    <p:sldId id="256" r:id="rId4"/>
    <p:sldId id="259" r:id="rId6"/>
    <p:sldId id="284" r:id="rId7"/>
    <p:sldId id="307" r:id="rId8"/>
    <p:sldId id="273" r:id="rId9"/>
    <p:sldId id="285" r:id="rId10"/>
    <p:sldId id="289" r:id="rId11"/>
    <p:sldId id="324" r:id="rId12"/>
    <p:sldId id="286" r:id="rId13"/>
    <p:sldId id="269" r:id="rId14"/>
    <p:sldId id="290" r:id="rId15"/>
    <p:sldId id="325" r:id="rId16"/>
    <p:sldId id="277" r:id="rId17"/>
    <p:sldId id="337" r:id="rId18"/>
    <p:sldId id="338" r:id="rId19"/>
    <p:sldId id="287" r:id="rId20"/>
    <p:sldId id="276" r:id="rId21"/>
    <p:sldId id="292" r:id="rId22"/>
    <p:sldId id="288" r:id="rId23"/>
  </p:sldIdLst>
  <p:sldSz cx="9144000" cy="5143500" type="screen16x9"/>
  <p:notesSz cx="6858000" cy="9144000"/>
  <p:custDataLst>
    <p:tags r:id="rId29"/>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8" userDrawn="1">
          <p15:clr>
            <a:srgbClr val="A4A3A4"/>
          </p15:clr>
        </p15:guide>
        <p15:guide id="2" orient="horz" pos="1826" userDrawn="1">
          <p15:clr>
            <a:srgbClr val="A4A3A4"/>
          </p15:clr>
        </p15:guide>
        <p15:guide id="3" pos="31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hem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95E"/>
    <a:srgbClr val="232323"/>
    <a:srgbClr val="FAFAFA"/>
    <a:srgbClr val="DCE3E8"/>
    <a:srgbClr val="D9E2EB"/>
    <a:srgbClr val="848484"/>
    <a:srgbClr val="9B9B9B"/>
    <a:srgbClr val="F0F0F0"/>
    <a:srgbClr val="F6F4F7"/>
    <a:srgbClr val="192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7" autoAdjust="0"/>
    <p:restoredTop sz="94660"/>
  </p:normalViewPr>
  <p:slideViewPr>
    <p:cSldViewPr snapToGrid="0" showGuides="1">
      <p:cViewPr>
        <p:scale>
          <a:sx n="75" d="100"/>
          <a:sy n="75" d="100"/>
        </p:scale>
        <p:origin x="-600" y="-378"/>
      </p:cViewPr>
      <p:guideLst>
        <p:guide orient="horz" pos="2318"/>
        <p:guide orient="horz" pos="1826"/>
        <p:guide pos="3197"/>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27"/>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28.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1T16:12:11.50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各位评委老师好！我孙伯夷，就读于</a:t>
            </a:r>
            <a:r>
              <a:rPr dirty="0">
                <a:solidFill>
                  <a:srgbClr val="33495E"/>
                </a:solidFill>
                <a:latin typeface="Arial" panose="020B0604020202020204"/>
                <a:ea typeface="微软雅黑" panose="020B0503020204020204" pitchFamily="34" charset="-122"/>
                <a:sym typeface="Arial" panose="020B0604020202020204"/>
              </a:rPr>
              <a:t>北京邮电大学网络教育学院</a:t>
            </a:r>
            <a:r>
              <a:rPr lang="zh-CN" dirty="0">
                <a:solidFill>
                  <a:srgbClr val="33495E"/>
                </a:solidFill>
                <a:latin typeface="Arial" panose="020B0604020202020204"/>
                <a:ea typeface="微软雅黑" panose="020B0503020204020204" pitchFamily="34" charset="-122"/>
                <a:sym typeface="Arial" panose="020B0604020202020204"/>
              </a:rPr>
              <a:t>，计算机科学与技术专业，我的论文题目是《全面战争》</a:t>
            </a:r>
            <a:r>
              <a:rPr lang="zh-CN" altLang="en-US" dirty="0" smtClean="0">
                <a:solidFill>
                  <a:srgbClr val="33495E"/>
                </a:solidFill>
                <a:latin typeface="汉真广标" pitchFamily="49" charset="-122"/>
                <a:ea typeface="汉真广标" pitchFamily="49" charset="-122"/>
                <a:sym typeface="Arial" panose="020B0604020202020204"/>
              </a:rPr>
              <a:t>网络小游戏设计与开发，我将从设计、研发、程序成品的角度进行介绍。</a:t>
            </a:r>
            <a:endParaRPr lang="en-US" altLang="zh-CN" dirty="0">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577228" y="1023443"/>
            <a:ext cx="468000"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endParaRPr>
          </a:p>
        </p:txBody>
      </p:sp>
    </p:spTree>
  </p:cSld>
  <p:clrMapOvr>
    <a:masterClrMapping/>
  </p:clrMapOvr>
  <p:transition spd="slow">
    <p:fade/>
  </p:transition>
  <p:timing>
    <p:tnLst>
      <p:par>
        <p:cTn id="1" dur="indefinite" restart="never" nodeType="tmRoot"/>
      </p:par>
    </p:tnLst>
  </p:timing>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1.pn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spd="slow">
    <p:fade/>
  </p:transition>
  <p:timing>
    <p:tnLst>
      <p:par>
        <p:cTn id="1" dur="indefinite" restart="never" nodeType="tmRoot"/>
      </p:par>
    </p:tnLst>
  </p:timing>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15.png"/><Relationship Id="rId3" Type="http://schemas.openxmlformats.org/officeDocument/2006/relationships/tags" Target="../tags/tag20.xml"/><Relationship Id="rId2" Type="http://schemas.openxmlformats.org/officeDocument/2006/relationships/image" Target="../media/image14.png"/><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image" Target="../media/image5.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4.png"/><Relationship Id="rId16" Type="http://schemas.openxmlformats.org/officeDocument/2006/relationships/notesSlide" Target="../notesSlides/notesSlide5.xml"/><Relationship Id="rId15" Type="http://schemas.openxmlformats.org/officeDocument/2006/relationships/slideLayout" Target="../slideLayouts/slideLayout2.xml"/><Relationship Id="rId14" Type="http://schemas.openxmlformats.org/officeDocument/2006/relationships/image" Target="../media/image7.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image" Target="../media/image6.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15.xml"/><Relationship Id="rId2" Type="http://schemas.openxmlformats.org/officeDocument/2006/relationships/image" Target="../media/image10.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08175" y="2713355"/>
            <a:ext cx="532765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26" name="组合 25"/>
          <p:cNvGrpSpPr/>
          <p:nvPr/>
        </p:nvGrpSpPr>
        <p:grpSpPr>
          <a:xfrm>
            <a:off x="2931097" y="3870869"/>
            <a:ext cx="3281806" cy="284029"/>
            <a:chOff x="3153258" y="4604579"/>
            <a:chExt cx="3080245" cy="216027"/>
          </a:xfrm>
          <a:solidFill>
            <a:srgbClr val="232323"/>
          </a:solidFill>
        </p:grpSpPr>
        <p:sp>
          <p:nvSpPr>
            <p:cNvPr id="27"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28"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sp>
        <p:nvSpPr>
          <p:cNvPr id="29" name="TextBox 28"/>
          <p:cNvSpPr txBox="1"/>
          <p:nvPr/>
        </p:nvSpPr>
        <p:spPr>
          <a:xfrm>
            <a:off x="1193165" y="1412875"/>
            <a:ext cx="6757670" cy="596900"/>
          </a:xfrm>
          <a:prstGeom prst="rect">
            <a:avLst/>
          </a:prstGeom>
          <a:noFill/>
        </p:spPr>
        <p:txBody>
          <a:bodyPr wrap="square" lIns="91413" tIns="45706" rIns="91413" bIns="45706" rtlCol="0">
            <a:noAutofit/>
          </a:bodyPr>
          <a:lstStyle/>
          <a:p>
            <a:pPr algn="ctr"/>
            <a:r>
              <a:rPr lang="zh-CN" altLang="en-US" sz="3200" dirty="0" smtClean="0">
                <a:solidFill>
                  <a:srgbClr val="33495E"/>
                </a:solidFill>
                <a:latin typeface="汉真广标" pitchFamily="49" charset="-122"/>
                <a:ea typeface="汉真广标" pitchFamily="49" charset="-122"/>
                <a:sym typeface="Arial" panose="020B0604020202020204"/>
              </a:rPr>
              <a:t>《全面战争》网络小游戏设计与开发</a:t>
            </a:r>
            <a:endParaRPr lang="zh-CN" altLang="en-US" sz="3200" dirty="0" smtClean="0">
              <a:solidFill>
                <a:srgbClr val="33495E"/>
              </a:solidFill>
              <a:latin typeface="汉真广标" pitchFamily="49" charset="-122"/>
              <a:ea typeface="汉真广标" pitchFamily="49" charset="-122"/>
              <a:sym typeface="Arial" panose="020B0604020202020204"/>
            </a:endParaRPr>
          </a:p>
        </p:txBody>
      </p:sp>
      <p:sp>
        <p:nvSpPr>
          <p:cNvPr id="31" name="TextBox 30"/>
          <p:cNvSpPr txBox="1"/>
          <p:nvPr/>
        </p:nvSpPr>
        <p:spPr>
          <a:xfrm>
            <a:off x="1762504" y="2176345"/>
            <a:ext cx="5667197" cy="335915"/>
          </a:xfrm>
          <a:prstGeom prst="rect">
            <a:avLst/>
          </a:prstGeom>
          <a:noFill/>
        </p:spPr>
        <p:txBody>
          <a:bodyPr wrap="square" lIns="91413" tIns="45706" rIns="91413" bIns="45706" rtlCol="0">
            <a:spAutoFit/>
          </a:bodyPr>
          <a:lstStyle/>
          <a:p>
            <a:pPr algn="dist"/>
            <a:r>
              <a:rPr lang="en-US" altLang="zh-CN" sz="1600" spc="300" dirty="0" smtClean="0">
                <a:solidFill>
                  <a:srgbClr val="33495E"/>
                </a:solidFill>
                <a:latin typeface="Arial" panose="020B0604020202020204"/>
                <a:ea typeface="微软雅黑" panose="020B0503020204020204" pitchFamily="34" charset="-122"/>
                <a:sym typeface="Arial" panose="020B0604020202020204"/>
              </a:rPr>
              <a:t>《Total War》game design and development</a:t>
            </a:r>
            <a:endParaRPr lang="en-US" altLang="zh-CN" sz="1600" spc="300" dirty="0" smtClean="0">
              <a:solidFill>
                <a:srgbClr val="33495E"/>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flipV="1">
            <a:off x="1927860" y="2526030"/>
            <a:ext cx="5518150" cy="360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pic>
        <p:nvPicPr>
          <p:cNvPr id="4" name="图片 3" descr="icon"/>
          <p:cNvPicPr>
            <a:picLocks noChangeAspect="1"/>
          </p:cNvPicPr>
          <p:nvPr/>
        </p:nvPicPr>
        <p:blipFill>
          <a:blip r:embed="rId1"/>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开发</a:t>
            </a:r>
            <a:r>
              <a:rPr lang="zh-CN" altLang="en-US" sz="1800" dirty="0" smtClean="0">
                <a:solidFill>
                  <a:srgbClr val="33495E"/>
                </a:solidFill>
                <a:latin typeface="Arial" panose="020B0604020202020204"/>
                <a:ea typeface="微软雅黑" panose="020B0503020204020204" pitchFamily="34" charset="-122"/>
                <a:sym typeface="Arial" panose="020B0604020202020204"/>
              </a:rPr>
              <a:t>过程</a:t>
            </a:r>
            <a:endParaRPr lang="zh-CN" alt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Freeform 7"/>
          <p:cNvSpPr/>
          <p:nvPr/>
        </p:nvSpPr>
        <p:spPr bwMode="auto">
          <a:xfrm>
            <a:off x="1275715" y="1824990"/>
            <a:ext cx="1497965" cy="739775"/>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7" name="Freeform 7"/>
          <p:cNvSpPr/>
          <p:nvPr/>
        </p:nvSpPr>
        <p:spPr bwMode="auto">
          <a:xfrm>
            <a:off x="2903158" y="1824830"/>
            <a:ext cx="1497600" cy="739460"/>
          </a:xfrm>
          <a:prstGeom prst="chevron">
            <a:avLst/>
          </a:prstGeom>
          <a:noFill/>
          <a:ln w="9525">
            <a:solidFill>
              <a:srgbClr val="33495E"/>
            </a:solid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8" name="Freeform 7"/>
          <p:cNvSpPr/>
          <p:nvPr/>
        </p:nvSpPr>
        <p:spPr bwMode="auto">
          <a:xfrm>
            <a:off x="4530334" y="1824830"/>
            <a:ext cx="1497600" cy="739460"/>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22" name="TextBox 11"/>
          <p:cNvSpPr txBox="1">
            <a:spLocks noChangeArrowheads="1"/>
          </p:cNvSpPr>
          <p:nvPr/>
        </p:nvSpPr>
        <p:spPr bwMode="auto">
          <a:xfrm>
            <a:off x="1724970" y="1994504"/>
            <a:ext cx="7613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Unity</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3" name="TextBox 13"/>
          <p:cNvSpPr txBox="1">
            <a:spLocks noChangeArrowheads="1"/>
          </p:cNvSpPr>
          <p:nvPr/>
        </p:nvSpPr>
        <p:spPr bwMode="auto">
          <a:xfrm>
            <a:off x="3242310"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Visual</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
        <p:nvSpPr>
          <p:cNvPr id="24" name="TextBox 14"/>
          <p:cNvSpPr txBox="1">
            <a:spLocks noChangeArrowheads="1"/>
          </p:cNvSpPr>
          <p:nvPr/>
        </p:nvSpPr>
        <p:spPr bwMode="auto">
          <a:xfrm>
            <a:off x="4817745" y="1994535"/>
            <a:ext cx="1038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Fork</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a:p>
            <a:pPr algn="ctr" eaLnBrk="1" hangingPunct="1"/>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6" name="等腰三角形 42"/>
          <p:cNvSpPr/>
          <p:nvPr/>
        </p:nvSpPr>
        <p:spPr>
          <a:xfrm>
            <a:off x="1331844" y="2826344"/>
            <a:ext cx="6291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矩形 26"/>
          <p:cNvSpPr/>
          <p:nvPr/>
        </p:nvSpPr>
        <p:spPr>
          <a:xfrm>
            <a:off x="1567180" y="2991485"/>
            <a:ext cx="5797550" cy="922655"/>
          </a:xfrm>
          <a:prstGeom prst="rect">
            <a:avLst/>
          </a:prstGeom>
        </p:spPr>
        <p:txBody>
          <a:bodyPr wrap="square">
            <a:noAutofit/>
          </a:bodyPr>
          <a:lstStyle/>
          <a:p>
            <a:pPr marL="0" lvl="0" indent="0">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编码过程是使用</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进行游戏开发，</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主要负责角色动画、场景编辑、</a:t>
            </a:r>
            <a:r>
              <a:rPr lang="en-US" altLang="zh-CN" sz="1000">
                <a:solidFill>
                  <a:srgbClr val="232323"/>
                </a:solidFill>
                <a:latin typeface="Arial" panose="020B0604020202020204"/>
                <a:ea typeface="微软雅黑" panose="020B0503020204020204" pitchFamily="34" charset="-122"/>
                <a:sym typeface="Arial" panose="020B0604020202020204"/>
              </a:rPr>
              <a:t>UI</a:t>
            </a:r>
            <a:r>
              <a:rPr lang="zh-CN" altLang="en-US" sz="1000">
                <a:solidFill>
                  <a:srgbClr val="232323"/>
                </a:solidFill>
                <a:latin typeface="Arial" panose="020B0604020202020204"/>
                <a:ea typeface="微软雅黑" panose="020B0503020204020204" pitchFamily="34" charset="-122"/>
                <a:sym typeface="Arial" panose="020B0604020202020204"/>
              </a:rPr>
              <a:t>编辑等等，然后使用</a:t>
            </a:r>
            <a:r>
              <a:rPr lang="en-US" altLang="zh-CN" sz="1000">
                <a:solidFill>
                  <a:srgbClr val="232323"/>
                </a:solidFill>
                <a:latin typeface="Arial" panose="020B0604020202020204"/>
                <a:ea typeface="微软雅黑" panose="020B0503020204020204" pitchFamily="34" charset="-122"/>
                <a:sym typeface="Arial" panose="020B0604020202020204"/>
              </a:rPr>
              <a:t>Visual studio</a:t>
            </a:r>
            <a:r>
              <a:rPr lang="zh-CN" altLang="en-US" sz="1000">
                <a:solidFill>
                  <a:srgbClr val="232323"/>
                </a:solidFill>
                <a:latin typeface="Arial" panose="020B0604020202020204"/>
                <a:ea typeface="微软雅黑" panose="020B0503020204020204" pitchFamily="34" charset="-122"/>
                <a:sym typeface="Arial" panose="020B0604020202020204"/>
              </a:rPr>
              <a:t>进行</a:t>
            </a:r>
            <a:r>
              <a:rPr lang="zh-CN" altLang="en-US" sz="1000">
                <a:solidFill>
                  <a:srgbClr val="232323"/>
                </a:solidFill>
                <a:latin typeface="Arial" panose="020B0604020202020204"/>
                <a:ea typeface="微软雅黑" panose="020B0503020204020204" pitchFamily="34" charset="-122"/>
                <a:sym typeface="Arial" panose="020B0604020202020204"/>
              </a:rPr>
              <a:t>代码编程，然后使用</a:t>
            </a:r>
            <a:r>
              <a:rPr lang="en-US" altLang="zh-CN" sz="1000">
                <a:solidFill>
                  <a:srgbClr val="232323"/>
                </a:solidFill>
                <a:latin typeface="Arial" panose="020B0604020202020204"/>
                <a:ea typeface="微软雅黑" panose="020B0503020204020204" pitchFamily="34" charset="-122"/>
                <a:sym typeface="Arial" panose="020B0604020202020204"/>
              </a:rPr>
              <a:t>Fork</a:t>
            </a:r>
            <a:r>
              <a:rPr lang="zh-CN" altLang="en-US" sz="1000">
                <a:solidFill>
                  <a:srgbClr val="232323"/>
                </a:solidFill>
                <a:latin typeface="Arial" panose="020B0604020202020204"/>
                <a:ea typeface="微软雅黑" panose="020B0503020204020204" pitchFamily="34" charset="-122"/>
                <a:sym typeface="Arial" panose="020B0604020202020204"/>
              </a:rPr>
              <a:t>对工程版本进行管理，最后将工程整体上传至</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平台存储。</a:t>
            </a:r>
            <a:r>
              <a:rPr lang="en-US" sz="1000">
                <a:solidFill>
                  <a:srgbClr val="232323"/>
                </a:solidFill>
                <a:latin typeface="Arial" panose="020B0604020202020204"/>
                <a:ea typeface="微软雅黑" panose="020B0503020204020204" pitchFamily="34" charset="-122"/>
                <a:sym typeface="Arial" panose="020B0604020202020204"/>
              </a:rPr>
              <a:t>   </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2" name="Freeform 7"/>
          <p:cNvSpPr/>
          <p:nvPr>
            <p:custDataLst>
              <p:tags r:id="rId1"/>
            </p:custDataLst>
          </p:nvPr>
        </p:nvSpPr>
        <p:spPr bwMode="auto">
          <a:xfrm>
            <a:off x="6125783" y="1824830"/>
            <a:ext cx="1497600" cy="739460"/>
          </a:xfrm>
          <a:prstGeom prst="chevron">
            <a:avLst/>
          </a:prstGeom>
          <a:noFill/>
          <a:ln w="9525">
            <a:solidFill>
              <a:srgbClr val="33495E"/>
            </a:solidFill>
          </a:ln>
        </p:spPr>
        <p:txBody>
          <a:bodyPr/>
          <a:p>
            <a:endParaRPr lang="zh-CN" altLang="en-US">
              <a:latin typeface="Arial" panose="020B0604020202020204"/>
              <a:ea typeface="微软雅黑" panose="020B0503020204020204" pitchFamily="34" charset="-122"/>
              <a:sym typeface="Arial" panose="020B0604020202020204"/>
            </a:endParaRPr>
          </a:p>
        </p:txBody>
      </p:sp>
      <p:sp>
        <p:nvSpPr>
          <p:cNvPr id="3" name="TextBox 13"/>
          <p:cNvSpPr txBox="1">
            <a:spLocks noChangeArrowheads="1"/>
          </p:cNvSpPr>
          <p:nvPr>
            <p:custDataLst>
              <p:tags r:id="rId2"/>
            </p:custDataLst>
          </p:nvPr>
        </p:nvSpPr>
        <p:spPr bwMode="auto">
          <a:xfrm>
            <a:off x="6445885"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Github</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开发过程中使用飞书云</a:t>
            </a:r>
            <a:r>
              <a:rPr lang="en-US" altLang="zh-CN" sz="1000" kern="0">
                <a:solidFill>
                  <a:srgbClr val="232323"/>
                </a:solidFill>
                <a:latin typeface="Arial" panose="020B0604020202020204"/>
                <a:ea typeface="微软雅黑" panose="020B0503020204020204" pitchFamily="34" charset="-122"/>
                <a:sym typeface="Arial" panose="020B0604020202020204"/>
              </a:rPr>
              <a:t>yun</a:t>
            </a:r>
            <a:r>
              <a:rPr lang="zh-CN" altLang="en-US" sz="1000" kern="0">
                <a:solidFill>
                  <a:srgbClr val="232323"/>
                </a:solidFill>
                <a:latin typeface="Arial" panose="020B0604020202020204"/>
                <a:ea typeface="微软雅黑" panose="020B0503020204020204" pitchFamily="34" charset="-122"/>
                <a:sym typeface="Arial" panose="020B0604020202020204"/>
              </a:rPr>
              <a:t>档进行需求管理，飞书云文档有甘特图可以标记任务状态、预计日期、完成日期</a:t>
            </a:r>
            <a:r>
              <a:rPr lang="zh-CN" altLang="en-US" sz="1000" kern="0">
                <a:solidFill>
                  <a:srgbClr val="232323"/>
                </a:solidFill>
                <a:latin typeface="Arial" panose="020B0604020202020204"/>
                <a:ea typeface="微软雅黑" panose="020B0503020204020204" pitchFamily="34" charset="-122"/>
                <a:sym typeface="Arial" panose="020B0604020202020204"/>
              </a:rPr>
              <a:t>等等。</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需求管理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85"/>
          <p:cNvPicPr>
            <a:picLocks noChangeAspect="1"/>
          </p:cNvPicPr>
          <p:nvPr>
            <p:custDataLst>
              <p:tags r:id="rId1"/>
            </p:custDataLst>
          </p:nvPr>
        </p:nvPicPr>
        <p:blipFill>
          <a:blip r:embed="rId2"/>
          <a:stretch>
            <a:fillRect/>
          </a:stretch>
        </p:blipFill>
        <p:spPr>
          <a:xfrm>
            <a:off x="2059305" y="1186815"/>
            <a:ext cx="5025390" cy="208407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对工程中的文件进行分类，以方便后续的开发，其中</a:t>
            </a:r>
            <a:r>
              <a:rPr lang="en-US" altLang="zh-CN" sz="1000" kern="0">
                <a:solidFill>
                  <a:srgbClr val="232323"/>
                </a:solidFill>
                <a:latin typeface="Arial" panose="020B0604020202020204"/>
                <a:ea typeface="微软雅黑" panose="020B0503020204020204" pitchFamily="34" charset="-122"/>
                <a:sym typeface="Arial" panose="020B0604020202020204"/>
              </a:rPr>
              <a:t>Art</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是静态美术文件目录，</a:t>
            </a:r>
            <a:r>
              <a:rPr lang="en-US" altLang="zh-CN" sz="1000" kern="0">
                <a:solidFill>
                  <a:srgbClr val="232323"/>
                </a:solidFill>
                <a:latin typeface="Arial" panose="020B0604020202020204"/>
                <a:ea typeface="微软雅黑" panose="020B0503020204020204" pitchFamily="34" charset="-122"/>
                <a:sym typeface="Arial" panose="020B0604020202020204"/>
              </a:rPr>
              <a:t>Framework</a:t>
            </a:r>
            <a:r>
              <a:rPr lang="zh-CN" altLang="en-US" sz="1000" kern="0">
                <a:solidFill>
                  <a:srgbClr val="232323"/>
                </a:solidFill>
                <a:latin typeface="Arial" panose="020B0604020202020204"/>
                <a:ea typeface="微软雅黑" panose="020B0503020204020204" pitchFamily="34" charset="-122"/>
                <a:sym typeface="Arial" panose="020B0604020202020204"/>
              </a:rPr>
              <a:t>是自研的项目框架，</a:t>
            </a:r>
            <a:r>
              <a:rPr lang="en-US" altLang="zh-CN" sz="1000" kern="0">
                <a:solidFill>
                  <a:srgbClr val="232323"/>
                </a:solidFill>
                <a:latin typeface="Arial" panose="020B0604020202020204"/>
                <a:ea typeface="微软雅黑" panose="020B0503020204020204" pitchFamily="34" charset="-122"/>
                <a:sym typeface="Arial" panose="020B0604020202020204"/>
              </a:rPr>
              <a:t>Plugins</a:t>
            </a:r>
            <a:r>
              <a:rPr lang="zh-CN" altLang="en-US" sz="1000" kern="0">
                <a:solidFill>
                  <a:srgbClr val="232323"/>
                </a:solidFill>
                <a:latin typeface="Arial" panose="020B0604020202020204"/>
                <a:ea typeface="微软雅黑" panose="020B0503020204020204" pitchFamily="34" charset="-122"/>
                <a:sym typeface="Arial" panose="020B0604020202020204"/>
              </a:rPr>
              <a:t>是插件目录，</a:t>
            </a:r>
            <a:r>
              <a:rPr lang="en-US" altLang="zh-CN" sz="1000" kern="0">
                <a:solidFill>
                  <a:srgbClr val="232323"/>
                </a:solidFill>
                <a:latin typeface="Arial" panose="020B0604020202020204"/>
                <a:ea typeface="微软雅黑" panose="020B0503020204020204" pitchFamily="34" charset="-122"/>
                <a:sym typeface="Arial" panose="020B0604020202020204"/>
              </a:rPr>
              <a:t>Resources</a:t>
            </a:r>
            <a:r>
              <a:rPr lang="zh-CN" altLang="en-US" sz="1000" kern="0">
                <a:solidFill>
                  <a:srgbClr val="232323"/>
                </a:solidFill>
                <a:latin typeface="Arial" panose="020B0604020202020204"/>
                <a:ea typeface="微软雅黑" panose="020B0503020204020204" pitchFamily="34" charset="-122"/>
                <a:sym typeface="Arial" panose="020B0604020202020204"/>
              </a:rPr>
              <a:t>是所有可代码动态读取的资源文件目录，</a:t>
            </a:r>
            <a:r>
              <a:rPr lang="en-US" altLang="zh-CN" sz="1000" kern="0">
                <a:solidFill>
                  <a:srgbClr val="232323"/>
                </a:solidFill>
                <a:latin typeface="Arial" panose="020B0604020202020204"/>
                <a:ea typeface="微软雅黑" panose="020B0503020204020204" pitchFamily="34" charset="-122"/>
                <a:sym typeface="Arial" panose="020B0604020202020204"/>
              </a:rPr>
              <a:t>ResPackage</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是静态美术资源包，一般是整体美术资源导入的，</a:t>
            </a:r>
            <a:r>
              <a:rPr lang="en-US" altLang="zh-CN" sz="1000" kern="0">
                <a:solidFill>
                  <a:srgbClr val="232323"/>
                </a:solidFill>
                <a:latin typeface="Arial" panose="020B0604020202020204"/>
                <a:ea typeface="微软雅黑" panose="020B0503020204020204" pitchFamily="34" charset="-122"/>
                <a:sym typeface="Arial" panose="020B0604020202020204"/>
              </a:rPr>
              <a:t>Scenes</a:t>
            </a:r>
            <a:r>
              <a:rPr lang="zh-CN" altLang="en-US" sz="1000" kern="0">
                <a:solidFill>
                  <a:srgbClr val="232323"/>
                </a:solidFill>
                <a:latin typeface="Arial" panose="020B0604020202020204"/>
                <a:ea typeface="微软雅黑" panose="020B0503020204020204" pitchFamily="34" charset="-122"/>
                <a:sym typeface="Arial" panose="020B0604020202020204"/>
              </a:rPr>
              <a:t>是场景目录，</a:t>
            </a:r>
            <a:r>
              <a:rPr lang="en-US" altLang="zh-CN" sz="1000" kern="0">
                <a:solidFill>
                  <a:srgbClr val="232323"/>
                </a:solidFill>
                <a:latin typeface="Arial" panose="020B0604020202020204"/>
                <a:ea typeface="微软雅黑" panose="020B0503020204020204" pitchFamily="34" charset="-122"/>
                <a:sym typeface="Arial" panose="020B0604020202020204"/>
              </a:rPr>
              <a:t>Script</a:t>
            </a:r>
            <a:r>
              <a:rPr lang="zh-CN" altLang="en-US" sz="1000" kern="0">
                <a:solidFill>
                  <a:srgbClr val="232323"/>
                </a:solidFill>
                <a:latin typeface="Arial" panose="020B0604020202020204"/>
                <a:ea typeface="微软雅黑" panose="020B0503020204020204" pitchFamily="34" charset="-122"/>
                <a:sym typeface="Arial" panose="020B0604020202020204"/>
              </a:rPr>
              <a:t>是脚本目录，</a:t>
            </a:r>
            <a:r>
              <a:rPr lang="en-US" altLang="zh-CN" sz="1000" kern="0">
                <a:solidFill>
                  <a:srgbClr val="232323"/>
                </a:solidFill>
                <a:latin typeface="Arial" panose="020B0604020202020204"/>
                <a:ea typeface="微软雅黑" panose="020B0503020204020204" pitchFamily="34" charset="-122"/>
                <a:sym typeface="Arial" panose="020B0604020202020204"/>
              </a:rPr>
              <a:t>StreamingAssets</a:t>
            </a:r>
            <a:r>
              <a:rPr lang="zh-CN" altLang="en-US" sz="1000" kern="0">
                <a:solidFill>
                  <a:srgbClr val="232323"/>
                </a:solidFill>
                <a:latin typeface="Arial" panose="020B0604020202020204"/>
                <a:ea typeface="微软雅黑" panose="020B0503020204020204" pitchFamily="34" charset="-122"/>
                <a:sym typeface="Arial" panose="020B0604020202020204"/>
              </a:rPr>
              <a:t>是静态文本</a:t>
            </a:r>
            <a:r>
              <a:rPr lang="zh-CN" altLang="en-US" sz="1000" kern="0">
                <a:solidFill>
                  <a:srgbClr val="232323"/>
                </a:solidFill>
                <a:latin typeface="Arial" panose="020B0604020202020204"/>
                <a:ea typeface="微软雅黑" panose="020B0503020204020204" pitchFamily="34" charset="-122"/>
                <a:sym typeface="Arial" panose="020B0604020202020204"/>
              </a:rPr>
              <a:t>目录。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项目管理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nvPicPr>
        <p:blipFill>
          <a:blip r:embed="rId1"/>
          <a:stretch>
            <a:fillRect/>
          </a:stretch>
        </p:blipFill>
        <p:spPr>
          <a:xfrm>
            <a:off x="2280285" y="1057275"/>
            <a:ext cx="5241925" cy="2553970"/>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主要功能</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90"/>
          <p:cNvPicPr>
            <a:picLocks noChangeAspect="1"/>
          </p:cNvPicPr>
          <p:nvPr>
            <p:custDataLst>
              <p:tags r:id="rId1"/>
            </p:custDataLst>
          </p:nvPr>
        </p:nvPicPr>
        <p:blipFill>
          <a:blip r:embed="rId2"/>
          <a:stretch>
            <a:fillRect/>
          </a:stretch>
        </p:blipFill>
        <p:spPr>
          <a:xfrm>
            <a:off x="1162050" y="1152525"/>
            <a:ext cx="3060700" cy="1737360"/>
          </a:xfrm>
          <a:prstGeom prst="rect">
            <a:avLst/>
          </a:prstGeom>
          <a:noFill/>
          <a:ln w="9525">
            <a:noFill/>
          </a:ln>
        </p:spPr>
      </p:pic>
      <p:pic>
        <p:nvPicPr>
          <p:cNvPr id="-2147482588" name="图片 -2147482589"/>
          <p:cNvPicPr>
            <a:picLocks noChangeAspect="1"/>
          </p:cNvPicPr>
          <p:nvPr>
            <p:custDataLst>
              <p:tags r:id="rId3"/>
            </p:custDataLst>
          </p:nvPr>
        </p:nvPicPr>
        <p:blipFill>
          <a:blip r:embed="rId4"/>
          <a:stretch>
            <a:fillRect/>
          </a:stretch>
        </p:blipFill>
        <p:spPr>
          <a:xfrm>
            <a:off x="1162050" y="2984500"/>
            <a:ext cx="3060700" cy="1720850"/>
          </a:xfrm>
          <a:prstGeom prst="rect">
            <a:avLst/>
          </a:prstGeom>
          <a:noFill/>
          <a:ln w="9525">
            <a:noFill/>
          </a:ln>
        </p:spPr>
      </p:pic>
      <p:sp>
        <p:nvSpPr>
          <p:cNvPr id="3" name="文本框 2"/>
          <p:cNvSpPr txBox="1"/>
          <p:nvPr/>
        </p:nvSpPr>
        <p:spPr>
          <a:xfrm>
            <a:off x="4526280" y="1813560"/>
            <a:ext cx="3551555" cy="602615"/>
          </a:xfrm>
          <a:prstGeom prst="rect">
            <a:avLst/>
          </a:prstGeom>
          <a:noFill/>
        </p:spPr>
        <p:txBody>
          <a:bodyPr wrap="square" rtlCol="0">
            <a:noAutofit/>
          </a:bodyPr>
          <a:p>
            <a:r>
              <a:rPr lang="en-US" altLang="zh-CN" sz="1000"/>
              <a:t>       </a:t>
            </a:r>
            <a:r>
              <a:rPr lang="zh-CN" altLang="en-US" sz="1000"/>
              <a:t>玩家需要花费金钱从据点中招募士兵来壮大自己的军队，高级的士兵拥有更高的属性和花费，尝试不同的兵种进行兵种搭配战斗效果更</a:t>
            </a:r>
            <a:r>
              <a:rPr lang="zh-CN" altLang="en-US" sz="1000"/>
              <a:t>好。</a:t>
            </a:r>
            <a:endParaRPr lang="zh-CN" altLang="en-US" sz="1000"/>
          </a:p>
        </p:txBody>
      </p:sp>
      <p:sp>
        <p:nvSpPr>
          <p:cNvPr id="4" name="文本框 3"/>
          <p:cNvSpPr txBox="1"/>
          <p:nvPr/>
        </p:nvSpPr>
        <p:spPr>
          <a:xfrm>
            <a:off x="4526280" y="1362075"/>
            <a:ext cx="3552190" cy="306705"/>
          </a:xfrm>
          <a:prstGeom prst="rect">
            <a:avLst/>
          </a:prstGeom>
          <a:noFill/>
        </p:spPr>
        <p:txBody>
          <a:bodyPr wrap="square" rtlCol="0">
            <a:spAutoFit/>
          </a:bodyPr>
          <a:p>
            <a:pPr algn="ctr"/>
            <a:r>
              <a:rPr lang="zh-CN" altLang="en-US"/>
              <a:t>招募</a:t>
            </a:r>
            <a:r>
              <a:rPr lang="zh-CN" altLang="en-US"/>
              <a:t>士兵</a:t>
            </a:r>
            <a:endParaRPr lang="zh-CN" altLang="en-US"/>
          </a:p>
        </p:txBody>
      </p:sp>
      <p:sp>
        <p:nvSpPr>
          <p:cNvPr id="5" name="文本框 4"/>
          <p:cNvSpPr txBox="1"/>
          <p:nvPr>
            <p:custDataLst>
              <p:tags r:id="rId5"/>
            </p:custDataLst>
          </p:nvPr>
        </p:nvSpPr>
        <p:spPr>
          <a:xfrm>
            <a:off x="4652010" y="3676015"/>
            <a:ext cx="3551555" cy="602615"/>
          </a:xfrm>
          <a:prstGeom prst="rect">
            <a:avLst/>
          </a:prstGeom>
          <a:noFill/>
        </p:spPr>
        <p:txBody>
          <a:bodyPr wrap="square" rtlCol="0">
            <a:noAutofit/>
          </a:bodyPr>
          <a:p>
            <a:r>
              <a:rPr lang="en-US" altLang="zh-CN" sz="1000"/>
              <a:t>       </a:t>
            </a:r>
            <a:r>
              <a:rPr lang="zh-CN" altLang="en-US" sz="1000"/>
              <a:t>可以城建自己拥有的据点，升级经济建筑提升收入，升级兵营建筑提升招募士兵的等级，升级城防建筑提升驻军和城防士兵的属性，建造特殊建筑可以获得特殊效果。</a:t>
            </a:r>
            <a:endParaRPr lang="zh-CN" altLang="en-US" sz="1000"/>
          </a:p>
        </p:txBody>
      </p:sp>
      <p:sp>
        <p:nvSpPr>
          <p:cNvPr id="6" name="文本框 5"/>
          <p:cNvSpPr txBox="1"/>
          <p:nvPr>
            <p:custDataLst>
              <p:tags r:id="rId6"/>
            </p:custDataLst>
          </p:nvPr>
        </p:nvSpPr>
        <p:spPr>
          <a:xfrm>
            <a:off x="4652010" y="3224530"/>
            <a:ext cx="3552190" cy="306705"/>
          </a:xfrm>
          <a:prstGeom prst="rect">
            <a:avLst/>
          </a:prstGeom>
          <a:noFill/>
        </p:spPr>
        <p:txBody>
          <a:bodyPr wrap="square" rtlCol="0">
            <a:spAutoFit/>
          </a:bodyPr>
          <a:p>
            <a:pPr algn="ctr"/>
            <a:r>
              <a:rPr lang="zh-CN" altLang="en-US"/>
              <a:t>升级建筑</a:t>
            </a:r>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4039235"/>
            <a:ext cx="6390005" cy="53403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士兵在己方复活点出生后向最近敌方士兵移动，进入攻击范围后进行攻击。被击杀的士兵倒地，停止行动。如果部队中还有未上场的士兵则继续生成，直到有一方部队人数清空，</a:t>
            </a:r>
            <a:r>
              <a:rPr lang="zh-CN" altLang="en-US" sz="1000" kern="0">
                <a:solidFill>
                  <a:srgbClr val="232323"/>
                </a:solidFill>
                <a:latin typeface="Arial" panose="020B0604020202020204"/>
                <a:ea typeface="微软雅黑" panose="020B0503020204020204" pitchFamily="34" charset="-122"/>
                <a:sym typeface="Arial" panose="020B0604020202020204"/>
              </a:rPr>
              <a:t>对方获胜。</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战斗过程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147482535" name="图片 -2147482536"/>
          <p:cNvPicPr>
            <a:picLocks noChangeAspect="1"/>
          </p:cNvPicPr>
          <p:nvPr>
            <p:custDataLst>
              <p:tags r:id="rId1"/>
            </p:custDataLst>
          </p:nvPr>
        </p:nvPicPr>
        <p:blipFill>
          <a:blip r:embed="rId2"/>
          <a:stretch>
            <a:fillRect/>
          </a:stretch>
        </p:blipFill>
        <p:spPr>
          <a:xfrm>
            <a:off x="2185670" y="987425"/>
            <a:ext cx="4773295" cy="2622550"/>
          </a:xfrm>
          <a:prstGeom prst="rect">
            <a:avLst/>
          </a:prstGeom>
          <a:noFill/>
          <a:ln w="9525">
            <a:noFill/>
          </a:ln>
        </p:spPr>
      </p:pic>
      <p:sp>
        <p:nvSpPr>
          <p:cNvPr id="2" name="文本框 1"/>
          <p:cNvSpPr txBox="1"/>
          <p:nvPr/>
        </p:nvSpPr>
        <p:spPr>
          <a:xfrm>
            <a:off x="3093720" y="3671570"/>
            <a:ext cx="3615055" cy="306705"/>
          </a:xfrm>
          <a:prstGeom prst="rect">
            <a:avLst/>
          </a:prstGeom>
          <a:noFill/>
        </p:spPr>
        <p:txBody>
          <a:bodyPr wrap="square" rtlCol="0">
            <a:spAutoFit/>
          </a:bodyPr>
          <a:p>
            <a:pPr algn="ctr"/>
            <a:r>
              <a:rPr lang="zh-CN" altLang="en-US"/>
              <a:t>战斗场景</a:t>
            </a:r>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4229735" y="2001520"/>
            <a:ext cx="3615690" cy="230187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游戏测试是对即将发布的游戏版本进行可玩性测试分析，尽量发现漏洞和缺陷，防止游戏无法进行游玩。</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测试主要分为三个方面：</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1、界面测试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2、逻辑测试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3、数值测试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 </a:t>
            </a: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测试到的</a:t>
            </a:r>
            <a:r>
              <a:rPr lang="en-US" altLang="zh-CN" sz="1000" kern="0">
                <a:solidFill>
                  <a:srgbClr val="232323"/>
                </a:solidFill>
                <a:latin typeface="Arial" panose="020B0604020202020204"/>
                <a:ea typeface="微软雅黑" panose="020B0503020204020204" pitchFamily="34" charset="-122"/>
                <a:sym typeface="Arial" panose="020B0604020202020204"/>
              </a:rPr>
              <a:t>bug</a:t>
            </a:r>
            <a:r>
              <a:rPr lang="zh-CN" altLang="en-US" sz="1000" kern="0">
                <a:solidFill>
                  <a:srgbClr val="232323"/>
                </a:solidFill>
                <a:latin typeface="Arial" panose="020B0604020202020204"/>
                <a:ea typeface="微软雅黑" panose="020B0503020204020204" pitchFamily="34" charset="-122"/>
                <a:sym typeface="Arial" panose="020B0604020202020204"/>
              </a:rPr>
              <a:t>，将其记录到飞书云文档，修复后将其标记为</a:t>
            </a:r>
            <a:r>
              <a:rPr lang="zh-CN" altLang="en-US" sz="1000" kern="0">
                <a:solidFill>
                  <a:srgbClr val="232323"/>
                </a:solidFill>
                <a:latin typeface="Arial" panose="020B0604020202020204"/>
                <a:ea typeface="微软雅黑" panose="020B0503020204020204" pitchFamily="34" charset="-122"/>
                <a:sym typeface="Arial" panose="020B0604020202020204"/>
              </a:rPr>
              <a:t>已修复。</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a:sym typeface="+mn-ea"/>
              </a:rPr>
              <a:t>测试流程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4229735" y="1342390"/>
            <a:ext cx="3615055" cy="306705"/>
          </a:xfrm>
          <a:prstGeom prst="rect">
            <a:avLst/>
          </a:prstGeom>
          <a:noFill/>
        </p:spPr>
        <p:txBody>
          <a:bodyPr wrap="square" rtlCol="0">
            <a:spAutoFit/>
          </a:bodyPr>
          <a:p>
            <a:pPr algn="ctr"/>
            <a:r>
              <a:rPr lang="zh-CN" altLang="en-US"/>
              <a:t>测试流程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6130" y="1425575"/>
            <a:ext cx="2880360" cy="2795270"/>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798765" y="1968925"/>
            <a:ext cx="4884161" cy="891540"/>
          </a:xfrm>
          <a:prstGeom prst="rect">
            <a:avLst/>
          </a:prstGeom>
          <a:noFill/>
        </p:spPr>
        <p:txBody>
          <a:bodyPr wrap="square" rtlCol="0">
            <a:spAutoFit/>
          </a:bodyPr>
          <a:lstStyle/>
          <a:p>
            <a:r>
              <a:rPr lang="zh-CN" sz="3600" dirty="0">
                <a:solidFill>
                  <a:srgbClr val="33495E"/>
                </a:solidFill>
                <a:latin typeface="+mj-ea"/>
                <a:ea typeface="+mj-ea"/>
                <a:sym typeface="Arial" panose="020B0604020202020204"/>
              </a:rPr>
              <a:t>项目成品</a:t>
            </a:r>
            <a:endParaRPr lang="en-US" altLang="zh-CN" sz="3600" dirty="0">
              <a:solidFill>
                <a:srgbClr val="33495E"/>
              </a:solidFill>
              <a:latin typeface="+mj-ea"/>
              <a:ea typeface="+mj-ea"/>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Result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10"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04</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项目初步完成后，对其进行打包测试，优先对</a:t>
            </a:r>
            <a:r>
              <a:rPr lang="en-US" altLang="zh-CN" sz="1000" dirty="0">
                <a:solidFill>
                  <a:srgbClr val="33495E"/>
                </a:solidFill>
                <a:latin typeface="Arial" panose="020B0604020202020204"/>
                <a:ea typeface="微软雅黑" panose="020B0503020204020204" pitchFamily="34" charset="-122"/>
                <a:sym typeface="Arial" panose="020B0604020202020204"/>
              </a:rPr>
              <a:t>PC</a:t>
            </a:r>
            <a:r>
              <a:rPr lang="zh-CN" altLang="en-US" sz="1000" dirty="0">
                <a:solidFill>
                  <a:srgbClr val="33495E"/>
                </a:solidFill>
                <a:latin typeface="Arial" panose="020B0604020202020204"/>
                <a:ea typeface="微软雅黑" panose="020B0503020204020204" pitchFamily="34" charset="-122"/>
                <a:sym typeface="Arial" panose="020B0604020202020204"/>
              </a:rPr>
              <a:t>平台</a:t>
            </a:r>
            <a:r>
              <a:rPr lang="zh-CN" altLang="en-US" sz="1000" dirty="0">
                <a:solidFill>
                  <a:srgbClr val="33495E"/>
                </a:solidFill>
                <a:latin typeface="Arial" panose="020B0604020202020204"/>
                <a:ea typeface="微软雅黑" panose="020B0503020204020204" pitchFamily="34" charset="-122"/>
                <a:sym typeface="Arial" panose="020B0604020202020204"/>
              </a:rPr>
              <a:t>打包。</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04</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p:nvPr/>
        </p:nvSpPr>
        <p:spPr>
          <a:xfrm>
            <a:off x="484782" y="465352"/>
            <a:ext cx="2736302"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zh-CN" sz="1800" dirty="0">
                <a:solidFill>
                  <a:srgbClr val="33495E"/>
                </a:solidFill>
                <a:latin typeface="+mj-ea"/>
                <a:ea typeface="+mj-ea"/>
                <a:sym typeface="Arial" panose="020B0604020202020204"/>
              </a:rPr>
              <a:t>项目打包</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911860" y="1147445"/>
            <a:ext cx="3091815" cy="306705"/>
          </a:xfrm>
          <a:prstGeom prst="rect">
            <a:avLst/>
          </a:prstGeom>
          <a:noFill/>
        </p:spPr>
        <p:txBody>
          <a:bodyPr wrap="square" rtlCol="0">
            <a:spAutoFit/>
          </a:bodyPr>
          <a:p>
            <a:pPr algn="ctr"/>
            <a:r>
              <a:rPr lang="zh-CN" altLang="en-US"/>
              <a:t>项目打包</a:t>
            </a:r>
            <a:endParaRPr lang="zh-CN" altLang="en-US"/>
          </a:p>
        </p:txBody>
      </p:sp>
      <p:sp>
        <p:nvSpPr>
          <p:cNvPr id="4" name="文本框 3"/>
          <p:cNvSpPr txBox="1"/>
          <p:nvPr/>
        </p:nvSpPr>
        <p:spPr>
          <a:xfrm>
            <a:off x="868680" y="1808480"/>
            <a:ext cx="3134360" cy="245110"/>
          </a:xfrm>
          <a:prstGeom prst="rect">
            <a:avLst/>
          </a:prstGeom>
          <a:noFill/>
        </p:spPr>
        <p:txBody>
          <a:bodyPr wrap="square" rtlCol="0">
            <a:spAutoFit/>
          </a:bodyPr>
          <a:p>
            <a:r>
              <a:rPr lang="en-US" altLang="zh-CN" sz="1000"/>
              <a:t>  </a:t>
            </a:r>
            <a:r>
              <a:rPr lang="zh-CN" altLang="en-US" sz="1000"/>
              <a:t>使用</a:t>
            </a:r>
            <a:r>
              <a:rPr lang="en-US" altLang="zh-CN" sz="1000"/>
              <a:t>PC</a:t>
            </a:r>
            <a:r>
              <a:rPr lang="zh-CN" altLang="en-US" sz="1000"/>
              <a:t>平台打包项目成功。</a:t>
            </a:r>
            <a:endParaRPr lang="zh-CN" altLang="en-US" sz="1000"/>
          </a:p>
        </p:txBody>
      </p:sp>
      <p:pic>
        <p:nvPicPr>
          <p:cNvPr id="5" name="图片 4"/>
          <p:cNvPicPr>
            <a:picLocks noChangeAspect="1"/>
          </p:cNvPicPr>
          <p:nvPr/>
        </p:nvPicPr>
        <p:blipFill>
          <a:blip r:embed="rId1"/>
          <a:stretch>
            <a:fillRect/>
          </a:stretch>
        </p:blipFill>
        <p:spPr>
          <a:xfrm>
            <a:off x="4813935" y="835660"/>
            <a:ext cx="3747770" cy="1481455"/>
          </a:xfrm>
          <a:prstGeom prst="rect">
            <a:avLst/>
          </a:prstGeom>
        </p:spPr>
      </p:pic>
      <p:pic>
        <p:nvPicPr>
          <p:cNvPr id="6" name="图片 5"/>
          <p:cNvPicPr>
            <a:picLocks noChangeAspect="1"/>
          </p:cNvPicPr>
          <p:nvPr/>
        </p:nvPicPr>
        <p:blipFill>
          <a:blip r:embed="rId2"/>
          <a:stretch>
            <a:fillRect/>
          </a:stretch>
        </p:blipFill>
        <p:spPr>
          <a:xfrm>
            <a:off x="5274310" y="2396490"/>
            <a:ext cx="2827020" cy="2343785"/>
          </a:xfrm>
          <a:prstGeom prst="rect">
            <a:avLst/>
          </a:prstGeom>
        </p:spPr>
      </p:pic>
      <p:sp>
        <p:nvSpPr>
          <p:cNvPr id="7" name="文本框 6"/>
          <p:cNvSpPr txBox="1"/>
          <p:nvPr>
            <p:custDataLst>
              <p:tags r:id="rId3"/>
            </p:custDataLst>
          </p:nvPr>
        </p:nvSpPr>
        <p:spPr>
          <a:xfrm>
            <a:off x="911860" y="2733675"/>
            <a:ext cx="3048000" cy="306705"/>
          </a:xfrm>
          <a:prstGeom prst="rect">
            <a:avLst/>
          </a:prstGeom>
          <a:noFill/>
        </p:spPr>
        <p:txBody>
          <a:bodyPr wrap="square" rtlCol="0">
            <a:spAutoFit/>
          </a:bodyPr>
          <a:p>
            <a:pPr algn="ctr"/>
            <a:r>
              <a:rPr lang="zh-CN" altLang="en-US"/>
              <a:t>项目</a:t>
            </a:r>
            <a:r>
              <a:rPr lang="zh-CN" altLang="en-US"/>
              <a:t>设置</a:t>
            </a:r>
            <a:endParaRPr lang="zh-CN" altLang="en-US"/>
          </a:p>
        </p:txBody>
      </p:sp>
      <p:sp>
        <p:nvSpPr>
          <p:cNvPr id="8" name="文本框 7"/>
          <p:cNvSpPr txBox="1"/>
          <p:nvPr>
            <p:custDataLst>
              <p:tags r:id="rId4"/>
            </p:custDataLst>
          </p:nvPr>
        </p:nvSpPr>
        <p:spPr>
          <a:xfrm>
            <a:off x="995680" y="3322955"/>
            <a:ext cx="3134360" cy="398780"/>
          </a:xfrm>
          <a:prstGeom prst="rect">
            <a:avLst/>
          </a:prstGeom>
          <a:noFill/>
        </p:spPr>
        <p:txBody>
          <a:bodyPr wrap="square" rtlCol="0">
            <a:spAutoFit/>
          </a:bodyPr>
          <a:p>
            <a:r>
              <a:rPr lang="en-US" altLang="zh-CN" sz="1000"/>
              <a:t>       </a:t>
            </a:r>
            <a:r>
              <a:rPr lang="zh-CN" altLang="en-US" sz="1000"/>
              <a:t>上方为打包的场景，下方是打包的平台，可以选择其他平台</a:t>
            </a:r>
            <a:r>
              <a:rPr lang="zh-CN" altLang="en-US" sz="1000"/>
              <a:t>打包。</a:t>
            </a:r>
            <a:endParaRPr lang="zh-CN" altLang="en-US" sz="100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42"/>
          <p:cNvSpPr/>
          <p:nvPr/>
        </p:nvSpPr>
        <p:spPr>
          <a:xfrm>
            <a:off x="1308768" y="1547785"/>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5" name="等腰三角形 42"/>
          <p:cNvSpPr/>
          <p:nvPr/>
        </p:nvSpPr>
        <p:spPr>
          <a:xfrm>
            <a:off x="6626365" y="3047812"/>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0" name="文本框 10"/>
          <p:cNvSpPr txBox="1"/>
          <p:nvPr/>
        </p:nvSpPr>
        <p:spPr>
          <a:xfrm>
            <a:off x="484782" y="465352"/>
            <a:ext cx="3342219"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en-US" sz="1800" dirty="0">
                <a:solidFill>
                  <a:srgbClr val="33495E"/>
                </a:solidFill>
                <a:latin typeface="+mj-ea"/>
                <a:ea typeface="+mj-ea"/>
                <a:sym typeface="Arial" panose="020B0604020202020204"/>
              </a:rPr>
              <a:t>总结</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7" name="TextBox 24"/>
          <p:cNvSpPr>
            <a:spLocks noChangeArrowheads="1"/>
          </p:cNvSpPr>
          <p:nvPr/>
        </p:nvSpPr>
        <p:spPr bwMode="auto">
          <a:xfrm>
            <a:off x="1475846" y="1782887"/>
            <a:ext cx="874712"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项目</a:t>
            </a:r>
            <a:r>
              <a:rPr lang="zh-CN" altLang="en-US" sz="2400" dirty="0">
                <a:solidFill>
                  <a:schemeClr val="bg1"/>
                </a:solidFill>
                <a:latin typeface="Arial" panose="020B0604020202020204"/>
                <a:ea typeface="微软雅黑" panose="020B0503020204020204" pitchFamily="34" charset="-122"/>
                <a:sym typeface="Arial" panose="020B0604020202020204"/>
              </a:rPr>
              <a:t>总结</a:t>
            </a:r>
            <a:endParaRPr lang="zh-CN" altLang="en-US" sz="2400" dirty="0">
              <a:solidFill>
                <a:schemeClr val="bg1"/>
              </a:solidFill>
              <a:latin typeface="Arial" panose="020B0604020202020204"/>
              <a:ea typeface="微软雅黑" panose="020B0503020204020204" pitchFamily="34" charset="-122"/>
              <a:sym typeface="Arial" panose="020B0604020202020204"/>
            </a:endParaRPr>
          </a:p>
        </p:txBody>
      </p:sp>
      <p:sp>
        <p:nvSpPr>
          <p:cNvPr id="38" name="TextBox 31"/>
          <p:cNvSpPr>
            <a:spLocks noChangeArrowheads="1"/>
          </p:cNvSpPr>
          <p:nvPr/>
        </p:nvSpPr>
        <p:spPr bwMode="auto">
          <a:xfrm>
            <a:off x="6793443" y="3282914"/>
            <a:ext cx="874713"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smtClean="0">
                <a:solidFill>
                  <a:schemeClr val="bg1"/>
                </a:solidFill>
                <a:latin typeface="Arial" panose="020B0604020202020204"/>
                <a:ea typeface="微软雅黑" panose="020B0503020204020204" pitchFamily="34" charset="-122"/>
                <a:sym typeface="Arial" panose="020B0604020202020204"/>
              </a:rPr>
              <a:t>仍需</a:t>
            </a:r>
            <a:r>
              <a:rPr lang="zh-CN" altLang="en-US" sz="2400" dirty="0" smtClean="0">
                <a:solidFill>
                  <a:schemeClr val="bg1"/>
                </a:solidFill>
                <a:latin typeface="Arial" panose="020B0604020202020204"/>
                <a:ea typeface="微软雅黑" panose="020B0503020204020204" pitchFamily="34" charset="-122"/>
                <a:sym typeface="Arial" panose="020B0604020202020204"/>
              </a:rPr>
              <a:t>改进</a:t>
            </a:r>
            <a:endParaRPr lang="zh-CN" altLang="en-US" sz="2400" dirty="0" smtClean="0">
              <a:solidFill>
                <a:schemeClr val="bg1"/>
              </a:solidFill>
              <a:latin typeface="Arial" panose="020B0604020202020204"/>
              <a:ea typeface="微软雅黑" panose="020B0503020204020204" pitchFamily="34" charset="-122"/>
              <a:sym typeface="Arial" panose="020B0604020202020204"/>
            </a:endParaRPr>
          </a:p>
        </p:txBody>
      </p:sp>
      <p:sp>
        <p:nvSpPr>
          <p:cNvPr id="41" name="矩形 40"/>
          <p:cNvSpPr/>
          <p:nvPr/>
        </p:nvSpPr>
        <p:spPr>
          <a:xfrm>
            <a:off x="2746001" y="1708394"/>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项目成品基本达到预期。</a:t>
            </a:r>
            <a:r>
              <a:rPr lang="en-US" sz="1000">
                <a:solidFill>
                  <a:srgbClr val="232323"/>
                </a:solidFill>
                <a:latin typeface="Arial" panose="020B0604020202020204"/>
                <a:ea typeface="微软雅黑" panose="020B0503020204020204" pitchFamily="34" charset="-122"/>
                <a:sym typeface="Arial" panose="020B0604020202020204"/>
              </a:rPr>
              <a:t>通过本次毕业设计的让我对游戏开发有了更全面的认识</a:t>
            </a:r>
            <a:r>
              <a:rPr lang="zh-CN" altLang="en-US" sz="1000">
                <a:solidFill>
                  <a:srgbClr val="232323"/>
                </a:solidFill>
                <a:latin typeface="Arial" panose="020B0604020202020204"/>
                <a:ea typeface="微软雅黑" panose="020B0503020204020204" pitchFamily="34" charset="-122"/>
                <a:sym typeface="Arial" panose="020B0604020202020204"/>
              </a:rPr>
              <a:t>，因为之前的开发过程中我只负责前端程序方面，现在要负责整个游戏开发的全部环节，从设计到美术，到框架搭建都需要大量的时间。今后在项目开发过程中应该有事先的、更全面的</a:t>
            </a:r>
            <a:r>
              <a:rPr lang="zh-CN" altLang="en-US" sz="1000">
                <a:solidFill>
                  <a:srgbClr val="232323"/>
                </a:solidFill>
                <a:latin typeface="Arial" panose="020B0604020202020204"/>
                <a:ea typeface="微软雅黑" panose="020B0503020204020204" pitchFamily="34" charset="-122"/>
                <a:sym typeface="Arial" panose="020B0604020202020204"/>
              </a:rPr>
              <a:t>思考。</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2" name="等腰三角形 42"/>
          <p:cNvSpPr/>
          <p:nvPr/>
        </p:nvSpPr>
        <p:spPr>
          <a:xfrm>
            <a:off x="2582763" y="1547785"/>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4" name="矩形 53"/>
          <p:cNvSpPr/>
          <p:nvPr/>
        </p:nvSpPr>
        <p:spPr>
          <a:xfrm>
            <a:off x="1482284" y="3208421"/>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最早的游戏设计的功能太过复杂和庞大以至于我在工作之余无法顺利完成之前的功能设计。加之</a:t>
            </a:r>
            <a:r>
              <a:rPr sz="1000">
                <a:solidFill>
                  <a:srgbClr val="232323"/>
                </a:solidFill>
                <a:latin typeface="Arial" panose="020B0604020202020204"/>
                <a:ea typeface="微软雅黑" panose="020B0503020204020204" pitchFamily="34" charset="-122"/>
                <a:sym typeface="Arial" panose="020B0604020202020204"/>
              </a:rPr>
              <a:t>自身能力和开发成本的原因,对许多功能进行删减。在以后的时间里会不断完善项目、提高自身能力，不断增加玩法以提高游戏可玩性。例如增加派系和技能概念。</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6" name="等腰三角形 42"/>
          <p:cNvSpPr/>
          <p:nvPr/>
        </p:nvSpPr>
        <p:spPr>
          <a:xfrm>
            <a:off x="1308768" y="3047812"/>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35781" y="1245349"/>
            <a:ext cx="4272439" cy="1177245"/>
          </a:xfrm>
          <a:prstGeom prst="rect">
            <a:avLst/>
          </a:prstGeom>
          <a:noFill/>
        </p:spPr>
        <p:txBody>
          <a:bodyPr wrap="square" lIns="68580" tIns="34290" rIns="68580" bIns="34290" rtlCol="0">
            <a:spAutoFit/>
          </a:bodyPr>
          <a:lstStyle/>
          <a:p>
            <a:pPr algn="ctr">
              <a:defRPr/>
            </a:pPr>
            <a:r>
              <a:rPr lang="en-US" altLang="zh-CN" sz="7200" b="1" dirty="0">
                <a:solidFill>
                  <a:srgbClr val="33495E"/>
                </a:solidFill>
                <a:latin typeface="Arial" panose="020B0604020202020204"/>
                <a:ea typeface="微软雅黑" panose="020B0503020204020204" pitchFamily="34" charset="-122"/>
                <a:sym typeface="Arial" panose="020B0604020202020204"/>
              </a:rPr>
              <a:t>THANKS</a:t>
            </a:r>
            <a:endParaRPr lang="en-US" altLang="zh-CN" sz="7200" b="1" dirty="0">
              <a:solidFill>
                <a:srgbClr val="33495E"/>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3542110" y="2180959"/>
            <a:ext cx="2059781" cy="560705"/>
          </a:xfrm>
          <a:prstGeom prst="rect">
            <a:avLst/>
          </a:prstGeom>
          <a:noFill/>
        </p:spPr>
        <p:txBody>
          <a:bodyPr wrap="square" lIns="68580" tIns="34290" rIns="68580" bIns="34290" rtlCol="0">
            <a:spAutoFit/>
          </a:bodyPr>
          <a:lstStyle/>
          <a:p>
            <a:pPr algn="ctr">
              <a:defRPr/>
            </a:pPr>
            <a:r>
              <a:rPr lang="zh-CN" altLang="en-US" sz="3200" dirty="0">
                <a:solidFill>
                  <a:srgbClr val="33495E"/>
                </a:solidFill>
                <a:latin typeface="Arial" panose="020B0604020202020204"/>
                <a:ea typeface="微软雅黑" panose="020B0503020204020204" pitchFamily="34" charset="-122"/>
                <a:sym typeface="Arial" panose="020B0604020202020204"/>
              </a:rPr>
              <a:t>感谢观看</a:t>
            </a:r>
            <a:endParaRPr lang="zh-CN" altLang="en-US" sz="3200" dirty="0">
              <a:solidFill>
                <a:srgbClr val="33495E"/>
              </a:solidFill>
              <a:latin typeface="Arial" panose="020B0604020202020204"/>
              <a:ea typeface="微软雅黑" panose="020B0503020204020204" pitchFamily="34" charset="-122"/>
              <a:sym typeface="Arial" panose="020B0604020202020204"/>
            </a:endParaRPr>
          </a:p>
        </p:txBody>
      </p:sp>
      <p:sp>
        <p:nvSpPr>
          <p:cNvPr id="11" name="TextBox 24"/>
          <p:cNvSpPr txBox="1"/>
          <p:nvPr/>
        </p:nvSpPr>
        <p:spPr>
          <a:xfrm>
            <a:off x="1449705" y="2812415"/>
            <a:ext cx="624459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12" name="组合 11"/>
          <p:cNvGrpSpPr/>
          <p:nvPr/>
        </p:nvGrpSpPr>
        <p:grpSpPr>
          <a:xfrm>
            <a:off x="2931097" y="3870869"/>
            <a:ext cx="3281806" cy="284029"/>
            <a:chOff x="3153258" y="4604579"/>
            <a:chExt cx="3080245" cy="216027"/>
          </a:xfrm>
          <a:solidFill>
            <a:srgbClr val="232323"/>
          </a:solidFill>
        </p:grpSpPr>
        <p:sp>
          <p:nvSpPr>
            <p:cNvPr id="13"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14"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pic>
        <p:nvPicPr>
          <p:cNvPr id="4" name="图片 3" descr="icon"/>
          <p:cNvPicPr>
            <a:picLocks noChangeAspect="1"/>
          </p:cNvPicPr>
          <p:nvPr>
            <p:custDataLst>
              <p:tags r:id="rId1"/>
            </p:custDataLst>
          </p:nvPr>
        </p:nvPicPr>
        <p:blipFill>
          <a:blip r:embed="rId2"/>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57491" y="2311823"/>
            <a:ext cx="2876631"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950" dirty="0">
              <a:solidFill>
                <a:srgbClr val="33495E"/>
              </a:solidFill>
              <a:latin typeface="Arial" panose="020B0604020202020204"/>
              <a:ea typeface="微软雅黑" panose="020B0503020204020204" pitchFamily="34" charset="-122"/>
              <a:sym typeface="Arial" panose="020B0604020202020204"/>
            </a:endParaRPr>
          </a:p>
        </p:txBody>
      </p:sp>
      <p:sp>
        <p:nvSpPr>
          <p:cNvPr id="25" name="圆角矩形 24"/>
          <p:cNvSpPr/>
          <p:nvPr/>
        </p:nvSpPr>
        <p:spPr>
          <a:xfrm>
            <a:off x="1327390"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26" name="文本框 17"/>
          <p:cNvSpPr txBox="1"/>
          <p:nvPr/>
        </p:nvSpPr>
        <p:spPr>
          <a:xfrm>
            <a:off x="1277884" y="2364055"/>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01</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7" name="圆角矩形 36"/>
          <p:cNvSpPr/>
          <p:nvPr/>
        </p:nvSpPr>
        <p:spPr>
          <a:xfrm>
            <a:off x="1327390" y="3317626"/>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38" name="文本框 17"/>
          <p:cNvSpPr txBox="1"/>
          <p:nvPr/>
        </p:nvSpPr>
        <p:spPr>
          <a:xfrm>
            <a:off x="1292460" y="3321333"/>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0"/>
          <p:cNvSpPr txBox="1"/>
          <p:nvPr/>
        </p:nvSpPr>
        <p:spPr>
          <a:xfrm>
            <a:off x="1772067" y="3254818"/>
            <a:ext cx="2862055"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36" name="文本框 10"/>
          <p:cNvSpPr txBox="1"/>
          <p:nvPr/>
        </p:nvSpPr>
        <p:spPr>
          <a:xfrm>
            <a:off x="5834289" y="2311823"/>
            <a:ext cx="2639776"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设计思路</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42" name="圆角矩形 41"/>
          <p:cNvSpPr/>
          <p:nvPr/>
        </p:nvSpPr>
        <p:spPr>
          <a:xfrm>
            <a:off x="5399286"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43" name="文本框 17"/>
          <p:cNvSpPr txBox="1"/>
          <p:nvPr/>
        </p:nvSpPr>
        <p:spPr>
          <a:xfrm>
            <a:off x="5349780" y="2364055"/>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02</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50" name="文本框 10"/>
          <p:cNvSpPr txBox="1"/>
          <p:nvPr/>
        </p:nvSpPr>
        <p:spPr>
          <a:xfrm>
            <a:off x="5834288" y="3254819"/>
            <a:ext cx="2633877" cy="514350"/>
          </a:xfrm>
          <a:prstGeom prst="rect">
            <a:avLst/>
          </a:prstGeom>
          <a:noFill/>
        </p:spPr>
        <p:txBody>
          <a:bodyPr wrap="square" rtlCol="0">
            <a:spAutoFit/>
          </a:bodyPr>
          <a:lstStyle/>
          <a:p>
            <a:r>
              <a:rPr lang="zh-CN" sz="1800" dirty="0">
                <a:solidFill>
                  <a:srgbClr val="33495E"/>
                </a:solidFill>
                <a:latin typeface="Arial" panose="020B0604020202020204"/>
                <a:ea typeface="微软雅黑" panose="020B0503020204020204" pitchFamily="34" charset="-122"/>
                <a:sym typeface="Arial" panose="020B0604020202020204"/>
              </a:rPr>
              <a:t>项目成品</a:t>
            </a:r>
            <a:endParaRPr 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Result</a:t>
            </a:r>
            <a:endParaRPr lang="en-US" altLang="zh-CN" sz="950" dirty="0">
              <a:solidFill>
                <a:srgbClr val="33495E"/>
              </a:solidFill>
              <a:latin typeface="Arial" panose="020B0604020202020204"/>
              <a:ea typeface="微软雅黑" panose="020B0503020204020204" pitchFamily="34" charset="-122"/>
              <a:sym typeface="Arial" panose="020B0604020202020204"/>
            </a:endParaRPr>
          </a:p>
        </p:txBody>
      </p:sp>
      <p:sp>
        <p:nvSpPr>
          <p:cNvPr id="51" name="圆角矩形 50"/>
          <p:cNvSpPr/>
          <p:nvPr/>
        </p:nvSpPr>
        <p:spPr>
          <a:xfrm>
            <a:off x="5399286" y="3317627"/>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52" name="文本框 17"/>
          <p:cNvSpPr txBox="1"/>
          <p:nvPr/>
        </p:nvSpPr>
        <p:spPr>
          <a:xfrm>
            <a:off x="5327746" y="3321334"/>
            <a:ext cx="549978" cy="400110"/>
          </a:xfrm>
          <a:prstGeom prst="rect">
            <a:avLst/>
          </a:prstGeom>
          <a:noFill/>
        </p:spPr>
        <p:txBody>
          <a:bodyPr wrap="square" rtlCol="0">
            <a:spAutoFit/>
          </a:bodyPr>
          <a:lstStyle/>
          <a:p>
            <a:pPr algn="ct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04</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3648196" y="703339"/>
            <a:ext cx="1847608" cy="769441"/>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sym typeface="Arial" panose="020B0604020202020204"/>
              </a:rPr>
              <a:t>目 录</a:t>
            </a:r>
            <a:endParaRPr lang="zh-CN" altLang="en-US" sz="4400" spc="-225" dirty="0">
              <a:solidFill>
                <a:srgbClr val="33495E"/>
              </a:solidFill>
              <a:latin typeface="汉真广标" pitchFamily="49" charset="-122"/>
              <a:ea typeface="汉真广标" pitchFamily="49" charset="-122"/>
              <a:sym typeface="Arial" panose="020B0604020202020204"/>
            </a:endParaRPr>
          </a:p>
        </p:txBody>
      </p:sp>
      <p:sp>
        <p:nvSpPr>
          <p:cNvPr id="3" name="文本框 2"/>
          <p:cNvSpPr txBox="1"/>
          <p:nvPr/>
        </p:nvSpPr>
        <p:spPr>
          <a:xfrm>
            <a:off x="3733745" y="1376257"/>
            <a:ext cx="1676510" cy="369332"/>
          </a:xfrm>
          <a:prstGeom prst="rect">
            <a:avLst/>
          </a:prstGeom>
          <a:noFill/>
        </p:spPr>
        <p:txBody>
          <a:bodyPr vert="horz" wrap="square" rtlCol="0">
            <a:spAutoFit/>
          </a:bodyPr>
          <a:lstStyle/>
          <a:p>
            <a:pPr algn="ctr"/>
            <a:r>
              <a:rPr lang="en-US" altLang="zh-CN" sz="1800" b="1" dirty="0">
                <a:solidFill>
                  <a:srgbClr val="33495E"/>
                </a:solidFill>
                <a:latin typeface="Arial" panose="020B0604020202020204"/>
                <a:ea typeface="微软雅黑" panose="020B0503020204020204" pitchFamily="34" charset="-122"/>
                <a:sym typeface="Arial" panose="020B0604020202020204"/>
              </a:rPr>
              <a:t>CONTENTS</a:t>
            </a:r>
            <a:endParaRPr lang="en-US" altLang="zh-CN" sz="1800" b="1" dirty="0">
              <a:solidFill>
                <a:srgbClr val="33495E"/>
              </a:solidFill>
              <a:latin typeface="Arial" panose="020B0604020202020204"/>
              <a:ea typeface="微软雅黑" panose="020B0503020204020204" pitchFamily="34" charset="-122"/>
              <a:sym typeface="Arial" panose="020B0604020202020204"/>
            </a:endParaRPr>
          </a:p>
        </p:txBody>
      </p:sp>
      <p:sp>
        <p:nvSpPr>
          <p:cNvPr id="2" name="矩形 1"/>
          <p:cNvSpPr/>
          <p:nvPr/>
        </p:nvSpPr>
        <p:spPr>
          <a:xfrm>
            <a:off x="4261623" y="17855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01</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7"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题目的选择出于兴趣爱好，希望做一款类似《骑马与砍杀》和《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》的即时策略游戏，同时融入沙盒、养成等元素。</a:t>
            </a:r>
            <a:endParaRPr lang="zh-CN"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8" name="文本框 10"/>
          <p:cNvSpPr txBox="1"/>
          <p:nvPr/>
        </p:nvSpPr>
        <p:spPr>
          <a:xfrm>
            <a:off x="798765" y="1968925"/>
            <a:ext cx="5760640" cy="892552"/>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3600" dirty="0">
                <a:solidFill>
                  <a:srgbClr val="33495E"/>
                </a:solidFill>
                <a:latin typeface="Arial" panose="020B0604020202020204"/>
                <a:ea typeface="微软雅黑" panose="020B0503020204020204" pitchFamily="34" charset="-122"/>
                <a:sym typeface="Arial" panose="020B0604020202020204"/>
              </a:rPr>
              <a:t>与</a:t>
            </a:r>
            <a:r>
              <a:rPr lang="zh-CN" altLang="en-US" sz="36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5" name="矩形 4"/>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5304663" y="1027075"/>
            <a:ext cx="3251597" cy="3131627"/>
          </a:xfrm>
          <a:prstGeom prst="rect">
            <a:avLst/>
          </a:prstGeom>
          <a:noFill/>
        </p:spPr>
        <p:txBody>
          <a:bodyPr wrap="square" lIns="68580" tIns="34290" rIns="68580" bIns="34290" rtlCol="0">
            <a:spAutoFit/>
          </a:bodyPr>
          <a:lstStyle/>
          <a:p>
            <a:r>
              <a:rPr lang="en-US" altLang="zh-CN" sz="19900" b="1" i="1" dirty="0" smtClean="0">
                <a:solidFill>
                  <a:srgbClr val="DCE3E8"/>
                </a:solidFill>
                <a:latin typeface="Arial" panose="020B0604020202020204"/>
                <a:ea typeface="微软雅黑" panose="020B0503020204020204" pitchFamily="34" charset="-122"/>
                <a:sym typeface="Arial" panose="020B0604020202020204"/>
              </a:rPr>
              <a:t>01</a:t>
            </a:r>
            <a:endParaRPr lang="zh-CN" altLang="en-US" sz="19900" b="1" i="1" dirty="0">
              <a:solidFill>
                <a:srgbClr val="DCE3E8"/>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6488" y="3473297"/>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nvSpPr>
        <p:spPr>
          <a:xfrm>
            <a:off x="4248866" y="2243296"/>
            <a:ext cx="3855907"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排名第8、15、17的这三款游戏不同与当下较流行的mmo或者射击游戏。这三款游戏分别是腐蚀rust、方舟和饥荒。这三款都是沙盒类养成游戏，也就是说在游戏节奏普遍较快的大潮流下仍然有许多玩家选择沙盒类游戏</a:t>
            </a:r>
            <a:r>
              <a:rPr lang="zh-CN" sz="1000">
                <a:solidFill>
                  <a:srgbClr val="232323"/>
                </a:solidFill>
                <a:latin typeface="Arial" panose="020B0604020202020204"/>
                <a:ea typeface="微软雅黑" panose="020B0503020204020204" pitchFamily="34" charset="-122"/>
                <a:sym typeface="Arial" panose="020B0604020202020204"/>
              </a:rPr>
              <a:t>。</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4250136" y="1134566"/>
            <a:ext cx="2079277" cy="460375"/>
          </a:xfrm>
          <a:prstGeom prst="rect">
            <a:avLst/>
          </a:prstGeom>
        </p:spPr>
        <p:txBody>
          <a:bodyPr wrap="square">
            <a:spAutoFit/>
          </a:bodyPr>
          <a:lstStyle/>
          <a:p>
            <a:pPr lvl="0"/>
            <a:r>
              <a:rPr lang="zh-CN" altLang="en-US" sz="2400" dirty="0">
                <a:solidFill>
                  <a:srgbClr val="232323"/>
                </a:solidFill>
                <a:latin typeface="Arial" panose="020B0604020202020204"/>
                <a:ea typeface="微软雅黑" panose="020B0503020204020204" pitchFamily="34" charset="-122"/>
                <a:sym typeface="Arial" panose="020B0604020202020204"/>
              </a:rPr>
              <a:t>数据调研</a:t>
            </a:r>
            <a:endParaRPr lang="zh-CN" altLang="en-US" sz="2400" dirty="0">
              <a:solidFill>
                <a:srgbClr val="232323"/>
              </a:solidFill>
              <a:latin typeface="Arial" panose="020B0604020202020204"/>
              <a:ea typeface="微软雅黑" panose="020B0503020204020204" pitchFamily="34" charset="-122"/>
              <a:sym typeface="Arial" panose="020B0604020202020204"/>
            </a:endParaRPr>
          </a:p>
        </p:txBody>
      </p:sp>
      <p:pic>
        <p:nvPicPr>
          <p:cNvPr id="2" name="图片 42"/>
          <p:cNvPicPr>
            <a:picLocks noChangeAspect="1"/>
          </p:cNvPicPr>
          <p:nvPr>
            <p:custDataLst>
              <p:tags r:id="rId1"/>
            </p:custDataLst>
          </p:nvPr>
        </p:nvPicPr>
        <p:blipFill>
          <a:blip r:embed="rId2"/>
          <a:stretch>
            <a:fillRect/>
          </a:stretch>
        </p:blipFill>
        <p:spPr>
          <a:xfrm>
            <a:off x="1054100" y="1134745"/>
            <a:ext cx="2773045" cy="3301365"/>
          </a:xfrm>
          <a:prstGeom prst="rect">
            <a:avLst/>
          </a:prstGeom>
          <a:noFill/>
          <a:ln w="9525">
            <a:noFill/>
          </a:ln>
        </p:spPr>
      </p:pic>
      <p:sp>
        <p:nvSpPr>
          <p:cNvPr id="4" name="矩形 3"/>
          <p:cNvSpPr/>
          <p:nvPr>
            <p:custDataLst>
              <p:tags r:id="rId3"/>
            </p:custDataLst>
          </p:nvPr>
        </p:nvSpPr>
        <p:spPr>
          <a:xfrm>
            <a:off x="4248785" y="1750695"/>
            <a:ext cx="3175635" cy="337185"/>
          </a:xfrm>
          <a:prstGeom prst="rect">
            <a:avLst/>
          </a:prstGeom>
        </p:spPr>
        <p:txBody>
          <a:bodyPr wrap="square">
            <a:spAutoFit/>
          </a:bodyPr>
          <a:p>
            <a:pPr lvl="0"/>
            <a:r>
              <a:rPr lang="en-US" altLang="zh-CN" sz="1600" dirty="0">
                <a:solidFill>
                  <a:srgbClr val="232323"/>
                </a:solidFill>
                <a:latin typeface="+mj-ea"/>
                <a:ea typeface="+mj-ea"/>
                <a:cs typeface="+mj-ea"/>
                <a:sym typeface="Arial" panose="020B0604020202020204"/>
              </a:rPr>
              <a:t>steam</a:t>
            </a:r>
            <a:r>
              <a:rPr lang="zh-CN" altLang="en-US" sz="1600" dirty="0">
                <a:solidFill>
                  <a:srgbClr val="232323"/>
                </a:solidFill>
                <a:latin typeface="+mj-ea"/>
                <a:ea typeface="+mj-ea"/>
                <a:cs typeface="+mj-ea"/>
                <a:sym typeface="Arial" panose="020B0604020202020204"/>
              </a:rPr>
              <a:t>游戏在线人数排行榜</a:t>
            </a:r>
            <a:endParaRPr lang="zh-CN" altLang="en-US" sz="1600" dirty="0">
              <a:solidFill>
                <a:srgbClr val="232323"/>
              </a:solidFill>
              <a:latin typeface="+mj-ea"/>
              <a:ea typeface="+mj-ea"/>
              <a:cs typeface="+mj-ea"/>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MH_Text_1"/>
          <p:cNvSpPr txBox="1"/>
          <p:nvPr/>
        </p:nvSpPr>
        <p:spPr>
          <a:xfrm>
            <a:off x="908827" y="3542718"/>
            <a:ext cx="1664100" cy="797479"/>
          </a:xfrm>
          <a:prstGeom prst="rect">
            <a:avLst/>
          </a:prstGeom>
          <a:noFill/>
        </p:spPr>
        <p:txBody>
          <a:bodyPr lIns="68580" tIns="34290" rIns="68580" bIns="34290" anchor="ctr"/>
          <a:lstStyle/>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开发引擎选择</a:t>
            </a:r>
            <a:r>
              <a:rPr sz="1000">
                <a:solidFill>
                  <a:srgbClr val="232323"/>
                </a:solidFill>
                <a:latin typeface="Arial" panose="020B0604020202020204"/>
                <a:ea typeface="微软雅黑" panose="020B0503020204020204" pitchFamily="34" charset="-122"/>
                <a:sym typeface="Arial" panose="020B0604020202020204"/>
              </a:rPr>
              <a:t>Unity简单易上手，它还有一个有</a:t>
            </a:r>
            <a:r>
              <a:rPr lang="zh-CN" sz="1000">
                <a:solidFill>
                  <a:srgbClr val="232323"/>
                </a:solidFill>
                <a:latin typeface="Arial" panose="020B0604020202020204"/>
                <a:ea typeface="微软雅黑" panose="020B0503020204020204" pitchFamily="34" charset="-122"/>
                <a:sym typeface="Arial" panose="020B0604020202020204"/>
              </a:rPr>
              <a:t>特</a:t>
            </a:r>
            <a:r>
              <a:rPr sz="1000">
                <a:solidFill>
                  <a:srgbClr val="232323"/>
                </a:solidFill>
                <a:latin typeface="Arial" panose="020B0604020202020204"/>
                <a:ea typeface="微软雅黑" panose="020B0503020204020204" pitchFamily="34" charset="-122"/>
                <a:sym typeface="Arial" panose="020B0604020202020204"/>
              </a:rPr>
              <a:t>点就是方便移植到其他平台</a:t>
            </a:r>
            <a:r>
              <a:rPr lang="zh-CN" sz="1000">
                <a:solidFill>
                  <a:srgbClr val="232323"/>
                </a:solidFill>
                <a:latin typeface="Arial" panose="020B0604020202020204"/>
                <a:ea typeface="微软雅黑" panose="020B0503020204020204" pitchFamily="34" charset="-122"/>
                <a:sym typeface="Arial" panose="020B0604020202020204"/>
              </a:rPr>
              <a:t>，我有使用经验。</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49" name="TextBox 1210"/>
          <p:cNvSpPr/>
          <p:nvPr/>
        </p:nvSpPr>
        <p:spPr>
          <a:xfrm>
            <a:off x="1081815" y="3166900"/>
            <a:ext cx="1307306" cy="314325"/>
          </a:xfrm>
          <a:prstGeom prst="rect">
            <a:avLst/>
          </a:prstGeom>
          <a:noFill/>
          <a:ln w="9525">
            <a:noFill/>
            <a:miter/>
          </a:ln>
        </p:spPr>
        <p:txBody>
          <a:bodyPr wrap="square" lIns="68580" tIns="34290" rIns="68580" bIns="34290">
            <a:spAutoFit/>
          </a:bodyPr>
          <a:lstStyle/>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Unity</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50" name="MH_Text_1"/>
          <p:cNvSpPr txBox="1"/>
          <p:nvPr/>
        </p:nvSpPr>
        <p:spPr>
          <a:xfrm>
            <a:off x="2784519" y="3542718"/>
            <a:ext cx="1664100" cy="797479"/>
          </a:xfrm>
          <a:prstGeom prst="rect">
            <a:avLst/>
          </a:prstGeom>
          <a:noFill/>
        </p:spPr>
        <p:txBody>
          <a:bodyPr lIns="68580" tIns="34290" rIns="68580" bIns="34290" anchor="t" anchorCtr="0"/>
          <a:lstStyle/>
          <a:p>
            <a:pPr algn="l" fontAlgn="ct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编程软件使用Visual Studio2020</a:t>
            </a:r>
            <a:r>
              <a:rPr lang="zh-CN" sz="1000">
                <a:solidFill>
                  <a:srgbClr val="232323"/>
                </a:solidFill>
                <a:latin typeface="Arial" panose="020B0604020202020204"/>
                <a:ea typeface="微软雅黑" panose="020B0503020204020204" pitchFamily="34" charset="-122"/>
                <a:sym typeface="Arial" panose="020B0604020202020204"/>
              </a:rPr>
              <a:t>，</a:t>
            </a:r>
            <a:r>
              <a:rPr lang="en-US" altLang="zh-CN" sz="1000">
                <a:solidFill>
                  <a:srgbClr val="232323"/>
                </a:solidFill>
                <a:latin typeface="Arial" panose="020B0604020202020204"/>
                <a:ea typeface="微软雅黑" panose="020B0503020204020204" pitchFamily="34" charset="-122"/>
                <a:sym typeface="Arial" panose="020B0604020202020204"/>
              </a:rPr>
              <a:t>VS</a:t>
            </a:r>
            <a:r>
              <a:rPr lang="zh-CN" altLang="en-US" sz="1000">
                <a:solidFill>
                  <a:srgbClr val="232323"/>
                </a:solidFill>
                <a:latin typeface="Arial" panose="020B0604020202020204"/>
                <a:ea typeface="微软雅黑" panose="020B0503020204020204" pitchFamily="34" charset="-122"/>
                <a:sym typeface="Arial" panose="020B0604020202020204"/>
              </a:rPr>
              <a:t>和</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契合程度高，且本身非常成熟。</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1" name="TextBox 1210"/>
          <p:cNvSpPr/>
          <p:nvPr/>
        </p:nvSpPr>
        <p:spPr>
          <a:xfrm>
            <a:off x="2907030" y="3162935"/>
            <a:ext cx="1403985" cy="360045"/>
          </a:xfrm>
          <a:prstGeom prst="rect">
            <a:avLst/>
          </a:prstGeom>
          <a:noFill/>
          <a:ln w="9525">
            <a:noFill/>
            <a:miter/>
          </a:ln>
        </p:spPr>
        <p:txBody>
          <a:bodyPr wrap="square" lIns="68580" tIns="34290" rIns="68580" bIns="34290">
            <a:noAutofit/>
          </a:bodyPr>
          <a:lstStyle/>
          <a:p>
            <a:pPr lvl="0" algn="ctr">
              <a:lnSpc>
                <a:spcPct val="100000"/>
              </a:lnSpc>
            </a:pPr>
            <a:r>
              <a:rPr lang="en-US" altLang="zh-CN" sz="1600" dirty="0">
                <a:solidFill>
                  <a:srgbClr val="232323"/>
                </a:solidFill>
                <a:latin typeface="Arial" panose="020B0604020202020204"/>
                <a:ea typeface="微软雅黑" panose="020B0503020204020204" pitchFamily="34" charset="-122"/>
                <a:sym typeface="Arial" panose="020B0604020202020204"/>
              </a:rPr>
              <a:t>Visual Studio</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sp>
        <p:nvSpPr>
          <p:cNvPr id="52" name="MH_Text_1"/>
          <p:cNvSpPr txBox="1"/>
          <p:nvPr/>
        </p:nvSpPr>
        <p:spPr>
          <a:xfrm>
            <a:off x="4660212" y="3542718"/>
            <a:ext cx="1664100" cy="797479"/>
          </a:xfrm>
          <a:prstGeom prst="rect">
            <a:avLst/>
          </a:prstGeom>
          <a:noFill/>
        </p:spPr>
        <p:txBody>
          <a:bodyPr lIns="68580" tIns="34290" rIns="68580" bIns="34290" anchor="t" anchorCtr="0"/>
          <a:lstStyle/>
          <a:p>
            <a:pPr algn="l">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为了方便代码迭代和多端同步，项目</a:t>
            </a:r>
            <a:r>
              <a:rPr lang="zh-CN" sz="1000">
                <a:solidFill>
                  <a:srgbClr val="232323"/>
                </a:solidFill>
                <a:latin typeface="Arial" panose="020B0604020202020204"/>
                <a:ea typeface="微软雅黑" panose="020B0503020204020204" pitchFamily="34" charset="-122"/>
                <a:sym typeface="Arial" panose="020B0604020202020204"/>
              </a:rPr>
              <a:t>托管到</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平台，无需租赁个人服务器。</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5" name="MH_Text_1"/>
          <p:cNvSpPr txBox="1"/>
          <p:nvPr/>
        </p:nvSpPr>
        <p:spPr>
          <a:xfrm>
            <a:off x="6571074" y="3542718"/>
            <a:ext cx="1664100" cy="797479"/>
          </a:xfrm>
          <a:prstGeom prst="rect">
            <a:avLst/>
          </a:prstGeom>
          <a:noFill/>
        </p:spPr>
        <p:txBody>
          <a:bodyPr lIns="68580" tIns="34290" rIns="68580" bIns="34290" anchor="t" anchorCtr="0"/>
          <a:lstStyle/>
          <a:p>
            <a:pPr algn="l">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Fork</a:t>
            </a:r>
            <a:r>
              <a:rPr lang="zh-CN" altLang="en-US" sz="1000">
                <a:solidFill>
                  <a:srgbClr val="232323"/>
                </a:solidFill>
                <a:latin typeface="Arial" panose="020B0604020202020204"/>
                <a:ea typeface="微软雅黑" panose="020B0503020204020204" pitchFamily="34" charset="-122"/>
                <a:sym typeface="Arial" panose="020B0604020202020204"/>
              </a:rPr>
              <a:t>是我认为最好的版本管理工具，可以快速迭代项目文件。</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grpSp>
        <p:nvGrpSpPr>
          <p:cNvPr id="65" name="Group 51"/>
          <p:cNvGrpSpPr/>
          <p:nvPr/>
        </p:nvGrpSpPr>
        <p:grpSpPr bwMode="auto">
          <a:xfrm>
            <a:off x="1497720" y="1972806"/>
            <a:ext cx="486315" cy="393464"/>
            <a:chOff x="2801" y="1980"/>
            <a:chExt cx="136" cy="110"/>
          </a:xfrm>
          <a:solidFill>
            <a:schemeClr val="bg1"/>
          </a:solidFill>
        </p:grpSpPr>
        <p:sp>
          <p:nvSpPr>
            <p:cNvPr id="67" name="Freeform 42"/>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sp>
          <p:nvSpPr>
            <p:cNvPr id="69" name="Freeform 43"/>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2"/>
          <a:stretch>
            <a:fillRect/>
          </a:stretch>
        </p:blipFill>
        <p:spPr>
          <a:xfrm>
            <a:off x="1289050" y="2121535"/>
            <a:ext cx="904875" cy="904875"/>
          </a:xfrm>
          <a:prstGeom prst="rect">
            <a:avLst/>
          </a:prstGeom>
        </p:spPr>
      </p:pic>
      <p:sp>
        <p:nvSpPr>
          <p:cNvPr id="3" name="TextBox 1210"/>
          <p:cNvSpPr/>
          <p:nvPr>
            <p:custDataLst>
              <p:tags r:id="rId3"/>
            </p:custDataLst>
          </p:nvPr>
        </p:nvSpPr>
        <p:spPr>
          <a:xfrm>
            <a:off x="3236595" y="1069340"/>
            <a:ext cx="2670810" cy="375920"/>
          </a:xfrm>
          <a:prstGeom prst="rect">
            <a:avLst/>
          </a:prstGeom>
          <a:noFill/>
          <a:ln w="9525">
            <a:noFill/>
            <a:miter/>
          </a:ln>
        </p:spPr>
        <p:txBody>
          <a:bodyPr wrap="square" lIns="68580" tIns="34290" rIns="68580" bIns="34290">
            <a:spAutoFit/>
          </a:bodyPr>
          <a:p>
            <a:pPr lvl="0" algn="ctr"/>
            <a:r>
              <a:rPr lang="zh-CN" altLang="zh-CN" sz="2000" dirty="0">
                <a:solidFill>
                  <a:srgbClr val="232323"/>
                </a:solidFill>
                <a:latin typeface="Arial" panose="020B0604020202020204"/>
                <a:ea typeface="微软雅黑" panose="020B0503020204020204" pitchFamily="34" charset="-122"/>
                <a:sym typeface="Arial" panose="020B0604020202020204"/>
              </a:rPr>
              <a:t>开发软件</a:t>
            </a:r>
            <a:endParaRPr lang="zh-CN" altLang="zh-CN" sz="2000" dirty="0">
              <a:solidFill>
                <a:srgbClr val="232323"/>
              </a:solidFill>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3146425" y="2106930"/>
            <a:ext cx="933450" cy="914400"/>
          </a:xfrm>
          <a:prstGeom prst="rect">
            <a:avLst/>
          </a:prstGeom>
        </p:spPr>
      </p:pic>
      <p:sp>
        <p:nvSpPr>
          <p:cNvPr id="7" name="TextBox 1210"/>
          <p:cNvSpPr/>
          <p:nvPr>
            <p:custDataLst>
              <p:tags r:id="rId6"/>
            </p:custDataLst>
          </p:nvPr>
        </p:nvSpPr>
        <p:spPr>
          <a:xfrm>
            <a:off x="4745765" y="3170710"/>
            <a:ext cx="1307306" cy="314325"/>
          </a:xfrm>
          <a:prstGeom prst="rect">
            <a:avLst/>
          </a:prstGeom>
          <a:noFill/>
          <a:ln w="9525">
            <a:noFill/>
            <a:miter/>
          </a:ln>
        </p:spPr>
        <p:txBody>
          <a:bodyPr wrap="square" lIns="68580" tIns="34290" rIns="68580" bIns="34290">
            <a:spAutoFit/>
          </a:bodyPr>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Github</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9" name="TextBox 1210"/>
          <p:cNvSpPr/>
          <p:nvPr>
            <p:custDataLst>
              <p:tags r:id="rId7"/>
            </p:custDataLst>
          </p:nvPr>
        </p:nvSpPr>
        <p:spPr>
          <a:xfrm>
            <a:off x="1081815" y="1633375"/>
            <a:ext cx="1307306"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渲染引擎</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0" name="TextBox 1210"/>
          <p:cNvSpPr/>
          <p:nvPr>
            <p:custDataLst>
              <p:tags r:id="rId8"/>
            </p:custDataLst>
          </p:nvPr>
        </p:nvSpPr>
        <p:spPr>
          <a:xfrm>
            <a:off x="2907030" y="1629410"/>
            <a:ext cx="1403985" cy="360045"/>
          </a:xfrm>
          <a:prstGeom prst="rect">
            <a:avLst/>
          </a:prstGeom>
          <a:noFill/>
          <a:ln w="9525">
            <a:noFill/>
            <a:miter/>
          </a:ln>
        </p:spPr>
        <p:txBody>
          <a:bodyPr wrap="square" lIns="68580" tIns="34290" rIns="68580" bIns="34290">
            <a:noAutofit/>
          </a:bodyPr>
          <a:lstStyle/>
          <a:p>
            <a:pPr lvl="0" algn="ctr">
              <a:lnSpc>
                <a:spcPct val="100000"/>
              </a:lnSpc>
            </a:pPr>
            <a:r>
              <a:rPr lang="zh-CN" altLang="en-US" sz="1600" dirty="0">
                <a:solidFill>
                  <a:srgbClr val="232323"/>
                </a:solidFill>
                <a:latin typeface="Arial" panose="020B0604020202020204"/>
                <a:ea typeface="微软雅黑" panose="020B0503020204020204" pitchFamily="34" charset="-122"/>
                <a:sym typeface="Arial" panose="020B0604020202020204"/>
              </a:rPr>
              <a:t>代码编辑器</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pic>
        <p:nvPicPr>
          <p:cNvPr id="100" name="图片 99"/>
          <p:cNvPicPr/>
          <p:nvPr>
            <p:custDataLst>
              <p:tags r:id="rId9"/>
            </p:custDataLst>
          </p:nvPr>
        </p:nvPicPr>
        <p:blipFill>
          <a:blip r:embed="rId10"/>
          <a:stretch>
            <a:fillRect/>
          </a:stretch>
        </p:blipFill>
        <p:spPr>
          <a:xfrm>
            <a:off x="4930140" y="2122170"/>
            <a:ext cx="853440" cy="853440"/>
          </a:xfrm>
          <a:prstGeom prst="rect">
            <a:avLst/>
          </a:prstGeom>
          <a:noFill/>
          <a:ln w="9525">
            <a:noFill/>
          </a:ln>
        </p:spPr>
      </p:pic>
      <p:sp>
        <p:nvSpPr>
          <p:cNvPr id="13" name="TextBox 1210"/>
          <p:cNvSpPr/>
          <p:nvPr>
            <p:custDataLst>
              <p:tags r:id="rId11"/>
            </p:custDataLst>
          </p:nvPr>
        </p:nvSpPr>
        <p:spPr>
          <a:xfrm>
            <a:off x="4660900" y="1629410"/>
            <a:ext cx="1391920"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项目托管平台</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4" name="TextBox 1210"/>
          <p:cNvSpPr/>
          <p:nvPr>
            <p:custDataLst>
              <p:tags r:id="rId12"/>
            </p:custDataLst>
          </p:nvPr>
        </p:nvSpPr>
        <p:spPr>
          <a:xfrm>
            <a:off x="6651625" y="1629410"/>
            <a:ext cx="1405255"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版本管理工具</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pic>
        <p:nvPicPr>
          <p:cNvPr id="15" name="图片 14"/>
          <p:cNvPicPr>
            <a:picLocks noChangeAspect="1"/>
          </p:cNvPicPr>
          <p:nvPr>
            <p:custDataLst>
              <p:tags r:id="rId13"/>
            </p:custDataLst>
          </p:nvPr>
        </p:nvPicPr>
        <p:blipFill>
          <a:blip r:embed="rId14"/>
          <a:stretch>
            <a:fillRect/>
          </a:stretch>
        </p:blipFill>
        <p:spPr>
          <a:xfrm>
            <a:off x="6891655" y="2121535"/>
            <a:ext cx="923925" cy="923925"/>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89154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设计思路</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02</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设计思路上融入了</a:t>
            </a:r>
            <a:r>
              <a:rPr lang="zh-CN" altLang="en-US" sz="1000" dirty="0">
                <a:solidFill>
                  <a:srgbClr val="33495E"/>
                </a:solidFill>
                <a:latin typeface="Arial" panose="020B0604020202020204"/>
                <a:ea typeface="微软雅黑" panose="020B0503020204020204" pitchFamily="34" charset="-122"/>
                <a:sym typeface="Arial" panose="020B0604020202020204"/>
              </a:rPr>
              <a:t>《骑马与砍杀》和《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》的特点，并在其基础上进行了删减以减少工作量。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02</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场景</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2979241"/>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545682"/>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711827"/>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468120"/>
            <a:ext cx="239014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大地图场景</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894306"/>
            <a:ext cx="127635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战斗场景</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71980"/>
            <a:ext cx="3972560" cy="821690"/>
          </a:xfrm>
          <a:prstGeom prst="rect">
            <a:avLst/>
          </a:prstGeom>
          <a:noFill/>
        </p:spPr>
        <p:txBody>
          <a:bodyPr lIns="68580" tIns="34290" rIns="68580" bIns="34290" anchor="t" anchorCtr="0"/>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预制所有据点，由数个派系占领，大地图要显示所有不在据点中的军队，并显示移动状态。当鼠标放到据点上时要显示据点信息，包括据点名称、所属派系、据点守军和据点中所有的军队，并需要显示军队中的领主和士兵数量。</a:t>
            </a:r>
            <a:endParaRPr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4934" y="3324387"/>
            <a:ext cx="3972635" cy="499669"/>
          </a:xfrm>
          <a:prstGeom prst="rect">
            <a:avLst/>
          </a:prstGeom>
          <a:noFill/>
        </p:spPr>
        <p:txBody>
          <a:bodyPr lIns="68580" tIns="34290" rIns="68580" bIns="34290" anchor="ctr"/>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战斗场景是预设场景，需要预设双方的出生点、逃脱点、战场区域。</a:t>
            </a:r>
            <a:r>
              <a:rPr lang="zh-CN" sz="1000" kern="0">
                <a:solidFill>
                  <a:srgbClr val="232323"/>
                </a:solidFill>
                <a:latin typeface="Arial" panose="020B0604020202020204"/>
                <a:ea typeface="微软雅黑" panose="020B0503020204020204" pitchFamily="34" charset="-122"/>
                <a:sym typeface="Arial" panose="020B0604020202020204"/>
              </a:rPr>
              <a:t>双方的士兵回在地图上的对应出生点生成，然后冲向对方战斗，直至某一方单位全部被击杀，另一方获得</a:t>
            </a:r>
            <a:r>
              <a:rPr lang="zh-CN" sz="1000" kern="0">
                <a:solidFill>
                  <a:srgbClr val="232323"/>
                </a:solidFill>
                <a:latin typeface="Arial" panose="020B0604020202020204"/>
                <a:ea typeface="微软雅黑" panose="020B0503020204020204" pitchFamily="34" charset="-122"/>
                <a:sym typeface="Arial" panose="020B0604020202020204"/>
              </a:rPr>
              <a:t>胜利。</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602521"/>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01</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053140"/>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02</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64"/>
          <p:cNvPicPr>
            <a:picLocks noChangeAspect="1"/>
          </p:cNvPicPr>
          <p:nvPr>
            <p:custDataLst>
              <p:tags r:id="rId1"/>
            </p:custDataLst>
          </p:nvPr>
        </p:nvPicPr>
        <p:blipFill>
          <a:blip r:embed="rId2"/>
          <a:stretch>
            <a:fillRect/>
          </a:stretch>
        </p:blipFill>
        <p:spPr>
          <a:xfrm>
            <a:off x="6071870" y="2834640"/>
            <a:ext cx="2044700" cy="1873250"/>
          </a:xfrm>
          <a:prstGeom prst="rect">
            <a:avLst/>
          </a:prstGeom>
          <a:noFill/>
          <a:ln w="9525">
            <a:noFill/>
          </a:ln>
        </p:spPr>
      </p:pic>
      <p:pic>
        <p:nvPicPr>
          <p:cNvPr id="4" name="图片 3"/>
          <p:cNvPicPr>
            <a:picLocks noChangeAspect="1"/>
          </p:cNvPicPr>
          <p:nvPr/>
        </p:nvPicPr>
        <p:blipFill>
          <a:blip r:embed="rId3"/>
          <a:stretch>
            <a:fillRect/>
          </a:stretch>
        </p:blipFill>
        <p:spPr>
          <a:xfrm>
            <a:off x="5665470" y="975995"/>
            <a:ext cx="2856865" cy="161480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数值</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2979241"/>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545682"/>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711827"/>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468120"/>
            <a:ext cx="239014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数值</a:t>
            </a:r>
            <a:r>
              <a:rPr lang="zh-CN" altLang="en-US" sz="2000" dirty="0">
                <a:solidFill>
                  <a:srgbClr val="232323"/>
                </a:solidFill>
                <a:latin typeface="Arial" panose="020B0604020202020204"/>
                <a:ea typeface="微软雅黑" panose="020B0503020204020204" pitchFamily="34" charset="-122"/>
                <a:sym typeface="Arial" panose="020B0604020202020204"/>
              </a:rPr>
              <a:t>储存</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894306"/>
            <a:ext cx="127635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兵种</a:t>
            </a:r>
            <a:r>
              <a:rPr lang="zh-CN" altLang="en-US" sz="2000" dirty="0">
                <a:solidFill>
                  <a:srgbClr val="232323"/>
                </a:solidFill>
                <a:latin typeface="Arial" panose="020B0604020202020204"/>
                <a:ea typeface="微软雅黑" panose="020B0503020204020204" pitchFamily="34" charset="-122"/>
                <a:sym typeface="Arial" panose="020B0604020202020204"/>
              </a:rPr>
              <a:t>设计</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71980"/>
            <a:ext cx="3757295" cy="821690"/>
          </a:xfrm>
          <a:prstGeom prst="rect">
            <a:avLst/>
          </a:prstGeom>
          <a:noFill/>
        </p:spPr>
        <p:txBody>
          <a:bodyPr lIns="68580" tIns="34290" rIns="68580" bIns="34290" anchor="t" anchorCtr="0"/>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sz="1000" kern="0">
                <a:solidFill>
                  <a:srgbClr val="232323"/>
                </a:solidFill>
                <a:latin typeface="Arial" panose="020B0604020202020204"/>
                <a:ea typeface="微软雅黑" panose="020B0503020204020204" pitchFamily="34" charset="-122"/>
                <a:sym typeface="Arial" panose="020B0604020202020204"/>
              </a:rPr>
              <a:t>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储存，使用</a:t>
            </a:r>
            <a:r>
              <a:rPr lang="en-US" altLang="zh-CN" sz="1000" kern="0">
                <a:solidFill>
                  <a:srgbClr val="232323"/>
                </a:solidFill>
                <a:latin typeface="Arial" panose="020B0604020202020204"/>
                <a:ea typeface="微软雅黑" panose="020B0503020204020204" pitchFamily="34" charset="-122"/>
                <a:sym typeface="Arial" panose="020B0604020202020204"/>
              </a:rPr>
              <a:t>Excel2json</a:t>
            </a:r>
            <a:r>
              <a:rPr lang="zh-CN" altLang="en-US" sz="1000" kern="0">
                <a:solidFill>
                  <a:srgbClr val="232323"/>
                </a:solidFill>
                <a:latin typeface="Arial" panose="020B0604020202020204"/>
                <a:ea typeface="微软雅黑" panose="020B0503020204020204" pitchFamily="34" charset="-122"/>
                <a:sym typeface="Arial" panose="020B0604020202020204"/>
              </a:rPr>
              <a:t>工具转换成</a:t>
            </a:r>
            <a:r>
              <a:rPr lang="en-US" altLang="zh-CN" sz="1000" kern="0">
                <a:solidFill>
                  <a:srgbClr val="232323"/>
                </a:solidFill>
                <a:latin typeface="Arial" panose="020B0604020202020204"/>
                <a:ea typeface="微软雅黑" panose="020B0503020204020204" pitchFamily="34" charset="-122"/>
                <a:sym typeface="Arial" panose="020B0604020202020204"/>
              </a:rPr>
              <a:t>json</a:t>
            </a:r>
            <a:r>
              <a:rPr lang="zh-CN" altLang="en-US" sz="1000" kern="0">
                <a:solidFill>
                  <a:srgbClr val="232323"/>
                </a:solidFill>
                <a:latin typeface="Arial" panose="020B0604020202020204"/>
                <a:ea typeface="微软雅黑" panose="020B0503020204020204" pitchFamily="34" charset="-122"/>
                <a:sym typeface="Arial" panose="020B0604020202020204"/>
              </a:rPr>
              <a:t>再使用</a:t>
            </a:r>
            <a:r>
              <a:rPr lang="en-US" altLang="zh-CN" sz="1000" kern="0">
                <a:solidFill>
                  <a:srgbClr val="232323"/>
                </a:solidFill>
                <a:latin typeface="Arial" panose="020B0604020202020204"/>
                <a:ea typeface="微软雅黑" panose="020B0503020204020204" pitchFamily="34" charset="-122"/>
                <a:sym typeface="Arial" panose="020B0604020202020204"/>
              </a:rPr>
              <a:t>Unity</a:t>
            </a:r>
            <a:r>
              <a:rPr lang="zh-CN" altLang="en-US" sz="1000" kern="0">
                <a:solidFill>
                  <a:srgbClr val="232323"/>
                </a:solidFill>
                <a:latin typeface="Arial" panose="020B0604020202020204"/>
                <a:ea typeface="微软雅黑" panose="020B0503020204020204" pitchFamily="34" charset="-122"/>
                <a:sym typeface="Arial" panose="020B0604020202020204"/>
              </a:rPr>
              <a:t>读取数据。使用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处理数据可视化更强。图中配置包括：城镇、派系、装备、图文、设置、</a:t>
            </a:r>
            <a:r>
              <a:rPr lang="zh-CN" altLang="en-US" sz="1000" kern="0">
                <a:solidFill>
                  <a:srgbClr val="232323"/>
                </a:solidFill>
                <a:latin typeface="Arial" panose="020B0604020202020204"/>
                <a:ea typeface="微软雅黑" panose="020B0503020204020204" pitchFamily="34" charset="-122"/>
                <a:sym typeface="Arial" panose="020B0604020202020204"/>
              </a:rPr>
              <a:t>兵种、</a:t>
            </a:r>
            <a:r>
              <a:rPr lang="zh-CN" altLang="en-US" sz="1000" kern="0">
                <a:solidFill>
                  <a:srgbClr val="232323"/>
                </a:solidFill>
                <a:latin typeface="Arial" panose="020B0604020202020204"/>
                <a:ea typeface="微软雅黑" panose="020B0503020204020204" pitchFamily="34" charset="-122"/>
                <a:sym typeface="Arial" panose="020B0604020202020204"/>
              </a:rPr>
              <a:t>世界。</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5100" y="3324225"/>
            <a:ext cx="3757295" cy="715645"/>
          </a:xfrm>
          <a:prstGeom prst="rect">
            <a:avLst/>
          </a:prstGeom>
          <a:noFill/>
        </p:spPr>
        <p:txBody>
          <a:bodyPr lIns="68580" tIns="34290" rIns="68580" bIns="34290" anchor="t" anchorCtr="0"/>
          <a:lstStyle/>
          <a:p>
            <a:pPr>
              <a:lnSpc>
                <a:spcPts val="1500"/>
              </a:lnSpc>
            </a:pPr>
            <a:r>
              <a:rPr lang="zh-CN" sz="1000" kern="0">
                <a:solidFill>
                  <a:srgbClr val="232323"/>
                </a:solidFill>
                <a:latin typeface="Arial" panose="020B0604020202020204"/>
                <a:ea typeface="微软雅黑" panose="020B0503020204020204" pitchFamily="34" charset="-122"/>
                <a:sym typeface="Arial" panose="020B0604020202020204"/>
              </a:rPr>
              <a:t>简单介绍下兵种设计，在配置表中能配置名称、生命值、攻击力、移动速度、价格等等。同一个兵种不同等级的数值</a:t>
            </a:r>
            <a:r>
              <a:rPr lang="zh-CN" sz="1000" kern="0">
                <a:solidFill>
                  <a:srgbClr val="232323"/>
                </a:solidFill>
                <a:latin typeface="Arial" panose="020B0604020202020204"/>
                <a:ea typeface="微软雅黑" panose="020B0503020204020204" pitchFamily="34" charset="-122"/>
                <a:sym typeface="Arial" panose="020B0604020202020204"/>
              </a:rPr>
              <a:t>可以进行单独</a:t>
            </a:r>
            <a:r>
              <a:rPr lang="zh-CN" sz="1000" kern="0">
                <a:solidFill>
                  <a:srgbClr val="232323"/>
                </a:solidFill>
                <a:latin typeface="Arial" panose="020B0604020202020204"/>
                <a:ea typeface="微软雅黑" panose="020B0503020204020204" pitchFamily="34" charset="-122"/>
                <a:sym typeface="Arial" panose="020B0604020202020204"/>
              </a:rPr>
              <a:t>配置。</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602521"/>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053140"/>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04</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5274310" y="1189355"/>
            <a:ext cx="3301365" cy="1382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274945" y="2879090"/>
            <a:ext cx="3360420" cy="159385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798765" y="1968925"/>
            <a:ext cx="5807947" cy="891540"/>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03</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研发过程占用时间最多，在开发过程中也在不断修改需求和数值等等，开发中我意识到之前的设定工作量太大于是我进行了</a:t>
            </a:r>
            <a:r>
              <a:rPr lang="zh-CN" altLang="en-US" sz="1000" dirty="0">
                <a:solidFill>
                  <a:srgbClr val="33495E"/>
                </a:solidFill>
                <a:latin typeface="Arial" panose="020B0604020202020204"/>
                <a:ea typeface="微软雅黑" panose="020B0503020204020204" pitchFamily="34" charset="-122"/>
                <a:sym typeface="Arial" panose="020B0604020202020204"/>
              </a:rPr>
              <a:t>一些删减。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28391"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03</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jb3VudCI6NC4wLCJoZGlkIjoiYTNhODlkOGQxMzNjYzg5ZDMyNjM3N2E1NDc3MThmZDMiLCJ1c2VyQ291bnQiOjQuMH0="/>
  <p:tag name="KSO_WPP_MARK_KEY" val="6496675c-b96c-4049-a6f8-4603971ff18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2851</Words>
  <Application>WPS 演示</Application>
  <PresentationFormat>全屏显示(16:9)</PresentationFormat>
  <Paragraphs>224</Paragraphs>
  <Slides>19</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Arial</vt:lpstr>
      <vt:lpstr>宋体</vt:lpstr>
      <vt:lpstr>Wingdings</vt:lpstr>
      <vt:lpstr>微软雅黑</vt:lpstr>
      <vt:lpstr>Arial</vt:lpstr>
      <vt:lpstr>汉真广标</vt:lpstr>
      <vt:lpstr>Arial Unicode MS</vt:lpstr>
      <vt:lpstr>Open Sans Light</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朝彦阳祖</cp:lastModifiedBy>
  <cp:revision>190</cp:revision>
  <dcterms:created xsi:type="dcterms:W3CDTF">2016-05-20T12:59:00Z</dcterms:created>
  <dcterms:modified xsi:type="dcterms:W3CDTF">2023-09-22T07:29:09Z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C80A16FFB45A4836A610BC9B25A2881A_12</vt:lpwstr>
  </property>
  <property fmtid="{D5CDD505-2E9C-101B-9397-08002B2CF9AE}" pid="3" name="KSOProductBuildVer">
    <vt:lpwstr>2052-11.1.0.14309</vt:lpwstr>
  </property>
</Properties>
</file>