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2" r:id="rId2"/>
  </p:sldMasterIdLst>
  <p:notesMasterIdLst>
    <p:notesMasterId r:id="rId24"/>
  </p:notesMasterIdLst>
  <p:handoutMasterIdLst>
    <p:handoutMasterId r:id="rId25"/>
  </p:handoutMasterIdLst>
  <p:sldIdLst>
    <p:sldId id="256" r:id="rId3"/>
    <p:sldId id="359" r:id="rId4"/>
    <p:sldId id="259" r:id="rId5"/>
    <p:sldId id="284" r:id="rId6"/>
    <p:sldId id="307" r:id="rId7"/>
    <p:sldId id="343" r:id="rId8"/>
    <p:sldId id="273" r:id="rId9"/>
    <p:sldId id="285" r:id="rId10"/>
    <p:sldId id="289" r:id="rId11"/>
    <p:sldId id="324" r:id="rId12"/>
    <p:sldId id="286" r:id="rId13"/>
    <p:sldId id="269" r:id="rId14"/>
    <p:sldId id="290" r:id="rId15"/>
    <p:sldId id="325" r:id="rId16"/>
    <p:sldId id="277" r:id="rId17"/>
    <p:sldId id="337" r:id="rId18"/>
    <p:sldId id="338" r:id="rId19"/>
    <p:sldId id="287" r:id="rId20"/>
    <p:sldId id="276" r:id="rId21"/>
    <p:sldId id="292" r:id="rId22"/>
    <p:sldId id="288" r:id="rId23"/>
  </p:sldIdLst>
  <p:sldSz cx="9144000" cy="5143500" type="screen16x9"/>
  <p:notesSz cx="6858000" cy="9144000"/>
  <p:custDataLst>
    <p:tags r:id="rId26"/>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8" userDrawn="1">
          <p15:clr>
            <a:srgbClr val="A4A3A4"/>
          </p15:clr>
        </p15:guide>
        <p15:guide id="2" orient="horz" pos="1848" userDrawn="1">
          <p15:clr>
            <a:srgbClr val="A4A3A4"/>
          </p15:clr>
        </p15:guide>
        <p15:guide id="3" pos="3169" userDrawn="1">
          <p15:clr>
            <a:srgbClr val="A4A3A4"/>
          </p15:clr>
        </p15:guide>
      </p15:sldGuideLst>
    </p:ext>
    <p:ext uri="{2D200454-40CA-4A62-9FC3-DE9A4176ACB9}">
      <p15:notesGuideLst xmlns:p15="http://schemas.microsoft.com/office/powerpoint/2012/main">
        <p15:guide id="1" orient="horz" pos="2941">
          <p15:clr>
            <a:srgbClr val="A4A3A4"/>
          </p15:clr>
        </p15:guide>
        <p15:guide id="2" pos="215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hema"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495E"/>
    <a:srgbClr val="232323"/>
    <a:srgbClr val="FAFAFA"/>
    <a:srgbClr val="DCE3E8"/>
    <a:srgbClr val="D9E2EB"/>
    <a:srgbClr val="848484"/>
    <a:srgbClr val="9B9B9B"/>
    <a:srgbClr val="F0F0F0"/>
    <a:srgbClr val="F6F4F7"/>
    <a:srgbClr val="192A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57" autoAdjust="0"/>
    <p:restoredTop sz="94660"/>
  </p:normalViewPr>
  <p:slideViewPr>
    <p:cSldViewPr snapToGrid="0" showGuides="1">
      <p:cViewPr varScale="1">
        <p:scale>
          <a:sx n="151" d="100"/>
          <a:sy n="151" d="100"/>
        </p:scale>
        <p:origin x="492" y="132"/>
      </p:cViewPr>
      <p:guideLst>
        <p:guide orient="horz" pos="2318"/>
        <p:guide orient="horz" pos="1848"/>
        <p:guide pos="3169"/>
      </p:guideLst>
    </p:cSldViewPr>
  </p:slideViewPr>
  <p:notesTextViewPr>
    <p:cViewPr>
      <p:scale>
        <a:sx n="1" d="1"/>
        <a:sy n="1" d="1"/>
      </p:scale>
      <p:origin x="0" y="0"/>
    </p:cViewPr>
  </p:notesTextViewPr>
  <p:notesViewPr>
    <p:cSldViewPr snapToGrid="0">
      <p:cViewPr varScale="1">
        <p:scale>
          <a:sx n="84" d="100"/>
          <a:sy n="84" d="100"/>
        </p:scale>
        <p:origin x="-3888" y="-72"/>
      </p:cViewPr>
      <p:guideLst>
        <p:guide orient="horz" pos="2941"/>
        <p:guide pos="215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2023/9/27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a:t>各位评委老师好！我孙伯夷，就读于</a:t>
            </a:r>
            <a:r>
              <a:rPr dirty="0">
                <a:solidFill>
                  <a:srgbClr val="33495E"/>
                </a:solidFill>
                <a:latin typeface="Arial" panose="020B0604020202020204"/>
                <a:ea typeface="微软雅黑" panose="020B0503020204020204" pitchFamily="34" charset="-122"/>
                <a:sym typeface="Arial" panose="020B0604020202020204"/>
              </a:rPr>
              <a:t>北京邮电大学网络教育学院</a:t>
            </a:r>
            <a:r>
              <a:rPr lang="zh-CN" dirty="0">
                <a:solidFill>
                  <a:srgbClr val="33495E"/>
                </a:solidFill>
                <a:latin typeface="Arial" panose="020B0604020202020204"/>
                <a:ea typeface="微软雅黑" panose="020B0503020204020204" pitchFamily="34" charset="-122"/>
                <a:sym typeface="Arial" panose="020B0604020202020204"/>
              </a:rPr>
              <a:t>，计算机科学与技术专业，我的论文题目是《全面战争》</a:t>
            </a:r>
            <a:r>
              <a:rPr lang="zh-CN" altLang="en-US" dirty="0">
                <a:solidFill>
                  <a:srgbClr val="33495E"/>
                </a:solidFill>
                <a:latin typeface="汉真广标" pitchFamily="49" charset="-122"/>
                <a:ea typeface="汉真广标" pitchFamily="49" charset="-122"/>
                <a:sym typeface="Arial" panose="020B0604020202020204"/>
              </a:rPr>
              <a:t>网络小游戏设计与开发，我将从设计、研发、程序成品的角度进行介绍。</a:t>
            </a:r>
            <a:endParaRPr lang="en-US" altLang="zh-CN" dirty="0">
              <a:solidFill>
                <a:srgbClr val="33495E"/>
              </a:solidFill>
              <a:latin typeface="Arial" panose="020B0604020202020204"/>
              <a:ea typeface="微软雅黑" panose="020B0503020204020204" pitchFamily="34" charset="-122"/>
              <a:sym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矩形 4"/>
          <p:cNvSpPr/>
          <p:nvPr userDrawn="1"/>
        </p:nvSpPr>
        <p:spPr>
          <a:xfrm>
            <a:off x="577228" y="1023443"/>
            <a:ext cx="468000"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495E"/>
              </a:solidFill>
            </a:endParaRPr>
          </a:p>
        </p:txBody>
      </p:sp>
    </p:spTree>
  </p:cSld>
  <p:clrMapOvr>
    <a:masterClrMapping/>
  </p:clrMapOvr>
  <p:transition spd="slow">
    <p:fade/>
  </p:transition>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p:transition spd="slow">
    <p:fade/>
  </p:transition>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4"/>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t>2023/9/27</a:t>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t>‹#›</a:t>
            </a:fld>
            <a:endParaRPr lang="zh-CN" altLang="en-US" sz="1800">
              <a:solidFill>
                <a:prstClr val="black"/>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t>2023/9/27</a:t>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t>‹#›</a:t>
            </a:fld>
            <a:endParaRPr lang="zh-CN" altLang="en-US" sz="1800">
              <a:solidFill>
                <a:prstClr val="black"/>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5"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2023/9/27</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Lst>
  <p:transition spd="slow">
    <p:fade/>
  </p:transition>
  <p:hf sldNum="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5.xml"/><Relationship Id="rId7" Type="http://schemas.openxmlformats.org/officeDocument/2006/relationships/image" Target="../media/image1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2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3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5.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notesSlide" Target="../notesSlides/notesSlide6.xml"/><Relationship Id="rId2" Type="http://schemas.openxmlformats.org/officeDocument/2006/relationships/tags" Target="../tags/tag8.xml"/><Relationship Id="rId16" Type="http://schemas.openxmlformats.org/officeDocument/2006/relationships/image" Target="../media/image8.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Layout" Target="../slideLayouts/slideLayout2.xml"/><Relationship Id="rId5" Type="http://schemas.openxmlformats.org/officeDocument/2006/relationships/tags" Target="../tags/tag11.xml"/><Relationship Id="rId15" Type="http://schemas.openxmlformats.org/officeDocument/2006/relationships/image" Target="../media/image7.png"/><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908175" y="2713355"/>
            <a:ext cx="5327650" cy="321945"/>
          </a:xfrm>
          <a:prstGeom prst="rect">
            <a:avLst/>
          </a:prstGeom>
          <a:noFill/>
        </p:spPr>
        <p:txBody>
          <a:bodyPr wrap="square" rtlCol="0">
            <a:spAutoFit/>
          </a:bodyPr>
          <a:lstStyle/>
          <a:p>
            <a:pPr algn="ctr"/>
            <a:r>
              <a:rPr sz="1500" dirty="0">
                <a:solidFill>
                  <a:srgbClr val="33495E"/>
                </a:solidFill>
                <a:latin typeface="Arial" panose="020B0604020202020204"/>
                <a:ea typeface="微软雅黑" panose="020B0503020204020204" pitchFamily="34" charset="-122"/>
                <a:sym typeface="Arial" panose="020B0604020202020204"/>
              </a:rPr>
              <a:t>北京邮电大学网络教育学院    专业： 计算机科学与技术</a:t>
            </a:r>
          </a:p>
        </p:txBody>
      </p:sp>
      <p:grpSp>
        <p:nvGrpSpPr>
          <p:cNvPr id="26" name="组合 25"/>
          <p:cNvGrpSpPr/>
          <p:nvPr/>
        </p:nvGrpSpPr>
        <p:grpSpPr>
          <a:xfrm>
            <a:off x="2931097" y="3870869"/>
            <a:ext cx="3281806" cy="284029"/>
            <a:chOff x="3153258" y="4604579"/>
            <a:chExt cx="3080245" cy="216027"/>
          </a:xfrm>
          <a:solidFill>
            <a:srgbClr val="232323"/>
          </a:solidFill>
        </p:grpSpPr>
        <p:sp>
          <p:nvSpPr>
            <p:cNvPr id="27" name="矩形 26"/>
            <p:cNvSpPr/>
            <p:nvPr/>
          </p:nvSpPr>
          <p:spPr>
            <a:xfrm>
              <a:off x="3153258" y="4604582"/>
              <a:ext cx="1449873"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导师：杜辉</a:t>
              </a:r>
            </a:p>
          </p:txBody>
        </p:sp>
        <p:sp>
          <p:nvSpPr>
            <p:cNvPr id="28" name="矩形 27"/>
            <p:cNvSpPr/>
            <p:nvPr/>
          </p:nvSpPr>
          <p:spPr>
            <a:xfrm>
              <a:off x="4780313" y="4604579"/>
              <a:ext cx="1453190"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答辩人：孙伯夷</a:t>
              </a:r>
            </a:p>
          </p:txBody>
        </p:sp>
      </p:grpSp>
      <p:sp>
        <p:nvSpPr>
          <p:cNvPr id="29" name="TextBox 28"/>
          <p:cNvSpPr txBox="1"/>
          <p:nvPr/>
        </p:nvSpPr>
        <p:spPr>
          <a:xfrm>
            <a:off x="1193165" y="1412875"/>
            <a:ext cx="6757670" cy="596900"/>
          </a:xfrm>
          <a:prstGeom prst="rect">
            <a:avLst/>
          </a:prstGeom>
          <a:noFill/>
        </p:spPr>
        <p:txBody>
          <a:bodyPr wrap="square" lIns="91413" tIns="45706" rIns="91413" bIns="45706" rtlCol="0">
            <a:noAutofit/>
          </a:bodyPr>
          <a:lstStyle/>
          <a:p>
            <a:pPr algn="ctr"/>
            <a:r>
              <a:rPr lang="zh-CN" altLang="en-US" sz="3200" dirty="0">
                <a:solidFill>
                  <a:srgbClr val="33495E"/>
                </a:solidFill>
                <a:latin typeface="汉真广标" pitchFamily="49" charset="-122"/>
                <a:ea typeface="汉真广标" pitchFamily="49" charset="-122"/>
                <a:sym typeface="Arial" panose="020B0604020202020204"/>
              </a:rPr>
              <a:t>《全面战争》网络小游戏设计与开发</a:t>
            </a:r>
          </a:p>
        </p:txBody>
      </p:sp>
      <p:sp>
        <p:nvSpPr>
          <p:cNvPr id="31" name="TextBox 30"/>
          <p:cNvSpPr txBox="1"/>
          <p:nvPr/>
        </p:nvSpPr>
        <p:spPr>
          <a:xfrm>
            <a:off x="1762504" y="2176345"/>
            <a:ext cx="5667197" cy="335915"/>
          </a:xfrm>
          <a:prstGeom prst="rect">
            <a:avLst/>
          </a:prstGeom>
          <a:noFill/>
        </p:spPr>
        <p:txBody>
          <a:bodyPr wrap="square" lIns="91413" tIns="45706" rIns="91413" bIns="45706" rtlCol="0">
            <a:spAutoFit/>
          </a:bodyPr>
          <a:lstStyle/>
          <a:p>
            <a:pPr algn="dist"/>
            <a:r>
              <a:rPr lang="en-US" altLang="zh-CN" sz="1600" spc="300" dirty="0">
                <a:solidFill>
                  <a:srgbClr val="33495E"/>
                </a:solidFill>
                <a:latin typeface="Arial" panose="020B0604020202020204"/>
                <a:ea typeface="微软雅黑" panose="020B0503020204020204" pitchFamily="34" charset="-122"/>
                <a:sym typeface="Arial" panose="020B0604020202020204"/>
              </a:rPr>
              <a:t>《Total War》game design and development</a:t>
            </a:r>
          </a:p>
        </p:txBody>
      </p:sp>
      <p:sp>
        <p:nvSpPr>
          <p:cNvPr id="14" name="矩形 13"/>
          <p:cNvSpPr/>
          <p:nvPr/>
        </p:nvSpPr>
        <p:spPr>
          <a:xfrm flipV="1">
            <a:off x="1927860" y="2526030"/>
            <a:ext cx="5518150" cy="360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495E"/>
              </a:solidFill>
              <a:latin typeface="Arial" panose="020B0604020202020204"/>
              <a:ea typeface="微软雅黑" panose="020B0503020204020204" pitchFamily="34" charset="-122"/>
              <a:sym typeface="Arial" panose="020B0604020202020204"/>
            </a:endParaRPr>
          </a:p>
        </p:txBody>
      </p:sp>
      <p:pic>
        <p:nvPicPr>
          <p:cNvPr id="4" name="图片 3" descr="icon"/>
          <p:cNvPicPr>
            <a:picLocks noChangeAspect="1"/>
          </p:cNvPicPr>
          <p:nvPr/>
        </p:nvPicPr>
        <p:blipFill>
          <a:blip r:embed="rId3"/>
          <a:stretch>
            <a:fillRect/>
          </a:stretch>
        </p:blipFill>
        <p:spPr>
          <a:xfrm>
            <a:off x="7759065" y="356870"/>
            <a:ext cx="963295" cy="9632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10"/>
          <p:cNvSpPr txBox="1"/>
          <p:nvPr/>
        </p:nvSpPr>
        <p:spPr>
          <a:xfrm>
            <a:off x="484782" y="465352"/>
            <a:ext cx="2448272"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设计思路</a:t>
            </a:r>
            <a:r>
              <a:rPr lang="en-US" altLang="zh-CN" sz="1800" dirty="0">
                <a:solidFill>
                  <a:srgbClr val="33495E"/>
                </a:solidFill>
                <a:latin typeface="Arial" panose="020B0604020202020204"/>
                <a:ea typeface="微软雅黑" panose="020B0503020204020204" pitchFamily="34" charset="-122"/>
                <a:sym typeface="Arial" panose="020B0604020202020204"/>
              </a:rPr>
              <a:t>-</a:t>
            </a:r>
            <a:r>
              <a:rPr lang="zh-CN" altLang="en-US" sz="1800" dirty="0">
                <a:solidFill>
                  <a:srgbClr val="33495E"/>
                </a:solidFill>
                <a:latin typeface="Arial" panose="020B0604020202020204"/>
                <a:ea typeface="微软雅黑" panose="020B0503020204020204" pitchFamily="34" charset="-122"/>
                <a:sym typeface="Arial" panose="020B0604020202020204"/>
              </a:rPr>
              <a:t>数值</a:t>
            </a:r>
          </a:p>
          <a:p>
            <a:r>
              <a:rPr lang="en-US" altLang="zh-CN" sz="1000" dirty="0">
                <a:solidFill>
                  <a:srgbClr val="33495E"/>
                </a:solidFill>
                <a:latin typeface="Arial" panose="020B0604020202020204"/>
                <a:ea typeface="微软雅黑" panose="020B0503020204020204" pitchFamily="34" charset="-122"/>
                <a:sym typeface="Arial" panose="020B0604020202020204"/>
              </a:rPr>
              <a:t>Design thought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24" name="Freeform 1812"/>
          <p:cNvSpPr/>
          <p:nvPr/>
        </p:nvSpPr>
        <p:spPr>
          <a:xfrm>
            <a:off x="894485" y="2979241"/>
            <a:ext cx="504874" cy="511254"/>
          </a:xfrm>
          <a:prstGeom prst="roundRect">
            <a:avLst/>
          </a:prstGeom>
          <a:noFill/>
          <a:ln w="9525">
            <a:solidFill>
              <a:srgbClr val="33495E"/>
            </a:solid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6" name="Freeform 1812"/>
          <p:cNvSpPr/>
          <p:nvPr/>
        </p:nvSpPr>
        <p:spPr>
          <a:xfrm>
            <a:off x="894485" y="1545682"/>
            <a:ext cx="504874" cy="511254"/>
          </a:xfrm>
          <a:prstGeom prst="roundRect">
            <a:avLst/>
          </a:prstGeom>
          <a:solidFill>
            <a:srgbClr val="33495E"/>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7" name="Freeform 1830"/>
          <p:cNvSpPr>
            <a:spLocks noEditPoints="1"/>
          </p:cNvSpPr>
          <p:nvPr/>
        </p:nvSpPr>
        <p:spPr>
          <a:xfrm>
            <a:off x="903237" y="1711827"/>
            <a:ext cx="143351" cy="249555"/>
          </a:xfrm>
          <a:custGeom>
            <a:avLst/>
            <a:gdLst>
              <a:gd name="txL" fmla="*/ 0 w 35"/>
              <a:gd name="txT" fmla="*/ 0 h 61"/>
              <a:gd name="txR" fmla="*/ 35 w 35"/>
              <a:gd name="txB" fmla="*/ 61 h 61"/>
            </a:gdLst>
            <a:ahLst/>
            <a:cxnLst>
              <a:cxn ang="0">
                <a:pos x="11611" y="354012"/>
              </a:cxn>
              <a:cxn ang="0">
                <a:pos x="0" y="354012"/>
              </a:cxn>
              <a:cxn ang="0">
                <a:pos x="0" y="354012"/>
              </a:cxn>
              <a:cxn ang="0">
                <a:pos x="11611" y="354012"/>
              </a:cxn>
              <a:cxn ang="0">
                <a:pos x="156754" y="5803"/>
              </a:cxn>
              <a:cxn ang="0">
                <a:pos x="174171" y="34821"/>
              </a:cxn>
              <a:cxn ang="0">
                <a:pos x="203200" y="139283"/>
              </a:cxn>
              <a:cxn ang="0">
                <a:pos x="174171" y="34821"/>
              </a:cxn>
              <a:cxn ang="0">
                <a:pos x="156754" y="5803"/>
              </a:cxn>
              <a:cxn ang="0">
                <a:pos x="156754" y="5803"/>
              </a:cxn>
              <a:cxn ang="0">
                <a:pos x="156754" y="5803"/>
              </a:cxn>
              <a:cxn ang="0">
                <a:pos x="156754" y="5803"/>
              </a:cxn>
              <a:cxn ang="0">
                <a:pos x="150949" y="0"/>
              </a:cxn>
              <a:cxn ang="0">
                <a:pos x="156754" y="5803"/>
              </a:cxn>
              <a:cxn ang="0">
                <a:pos x="150949" y="0"/>
              </a:cxn>
              <a:cxn ang="0">
                <a:pos x="150949" y="0"/>
              </a:cxn>
              <a:cxn ang="0">
                <a:pos x="150949" y="0"/>
              </a:cxn>
              <a:cxn ang="0">
                <a:pos x="150949" y="0"/>
              </a:cxn>
              <a:cxn ang="0">
                <a:pos x="150949" y="0"/>
              </a:cxn>
              <a:cxn ang="0">
                <a:pos x="150949" y="0"/>
              </a:cxn>
              <a:cxn ang="0">
                <a:pos x="150949" y="0"/>
              </a:cxn>
            </a:cxnLst>
            <a:rect l="txL" t="txT" r="txR" b="txB"/>
            <a:pathLst>
              <a:path w="35" h="61">
                <a:moveTo>
                  <a:pt x="2" y="61"/>
                </a:moveTo>
                <a:cubicBezTo>
                  <a:pt x="1" y="61"/>
                  <a:pt x="0" y="61"/>
                  <a:pt x="0" y="61"/>
                </a:cubicBezTo>
                <a:cubicBezTo>
                  <a:pt x="0" y="61"/>
                  <a:pt x="0" y="61"/>
                  <a:pt x="0" y="61"/>
                </a:cubicBezTo>
                <a:cubicBezTo>
                  <a:pt x="0" y="61"/>
                  <a:pt x="1" y="61"/>
                  <a:pt x="2" y="61"/>
                </a:cubicBezTo>
                <a:moveTo>
                  <a:pt x="27" y="1"/>
                </a:moveTo>
                <a:cubicBezTo>
                  <a:pt x="28" y="3"/>
                  <a:pt x="29" y="4"/>
                  <a:pt x="30" y="6"/>
                </a:cubicBezTo>
                <a:cubicBezTo>
                  <a:pt x="34" y="12"/>
                  <a:pt x="35" y="18"/>
                  <a:pt x="35" y="24"/>
                </a:cubicBezTo>
                <a:cubicBezTo>
                  <a:pt x="35" y="18"/>
                  <a:pt x="34" y="12"/>
                  <a:pt x="30" y="6"/>
                </a:cubicBezTo>
                <a:cubicBezTo>
                  <a:pt x="29" y="4"/>
                  <a:pt x="28" y="3"/>
                  <a:pt x="27" y="1"/>
                </a:cubicBezTo>
                <a:moveTo>
                  <a:pt x="27" y="1"/>
                </a:moveTo>
                <a:cubicBezTo>
                  <a:pt x="27" y="1"/>
                  <a:pt x="27" y="1"/>
                  <a:pt x="27" y="1"/>
                </a:cubicBezTo>
                <a:cubicBezTo>
                  <a:pt x="27" y="1"/>
                  <a:pt x="27" y="1"/>
                  <a:pt x="27" y="1"/>
                </a:cubicBezTo>
                <a:moveTo>
                  <a:pt x="26" y="0"/>
                </a:moveTo>
                <a:cubicBezTo>
                  <a:pt x="27" y="1"/>
                  <a:pt x="27" y="1"/>
                  <a:pt x="27" y="1"/>
                </a:cubicBezTo>
                <a:cubicBezTo>
                  <a:pt x="27" y="1"/>
                  <a:pt x="27" y="1"/>
                  <a:pt x="26" y="0"/>
                </a:cubicBezTo>
                <a:moveTo>
                  <a:pt x="26" y="0"/>
                </a:moveTo>
                <a:cubicBezTo>
                  <a:pt x="26" y="0"/>
                  <a:pt x="26" y="0"/>
                  <a:pt x="26" y="0"/>
                </a:cubicBezTo>
                <a:cubicBezTo>
                  <a:pt x="26" y="0"/>
                  <a:pt x="26" y="0"/>
                  <a:pt x="26" y="0"/>
                </a:cubicBezTo>
                <a:moveTo>
                  <a:pt x="26" y="0"/>
                </a:moveTo>
                <a:cubicBezTo>
                  <a:pt x="26" y="0"/>
                  <a:pt x="26" y="0"/>
                  <a:pt x="26" y="0"/>
                </a:cubicBezTo>
                <a:cubicBezTo>
                  <a:pt x="26" y="0"/>
                  <a:pt x="26" y="0"/>
                  <a:pt x="26" y="0"/>
                </a:cubicBezTo>
              </a:path>
            </a:pathLst>
          </a:custGeom>
          <a:solidFill>
            <a:srgbClr val="313A42">
              <a:alpha val="100000"/>
            </a:srgbClr>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8" name="TextBox 1957"/>
          <p:cNvSpPr/>
          <p:nvPr/>
        </p:nvSpPr>
        <p:spPr>
          <a:xfrm>
            <a:off x="1435100" y="1468120"/>
            <a:ext cx="2390140" cy="375920"/>
          </a:xfrm>
          <a:prstGeom prst="rect">
            <a:avLst/>
          </a:prstGeom>
          <a:noFill/>
          <a:ln w="9525">
            <a:noFill/>
            <a:miter/>
          </a:ln>
        </p:spPr>
        <p:txBody>
          <a:bodyPr wrap="square" lIns="68580" tIns="34290" rIns="68580" bIns="34290">
            <a:spAutoFit/>
          </a:bodyPr>
          <a:lstStyle/>
          <a:p>
            <a:pPr lvl="0"/>
            <a:r>
              <a:rPr lang="zh-CN" altLang="en-US" sz="2000" dirty="0">
                <a:solidFill>
                  <a:srgbClr val="232323"/>
                </a:solidFill>
                <a:latin typeface="Arial" panose="020B0604020202020204"/>
                <a:ea typeface="微软雅黑" panose="020B0503020204020204" pitchFamily="34" charset="-122"/>
                <a:sym typeface="Arial" panose="020B0604020202020204"/>
              </a:rPr>
              <a:t>数值储存</a:t>
            </a:r>
          </a:p>
        </p:txBody>
      </p:sp>
      <p:sp>
        <p:nvSpPr>
          <p:cNvPr id="29" name="TextBox 1959"/>
          <p:cNvSpPr/>
          <p:nvPr/>
        </p:nvSpPr>
        <p:spPr>
          <a:xfrm>
            <a:off x="1435277" y="2894306"/>
            <a:ext cx="1276350" cy="375920"/>
          </a:xfrm>
          <a:prstGeom prst="rect">
            <a:avLst/>
          </a:prstGeom>
          <a:noFill/>
          <a:ln w="9525">
            <a:noFill/>
            <a:miter/>
          </a:ln>
        </p:spPr>
        <p:txBody>
          <a:bodyPr wrap="square" lIns="68580" tIns="34290" rIns="68580" bIns="34290">
            <a:spAutoFit/>
          </a:bodyPr>
          <a:lstStyle/>
          <a:p>
            <a:pPr lvl="0"/>
            <a:r>
              <a:rPr lang="zh-CN" altLang="en-US" sz="2000" dirty="0">
                <a:solidFill>
                  <a:srgbClr val="232323"/>
                </a:solidFill>
                <a:latin typeface="Arial" panose="020B0604020202020204"/>
                <a:ea typeface="微软雅黑" panose="020B0503020204020204" pitchFamily="34" charset="-122"/>
                <a:sym typeface="Arial" panose="020B0604020202020204"/>
              </a:rPr>
              <a:t>兵种设计</a:t>
            </a:r>
          </a:p>
        </p:txBody>
      </p:sp>
      <p:sp>
        <p:nvSpPr>
          <p:cNvPr id="31" name="MH_Text_1"/>
          <p:cNvSpPr txBox="1"/>
          <p:nvPr/>
        </p:nvSpPr>
        <p:spPr>
          <a:xfrm>
            <a:off x="1435100" y="1871980"/>
            <a:ext cx="3757295" cy="821690"/>
          </a:xfrm>
          <a:prstGeom prst="rect">
            <a:avLst/>
          </a:prstGeom>
          <a:noFill/>
        </p:spPr>
        <p:txBody>
          <a:bodyPr lIns="68580" tIns="34290" rIns="68580" bIns="34290" anchor="t" anchorCtr="0"/>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sz="1000" kern="0">
                <a:solidFill>
                  <a:srgbClr val="232323"/>
                </a:solidFill>
                <a:latin typeface="Arial" panose="020B0604020202020204"/>
                <a:ea typeface="微软雅黑" panose="020B0503020204020204" pitchFamily="34" charset="-122"/>
                <a:sym typeface="Arial" panose="020B0604020202020204"/>
              </a:rPr>
              <a:t>数据使用</a:t>
            </a:r>
            <a:r>
              <a:rPr lang="en-US" altLang="zh-CN" sz="1000" kern="0">
                <a:solidFill>
                  <a:srgbClr val="232323"/>
                </a:solidFill>
                <a:latin typeface="Arial" panose="020B0604020202020204"/>
                <a:ea typeface="微软雅黑" panose="020B0503020204020204" pitchFamily="34" charset="-122"/>
                <a:sym typeface="Arial" panose="020B0604020202020204"/>
              </a:rPr>
              <a:t>Excel</a:t>
            </a:r>
            <a:r>
              <a:rPr lang="zh-CN" altLang="en-US" sz="1000" kern="0">
                <a:solidFill>
                  <a:srgbClr val="232323"/>
                </a:solidFill>
                <a:latin typeface="Arial" panose="020B0604020202020204"/>
                <a:ea typeface="微软雅黑" panose="020B0503020204020204" pitchFamily="34" charset="-122"/>
                <a:sym typeface="Arial" panose="020B0604020202020204"/>
              </a:rPr>
              <a:t>储存，使用</a:t>
            </a:r>
            <a:r>
              <a:rPr lang="en-US" altLang="zh-CN" sz="1000" kern="0">
                <a:solidFill>
                  <a:srgbClr val="232323"/>
                </a:solidFill>
                <a:latin typeface="Arial" panose="020B0604020202020204"/>
                <a:ea typeface="微软雅黑" panose="020B0503020204020204" pitchFamily="34" charset="-122"/>
                <a:sym typeface="Arial" panose="020B0604020202020204"/>
              </a:rPr>
              <a:t>Excel2json</a:t>
            </a:r>
            <a:r>
              <a:rPr lang="zh-CN" altLang="en-US" sz="1000" kern="0">
                <a:solidFill>
                  <a:srgbClr val="232323"/>
                </a:solidFill>
                <a:latin typeface="Arial" panose="020B0604020202020204"/>
                <a:ea typeface="微软雅黑" panose="020B0503020204020204" pitchFamily="34" charset="-122"/>
                <a:sym typeface="Arial" panose="020B0604020202020204"/>
              </a:rPr>
              <a:t>工具转换成</a:t>
            </a:r>
            <a:r>
              <a:rPr lang="en-US" altLang="zh-CN" sz="1000" kern="0">
                <a:solidFill>
                  <a:srgbClr val="232323"/>
                </a:solidFill>
                <a:latin typeface="Arial" panose="020B0604020202020204"/>
                <a:ea typeface="微软雅黑" panose="020B0503020204020204" pitchFamily="34" charset="-122"/>
                <a:sym typeface="Arial" panose="020B0604020202020204"/>
              </a:rPr>
              <a:t>json</a:t>
            </a:r>
            <a:r>
              <a:rPr lang="zh-CN" altLang="en-US" sz="1000" kern="0">
                <a:solidFill>
                  <a:srgbClr val="232323"/>
                </a:solidFill>
                <a:latin typeface="Arial" panose="020B0604020202020204"/>
                <a:ea typeface="微软雅黑" panose="020B0503020204020204" pitchFamily="34" charset="-122"/>
                <a:sym typeface="Arial" panose="020B0604020202020204"/>
              </a:rPr>
              <a:t>再使用</a:t>
            </a:r>
            <a:r>
              <a:rPr lang="en-US" altLang="zh-CN" sz="1000" kern="0">
                <a:solidFill>
                  <a:srgbClr val="232323"/>
                </a:solidFill>
                <a:latin typeface="Arial" panose="020B0604020202020204"/>
                <a:ea typeface="微软雅黑" panose="020B0503020204020204" pitchFamily="34" charset="-122"/>
                <a:sym typeface="Arial" panose="020B0604020202020204"/>
              </a:rPr>
              <a:t>Unity</a:t>
            </a:r>
            <a:r>
              <a:rPr lang="zh-CN" altLang="en-US" sz="1000" kern="0">
                <a:solidFill>
                  <a:srgbClr val="232323"/>
                </a:solidFill>
                <a:latin typeface="Arial" panose="020B0604020202020204"/>
                <a:ea typeface="微软雅黑" panose="020B0503020204020204" pitchFamily="34" charset="-122"/>
                <a:sym typeface="Arial" panose="020B0604020202020204"/>
              </a:rPr>
              <a:t>读取数据。使用</a:t>
            </a:r>
            <a:r>
              <a:rPr lang="en-US" altLang="zh-CN" sz="1000" kern="0">
                <a:solidFill>
                  <a:srgbClr val="232323"/>
                </a:solidFill>
                <a:latin typeface="Arial" panose="020B0604020202020204"/>
                <a:ea typeface="微软雅黑" panose="020B0503020204020204" pitchFamily="34" charset="-122"/>
                <a:sym typeface="Arial" panose="020B0604020202020204"/>
              </a:rPr>
              <a:t>Excel</a:t>
            </a:r>
            <a:r>
              <a:rPr lang="zh-CN" altLang="en-US" sz="1000" kern="0">
                <a:solidFill>
                  <a:srgbClr val="232323"/>
                </a:solidFill>
                <a:latin typeface="Arial" panose="020B0604020202020204"/>
                <a:ea typeface="微软雅黑" panose="020B0503020204020204" pitchFamily="34" charset="-122"/>
                <a:sym typeface="Arial" panose="020B0604020202020204"/>
              </a:rPr>
              <a:t>处理数据可视化更强。图中配置包括：城镇、派系、装备、图文、设置、兵种、世界。</a:t>
            </a:r>
          </a:p>
        </p:txBody>
      </p:sp>
      <p:sp>
        <p:nvSpPr>
          <p:cNvPr id="32" name="MH_Text_1"/>
          <p:cNvSpPr txBox="1"/>
          <p:nvPr/>
        </p:nvSpPr>
        <p:spPr>
          <a:xfrm>
            <a:off x="1435100" y="3324225"/>
            <a:ext cx="3757295" cy="715645"/>
          </a:xfrm>
          <a:prstGeom prst="rect">
            <a:avLst/>
          </a:prstGeom>
          <a:noFill/>
        </p:spPr>
        <p:txBody>
          <a:bodyPr lIns="68580" tIns="34290" rIns="68580" bIns="34290" anchor="t" anchorCtr="0"/>
          <a:lstStyle/>
          <a:p>
            <a:pPr>
              <a:lnSpc>
                <a:spcPts val="1500"/>
              </a:lnSpc>
            </a:pPr>
            <a:r>
              <a:rPr lang="zh-CN" sz="1000" kern="0">
                <a:solidFill>
                  <a:srgbClr val="232323"/>
                </a:solidFill>
                <a:latin typeface="Arial" panose="020B0604020202020204"/>
                <a:ea typeface="微软雅黑" panose="020B0503020204020204" pitchFamily="34" charset="-122"/>
                <a:sym typeface="Arial" panose="020B0604020202020204"/>
              </a:rPr>
              <a:t>简单介绍下兵种设计，在配置表中能配置名称、生命值、攻击力、移动速度、价格等等。同一个兵种不同等级的数值可以进行单独配置。</a:t>
            </a:r>
          </a:p>
        </p:txBody>
      </p:sp>
      <p:sp>
        <p:nvSpPr>
          <p:cNvPr id="64" name="TextBox 1957"/>
          <p:cNvSpPr/>
          <p:nvPr/>
        </p:nvSpPr>
        <p:spPr>
          <a:xfrm>
            <a:off x="907699" y="1602521"/>
            <a:ext cx="498337" cy="375920"/>
          </a:xfrm>
          <a:prstGeom prst="rect">
            <a:avLst/>
          </a:prstGeom>
          <a:noFill/>
          <a:ln w="9525">
            <a:noFill/>
            <a:miter/>
          </a:ln>
        </p:spPr>
        <p:txBody>
          <a:bodyPr wrap="square" lIns="68580" tIns="34290" rIns="68580" bIns="34290">
            <a:spAutoFit/>
          </a:bodyPr>
          <a:lstStyle/>
          <a:p>
            <a:pPr lvl="0" algn="ctr"/>
            <a:r>
              <a:rPr lang="en-US" altLang="zh-CN" sz="2000" dirty="0">
                <a:solidFill>
                  <a:schemeClr val="bg1"/>
                </a:solidFill>
                <a:latin typeface="Arial" panose="020B0604020202020204"/>
                <a:ea typeface="微软雅黑" panose="020B0503020204020204" pitchFamily="34" charset="-122"/>
                <a:sym typeface="Arial" panose="020B0604020202020204"/>
              </a:rPr>
              <a:t>03</a:t>
            </a:r>
            <a:endParaRPr lang="zh-CN" altLang="en-US" sz="2000" dirty="0">
              <a:solidFill>
                <a:schemeClr val="bg1"/>
              </a:solidFill>
              <a:latin typeface="Arial" panose="020B0604020202020204"/>
              <a:ea typeface="微软雅黑" panose="020B0503020204020204" pitchFamily="34" charset="-122"/>
              <a:sym typeface="Arial" panose="020B0604020202020204"/>
            </a:endParaRPr>
          </a:p>
        </p:txBody>
      </p:sp>
      <p:sp>
        <p:nvSpPr>
          <p:cNvPr id="65" name="TextBox 1957"/>
          <p:cNvSpPr/>
          <p:nvPr/>
        </p:nvSpPr>
        <p:spPr>
          <a:xfrm>
            <a:off x="897425" y="3053140"/>
            <a:ext cx="498337" cy="375920"/>
          </a:xfrm>
          <a:prstGeom prst="rect">
            <a:avLst/>
          </a:prstGeom>
          <a:noFill/>
          <a:ln w="9525">
            <a:noFill/>
            <a:miter/>
          </a:ln>
        </p:spPr>
        <p:txBody>
          <a:bodyPr wrap="square" lIns="68580" tIns="34290" rIns="68580" bIns="34290">
            <a:spAutoFit/>
          </a:bodyPr>
          <a:lstStyle/>
          <a:p>
            <a:pPr lvl="0" algn="ctr"/>
            <a:r>
              <a:rPr lang="en-US" altLang="zh-CN" sz="2000" dirty="0">
                <a:solidFill>
                  <a:srgbClr val="33495E"/>
                </a:solidFill>
                <a:latin typeface="Arial" panose="020B0604020202020204"/>
                <a:ea typeface="微软雅黑" panose="020B0503020204020204" pitchFamily="34" charset="-122"/>
                <a:sym typeface="Arial" panose="020B0604020202020204"/>
              </a:rPr>
              <a:t>04</a:t>
            </a:r>
            <a:endParaRPr lang="zh-CN" altLang="en-US" sz="2000" dirty="0">
              <a:solidFill>
                <a:srgbClr val="33495E"/>
              </a:solidFill>
              <a:latin typeface="Arial" panose="020B0604020202020204"/>
              <a:ea typeface="微软雅黑" panose="020B0503020204020204" pitchFamily="34" charset="-122"/>
              <a:sym typeface="Arial" panose="020B0604020202020204"/>
            </a:endParaRPr>
          </a:p>
        </p:txBody>
      </p:sp>
      <p:pic>
        <p:nvPicPr>
          <p:cNvPr id="5" name="图片 4"/>
          <p:cNvPicPr>
            <a:picLocks noChangeAspect="1"/>
          </p:cNvPicPr>
          <p:nvPr>
            <p:custDataLst>
              <p:tags r:id="rId1"/>
            </p:custDataLst>
          </p:nvPr>
        </p:nvPicPr>
        <p:blipFill>
          <a:blip r:embed="rId5"/>
          <a:stretch>
            <a:fillRect/>
          </a:stretch>
        </p:blipFill>
        <p:spPr>
          <a:xfrm>
            <a:off x="5274310" y="1189355"/>
            <a:ext cx="3301365" cy="1382395"/>
          </a:xfrm>
          <a:prstGeom prst="rect">
            <a:avLst/>
          </a:prstGeom>
        </p:spPr>
      </p:pic>
      <p:pic>
        <p:nvPicPr>
          <p:cNvPr id="6" name="图片 5"/>
          <p:cNvPicPr>
            <a:picLocks noChangeAspect="1"/>
          </p:cNvPicPr>
          <p:nvPr>
            <p:custDataLst>
              <p:tags r:id="rId2"/>
            </p:custDataLst>
          </p:nvPr>
        </p:nvPicPr>
        <p:blipFill>
          <a:blip r:embed="rId6"/>
          <a:stretch>
            <a:fillRect/>
          </a:stretch>
        </p:blipFill>
        <p:spPr>
          <a:xfrm>
            <a:off x="5274945" y="2879090"/>
            <a:ext cx="3360420" cy="1593850"/>
          </a:xfrm>
          <a:prstGeom prst="rect">
            <a:avLst/>
          </a:prstGeom>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a:off x="798765" y="1968925"/>
            <a:ext cx="5807947" cy="891540"/>
          </a:xfrm>
          <a:prstGeom prst="rect">
            <a:avLst/>
          </a:prstGeom>
          <a:noFill/>
        </p:spPr>
        <p:txBody>
          <a:bodyPr wrap="square" rtlCol="0">
            <a:spAutoFit/>
          </a:bodyPr>
          <a:lstStyle/>
          <a:p>
            <a:r>
              <a:rPr lang="zh-CN" altLang="en-US" sz="3600" dirty="0">
                <a:solidFill>
                  <a:srgbClr val="33495E"/>
                </a:solidFill>
                <a:latin typeface="Arial" panose="020B0604020202020204"/>
                <a:ea typeface="微软雅黑" panose="020B0503020204020204" pitchFamily="34" charset="-122"/>
                <a:sym typeface="Arial" panose="020B0604020202020204"/>
              </a:rPr>
              <a:t>研发过程</a:t>
            </a:r>
            <a:endParaRPr lang="en-US" sz="3600" dirty="0">
              <a:solidFill>
                <a:srgbClr val="33495E"/>
              </a:solidFill>
              <a:latin typeface="Arial" panose="020B0604020202020204"/>
              <a:ea typeface="微软雅黑" panose="020B0503020204020204" pitchFamily="34" charset="-122"/>
              <a:sym typeface="Arial" panose="020B0604020202020204"/>
            </a:endParaRPr>
          </a:p>
          <a:p>
            <a:r>
              <a:rPr lang="en-US" altLang="zh-CN" sz="16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9" name="文本框 11"/>
          <p:cNvSpPr txBox="1"/>
          <p:nvPr/>
        </p:nvSpPr>
        <p:spPr>
          <a:xfrm>
            <a:off x="798765" y="1267549"/>
            <a:ext cx="3251597" cy="807913"/>
          </a:xfrm>
          <a:prstGeom prst="rect">
            <a:avLst/>
          </a:prstGeom>
          <a:noFill/>
        </p:spPr>
        <p:txBody>
          <a:bodyPr wrap="square" lIns="68580" tIns="34290" rIns="68580" bIns="34290" rtlCol="0">
            <a:spAutoFit/>
          </a:bodyPr>
          <a:lstStyle/>
          <a:p>
            <a:r>
              <a:rPr lang="en-US" altLang="zh-CN" sz="4800" dirty="0">
                <a:solidFill>
                  <a:srgbClr val="33495E"/>
                </a:solidFill>
                <a:latin typeface="Arial" panose="020B0604020202020204"/>
                <a:ea typeface="微软雅黑" panose="020B0503020204020204" pitchFamily="34" charset="-122"/>
                <a:sym typeface="Arial" panose="020B0604020202020204"/>
              </a:rPr>
              <a:t>PART 03</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11" name="文本框 36"/>
          <p:cNvSpPr txBox="1"/>
          <p:nvPr/>
        </p:nvSpPr>
        <p:spPr>
          <a:xfrm>
            <a:off x="798765" y="3087938"/>
            <a:ext cx="3860006" cy="53022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solidFill>
                  <a:srgbClr val="33495E"/>
                </a:solidFill>
                <a:latin typeface="Arial" panose="020B0604020202020204"/>
                <a:ea typeface="微软雅黑" panose="020B0503020204020204" pitchFamily="34" charset="-122"/>
                <a:sym typeface="Arial" panose="020B0604020202020204"/>
              </a:rPr>
              <a:t>研发过程占用时间最多，在开发过程中也在不断修改需求和数值等等，开发中我意识到之前的设定工作量太大于是我进行了一些删减。</a:t>
            </a:r>
          </a:p>
        </p:txBody>
      </p:sp>
      <p:sp>
        <p:nvSpPr>
          <p:cNvPr id="13" name="矩形 12"/>
          <p:cNvSpPr/>
          <p:nvPr/>
        </p:nvSpPr>
        <p:spPr>
          <a:xfrm>
            <a:off x="901635"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7" name="文本框 11"/>
          <p:cNvSpPr txBox="1"/>
          <p:nvPr/>
        </p:nvSpPr>
        <p:spPr>
          <a:xfrm>
            <a:off x="5128391" y="1027075"/>
            <a:ext cx="3251597" cy="3131627"/>
          </a:xfrm>
          <a:prstGeom prst="rect">
            <a:avLst/>
          </a:prstGeom>
          <a:noFill/>
        </p:spPr>
        <p:txBody>
          <a:bodyPr wrap="square" lIns="68580" tIns="34290" rIns="68580" bIns="34290" rtlCol="0">
            <a:spAutoFit/>
          </a:bodyPr>
          <a:lstStyle>
            <a:defPPr>
              <a:defRPr lang="zh-CN"/>
            </a:defPPr>
            <a:lvl1pPr>
              <a:defRPr sz="19900" b="1" i="1">
                <a:solidFill>
                  <a:srgbClr val="DCE3E8"/>
                </a:solidFill>
                <a:latin typeface="Arial" panose="020B0604020202020204"/>
                <a:ea typeface="微软雅黑" panose="020B0503020204020204" pitchFamily="34" charset="-122"/>
              </a:defRPr>
            </a:lvl1pPr>
          </a:lstStyle>
          <a:p>
            <a:r>
              <a:rPr lang="en-US" altLang="zh-CN" dirty="0">
                <a:sym typeface="Arial" panose="020B0604020202020204"/>
              </a:rPr>
              <a:t>03</a:t>
            </a:r>
            <a:endParaRPr lang="zh-CN" altLang="en-US" dirty="0">
              <a:sym typeface="Arial" panose="020B0604020202020204"/>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10"/>
          <p:cNvSpPr txBox="1"/>
          <p:nvPr/>
        </p:nvSpPr>
        <p:spPr>
          <a:xfrm>
            <a:off x="484782" y="465352"/>
            <a:ext cx="2736302"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a:solidFill>
                  <a:srgbClr val="33495E"/>
                </a:solidFill>
                <a:latin typeface="Arial" panose="020B0604020202020204"/>
                <a:ea typeface="微软雅黑" panose="020B0503020204020204" pitchFamily="34" charset="-122"/>
                <a:sym typeface="Arial" panose="020B0604020202020204"/>
              </a:rPr>
              <a:t>-</a:t>
            </a:r>
            <a:r>
              <a:rPr lang="zh-CN" altLang="en-US" sz="1800" dirty="0">
                <a:solidFill>
                  <a:srgbClr val="33495E"/>
                </a:solidFill>
                <a:latin typeface="Arial" panose="020B0604020202020204"/>
                <a:ea typeface="微软雅黑" panose="020B0503020204020204" pitchFamily="34" charset="-122"/>
                <a:sym typeface="Arial" panose="020B0604020202020204"/>
              </a:rPr>
              <a:t>开发过程</a:t>
            </a: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6" name="Freeform 7"/>
          <p:cNvSpPr/>
          <p:nvPr/>
        </p:nvSpPr>
        <p:spPr bwMode="auto">
          <a:xfrm>
            <a:off x="1275715" y="1824990"/>
            <a:ext cx="1497965" cy="739775"/>
          </a:xfrm>
          <a:prstGeom prst="chevron">
            <a:avLst/>
          </a:prstGeom>
          <a:solidFill>
            <a:srgbClr val="33495E"/>
          </a:solidFill>
          <a:ln w="9525">
            <a:noFill/>
          </a:ln>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17" name="Freeform 7"/>
          <p:cNvSpPr/>
          <p:nvPr/>
        </p:nvSpPr>
        <p:spPr bwMode="auto">
          <a:xfrm>
            <a:off x="2903158" y="1824830"/>
            <a:ext cx="1497600" cy="739460"/>
          </a:xfrm>
          <a:prstGeom prst="chevron">
            <a:avLst/>
          </a:prstGeom>
          <a:noFill/>
          <a:ln w="9525">
            <a:solidFill>
              <a:srgbClr val="33495E"/>
            </a:solidFill>
          </a:ln>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18" name="Freeform 7"/>
          <p:cNvSpPr/>
          <p:nvPr/>
        </p:nvSpPr>
        <p:spPr bwMode="auto">
          <a:xfrm>
            <a:off x="4530334" y="1824830"/>
            <a:ext cx="1497600" cy="739460"/>
          </a:xfrm>
          <a:prstGeom prst="chevron">
            <a:avLst/>
          </a:prstGeom>
          <a:solidFill>
            <a:srgbClr val="33495E"/>
          </a:solidFill>
          <a:ln w="9525">
            <a:noFill/>
          </a:ln>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22" name="TextBox 11"/>
          <p:cNvSpPr txBox="1">
            <a:spLocks noChangeArrowheads="1"/>
          </p:cNvSpPr>
          <p:nvPr/>
        </p:nvSpPr>
        <p:spPr bwMode="auto">
          <a:xfrm>
            <a:off x="1724970" y="1994504"/>
            <a:ext cx="76136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chemeClr val="bg1"/>
                </a:solidFill>
                <a:latin typeface="Arial" panose="020B0604020202020204"/>
                <a:ea typeface="微软雅黑" panose="020B0503020204020204" pitchFamily="34" charset="-122"/>
                <a:sym typeface="Arial" panose="020B0604020202020204"/>
              </a:rPr>
              <a:t>Unity</a:t>
            </a:r>
          </a:p>
        </p:txBody>
      </p:sp>
      <p:sp>
        <p:nvSpPr>
          <p:cNvPr id="23" name="TextBox 13"/>
          <p:cNvSpPr txBox="1">
            <a:spLocks noChangeArrowheads="1"/>
          </p:cNvSpPr>
          <p:nvPr/>
        </p:nvSpPr>
        <p:spPr bwMode="auto">
          <a:xfrm>
            <a:off x="3242310" y="1994535"/>
            <a:ext cx="9417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rgbClr val="33495E"/>
                </a:solidFill>
                <a:latin typeface="Arial" panose="020B0604020202020204"/>
                <a:ea typeface="微软雅黑" panose="020B0503020204020204" pitchFamily="34" charset="-122"/>
                <a:sym typeface="Arial" panose="020B0604020202020204"/>
              </a:rPr>
              <a:t>Visual</a:t>
            </a:r>
          </a:p>
        </p:txBody>
      </p:sp>
      <p:sp>
        <p:nvSpPr>
          <p:cNvPr id="24" name="TextBox 14"/>
          <p:cNvSpPr txBox="1">
            <a:spLocks noChangeArrowheads="1"/>
          </p:cNvSpPr>
          <p:nvPr/>
        </p:nvSpPr>
        <p:spPr bwMode="auto">
          <a:xfrm>
            <a:off x="4817745" y="1994535"/>
            <a:ext cx="10382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chemeClr val="bg1"/>
                </a:solidFill>
                <a:latin typeface="Arial" panose="020B0604020202020204"/>
                <a:ea typeface="微软雅黑" panose="020B0503020204020204" pitchFamily="34" charset="-122"/>
                <a:sym typeface="Arial" panose="020B0604020202020204"/>
              </a:rPr>
              <a:t>Fork</a:t>
            </a:r>
            <a:endParaRPr lang="en-US" altLang="zh-CN" sz="2000" dirty="0">
              <a:solidFill>
                <a:srgbClr val="33495E"/>
              </a:solidFill>
              <a:latin typeface="Arial" panose="020B0604020202020204"/>
              <a:ea typeface="微软雅黑" panose="020B0503020204020204" pitchFamily="34" charset="-122"/>
              <a:sym typeface="Arial" panose="020B0604020202020204"/>
            </a:endParaRPr>
          </a:p>
          <a:p>
            <a:pPr algn="ctr" eaLnBrk="1" hangingPunct="1"/>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26" name="等腰三角形 42"/>
          <p:cNvSpPr/>
          <p:nvPr/>
        </p:nvSpPr>
        <p:spPr>
          <a:xfrm>
            <a:off x="1331844" y="2826344"/>
            <a:ext cx="6291470" cy="1208868"/>
          </a:xfrm>
          <a:prstGeom prst="rect">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7" name="矩形 26"/>
          <p:cNvSpPr/>
          <p:nvPr/>
        </p:nvSpPr>
        <p:spPr>
          <a:xfrm>
            <a:off x="1567180" y="3067685"/>
            <a:ext cx="5797550" cy="922655"/>
          </a:xfrm>
          <a:prstGeom prst="rect">
            <a:avLst/>
          </a:prstGeom>
        </p:spPr>
        <p:txBody>
          <a:bodyPr wrap="square">
            <a:noAutofit/>
          </a:bodyPr>
          <a:lstStyle/>
          <a:p>
            <a:pPr marL="0" lvl="0" indent="0">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编码过程是使用</a:t>
            </a:r>
            <a:r>
              <a:rPr lang="en-US" altLang="zh-CN" sz="1000">
                <a:solidFill>
                  <a:srgbClr val="232323"/>
                </a:solidFill>
                <a:latin typeface="Arial" panose="020B0604020202020204"/>
                <a:ea typeface="微软雅黑" panose="020B0503020204020204" pitchFamily="34" charset="-122"/>
                <a:sym typeface="Arial" panose="020B0604020202020204"/>
              </a:rPr>
              <a:t>Unity</a:t>
            </a:r>
            <a:r>
              <a:rPr lang="zh-CN" altLang="en-US" sz="1000">
                <a:solidFill>
                  <a:srgbClr val="232323"/>
                </a:solidFill>
                <a:latin typeface="Arial" panose="020B0604020202020204"/>
                <a:ea typeface="微软雅黑" panose="020B0503020204020204" pitchFamily="34" charset="-122"/>
                <a:sym typeface="Arial" panose="020B0604020202020204"/>
              </a:rPr>
              <a:t>进行游戏开发，</a:t>
            </a:r>
            <a:r>
              <a:rPr lang="en-US" altLang="zh-CN" sz="1000">
                <a:solidFill>
                  <a:srgbClr val="232323"/>
                </a:solidFill>
                <a:latin typeface="Arial" panose="020B0604020202020204"/>
                <a:ea typeface="微软雅黑" panose="020B0503020204020204" pitchFamily="34" charset="-122"/>
                <a:sym typeface="Arial" panose="020B0604020202020204"/>
              </a:rPr>
              <a:t>unity</a:t>
            </a:r>
            <a:r>
              <a:rPr lang="zh-CN" altLang="en-US" sz="1000">
                <a:solidFill>
                  <a:srgbClr val="232323"/>
                </a:solidFill>
                <a:latin typeface="Arial" panose="020B0604020202020204"/>
                <a:ea typeface="微软雅黑" panose="020B0503020204020204" pitchFamily="34" charset="-122"/>
                <a:sym typeface="Arial" panose="020B0604020202020204"/>
              </a:rPr>
              <a:t>主要负责角色动画、场景编辑、</a:t>
            </a:r>
            <a:r>
              <a:rPr lang="en-US" altLang="zh-CN" sz="1000">
                <a:solidFill>
                  <a:srgbClr val="232323"/>
                </a:solidFill>
                <a:latin typeface="Arial" panose="020B0604020202020204"/>
                <a:ea typeface="微软雅黑" panose="020B0503020204020204" pitchFamily="34" charset="-122"/>
                <a:sym typeface="Arial" panose="020B0604020202020204"/>
              </a:rPr>
              <a:t>UI</a:t>
            </a:r>
            <a:r>
              <a:rPr lang="zh-CN" altLang="en-US" sz="1000">
                <a:solidFill>
                  <a:srgbClr val="232323"/>
                </a:solidFill>
                <a:latin typeface="Arial" panose="020B0604020202020204"/>
                <a:ea typeface="微软雅黑" panose="020B0503020204020204" pitchFamily="34" charset="-122"/>
                <a:sym typeface="Arial" panose="020B0604020202020204"/>
              </a:rPr>
              <a:t>编辑等等，然后使用</a:t>
            </a:r>
            <a:r>
              <a:rPr lang="en-US" altLang="zh-CN" sz="1000">
                <a:solidFill>
                  <a:srgbClr val="232323"/>
                </a:solidFill>
                <a:latin typeface="Arial" panose="020B0604020202020204"/>
                <a:ea typeface="微软雅黑" panose="020B0503020204020204" pitchFamily="34" charset="-122"/>
                <a:sym typeface="Arial" panose="020B0604020202020204"/>
              </a:rPr>
              <a:t>Visual studio</a:t>
            </a:r>
            <a:r>
              <a:rPr lang="zh-CN" altLang="en-US" sz="1000">
                <a:solidFill>
                  <a:srgbClr val="232323"/>
                </a:solidFill>
                <a:latin typeface="Arial" panose="020B0604020202020204"/>
                <a:ea typeface="微软雅黑" panose="020B0503020204020204" pitchFamily="34" charset="-122"/>
                <a:sym typeface="Arial" panose="020B0604020202020204"/>
              </a:rPr>
              <a:t>进行代码编程，然后使用</a:t>
            </a:r>
            <a:r>
              <a:rPr lang="en-US" altLang="zh-CN" sz="1000">
                <a:solidFill>
                  <a:srgbClr val="232323"/>
                </a:solidFill>
                <a:latin typeface="Arial" panose="020B0604020202020204"/>
                <a:ea typeface="微软雅黑" panose="020B0503020204020204" pitchFamily="34" charset="-122"/>
                <a:sym typeface="Arial" panose="020B0604020202020204"/>
              </a:rPr>
              <a:t>Fork</a:t>
            </a:r>
            <a:r>
              <a:rPr lang="zh-CN" altLang="en-US" sz="1000">
                <a:solidFill>
                  <a:srgbClr val="232323"/>
                </a:solidFill>
                <a:latin typeface="Arial" panose="020B0604020202020204"/>
                <a:ea typeface="微软雅黑" panose="020B0503020204020204" pitchFamily="34" charset="-122"/>
                <a:sym typeface="Arial" panose="020B0604020202020204"/>
              </a:rPr>
              <a:t>对工程版本进行管理，最后将工程整体上传至</a:t>
            </a:r>
            <a:r>
              <a:rPr lang="en-US" altLang="zh-CN" sz="1000">
                <a:solidFill>
                  <a:srgbClr val="232323"/>
                </a:solidFill>
                <a:latin typeface="Arial" panose="020B0604020202020204"/>
                <a:ea typeface="微软雅黑" panose="020B0503020204020204" pitchFamily="34" charset="-122"/>
                <a:sym typeface="Arial" panose="020B0604020202020204"/>
              </a:rPr>
              <a:t>Github</a:t>
            </a:r>
            <a:r>
              <a:rPr lang="zh-CN" altLang="en-US" sz="1000">
                <a:solidFill>
                  <a:srgbClr val="232323"/>
                </a:solidFill>
                <a:latin typeface="Arial" panose="020B0604020202020204"/>
                <a:ea typeface="微软雅黑" panose="020B0503020204020204" pitchFamily="34" charset="-122"/>
                <a:sym typeface="Arial" panose="020B0604020202020204"/>
              </a:rPr>
              <a:t>平台存储。</a:t>
            </a:r>
            <a:r>
              <a:rPr lang="en-US" sz="1000">
                <a:solidFill>
                  <a:srgbClr val="232323"/>
                </a:solidFill>
                <a:latin typeface="Arial" panose="020B0604020202020204"/>
                <a:ea typeface="微软雅黑" panose="020B0503020204020204" pitchFamily="34" charset="-122"/>
                <a:sym typeface="Arial" panose="020B0604020202020204"/>
              </a:rPr>
              <a:t>   </a:t>
            </a:r>
            <a:endParaRPr lang="zh-CN" sz="1000">
              <a:solidFill>
                <a:srgbClr val="232323"/>
              </a:solidFill>
              <a:latin typeface="Arial" panose="020B0604020202020204"/>
              <a:ea typeface="微软雅黑" panose="020B0503020204020204" pitchFamily="34" charset="-122"/>
              <a:sym typeface="Arial" panose="020B0604020202020204"/>
            </a:endParaRPr>
          </a:p>
        </p:txBody>
      </p:sp>
      <p:sp>
        <p:nvSpPr>
          <p:cNvPr id="2" name="Freeform 7"/>
          <p:cNvSpPr/>
          <p:nvPr>
            <p:custDataLst>
              <p:tags r:id="rId1"/>
            </p:custDataLst>
          </p:nvPr>
        </p:nvSpPr>
        <p:spPr bwMode="auto">
          <a:xfrm>
            <a:off x="6125783" y="1824830"/>
            <a:ext cx="1497600" cy="739460"/>
          </a:xfrm>
          <a:prstGeom prst="chevron">
            <a:avLst/>
          </a:prstGeom>
          <a:noFill/>
          <a:ln w="9525">
            <a:solidFill>
              <a:srgbClr val="33495E"/>
            </a:solidFill>
          </a:ln>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3" name="TextBox 13"/>
          <p:cNvSpPr txBox="1">
            <a:spLocks noChangeArrowheads="1"/>
          </p:cNvSpPr>
          <p:nvPr>
            <p:custDataLst>
              <p:tags r:id="rId2"/>
            </p:custDataLst>
          </p:nvPr>
        </p:nvSpPr>
        <p:spPr bwMode="auto">
          <a:xfrm>
            <a:off x="6445885" y="1994535"/>
            <a:ext cx="9417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rgbClr val="33495E"/>
                </a:solidFill>
                <a:latin typeface="Arial" panose="020B0604020202020204"/>
                <a:ea typeface="微软雅黑" panose="020B0503020204020204" pitchFamily="34" charset="-122"/>
                <a:sym typeface="Arial" panose="020B0604020202020204"/>
              </a:rPr>
              <a:t>Github</a:t>
            </a:r>
          </a:p>
        </p:txBody>
      </p:sp>
      <p:sp>
        <p:nvSpPr>
          <p:cNvPr id="4" name="文本框 3"/>
          <p:cNvSpPr txBox="1"/>
          <p:nvPr/>
        </p:nvSpPr>
        <p:spPr>
          <a:xfrm>
            <a:off x="3048000" y="1270000"/>
            <a:ext cx="3048000" cy="398780"/>
          </a:xfrm>
          <a:prstGeom prst="rect">
            <a:avLst/>
          </a:prstGeom>
          <a:noFill/>
        </p:spPr>
        <p:txBody>
          <a:bodyPr wrap="square" rtlCol="0">
            <a:spAutoFit/>
          </a:bodyPr>
          <a:lstStyle/>
          <a:p>
            <a:pPr algn="ctr"/>
            <a:r>
              <a:rPr lang="zh-CN" altLang="en-US" sz="2000"/>
              <a:t>如何开发？</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1706245" y="3680460"/>
            <a:ext cx="6390005" cy="892810"/>
          </a:xfrm>
          <a:prstGeom prst="rect">
            <a:avLst/>
          </a:prstGeom>
          <a:noFill/>
        </p:spPr>
        <p:txBody>
          <a:bodyPr lIns="68580" tIns="34290" rIns="68580" bIns="34290" anchor="t"/>
          <a:lstStyle/>
          <a:p>
            <a:pPr>
              <a:lnSpc>
                <a:spcPts val="1500"/>
              </a:lnSpc>
            </a:pPr>
            <a:r>
              <a:rPr lang="zh-CN" altLang="en-US" sz="1000" kern="0">
                <a:solidFill>
                  <a:srgbClr val="232323"/>
                </a:solidFill>
                <a:latin typeface="Arial" panose="020B0604020202020204"/>
                <a:ea typeface="微软雅黑" panose="020B0503020204020204" pitchFamily="34" charset="-122"/>
                <a:sym typeface="Arial" panose="020B0604020202020204"/>
              </a:rPr>
              <a:t>开发过程中使用飞书云文档进行需求管理，飞书云文档有甘特图可以标记任务状态、预计日期、完成日期等等。</a:t>
            </a: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a:solidFill>
                  <a:srgbClr val="33495E"/>
                </a:solidFill>
                <a:latin typeface="Arial" panose="020B0604020202020204"/>
                <a:ea typeface="微软雅黑" panose="020B0503020204020204" pitchFamily="34" charset="-122"/>
                <a:sym typeface="Arial" panose="020B0604020202020204"/>
              </a:rPr>
              <a:t>-</a:t>
            </a:r>
            <a:r>
              <a:rPr lang="zh-CN" altLang="en-US" sz="1800" dirty="0">
                <a:solidFill>
                  <a:srgbClr val="33495E"/>
                </a:solidFill>
                <a:latin typeface="Arial" panose="020B0604020202020204"/>
                <a:ea typeface="微软雅黑" panose="020B0503020204020204" pitchFamily="34" charset="-122"/>
                <a:sym typeface="Arial" panose="020B0604020202020204"/>
              </a:rPr>
              <a:t>需求管理</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2" name="图片 -2147482585"/>
          <p:cNvPicPr>
            <a:picLocks noChangeAspect="1"/>
          </p:cNvPicPr>
          <p:nvPr>
            <p:custDataLst>
              <p:tags r:id="rId1"/>
            </p:custDataLst>
          </p:nvPr>
        </p:nvPicPr>
        <p:blipFill>
          <a:blip r:embed="rId4"/>
          <a:stretch>
            <a:fillRect/>
          </a:stretch>
        </p:blipFill>
        <p:spPr>
          <a:xfrm>
            <a:off x="2059305" y="1186815"/>
            <a:ext cx="5025390" cy="2084070"/>
          </a:xfrm>
          <a:prstGeom prst="rect">
            <a:avLst/>
          </a:prstGeom>
          <a:noFill/>
          <a:ln w="9525">
            <a:noFill/>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1706245" y="3680460"/>
            <a:ext cx="6390005" cy="892810"/>
          </a:xfrm>
          <a:prstGeom prst="rect">
            <a:avLst/>
          </a:prstGeom>
          <a:noFill/>
        </p:spPr>
        <p:txBody>
          <a:bodyPr lIns="68580" tIns="34290" rIns="68580" bIns="34290" anchor="t"/>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对工程中的文件进行分类，以方便后续的开发，其中</a:t>
            </a:r>
            <a:r>
              <a:rPr lang="en-US" altLang="zh-CN" sz="1000" kern="0">
                <a:solidFill>
                  <a:srgbClr val="232323"/>
                </a:solidFill>
                <a:latin typeface="Arial" panose="020B0604020202020204"/>
                <a:ea typeface="微软雅黑" panose="020B0503020204020204" pitchFamily="34" charset="-122"/>
                <a:sym typeface="Arial" panose="020B0604020202020204"/>
              </a:rPr>
              <a:t>Art</a:t>
            </a:r>
            <a:r>
              <a:rPr lang="zh-CN" altLang="en-US" sz="1000" kern="0">
                <a:solidFill>
                  <a:srgbClr val="232323"/>
                </a:solidFill>
                <a:latin typeface="Arial" panose="020B0604020202020204"/>
                <a:ea typeface="微软雅黑" panose="020B0503020204020204" pitchFamily="34" charset="-122"/>
                <a:sym typeface="Arial" panose="020B0604020202020204"/>
              </a:rPr>
              <a:t>是静态美术文件目录，</a:t>
            </a:r>
            <a:r>
              <a:rPr lang="en-US" altLang="zh-CN" sz="1000" kern="0">
                <a:solidFill>
                  <a:srgbClr val="232323"/>
                </a:solidFill>
                <a:latin typeface="Arial" panose="020B0604020202020204"/>
                <a:ea typeface="微软雅黑" panose="020B0503020204020204" pitchFamily="34" charset="-122"/>
                <a:sym typeface="Arial" panose="020B0604020202020204"/>
              </a:rPr>
              <a:t>Framework</a:t>
            </a:r>
            <a:r>
              <a:rPr lang="zh-CN" altLang="en-US" sz="1000" kern="0">
                <a:solidFill>
                  <a:srgbClr val="232323"/>
                </a:solidFill>
                <a:latin typeface="Arial" panose="020B0604020202020204"/>
                <a:ea typeface="微软雅黑" panose="020B0503020204020204" pitchFamily="34" charset="-122"/>
                <a:sym typeface="Arial" panose="020B0604020202020204"/>
              </a:rPr>
              <a:t>是自研的项目框架，</a:t>
            </a:r>
            <a:r>
              <a:rPr lang="en-US" altLang="zh-CN" sz="1000" kern="0">
                <a:solidFill>
                  <a:srgbClr val="232323"/>
                </a:solidFill>
                <a:latin typeface="Arial" panose="020B0604020202020204"/>
                <a:ea typeface="微软雅黑" panose="020B0503020204020204" pitchFamily="34" charset="-122"/>
                <a:sym typeface="Arial" panose="020B0604020202020204"/>
              </a:rPr>
              <a:t>Plugins</a:t>
            </a:r>
            <a:r>
              <a:rPr lang="zh-CN" altLang="en-US" sz="1000" kern="0">
                <a:solidFill>
                  <a:srgbClr val="232323"/>
                </a:solidFill>
                <a:latin typeface="Arial" panose="020B0604020202020204"/>
                <a:ea typeface="微软雅黑" panose="020B0503020204020204" pitchFamily="34" charset="-122"/>
                <a:sym typeface="Arial" panose="020B0604020202020204"/>
              </a:rPr>
              <a:t>是插件目录，</a:t>
            </a:r>
            <a:r>
              <a:rPr lang="en-US" altLang="zh-CN" sz="1000" kern="0">
                <a:solidFill>
                  <a:srgbClr val="232323"/>
                </a:solidFill>
                <a:latin typeface="Arial" panose="020B0604020202020204"/>
                <a:ea typeface="微软雅黑" panose="020B0503020204020204" pitchFamily="34" charset="-122"/>
                <a:sym typeface="Arial" panose="020B0604020202020204"/>
              </a:rPr>
              <a:t>Resources</a:t>
            </a:r>
            <a:r>
              <a:rPr lang="zh-CN" altLang="en-US" sz="1000" kern="0">
                <a:solidFill>
                  <a:srgbClr val="232323"/>
                </a:solidFill>
                <a:latin typeface="Arial" panose="020B0604020202020204"/>
                <a:ea typeface="微软雅黑" panose="020B0503020204020204" pitchFamily="34" charset="-122"/>
                <a:sym typeface="Arial" panose="020B0604020202020204"/>
              </a:rPr>
              <a:t>是所有可代码动态读取的资源文件目录，</a:t>
            </a:r>
            <a:r>
              <a:rPr lang="en-US" altLang="zh-CN" sz="1000" kern="0">
                <a:solidFill>
                  <a:srgbClr val="232323"/>
                </a:solidFill>
                <a:latin typeface="Arial" panose="020B0604020202020204"/>
                <a:ea typeface="微软雅黑" panose="020B0503020204020204" pitchFamily="34" charset="-122"/>
                <a:sym typeface="Arial" panose="020B0604020202020204"/>
              </a:rPr>
              <a:t>ResPackage</a:t>
            </a:r>
            <a:r>
              <a:rPr lang="zh-CN" altLang="en-US" sz="1000" kern="0">
                <a:solidFill>
                  <a:srgbClr val="232323"/>
                </a:solidFill>
                <a:latin typeface="Arial" panose="020B0604020202020204"/>
                <a:ea typeface="微软雅黑" panose="020B0503020204020204" pitchFamily="34" charset="-122"/>
                <a:sym typeface="Arial" panose="020B0604020202020204"/>
              </a:rPr>
              <a:t>是静态美术资源包，一般是整体美术资源导入的，</a:t>
            </a:r>
            <a:r>
              <a:rPr lang="en-US" altLang="zh-CN" sz="1000" kern="0">
                <a:solidFill>
                  <a:srgbClr val="232323"/>
                </a:solidFill>
                <a:latin typeface="Arial" panose="020B0604020202020204"/>
                <a:ea typeface="微软雅黑" panose="020B0503020204020204" pitchFamily="34" charset="-122"/>
                <a:sym typeface="Arial" panose="020B0604020202020204"/>
              </a:rPr>
              <a:t>Scenes</a:t>
            </a:r>
            <a:r>
              <a:rPr lang="zh-CN" altLang="en-US" sz="1000" kern="0">
                <a:solidFill>
                  <a:srgbClr val="232323"/>
                </a:solidFill>
                <a:latin typeface="Arial" panose="020B0604020202020204"/>
                <a:ea typeface="微软雅黑" panose="020B0503020204020204" pitchFamily="34" charset="-122"/>
                <a:sym typeface="Arial" panose="020B0604020202020204"/>
              </a:rPr>
              <a:t>是场景目录，</a:t>
            </a:r>
            <a:r>
              <a:rPr lang="en-US" altLang="zh-CN" sz="1000" kern="0">
                <a:solidFill>
                  <a:srgbClr val="232323"/>
                </a:solidFill>
                <a:latin typeface="Arial" panose="020B0604020202020204"/>
                <a:ea typeface="微软雅黑" panose="020B0503020204020204" pitchFamily="34" charset="-122"/>
                <a:sym typeface="Arial" panose="020B0604020202020204"/>
              </a:rPr>
              <a:t>Script</a:t>
            </a:r>
            <a:r>
              <a:rPr lang="zh-CN" altLang="en-US" sz="1000" kern="0">
                <a:solidFill>
                  <a:srgbClr val="232323"/>
                </a:solidFill>
                <a:latin typeface="Arial" panose="020B0604020202020204"/>
                <a:ea typeface="微软雅黑" panose="020B0503020204020204" pitchFamily="34" charset="-122"/>
                <a:sym typeface="Arial" panose="020B0604020202020204"/>
              </a:rPr>
              <a:t>是脚本目录，</a:t>
            </a:r>
            <a:r>
              <a:rPr lang="en-US" altLang="zh-CN" sz="1000" kern="0">
                <a:solidFill>
                  <a:srgbClr val="232323"/>
                </a:solidFill>
                <a:latin typeface="Arial" panose="020B0604020202020204"/>
                <a:ea typeface="微软雅黑" panose="020B0503020204020204" pitchFamily="34" charset="-122"/>
                <a:sym typeface="Arial" panose="020B0604020202020204"/>
              </a:rPr>
              <a:t>StreamingAssets</a:t>
            </a:r>
            <a:r>
              <a:rPr lang="zh-CN" altLang="en-US" sz="1000" kern="0">
                <a:solidFill>
                  <a:srgbClr val="232323"/>
                </a:solidFill>
                <a:latin typeface="Arial" panose="020B0604020202020204"/>
                <a:ea typeface="微软雅黑" panose="020B0503020204020204" pitchFamily="34" charset="-122"/>
                <a:sym typeface="Arial" panose="020B0604020202020204"/>
              </a:rPr>
              <a:t>是静态文本目录。</a:t>
            </a: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a:solidFill>
                  <a:srgbClr val="33495E"/>
                </a:solidFill>
                <a:latin typeface="Arial" panose="020B0604020202020204"/>
                <a:ea typeface="微软雅黑" panose="020B0503020204020204" pitchFamily="34" charset="-122"/>
                <a:sym typeface="Arial" panose="020B0604020202020204"/>
              </a:rPr>
              <a:t>-</a:t>
            </a:r>
            <a:r>
              <a:rPr lang="zh-CN" altLang="en-US" sz="1800" dirty="0">
                <a:solidFill>
                  <a:srgbClr val="33495E"/>
                </a:solidFill>
                <a:latin typeface="Arial" panose="020B0604020202020204"/>
                <a:ea typeface="微软雅黑" panose="020B0503020204020204" pitchFamily="34" charset="-122"/>
                <a:sym typeface="Arial" panose="020B0604020202020204"/>
              </a:rPr>
              <a:t>项目管理</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3" name="图片 2"/>
          <p:cNvPicPr>
            <a:picLocks noChangeAspect="1"/>
          </p:cNvPicPr>
          <p:nvPr/>
        </p:nvPicPr>
        <p:blipFill>
          <a:blip r:embed="rId3"/>
          <a:stretch>
            <a:fillRect/>
          </a:stretch>
        </p:blipFill>
        <p:spPr>
          <a:xfrm>
            <a:off x="2280285" y="1057275"/>
            <a:ext cx="5241925" cy="2553970"/>
          </a:xfrm>
          <a:prstGeom prst="rect">
            <a:avLst/>
          </a:prstGeom>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0"/>
          <p:cNvSpPr txBox="1"/>
          <p:nvPr/>
        </p:nvSpPr>
        <p:spPr>
          <a:xfrm>
            <a:off x="484782" y="465352"/>
            <a:ext cx="2736302"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a:solidFill>
                  <a:srgbClr val="33495E"/>
                </a:solidFill>
                <a:latin typeface="Arial" panose="020B0604020202020204"/>
                <a:ea typeface="微软雅黑" panose="020B0503020204020204" pitchFamily="34" charset="-122"/>
                <a:sym typeface="Arial" panose="020B0604020202020204"/>
              </a:rPr>
              <a:t>-</a:t>
            </a:r>
            <a:r>
              <a:rPr lang="zh-CN" altLang="en-US" sz="1800" dirty="0">
                <a:solidFill>
                  <a:srgbClr val="33495E"/>
                </a:solidFill>
                <a:latin typeface="Arial" panose="020B0604020202020204"/>
                <a:ea typeface="微软雅黑" panose="020B0503020204020204" pitchFamily="34" charset="-122"/>
                <a:sym typeface="Arial" panose="020B0604020202020204"/>
              </a:rPr>
              <a:t>主要功能</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2" name="图片 -2147482590"/>
          <p:cNvPicPr>
            <a:picLocks noChangeAspect="1"/>
          </p:cNvPicPr>
          <p:nvPr>
            <p:custDataLst>
              <p:tags r:id="rId1"/>
            </p:custDataLst>
          </p:nvPr>
        </p:nvPicPr>
        <p:blipFill>
          <a:blip r:embed="rId7"/>
          <a:stretch>
            <a:fillRect/>
          </a:stretch>
        </p:blipFill>
        <p:spPr>
          <a:xfrm>
            <a:off x="1162050" y="1152525"/>
            <a:ext cx="3060700" cy="1737360"/>
          </a:xfrm>
          <a:prstGeom prst="rect">
            <a:avLst/>
          </a:prstGeom>
          <a:noFill/>
          <a:ln w="9525">
            <a:noFill/>
          </a:ln>
        </p:spPr>
      </p:pic>
      <p:pic>
        <p:nvPicPr>
          <p:cNvPr id="3" name="图片 -2147482589"/>
          <p:cNvPicPr>
            <a:picLocks noChangeAspect="1"/>
          </p:cNvPicPr>
          <p:nvPr>
            <p:custDataLst>
              <p:tags r:id="rId2"/>
            </p:custDataLst>
          </p:nvPr>
        </p:nvPicPr>
        <p:blipFill>
          <a:blip r:embed="rId8"/>
          <a:stretch>
            <a:fillRect/>
          </a:stretch>
        </p:blipFill>
        <p:spPr>
          <a:xfrm>
            <a:off x="1162050" y="2984500"/>
            <a:ext cx="3060700" cy="1720850"/>
          </a:xfrm>
          <a:prstGeom prst="rect">
            <a:avLst/>
          </a:prstGeom>
          <a:noFill/>
          <a:ln w="9525">
            <a:noFill/>
          </a:ln>
        </p:spPr>
      </p:pic>
      <p:sp>
        <p:nvSpPr>
          <p:cNvPr id="4" name="文本框 3"/>
          <p:cNvSpPr txBox="1"/>
          <p:nvPr/>
        </p:nvSpPr>
        <p:spPr>
          <a:xfrm>
            <a:off x="4526280" y="1813560"/>
            <a:ext cx="3551555" cy="602615"/>
          </a:xfrm>
          <a:prstGeom prst="rect">
            <a:avLst/>
          </a:prstGeom>
          <a:noFill/>
        </p:spPr>
        <p:txBody>
          <a:bodyPr wrap="square" rtlCol="0">
            <a:noAutofit/>
          </a:bodyPr>
          <a:lstStyle/>
          <a:p>
            <a:r>
              <a:rPr lang="en-US" altLang="zh-CN" sz="1000"/>
              <a:t>       </a:t>
            </a:r>
            <a:r>
              <a:rPr lang="zh-CN" altLang="en-US" sz="1000"/>
              <a:t>玩家需要花费金钱从据点中招募士兵来壮大自己的军队，高级的士兵拥有更高的属性和花费，尝试不同的兵种进行兵种搭配战斗效果更好。</a:t>
            </a:r>
          </a:p>
        </p:txBody>
      </p:sp>
      <p:sp>
        <p:nvSpPr>
          <p:cNvPr id="5" name="文本框 4"/>
          <p:cNvSpPr txBox="1"/>
          <p:nvPr/>
        </p:nvSpPr>
        <p:spPr>
          <a:xfrm>
            <a:off x="4526280" y="1362075"/>
            <a:ext cx="3552190" cy="306705"/>
          </a:xfrm>
          <a:prstGeom prst="rect">
            <a:avLst/>
          </a:prstGeom>
          <a:noFill/>
        </p:spPr>
        <p:txBody>
          <a:bodyPr wrap="square" rtlCol="0">
            <a:spAutoFit/>
          </a:bodyPr>
          <a:lstStyle/>
          <a:p>
            <a:pPr algn="ctr"/>
            <a:r>
              <a:rPr lang="zh-CN" altLang="en-US"/>
              <a:t>招募士兵</a:t>
            </a:r>
          </a:p>
        </p:txBody>
      </p:sp>
      <p:sp>
        <p:nvSpPr>
          <p:cNvPr id="6" name="文本框 5"/>
          <p:cNvSpPr txBox="1"/>
          <p:nvPr>
            <p:custDataLst>
              <p:tags r:id="rId3"/>
            </p:custDataLst>
          </p:nvPr>
        </p:nvSpPr>
        <p:spPr>
          <a:xfrm>
            <a:off x="4652010" y="3676015"/>
            <a:ext cx="3551555" cy="602615"/>
          </a:xfrm>
          <a:prstGeom prst="rect">
            <a:avLst/>
          </a:prstGeom>
          <a:noFill/>
        </p:spPr>
        <p:txBody>
          <a:bodyPr wrap="square" rtlCol="0">
            <a:noAutofit/>
          </a:bodyPr>
          <a:lstStyle/>
          <a:p>
            <a:r>
              <a:rPr lang="en-US" altLang="zh-CN" sz="1000"/>
              <a:t>       </a:t>
            </a:r>
            <a:r>
              <a:rPr lang="zh-CN" altLang="en-US" sz="1000"/>
              <a:t>可以城建自己拥有的据点，升级经济建筑提升收入，升级兵营建筑提升招募士兵的等级，升级城防建筑提升驻军和城防士兵的属性，建造特殊建筑可以获得特殊效果。</a:t>
            </a:r>
          </a:p>
        </p:txBody>
      </p:sp>
      <p:sp>
        <p:nvSpPr>
          <p:cNvPr id="7" name="文本框 6"/>
          <p:cNvSpPr txBox="1"/>
          <p:nvPr>
            <p:custDataLst>
              <p:tags r:id="rId4"/>
            </p:custDataLst>
          </p:nvPr>
        </p:nvSpPr>
        <p:spPr>
          <a:xfrm>
            <a:off x="4652010" y="3224530"/>
            <a:ext cx="3552190" cy="306705"/>
          </a:xfrm>
          <a:prstGeom prst="rect">
            <a:avLst/>
          </a:prstGeom>
          <a:noFill/>
        </p:spPr>
        <p:txBody>
          <a:bodyPr wrap="square" rtlCol="0">
            <a:spAutoFit/>
          </a:bodyPr>
          <a:lstStyle/>
          <a:p>
            <a:pPr algn="ctr"/>
            <a:r>
              <a:rPr lang="zh-CN" altLang="en-US"/>
              <a:t>升级建筑</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1706245" y="4039235"/>
            <a:ext cx="6390005" cy="534035"/>
          </a:xfrm>
          <a:prstGeom prst="rect">
            <a:avLst/>
          </a:prstGeom>
          <a:noFill/>
        </p:spPr>
        <p:txBody>
          <a:bodyPr lIns="68580" tIns="34290" rIns="68580" bIns="34290" anchor="t"/>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士兵在己方复活点出生后向最近敌方士兵移动，进入攻击范围后进行攻击。被击杀的士兵倒地，停止行动。如果部队中还有未上场的士兵则继续生成，直到有一方部队人数清空，对方获胜。</a:t>
            </a: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a:solidFill>
                  <a:srgbClr val="33495E"/>
                </a:solidFill>
                <a:latin typeface="Arial" panose="020B0604020202020204"/>
                <a:ea typeface="微软雅黑" panose="020B0503020204020204" pitchFamily="34" charset="-122"/>
                <a:sym typeface="Arial" panose="020B0604020202020204"/>
              </a:rPr>
              <a:t>-</a:t>
            </a:r>
            <a:r>
              <a:rPr lang="zh-CN" altLang="en-US" sz="1800" dirty="0">
                <a:solidFill>
                  <a:srgbClr val="33495E"/>
                </a:solidFill>
                <a:latin typeface="Arial" panose="020B0604020202020204"/>
                <a:ea typeface="微软雅黑" panose="020B0503020204020204" pitchFamily="34" charset="-122"/>
                <a:sym typeface="Arial" panose="020B0604020202020204"/>
              </a:rPr>
              <a:t>战斗过程</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2" name="图片 -2147482536"/>
          <p:cNvPicPr>
            <a:picLocks noChangeAspect="1"/>
          </p:cNvPicPr>
          <p:nvPr>
            <p:custDataLst>
              <p:tags r:id="rId1"/>
            </p:custDataLst>
          </p:nvPr>
        </p:nvPicPr>
        <p:blipFill>
          <a:blip r:embed="rId4"/>
          <a:stretch>
            <a:fillRect/>
          </a:stretch>
        </p:blipFill>
        <p:spPr>
          <a:xfrm>
            <a:off x="2185670" y="987425"/>
            <a:ext cx="4773295" cy="2622550"/>
          </a:xfrm>
          <a:prstGeom prst="rect">
            <a:avLst/>
          </a:prstGeom>
          <a:noFill/>
          <a:ln w="9525">
            <a:noFill/>
          </a:ln>
        </p:spPr>
      </p:pic>
      <p:sp>
        <p:nvSpPr>
          <p:cNvPr id="3" name="文本框 2"/>
          <p:cNvSpPr txBox="1"/>
          <p:nvPr/>
        </p:nvSpPr>
        <p:spPr>
          <a:xfrm>
            <a:off x="3093720" y="3671570"/>
            <a:ext cx="3615055" cy="306705"/>
          </a:xfrm>
          <a:prstGeom prst="rect">
            <a:avLst/>
          </a:prstGeom>
          <a:noFill/>
        </p:spPr>
        <p:txBody>
          <a:bodyPr wrap="square" rtlCol="0">
            <a:spAutoFit/>
          </a:bodyPr>
          <a:lstStyle/>
          <a:p>
            <a:pPr algn="ctr"/>
            <a:r>
              <a:rPr lang="zh-CN" altLang="en-US"/>
              <a:t>战斗场景</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4229735" y="2001520"/>
            <a:ext cx="3615690" cy="2301875"/>
          </a:xfrm>
          <a:prstGeom prst="rect">
            <a:avLst/>
          </a:prstGeom>
          <a:noFill/>
        </p:spPr>
        <p:txBody>
          <a:bodyPr lIns="68580" tIns="34290" rIns="68580" bIns="34290" anchor="t"/>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游戏测试是对即将发布的游戏版本进行可玩性测试分析，尽量发现漏洞和缺陷，防止游戏无法进行游玩。</a:t>
            </a:r>
          </a:p>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测试主要分为三个方面：</a:t>
            </a:r>
          </a:p>
          <a:p>
            <a:pPr lvl="0">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1、界面测试</a:t>
            </a:r>
          </a:p>
          <a:p>
            <a:pPr lvl="0">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2、逻辑测试</a:t>
            </a:r>
          </a:p>
          <a:p>
            <a:pPr lvl="0">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3、数值测试</a:t>
            </a:r>
          </a:p>
          <a:p>
            <a:pPr lvl="0">
              <a:lnSpc>
                <a:spcPts val="1500"/>
              </a:lnSpc>
            </a:pPr>
            <a:r>
              <a:rPr lang="zh-CN" altLang="en-US" sz="1000" kern="0">
                <a:solidFill>
                  <a:srgbClr val="232323"/>
                </a:solidFill>
                <a:latin typeface="Arial" panose="020B0604020202020204"/>
                <a:ea typeface="微软雅黑" panose="020B0503020204020204" pitchFamily="34" charset="-122"/>
                <a:sym typeface="Arial" panose="020B0604020202020204"/>
              </a:rPr>
              <a:t> </a:t>
            </a: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测试到的</a:t>
            </a:r>
            <a:r>
              <a:rPr lang="en-US" altLang="zh-CN" sz="1000" kern="0">
                <a:solidFill>
                  <a:srgbClr val="232323"/>
                </a:solidFill>
                <a:latin typeface="Arial" panose="020B0604020202020204"/>
                <a:ea typeface="微软雅黑" panose="020B0503020204020204" pitchFamily="34" charset="-122"/>
                <a:sym typeface="Arial" panose="020B0604020202020204"/>
              </a:rPr>
              <a:t>bug</a:t>
            </a:r>
            <a:r>
              <a:rPr lang="zh-CN" altLang="en-US" sz="1000" kern="0">
                <a:solidFill>
                  <a:srgbClr val="232323"/>
                </a:solidFill>
                <a:latin typeface="Arial" panose="020B0604020202020204"/>
                <a:ea typeface="微软雅黑" panose="020B0503020204020204" pitchFamily="34" charset="-122"/>
                <a:sym typeface="Arial" panose="020B0604020202020204"/>
              </a:rPr>
              <a:t>，将其记录到飞书云文档，修复后将其标记为已修复。</a:t>
            </a: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a:solidFill>
                  <a:srgbClr val="33495E"/>
                </a:solidFill>
                <a:latin typeface="Arial" panose="020B0604020202020204"/>
                <a:ea typeface="微软雅黑" panose="020B0503020204020204" pitchFamily="34" charset="-122"/>
                <a:sym typeface="Arial" panose="020B0604020202020204"/>
              </a:rPr>
              <a:t>-</a:t>
            </a:r>
            <a:r>
              <a:rPr lang="zh-CN" altLang="en-US" sz="1800">
                <a:sym typeface="+mn-ea"/>
              </a:rPr>
              <a:t>测试流程</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4229735" y="1342390"/>
            <a:ext cx="3615055" cy="306705"/>
          </a:xfrm>
          <a:prstGeom prst="rect">
            <a:avLst/>
          </a:prstGeom>
          <a:noFill/>
        </p:spPr>
        <p:txBody>
          <a:bodyPr wrap="square" rtlCol="0">
            <a:spAutoFit/>
          </a:bodyPr>
          <a:lstStyle/>
          <a:p>
            <a:pPr algn="ctr"/>
            <a:r>
              <a:rPr lang="zh-CN" altLang="en-US"/>
              <a:t>测试流程</a:t>
            </a:r>
          </a:p>
        </p:txBody>
      </p:sp>
      <p:pic>
        <p:nvPicPr>
          <p:cNvPr id="4" name="图片 3"/>
          <p:cNvPicPr>
            <a:picLocks noChangeAspect="1"/>
          </p:cNvPicPr>
          <p:nvPr>
            <p:custDataLst>
              <p:tags r:id="rId1"/>
            </p:custDataLst>
          </p:nvPr>
        </p:nvPicPr>
        <p:blipFill>
          <a:blip r:embed="rId4"/>
          <a:stretch>
            <a:fillRect/>
          </a:stretch>
        </p:blipFill>
        <p:spPr>
          <a:xfrm>
            <a:off x="786130" y="1425575"/>
            <a:ext cx="2880360" cy="2795270"/>
          </a:xfrm>
          <a:prstGeom prst="rect">
            <a:avLst/>
          </a:prstGeom>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0"/>
          <p:cNvSpPr txBox="1"/>
          <p:nvPr/>
        </p:nvSpPr>
        <p:spPr>
          <a:xfrm>
            <a:off x="798765" y="1968925"/>
            <a:ext cx="4884161" cy="891540"/>
          </a:xfrm>
          <a:prstGeom prst="rect">
            <a:avLst/>
          </a:prstGeom>
          <a:noFill/>
        </p:spPr>
        <p:txBody>
          <a:bodyPr wrap="square" rtlCol="0">
            <a:spAutoFit/>
          </a:bodyPr>
          <a:lstStyle/>
          <a:p>
            <a:r>
              <a:rPr lang="zh-CN" sz="3600" dirty="0">
                <a:solidFill>
                  <a:srgbClr val="33495E"/>
                </a:solidFill>
                <a:latin typeface="+mj-ea"/>
                <a:ea typeface="+mj-ea"/>
                <a:sym typeface="Arial" panose="020B0604020202020204"/>
              </a:rPr>
              <a:t>项目成品</a:t>
            </a:r>
            <a:endParaRPr lang="en-US" altLang="zh-CN" sz="3600" dirty="0">
              <a:solidFill>
                <a:srgbClr val="33495E"/>
              </a:solidFill>
              <a:latin typeface="+mj-ea"/>
              <a:ea typeface="+mj-ea"/>
              <a:sym typeface="Arial" panose="020B0604020202020204"/>
            </a:endParaRPr>
          </a:p>
          <a:p>
            <a:r>
              <a:rPr lang="en-US" altLang="zh-CN" sz="1600" dirty="0">
                <a:solidFill>
                  <a:srgbClr val="33495E"/>
                </a:solidFill>
                <a:latin typeface="Arial" panose="020B0604020202020204"/>
                <a:ea typeface="微软雅黑" panose="020B0503020204020204" pitchFamily="34" charset="-122"/>
                <a:sym typeface="Arial" panose="020B0604020202020204"/>
              </a:rPr>
              <a:t>Result</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10" name="文本框 11"/>
          <p:cNvSpPr txBox="1"/>
          <p:nvPr/>
        </p:nvSpPr>
        <p:spPr>
          <a:xfrm>
            <a:off x="798765" y="1267549"/>
            <a:ext cx="3251597" cy="807913"/>
          </a:xfrm>
          <a:prstGeom prst="rect">
            <a:avLst/>
          </a:prstGeom>
          <a:noFill/>
        </p:spPr>
        <p:txBody>
          <a:bodyPr wrap="square" lIns="68580" tIns="34290" rIns="68580" bIns="34290" rtlCol="0">
            <a:spAutoFit/>
          </a:bodyPr>
          <a:lstStyle/>
          <a:p>
            <a:r>
              <a:rPr lang="en-US" altLang="zh-CN" sz="4800" dirty="0">
                <a:solidFill>
                  <a:srgbClr val="33495E"/>
                </a:solidFill>
                <a:latin typeface="Arial" panose="020B0604020202020204"/>
                <a:ea typeface="微软雅黑" panose="020B0503020204020204" pitchFamily="34" charset="-122"/>
                <a:sym typeface="Arial" panose="020B0604020202020204"/>
              </a:rPr>
              <a:t>PART 04</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11" name="文本框 36"/>
          <p:cNvSpPr txBox="1"/>
          <p:nvPr/>
        </p:nvSpPr>
        <p:spPr>
          <a:xfrm>
            <a:off x="798765" y="3087938"/>
            <a:ext cx="3860006" cy="29908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solidFill>
                  <a:srgbClr val="33495E"/>
                </a:solidFill>
                <a:latin typeface="Arial" panose="020B0604020202020204"/>
                <a:ea typeface="微软雅黑" panose="020B0503020204020204" pitchFamily="34" charset="-122"/>
                <a:sym typeface="Arial" panose="020B0604020202020204"/>
              </a:rPr>
              <a:t>项目初步完成后，对其进行打包测试，优先对</a:t>
            </a:r>
            <a:r>
              <a:rPr lang="en-US" altLang="zh-CN" sz="1000" dirty="0">
                <a:solidFill>
                  <a:srgbClr val="33495E"/>
                </a:solidFill>
                <a:latin typeface="Arial" panose="020B0604020202020204"/>
                <a:ea typeface="微软雅黑" panose="020B0503020204020204" pitchFamily="34" charset="-122"/>
                <a:sym typeface="Arial" panose="020B0604020202020204"/>
              </a:rPr>
              <a:t>PC</a:t>
            </a:r>
            <a:r>
              <a:rPr lang="zh-CN" altLang="en-US" sz="1000" dirty="0">
                <a:solidFill>
                  <a:srgbClr val="33495E"/>
                </a:solidFill>
                <a:latin typeface="Arial" panose="020B0604020202020204"/>
                <a:ea typeface="微软雅黑" panose="020B0503020204020204" pitchFamily="34" charset="-122"/>
                <a:sym typeface="Arial" panose="020B0604020202020204"/>
              </a:rPr>
              <a:t>平台打包。</a:t>
            </a:r>
          </a:p>
        </p:txBody>
      </p:sp>
      <p:sp>
        <p:nvSpPr>
          <p:cNvPr id="13" name="矩形 12"/>
          <p:cNvSpPr/>
          <p:nvPr/>
        </p:nvSpPr>
        <p:spPr>
          <a:xfrm>
            <a:off x="901635"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7" name="文本框 11"/>
          <p:cNvSpPr txBox="1"/>
          <p:nvPr/>
        </p:nvSpPr>
        <p:spPr>
          <a:xfrm>
            <a:off x="5106357" y="1027075"/>
            <a:ext cx="3251597" cy="3131627"/>
          </a:xfrm>
          <a:prstGeom prst="rect">
            <a:avLst/>
          </a:prstGeom>
          <a:noFill/>
        </p:spPr>
        <p:txBody>
          <a:bodyPr wrap="square" lIns="68580" tIns="34290" rIns="68580" bIns="34290" rtlCol="0">
            <a:spAutoFit/>
          </a:bodyPr>
          <a:lstStyle>
            <a:defPPr>
              <a:defRPr lang="zh-CN"/>
            </a:defPPr>
            <a:lvl1pPr>
              <a:defRPr sz="19900" b="1" i="1">
                <a:solidFill>
                  <a:srgbClr val="DCE3E8"/>
                </a:solidFill>
                <a:latin typeface="Arial" panose="020B0604020202020204"/>
                <a:ea typeface="微软雅黑" panose="020B0503020204020204" pitchFamily="34" charset="-122"/>
              </a:defRPr>
            </a:lvl1pPr>
          </a:lstStyle>
          <a:p>
            <a:r>
              <a:rPr lang="en-US" altLang="zh-CN" dirty="0">
                <a:sym typeface="Arial" panose="020B0604020202020204"/>
              </a:rPr>
              <a:t>04</a:t>
            </a:r>
            <a:endParaRPr lang="zh-CN" altLang="en-US" dirty="0">
              <a:sym typeface="Arial" panose="020B0604020202020204"/>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0"/>
          <p:cNvSpPr txBox="1"/>
          <p:nvPr/>
        </p:nvSpPr>
        <p:spPr>
          <a:xfrm>
            <a:off x="484782" y="465352"/>
            <a:ext cx="2736302" cy="521970"/>
          </a:xfrm>
          <a:prstGeom prst="rect">
            <a:avLst/>
          </a:prstGeom>
          <a:noFill/>
        </p:spPr>
        <p:txBody>
          <a:bodyPr wrap="square" rtlCol="0">
            <a:spAutoFit/>
          </a:bodyPr>
          <a:lstStyle/>
          <a:p>
            <a:r>
              <a:rPr lang="zh-CN" sz="1800" dirty="0">
                <a:solidFill>
                  <a:srgbClr val="33495E"/>
                </a:solidFill>
                <a:latin typeface="+mj-ea"/>
                <a:ea typeface="+mj-ea"/>
                <a:sym typeface="Arial" panose="020B0604020202020204"/>
              </a:rPr>
              <a:t>项目成品</a:t>
            </a:r>
            <a:r>
              <a:rPr lang="en-US" altLang="zh-CN" sz="1800" dirty="0">
                <a:solidFill>
                  <a:srgbClr val="33495E"/>
                </a:solidFill>
                <a:latin typeface="+mj-ea"/>
                <a:ea typeface="+mj-ea"/>
                <a:sym typeface="Arial" panose="020B0604020202020204"/>
              </a:rPr>
              <a:t>-</a:t>
            </a:r>
            <a:r>
              <a:rPr lang="zh-CN" altLang="zh-CN" sz="1800" dirty="0">
                <a:solidFill>
                  <a:srgbClr val="33495E"/>
                </a:solidFill>
                <a:latin typeface="+mj-ea"/>
                <a:ea typeface="+mj-ea"/>
                <a:sym typeface="Arial" panose="020B0604020202020204"/>
              </a:rPr>
              <a:t>项目打包</a:t>
            </a:r>
            <a:endParaRPr lang="en-US" altLang="zh-CN" sz="1800" dirty="0">
              <a:solidFill>
                <a:srgbClr val="33495E"/>
              </a:solidFill>
              <a:latin typeface="+mj-ea"/>
              <a:ea typeface="+mj-ea"/>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Result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911860" y="1147445"/>
            <a:ext cx="3091815" cy="306705"/>
          </a:xfrm>
          <a:prstGeom prst="rect">
            <a:avLst/>
          </a:prstGeom>
          <a:noFill/>
        </p:spPr>
        <p:txBody>
          <a:bodyPr wrap="square" rtlCol="0">
            <a:spAutoFit/>
          </a:bodyPr>
          <a:lstStyle/>
          <a:p>
            <a:pPr algn="ctr"/>
            <a:r>
              <a:rPr lang="zh-CN" altLang="en-US"/>
              <a:t>项目打包</a:t>
            </a:r>
          </a:p>
        </p:txBody>
      </p:sp>
      <p:sp>
        <p:nvSpPr>
          <p:cNvPr id="4" name="文本框 3"/>
          <p:cNvSpPr txBox="1"/>
          <p:nvPr/>
        </p:nvSpPr>
        <p:spPr>
          <a:xfrm>
            <a:off x="868680" y="1808480"/>
            <a:ext cx="3134360" cy="245110"/>
          </a:xfrm>
          <a:prstGeom prst="rect">
            <a:avLst/>
          </a:prstGeom>
          <a:noFill/>
        </p:spPr>
        <p:txBody>
          <a:bodyPr wrap="square" rtlCol="0">
            <a:spAutoFit/>
          </a:bodyPr>
          <a:lstStyle/>
          <a:p>
            <a:r>
              <a:rPr lang="en-US" altLang="zh-CN" sz="1000"/>
              <a:t>  </a:t>
            </a:r>
            <a:r>
              <a:rPr lang="zh-CN" altLang="en-US" sz="1000"/>
              <a:t>使用</a:t>
            </a:r>
            <a:r>
              <a:rPr lang="en-US" altLang="zh-CN" sz="1000"/>
              <a:t>PC</a:t>
            </a:r>
            <a:r>
              <a:rPr lang="zh-CN" altLang="en-US" sz="1000"/>
              <a:t>平台打包项目成功。</a:t>
            </a:r>
          </a:p>
        </p:txBody>
      </p:sp>
      <p:pic>
        <p:nvPicPr>
          <p:cNvPr id="5" name="图片 4"/>
          <p:cNvPicPr>
            <a:picLocks noChangeAspect="1"/>
          </p:cNvPicPr>
          <p:nvPr/>
        </p:nvPicPr>
        <p:blipFill>
          <a:blip r:embed="rId5"/>
          <a:stretch>
            <a:fillRect/>
          </a:stretch>
        </p:blipFill>
        <p:spPr>
          <a:xfrm>
            <a:off x="4813935" y="835660"/>
            <a:ext cx="3747770" cy="1481455"/>
          </a:xfrm>
          <a:prstGeom prst="rect">
            <a:avLst/>
          </a:prstGeom>
        </p:spPr>
      </p:pic>
      <p:pic>
        <p:nvPicPr>
          <p:cNvPr id="6" name="图片 5"/>
          <p:cNvPicPr>
            <a:picLocks noChangeAspect="1"/>
          </p:cNvPicPr>
          <p:nvPr/>
        </p:nvPicPr>
        <p:blipFill>
          <a:blip r:embed="rId6"/>
          <a:stretch>
            <a:fillRect/>
          </a:stretch>
        </p:blipFill>
        <p:spPr>
          <a:xfrm>
            <a:off x="5274310" y="2396490"/>
            <a:ext cx="2827020" cy="2343785"/>
          </a:xfrm>
          <a:prstGeom prst="rect">
            <a:avLst/>
          </a:prstGeom>
        </p:spPr>
      </p:pic>
      <p:sp>
        <p:nvSpPr>
          <p:cNvPr id="7" name="文本框 6"/>
          <p:cNvSpPr txBox="1"/>
          <p:nvPr>
            <p:custDataLst>
              <p:tags r:id="rId1"/>
            </p:custDataLst>
          </p:nvPr>
        </p:nvSpPr>
        <p:spPr>
          <a:xfrm>
            <a:off x="911860" y="2733675"/>
            <a:ext cx="3048000" cy="306705"/>
          </a:xfrm>
          <a:prstGeom prst="rect">
            <a:avLst/>
          </a:prstGeom>
          <a:noFill/>
        </p:spPr>
        <p:txBody>
          <a:bodyPr wrap="square" rtlCol="0">
            <a:spAutoFit/>
          </a:bodyPr>
          <a:lstStyle/>
          <a:p>
            <a:pPr algn="ctr"/>
            <a:r>
              <a:rPr lang="zh-CN" altLang="en-US"/>
              <a:t>项目设置</a:t>
            </a:r>
          </a:p>
        </p:txBody>
      </p:sp>
      <p:sp>
        <p:nvSpPr>
          <p:cNvPr id="8" name="文本框 7"/>
          <p:cNvSpPr txBox="1"/>
          <p:nvPr>
            <p:custDataLst>
              <p:tags r:id="rId2"/>
            </p:custDataLst>
          </p:nvPr>
        </p:nvSpPr>
        <p:spPr>
          <a:xfrm>
            <a:off x="995680" y="3322955"/>
            <a:ext cx="3134360" cy="398780"/>
          </a:xfrm>
          <a:prstGeom prst="rect">
            <a:avLst/>
          </a:prstGeom>
          <a:noFill/>
        </p:spPr>
        <p:txBody>
          <a:bodyPr wrap="square" rtlCol="0">
            <a:spAutoFit/>
          </a:bodyPr>
          <a:lstStyle/>
          <a:p>
            <a:r>
              <a:rPr lang="en-US" altLang="zh-CN" sz="1000"/>
              <a:t>       </a:t>
            </a:r>
            <a:r>
              <a:rPr lang="zh-CN" altLang="en-US" sz="1000"/>
              <a:t>上方为打包的场景，下方是打包的平台，可以选择其他平台打包。</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47340" y="681355"/>
            <a:ext cx="3048000" cy="768350"/>
          </a:xfrm>
          <a:prstGeom prst="rect">
            <a:avLst/>
          </a:prstGeom>
          <a:noFill/>
        </p:spPr>
        <p:txBody>
          <a:bodyPr wrap="square" rtlCol="0">
            <a:spAutoFit/>
          </a:bodyPr>
          <a:lstStyle/>
          <a:p>
            <a:pPr algn="ctr"/>
            <a:r>
              <a:rPr lang="zh-CN" altLang="en-US" sz="4400" spc="-225" dirty="0">
                <a:solidFill>
                  <a:srgbClr val="33495E"/>
                </a:solidFill>
                <a:latin typeface="汉真广标" pitchFamily="49" charset="-122"/>
                <a:ea typeface="汉真广标" pitchFamily="49" charset="-122"/>
              </a:rPr>
              <a:t>个人介绍</a:t>
            </a:r>
            <a:endParaRPr lang="zh-CN" altLang="en-US" sz="1800"/>
          </a:p>
        </p:txBody>
      </p:sp>
      <p:pic>
        <p:nvPicPr>
          <p:cNvPr id="3" name="图片 2"/>
          <p:cNvPicPr>
            <a:picLocks noChangeAspect="1"/>
          </p:cNvPicPr>
          <p:nvPr>
            <p:custDataLst>
              <p:tags r:id="rId1"/>
            </p:custDataLst>
          </p:nvPr>
        </p:nvPicPr>
        <p:blipFill>
          <a:blip r:embed="rId4"/>
          <a:stretch>
            <a:fillRect/>
          </a:stretch>
        </p:blipFill>
        <p:spPr>
          <a:xfrm>
            <a:off x="984885" y="1467485"/>
            <a:ext cx="3039110" cy="2395220"/>
          </a:xfrm>
          <a:prstGeom prst="rect">
            <a:avLst/>
          </a:prstGeom>
        </p:spPr>
      </p:pic>
      <p:sp>
        <p:nvSpPr>
          <p:cNvPr id="5" name="文本框 4"/>
          <p:cNvSpPr txBox="1"/>
          <p:nvPr/>
        </p:nvSpPr>
        <p:spPr>
          <a:xfrm>
            <a:off x="4889500" y="1683385"/>
            <a:ext cx="3048000" cy="306705"/>
          </a:xfrm>
          <a:prstGeom prst="rect">
            <a:avLst/>
          </a:prstGeom>
          <a:noFill/>
        </p:spPr>
        <p:txBody>
          <a:bodyPr wrap="square" rtlCol="0">
            <a:spAutoFit/>
          </a:bodyPr>
          <a:lstStyle/>
          <a:p>
            <a:r>
              <a:rPr lang="zh-CN" altLang="en-US"/>
              <a:t>姓名：孙伯夷</a:t>
            </a:r>
          </a:p>
        </p:txBody>
      </p:sp>
      <p:sp>
        <p:nvSpPr>
          <p:cNvPr id="7" name="文本框 6"/>
          <p:cNvSpPr txBox="1"/>
          <p:nvPr/>
        </p:nvSpPr>
        <p:spPr>
          <a:xfrm>
            <a:off x="4882515" y="2265045"/>
            <a:ext cx="3048000" cy="306705"/>
          </a:xfrm>
          <a:prstGeom prst="rect">
            <a:avLst/>
          </a:prstGeom>
          <a:noFill/>
        </p:spPr>
        <p:txBody>
          <a:bodyPr wrap="square" rtlCol="0">
            <a:spAutoFit/>
          </a:bodyPr>
          <a:lstStyle/>
          <a:p>
            <a:r>
              <a:rPr lang="zh-CN" altLang="en-US"/>
              <a:t>院校：北京邮电大学网络教育学院</a:t>
            </a:r>
          </a:p>
        </p:txBody>
      </p:sp>
      <p:sp>
        <p:nvSpPr>
          <p:cNvPr id="8" name="文本框 7"/>
          <p:cNvSpPr txBox="1"/>
          <p:nvPr/>
        </p:nvSpPr>
        <p:spPr>
          <a:xfrm>
            <a:off x="4889500" y="2819400"/>
            <a:ext cx="3048000" cy="306705"/>
          </a:xfrm>
          <a:prstGeom prst="rect">
            <a:avLst/>
          </a:prstGeom>
          <a:noFill/>
        </p:spPr>
        <p:txBody>
          <a:bodyPr wrap="square" rtlCol="0">
            <a:spAutoFit/>
          </a:bodyPr>
          <a:lstStyle/>
          <a:p>
            <a:r>
              <a:rPr lang="zh-CN" altLang="en-US"/>
              <a:t>专业：计算机科学与技术（移动网络）</a:t>
            </a:r>
          </a:p>
        </p:txBody>
      </p:sp>
      <p:sp>
        <p:nvSpPr>
          <p:cNvPr id="9" name="文本框 8"/>
          <p:cNvSpPr txBox="1"/>
          <p:nvPr>
            <p:custDataLst>
              <p:tags r:id="rId2"/>
            </p:custDataLst>
          </p:nvPr>
        </p:nvSpPr>
        <p:spPr>
          <a:xfrm>
            <a:off x="4889500" y="3319780"/>
            <a:ext cx="3534410" cy="521970"/>
          </a:xfrm>
          <a:prstGeom prst="rect">
            <a:avLst/>
          </a:prstGeom>
          <a:noFill/>
        </p:spPr>
        <p:txBody>
          <a:bodyPr wrap="square" rtlCol="0">
            <a:spAutoFit/>
          </a:bodyPr>
          <a:lstStyle/>
          <a:p>
            <a:r>
              <a:rPr lang="zh-CN" altLang="en-US"/>
              <a:t>项目地址：https://github.com/dehema/Unity-TotalWar</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等腰三角形 42"/>
          <p:cNvSpPr/>
          <p:nvPr/>
        </p:nvSpPr>
        <p:spPr>
          <a:xfrm>
            <a:off x="1308768" y="1547785"/>
            <a:ext cx="1208868" cy="1208868"/>
          </a:xfrm>
          <a:prstGeom prst="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5" name="等腰三角形 42"/>
          <p:cNvSpPr/>
          <p:nvPr/>
        </p:nvSpPr>
        <p:spPr>
          <a:xfrm>
            <a:off x="6626365" y="3047812"/>
            <a:ext cx="1208868" cy="1208868"/>
          </a:xfrm>
          <a:prstGeom prst="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0" name="文本框 10"/>
          <p:cNvSpPr txBox="1"/>
          <p:nvPr/>
        </p:nvSpPr>
        <p:spPr>
          <a:xfrm>
            <a:off x="484782" y="465352"/>
            <a:ext cx="3342219" cy="521970"/>
          </a:xfrm>
          <a:prstGeom prst="rect">
            <a:avLst/>
          </a:prstGeom>
          <a:noFill/>
        </p:spPr>
        <p:txBody>
          <a:bodyPr wrap="square" rtlCol="0">
            <a:spAutoFit/>
          </a:bodyPr>
          <a:lstStyle/>
          <a:p>
            <a:r>
              <a:rPr lang="zh-CN" sz="1800" dirty="0">
                <a:solidFill>
                  <a:srgbClr val="33495E"/>
                </a:solidFill>
                <a:latin typeface="+mj-ea"/>
                <a:ea typeface="+mj-ea"/>
                <a:sym typeface="Arial" panose="020B0604020202020204"/>
              </a:rPr>
              <a:t>项目成品</a:t>
            </a:r>
            <a:r>
              <a:rPr lang="en-US" altLang="zh-CN" sz="1800" dirty="0">
                <a:solidFill>
                  <a:srgbClr val="33495E"/>
                </a:solidFill>
                <a:latin typeface="+mj-ea"/>
                <a:ea typeface="+mj-ea"/>
                <a:sym typeface="Arial" panose="020B0604020202020204"/>
              </a:rPr>
              <a:t>-</a:t>
            </a:r>
            <a:r>
              <a:rPr lang="zh-CN" altLang="en-US" sz="1800" dirty="0">
                <a:solidFill>
                  <a:srgbClr val="33495E"/>
                </a:solidFill>
                <a:latin typeface="+mj-ea"/>
                <a:ea typeface="+mj-ea"/>
                <a:sym typeface="Arial" panose="020B0604020202020204"/>
              </a:rPr>
              <a:t>总结</a:t>
            </a:r>
            <a:endParaRPr lang="en-US" altLang="zh-CN" sz="1800" dirty="0">
              <a:solidFill>
                <a:srgbClr val="33495E"/>
              </a:solidFill>
              <a:latin typeface="+mj-ea"/>
              <a:ea typeface="+mj-ea"/>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Result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37" name="TextBox 24"/>
          <p:cNvSpPr>
            <a:spLocks noChangeArrowheads="1"/>
          </p:cNvSpPr>
          <p:nvPr/>
        </p:nvSpPr>
        <p:spPr bwMode="auto">
          <a:xfrm>
            <a:off x="1475846" y="1782887"/>
            <a:ext cx="874712"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chemeClr val="bg1"/>
                </a:solidFill>
                <a:latin typeface="Arial" panose="020B0604020202020204"/>
                <a:ea typeface="微软雅黑" panose="020B0503020204020204" pitchFamily="34" charset="-122"/>
                <a:sym typeface="Arial" panose="020B0604020202020204"/>
              </a:rPr>
              <a:t>项目总结</a:t>
            </a:r>
          </a:p>
        </p:txBody>
      </p:sp>
      <p:sp>
        <p:nvSpPr>
          <p:cNvPr id="38" name="TextBox 31"/>
          <p:cNvSpPr>
            <a:spLocks noChangeArrowheads="1"/>
          </p:cNvSpPr>
          <p:nvPr/>
        </p:nvSpPr>
        <p:spPr bwMode="auto">
          <a:xfrm>
            <a:off x="6793443" y="3282914"/>
            <a:ext cx="874713"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chemeClr val="bg1"/>
                </a:solidFill>
                <a:latin typeface="Arial" panose="020B0604020202020204"/>
                <a:ea typeface="微软雅黑" panose="020B0503020204020204" pitchFamily="34" charset="-122"/>
                <a:sym typeface="Arial" panose="020B0604020202020204"/>
              </a:rPr>
              <a:t>仍需改进</a:t>
            </a:r>
          </a:p>
        </p:txBody>
      </p:sp>
      <p:sp>
        <p:nvSpPr>
          <p:cNvPr id="41" name="矩形 40"/>
          <p:cNvSpPr/>
          <p:nvPr/>
        </p:nvSpPr>
        <p:spPr>
          <a:xfrm>
            <a:off x="2746001" y="1708394"/>
            <a:ext cx="4998850" cy="860425"/>
          </a:xfrm>
          <a:prstGeom prst="rect">
            <a:avLst/>
          </a:prstGeom>
        </p:spPr>
        <p:txBody>
          <a:bodyPr wrap="square">
            <a:spAutoFit/>
          </a:bodyPr>
          <a:lstStyle/>
          <a:p>
            <a:pP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项目成品基本达到预期。</a:t>
            </a:r>
            <a:r>
              <a:rPr lang="en-US" sz="1000">
                <a:solidFill>
                  <a:srgbClr val="232323"/>
                </a:solidFill>
                <a:latin typeface="Arial" panose="020B0604020202020204"/>
                <a:ea typeface="微软雅黑" panose="020B0503020204020204" pitchFamily="34" charset="-122"/>
                <a:sym typeface="Arial" panose="020B0604020202020204"/>
              </a:rPr>
              <a:t>通过本次毕业设计的让我对游戏开发有了更全面的认识</a:t>
            </a:r>
            <a:r>
              <a:rPr lang="zh-CN" altLang="en-US" sz="1000">
                <a:solidFill>
                  <a:srgbClr val="232323"/>
                </a:solidFill>
                <a:latin typeface="Arial" panose="020B0604020202020204"/>
                <a:ea typeface="微软雅黑" panose="020B0503020204020204" pitchFamily="34" charset="-122"/>
                <a:sym typeface="Arial" panose="020B0604020202020204"/>
              </a:rPr>
              <a:t>，因为之前的开发过程中我只负责前端程序方面，现在要负责整个游戏开发的全部环节，从设计到美术，到框架搭建都需要大量的时间。今后在项目开发过程中应该有事先的、更全面的思考。</a:t>
            </a:r>
          </a:p>
        </p:txBody>
      </p:sp>
      <p:sp>
        <p:nvSpPr>
          <p:cNvPr id="52" name="等腰三角形 42"/>
          <p:cNvSpPr/>
          <p:nvPr/>
        </p:nvSpPr>
        <p:spPr>
          <a:xfrm>
            <a:off x="2582763" y="1547785"/>
            <a:ext cx="5252470" cy="1208868"/>
          </a:xfrm>
          <a:prstGeom prst="rect">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4" name="矩形 53"/>
          <p:cNvSpPr/>
          <p:nvPr/>
        </p:nvSpPr>
        <p:spPr>
          <a:xfrm>
            <a:off x="1482284" y="3208421"/>
            <a:ext cx="4998850" cy="860425"/>
          </a:xfrm>
          <a:prstGeom prst="rect">
            <a:avLst/>
          </a:prstGeom>
        </p:spPr>
        <p:txBody>
          <a:bodyPr wrap="square">
            <a:spAutoFit/>
          </a:bodyPr>
          <a:lstStyle/>
          <a:p>
            <a:pP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最早的游戏设计的功能太过复杂和庞大以至于我在工作之余无法顺利完成之前的功能设计。加之</a:t>
            </a:r>
            <a:r>
              <a:rPr sz="1000">
                <a:solidFill>
                  <a:srgbClr val="232323"/>
                </a:solidFill>
                <a:latin typeface="Arial" panose="020B0604020202020204"/>
                <a:ea typeface="微软雅黑" panose="020B0503020204020204" pitchFamily="34" charset="-122"/>
                <a:sym typeface="Arial" panose="020B0604020202020204"/>
              </a:rPr>
              <a:t>自身能力和开发成本的原因,对许多功能进行删减。在以后的时间里会不断完善项目、提高自身能力，不断增加玩法以提高游戏可玩性。例如增加派系和技能概念。</a:t>
            </a:r>
          </a:p>
        </p:txBody>
      </p:sp>
      <p:sp>
        <p:nvSpPr>
          <p:cNvPr id="56" name="等腰三角形 42"/>
          <p:cNvSpPr/>
          <p:nvPr/>
        </p:nvSpPr>
        <p:spPr>
          <a:xfrm>
            <a:off x="1308768" y="3047812"/>
            <a:ext cx="5252470" cy="1208868"/>
          </a:xfrm>
          <a:prstGeom prst="rect">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35781" y="1245349"/>
            <a:ext cx="4272439" cy="1177245"/>
          </a:xfrm>
          <a:prstGeom prst="rect">
            <a:avLst/>
          </a:prstGeom>
          <a:noFill/>
        </p:spPr>
        <p:txBody>
          <a:bodyPr wrap="square" lIns="68580" tIns="34290" rIns="68580" bIns="34290" rtlCol="0">
            <a:spAutoFit/>
          </a:bodyPr>
          <a:lstStyle/>
          <a:p>
            <a:pPr algn="ctr">
              <a:defRPr/>
            </a:pPr>
            <a:r>
              <a:rPr lang="en-US" altLang="zh-CN" sz="7200" b="1" dirty="0">
                <a:solidFill>
                  <a:srgbClr val="33495E"/>
                </a:solidFill>
                <a:latin typeface="Arial" panose="020B0604020202020204"/>
                <a:ea typeface="微软雅黑" panose="020B0503020204020204" pitchFamily="34" charset="-122"/>
                <a:sym typeface="Arial" panose="020B0604020202020204"/>
              </a:rPr>
              <a:t>THANKS</a:t>
            </a:r>
          </a:p>
        </p:txBody>
      </p:sp>
      <p:sp>
        <p:nvSpPr>
          <p:cNvPr id="2" name="文本框 1"/>
          <p:cNvSpPr txBox="1"/>
          <p:nvPr/>
        </p:nvSpPr>
        <p:spPr>
          <a:xfrm>
            <a:off x="3542110" y="2180959"/>
            <a:ext cx="2059781" cy="560705"/>
          </a:xfrm>
          <a:prstGeom prst="rect">
            <a:avLst/>
          </a:prstGeom>
          <a:noFill/>
        </p:spPr>
        <p:txBody>
          <a:bodyPr wrap="square" lIns="68580" tIns="34290" rIns="68580" bIns="34290" rtlCol="0">
            <a:spAutoFit/>
          </a:bodyPr>
          <a:lstStyle/>
          <a:p>
            <a:pPr algn="ctr">
              <a:defRPr/>
            </a:pPr>
            <a:r>
              <a:rPr lang="zh-CN" altLang="en-US" sz="3200" dirty="0">
                <a:solidFill>
                  <a:srgbClr val="33495E"/>
                </a:solidFill>
                <a:latin typeface="Arial" panose="020B0604020202020204"/>
                <a:ea typeface="微软雅黑" panose="020B0503020204020204" pitchFamily="34" charset="-122"/>
                <a:sym typeface="Arial" panose="020B0604020202020204"/>
              </a:rPr>
              <a:t>感谢观看</a:t>
            </a:r>
          </a:p>
        </p:txBody>
      </p:sp>
      <p:sp>
        <p:nvSpPr>
          <p:cNvPr id="11" name="TextBox 24"/>
          <p:cNvSpPr txBox="1"/>
          <p:nvPr/>
        </p:nvSpPr>
        <p:spPr>
          <a:xfrm>
            <a:off x="1449705" y="2812415"/>
            <a:ext cx="6244590" cy="321945"/>
          </a:xfrm>
          <a:prstGeom prst="rect">
            <a:avLst/>
          </a:prstGeom>
          <a:noFill/>
        </p:spPr>
        <p:txBody>
          <a:bodyPr wrap="square" rtlCol="0">
            <a:spAutoFit/>
          </a:bodyPr>
          <a:lstStyle/>
          <a:p>
            <a:pPr algn="ctr"/>
            <a:r>
              <a:rPr sz="1500" dirty="0">
                <a:solidFill>
                  <a:srgbClr val="33495E"/>
                </a:solidFill>
                <a:latin typeface="Arial" panose="020B0604020202020204"/>
                <a:ea typeface="微软雅黑" panose="020B0503020204020204" pitchFamily="34" charset="-122"/>
                <a:sym typeface="Arial" panose="020B0604020202020204"/>
              </a:rPr>
              <a:t>北京邮电大学网络教育学院    专业： 计算机科学与技术</a:t>
            </a:r>
          </a:p>
        </p:txBody>
      </p:sp>
      <p:grpSp>
        <p:nvGrpSpPr>
          <p:cNvPr id="12" name="组合 11"/>
          <p:cNvGrpSpPr/>
          <p:nvPr/>
        </p:nvGrpSpPr>
        <p:grpSpPr>
          <a:xfrm>
            <a:off x="2931097" y="3870869"/>
            <a:ext cx="3281806" cy="284029"/>
            <a:chOff x="3153258" y="4604579"/>
            <a:chExt cx="3080245" cy="216027"/>
          </a:xfrm>
          <a:solidFill>
            <a:srgbClr val="232323"/>
          </a:solidFill>
        </p:grpSpPr>
        <p:sp>
          <p:nvSpPr>
            <p:cNvPr id="13" name="矩形 26"/>
            <p:cNvSpPr/>
            <p:nvPr/>
          </p:nvSpPr>
          <p:spPr>
            <a:xfrm>
              <a:off x="3153258" y="4604582"/>
              <a:ext cx="1449873"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导师：杜辉</a:t>
              </a:r>
            </a:p>
          </p:txBody>
        </p:sp>
        <p:sp>
          <p:nvSpPr>
            <p:cNvPr id="14" name="矩形 27"/>
            <p:cNvSpPr/>
            <p:nvPr/>
          </p:nvSpPr>
          <p:spPr>
            <a:xfrm>
              <a:off x="4780313" y="4604579"/>
              <a:ext cx="1453190"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答辩人：孙伯夷</a:t>
              </a:r>
            </a:p>
          </p:txBody>
        </p:sp>
      </p:grpSp>
      <p:pic>
        <p:nvPicPr>
          <p:cNvPr id="4" name="图片 3" descr="icon"/>
          <p:cNvPicPr>
            <a:picLocks noChangeAspect="1"/>
          </p:cNvPicPr>
          <p:nvPr>
            <p:custDataLst>
              <p:tags r:id="rId1"/>
            </p:custDataLst>
          </p:nvPr>
        </p:nvPicPr>
        <p:blipFill>
          <a:blip r:embed="rId4"/>
          <a:stretch>
            <a:fillRect/>
          </a:stretch>
        </p:blipFill>
        <p:spPr>
          <a:xfrm>
            <a:off x="7759065" y="356870"/>
            <a:ext cx="963295" cy="9632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757491" y="2311823"/>
            <a:ext cx="2876631" cy="52322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选题背景与意义</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95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950" dirty="0">
              <a:solidFill>
                <a:srgbClr val="33495E"/>
              </a:solidFill>
              <a:latin typeface="Arial" panose="020B0604020202020204"/>
              <a:ea typeface="微软雅黑" panose="020B0503020204020204" pitchFamily="34" charset="-122"/>
              <a:sym typeface="Arial" panose="020B0604020202020204"/>
            </a:endParaRPr>
          </a:p>
        </p:txBody>
      </p:sp>
      <p:sp>
        <p:nvSpPr>
          <p:cNvPr id="25" name="圆角矩形 24"/>
          <p:cNvSpPr/>
          <p:nvPr/>
        </p:nvSpPr>
        <p:spPr>
          <a:xfrm>
            <a:off x="1327390" y="2360348"/>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26" name="文本框 17"/>
          <p:cNvSpPr txBox="1"/>
          <p:nvPr/>
        </p:nvSpPr>
        <p:spPr>
          <a:xfrm>
            <a:off x="1277884" y="2364055"/>
            <a:ext cx="549978" cy="400110"/>
          </a:xfrm>
          <a:prstGeom prst="rect">
            <a:avLst/>
          </a:prstGeom>
          <a:noFill/>
        </p:spPr>
        <p:txBody>
          <a:bodyPr wrap="square" rtlCol="0">
            <a:spAutoFit/>
          </a:bodyPr>
          <a:lstStyle/>
          <a:p>
            <a:pPr algn="ctr">
              <a:defRPr/>
            </a:pPr>
            <a:r>
              <a:rPr lang="en-US" altLang="zh-CN" sz="2000" dirty="0">
                <a:solidFill>
                  <a:schemeClr val="bg1"/>
                </a:solidFill>
                <a:latin typeface="Arial" panose="020B0604020202020204"/>
                <a:ea typeface="微软雅黑" panose="020B0503020204020204" pitchFamily="34" charset="-122"/>
                <a:sym typeface="Arial" panose="020B0604020202020204"/>
              </a:rPr>
              <a:t>01</a:t>
            </a:r>
          </a:p>
        </p:txBody>
      </p:sp>
      <p:sp>
        <p:nvSpPr>
          <p:cNvPr id="37" name="圆角矩形 36"/>
          <p:cNvSpPr/>
          <p:nvPr/>
        </p:nvSpPr>
        <p:spPr>
          <a:xfrm>
            <a:off x="1327390" y="3317626"/>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38" name="文本框 17"/>
          <p:cNvSpPr txBox="1"/>
          <p:nvPr/>
        </p:nvSpPr>
        <p:spPr>
          <a:xfrm>
            <a:off x="1292460" y="3321333"/>
            <a:ext cx="549978" cy="400110"/>
          </a:xfrm>
          <a:prstGeom prst="rect">
            <a:avLst/>
          </a:prstGeom>
          <a:noFill/>
        </p:spPr>
        <p:txBody>
          <a:bodyPr wrap="square" rtlCol="0">
            <a:spAutoFit/>
          </a:bodyPr>
          <a:lstStyle/>
          <a:p>
            <a:pPr>
              <a:defRPr/>
            </a:pPr>
            <a:r>
              <a:rPr lang="en-US" altLang="zh-CN" sz="2000" dirty="0">
                <a:solidFill>
                  <a:schemeClr val="bg1"/>
                </a:solidFill>
                <a:latin typeface="Arial" panose="020B0604020202020204"/>
                <a:ea typeface="微软雅黑" panose="020B0503020204020204" pitchFamily="34" charset="-122"/>
                <a:sym typeface="Arial" panose="020B0604020202020204"/>
              </a:rPr>
              <a:t>03</a:t>
            </a:r>
          </a:p>
        </p:txBody>
      </p:sp>
      <p:sp>
        <p:nvSpPr>
          <p:cNvPr id="41" name="文本框 10"/>
          <p:cNvSpPr txBox="1"/>
          <p:nvPr/>
        </p:nvSpPr>
        <p:spPr>
          <a:xfrm>
            <a:off x="1772067" y="3254818"/>
            <a:ext cx="2862055"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研发过程</a:t>
            </a:r>
            <a:endParaRPr lang="en-US"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p>
        </p:txBody>
      </p:sp>
      <p:sp>
        <p:nvSpPr>
          <p:cNvPr id="36" name="文本框 10"/>
          <p:cNvSpPr txBox="1"/>
          <p:nvPr/>
        </p:nvSpPr>
        <p:spPr>
          <a:xfrm>
            <a:off x="5834289" y="2311823"/>
            <a:ext cx="2639776"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设计思路</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Design thought</a:t>
            </a:r>
          </a:p>
        </p:txBody>
      </p:sp>
      <p:sp>
        <p:nvSpPr>
          <p:cNvPr id="42" name="圆角矩形 41"/>
          <p:cNvSpPr/>
          <p:nvPr/>
        </p:nvSpPr>
        <p:spPr>
          <a:xfrm>
            <a:off x="5399286" y="2360348"/>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43" name="文本框 17"/>
          <p:cNvSpPr txBox="1"/>
          <p:nvPr/>
        </p:nvSpPr>
        <p:spPr>
          <a:xfrm>
            <a:off x="5349780" y="2364055"/>
            <a:ext cx="549978" cy="400110"/>
          </a:xfrm>
          <a:prstGeom prst="rect">
            <a:avLst/>
          </a:prstGeom>
          <a:noFill/>
        </p:spPr>
        <p:txBody>
          <a:bodyPr wrap="square" rtlCol="0">
            <a:spAutoFit/>
          </a:bodyPr>
          <a:lstStyle/>
          <a:p>
            <a:pPr>
              <a:defRPr/>
            </a:pPr>
            <a:r>
              <a:rPr lang="en-US" altLang="zh-CN" sz="2000" dirty="0">
                <a:solidFill>
                  <a:schemeClr val="bg1"/>
                </a:solidFill>
                <a:latin typeface="Arial" panose="020B0604020202020204"/>
                <a:ea typeface="微软雅黑" panose="020B0503020204020204" pitchFamily="34" charset="-122"/>
                <a:sym typeface="Arial" panose="020B0604020202020204"/>
              </a:rPr>
              <a:t>02</a:t>
            </a:r>
          </a:p>
        </p:txBody>
      </p:sp>
      <p:sp>
        <p:nvSpPr>
          <p:cNvPr id="50" name="文本框 10"/>
          <p:cNvSpPr txBox="1"/>
          <p:nvPr/>
        </p:nvSpPr>
        <p:spPr>
          <a:xfrm>
            <a:off x="5834288" y="3254819"/>
            <a:ext cx="2633877" cy="514350"/>
          </a:xfrm>
          <a:prstGeom prst="rect">
            <a:avLst/>
          </a:prstGeom>
          <a:noFill/>
        </p:spPr>
        <p:txBody>
          <a:bodyPr wrap="square" rtlCol="0">
            <a:spAutoFit/>
          </a:bodyPr>
          <a:lstStyle/>
          <a:p>
            <a:r>
              <a:rPr lang="zh-CN" sz="1800" dirty="0">
                <a:solidFill>
                  <a:srgbClr val="33495E"/>
                </a:solidFill>
                <a:latin typeface="Arial" panose="020B0604020202020204"/>
                <a:ea typeface="微软雅黑" panose="020B0503020204020204" pitchFamily="34" charset="-122"/>
                <a:sym typeface="Arial" panose="020B0604020202020204"/>
              </a:rPr>
              <a:t>项目成品</a:t>
            </a:r>
          </a:p>
          <a:p>
            <a:r>
              <a:rPr lang="en-US" altLang="zh-CN" sz="950" dirty="0">
                <a:solidFill>
                  <a:srgbClr val="33495E"/>
                </a:solidFill>
                <a:latin typeface="Arial" panose="020B0604020202020204"/>
                <a:ea typeface="微软雅黑" panose="020B0503020204020204" pitchFamily="34" charset="-122"/>
                <a:sym typeface="Arial" panose="020B0604020202020204"/>
              </a:rPr>
              <a:t>Result</a:t>
            </a:r>
          </a:p>
        </p:txBody>
      </p:sp>
      <p:sp>
        <p:nvSpPr>
          <p:cNvPr id="51" name="圆角矩形 50"/>
          <p:cNvSpPr/>
          <p:nvPr/>
        </p:nvSpPr>
        <p:spPr>
          <a:xfrm>
            <a:off x="5399286" y="3317627"/>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52" name="文本框 17"/>
          <p:cNvSpPr txBox="1"/>
          <p:nvPr/>
        </p:nvSpPr>
        <p:spPr>
          <a:xfrm>
            <a:off x="5327746" y="3321334"/>
            <a:ext cx="549978" cy="400110"/>
          </a:xfrm>
          <a:prstGeom prst="rect">
            <a:avLst/>
          </a:prstGeom>
          <a:noFill/>
        </p:spPr>
        <p:txBody>
          <a:bodyPr wrap="square" rtlCol="0">
            <a:spAutoFit/>
          </a:bodyPr>
          <a:lstStyle/>
          <a:p>
            <a:pPr algn="ctr">
              <a:defRPr/>
            </a:pPr>
            <a:r>
              <a:rPr lang="en-US" altLang="zh-CN" sz="2000" dirty="0">
                <a:solidFill>
                  <a:schemeClr val="bg1"/>
                </a:solidFill>
                <a:latin typeface="Arial" panose="020B0604020202020204"/>
                <a:ea typeface="微软雅黑" panose="020B0503020204020204" pitchFamily="34" charset="-122"/>
                <a:sym typeface="Arial" panose="020B0604020202020204"/>
              </a:rPr>
              <a:t>04</a:t>
            </a:r>
          </a:p>
        </p:txBody>
      </p:sp>
      <p:sp>
        <p:nvSpPr>
          <p:cNvPr id="33" name="文本框 32"/>
          <p:cNvSpPr txBox="1"/>
          <p:nvPr/>
        </p:nvSpPr>
        <p:spPr>
          <a:xfrm>
            <a:off x="3648196" y="703339"/>
            <a:ext cx="1847608" cy="769441"/>
          </a:xfrm>
          <a:prstGeom prst="rect">
            <a:avLst/>
          </a:prstGeom>
          <a:noFill/>
        </p:spPr>
        <p:txBody>
          <a:bodyPr wrap="square" rtlCol="0">
            <a:spAutoFit/>
          </a:bodyPr>
          <a:lstStyle/>
          <a:p>
            <a:pPr algn="ctr"/>
            <a:r>
              <a:rPr lang="zh-CN" altLang="en-US" sz="4400" spc="-225" dirty="0">
                <a:solidFill>
                  <a:srgbClr val="33495E"/>
                </a:solidFill>
                <a:latin typeface="汉真广标" pitchFamily="49" charset="-122"/>
                <a:ea typeface="汉真广标" pitchFamily="49" charset="-122"/>
                <a:sym typeface="Arial" panose="020B0604020202020204"/>
              </a:rPr>
              <a:t>目 录</a:t>
            </a:r>
          </a:p>
        </p:txBody>
      </p:sp>
      <p:sp>
        <p:nvSpPr>
          <p:cNvPr id="3" name="文本框 2"/>
          <p:cNvSpPr txBox="1"/>
          <p:nvPr/>
        </p:nvSpPr>
        <p:spPr>
          <a:xfrm>
            <a:off x="3733745" y="1376257"/>
            <a:ext cx="1676510" cy="369332"/>
          </a:xfrm>
          <a:prstGeom prst="rect">
            <a:avLst/>
          </a:prstGeom>
          <a:noFill/>
        </p:spPr>
        <p:txBody>
          <a:bodyPr vert="horz" wrap="square" rtlCol="0">
            <a:spAutoFit/>
          </a:bodyPr>
          <a:lstStyle/>
          <a:p>
            <a:pPr algn="ctr"/>
            <a:r>
              <a:rPr lang="en-US" altLang="zh-CN" sz="1800" b="1" dirty="0">
                <a:solidFill>
                  <a:srgbClr val="33495E"/>
                </a:solidFill>
                <a:latin typeface="Arial" panose="020B0604020202020204"/>
                <a:ea typeface="微软雅黑" panose="020B0503020204020204" pitchFamily="34" charset="-122"/>
                <a:sym typeface="Arial" panose="020B0604020202020204"/>
              </a:rPr>
              <a:t>CONTENTS</a:t>
            </a:r>
          </a:p>
        </p:txBody>
      </p:sp>
      <p:sp>
        <p:nvSpPr>
          <p:cNvPr id="2" name="矩形 1"/>
          <p:cNvSpPr/>
          <p:nvPr/>
        </p:nvSpPr>
        <p:spPr>
          <a:xfrm>
            <a:off x="4261623" y="17855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17"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1"/>
          <p:cNvSpPr txBox="1"/>
          <p:nvPr/>
        </p:nvSpPr>
        <p:spPr>
          <a:xfrm>
            <a:off x="798765" y="1267549"/>
            <a:ext cx="3251597" cy="807913"/>
          </a:xfrm>
          <a:prstGeom prst="rect">
            <a:avLst/>
          </a:prstGeom>
          <a:noFill/>
        </p:spPr>
        <p:txBody>
          <a:bodyPr wrap="square" lIns="68580" tIns="34290" rIns="68580" bIns="34290" rtlCol="0">
            <a:spAutoFit/>
          </a:bodyPr>
          <a:lstStyle/>
          <a:p>
            <a:r>
              <a:rPr lang="en-US" altLang="zh-CN" sz="4800" dirty="0">
                <a:solidFill>
                  <a:srgbClr val="33495E"/>
                </a:solidFill>
                <a:latin typeface="Arial" panose="020B0604020202020204"/>
                <a:ea typeface="微软雅黑" panose="020B0503020204020204" pitchFamily="34" charset="-122"/>
                <a:sym typeface="Arial" panose="020B0604020202020204"/>
              </a:rPr>
              <a:t>PART 01</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7" name="文本框 36"/>
          <p:cNvSpPr txBox="1"/>
          <p:nvPr/>
        </p:nvSpPr>
        <p:spPr>
          <a:xfrm>
            <a:off x="798765" y="3087938"/>
            <a:ext cx="3860006" cy="53022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solidFill>
                  <a:srgbClr val="33495E"/>
                </a:solidFill>
                <a:latin typeface="Arial" panose="020B0604020202020204"/>
                <a:ea typeface="微软雅黑" panose="020B0503020204020204" pitchFamily="34" charset="-122"/>
                <a:sym typeface="Arial" panose="020B0604020202020204"/>
              </a:rPr>
              <a:t>        </a:t>
            </a:r>
            <a:r>
              <a:rPr lang="zh-CN" altLang="en-US" sz="1000" dirty="0">
                <a:solidFill>
                  <a:srgbClr val="33495E"/>
                </a:solidFill>
                <a:latin typeface="Arial" panose="020B0604020202020204"/>
                <a:ea typeface="微软雅黑" panose="020B0503020204020204" pitchFamily="34" charset="-122"/>
                <a:sym typeface="Arial" panose="020B0604020202020204"/>
              </a:rPr>
              <a:t>题目的选择出于兴趣爱好，希望做一款类似《骑马与砍杀》和《</a:t>
            </a:r>
            <a:r>
              <a:rPr sz="1000" dirty="0">
                <a:solidFill>
                  <a:srgbClr val="33495E"/>
                </a:solidFill>
                <a:latin typeface="Arial" panose="020B0604020202020204"/>
                <a:ea typeface="微软雅黑" panose="020B0503020204020204" pitchFamily="34" charset="-122"/>
                <a:sym typeface="Arial" panose="020B0604020202020204"/>
              </a:rPr>
              <a:t>全面战争：战锤</a:t>
            </a:r>
            <a:r>
              <a:rPr lang="zh-CN" altLang="zh-CN" sz="1000" dirty="0">
                <a:solidFill>
                  <a:srgbClr val="33495E"/>
                </a:solidFill>
                <a:latin typeface="Arial" panose="020B0604020202020204"/>
                <a:ea typeface="微软雅黑" panose="020B0503020204020204" pitchFamily="34" charset="-122"/>
                <a:sym typeface="Arial" panose="020B0604020202020204"/>
              </a:rPr>
              <a:t>》的即时策略游戏，同时融入沙盒、养成等元素。</a:t>
            </a:r>
          </a:p>
        </p:txBody>
      </p:sp>
      <p:sp>
        <p:nvSpPr>
          <p:cNvPr id="8" name="文本框 10"/>
          <p:cNvSpPr txBox="1"/>
          <p:nvPr/>
        </p:nvSpPr>
        <p:spPr>
          <a:xfrm>
            <a:off x="798765" y="1968925"/>
            <a:ext cx="5760640" cy="892552"/>
          </a:xfrm>
          <a:prstGeom prst="rect">
            <a:avLst/>
          </a:prstGeom>
          <a:noFill/>
        </p:spPr>
        <p:txBody>
          <a:bodyPr wrap="square" rtlCol="0">
            <a:spAutoFit/>
          </a:bodyPr>
          <a:lstStyle/>
          <a:p>
            <a:r>
              <a:rPr lang="zh-CN" altLang="en-US" sz="3600" dirty="0">
                <a:solidFill>
                  <a:srgbClr val="33495E"/>
                </a:solidFill>
                <a:latin typeface="Arial" panose="020B0604020202020204"/>
                <a:ea typeface="微软雅黑" panose="020B0503020204020204" pitchFamily="34" charset="-122"/>
                <a:sym typeface="Arial" panose="020B0604020202020204"/>
              </a:rPr>
              <a:t>选题背景与意义</a:t>
            </a:r>
            <a:endParaRPr lang="en-US" altLang="zh-CN" sz="3600" dirty="0">
              <a:solidFill>
                <a:srgbClr val="33495E"/>
              </a:solidFill>
              <a:latin typeface="Arial" panose="020B0604020202020204"/>
              <a:ea typeface="微软雅黑" panose="020B0503020204020204" pitchFamily="34" charset="-122"/>
              <a:sym typeface="Arial" panose="020B0604020202020204"/>
            </a:endParaRPr>
          </a:p>
          <a:p>
            <a:r>
              <a:rPr lang="en-US" altLang="zh-CN" sz="160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5" name="矩形 4"/>
          <p:cNvSpPr/>
          <p:nvPr/>
        </p:nvSpPr>
        <p:spPr>
          <a:xfrm>
            <a:off x="901635"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232323"/>
              </a:solidFill>
              <a:latin typeface="Arial" panose="020B0604020202020204"/>
              <a:ea typeface="微软雅黑" panose="020B0503020204020204" pitchFamily="34" charset="-122"/>
              <a:sym typeface="Arial" panose="020B0604020202020204"/>
            </a:endParaRPr>
          </a:p>
        </p:txBody>
      </p:sp>
      <p:sp>
        <p:nvSpPr>
          <p:cNvPr id="9" name="文本框 11"/>
          <p:cNvSpPr txBox="1"/>
          <p:nvPr/>
        </p:nvSpPr>
        <p:spPr>
          <a:xfrm>
            <a:off x="5304663" y="1027075"/>
            <a:ext cx="3251597" cy="3131627"/>
          </a:xfrm>
          <a:prstGeom prst="rect">
            <a:avLst/>
          </a:prstGeom>
          <a:noFill/>
        </p:spPr>
        <p:txBody>
          <a:bodyPr wrap="square" lIns="68580" tIns="34290" rIns="68580" bIns="34290" rtlCol="0">
            <a:spAutoFit/>
          </a:bodyPr>
          <a:lstStyle/>
          <a:p>
            <a:r>
              <a:rPr lang="en-US" altLang="zh-CN" sz="19900" b="1" i="1" dirty="0">
                <a:solidFill>
                  <a:srgbClr val="DCE3E8"/>
                </a:solidFill>
                <a:latin typeface="Arial" panose="020B0604020202020204"/>
                <a:ea typeface="微软雅黑" panose="020B0503020204020204" pitchFamily="34" charset="-122"/>
                <a:sym typeface="Arial" panose="020B0604020202020204"/>
              </a:rPr>
              <a:t>01</a:t>
            </a:r>
            <a:endParaRPr lang="zh-CN" altLang="en-US" sz="19900" b="1" i="1" dirty="0">
              <a:solidFill>
                <a:srgbClr val="DCE3E8"/>
              </a:solidFill>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1530350" y="2686685"/>
            <a:ext cx="6083935" cy="1198880"/>
          </a:xfrm>
          <a:prstGeom prst="rect">
            <a:avLst/>
          </a:prstGeom>
        </p:spPr>
        <p:txBody>
          <a:bodyPr wrap="square">
            <a:spAutoFit/>
          </a:bodyPr>
          <a:lstStyle/>
          <a:p>
            <a:pPr>
              <a:lnSpc>
                <a:spcPct val="150000"/>
              </a:lnSpc>
            </a:pPr>
            <a:r>
              <a:rPr lang="en-US" sz="1200">
                <a:solidFill>
                  <a:srgbClr val="232323"/>
                </a:solidFill>
                <a:latin typeface="Arial" panose="020B0604020202020204"/>
                <a:ea typeface="微软雅黑" panose="020B0503020204020204" pitchFamily="34" charset="-122"/>
                <a:sym typeface="Arial" panose="020B0604020202020204"/>
              </a:rPr>
              <a:t>        1.</a:t>
            </a:r>
            <a:r>
              <a:rPr lang="zh-CN" altLang="en-US" sz="1200">
                <a:solidFill>
                  <a:srgbClr val="232323"/>
                </a:solidFill>
                <a:latin typeface="Arial" panose="020B0604020202020204"/>
                <a:ea typeface="微软雅黑" panose="020B0503020204020204" pitchFamily="34" charset="-122"/>
                <a:sym typeface="Arial" panose="020B0604020202020204"/>
              </a:rPr>
              <a:t>为了检验我工作几年来积累的技术经验，证明能力独立开发一款游戏。</a:t>
            </a:r>
            <a:endParaRPr lang="en-US" altLang="zh-CN" sz="1200">
              <a:solidFill>
                <a:srgbClr val="232323"/>
              </a:solidFill>
              <a:latin typeface="Arial" panose="020B0604020202020204"/>
              <a:ea typeface="微软雅黑" panose="020B0503020204020204" pitchFamily="34" charset="-122"/>
              <a:sym typeface="Arial" panose="020B0604020202020204"/>
            </a:endParaRPr>
          </a:p>
          <a:p>
            <a:pPr>
              <a:lnSpc>
                <a:spcPct val="150000"/>
              </a:lnSpc>
            </a:pPr>
            <a:r>
              <a:rPr lang="en-US" altLang="zh-CN" sz="1200">
                <a:solidFill>
                  <a:srgbClr val="232323"/>
                </a:solidFill>
                <a:latin typeface="Arial" panose="020B0604020202020204"/>
                <a:ea typeface="微软雅黑" panose="020B0503020204020204" pitchFamily="34" charset="-122"/>
                <a:sym typeface="Arial" panose="020B0604020202020204"/>
              </a:rPr>
              <a:t>        2.</a:t>
            </a:r>
            <a:r>
              <a:rPr lang="zh-CN" altLang="en-US" sz="1200">
                <a:solidFill>
                  <a:srgbClr val="232323"/>
                </a:solidFill>
                <a:latin typeface="Arial" panose="020B0604020202020204"/>
                <a:ea typeface="微软雅黑" panose="020B0503020204020204" pitchFamily="34" charset="-122"/>
                <a:sym typeface="Arial" panose="020B0604020202020204"/>
              </a:rPr>
              <a:t>出于兴趣爱好，我个人喜欢游戏，更喜欢即时策略类游戏。在制定游戏开发大纲时有一些经验。</a:t>
            </a:r>
          </a:p>
          <a:p>
            <a:pPr>
              <a:lnSpc>
                <a:spcPct val="150000"/>
              </a:lnSpc>
            </a:pPr>
            <a:r>
              <a:rPr lang="en-US" altLang="zh-CN" sz="1200">
                <a:solidFill>
                  <a:srgbClr val="232323"/>
                </a:solidFill>
                <a:latin typeface="Arial" panose="020B0604020202020204"/>
                <a:ea typeface="微软雅黑" panose="020B0503020204020204" pitchFamily="34" charset="-122"/>
                <a:sym typeface="Arial" panose="020B0604020202020204"/>
              </a:rPr>
              <a:t>        3.</a:t>
            </a:r>
            <a:r>
              <a:rPr lang="zh-CN" altLang="en-US" sz="1200">
                <a:solidFill>
                  <a:srgbClr val="232323"/>
                </a:solidFill>
                <a:latin typeface="Arial" panose="020B0604020202020204"/>
                <a:ea typeface="微软雅黑" panose="020B0503020204020204" pitchFamily="34" charset="-122"/>
                <a:sym typeface="Arial" panose="020B0604020202020204"/>
              </a:rPr>
              <a:t>趁机研发一个项目框架，积累代码和技术经验。</a:t>
            </a:r>
          </a:p>
        </p:txBody>
      </p:sp>
      <p:sp>
        <p:nvSpPr>
          <p:cNvPr id="18" name="文本框 10"/>
          <p:cNvSpPr txBox="1"/>
          <p:nvPr/>
        </p:nvSpPr>
        <p:spPr>
          <a:xfrm>
            <a:off x="484782" y="465352"/>
            <a:ext cx="3342219" cy="52322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选题背景与意义</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4" name="矩形 3"/>
          <p:cNvSpPr/>
          <p:nvPr>
            <p:custDataLst>
              <p:tags r:id="rId1"/>
            </p:custDataLst>
          </p:nvPr>
        </p:nvSpPr>
        <p:spPr>
          <a:xfrm>
            <a:off x="2983865" y="2009140"/>
            <a:ext cx="3175635" cy="337185"/>
          </a:xfrm>
          <a:prstGeom prst="rect">
            <a:avLst/>
          </a:prstGeom>
        </p:spPr>
        <p:txBody>
          <a:bodyPr wrap="square">
            <a:spAutoFit/>
          </a:bodyPr>
          <a:lstStyle/>
          <a:p>
            <a:pPr lvl="0" algn="ctr"/>
            <a:r>
              <a:rPr lang="zh-CN" altLang="en-US" sz="1600" dirty="0">
                <a:solidFill>
                  <a:srgbClr val="232323"/>
                </a:solidFill>
                <a:latin typeface="+mj-ea"/>
                <a:ea typeface="+mj-ea"/>
                <a:cs typeface="+mj-ea"/>
                <a:sym typeface="Arial" panose="020B0604020202020204"/>
              </a:rPr>
              <a:t>我为什么要做这款游戏？</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86488" y="3473297"/>
            <a:ext cx="880668" cy="769214"/>
          </a:xfrm>
          <a:prstGeom prst="rect">
            <a:avLst/>
          </a:prstGeom>
          <a:solidFill>
            <a:srgbClr val="DCE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3" name="矩形 52"/>
          <p:cNvSpPr/>
          <p:nvPr/>
        </p:nvSpPr>
        <p:spPr>
          <a:xfrm>
            <a:off x="4248866" y="2243296"/>
            <a:ext cx="3855907" cy="860425"/>
          </a:xfrm>
          <a:prstGeom prst="rect">
            <a:avLst/>
          </a:prstGeom>
        </p:spPr>
        <p:txBody>
          <a:bodyPr wrap="square">
            <a:spAutoFit/>
          </a:bodyPr>
          <a:lstStyle/>
          <a:p>
            <a:pP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sz="1000">
                <a:solidFill>
                  <a:srgbClr val="232323"/>
                </a:solidFill>
                <a:latin typeface="Arial" panose="020B0604020202020204"/>
                <a:ea typeface="微软雅黑" panose="020B0503020204020204" pitchFamily="34" charset="-122"/>
                <a:sym typeface="Arial" panose="020B0604020202020204"/>
              </a:rPr>
              <a:t>排名第8、15、17的这三款游戏不同与当下较流行的mmo或者射击游戏。这三款游戏分别是腐蚀rust、方舟和饥荒。这三款都是沙盒类养成游戏，也就是说在游戏节奏普遍较快的大潮流下仍然有许多玩家选择沙盒类游戏</a:t>
            </a:r>
            <a:r>
              <a:rPr lang="zh-CN" sz="1000">
                <a:solidFill>
                  <a:srgbClr val="232323"/>
                </a:solidFill>
                <a:latin typeface="Arial" panose="020B0604020202020204"/>
                <a:ea typeface="微软雅黑" panose="020B0503020204020204" pitchFamily="34" charset="-122"/>
                <a:sym typeface="Arial" panose="020B0604020202020204"/>
              </a:rPr>
              <a:t>。</a:t>
            </a:r>
          </a:p>
        </p:txBody>
      </p:sp>
      <p:sp>
        <p:nvSpPr>
          <p:cNvPr id="18" name="文本框 10"/>
          <p:cNvSpPr txBox="1"/>
          <p:nvPr/>
        </p:nvSpPr>
        <p:spPr>
          <a:xfrm>
            <a:off x="484782" y="465352"/>
            <a:ext cx="3342219" cy="52322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选题背景与意义</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6" name="矩形 15"/>
          <p:cNvSpPr/>
          <p:nvPr/>
        </p:nvSpPr>
        <p:spPr>
          <a:xfrm>
            <a:off x="4250136" y="1134566"/>
            <a:ext cx="2079277" cy="460375"/>
          </a:xfrm>
          <a:prstGeom prst="rect">
            <a:avLst/>
          </a:prstGeom>
        </p:spPr>
        <p:txBody>
          <a:bodyPr wrap="square">
            <a:spAutoFit/>
          </a:bodyPr>
          <a:lstStyle/>
          <a:p>
            <a:pPr lvl="0"/>
            <a:r>
              <a:rPr lang="zh-CN" altLang="en-US" sz="2400" dirty="0">
                <a:solidFill>
                  <a:srgbClr val="232323"/>
                </a:solidFill>
                <a:latin typeface="Arial" panose="020B0604020202020204"/>
                <a:ea typeface="微软雅黑" panose="020B0503020204020204" pitchFamily="34" charset="-122"/>
                <a:sym typeface="Arial" panose="020B0604020202020204"/>
              </a:rPr>
              <a:t>数据调研</a:t>
            </a:r>
          </a:p>
        </p:txBody>
      </p:sp>
      <p:pic>
        <p:nvPicPr>
          <p:cNvPr id="2" name="图片 42"/>
          <p:cNvPicPr>
            <a:picLocks noChangeAspect="1"/>
          </p:cNvPicPr>
          <p:nvPr>
            <p:custDataLst>
              <p:tags r:id="rId1"/>
            </p:custDataLst>
          </p:nvPr>
        </p:nvPicPr>
        <p:blipFill>
          <a:blip r:embed="rId5"/>
          <a:stretch>
            <a:fillRect/>
          </a:stretch>
        </p:blipFill>
        <p:spPr>
          <a:xfrm>
            <a:off x="1054100" y="1134745"/>
            <a:ext cx="2773045" cy="3301365"/>
          </a:xfrm>
          <a:prstGeom prst="rect">
            <a:avLst/>
          </a:prstGeom>
          <a:noFill/>
          <a:ln w="9525">
            <a:noFill/>
          </a:ln>
        </p:spPr>
      </p:pic>
      <p:sp>
        <p:nvSpPr>
          <p:cNvPr id="4" name="矩形 3"/>
          <p:cNvSpPr/>
          <p:nvPr>
            <p:custDataLst>
              <p:tags r:id="rId2"/>
            </p:custDataLst>
          </p:nvPr>
        </p:nvSpPr>
        <p:spPr>
          <a:xfrm>
            <a:off x="4248785" y="1750695"/>
            <a:ext cx="3175635" cy="337185"/>
          </a:xfrm>
          <a:prstGeom prst="rect">
            <a:avLst/>
          </a:prstGeom>
        </p:spPr>
        <p:txBody>
          <a:bodyPr wrap="square">
            <a:spAutoFit/>
          </a:bodyPr>
          <a:lstStyle/>
          <a:p>
            <a:pPr lvl="0"/>
            <a:r>
              <a:rPr lang="en-US" altLang="zh-CN" sz="1600" dirty="0">
                <a:solidFill>
                  <a:srgbClr val="232323"/>
                </a:solidFill>
                <a:latin typeface="+mj-ea"/>
                <a:ea typeface="+mj-ea"/>
                <a:cs typeface="+mj-ea"/>
                <a:sym typeface="Arial" panose="020B0604020202020204"/>
              </a:rPr>
              <a:t>steam</a:t>
            </a:r>
            <a:r>
              <a:rPr lang="zh-CN" altLang="en-US" sz="1600" dirty="0">
                <a:solidFill>
                  <a:srgbClr val="232323"/>
                </a:solidFill>
                <a:latin typeface="+mj-ea"/>
                <a:ea typeface="+mj-ea"/>
                <a:cs typeface="+mj-ea"/>
                <a:sym typeface="Arial" panose="020B0604020202020204"/>
              </a:rPr>
              <a:t>游戏在线人数排行榜</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10"/>
          <p:cNvSpPr txBox="1"/>
          <p:nvPr/>
        </p:nvSpPr>
        <p:spPr>
          <a:xfrm>
            <a:off x="484782" y="465352"/>
            <a:ext cx="3342219" cy="52322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选题背景与意义</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24" name="MH_Text_1"/>
          <p:cNvSpPr txBox="1"/>
          <p:nvPr/>
        </p:nvSpPr>
        <p:spPr>
          <a:xfrm>
            <a:off x="908827" y="3542718"/>
            <a:ext cx="1664100" cy="797479"/>
          </a:xfrm>
          <a:prstGeom prst="rect">
            <a:avLst/>
          </a:prstGeom>
          <a:noFill/>
        </p:spPr>
        <p:txBody>
          <a:bodyPr lIns="68580" tIns="34290" rIns="68580" bIns="34290" anchor="ctr"/>
          <a:lstStyle/>
          <a:p>
            <a:pPr>
              <a:lnSpc>
                <a:spcPts val="1500"/>
              </a:lnSpc>
            </a:pPr>
            <a:r>
              <a:rPr lang="en-US" altLang="zh-CN" sz="1000">
                <a:solidFill>
                  <a:srgbClr val="232323"/>
                </a:solidFill>
                <a:latin typeface="Arial" panose="020B0604020202020204"/>
                <a:ea typeface="微软雅黑" panose="020B0503020204020204" pitchFamily="34" charset="-122"/>
                <a:sym typeface="Arial" panose="020B0604020202020204"/>
              </a:rPr>
              <a:t>        </a:t>
            </a:r>
            <a:r>
              <a:rPr lang="zh-CN" sz="1000">
                <a:solidFill>
                  <a:srgbClr val="232323"/>
                </a:solidFill>
                <a:latin typeface="Arial" panose="020B0604020202020204"/>
                <a:ea typeface="微软雅黑" panose="020B0503020204020204" pitchFamily="34" charset="-122"/>
                <a:sym typeface="Arial" panose="020B0604020202020204"/>
              </a:rPr>
              <a:t>开发引擎选择</a:t>
            </a:r>
            <a:r>
              <a:rPr sz="1000">
                <a:solidFill>
                  <a:srgbClr val="232323"/>
                </a:solidFill>
                <a:latin typeface="Arial" panose="020B0604020202020204"/>
                <a:ea typeface="微软雅黑" panose="020B0503020204020204" pitchFamily="34" charset="-122"/>
                <a:sym typeface="Arial" panose="020B0604020202020204"/>
              </a:rPr>
              <a:t>Unity简单易上手，它还有一个有</a:t>
            </a:r>
            <a:r>
              <a:rPr lang="zh-CN" sz="1000">
                <a:solidFill>
                  <a:srgbClr val="232323"/>
                </a:solidFill>
                <a:latin typeface="Arial" panose="020B0604020202020204"/>
                <a:ea typeface="微软雅黑" panose="020B0503020204020204" pitchFamily="34" charset="-122"/>
                <a:sym typeface="Arial" panose="020B0604020202020204"/>
              </a:rPr>
              <a:t>特</a:t>
            </a:r>
            <a:r>
              <a:rPr sz="1000">
                <a:solidFill>
                  <a:srgbClr val="232323"/>
                </a:solidFill>
                <a:latin typeface="Arial" panose="020B0604020202020204"/>
                <a:ea typeface="微软雅黑" panose="020B0503020204020204" pitchFamily="34" charset="-122"/>
                <a:sym typeface="Arial" panose="020B0604020202020204"/>
              </a:rPr>
              <a:t>点就是方便移植到其他平台</a:t>
            </a:r>
            <a:r>
              <a:rPr lang="zh-CN" sz="1000">
                <a:solidFill>
                  <a:srgbClr val="232323"/>
                </a:solidFill>
                <a:latin typeface="Arial" panose="020B0604020202020204"/>
                <a:ea typeface="微软雅黑" panose="020B0503020204020204" pitchFamily="34" charset="-122"/>
                <a:sym typeface="Arial" panose="020B0604020202020204"/>
              </a:rPr>
              <a:t>，我有使用经验。</a:t>
            </a:r>
          </a:p>
        </p:txBody>
      </p:sp>
      <p:sp>
        <p:nvSpPr>
          <p:cNvPr id="49" name="TextBox 1210"/>
          <p:cNvSpPr/>
          <p:nvPr/>
        </p:nvSpPr>
        <p:spPr>
          <a:xfrm>
            <a:off x="1081815" y="3166900"/>
            <a:ext cx="1307306" cy="314325"/>
          </a:xfrm>
          <a:prstGeom prst="rect">
            <a:avLst/>
          </a:prstGeom>
          <a:noFill/>
          <a:ln w="9525">
            <a:noFill/>
            <a:miter/>
          </a:ln>
        </p:spPr>
        <p:txBody>
          <a:bodyPr wrap="square" lIns="68580" tIns="34290" rIns="68580" bIns="34290">
            <a:spAutoFit/>
          </a:bodyPr>
          <a:lstStyle/>
          <a:p>
            <a:pPr lvl="0" algn="ctr"/>
            <a:r>
              <a:rPr lang="en-US" altLang="zh-CN" sz="1600" dirty="0">
                <a:solidFill>
                  <a:srgbClr val="232323"/>
                </a:solidFill>
                <a:latin typeface="Arial" panose="020B0604020202020204"/>
                <a:ea typeface="微软雅黑" panose="020B0503020204020204" pitchFamily="34" charset="-122"/>
                <a:sym typeface="Arial" panose="020B0604020202020204"/>
              </a:rPr>
              <a:t>Unity</a:t>
            </a:r>
            <a:endParaRPr lang="en-US" altLang="zh-CN" sz="2000" dirty="0">
              <a:solidFill>
                <a:srgbClr val="232323"/>
              </a:solidFill>
              <a:latin typeface="Arial" panose="020B0604020202020204"/>
              <a:ea typeface="微软雅黑" panose="020B0503020204020204" pitchFamily="34" charset="-122"/>
              <a:sym typeface="Arial" panose="020B0604020202020204"/>
            </a:endParaRPr>
          </a:p>
        </p:txBody>
      </p:sp>
      <p:sp>
        <p:nvSpPr>
          <p:cNvPr id="50" name="MH_Text_1"/>
          <p:cNvSpPr txBox="1"/>
          <p:nvPr/>
        </p:nvSpPr>
        <p:spPr>
          <a:xfrm>
            <a:off x="2784519" y="3542718"/>
            <a:ext cx="1664100" cy="797479"/>
          </a:xfrm>
          <a:prstGeom prst="rect">
            <a:avLst/>
          </a:prstGeom>
          <a:noFill/>
        </p:spPr>
        <p:txBody>
          <a:bodyPr lIns="68580" tIns="34290" rIns="68580" bIns="34290" anchor="t" anchorCtr="0"/>
          <a:lstStyle/>
          <a:p>
            <a:pPr algn="l" fontAlgn="ct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sz="1000">
                <a:solidFill>
                  <a:srgbClr val="232323"/>
                </a:solidFill>
                <a:latin typeface="Arial" panose="020B0604020202020204"/>
                <a:ea typeface="微软雅黑" panose="020B0503020204020204" pitchFamily="34" charset="-122"/>
                <a:sym typeface="Arial" panose="020B0604020202020204"/>
              </a:rPr>
              <a:t>编程软件使用Visual Studio2020</a:t>
            </a:r>
            <a:r>
              <a:rPr lang="zh-CN" sz="1000">
                <a:solidFill>
                  <a:srgbClr val="232323"/>
                </a:solidFill>
                <a:latin typeface="Arial" panose="020B0604020202020204"/>
                <a:ea typeface="微软雅黑" panose="020B0503020204020204" pitchFamily="34" charset="-122"/>
                <a:sym typeface="Arial" panose="020B0604020202020204"/>
              </a:rPr>
              <a:t>，</a:t>
            </a:r>
            <a:r>
              <a:rPr lang="en-US" altLang="zh-CN" sz="1000">
                <a:solidFill>
                  <a:srgbClr val="232323"/>
                </a:solidFill>
                <a:latin typeface="Arial" panose="020B0604020202020204"/>
                <a:ea typeface="微软雅黑" panose="020B0503020204020204" pitchFamily="34" charset="-122"/>
                <a:sym typeface="Arial" panose="020B0604020202020204"/>
              </a:rPr>
              <a:t>VS</a:t>
            </a:r>
            <a:r>
              <a:rPr lang="zh-CN" altLang="en-US" sz="1000">
                <a:solidFill>
                  <a:srgbClr val="232323"/>
                </a:solidFill>
                <a:latin typeface="Arial" panose="020B0604020202020204"/>
                <a:ea typeface="微软雅黑" panose="020B0503020204020204" pitchFamily="34" charset="-122"/>
                <a:sym typeface="Arial" panose="020B0604020202020204"/>
              </a:rPr>
              <a:t>和</a:t>
            </a:r>
            <a:r>
              <a:rPr lang="en-US" altLang="zh-CN" sz="1000">
                <a:solidFill>
                  <a:srgbClr val="232323"/>
                </a:solidFill>
                <a:latin typeface="Arial" panose="020B0604020202020204"/>
                <a:ea typeface="微软雅黑" panose="020B0503020204020204" pitchFamily="34" charset="-122"/>
                <a:sym typeface="Arial" panose="020B0604020202020204"/>
              </a:rPr>
              <a:t>Unity</a:t>
            </a:r>
            <a:r>
              <a:rPr lang="zh-CN" altLang="en-US" sz="1000">
                <a:solidFill>
                  <a:srgbClr val="232323"/>
                </a:solidFill>
                <a:latin typeface="Arial" panose="020B0604020202020204"/>
                <a:ea typeface="微软雅黑" panose="020B0503020204020204" pitchFamily="34" charset="-122"/>
                <a:sym typeface="Arial" panose="020B0604020202020204"/>
              </a:rPr>
              <a:t>契合程度高，且本身非常成熟。</a:t>
            </a:r>
          </a:p>
        </p:txBody>
      </p:sp>
      <p:sp>
        <p:nvSpPr>
          <p:cNvPr id="51" name="TextBox 1210"/>
          <p:cNvSpPr/>
          <p:nvPr/>
        </p:nvSpPr>
        <p:spPr>
          <a:xfrm>
            <a:off x="2907030" y="3162935"/>
            <a:ext cx="1403985" cy="360045"/>
          </a:xfrm>
          <a:prstGeom prst="rect">
            <a:avLst/>
          </a:prstGeom>
          <a:noFill/>
          <a:ln w="9525">
            <a:noFill/>
            <a:miter/>
          </a:ln>
        </p:spPr>
        <p:txBody>
          <a:bodyPr wrap="square" lIns="68580" tIns="34290" rIns="68580" bIns="34290">
            <a:noAutofit/>
          </a:bodyPr>
          <a:lstStyle/>
          <a:p>
            <a:pPr lvl="0" algn="ctr">
              <a:lnSpc>
                <a:spcPct val="100000"/>
              </a:lnSpc>
            </a:pPr>
            <a:r>
              <a:rPr lang="en-US" altLang="zh-CN" sz="1600" dirty="0">
                <a:solidFill>
                  <a:srgbClr val="232323"/>
                </a:solidFill>
                <a:latin typeface="Arial" panose="020B0604020202020204"/>
                <a:ea typeface="微软雅黑" panose="020B0503020204020204" pitchFamily="34" charset="-122"/>
                <a:sym typeface="Arial" panose="020B0604020202020204"/>
              </a:rPr>
              <a:t>Visual Studio</a:t>
            </a:r>
          </a:p>
        </p:txBody>
      </p:sp>
      <p:sp>
        <p:nvSpPr>
          <p:cNvPr id="52" name="MH_Text_1"/>
          <p:cNvSpPr txBox="1"/>
          <p:nvPr/>
        </p:nvSpPr>
        <p:spPr>
          <a:xfrm>
            <a:off x="4660212" y="3542718"/>
            <a:ext cx="1664100" cy="797479"/>
          </a:xfrm>
          <a:prstGeom prst="rect">
            <a:avLst/>
          </a:prstGeom>
          <a:noFill/>
        </p:spPr>
        <p:txBody>
          <a:bodyPr lIns="68580" tIns="34290" rIns="68580" bIns="34290" anchor="t" anchorCtr="0"/>
          <a:lstStyle/>
          <a:p>
            <a:pPr algn="l">
              <a:lnSpc>
                <a:spcPts val="1500"/>
              </a:lnSpc>
            </a:pPr>
            <a:r>
              <a:rPr lang="en-US" altLang="zh-CN"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为了方便代码迭代和多端同步，项目</a:t>
            </a:r>
            <a:r>
              <a:rPr lang="zh-CN" sz="1000">
                <a:solidFill>
                  <a:srgbClr val="232323"/>
                </a:solidFill>
                <a:latin typeface="Arial" panose="020B0604020202020204"/>
                <a:ea typeface="微软雅黑" panose="020B0503020204020204" pitchFamily="34" charset="-122"/>
                <a:sym typeface="Arial" panose="020B0604020202020204"/>
              </a:rPr>
              <a:t>托管到</a:t>
            </a:r>
            <a:r>
              <a:rPr lang="en-US" altLang="zh-CN" sz="1000">
                <a:solidFill>
                  <a:srgbClr val="232323"/>
                </a:solidFill>
                <a:latin typeface="Arial" panose="020B0604020202020204"/>
                <a:ea typeface="微软雅黑" panose="020B0503020204020204" pitchFamily="34" charset="-122"/>
                <a:sym typeface="Arial" panose="020B0604020202020204"/>
              </a:rPr>
              <a:t>Github</a:t>
            </a:r>
            <a:r>
              <a:rPr lang="zh-CN" altLang="en-US" sz="1000">
                <a:solidFill>
                  <a:srgbClr val="232323"/>
                </a:solidFill>
                <a:latin typeface="Arial" panose="020B0604020202020204"/>
                <a:ea typeface="微软雅黑" panose="020B0503020204020204" pitchFamily="34" charset="-122"/>
                <a:sym typeface="Arial" panose="020B0604020202020204"/>
              </a:rPr>
              <a:t>平台，无需租赁个人服务器。</a:t>
            </a:r>
          </a:p>
        </p:txBody>
      </p:sp>
      <p:sp>
        <p:nvSpPr>
          <p:cNvPr id="55" name="MH_Text_1"/>
          <p:cNvSpPr txBox="1"/>
          <p:nvPr/>
        </p:nvSpPr>
        <p:spPr>
          <a:xfrm>
            <a:off x="6571074" y="3542718"/>
            <a:ext cx="1664100" cy="797479"/>
          </a:xfrm>
          <a:prstGeom prst="rect">
            <a:avLst/>
          </a:prstGeom>
          <a:noFill/>
        </p:spPr>
        <p:txBody>
          <a:bodyPr lIns="68580" tIns="34290" rIns="68580" bIns="34290" anchor="t" anchorCtr="0"/>
          <a:lstStyle/>
          <a:p>
            <a:pPr algn="l">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Fork</a:t>
            </a:r>
            <a:r>
              <a:rPr lang="zh-CN" altLang="en-US" sz="1000">
                <a:solidFill>
                  <a:srgbClr val="232323"/>
                </a:solidFill>
                <a:latin typeface="Arial" panose="020B0604020202020204"/>
                <a:ea typeface="微软雅黑" panose="020B0503020204020204" pitchFamily="34" charset="-122"/>
                <a:sym typeface="Arial" panose="020B0604020202020204"/>
              </a:rPr>
              <a:t>是我认为最好的版本管理工具，可以快速迭代项目文件。</a:t>
            </a:r>
          </a:p>
        </p:txBody>
      </p:sp>
      <p:grpSp>
        <p:nvGrpSpPr>
          <p:cNvPr id="65" name="Group 51"/>
          <p:cNvGrpSpPr/>
          <p:nvPr/>
        </p:nvGrpSpPr>
        <p:grpSpPr bwMode="auto">
          <a:xfrm>
            <a:off x="1497720" y="1972806"/>
            <a:ext cx="486315" cy="393464"/>
            <a:chOff x="2801" y="1980"/>
            <a:chExt cx="136" cy="110"/>
          </a:xfrm>
          <a:solidFill>
            <a:schemeClr val="bg1"/>
          </a:solidFill>
        </p:grpSpPr>
        <p:sp>
          <p:nvSpPr>
            <p:cNvPr id="67" name="Freeform 42"/>
            <p:cNvSpPr>
              <a:spLocks noEditPoints="1"/>
            </p:cNvSpPr>
            <p:nvPr/>
          </p:nvSpPr>
          <p:spPr bwMode="auto">
            <a:xfrm>
              <a:off x="2801" y="2016"/>
              <a:ext cx="122" cy="74"/>
            </a:xfrm>
            <a:custGeom>
              <a:avLst/>
              <a:gdLst>
                <a:gd name="T0" fmla="*/ 34 w 122"/>
                <a:gd name="T1" fmla="*/ 28 h 74"/>
                <a:gd name="T2" fmla="*/ 34 w 122"/>
                <a:gd name="T3" fmla="*/ 74 h 74"/>
                <a:gd name="T4" fmla="*/ 54 w 122"/>
                <a:gd name="T5" fmla="*/ 74 h 74"/>
                <a:gd name="T6" fmla="*/ 54 w 122"/>
                <a:gd name="T7" fmla="*/ 29 h 74"/>
                <a:gd name="T8" fmla="*/ 44 w 122"/>
                <a:gd name="T9" fmla="*/ 20 h 74"/>
                <a:gd name="T10" fmla="*/ 34 w 122"/>
                <a:gd name="T11" fmla="*/ 28 h 74"/>
                <a:gd name="T12" fmla="*/ 0 w 122"/>
                <a:gd name="T13" fmla="*/ 74 h 74"/>
                <a:gd name="T14" fmla="*/ 20 w 122"/>
                <a:gd name="T15" fmla="*/ 74 h 74"/>
                <a:gd name="T16" fmla="*/ 20 w 122"/>
                <a:gd name="T17" fmla="*/ 39 h 74"/>
                <a:gd name="T18" fmla="*/ 0 w 122"/>
                <a:gd name="T19" fmla="*/ 56 h 74"/>
                <a:gd name="T20" fmla="*/ 0 w 122"/>
                <a:gd name="T21" fmla="*/ 74 h 74"/>
                <a:gd name="T22" fmla="*/ 102 w 122"/>
                <a:gd name="T23" fmla="*/ 18 h 74"/>
                <a:gd name="T24" fmla="*/ 102 w 122"/>
                <a:gd name="T25" fmla="*/ 74 h 74"/>
                <a:gd name="T26" fmla="*/ 122 w 122"/>
                <a:gd name="T27" fmla="*/ 74 h 74"/>
                <a:gd name="T28" fmla="*/ 122 w 122"/>
                <a:gd name="T29" fmla="*/ 0 h 74"/>
                <a:gd name="T30" fmla="*/ 102 w 122"/>
                <a:gd name="T31" fmla="*/ 18 h 74"/>
                <a:gd name="T32" fmla="*/ 67 w 122"/>
                <a:gd name="T33" fmla="*/ 40 h 74"/>
                <a:gd name="T34" fmla="*/ 67 w 122"/>
                <a:gd name="T35" fmla="*/ 74 h 74"/>
                <a:gd name="T36" fmla="*/ 88 w 122"/>
                <a:gd name="T37" fmla="*/ 74 h 74"/>
                <a:gd name="T38" fmla="*/ 88 w 122"/>
                <a:gd name="T39" fmla="*/ 29 h 74"/>
                <a:gd name="T40" fmla="*/ 72 w 122"/>
                <a:gd name="T41" fmla="*/ 43 h 74"/>
                <a:gd name="T42" fmla="*/ 67 w 122"/>
                <a:gd name="T43"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74">
                  <a:moveTo>
                    <a:pt x="34" y="28"/>
                  </a:moveTo>
                  <a:lnTo>
                    <a:pt x="34" y="74"/>
                  </a:lnTo>
                  <a:lnTo>
                    <a:pt x="54" y="74"/>
                  </a:lnTo>
                  <a:lnTo>
                    <a:pt x="54" y="29"/>
                  </a:lnTo>
                  <a:lnTo>
                    <a:pt x="44" y="20"/>
                  </a:lnTo>
                  <a:lnTo>
                    <a:pt x="34" y="28"/>
                  </a:lnTo>
                  <a:close/>
                  <a:moveTo>
                    <a:pt x="0" y="74"/>
                  </a:moveTo>
                  <a:lnTo>
                    <a:pt x="20" y="74"/>
                  </a:lnTo>
                  <a:lnTo>
                    <a:pt x="20" y="39"/>
                  </a:lnTo>
                  <a:lnTo>
                    <a:pt x="0" y="56"/>
                  </a:lnTo>
                  <a:lnTo>
                    <a:pt x="0" y="74"/>
                  </a:lnTo>
                  <a:close/>
                  <a:moveTo>
                    <a:pt x="102" y="18"/>
                  </a:moveTo>
                  <a:lnTo>
                    <a:pt x="102" y="74"/>
                  </a:lnTo>
                  <a:lnTo>
                    <a:pt x="122" y="74"/>
                  </a:lnTo>
                  <a:lnTo>
                    <a:pt x="122" y="0"/>
                  </a:lnTo>
                  <a:lnTo>
                    <a:pt x="102" y="18"/>
                  </a:lnTo>
                  <a:close/>
                  <a:moveTo>
                    <a:pt x="67" y="40"/>
                  </a:moveTo>
                  <a:lnTo>
                    <a:pt x="67" y="74"/>
                  </a:lnTo>
                  <a:lnTo>
                    <a:pt x="88" y="74"/>
                  </a:lnTo>
                  <a:lnTo>
                    <a:pt x="88" y="29"/>
                  </a:lnTo>
                  <a:lnTo>
                    <a:pt x="72" y="43"/>
                  </a:lnTo>
                  <a:lnTo>
                    <a:pt x="67"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panose="020B0604020202020204"/>
                <a:ea typeface="微软雅黑" panose="020B0503020204020204" pitchFamily="34" charset="-122"/>
                <a:sym typeface="Arial" panose="020B0604020202020204"/>
              </a:endParaRPr>
            </a:p>
          </p:txBody>
        </p:sp>
        <p:sp>
          <p:nvSpPr>
            <p:cNvPr id="69" name="Freeform 43"/>
            <p:cNvSpPr/>
            <p:nvPr/>
          </p:nvSpPr>
          <p:spPr bwMode="auto">
            <a:xfrm>
              <a:off x="2801" y="1980"/>
              <a:ext cx="136" cy="79"/>
            </a:xfrm>
            <a:custGeom>
              <a:avLst/>
              <a:gdLst>
                <a:gd name="T0" fmla="*/ 136 w 136"/>
                <a:gd name="T1" fmla="*/ 0 h 79"/>
                <a:gd name="T2" fmla="*/ 96 w 136"/>
                <a:gd name="T3" fmla="*/ 0 h 79"/>
                <a:gd name="T4" fmla="*/ 113 w 136"/>
                <a:gd name="T5" fmla="*/ 16 h 79"/>
                <a:gd name="T6" fmla="*/ 72 w 136"/>
                <a:gd name="T7" fmla="*/ 52 h 79"/>
                <a:gd name="T8" fmla="*/ 44 w 136"/>
                <a:gd name="T9" fmla="*/ 28 h 79"/>
                <a:gd name="T10" fmla="*/ 0 w 136"/>
                <a:gd name="T11" fmla="*/ 64 h 79"/>
                <a:gd name="T12" fmla="*/ 0 w 136"/>
                <a:gd name="T13" fmla="*/ 79 h 79"/>
                <a:gd name="T14" fmla="*/ 44 w 136"/>
                <a:gd name="T15" fmla="*/ 43 h 79"/>
                <a:gd name="T16" fmla="*/ 72 w 136"/>
                <a:gd name="T17" fmla="*/ 67 h 79"/>
                <a:gd name="T18" fmla="*/ 122 w 136"/>
                <a:gd name="T19" fmla="*/ 25 h 79"/>
                <a:gd name="T20" fmla="*/ 136 w 136"/>
                <a:gd name="T21" fmla="*/ 38 h 79"/>
                <a:gd name="T22" fmla="*/ 136 w 136"/>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 h="79">
                  <a:moveTo>
                    <a:pt x="136" y="0"/>
                  </a:moveTo>
                  <a:lnTo>
                    <a:pt x="96" y="0"/>
                  </a:lnTo>
                  <a:lnTo>
                    <a:pt x="113" y="16"/>
                  </a:lnTo>
                  <a:lnTo>
                    <a:pt x="72" y="52"/>
                  </a:lnTo>
                  <a:lnTo>
                    <a:pt x="44" y="28"/>
                  </a:lnTo>
                  <a:lnTo>
                    <a:pt x="0" y="64"/>
                  </a:lnTo>
                  <a:lnTo>
                    <a:pt x="0" y="79"/>
                  </a:lnTo>
                  <a:lnTo>
                    <a:pt x="44" y="43"/>
                  </a:lnTo>
                  <a:lnTo>
                    <a:pt x="72" y="67"/>
                  </a:lnTo>
                  <a:lnTo>
                    <a:pt x="122" y="25"/>
                  </a:lnTo>
                  <a:lnTo>
                    <a:pt x="136" y="38"/>
                  </a:lnTo>
                  <a:lnTo>
                    <a:pt x="1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panose="020B0604020202020204"/>
                <a:ea typeface="微软雅黑" panose="020B0503020204020204" pitchFamily="34" charset="-122"/>
                <a:sym typeface="Arial" panose="020B0604020202020204"/>
              </a:endParaRPr>
            </a:p>
          </p:txBody>
        </p:sp>
      </p:grpSp>
      <p:pic>
        <p:nvPicPr>
          <p:cNvPr id="2" name="图片 1"/>
          <p:cNvPicPr>
            <a:picLocks noChangeAspect="1"/>
          </p:cNvPicPr>
          <p:nvPr>
            <p:custDataLst>
              <p:tags r:id="rId1"/>
            </p:custDataLst>
          </p:nvPr>
        </p:nvPicPr>
        <p:blipFill>
          <a:blip r:embed="rId13"/>
          <a:stretch>
            <a:fillRect/>
          </a:stretch>
        </p:blipFill>
        <p:spPr>
          <a:xfrm>
            <a:off x="1289050" y="2121535"/>
            <a:ext cx="904875" cy="904875"/>
          </a:xfrm>
          <a:prstGeom prst="rect">
            <a:avLst/>
          </a:prstGeom>
        </p:spPr>
      </p:pic>
      <p:sp>
        <p:nvSpPr>
          <p:cNvPr id="3" name="TextBox 1210"/>
          <p:cNvSpPr/>
          <p:nvPr>
            <p:custDataLst>
              <p:tags r:id="rId2"/>
            </p:custDataLst>
          </p:nvPr>
        </p:nvSpPr>
        <p:spPr>
          <a:xfrm>
            <a:off x="3236595" y="1069340"/>
            <a:ext cx="2670810" cy="375920"/>
          </a:xfrm>
          <a:prstGeom prst="rect">
            <a:avLst/>
          </a:prstGeom>
          <a:noFill/>
          <a:ln w="9525">
            <a:noFill/>
            <a:miter/>
          </a:ln>
        </p:spPr>
        <p:txBody>
          <a:bodyPr wrap="square" lIns="68580" tIns="34290" rIns="68580" bIns="34290">
            <a:spAutoFit/>
          </a:bodyPr>
          <a:lstStyle/>
          <a:p>
            <a:pPr lvl="0" algn="ctr"/>
            <a:r>
              <a:rPr lang="zh-CN" altLang="zh-CN" sz="2000" dirty="0">
                <a:solidFill>
                  <a:srgbClr val="232323"/>
                </a:solidFill>
                <a:latin typeface="Arial" panose="020B0604020202020204"/>
                <a:ea typeface="微软雅黑" panose="020B0503020204020204" pitchFamily="34" charset="-122"/>
                <a:sym typeface="Arial" panose="020B0604020202020204"/>
              </a:rPr>
              <a:t>主要开发软件</a:t>
            </a:r>
          </a:p>
        </p:txBody>
      </p:sp>
      <p:pic>
        <p:nvPicPr>
          <p:cNvPr id="4" name="图片 3"/>
          <p:cNvPicPr>
            <a:picLocks noChangeAspect="1"/>
          </p:cNvPicPr>
          <p:nvPr>
            <p:custDataLst>
              <p:tags r:id="rId3"/>
            </p:custDataLst>
          </p:nvPr>
        </p:nvPicPr>
        <p:blipFill>
          <a:blip r:embed="rId14"/>
          <a:stretch>
            <a:fillRect/>
          </a:stretch>
        </p:blipFill>
        <p:spPr>
          <a:xfrm>
            <a:off x="3146425" y="2106930"/>
            <a:ext cx="933450" cy="914400"/>
          </a:xfrm>
          <a:prstGeom prst="rect">
            <a:avLst/>
          </a:prstGeom>
        </p:spPr>
      </p:pic>
      <p:sp>
        <p:nvSpPr>
          <p:cNvPr id="7" name="TextBox 1210"/>
          <p:cNvSpPr/>
          <p:nvPr>
            <p:custDataLst>
              <p:tags r:id="rId4"/>
            </p:custDataLst>
          </p:nvPr>
        </p:nvSpPr>
        <p:spPr>
          <a:xfrm>
            <a:off x="4745765" y="3170710"/>
            <a:ext cx="1307306" cy="314325"/>
          </a:xfrm>
          <a:prstGeom prst="rect">
            <a:avLst/>
          </a:prstGeom>
          <a:noFill/>
          <a:ln w="9525">
            <a:noFill/>
            <a:miter/>
          </a:ln>
        </p:spPr>
        <p:txBody>
          <a:bodyPr wrap="square" lIns="68580" tIns="34290" rIns="68580" bIns="34290">
            <a:spAutoFit/>
          </a:bodyPr>
          <a:lstStyle/>
          <a:p>
            <a:pPr lvl="0" algn="ctr"/>
            <a:r>
              <a:rPr lang="en-US" altLang="zh-CN" sz="1600" dirty="0">
                <a:solidFill>
                  <a:srgbClr val="232323"/>
                </a:solidFill>
                <a:latin typeface="Arial" panose="020B0604020202020204"/>
                <a:ea typeface="微软雅黑" panose="020B0503020204020204" pitchFamily="34" charset="-122"/>
                <a:sym typeface="Arial" panose="020B0604020202020204"/>
              </a:rPr>
              <a:t>Github</a:t>
            </a:r>
            <a:endParaRPr lang="en-US" altLang="zh-CN" sz="2000" dirty="0">
              <a:solidFill>
                <a:srgbClr val="232323"/>
              </a:solidFill>
              <a:latin typeface="Arial" panose="020B0604020202020204"/>
              <a:ea typeface="微软雅黑" panose="020B0503020204020204" pitchFamily="34" charset="-122"/>
              <a:sym typeface="Arial" panose="020B0604020202020204"/>
            </a:endParaRPr>
          </a:p>
        </p:txBody>
      </p:sp>
      <p:sp>
        <p:nvSpPr>
          <p:cNvPr id="9" name="TextBox 1210"/>
          <p:cNvSpPr/>
          <p:nvPr>
            <p:custDataLst>
              <p:tags r:id="rId5"/>
            </p:custDataLst>
          </p:nvPr>
        </p:nvSpPr>
        <p:spPr>
          <a:xfrm>
            <a:off x="1081815" y="1633375"/>
            <a:ext cx="1307306" cy="314325"/>
          </a:xfrm>
          <a:prstGeom prst="rect">
            <a:avLst/>
          </a:prstGeom>
          <a:noFill/>
          <a:ln w="9525">
            <a:noFill/>
            <a:miter/>
          </a:ln>
        </p:spPr>
        <p:txBody>
          <a:bodyPr wrap="square" lIns="68580" tIns="34290" rIns="68580" bIns="34290">
            <a:spAutoFit/>
          </a:bodyPr>
          <a:lstStyle/>
          <a:p>
            <a:pPr lvl="0" algn="ctr"/>
            <a:r>
              <a:rPr lang="zh-CN" altLang="en-US" sz="1600" dirty="0">
                <a:solidFill>
                  <a:srgbClr val="232323"/>
                </a:solidFill>
                <a:latin typeface="Arial" panose="020B0604020202020204"/>
                <a:ea typeface="微软雅黑" panose="020B0503020204020204" pitchFamily="34" charset="-122"/>
                <a:sym typeface="Arial" panose="020B0604020202020204"/>
              </a:rPr>
              <a:t>渲染引擎</a:t>
            </a:r>
          </a:p>
        </p:txBody>
      </p:sp>
      <p:sp>
        <p:nvSpPr>
          <p:cNvPr id="10" name="TextBox 1210"/>
          <p:cNvSpPr/>
          <p:nvPr>
            <p:custDataLst>
              <p:tags r:id="rId6"/>
            </p:custDataLst>
          </p:nvPr>
        </p:nvSpPr>
        <p:spPr>
          <a:xfrm>
            <a:off x="2907030" y="1629410"/>
            <a:ext cx="1403985" cy="360045"/>
          </a:xfrm>
          <a:prstGeom prst="rect">
            <a:avLst/>
          </a:prstGeom>
          <a:noFill/>
          <a:ln w="9525">
            <a:noFill/>
            <a:miter/>
          </a:ln>
        </p:spPr>
        <p:txBody>
          <a:bodyPr wrap="square" lIns="68580" tIns="34290" rIns="68580" bIns="34290">
            <a:noAutofit/>
          </a:bodyPr>
          <a:lstStyle/>
          <a:p>
            <a:pPr lvl="0" algn="ctr">
              <a:lnSpc>
                <a:spcPct val="100000"/>
              </a:lnSpc>
            </a:pPr>
            <a:r>
              <a:rPr lang="zh-CN" altLang="en-US" sz="1600" dirty="0">
                <a:solidFill>
                  <a:srgbClr val="232323"/>
                </a:solidFill>
                <a:latin typeface="Arial" panose="020B0604020202020204"/>
                <a:ea typeface="微软雅黑" panose="020B0503020204020204" pitchFamily="34" charset="-122"/>
                <a:sym typeface="Arial" panose="020B0604020202020204"/>
              </a:rPr>
              <a:t>代码编辑器</a:t>
            </a:r>
            <a:endParaRPr lang="en-US" altLang="zh-CN" sz="1600" dirty="0">
              <a:solidFill>
                <a:srgbClr val="232323"/>
              </a:solidFill>
              <a:latin typeface="Arial" panose="020B0604020202020204"/>
              <a:ea typeface="微软雅黑" panose="020B0503020204020204" pitchFamily="34" charset="-122"/>
              <a:sym typeface="Arial" panose="020B0604020202020204"/>
            </a:endParaRPr>
          </a:p>
        </p:txBody>
      </p:sp>
      <p:pic>
        <p:nvPicPr>
          <p:cNvPr id="100" name="图片 99"/>
          <p:cNvPicPr/>
          <p:nvPr>
            <p:custDataLst>
              <p:tags r:id="rId7"/>
            </p:custDataLst>
          </p:nvPr>
        </p:nvPicPr>
        <p:blipFill>
          <a:blip r:embed="rId15"/>
          <a:stretch>
            <a:fillRect/>
          </a:stretch>
        </p:blipFill>
        <p:spPr>
          <a:xfrm>
            <a:off x="4930140" y="2122170"/>
            <a:ext cx="853440" cy="853440"/>
          </a:xfrm>
          <a:prstGeom prst="rect">
            <a:avLst/>
          </a:prstGeom>
          <a:noFill/>
          <a:ln w="9525">
            <a:noFill/>
          </a:ln>
        </p:spPr>
      </p:pic>
      <p:sp>
        <p:nvSpPr>
          <p:cNvPr id="13" name="TextBox 1210"/>
          <p:cNvSpPr/>
          <p:nvPr>
            <p:custDataLst>
              <p:tags r:id="rId8"/>
            </p:custDataLst>
          </p:nvPr>
        </p:nvSpPr>
        <p:spPr>
          <a:xfrm>
            <a:off x="4660900" y="1629410"/>
            <a:ext cx="1391920" cy="314325"/>
          </a:xfrm>
          <a:prstGeom prst="rect">
            <a:avLst/>
          </a:prstGeom>
          <a:noFill/>
          <a:ln w="9525">
            <a:noFill/>
            <a:miter/>
          </a:ln>
        </p:spPr>
        <p:txBody>
          <a:bodyPr wrap="square" lIns="68580" tIns="34290" rIns="68580" bIns="34290">
            <a:spAutoFit/>
          </a:bodyPr>
          <a:lstStyle/>
          <a:p>
            <a:pPr lvl="0" algn="ctr"/>
            <a:r>
              <a:rPr lang="zh-CN" altLang="en-US" sz="1600" dirty="0">
                <a:solidFill>
                  <a:srgbClr val="232323"/>
                </a:solidFill>
                <a:latin typeface="Arial" panose="020B0604020202020204"/>
                <a:ea typeface="微软雅黑" panose="020B0503020204020204" pitchFamily="34" charset="-122"/>
                <a:sym typeface="Arial" panose="020B0604020202020204"/>
              </a:rPr>
              <a:t>项目托管平台</a:t>
            </a:r>
          </a:p>
        </p:txBody>
      </p:sp>
      <p:sp>
        <p:nvSpPr>
          <p:cNvPr id="14" name="TextBox 1210"/>
          <p:cNvSpPr/>
          <p:nvPr>
            <p:custDataLst>
              <p:tags r:id="rId9"/>
            </p:custDataLst>
          </p:nvPr>
        </p:nvSpPr>
        <p:spPr>
          <a:xfrm>
            <a:off x="6651625" y="1629410"/>
            <a:ext cx="1405255" cy="314325"/>
          </a:xfrm>
          <a:prstGeom prst="rect">
            <a:avLst/>
          </a:prstGeom>
          <a:noFill/>
          <a:ln w="9525">
            <a:noFill/>
            <a:miter/>
          </a:ln>
        </p:spPr>
        <p:txBody>
          <a:bodyPr wrap="square" lIns="68580" tIns="34290" rIns="68580" bIns="34290">
            <a:spAutoFit/>
          </a:bodyPr>
          <a:lstStyle/>
          <a:p>
            <a:pPr lvl="0" algn="ctr"/>
            <a:r>
              <a:rPr lang="zh-CN" altLang="en-US" sz="1600" dirty="0">
                <a:solidFill>
                  <a:srgbClr val="232323"/>
                </a:solidFill>
                <a:latin typeface="Arial" panose="020B0604020202020204"/>
                <a:ea typeface="微软雅黑" panose="020B0503020204020204" pitchFamily="34" charset="-122"/>
                <a:sym typeface="Arial" panose="020B0604020202020204"/>
              </a:rPr>
              <a:t>版本管理工具</a:t>
            </a:r>
          </a:p>
        </p:txBody>
      </p:sp>
      <p:pic>
        <p:nvPicPr>
          <p:cNvPr id="15" name="图片 14"/>
          <p:cNvPicPr>
            <a:picLocks noChangeAspect="1"/>
          </p:cNvPicPr>
          <p:nvPr>
            <p:custDataLst>
              <p:tags r:id="rId10"/>
            </p:custDataLst>
          </p:nvPr>
        </p:nvPicPr>
        <p:blipFill>
          <a:blip r:embed="rId16"/>
          <a:stretch>
            <a:fillRect/>
          </a:stretch>
        </p:blipFill>
        <p:spPr>
          <a:xfrm>
            <a:off x="6891655" y="2121535"/>
            <a:ext cx="923925" cy="923925"/>
          </a:xfrm>
          <a:prstGeom prst="rect">
            <a:avLst/>
          </a:prstGeom>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a:off x="809782" y="1968925"/>
            <a:ext cx="4228486" cy="891540"/>
          </a:xfrm>
          <a:prstGeom prst="rect">
            <a:avLst/>
          </a:prstGeom>
          <a:noFill/>
        </p:spPr>
        <p:txBody>
          <a:bodyPr wrap="square" rtlCol="0">
            <a:spAutoFit/>
          </a:bodyPr>
          <a:lstStyle/>
          <a:p>
            <a:r>
              <a:rPr lang="zh-CN" altLang="en-US" sz="3600" dirty="0">
                <a:solidFill>
                  <a:srgbClr val="33495E"/>
                </a:solidFill>
                <a:latin typeface="Arial" panose="020B0604020202020204"/>
                <a:ea typeface="微软雅黑" panose="020B0503020204020204" pitchFamily="34" charset="-122"/>
                <a:sym typeface="Arial" panose="020B0604020202020204"/>
              </a:rPr>
              <a:t>设计思路</a:t>
            </a:r>
          </a:p>
          <a:p>
            <a:r>
              <a:rPr lang="en-US" altLang="zh-CN" sz="1600" dirty="0">
                <a:solidFill>
                  <a:srgbClr val="33495E"/>
                </a:solidFill>
                <a:latin typeface="Arial" panose="020B0604020202020204"/>
                <a:ea typeface="微软雅黑" panose="020B0503020204020204" pitchFamily="34" charset="-122"/>
                <a:sym typeface="Arial" panose="020B0604020202020204"/>
              </a:rPr>
              <a:t>Design thought</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6" name="文本框 11"/>
          <p:cNvSpPr txBox="1"/>
          <p:nvPr/>
        </p:nvSpPr>
        <p:spPr>
          <a:xfrm>
            <a:off x="809782" y="1267549"/>
            <a:ext cx="3251597" cy="807913"/>
          </a:xfrm>
          <a:prstGeom prst="rect">
            <a:avLst/>
          </a:prstGeom>
          <a:noFill/>
        </p:spPr>
        <p:txBody>
          <a:bodyPr wrap="square" lIns="68580" tIns="34290" rIns="68580" bIns="34290" rtlCol="0">
            <a:spAutoFit/>
          </a:bodyPr>
          <a:lstStyle/>
          <a:p>
            <a:r>
              <a:rPr lang="en-US" altLang="zh-CN" sz="4800" dirty="0">
                <a:solidFill>
                  <a:srgbClr val="33495E"/>
                </a:solidFill>
                <a:latin typeface="Arial" panose="020B0604020202020204"/>
                <a:ea typeface="微软雅黑" panose="020B0503020204020204" pitchFamily="34" charset="-122"/>
                <a:sym typeface="Arial" panose="020B0604020202020204"/>
              </a:rPr>
              <a:t>PART 02</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11" name="文本框 36"/>
          <p:cNvSpPr txBox="1"/>
          <p:nvPr/>
        </p:nvSpPr>
        <p:spPr>
          <a:xfrm>
            <a:off x="809782" y="3087938"/>
            <a:ext cx="3860006" cy="53022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solidFill>
                  <a:srgbClr val="33495E"/>
                </a:solidFill>
                <a:latin typeface="Arial" panose="020B0604020202020204"/>
                <a:ea typeface="微软雅黑" panose="020B0503020204020204" pitchFamily="34" charset="-122"/>
                <a:sym typeface="Arial" panose="020B0604020202020204"/>
              </a:rPr>
              <a:t>       </a:t>
            </a:r>
            <a:r>
              <a:rPr lang="zh-CN" altLang="en-US" sz="1000" dirty="0">
                <a:solidFill>
                  <a:srgbClr val="33495E"/>
                </a:solidFill>
                <a:latin typeface="Arial" panose="020B0604020202020204"/>
                <a:ea typeface="微软雅黑" panose="020B0503020204020204" pitchFamily="34" charset="-122"/>
                <a:sym typeface="Arial" panose="020B0604020202020204"/>
              </a:rPr>
              <a:t>设计思路上融入了《骑马与砍杀》和《</a:t>
            </a:r>
            <a:r>
              <a:rPr sz="1000" dirty="0">
                <a:solidFill>
                  <a:srgbClr val="33495E"/>
                </a:solidFill>
                <a:latin typeface="Arial" panose="020B0604020202020204"/>
                <a:ea typeface="微软雅黑" panose="020B0503020204020204" pitchFamily="34" charset="-122"/>
                <a:sym typeface="Arial" panose="020B0604020202020204"/>
              </a:rPr>
              <a:t>全面战争：战锤</a:t>
            </a:r>
            <a:r>
              <a:rPr lang="zh-CN" altLang="zh-CN" sz="1000" dirty="0">
                <a:solidFill>
                  <a:srgbClr val="33495E"/>
                </a:solidFill>
                <a:latin typeface="Arial" panose="020B0604020202020204"/>
                <a:ea typeface="微软雅黑" panose="020B0503020204020204" pitchFamily="34" charset="-122"/>
                <a:sym typeface="Arial" panose="020B0604020202020204"/>
              </a:rPr>
              <a:t>》的特点，并在其基础上进行了删减以减少工作量。</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3" name="矩形 12"/>
          <p:cNvSpPr/>
          <p:nvPr/>
        </p:nvSpPr>
        <p:spPr>
          <a:xfrm>
            <a:off x="912652"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7" name="文本框 11"/>
          <p:cNvSpPr txBox="1"/>
          <p:nvPr/>
        </p:nvSpPr>
        <p:spPr>
          <a:xfrm>
            <a:off x="5106357" y="1027075"/>
            <a:ext cx="3251597" cy="3131627"/>
          </a:xfrm>
          <a:prstGeom prst="rect">
            <a:avLst/>
          </a:prstGeom>
          <a:noFill/>
        </p:spPr>
        <p:txBody>
          <a:bodyPr wrap="square" lIns="68580" tIns="34290" rIns="68580" bIns="34290" rtlCol="0">
            <a:spAutoFit/>
          </a:bodyPr>
          <a:lstStyle>
            <a:defPPr>
              <a:defRPr lang="zh-CN"/>
            </a:defPPr>
            <a:lvl1pPr>
              <a:defRPr sz="19900" b="1" i="1">
                <a:solidFill>
                  <a:srgbClr val="DCE3E8"/>
                </a:solidFill>
                <a:latin typeface="Arial" panose="020B0604020202020204"/>
                <a:ea typeface="微软雅黑" panose="020B0503020204020204" pitchFamily="34" charset="-122"/>
              </a:defRPr>
            </a:lvl1pPr>
          </a:lstStyle>
          <a:p>
            <a:r>
              <a:rPr lang="en-US" altLang="zh-CN" dirty="0">
                <a:sym typeface="Arial" panose="020B0604020202020204"/>
              </a:rPr>
              <a:t>02</a:t>
            </a:r>
            <a:endParaRPr lang="zh-CN" altLang="en-US" dirty="0">
              <a:sym typeface="Arial" panose="020B0604020202020204"/>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10"/>
          <p:cNvSpPr txBox="1"/>
          <p:nvPr/>
        </p:nvSpPr>
        <p:spPr>
          <a:xfrm>
            <a:off x="484782" y="465352"/>
            <a:ext cx="2448272"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设计思路</a:t>
            </a:r>
            <a:r>
              <a:rPr lang="en-US" altLang="zh-CN" sz="1800" dirty="0">
                <a:solidFill>
                  <a:srgbClr val="33495E"/>
                </a:solidFill>
                <a:latin typeface="Arial" panose="020B0604020202020204"/>
                <a:ea typeface="微软雅黑" panose="020B0503020204020204" pitchFamily="34" charset="-122"/>
                <a:sym typeface="Arial" panose="020B0604020202020204"/>
              </a:rPr>
              <a:t>-</a:t>
            </a:r>
            <a:r>
              <a:rPr lang="zh-CN" altLang="en-US" sz="1800" dirty="0">
                <a:solidFill>
                  <a:srgbClr val="33495E"/>
                </a:solidFill>
                <a:latin typeface="Arial" panose="020B0604020202020204"/>
                <a:ea typeface="微软雅黑" panose="020B0503020204020204" pitchFamily="34" charset="-122"/>
                <a:sym typeface="Arial" panose="020B0604020202020204"/>
              </a:rPr>
              <a:t>场景</a:t>
            </a:r>
          </a:p>
          <a:p>
            <a:r>
              <a:rPr lang="en-US" altLang="zh-CN" sz="1000" dirty="0">
                <a:solidFill>
                  <a:srgbClr val="33495E"/>
                </a:solidFill>
                <a:latin typeface="Arial" panose="020B0604020202020204"/>
                <a:ea typeface="微软雅黑" panose="020B0503020204020204" pitchFamily="34" charset="-122"/>
                <a:sym typeface="Arial" panose="020B0604020202020204"/>
              </a:rPr>
              <a:t>Design thought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24" name="Freeform 1812"/>
          <p:cNvSpPr/>
          <p:nvPr/>
        </p:nvSpPr>
        <p:spPr>
          <a:xfrm>
            <a:off x="894485" y="3084016"/>
            <a:ext cx="504874" cy="511254"/>
          </a:xfrm>
          <a:prstGeom prst="roundRect">
            <a:avLst/>
          </a:prstGeom>
          <a:noFill/>
          <a:ln w="9525">
            <a:solidFill>
              <a:srgbClr val="33495E"/>
            </a:solid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6" name="Freeform 1812"/>
          <p:cNvSpPr/>
          <p:nvPr/>
        </p:nvSpPr>
        <p:spPr>
          <a:xfrm>
            <a:off x="894485" y="1650457"/>
            <a:ext cx="504874" cy="511254"/>
          </a:xfrm>
          <a:prstGeom prst="roundRect">
            <a:avLst/>
          </a:prstGeom>
          <a:solidFill>
            <a:srgbClr val="33495E"/>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7" name="Freeform 1830"/>
          <p:cNvSpPr>
            <a:spLocks noEditPoints="1"/>
          </p:cNvSpPr>
          <p:nvPr/>
        </p:nvSpPr>
        <p:spPr>
          <a:xfrm>
            <a:off x="903237" y="1816602"/>
            <a:ext cx="143351" cy="249555"/>
          </a:xfrm>
          <a:custGeom>
            <a:avLst/>
            <a:gdLst>
              <a:gd name="txL" fmla="*/ 0 w 35"/>
              <a:gd name="txT" fmla="*/ 0 h 61"/>
              <a:gd name="txR" fmla="*/ 35 w 35"/>
              <a:gd name="txB" fmla="*/ 61 h 61"/>
            </a:gdLst>
            <a:ahLst/>
            <a:cxnLst>
              <a:cxn ang="0">
                <a:pos x="11611" y="354012"/>
              </a:cxn>
              <a:cxn ang="0">
                <a:pos x="0" y="354012"/>
              </a:cxn>
              <a:cxn ang="0">
                <a:pos x="0" y="354012"/>
              </a:cxn>
              <a:cxn ang="0">
                <a:pos x="11611" y="354012"/>
              </a:cxn>
              <a:cxn ang="0">
                <a:pos x="156754" y="5803"/>
              </a:cxn>
              <a:cxn ang="0">
                <a:pos x="174171" y="34821"/>
              </a:cxn>
              <a:cxn ang="0">
                <a:pos x="203200" y="139283"/>
              </a:cxn>
              <a:cxn ang="0">
                <a:pos x="174171" y="34821"/>
              </a:cxn>
              <a:cxn ang="0">
                <a:pos x="156754" y="5803"/>
              </a:cxn>
              <a:cxn ang="0">
                <a:pos x="156754" y="5803"/>
              </a:cxn>
              <a:cxn ang="0">
                <a:pos x="156754" y="5803"/>
              </a:cxn>
              <a:cxn ang="0">
                <a:pos x="156754" y="5803"/>
              </a:cxn>
              <a:cxn ang="0">
                <a:pos x="150949" y="0"/>
              </a:cxn>
              <a:cxn ang="0">
                <a:pos x="156754" y="5803"/>
              </a:cxn>
              <a:cxn ang="0">
                <a:pos x="150949" y="0"/>
              </a:cxn>
              <a:cxn ang="0">
                <a:pos x="150949" y="0"/>
              </a:cxn>
              <a:cxn ang="0">
                <a:pos x="150949" y="0"/>
              </a:cxn>
              <a:cxn ang="0">
                <a:pos x="150949" y="0"/>
              </a:cxn>
              <a:cxn ang="0">
                <a:pos x="150949" y="0"/>
              </a:cxn>
              <a:cxn ang="0">
                <a:pos x="150949" y="0"/>
              </a:cxn>
              <a:cxn ang="0">
                <a:pos x="150949" y="0"/>
              </a:cxn>
            </a:cxnLst>
            <a:rect l="txL" t="txT" r="txR" b="txB"/>
            <a:pathLst>
              <a:path w="35" h="61">
                <a:moveTo>
                  <a:pt x="2" y="61"/>
                </a:moveTo>
                <a:cubicBezTo>
                  <a:pt x="1" y="61"/>
                  <a:pt x="0" y="61"/>
                  <a:pt x="0" y="61"/>
                </a:cubicBezTo>
                <a:cubicBezTo>
                  <a:pt x="0" y="61"/>
                  <a:pt x="0" y="61"/>
                  <a:pt x="0" y="61"/>
                </a:cubicBezTo>
                <a:cubicBezTo>
                  <a:pt x="0" y="61"/>
                  <a:pt x="1" y="61"/>
                  <a:pt x="2" y="61"/>
                </a:cubicBezTo>
                <a:moveTo>
                  <a:pt x="27" y="1"/>
                </a:moveTo>
                <a:cubicBezTo>
                  <a:pt x="28" y="3"/>
                  <a:pt x="29" y="4"/>
                  <a:pt x="30" y="6"/>
                </a:cubicBezTo>
                <a:cubicBezTo>
                  <a:pt x="34" y="12"/>
                  <a:pt x="35" y="18"/>
                  <a:pt x="35" y="24"/>
                </a:cubicBezTo>
                <a:cubicBezTo>
                  <a:pt x="35" y="18"/>
                  <a:pt x="34" y="12"/>
                  <a:pt x="30" y="6"/>
                </a:cubicBezTo>
                <a:cubicBezTo>
                  <a:pt x="29" y="4"/>
                  <a:pt x="28" y="3"/>
                  <a:pt x="27" y="1"/>
                </a:cubicBezTo>
                <a:moveTo>
                  <a:pt x="27" y="1"/>
                </a:moveTo>
                <a:cubicBezTo>
                  <a:pt x="27" y="1"/>
                  <a:pt x="27" y="1"/>
                  <a:pt x="27" y="1"/>
                </a:cubicBezTo>
                <a:cubicBezTo>
                  <a:pt x="27" y="1"/>
                  <a:pt x="27" y="1"/>
                  <a:pt x="27" y="1"/>
                </a:cubicBezTo>
                <a:moveTo>
                  <a:pt x="26" y="0"/>
                </a:moveTo>
                <a:cubicBezTo>
                  <a:pt x="27" y="1"/>
                  <a:pt x="27" y="1"/>
                  <a:pt x="27" y="1"/>
                </a:cubicBezTo>
                <a:cubicBezTo>
                  <a:pt x="27" y="1"/>
                  <a:pt x="27" y="1"/>
                  <a:pt x="26" y="0"/>
                </a:cubicBezTo>
                <a:moveTo>
                  <a:pt x="26" y="0"/>
                </a:moveTo>
                <a:cubicBezTo>
                  <a:pt x="26" y="0"/>
                  <a:pt x="26" y="0"/>
                  <a:pt x="26" y="0"/>
                </a:cubicBezTo>
                <a:cubicBezTo>
                  <a:pt x="26" y="0"/>
                  <a:pt x="26" y="0"/>
                  <a:pt x="26" y="0"/>
                </a:cubicBezTo>
                <a:moveTo>
                  <a:pt x="26" y="0"/>
                </a:moveTo>
                <a:cubicBezTo>
                  <a:pt x="26" y="0"/>
                  <a:pt x="26" y="0"/>
                  <a:pt x="26" y="0"/>
                </a:cubicBezTo>
                <a:cubicBezTo>
                  <a:pt x="26" y="0"/>
                  <a:pt x="26" y="0"/>
                  <a:pt x="26" y="0"/>
                </a:cubicBezTo>
              </a:path>
            </a:pathLst>
          </a:custGeom>
          <a:solidFill>
            <a:srgbClr val="313A42">
              <a:alpha val="100000"/>
            </a:srgbClr>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8" name="TextBox 1957"/>
          <p:cNvSpPr/>
          <p:nvPr/>
        </p:nvSpPr>
        <p:spPr>
          <a:xfrm>
            <a:off x="1435100" y="1572895"/>
            <a:ext cx="2390140" cy="314325"/>
          </a:xfrm>
          <a:prstGeom prst="rect">
            <a:avLst/>
          </a:prstGeom>
          <a:noFill/>
          <a:ln w="9525">
            <a:noFill/>
            <a:miter/>
          </a:ln>
        </p:spPr>
        <p:txBody>
          <a:bodyPr wrap="square" lIns="68580" tIns="34290" rIns="68580" bIns="34290">
            <a:spAutoFit/>
          </a:bodyPr>
          <a:lstStyle/>
          <a:p>
            <a:pPr lvl="0"/>
            <a:r>
              <a:rPr lang="zh-CN" altLang="en-US" sz="1600" dirty="0">
                <a:solidFill>
                  <a:srgbClr val="232323"/>
                </a:solidFill>
                <a:latin typeface="Arial" panose="020B0604020202020204"/>
                <a:ea typeface="微软雅黑" panose="020B0503020204020204" pitchFamily="34" charset="-122"/>
                <a:sym typeface="Arial" panose="020B0604020202020204"/>
              </a:rPr>
              <a:t>大地图场景</a:t>
            </a:r>
          </a:p>
        </p:txBody>
      </p:sp>
      <p:sp>
        <p:nvSpPr>
          <p:cNvPr id="29" name="TextBox 1959"/>
          <p:cNvSpPr/>
          <p:nvPr/>
        </p:nvSpPr>
        <p:spPr>
          <a:xfrm>
            <a:off x="1435277" y="2999081"/>
            <a:ext cx="1276350" cy="314325"/>
          </a:xfrm>
          <a:prstGeom prst="rect">
            <a:avLst/>
          </a:prstGeom>
          <a:noFill/>
          <a:ln w="9525">
            <a:noFill/>
            <a:miter/>
          </a:ln>
        </p:spPr>
        <p:txBody>
          <a:bodyPr wrap="square" lIns="68580" tIns="34290" rIns="68580" bIns="34290">
            <a:spAutoFit/>
          </a:bodyPr>
          <a:lstStyle/>
          <a:p>
            <a:pPr lvl="0"/>
            <a:r>
              <a:rPr lang="zh-CN" altLang="en-US" sz="1600" dirty="0">
                <a:solidFill>
                  <a:srgbClr val="232323"/>
                </a:solidFill>
                <a:latin typeface="Arial" panose="020B0604020202020204"/>
                <a:ea typeface="微软雅黑" panose="020B0503020204020204" pitchFamily="34" charset="-122"/>
                <a:sym typeface="Arial" panose="020B0604020202020204"/>
              </a:rPr>
              <a:t>战斗场景</a:t>
            </a:r>
          </a:p>
        </p:txBody>
      </p:sp>
      <p:sp>
        <p:nvSpPr>
          <p:cNvPr id="31" name="MH_Text_1"/>
          <p:cNvSpPr txBox="1"/>
          <p:nvPr/>
        </p:nvSpPr>
        <p:spPr>
          <a:xfrm>
            <a:off x="1435100" y="1887220"/>
            <a:ext cx="3972560" cy="821690"/>
          </a:xfrm>
          <a:prstGeom prst="rect">
            <a:avLst/>
          </a:prstGeom>
          <a:noFill/>
        </p:spPr>
        <p:txBody>
          <a:bodyPr lIns="68580" tIns="34290" rIns="68580" bIns="34290" anchor="t" anchorCtr="0"/>
          <a:lstStyle/>
          <a:p>
            <a:pPr>
              <a:lnSpc>
                <a:spcPts val="1500"/>
              </a:lnSpc>
            </a:pPr>
            <a:r>
              <a:rPr lang="en-US" sz="1000" kern="0">
                <a:solidFill>
                  <a:srgbClr val="232323"/>
                </a:solidFill>
                <a:latin typeface="Arial" panose="020B0604020202020204"/>
                <a:ea typeface="微软雅黑" panose="020B0503020204020204" pitchFamily="34" charset="-122"/>
                <a:sym typeface="Arial" panose="020B0604020202020204"/>
              </a:rPr>
              <a:t>        </a:t>
            </a:r>
            <a:r>
              <a:rPr sz="1000" kern="0">
                <a:solidFill>
                  <a:srgbClr val="232323"/>
                </a:solidFill>
                <a:latin typeface="Arial" panose="020B0604020202020204"/>
                <a:ea typeface="微软雅黑" panose="020B0503020204020204" pitchFamily="34" charset="-122"/>
                <a:sym typeface="Arial" panose="020B0604020202020204"/>
              </a:rPr>
              <a:t>预制所有据点，由数个派系占领，大地图要显示所有不在据点中的军队，并显示移动状态。当鼠标放到据点上时要显示据点信息，包括据点名称、所属派系、据点守军和据点中所有的军队，并需要显示军队中的领主和士兵数量。</a:t>
            </a:r>
          </a:p>
        </p:txBody>
      </p:sp>
      <p:sp>
        <p:nvSpPr>
          <p:cNvPr id="32" name="MH_Text_1"/>
          <p:cNvSpPr txBox="1"/>
          <p:nvPr/>
        </p:nvSpPr>
        <p:spPr>
          <a:xfrm>
            <a:off x="1434934" y="3378997"/>
            <a:ext cx="3972635" cy="499669"/>
          </a:xfrm>
          <a:prstGeom prst="rect">
            <a:avLst/>
          </a:prstGeom>
          <a:noFill/>
        </p:spPr>
        <p:txBody>
          <a:bodyPr lIns="68580" tIns="34290" rIns="68580" bIns="34290" anchor="ctr"/>
          <a:lstStyle/>
          <a:p>
            <a:pPr>
              <a:lnSpc>
                <a:spcPts val="1500"/>
              </a:lnSpc>
            </a:pPr>
            <a:r>
              <a:rPr lang="en-US" sz="1000" kern="0">
                <a:solidFill>
                  <a:srgbClr val="232323"/>
                </a:solidFill>
                <a:latin typeface="Arial" panose="020B0604020202020204"/>
                <a:ea typeface="微软雅黑" panose="020B0503020204020204" pitchFamily="34" charset="-122"/>
                <a:sym typeface="Arial" panose="020B0604020202020204"/>
              </a:rPr>
              <a:t>        </a:t>
            </a:r>
            <a:r>
              <a:rPr sz="1000" kern="0">
                <a:solidFill>
                  <a:srgbClr val="232323"/>
                </a:solidFill>
                <a:latin typeface="Arial" panose="020B0604020202020204"/>
                <a:ea typeface="微软雅黑" panose="020B0503020204020204" pitchFamily="34" charset="-122"/>
                <a:sym typeface="Arial" panose="020B0604020202020204"/>
              </a:rPr>
              <a:t>战斗场景是预设场景，需要预设双方的出生点、逃脱点、战场区域。</a:t>
            </a:r>
            <a:r>
              <a:rPr lang="zh-CN" sz="1000" kern="0">
                <a:solidFill>
                  <a:srgbClr val="232323"/>
                </a:solidFill>
                <a:latin typeface="Arial" panose="020B0604020202020204"/>
                <a:ea typeface="微软雅黑" panose="020B0503020204020204" pitchFamily="34" charset="-122"/>
                <a:sym typeface="Arial" panose="020B0604020202020204"/>
              </a:rPr>
              <a:t>双方的士兵回在地图上的对应出生点生成，然后冲向对方战斗，直至某一方单位全部被击杀，另一方获得胜利。</a:t>
            </a:r>
          </a:p>
        </p:txBody>
      </p:sp>
      <p:sp>
        <p:nvSpPr>
          <p:cNvPr id="64" name="TextBox 1957"/>
          <p:cNvSpPr/>
          <p:nvPr/>
        </p:nvSpPr>
        <p:spPr>
          <a:xfrm>
            <a:off x="907699" y="1707296"/>
            <a:ext cx="498337" cy="377026"/>
          </a:xfrm>
          <a:prstGeom prst="rect">
            <a:avLst/>
          </a:prstGeom>
          <a:noFill/>
          <a:ln w="9525">
            <a:noFill/>
            <a:miter/>
          </a:ln>
        </p:spPr>
        <p:txBody>
          <a:bodyPr wrap="square" lIns="68580" tIns="34290" rIns="68580" bIns="34290">
            <a:spAutoFit/>
          </a:bodyPr>
          <a:lstStyle/>
          <a:p>
            <a:pPr lvl="0" algn="ctr"/>
            <a:r>
              <a:rPr lang="en-US" altLang="zh-CN" sz="2000" dirty="0">
                <a:solidFill>
                  <a:schemeClr val="bg1"/>
                </a:solidFill>
                <a:latin typeface="Arial" panose="020B0604020202020204"/>
                <a:ea typeface="微软雅黑" panose="020B0503020204020204" pitchFamily="34" charset="-122"/>
                <a:sym typeface="Arial" panose="020B0604020202020204"/>
              </a:rPr>
              <a:t>01</a:t>
            </a:r>
            <a:endParaRPr lang="zh-CN" altLang="en-US" sz="2000" dirty="0">
              <a:solidFill>
                <a:schemeClr val="bg1"/>
              </a:solidFill>
              <a:latin typeface="Arial" panose="020B0604020202020204"/>
              <a:ea typeface="微软雅黑" panose="020B0503020204020204" pitchFamily="34" charset="-122"/>
              <a:sym typeface="Arial" panose="020B0604020202020204"/>
            </a:endParaRPr>
          </a:p>
        </p:txBody>
      </p:sp>
      <p:sp>
        <p:nvSpPr>
          <p:cNvPr id="65" name="TextBox 1957"/>
          <p:cNvSpPr/>
          <p:nvPr/>
        </p:nvSpPr>
        <p:spPr>
          <a:xfrm>
            <a:off x="897425" y="3157915"/>
            <a:ext cx="498337" cy="377026"/>
          </a:xfrm>
          <a:prstGeom prst="rect">
            <a:avLst/>
          </a:prstGeom>
          <a:noFill/>
          <a:ln w="9525">
            <a:noFill/>
            <a:miter/>
          </a:ln>
        </p:spPr>
        <p:txBody>
          <a:bodyPr wrap="square" lIns="68580" tIns="34290" rIns="68580" bIns="34290">
            <a:spAutoFit/>
          </a:bodyPr>
          <a:lstStyle/>
          <a:p>
            <a:pPr lvl="0" algn="ctr"/>
            <a:r>
              <a:rPr lang="en-US" altLang="zh-CN" sz="2000" dirty="0">
                <a:solidFill>
                  <a:srgbClr val="33495E"/>
                </a:solidFill>
                <a:latin typeface="Arial" panose="020B0604020202020204"/>
                <a:ea typeface="微软雅黑" panose="020B0503020204020204" pitchFamily="34" charset="-122"/>
                <a:sym typeface="Arial" panose="020B0604020202020204"/>
              </a:rPr>
              <a:t>02</a:t>
            </a:r>
            <a:endParaRPr lang="zh-CN" altLang="en-US" sz="2000" dirty="0">
              <a:solidFill>
                <a:srgbClr val="33495E"/>
              </a:solidFill>
              <a:latin typeface="Arial" panose="020B0604020202020204"/>
              <a:ea typeface="微软雅黑" panose="020B0503020204020204" pitchFamily="34" charset="-122"/>
              <a:sym typeface="Arial" panose="020B0604020202020204"/>
            </a:endParaRPr>
          </a:p>
        </p:txBody>
      </p:sp>
      <p:pic>
        <p:nvPicPr>
          <p:cNvPr id="2" name="图片 -2147482564"/>
          <p:cNvPicPr>
            <a:picLocks noChangeAspect="1"/>
          </p:cNvPicPr>
          <p:nvPr>
            <p:custDataLst>
              <p:tags r:id="rId1"/>
            </p:custDataLst>
          </p:nvPr>
        </p:nvPicPr>
        <p:blipFill>
          <a:blip r:embed="rId4"/>
          <a:stretch>
            <a:fillRect/>
          </a:stretch>
        </p:blipFill>
        <p:spPr>
          <a:xfrm>
            <a:off x="6071870" y="2834640"/>
            <a:ext cx="2044700" cy="1873250"/>
          </a:xfrm>
          <a:prstGeom prst="rect">
            <a:avLst/>
          </a:prstGeom>
          <a:noFill/>
          <a:ln w="9525">
            <a:noFill/>
          </a:ln>
        </p:spPr>
      </p:pic>
      <p:pic>
        <p:nvPicPr>
          <p:cNvPr id="4" name="图片 3"/>
          <p:cNvPicPr>
            <a:picLocks noChangeAspect="1"/>
          </p:cNvPicPr>
          <p:nvPr/>
        </p:nvPicPr>
        <p:blipFill>
          <a:blip r:embed="rId5"/>
          <a:stretch>
            <a:fillRect/>
          </a:stretch>
        </p:blipFill>
        <p:spPr>
          <a:xfrm>
            <a:off x="5665470" y="975995"/>
            <a:ext cx="2856865" cy="1614805"/>
          </a:xfrm>
          <a:prstGeom prst="rect">
            <a:avLst/>
          </a:prstGeom>
        </p:spPr>
      </p:pic>
      <p:sp>
        <p:nvSpPr>
          <p:cNvPr id="3" name="文本框 2"/>
          <p:cNvSpPr txBox="1"/>
          <p:nvPr/>
        </p:nvSpPr>
        <p:spPr>
          <a:xfrm>
            <a:off x="1435100" y="1074420"/>
            <a:ext cx="3048000" cy="398780"/>
          </a:xfrm>
          <a:prstGeom prst="rect">
            <a:avLst/>
          </a:prstGeom>
          <a:noFill/>
        </p:spPr>
        <p:txBody>
          <a:bodyPr wrap="square" rtlCol="0">
            <a:spAutoFit/>
          </a:bodyPr>
          <a:lstStyle/>
          <a:p>
            <a:pPr algn="ctr"/>
            <a:r>
              <a:rPr lang="zh-CN" altLang="en-US" sz="2000" dirty="0"/>
              <a:t>主要内容</a:t>
            </a:r>
          </a:p>
        </p:txBody>
      </p:sp>
    </p:spTree>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jb3VudCI6NC4wLCJoZGlkIjoiY2YxNDQzYzViYWI1Zjg5YzM2NGMxYzhhNzAyYzkyMjMiLCJ1c2VyQ291bnQiOjQuMH0="/>
  <p:tag name="KSO_WPP_MARK_KEY" val="6496675c-b96c-4049-a6f8-4603971ff187"/>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1260</Words>
  <Application>Microsoft Office PowerPoint</Application>
  <PresentationFormat>全屏显示(16:9)</PresentationFormat>
  <Paragraphs>139</Paragraphs>
  <Slides>21</Slides>
  <Notes>20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21</vt:i4>
      </vt:variant>
    </vt:vector>
  </HeadingPairs>
  <TitlesOfParts>
    <vt:vector size="27" baseType="lpstr">
      <vt:lpstr>汉真广标</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973023578@qq.com</cp:lastModifiedBy>
  <cp:revision>209</cp:revision>
  <dcterms:created xsi:type="dcterms:W3CDTF">2016-05-20T12:59:00Z</dcterms:created>
  <dcterms:modified xsi:type="dcterms:W3CDTF">2023-09-27T01:58:07Z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C80A16FFB45A4836A610BC9B25A2881A_12</vt:lpwstr>
  </property>
  <property fmtid="{D5CDD505-2E9C-101B-9397-08002B2CF9AE}" pid="3" name="KSOProductBuildVer">
    <vt:lpwstr>2052-12.1.0.15712</vt:lpwstr>
  </property>
</Properties>
</file>