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34" r:id="rId2"/>
    <p:sldId id="335" r:id="rId3"/>
    <p:sldId id="26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20" r:id="rId14"/>
    <p:sldId id="421" r:id="rId15"/>
    <p:sldId id="403" r:id="rId16"/>
    <p:sldId id="404" r:id="rId17"/>
    <p:sldId id="408" r:id="rId18"/>
    <p:sldId id="405" r:id="rId19"/>
    <p:sldId id="406" r:id="rId20"/>
    <p:sldId id="371" r:id="rId21"/>
    <p:sldId id="374" r:id="rId22"/>
    <p:sldId id="383" r:id="rId23"/>
    <p:sldId id="369" r:id="rId24"/>
    <p:sldId id="431" r:id="rId25"/>
    <p:sldId id="432" r:id="rId26"/>
    <p:sldId id="433" r:id="rId27"/>
    <p:sldId id="434" r:id="rId28"/>
    <p:sldId id="417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58A"/>
    <a:srgbClr val="7B83A8"/>
    <a:srgbClr val="D9D9D9"/>
    <a:srgbClr val="C0C0C0"/>
    <a:srgbClr val="F4F4F4"/>
    <a:srgbClr val="FFFF00"/>
    <a:srgbClr val="000000"/>
    <a:srgbClr val="33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0" y="96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0" y="23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-272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4D2D3854-C759-4805-B4FB-58DE9DC71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0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6F7D7AC9-4A69-41B8-9733-AA9C89212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4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D62A7E95-22F8-41C0-8BD7-11A271C9211E}" type="slidenum">
              <a:rPr lang="en-US" sz="1300" smtClean="0"/>
              <a:pPr/>
              <a:t>2</a:t>
            </a:fld>
            <a:endParaRPr lang="en-US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Updated res mgr info at end,  but not Installation info – it’s all still 3.4 stuff here  (BRT 8/13/09)</a:t>
            </a:r>
          </a:p>
        </p:txBody>
      </p:sp>
    </p:spTree>
    <p:extLst>
      <p:ext uri="{BB962C8B-B14F-4D97-AF65-F5344CB8AC3E}">
        <p14:creationId xmlns:p14="http://schemas.microsoft.com/office/powerpoint/2010/main" val="267055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F0DBBFE6-B49F-4D99-BAD7-978D787AD947}" type="slidenum">
              <a:rPr lang="en-US" sz="1300" smtClean="0"/>
              <a:pPr/>
              <a:t>7</a:t>
            </a:fld>
            <a:endParaRPr lang="en-US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slide shows the main parts of the current PTP in a single view; details most of these are on the subsequent slides.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Eclipse is the unifying platform for a variety of tools, which can all be integrated into the same workbench.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blue oval shows the parts originally contributed by IBM (PLDT, and eventually, Performance Tools)</a:t>
            </a:r>
          </a:p>
        </p:txBody>
      </p:sp>
    </p:spTree>
    <p:extLst>
      <p:ext uri="{BB962C8B-B14F-4D97-AF65-F5344CB8AC3E}">
        <p14:creationId xmlns:p14="http://schemas.microsoft.com/office/powerpoint/2010/main" val="266954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F0DBBFE6-B49F-4D99-BAD7-978D787AD947}" type="slidenum">
              <a:rPr lang="en-US" sz="1300" smtClean="0"/>
              <a:pPr/>
              <a:t>8</a:t>
            </a:fld>
            <a:endParaRPr lang="en-US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slide shows the main parts of the current PTP in a single view; details most of these are on the subsequent slides.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Eclipse is the unifying platform for a variety of tools, which can all be integrated into the same workbench.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blue oval shows the parts originally contributed by IBM (PLDT, and eventually, Performance Tools)</a:t>
            </a:r>
          </a:p>
        </p:txBody>
      </p:sp>
    </p:spTree>
    <p:extLst>
      <p:ext uri="{BB962C8B-B14F-4D97-AF65-F5344CB8AC3E}">
        <p14:creationId xmlns:p14="http://schemas.microsoft.com/office/powerpoint/2010/main" val="372730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F0DBBFE6-B49F-4D99-BAD7-978D787AD947}" type="slidenum">
              <a:rPr lang="en-US" sz="1300" smtClean="0"/>
              <a:pPr/>
              <a:t>9</a:t>
            </a:fld>
            <a:endParaRPr lang="en-US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slide shows the main parts of the current PTP in a single view; details most of these are on the subsequent slides.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Eclipse is the unifying platform for a variety of tools, which can all be integrated into the same workbench.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blue oval shows the parts originally contributed by IBM (PLDT, and eventually, Performance Tools)</a:t>
            </a:r>
          </a:p>
        </p:txBody>
      </p:sp>
    </p:spTree>
    <p:extLst>
      <p:ext uri="{BB962C8B-B14F-4D97-AF65-F5344CB8AC3E}">
        <p14:creationId xmlns:p14="http://schemas.microsoft.com/office/powerpoint/2010/main" val="52473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F0DBBFE6-B49F-4D99-BAD7-978D787AD947}" type="slidenum">
              <a:rPr lang="en-US" sz="1300" smtClean="0"/>
              <a:pPr/>
              <a:t>10</a:t>
            </a:fld>
            <a:endParaRPr lang="en-US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slide shows the main parts of the current PTP in a single view; details most of these are on the subsequent slides.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Eclipse is the unifying platform for a variety of tools, which can all be integrated into the same workbench.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blue oval shows the parts originally contributed by IBM (PLDT, and eventually, Performance Tools)</a:t>
            </a:r>
          </a:p>
        </p:txBody>
      </p:sp>
    </p:spTree>
    <p:extLst>
      <p:ext uri="{BB962C8B-B14F-4D97-AF65-F5344CB8AC3E}">
        <p14:creationId xmlns:p14="http://schemas.microsoft.com/office/powerpoint/2010/main" val="416670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F0DBBFE6-B49F-4D99-BAD7-978D787AD947}" type="slidenum">
              <a:rPr lang="en-US" sz="1300" smtClean="0"/>
              <a:pPr/>
              <a:t>11</a:t>
            </a:fld>
            <a:endParaRPr lang="en-US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slide shows the main parts of the current PTP in a single view; details most of these are on the subsequent slides.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Eclipse is the unifying platform for a variety of tools, which can all be integrated into the same workbench.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blue oval shows the parts originally contributed by IBM (PLDT, and eventually, Performance Tools)</a:t>
            </a:r>
          </a:p>
        </p:txBody>
      </p:sp>
    </p:spTree>
    <p:extLst>
      <p:ext uri="{BB962C8B-B14F-4D97-AF65-F5344CB8AC3E}">
        <p14:creationId xmlns:p14="http://schemas.microsoft.com/office/powerpoint/2010/main" val="315107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8AC9FC56-1C23-454B-B69E-42CDE64114C7}" type="slidenum">
              <a:rPr lang="en-US" sz="1300" smtClean="0"/>
              <a:pPr/>
              <a:t>22</a:t>
            </a:fld>
            <a:endParaRPr lang="en-US" sz="13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592" tIns="47796" rIns="95592" bIns="47796"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59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effectLst>
            <a:outerShdw blurRad="63500" algn="ctr" rotWithShape="0">
              <a:srgbClr val="000000">
                <a:alpha val="75000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63500" algn="ctr" rotWithShape="0">
              <a:srgbClr val="000000">
                <a:alpha val="75000"/>
              </a:srgbClr>
            </a:outerShdw>
          </a:effectLst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ffectLst>
            <a:outerShdw blurRad="63500" algn="ctr" rotWithShape="0">
              <a:srgbClr val="000000">
                <a:alpha val="75000"/>
              </a:srgbClr>
            </a:outerShdw>
          </a:effectLst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ffectLst>
            <a:outerShdw blurRad="63500" algn="ctr" rotWithShape="0">
              <a:srgbClr val="000000">
                <a:alpha val="75000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ffectLst>
            <a:outerShdw blurRad="63500" algn="ctr" rotWithShape="0">
              <a:srgbClr val="000000">
                <a:alpha val="75000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FC7F0-D23A-4CC3-8AE8-433768B43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3FB18-D894-4DF0-976C-1F824D623F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36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36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6236-F133-445E-9F3D-5A0F37F92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7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2838" y="1776413"/>
            <a:ext cx="3597275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62513" y="1776413"/>
            <a:ext cx="3598862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12838" y="3803650"/>
            <a:ext cx="3597275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2513" y="3803650"/>
            <a:ext cx="3598862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957B-D239-4FFA-AB8F-0D9BAE281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79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36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Verdan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F37BCA4-BCC3-4E08-95B9-0763B0302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901" name="Rectangle 13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latin typeface="Verdan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1" name="Picture 16" descr="ptp-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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FF66"/>
        </a:buClr>
        <a:buFont typeface="Wingdings" pitchFamily="2" charset="2"/>
        <a:buChar char=""/>
        <a:defRPr sz="2000">
          <a:solidFill>
            <a:srgbClr val="FFC58A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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FF66"/>
        </a:buClr>
        <a:buFont typeface="Wingdings" pitchFamily="2" charset="2"/>
        <a:buChar char="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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charset="2"/>
        <a:buChar char="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charset="2"/>
        <a:buChar char="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charset="2"/>
        <a:buChar char="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charset="2"/>
        <a:buChar char="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Development Environments for HPC: The View from NCSA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74" y="3830782"/>
            <a:ext cx="8885382" cy="2414954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Jay Alameda</a:t>
            </a:r>
          </a:p>
          <a:p>
            <a:pPr>
              <a:defRPr/>
            </a:pPr>
            <a:r>
              <a:rPr lang="en-US" sz="1400" dirty="0" smtClean="0"/>
              <a:t>National Center for Supercomputing Applications, University of Illinois at Urbana-Champaign</a:t>
            </a:r>
          </a:p>
          <a:p>
            <a:pPr>
              <a:defRPr/>
            </a:pPr>
            <a:endParaRPr lang="en-US" sz="1400" dirty="0" smtClean="0"/>
          </a:p>
          <a:p>
            <a:pPr>
              <a:defRPr/>
            </a:pPr>
            <a:r>
              <a:rPr lang="en-US" sz="1400" dirty="0" smtClean="0"/>
              <a:t>DEHPC ‘15</a:t>
            </a:r>
          </a:p>
          <a:p>
            <a:pPr>
              <a:defRPr/>
            </a:pPr>
            <a:r>
              <a:rPr lang="en-US" sz="1400" dirty="0" smtClean="0"/>
              <a:t>San Francisco, CA</a:t>
            </a:r>
            <a:endParaRPr lang="en-US" sz="1400" dirty="0" smtClean="0"/>
          </a:p>
          <a:p>
            <a:pPr>
              <a:defRPr/>
            </a:pPr>
            <a:r>
              <a:rPr lang="en-US" sz="1400" dirty="0" smtClean="0"/>
              <a:t>18 October 2015</a:t>
            </a:r>
            <a:endParaRPr lang="en-US" sz="1400" dirty="0"/>
          </a:p>
        </p:txBody>
      </p:sp>
      <p:pic>
        <p:nvPicPr>
          <p:cNvPr id="33796" name="Picture 13" descr="ptp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9"/>
          <a:stretch>
            <a:fillRect/>
          </a:stretch>
        </p:blipFill>
        <p:spPr bwMode="auto">
          <a:xfrm>
            <a:off x="254000" y="157163"/>
            <a:ext cx="889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846B455-FF6E-467D-A7DA-D4DCAB39D4FD}" type="slidenum">
              <a:rPr lang="en-US" sz="1400" smtClean="0">
                <a:latin typeface="Verdana" pitchFamily="34" charset="0"/>
              </a:rPr>
              <a:pPr/>
              <a:t>9</a:t>
            </a:fld>
            <a:endParaRPr lang="en-US" sz="1400" smtClean="0">
              <a:latin typeface="Verdan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5634350" y="985740"/>
            <a:ext cx="3428578" cy="5048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6D6D6D"/>
                </a:solidFill>
              </a:rPr>
              <a:t>Launching &amp; Monitoring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0541" y="1443492"/>
            <a:ext cx="3049160" cy="2177181"/>
          </a:xfrm>
          <a:noFill/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19250" y="465138"/>
            <a:ext cx="650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Verdana" pitchFamily="34" charset="0"/>
              </a:rPr>
              <a:t>Eclipse Parallel Tools Platform (PTP)</a:t>
            </a:r>
            <a:r>
              <a:rPr lang="en-US" sz="2000">
                <a:latin typeface="Verdana" pitchFamily="34" charset="0"/>
              </a:rPr>
              <a:t>  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5994510" y="6037490"/>
            <a:ext cx="23939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  <a:latin typeface="Verdana" pitchFamily="34" charset="0"/>
              </a:rPr>
              <a:t>Debugging</a:t>
            </a:r>
          </a:p>
        </p:txBody>
      </p:sp>
      <p:sp>
        <p:nvSpPr>
          <p:cNvPr id="38923" name="Rectangle 3"/>
          <p:cNvSpPr txBox="1">
            <a:spLocks noChangeArrowheads="1"/>
          </p:cNvSpPr>
          <p:nvPr/>
        </p:nvSpPr>
        <p:spPr bwMode="auto">
          <a:xfrm>
            <a:off x="169684" y="1026270"/>
            <a:ext cx="337036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6D6D6D"/>
                </a:solidFill>
                <a:latin typeface="Verdana" pitchFamily="34" charset="0"/>
              </a:rPr>
              <a:t>Coding &amp; Analysis</a:t>
            </a:r>
          </a:p>
        </p:txBody>
      </p:sp>
      <p:pic>
        <p:nvPicPr>
          <p:cNvPr id="38918" name="Picture 6" descr="ptpDebugOview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474" y="1403255"/>
            <a:ext cx="6790766" cy="4649214"/>
          </a:xfrm>
          <a:noFill/>
        </p:spPr>
      </p:pic>
      <p:sp>
        <p:nvSpPr>
          <p:cNvPr id="21" name="Content Placeholder 2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1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846B455-FF6E-467D-A7DA-D4DCAB39D4FD}" type="slidenum">
              <a:rPr lang="en-US" sz="1400" smtClean="0">
                <a:latin typeface="Verdana" pitchFamily="34" charset="0"/>
              </a:rPr>
              <a:pPr/>
              <a:t>10</a:t>
            </a:fld>
            <a:endParaRPr lang="en-US" sz="1400" smtClean="0">
              <a:latin typeface="Verdan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5634350" y="985740"/>
            <a:ext cx="3428578" cy="5048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6D6D6D"/>
                </a:solidFill>
              </a:rPr>
              <a:t>Launching &amp; Monitoring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19250" y="465138"/>
            <a:ext cx="650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Verdana" pitchFamily="34" charset="0"/>
              </a:rPr>
              <a:t>Eclipse Parallel Tools Platform (PTP)</a:t>
            </a:r>
            <a:r>
              <a:rPr lang="en-US" sz="2000">
                <a:latin typeface="Verdana" pitchFamily="34" charset="0"/>
              </a:rPr>
              <a:t>  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5994510" y="6037490"/>
            <a:ext cx="23939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6D6D6D"/>
                </a:solidFill>
                <a:latin typeface="Verdana" pitchFamily="34" charset="0"/>
              </a:rPr>
              <a:t>Debugging</a:t>
            </a:r>
          </a:p>
        </p:txBody>
      </p:sp>
      <p:pic>
        <p:nvPicPr>
          <p:cNvPr id="389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8" y="1356802"/>
            <a:ext cx="5825196" cy="497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3"/>
          <p:cNvSpPr txBox="1">
            <a:spLocks noChangeArrowheads="1"/>
          </p:cNvSpPr>
          <p:nvPr/>
        </p:nvSpPr>
        <p:spPr bwMode="auto">
          <a:xfrm>
            <a:off x="169684" y="1026270"/>
            <a:ext cx="337036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6D6D6D"/>
                </a:solidFill>
                <a:latin typeface="Verdana" pitchFamily="34" charset="0"/>
              </a:rPr>
              <a:t>Coding &amp; Analysis</a:t>
            </a:r>
          </a:p>
        </p:txBody>
      </p:sp>
      <p:sp>
        <p:nvSpPr>
          <p:cNvPr id="38924" name="Rectangle 9"/>
          <p:cNvSpPr>
            <a:spLocks noChangeArrowheads="1"/>
          </p:cNvSpPr>
          <p:nvPr/>
        </p:nvSpPr>
        <p:spPr bwMode="auto">
          <a:xfrm>
            <a:off x="410134" y="6335714"/>
            <a:ext cx="2855912" cy="37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  <a:latin typeface="Verdana" pitchFamily="34" charset="0"/>
              </a:rPr>
              <a:t>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368634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846B455-FF6E-467D-A7DA-D4DCAB39D4FD}" type="slidenum">
              <a:rPr lang="en-US" sz="1400" smtClean="0">
                <a:latin typeface="Verdana" pitchFamily="34" charset="0"/>
              </a:rPr>
              <a:pPr/>
              <a:t>11</a:t>
            </a:fld>
            <a:endParaRPr lang="en-US" sz="1400" smtClean="0">
              <a:latin typeface="Verdan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5634350" y="985740"/>
            <a:ext cx="3428578" cy="5048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Launching &amp; Monitoring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0541" y="1443492"/>
            <a:ext cx="3049160" cy="2177181"/>
          </a:xfrm>
          <a:noFill/>
        </p:spPr>
      </p:pic>
      <p:pic>
        <p:nvPicPr>
          <p:cNvPr id="38917" name="Picture 5" descr="ptp-mpi-3"/>
          <p:cNvPicPr preferRelativeResize="0"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346" y="1391528"/>
            <a:ext cx="3012715" cy="2151158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8918" name="Picture 6" descr="ptpDebugOview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9396" y="3987023"/>
            <a:ext cx="3016844" cy="2065445"/>
          </a:xfrm>
          <a:noFill/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19250" y="465138"/>
            <a:ext cx="650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Verdana" pitchFamily="34" charset="0"/>
              </a:rPr>
              <a:t>Eclipse Parallel Tools Platform (PTP)</a:t>
            </a:r>
            <a:r>
              <a:rPr lang="en-US" sz="2000">
                <a:latin typeface="Verdana" pitchFamily="34" charset="0"/>
              </a:rPr>
              <a:t>  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5994510" y="6037490"/>
            <a:ext cx="23939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Debugging</a:t>
            </a:r>
          </a:p>
        </p:txBody>
      </p:sp>
      <p:pic>
        <p:nvPicPr>
          <p:cNvPr id="38921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"/>
          <a:stretch/>
        </p:blipFill>
        <p:spPr bwMode="auto">
          <a:xfrm>
            <a:off x="3991422" y="3394075"/>
            <a:ext cx="130824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8" y="3803704"/>
            <a:ext cx="2959049" cy="252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3"/>
          <p:cNvSpPr txBox="1">
            <a:spLocks noChangeArrowheads="1"/>
          </p:cNvSpPr>
          <p:nvPr/>
        </p:nvSpPr>
        <p:spPr bwMode="auto">
          <a:xfrm>
            <a:off x="169684" y="1026270"/>
            <a:ext cx="337036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Coding &amp; Analysis</a:t>
            </a:r>
          </a:p>
        </p:txBody>
      </p:sp>
      <p:sp>
        <p:nvSpPr>
          <p:cNvPr id="38924" name="Rectangle 9"/>
          <p:cNvSpPr>
            <a:spLocks noChangeArrowheads="1"/>
          </p:cNvSpPr>
          <p:nvPr/>
        </p:nvSpPr>
        <p:spPr bwMode="auto">
          <a:xfrm>
            <a:off x="410134" y="6335714"/>
            <a:ext cx="2855912" cy="37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Performance Tuning</a:t>
            </a:r>
          </a:p>
        </p:txBody>
      </p:sp>
      <p:sp>
        <p:nvSpPr>
          <p:cNvPr id="38929" name="Freeform 25"/>
          <p:cNvSpPr>
            <a:spLocks noChangeArrowheads="1"/>
          </p:cNvSpPr>
          <p:nvPr/>
        </p:nvSpPr>
        <p:spPr bwMode="auto">
          <a:xfrm>
            <a:off x="3657600" y="1447800"/>
            <a:ext cx="2044700" cy="441325"/>
          </a:xfrm>
          <a:custGeom>
            <a:avLst/>
            <a:gdLst>
              <a:gd name="T0" fmla="*/ 0 w 2045464"/>
              <a:gd name="T1" fmla="*/ 413552 h 440577"/>
              <a:gd name="T2" fmla="*/ 619759 w 2045464"/>
              <a:gd name="T3" fmla="*/ 57105 h 440577"/>
              <a:gd name="T4" fmla="*/ 1368789 w 2045464"/>
              <a:gd name="T5" fmla="*/ 70921 h 440577"/>
              <a:gd name="T6" fmla="*/ 2032515 w 2045464"/>
              <a:gd name="T7" fmla="*/ 453468 h 440577"/>
              <a:gd name="T8" fmla="*/ 0 60000 65536"/>
              <a:gd name="T9" fmla="*/ 0 60000 65536"/>
              <a:gd name="T10" fmla="*/ 0 60000 65536"/>
              <a:gd name="T11" fmla="*/ 0 60000 65536"/>
              <a:gd name="T12" fmla="*/ 0 w 2045464"/>
              <a:gd name="T13" fmla="*/ 0 h 440577"/>
              <a:gd name="T14" fmla="*/ 2045464 w 2045464"/>
              <a:gd name="T15" fmla="*/ 440577 h 4405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5464" h="440577">
                <a:moveTo>
                  <a:pt x="0" y="401797"/>
                </a:moveTo>
                <a:cubicBezTo>
                  <a:pt x="150865" y="265326"/>
                  <a:pt x="394124" y="110964"/>
                  <a:pt x="623709" y="55482"/>
                </a:cubicBezTo>
                <a:cubicBezTo>
                  <a:pt x="853294" y="0"/>
                  <a:pt x="1140551" y="4722"/>
                  <a:pt x="1377510" y="68905"/>
                </a:cubicBezTo>
                <a:cubicBezTo>
                  <a:pt x="1614469" y="133088"/>
                  <a:pt x="1803025" y="202309"/>
                  <a:pt x="2045464" y="440577"/>
                </a:cubicBezTo>
              </a:path>
            </a:pathLst>
          </a:custGeom>
          <a:noFill/>
          <a:ln w="53975">
            <a:solidFill>
              <a:srgbClr val="00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Freeform 26"/>
          <p:cNvSpPr>
            <a:spLocks noChangeArrowheads="1"/>
          </p:cNvSpPr>
          <p:nvPr/>
        </p:nvSpPr>
        <p:spPr bwMode="auto">
          <a:xfrm flipH="1" flipV="1">
            <a:off x="3563019" y="5541509"/>
            <a:ext cx="2044700" cy="441325"/>
          </a:xfrm>
          <a:custGeom>
            <a:avLst/>
            <a:gdLst>
              <a:gd name="T0" fmla="*/ 0 w 2045464"/>
              <a:gd name="T1" fmla="*/ 413552 h 440577"/>
              <a:gd name="T2" fmla="*/ 619759 w 2045464"/>
              <a:gd name="T3" fmla="*/ 57105 h 440577"/>
              <a:gd name="T4" fmla="*/ 1368789 w 2045464"/>
              <a:gd name="T5" fmla="*/ 70921 h 440577"/>
              <a:gd name="T6" fmla="*/ 2032515 w 2045464"/>
              <a:gd name="T7" fmla="*/ 453468 h 440577"/>
              <a:gd name="T8" fmla="*/ 0 60000 65536"/>
              <a:gd name="T9" fmla="*/ 0 60000 65536"/>
              <a:gd name="T10" fmla="*/ 0 60000 65536"/>
              <a:gd name="T11" fmla="*/ 0 60000 65536"/>
              <a:gd name="T12" fmla="*/ 0 w 2045464"/>
              <a:gd name="T13" fmla="*/ 0 h 440577"/>
              <a:gd name="T14" fmla="*/ 2045464 w 2045464"/>
              <a:gd name="T15" fmla="*/ 440577 h 4405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5464" h="440577">
                <a:moveTo>
                  <a:pt x="0" y="401797"/>
                </a:moveTo>
                <a:cubicBezTo>
                  <a:pt x="150865" y="265326"/>
                  <a:pt x="394124" y="110964"/>
                  <a:pt x="623709" y="55482"/>
                </a:cubicBezTo>
                <a:cubicBezTo>
                  <a:pt x="853294" y="0"/>
                  <a:pt x="1140551" y="4722"/>
                  <a:pt x="1377510" y="68905"/>
                </a:cubicBezTo>
                <a:cubicBezTo>
                  <a:pt x="1614469" y="133088"/>
                  <a:pt x="1803025" y="202309"/>
                  <a:pt x="2045464" y="440577"/>
                </a:cubicBezTo>
              </a:path>
            </a:pathLst>
          </a:custGeom>
          <a:noFill/>
          <a:ln w="53975">
            <a:solidFill>
              <a:srgbClr val="00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Freeform 28"/>
          <p:cNvSpPr>
            <a:spLocks noChangeArrowheads="1"/>
          </p:cNvSpPr>
          <p:nvPr/>
        </p:nvSpPr>
        <p:spPr bwMode="auto">
          <a:xfrm rot="-5400000">
            <a:off x="2177718" y="3551237"/>
            <a:ext cx="914400" cy="212725"/>
          </a:xfrm>
          <a:custGeom>
            <a:avLst/>
            <a:gdLst>
              <a:gd name="T0" fmla="*/ 0 w 2045464"/>
              <a:gd name="T1" fmla="*/ 1 h 440577"/>
              <a:gd name="T2" fmla="*/ 1 w 2045464"/>
              <a:gd name="T3" fmla="*/ 0 h 440577"/>
              <a:gd name="T4" fmla="*/ 2 w 2045464"/>
              <a:gd name="T5" fmla="*/ 0 h 440577"/>
              <a:gd name="T6" fmla="*/ 2 w 2045464"/>
              <a:gd name="T7" fmla="*/ 2 h 440577"/>
              <a:gd name="T8" fmla="*/ 0 60000 65536"/>
              <a:gd name="T9" fmla="*/ 0 60000 65536"/>
              <a:gd name="T10" fmla="*/ 0 60000 65536"/>
              <a:gd name="T11" fmla="*/ 0 60000 65536"/>
              <a:gd name="T12" fmla="*/ 0 w 2045464"/>
              <a:gd name="T13" fmla="*/ 0 h 440577"/>
              <a:gd name="T14" fmla="*/ 2045464 w 2045464"/>
              <a:gd name="T15" fmla="*/ 440577 h 4405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5464" h="440577">
                <a:moveTo>
                  <a:pt x="0" y="401797"/>
                </a:moveTo>
                <a:cubicBezTo>
                  <a:pt x="150865" y="265326"/>
                  <a:pt x="394124" y="110964"/>
                  <a:pt x="623709" y="55482"/>
                </a:cubicBezTo>
                <a:cubicBezTo>
                  <a:pt x="853294" y="0"/>
                  <a:pt x="1140551" y="4722"/>
                  <a:pt x="1377510" y="68905"/>
                </a:cubicBezTo>
                <a:cubicBezTo>
                  <a:pt x="1614469" y="133088"/>
                  <a:pt x="1803025" y="202309"/>
                  <a:pt x="2045464" y="440577"/>
                </a:cubicBezTo>
              </a:path>
            </a:pathLst>
          </a:custGeom>
          <a:noFill/>
          <a:ln w="53975">
            <a:solidFill>
              <a:srgbClr val="00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Freeform 29"/>
          <p:cNvSpPr>
            <a:spLocks noChangeArrowheads="1"/>
          </p:cNvSpPr>
          <p:nvPr/>
        </p:nvSpPr>
        <p:spPr bwMode="auto">
          <a:xfrm rot="5671961">
            <a:off x="6224127" y="3572338"/>
            <a:ext cx="914400" cy="211137"/>
          </a:xfrm>
          <a:custGeom>
            <a:avLst/>
            <a:gdLst>
              <a:gd name="T0" fmla="*/ 0 w 2045464"/>
              <a:gd name="T1" fmla="*/ 1 h 440577"/>
              <a:gd name="T2" fmla="*/ 1 w 2045464"/>
              <a:gd name="T3" fmla="*/ 0 h 440577"/>
              <a:gd name="T4" fmla="*/ 2 w 2045464"/>
              <a:gd name="T5" fmla="*/ 0 h 440577"/>
              <a:gd name="T6" fmla="*/ 2 w 2045464"/>
              <a:gd name="T7" fmla="*/ 1 h 440577"/>
              <a:gd name="T8" fmla="*/ 0 60000 65536"/>
              <a:gd name="T9" fmla="*/ 0 60000 65536"/>
              <a:gd name="T10" fmla="*/ 0 60000 65536"/>
              <a:gd name="T11" fmla="*/ 0 60000 65536"/>
              <a:gd name="T12" fmla="*/ 0 w 2045464"/>
              <a:gd name="T13" fmla="*/ 0 h 440577"/>
              <a:gd name="T14" fmla="*/ 2045464 w 2045464"/>
              <a:gd name="T15" fmla="*/ 440577 h 4405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5464" h="440577">
                <a:moveTo>
                  <a:pt x="0" y="401797"/>
                </a:moveTo>
                <a:cubicBezTo>
                  <a:pt x="150865" y="265326"/>
                  <a:pt x="394124" y="110964"/>
                  <a:pt x="623709" y="55482"/>
                </a:cubicBezTo>
                <a:cubicBezTo>
                  <a:pt x="853294" y="0"/>
                  <a:pt x="1140551" y="4722"/>
                  <a:pt x="1377510" y="68905"/>
                </a:cubicBezTo>
                <a:cubicBezTo>
                  <a:pt x="1614469" y="133088"/>
                  <a:pt x="1803025" y="202309"/>
                  <a:pt x="2045464" y="440577"/>
                </a:cubicBezTo>
              </a:path>
            </a:pathLst>
          </a:custGeom>
          <a:noFill/>
          <a:ln w="53975">
            <a:solidFill>
              <a:srgbClr val="00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3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 for Workbench for High Performance Computing (WHPC)</a:t>
            </a:r>
            <a:endParaRPr lang="en-US" sz="2800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Context</a:t>
            </a:r>
          </a:p>
          <a:p>
            <a:pPr lvl="1"/>
            <a:r>
              <a:rPr lang="en-US" sz="1800" dirty="0" smtClean="0"/>
              <a:t>NSF </a:t>
            </a:r>
            <a:r>
              <a:rPr lang="en-US" sz="1800" dirty="0"/>
              <a:t>1047956: SI2-SSI: A Productive and Accessible Development Workbench for HPC Applications Using the Eclipse Parallel Tools Platform</a:t>
            </a:r>
          </a:p>
          <a:p>
            <a:r>
              <a:rPr lang="en-US" sz="2000" dirty="0" smtClean="0"/>
              <a:t>Stable</a:t>
            </a:r>
            <a:r>
              <a:rPr lang="en-US" sz="2000" dirty="0" smtClean="0"/>
              <a:t>, portable platform for tool development</a:t>
            </a:r>
          </a:p>
          <a:p>
            <a:pPr lvl="1"/>
            <a:r>
              <a:rPr lang="en-US" sz="1800" dirty="0" smtClean="0"/>
              <a:t>Focus on tool functionality, manage rapid evolution of HPC platforms</a:t>
            </a:r>
          </a:p>
          <a:p>
            <a:pPr lvl="1"/>
            <a:r>
              <a:rPr lang="en-US" sz="1800" dirty="0" smtClean="0"/>
              <a:t>Encourage consistent tool look and feel</a:t>
            </a:r>
          </a:p>
          <a:p>
            <a:pPr lvl="1"/>
            <a:r>
              <a:rPr lang="en-US" sz="1800" dirty="0" smtClean="0"/>
              <a:t>Support for HPC application development practices</a:t>
            </a:r>
          </a:p>
          <a:p>
            <a:pPr>
              <a:spcBef>
                <a:spcPts val="1224"/>
              </a:spcBef>
            </a:pPr>
            <a:r>
              <a:rPr lang="en-US" sz="2000" dirty="0" smtClean="0"/>
              <a:t>Why Parallel Tools Platform?</a:t>
            </a:r>
          </a:p>
          <a:p>
            <a:pPr lvl="1"/>
            <a:r>
              <a:rPr lang="en-US" sz="1800" dirty="0" smtClean="0"/>
              <a:t>High potential to meet needs of a WHPC.</a:t>
            </a:r>
          </a:p>
          <a:p>
            <a:pPr lvl="1"/>
            <a:r>
              <a:rPr lang="en-US" sz="1800" dirty="0" smtClean="0"/>
              <a:t>Target next generation of HPC developers growing up with IDEs (Eclipse, Visual Studio, ...)</a:t>
            </a:r>
          </a:p>
          <a:p>
            <a:pPr lvl="1"/>
            <a:r>
              <a:rPr lang="en-US" sz="1800" dirty="0" smtClean="0"/>
              <a:t>Need to cultivate community of users!</a:t>
            </a:r>
            <a:endParaRPr lang="en-US" sz="16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29A5E7C-D800-4A6F-BBFF-D9BA40730EEC}" type="slidenum">
              <a:rPr lang="en-US" smtClean="0">
                <a:solidFill>
                  <a:srgbClr val="FFFFFF"/>
                </a:solidFill>
                <a:latin typeface="Verdana" pitchFamily="34" charset="0"/>
              </a:rPr>
              <a:pPr eaLnBrk="1" hangingPunct="1"/>
              <a:t>12</a:t>
            </a:fld>
            <a:endParaRPr 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2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within Eclipse release cycle</a:t>
            </a:r>
          </a:p>
          <a:p>
            <a:pPr lvl="1"/>
            <a:r>
              <a:rPr lang="en-US" dirty="0" smtClean="0"/>
              <a:t>Major (API-breaking) improvements with coordinated June release</a:t>
            </a:r>
          </a:p>
          <a:p>
            <a:pPr lvl="2"/>
            <a:r>
              <a:rPr lang="en-US" sz="1800" dirty="0" smtClean="0"/>
              <a:t>Last major release Eclipse </a:t>
            </a:r>
            <a:r>
              <a:rPr lang="en-US" sz="1800" dirty="0" smtClean="0"/>
              <a:t>4.5 “Mars” </a:t>
            </a:r>
            <a:r>
              <a:rPr lang="en-US" sz="1800" dirty="0" smtClean="0"/>
              <a:t>released </a:t>
            </a:r>
            <a:br>
              <a:rPr lang="en-US" sz="1800" dirty="0" smtClean="0"/>
            </a:br>
            <a:r>
              <a:rPr lang="en-US" sz="1800" dirty="0" smtClean="0"/>
              <a:t>June 2015</a:t>
            </a:r>
            <a:endParaRPr lang="en-US" dirty="0" smtClean="0"/>
          </a:p>
          <a:p>
            <a:pPr lvl="1"/>
            <a:r>
              <a:rPr lang="en-US" dirty="0" smtClean="0"/>
              <a:t>Minor enhancements and bug-fixes with two coordinated service releases in September and February</a:t>
            </a:r>
          </a:p>
          <a:p>
            <a:pPr lvl="2"/>
            <a:r>
              <a:rPr lang="en-US" sz="1800" dirty="0" smtClean="0"/>
              <a:t>Eclipse </a:t>
            </a:r>
            <a:r>
              <a:rPr lang="en-US" sz="1800" dirty="0" smtClean="0"/>
              <a:t>4.5 SR1 </a:t>
            </a:r>
            <a:r>
              <a:rPr lang="en-US" sz="1800" dirty="0" smtClean="0"/>
              <a:t>Released </a:t>
            </a:r>
            <a:r>
              <a:rPr lang="en-US" sz="1800" dirty="0" smtClean="0"/>
              <a:t>September, 2015.</a:t>
            </a:r>
            <a:endParaRPr lang="en-US" sz="2000" dirty="0" smtClean="0"/>
          </a:p>
          <a:p>
            <a:r>
              <a:rPr lang="en-US" dirty="0" smtClean="0"/>
              <a:t>Foci of improvements</a:t>
            </a:r>
          </a:p>
          <a:p>
            <a:pPr lvl="1"/>
            <a:r>
              <a:rPr lang="en-US" dirty="0" smtClean="0"/>
              <a:t>Improve usability</a:t>
            </a:r>
          </a:p>
          <a:p>
            <a:pPr lvl="1"/>
            <a:r>
              <a:rPr lang="en-US" dirty="0" smtClean="0"/>
              <a:t>Improve productivity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66EED3E4-E89F-455B-A798-3E9F29C7DEF4}" type="slidenum">
              <a:rPr lang="en-US" sz="1400" smtClean="0">
                <a:latin typeface="Verdana" pitchFamily="34" charset="0"/>
              </a:rPr>
              <a:pPr/>
              <a:t>13</a:t>
            </a:fld>
            <a:endParaRPr lang="en-US" sz="14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20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2 possible types of users of Eclipse Parallel Tools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code </a:t>
            </a:r>
            <a:r>
              <a:rPr lang="en-US" dirty="0" smtClean="0"/>
              <a:t>users/modelers</a:t>
            </a:r>
          </a:p>
          <a:p>
            <a:pPr lvl="1"/>
            <a:r>
              <a:rPr lang="en-US" dirty="0" smtClean="0"/>
              <a:t>Need to build </a:t>
            </a:r>
            <a:r>
              <a:rPr lang="en-US" dirty="0" smtClean="0"/>
              <a:t>science code</a:t>
            </a:r>
            <a:endParaRPr lang="en-US" dirty="0" smtClean="0"/>
          </a:p>
          <a:p>
            <a:pPr lvl="1"/>
            <a:r>
              <a:rPr lang="en-US" dirty="0" smtClean="0"/>
              <a:t>May need to modify </a:t>
            </a:r>
            <a:r>
              <a:rPr lang="en-US" dirty="0" smtClean="0"/>
              <a:t>science code </a:t>
            </a:r>
            <a:r>
              <a:rPr lang="en-US" dirty="0" smtClean="0"/>
              <a:t>(and rebuild)</a:t>
            </a:r>
          </a:p>
          <a:p>
            <a:r>
              <a:rPr lang="en-US" dirty="0" smtClean="0"/>
              <a:t>Software specialists enabling modeling projects</a:t>
            </a:r>
          </a:p>
          <a:p>
            <a:pPr lvl="1"/>
            <a:r>
              <a:rPr lang="en-US" dirty="0" smtClean="0"/>
              <a:t>Lots of software engineering concerns</a:t>
            </a:r>
          </a:p>
          <a:p>
            <a:r>
              <a:rPr lang="en-US" dirty="0" smtClean="0"/>
              <a:t>Next set of slides address some of those concerns.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code </a:t>
            </a:r>
            <a:r>
              <a:rPr lang="en-US" dirty="0" smtClean="0"/>
              <a:t>users/modelers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challenges</a:t>
            </a:r>
          </a:p>
          <a:p>
            <a:pPr lvl="1"/>
            <a:r>
              <a:rPr lang="en-US" dirty="0" smtClean="0"/>
              <a:t>Complex codes (</a:t>
            </a:r>
            <a:r>
              <a:rPr lang="en-US" dirty="0" err="1" smtClean="0"/>
              <a:t>eg</a:t>
            </a:r>
            <a:r>
              <a:rPr lang="en-US" dirty="0" smtClean="0"/>
              <a:t> WRF)</a:t>
            </a:r>
          </a:p>
          <a:p>
            <a:pPr lvl="1"/>
            <a:r>
              <a:rPr lang="en-US" dirty="0" smtClean="0"/>
              <a:t>Codes + HPC architectures can be daunting</a:t>
            </a:r>
          </a:p>
          <a:p>
            <a:pPr lvl="1"/>
            <a:r>
              <a:rPr lang="en-US" dirty="0" smtClean="0"/>
              <a:t>Adding user code not always easy</a:t>
            </a:r>
          </a:p>
          <a:p>
            <a:r>
              <a:rPr lang="en-US" dirty="0" smtClean="0"/>
              <a:t>WRF</a:t>
            </a:r>
            <a:r>
              <a:rPr lang="en-US" dirty="0"/>
              <a:t>: </a:t>
            </a:r>
            <a:r>
              <a:rPr lang="en-US" sz="1200" dirty="0"/>
              <a:t>from http://</a:t>
            </a:r>
            <a:r>
              <a:rPr lang="en-US" sz="1200" dirty="0" smtClean="0"/>
              <a:t>wrf-model.org/PRESENTATIONS/2000_04_18_Klemp/sld007.htm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wrf-model.org/PRESENTATIONS/2000_04_18_Klemp/img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20" y="3468255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1057275" y="1292935"/>
            <a:ext cx="8086725" cy="54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  <a:r>
              <a:rPr lang="en-US" dirty="0" smtClean="0"/>
              <a:t>Computational Science </a:t>
            </a:r>
            <a:r>
              <a:rPr lang="en-US" dirty="0" smtClean="0"/>
              <a:t>Codes</a:t>
            </a: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551886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3715244-6574-43BF-AB32-A65F29D1FED5}" type="slidenum">
              <a:rPr lang="en-US" sz="1400" smtClean="0">
                <a:latin typeface="Verdana" pitchFamily="34" charset="0"/>
              </a:rPr>
              <a:pPr/>
              <a:t>16</a:t>
            </a:fld>
            <a:endParaRPr lang="en-US" sz="1400" smtClean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27935"/>
            <a:ext cx="2682875" cy="461963"/>
          </a:xfrm>
          <a:prstGeom prst="rect">
            <a:avLst/>
          </a:prstGeom>
          <a:solidFill>
            <a:srgbClr val="7B83A8">
              <a:alpha val="6117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Code navigation</a:t>
            </a:r>
          </a:p>
        </p:txBody>
      </p:sp>
      <p:cxnSp>
        <p:nvCxnSpPr>
          <p:cNvPr id="69639" name="Straight Arrow Connector 8"/>
          <p:cNvCxnSpPr>
            <a:cxnSpLocks noChangeShapeType="1"/>
          </p:cNvCxnSpPr>
          <p:nvPr/>
        </p:nvCxnSpPr>
        <p:spPr bwMode="auto">
          <a:xfrm>
            <a:off x="815975" y="2389898"/>
            <a:ext cx="817563" cy="17462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682875" y="4971173"/>
            <a:ext cx="3738563" cy="1200150"/>
          </a:xfrm>
          <a:prstGeom prst="rect">
            <a:avLst/>
          </a:prstGeom>
          <a:solidFill>
            <a:srgbClr val="7B83A8">
              <a:alpha val="6117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Syntax-aware editing 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(navigate to program 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units and declarations)</a:t>
            </a:r>
          </a:p>
        </p:txBody>
      </p:sp>
      <p:cxnSp>
        <p:nvCxnSpPr>
          <p:cNvPr id="69641" name="Straight Arrow Connector 6"/>
          <p:cNvCxnSpPr>
            <a:cxnSpLocks noChangeShapeType="1"/>
          </p:cNvCxnSpPr>
          <p:nvPr/>
        </p:nvCxnSpPr>
        <p:spPr bwMode="auto">
          <a:xfrm flipV="1">
            <a:off x="4002088" y="3928185"/>
            <a:ext cx="549275" cy="10429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006975" y="1292935"/>
            <a:ext cx="2178050" cy="461963"/>
          </a:xfrm>
          <a:prstGeom prst="rect">
            <a:avLst/>
          </a:prstGeom>
          <a:solidFill>
            <a:srgbClr val="7B83A8">
              <a:alpha val="6117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Code Outline</a:t>
            </a:r>
          </a:p>
        </p:txBody>
      </p:sp>
      <p:cxnSp>
        <p:nvCxnSpPr>
          <p:cNvPr id="69643" name="Straight Arrow Connector 14"/>
          <p:cNvCxnSpPr>
            <a:cxnSpLocks noChangeShapeType="1"/>
          </p:cNvCxnSpPr>
          <p:nvPr/>
        </p:nvCxnSpPr>
        <p:spPr bwMode="auto">
          <a:xfrm>
            <a:off x="6956425" y="1754898"/>
            <a:ext cx="685800" cy="12382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256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aiding in </a:t>
            </a:r>
            <a:r>
              <a:rPr lang="en-US" dirty="0" smtClean="0"/>
              <a:t>a typical code workflow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want to add a model output variable</a:t>
            </a:r>
          </a:p>
          <a:p>
            <a:r>
              <a:rPr lang="en-US" dirty="0" smtClean="0"/>
              <a:t>Eclipse PTP makes it easy to navigate source, make changes</a:t>
            </a:r>
          </a:p>
          <a:p>
            <a:r>
              <a:rPr lang="en-US" dirty="0" smtClean="0"/>
              <a:t>Drive remote builds on HPC resources</a:t>
            </a:r>
            <a:endParaRPr lang="en-US" dirty="0" smtClean="0"/>
          </a:p>
          <a:p>
            <a:pPr lvl="1"/>
            <a:r>
              <a:rPr lang="en-US" dirty="0" smtClean="0"/>
              <a:t>Make, </a:t>
            </a:r>
            <a:r>
              <a:rPr lang="en-US" dirty="0" err="1" smtClean="0"/>
              <a:t>autotools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Run – </a:t>
            </a:r>
            <a:r>
              <a:rPr lang="en-US" dirty="0" smtClean="0"/>
              <a:t>can generate a run configuration for particular system, batch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Specialists enabling modeling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wider array of software engineering tools</a:t>
            </a:r>
          </a:p>
          <a:p>
            <a:pPr lvl="1"/>
            <a:r>
              <a:rPr lang="en-US" dirty="0" smtClean="0"/>
              <a:t>Source repository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Performance tuning…</a:t>
            </a:r>
          </a:p>
          <a:p>
            <a:r>
              <a:rPr lang="en-US" dirty="0" smtClean="0"/>
              <a:t>Eclipse Parallel Tools can help with many of these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dirty="0" smtClean="0">
                <a:latin typeface="Arial" charset="0"/>
              </a:rPr>
              <a:t>Portions of this material are supported by or based upon work supported by the Defense Advanced Research Projects Agency (DARPA) under its Agreement No. HR0011-07-9-0002, the United States Department of Energy under Contract No. DE-FG02-06ER25752,  the Blue Waters sustained </a:t>
            </a:r>
            <a:r>
              <a:rPr lang="en-US" sz="1600" dirty="0" err="1" smtClean="0">
                <a:latin typeface="Arial" charset="0"/>
              </a:rPr>
              <a:t>petascale</a:t>
            </a:r>
            <a:r>
              <a:rPr lang="en-US" sz="1600" dirty="0" smtClean="0">
                <a:latin typeface="Arial" charset="0"/>
              </a:rPr>
              <a:t> computing project, which is supported by the National Science Foundation under award number OCI 07-25070, and the SI2-SSI Productive and Accessible Development Workbench for HPC Applications, which is supported by the National Science Foundation under award number OCI 1047956</a:t>
            </a:r>
            <a:br>
              <a:rPr lang="en-US" sz="1600" dirty="0" smtClean="0">
                <a:latin typeface="Arial" charset="0"/>
              </a:rPr>
            </a:br>
            <a:endParaRPr lang="en-US" sz="1600" dirty="0" smtClean="0">
              <a:latin typeface="Arial" charset="0"/>
            </a:endParaRPr>
          </a:p>
          <a:p>
            <a:pPr algn="just"/>
            <a:r>
              <a:rPr lang="en-US" sz="1600" dirty="0" smtClean="0">
                <a:latin typeface="Arial" charset="0"/>
              </a:rPr>
              <a:t>The SI2-SSI team is lead by Jay Alameda (NCSA), Greg Watson (IBM), Steven Brandt (LSU), and Allen Malony (U Oregon).  Team members and senior personnel include Beth </a:t>
            </a:r>
            <a:r>
              <a:rPr lang="en-US" sz="1600" dirty="0" err="1" smtClean="0">
                <a:latin typeface="Arial" charset="0"/>
              </a:rPr>
              <a:t>Tibbitts</a:t>
            </a:r>
            <a:r>
              <a:rPr lang="en-US" sz="1600" dirty="0" smtClean="0">
                <a:latin typeface="Arial" charset="0"/>
              </a:rPr>
              <a:t> (IBM), Ralph Johnson (U Illinois), Chris Navarro (NCSA), Sameer Shende (U Oregon), Wyatt Spear (U Oregon), Brian Jewett (U Illinois), Galen Arnold (NCSA), and </a:t>
            </a:r>
            <a:r>
              <a:rPr lang="en-US" sz="1600" dirty="0" err="1" smtClean="0">
                <a:latin typeface="Arial" charset="0"/>
              </a:rPr>
              <a:t>Rui</a:t>
            </a:r>
            <a:r>
              <a:rPr lang="en-US" sz="1600" dirty="0" smtClean="0">
                <a:latin typeface="Arial" charset="0"/>
              </a:rPr>
              <a:t> Liu (NCSA)</a:t>
            </a:r>
            <a:br>
              <a:rPr lang="en-US" sz="1600" dirty="0" smtClean="0">
                <a:latin typeface="Arial" charset="0"/>
              </a:rPr>
            </a:br>
            <a:endParaRPr lang="en-US" sz="1600" dirty="0" smtClean="0">
              <a:latin typeface="Arial" charset="0"/>
            </a:endParaRPr>
          </a:p>
          <a:p>
            <a:pPr algn="just"/>
            <a:r>
              <a:rPr lang="en-US" sz="1600" dirty="0">
                <a:latin typeface="Arial" charset="0"/>
              </a:rPr>
              <a:t>Any opinions, findings, and conclusions or recommendations expressed in this material are those of the author(s) and do not necessarily reflect the views of the National Science Foundation</a:t>
            </a:r>
            <a:endParaRPr lang="en-US" sz="1600" dirty="0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43383F93-0F9C-4FBC-9C46-FC5FA4BEA12F}" type="slidenum">
              <a:rPr lang="en-US" sz="1400" smtClean="0">
                <a:latin typeface="Verdana" pitchFamily="34" charset="0"/>
              </a:rPr>
              <a:pPr/>
              <a:t>1</a:t>
            </a:fld>
            <a:endParaRPr lang="en-US" sz="1400" smtClean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Control:</a:t>
            </a:r>
            <a:br>
              <a:rPr lang="en-US" smtClean="0"/>
            </a:br>
            <a:r>
              <a:rPr lang="en-US" smtClean="0"/>
              <a:t>“Team” Features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Eclipse supports integration with multiple version control systems (VCS)</a:t>
            </a:r>
          </a:p>
          <a:p>
            <a:pPr lvl="1"/>
            <a:r>
              <a:rPr lang="en-US" smtClean="0"/>
              <a:t>CVS, SVN, Git, and others</a:t>
            </a:r>
          </a:p>
          <a:p>
            <a:pPr lvl="1"/>
            <a:r>
              <a:rPr lang="en-US" smtClean="0"/>
              <a:t>Collectively known as “Team” services</a:t>
            </a:r>
          </a:p>
          <a:p>
            <a:r>
              <a:rPr lang="en-US" smtClean="0"/>
              <a:t>Many features are common across VCS</a:t>
            </a:r>
          </a:p>
          <a:p>
            <a:pPr lvl="1"/>
            <a:r>
              <a:rPr lang="en-US" smtClean="0"/>
              <a:t>Compare/merge</a:t>
            </a:r>
          </a:p>
          <a:p>
            <a:pPr lvl="1"/>
            <a:r>
              <a:rPr lang="en-US" smtClean="0"/>
              <a:t>History</a:t>
            </a:r>
          </a:p>
          <a:p>
            <a:pPr lvl="1"/>
            <a:r>
              <a:rPr lang="en-US" smtClean="0"/>
              <a:t>Check-in/check-out</a:t>
            </a:r>
          </a:p>
          <a:p>
            <a:r>
              <a:rPr lang="en-US" smtClean="0"/>
              <a:t>Some differences</a:t>
            </a:r>
          </a:p>
          <a:p>
            <a:pPr lvl="1"/>
            <a:r>
              <a:rPr lang="en-US" smtClean="0"/>
              <a:t>Version numbers</a:t>
            </a:r>
          </a:p>
          <a:p>
            <a:pPr lvl="1"/>
            <a:r>
              <a:rPr lang="en-US" smtClean="0"/>
              <a:t>Branching</a:t>
            </a:r>
          </a:p>
          <a:p>
            <a:pPr lvl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5C6E8FA2-6B87-455D-BA29-CB4A085B8685}" type="slidenum">
              <a:rPr lang="en-US" sz="1400" smtClean="0">
                <a:latin typeface="Verdana" pitchFamily="34" charset="0"/>
              </a:rPr>
              <a:pPr/>
              <a:t>19</a:t>
            </a:fld>
            <a:endParaRPr lang="en-US" sz="1400" smtClean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 Tracking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Mylyn Bridge</a:t>
            </a:r>
          </a:p>
          <a:p>
            <a:pPr lvl="1"/>
            <a:r>
              <a:rPr lang="en-US" smtClean="0"/>
              <a:t>Tracks tasks, links to source and bug repositories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548E3922-BD16-4C1C-98A8-29B784901759}" type="slidenum">
              <a:rPr lang="en-US" sz="1400" smtClean="0">
                <a:latin typeface="Verdana" pitchFamily="34" charset="0"/>
              </a:rPr>
              <a:pPr/>
              <a:t>20</a:t>
            </a:fld>
            <a:endParaRPr lang="en-US" sz="1400" smtClean="0">
              <a:latin typeface="Verdana" pitchFamily="34" charset="0"/>
            </a:endParaRPr>
          </a:p>
        </p:txBody>
      </p:sp>
      <p:pic>
        <p:nvPicPr>
          <p:cNvPr id="819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b="45911"/>
          <a:stretch/>
        </p:blipFill>
        <p:spPr bwMode="auto">
          <a:xfrm>
            <a:off x="0" y="2396358"/>
            <a:ext cx="9144000" cy="446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6751" y="5307712"/>
            <a:ext cx="5978525" cy="461665"/>
          </a:xfrm>
          <a:prstGeom prst="rect">
            <a:avLst/>
          </a:prstGeom>
          <a:solidFill>
            <a:srgbClr val="7B83A8">
              <a:alpha val="6117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Connections to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Jira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bugzilla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, …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443955" y="4529271"/>
            <a:ext cx="3862699" cy="8802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486542" y="5769377"/>
            <a:ext cx="2820112" cy="486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 Documentation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Eclipse Help System – built in and standalone (http://help.eclipse.org)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42D8577-34B4-4913-A50E-003FD9B9FE6C}" type="slidenum">
              <a:rPr lang="en-US" sz="1400" smtClean="0">
                <a:latin typeface="Verdana" pitchFamily="34" charset="0"/>
              </a:rPr>
              <a:pPr/>
              <a:t>21</a:t>
            </a:fld>
            <a:endParaRPr lang="en-US" sz="1400" smtClean="0">
              <a:latin typeface="Verdana" pitchFamily="34" charset="0"/>
            </a:endParaRP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2500313"/>
            <a:ext cx="883920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8" descr="Screenshot4_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3" y="3756025"/>
            <a:ext cx="31337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33375"/>
            <a:ext cx="5956300" cy="1143000"/>
          </a:xfrm>
        </p:spPr>
        <p:txBody>
          <a:bodyPr/>
          <a:lstStyle/>
          <a:p>
            <a:pPr eaLnBrk="1" hangingPunct="1"/>
            <a:r>
              <a:rPr lang="en-US" smtClean="0"/>
              <a:t>Performance Tuning: PTP TAU plug-ins </a:t>
            </a:r>
            <a:br>
              <a:rPr lang="en-US" smtClean="0"/>
            </a:br>
            <a:r>
              <a:rPr lang="en-US" sz="1400" smtClean="0"/>
              <a:t>http://www.cs.uoregon.edu/research/tau</a:t>
            </a:r>
            <a:endParaRPr lang="en-US" sz="240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38288"/>
            <a:ext cx="8204200" cy="2225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TAU (Tuning and Analysis Utilities)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First implementation of External Tools Framework (ETFw)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Eclipse plug-ins wrap TAU functions, make them available from Eclipse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Full GUI support for the TAU command line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Performance analysis integrated with development environment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379413"/>
            <a:ext cx="12001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5" descr="Screenshot1_cr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62425"/>
            <a:ext cx="1989137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6" descr="Screenshot2_cr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4002088"/>
            <a:ext cx="219392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7" descr="Screenshot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4376738"/>
            <a:ext cx="241935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9" name="Slide Number Placeholder 11"/>
          <p:cNvSpPr>
            <a:spLocks noGrp="1"/>
          </p:cNvSpPr>
          <p:nvPr>
            <p:ph type="sldNum" sz="quarter" idx="10"/>
          </p:nvPr>
        </p:nvSpPr>
        <p:spPr>
          <a:xfrm>
            <a:off x="6789738" y="61912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4696DFBA-244D-4DCB-BA37-5E15210FF97A}" type="slidenum">
              <a:rPr lang="en-US" sz="1400" smtClean="0">
                <a:latin typeface="Verdana" pitchFamily="34" charset="0"/>
              </a:rPr>
              <a:pPr/>
              <a:t>22</a:t>
            </a:fld>
            <a:endParaRPr lang="en-US" sz="1400" smtClean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Sustainability, Investment, Collaboration: Building </a:t>
            </a:r>
            <a:r>
              <a:rPr lang="en-US" sz="3200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Stakeholders/investors</a:t>
            </a:r>
            <a:endParaRPr lang="en-US" dirty="0"/>
          </a:p>
          <a:p>
            <a:pPr lvl="1"/>
            <a:r>
              <a:rPr lang="en-US" dirty="0"/>
              <a:t>Funding agencies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innovative </a:t>
            </a:r>
            <a:r>
              <a:rPr lang="en-US" dirty="0" smtClean="0"/>
              <a:t>capability </a:t>
            </a:r>
            <a:endParaRPr lang="en-US" dirty="0"/>
          </a:p>
          <a:p>
            <a:pPr lvl="1"/>
            <a:r>
              <a:rPr lang="en-US" dirty="0" smtClean="0"/>
              <a:t>HPC vendors</a:t>
            </a:r>
          </a:p>
          <a:p>
            <a:pPr lvl="2"/>
            <a:r>
              <a:rPr lang="en-US" sz="2000" dirty="0" smtClean="0"/>
              <a:t>contribute </a:t>
            </a:r>
            <a:r>
              <a:rPr lang="en-US" sz="2000" dirty="0"/>
              <a:t>to open source foundational </a:t>
            </a:r>
            <a:r>
              <a:rPr lang="en-US" sz="2000" dirty="0" smtClean="0"/>
              <a:t>software</a:t>
            </a:r>
          </a:p>
          <a:p>
            <a:pPr lvl="2"/>
            <a:r>
              <a:rPr lang="en-US" sz="2000" dirty="0"/>
              <a:t>b</a:t>
            </a:r>
            <a:r>
              <a:rPr lang="en-US" sz="2000" dirty="0" smtClean="0"/>
              <a:t>asis for </a:t>
            </a:r>
            <a:r>
              <a:rPr lang="en-US" sz="2000" dirty="0"/>
              <a:t>proprietary </a:t>
            </a:r>
            <a:r>
              <a:rPr lang="en-US" sz="2000" dirty="0" smtClean="0"/>
              <a:t>or open-source add-ons</a:t>
            </a:r>
            <a:endParaRPr lang="en-US" dirty="0"/>
          </a:p>
          <a:p>
            <a:pPr lvl="1"/>
            <a:r>
              <a:rPr lang="en-US" dirty="0"/>
              <a:t>Supercomputing </a:t>
            </a:r>
            <a:r>
              <a:rPr lang="en-US" dirty="0" smtClean="0"/>
              <a:t>centers</a:t>
            </a:r>
          </a:p>
          <a:p>
            <a:pPr lvl="2"/>
            <a:r>
              <a:rPr lang="en-US" sz="2000" dirty="0" smtClean="0"/>
              <a:t>user support and training</a:t>
            </a:r>
          </a:p>
          <a:p>
            <a:pPr lvl="2"/>
            <a:r>
              <a:rPr lang="en-US" sz="2000" dirty="0" smtClean="0"/>
              <a:t>xml </a:t>
            </a:r>
            <a:r>
              <a:rPr lang="en-US" sz="2000" dirty="0"/>
              <a:t>documents for batch </a:t>
            </a:r>
            <a:r>
              <a:rPr lang="en-US" sz="2000" dirty="0" smtClean="0"/>
              <a:t>system and local policy </a:t>
            </a:r>
            <a:r>
              <a:rPr lang="en-US" sz="2000" dirty="0"/>
              <a:t>integration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400"/>
            <a:ext cx="7970520" cy="1143000"/>
          </a:xfrm>
        </p:spPr>
        <p:txBody>
          <a:bodyPr/>
          <a:lstStyle/>
          <a:p>
            <a:r>
              <a:rPr lang="en-US" sz="3200" dirty="0"/>
              <a:t>Sustainability, Investment, Collaboration: Building </a:t>
            </a:r>
            <a:r>
              <a:rPr lang="en-US" sz="3200" dirty="0" smtClean="0"/>
              <a:t>Community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Stakeholders/investors continued</a:t>
            </a:r>
            <a:endParaRPr lang="en-US" dirty="0"/>
          </a:p>
          <a:p>
            <a:pPr lvl="1"/>
            <a:r>
              <a:rPr lang="en-US" dirty="0" smtClean="0"/>
              <a:t>Supercomputing </a:t>
            </a:r>
            <a:r>
              <a:rPr lang="en-US" dirty="0"/>
              <a:t>integrating organizations (</a:t>
            </a:r>
            <a:r>
              <a:rPr lang="en-US" dirty="0" err="1"/>
              <a:t>eg</a:t>
            </a:r>
            <a:r>
              <a:rPr lang="en-US" dirty="0"/>
              <a:t>, XSEDE</a:t>
            </a:r>
            <a:r>
              <a:rPr lang="en-US" dirty="0" smtClean="0"/>
              <a:t>):</a:t>
            </a:r>
          </a:p>
          <a:p>
            <a:pPr lvl="2"/>
            <a:r>
              <a:rPr lang="en-US" sz="2000" dirty="0" smtClean="0"/>
              <a:t>user support</a:t>
            </a:r>
          </a:p>
          <a:p>
            <a:pPr lvl="2"/>
            <a:r>
              <a:rPr lang="en-US" sz="2000" dirty="0" smtClean="0"/>
              <a:t>single </a:t>
            </a:r>
            <a:r>
              <a:rPr lang="en-US" sz="2000" dirty="0"/>
              <a:t>sign-on support </a:t>
            </a:r>
            <a:r>
              <a:rPr lang="en-US" sz="2000" dirty="0" smtClean="0"/>
              <a:t>(?)</a:t>
            </a:r>
          </a:p>
          <a:p>
            <a:pPr lvl="2"/>
            <a:r>
              <a:rPr lang="en-US" sz="2000" dirty="0" smtClean="0"/>
              <a:t>training</a:t>
            </a:r>
          </a:p>
          <a:p>
            <a:pPr lvl="2"/>
            <a:r>
              <a:rPr lang="en-US" sz="2000" dirty="0"/>
              <a:t>e</a:t>
            </a:r>
            <a:r>
              <a:rPr lang="en-US" sz="2000" dirty="0" smtClean="0"/>
              <a:t>ducation support</a:t>
            </a:r>
            <a:endParaRPr lang="en-US" sz="2000" dirty="0"/>
          </a:p>
          <a:p>
            <a:pPr lvl="1"/>
            <a:r>
              <a:rPr lang="en-US" dirty="0"/>
              <a:t>Tool </a:t>
            </a:r>
            <a:r>
              <a:rPr lang="en-US" dirty="0" smtClean="0"/>
              <a:t>providers</a:t>
            </a:r>
          </a:p>
          <a:p>
            <a:pPr lvl="2"/>
            <a:r>
              <a:rPr lang="en-US" sz="2000" dirty="0" smtClean="0"/>
              <a:t>xml </a:t>
            </a:r>
            <a:r>
              <a:rPr lang="en-US" sz="2000" dirty="0"/>
              <a:t>documents for integration of command line </a:t>
            </a:r>
            <a:r>
              <a:rPr lang="en-US" sz="2000" dirty="0" smtClean="0"/>
              <a:t>tools</a:t>
            </a:r>
          </a:p>
          <a:p>
            <a:pPr lvl="2"/>
            <a:r>
              <a:rPr lang="en-US" sz="2000" dirty="0" smtClean="0"/>
              <a:t>extra </a:t>
            </a:r>
            <a:r>
              <a:rPr lang="en-US" sz="2000" dirty="0"/>
              <a:t>value-add from tool-specific plugins?</a:t>
            </a:r>
          </a:p>
          <a:p>
            <a:pPr lvl="1"/>
            <a:r>
              <a:rPr lang="en-US" dirty="0"/>
              <a:t>Anyone else?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0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DEHPC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Budgetary pressure on supercomputing centers and integrating organizations</a:t>
            </a:r>
          </a:p>
          <a:p>
            <a:r>
              <a:rPr lang="en-US" dirty="0"/>
              <a:t>Challenges successfully competing proposals in open calls (</a:t>
            </a:r>
            <a:r>
              <a:rPr lang="en-US" dirty="0" err="1"/>
              <a:t>eg</a:t>
            </a:r>
            <a:r>
              <a:rPr lang="en-US" dirty="0"/>
              <a:t>, NSF SI2).</a:t>
            </a:r>
          </a:p>
          <a:p>
            <a:pPr lvl="1"/>
            <a:r>
              <a:rPr lang="en-US" dirty="0"/>
              <a:t>Innovation, impact are paramount here</a:t>
            </a:r>
          </a:p>
          <a:p>
            <a:r>
              <a:rPr lang="en-US" dirty="0"/>
              <a:t>User community is large, disperse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lots </a:t>
            </a:r>
            <a:r>
              <a:rPr lang="en-US" dirty="0"/>
              <a:t>of downloads of PTP, hard to connect to user community)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89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(for discussion)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build a community to support a DEHPC?</a:t>
            </a:r>
          </a:p>
          <a:p>
            <a:pPr lvl="1"/>
            <a:r>
              <a:rPr lang="en-US" dirty="0"/>
              <a:t>PIs proposing to funding agencies for innovative additions?</a:t>
            </a:r>
          </a:p>
          <a:p>
            <a:pPr lvl="1"/>
            <a:r>
              <a:rPr lang="en-US" dirty="0"/>
              <a:t>Vendor contributions to </a:t>
            </a:r>
            <a:r>
              <a:rPr lang="en-US" dirty="0" smtClean="0"/>
              <a:t>DEHPC?</a:t>
            </a:r>
            <a:endParaRPr lang="en-US" dirty="0"/>
          </a:p>
          <a:p>
            <a:pPr lvl="1"/>
            <a:r>
              <a:rPr lang="en-US" dirty="0"/>
              <a:t>Supercomputing centers and integrating organizations support</a:t>
            </a:r>
            <a:r>
              <a:rPr lang="en-US" dirty="0" smtClean="0"/>
              <a:t>?</a:t>
            </a:r>
          </a:p>
          <a:p>
            <a:pPr lvl="2"/>
            <a:r>
              <a:rPr lang="en-US" sz="2000" dirty="0" err="1" smtClean="0"/>
              <a:t>Eg</a:t>
            </a:r>
            <a:r>
              <a:rPr lang="en-US" sz="2000" dirty="0" smtClean="0"/>
              <a:t>, User support, training, configuration (xml) documents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9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7263"/>
            <a:ext cx="7772400" cy="1342184"/>
          </a:xfrm>
        </p:spPr>
        <p:txBody>
          <a:bodyPr/>
          <a:lstStyle/>
          <a:p>
            <a:r>
              <a:rPr lang="en-US" dirty="0" smtClean="0"/>
              <a:t>Eclipse Parallel Tools Platform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www.eclipse.org/ptp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Outline</a:t>
            </a:r>
            <a:endParaRPr 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Overview of Eclipse and the Parallel Tools Platform (PTP</a:t>
            </a:r>
            <a:r>
              <a:rPr lang="en-US" sz="1800" dirty="0" smtClean="0"/>
              <a:t>)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Motivation for Workbench for High Performance Computing (WHPC</a:t>
            </a:r>
            <a:r>
              <a:rPr lang="en-US" sz="1800" dirty="0" smtClean="0"/>
              <a:t>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Advantages of Eclipse for HPC Software Developers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1800" dirty="0" smtClean="0"/>
              <a:t>Sustainability, Investment, Collaboration: Building Community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Challenges with DEHPC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smtClean="0"/>
              <a:t>Opportunities (for discussion)</a:t>
            </a:r>
            <a:endParaRPr lang="en-US" sz="1800" dirty="0" smtClean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E5818E92-1E86-4FF8-970A-466D5BA2365A}" type="slidenum">
              <a:rPr lang="en-US" sz="1400" smtClean="0">
                <a:latin typeface="Verdana" pitchFamily="34" charset="0"/>
              </a:rPr>
              <a:pPr/>
              <a:t>2</a:t>
            </a:fld>
            <a:endParaRPr lang="en-US" sz="1400" smtClean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36700"/>
            <a:ext cx="7996545" cy="4114800"/>
          </a:xfrm>
        </p:spPr>
        <p:txBody>
          <a:bodyPr/>
          <a:lstStyle/>
          <a:p>
            <a:r>
              <a:rPr lang="en-US" dirty="0" smtClean="0"/>
              <a:t>Integrated development environment (IDE)</a:t>
            </a:r>
          </a:p>
          <a:p>
            <a:pPr lvl="1"/>
            <a:r>
              <a:rPr lang="en-US" dirty="0" smtClean="0"/>
              <a:t>Edit code, compile, run, debug without leaving Eclipse</a:t>
            </a:r>
          </a:p>
          <a:p>
            <a:pPr lvl="1"/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1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137205" y="1266371"/>
            <a:ext cx="8868501" cy="599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551886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3715244-6574-43BF-AB32-A65F29D1FED5}" type="slidenum">
              <a:rPr lang="en-US" sz="1400" smtClean="0">
                <a:latin typeface="Verdana" pitchFamily="34" charset="0"/>
              </a:rPr>
              <a:pPr/>
              <a:t>4</a:t>
            </a:fld>
            <a:endParaRPr lang="en-US" sz="14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47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36700"/>
            <a:ext cx="7996545" cy="4114800"/>
          </a:xfrm>
        </p:spPr>
        <p:txBody>
          <a:bodyPr/>
          <a:lstStyle/>
          <a:p>
            <a:r>
              <a:rPr lang="en-US" dirty="0" smtClean="0">
                <a:solidFill>
                  <a:srgbClr val="6D6D6D"/>
                </a:solidFill>
              </a:rPr>
              <a:t>Integrated development environment (IDE)</a:t>
            </a:r>
          </a:p>
          <a:p>
            <a:pPr lvl="1"/>
            <a:r>
              <a:rPr lang="en-US" dirty="0" smtClean="0">
                <a:solidFill>
                  <a:srgbClr val="6D6D6D"/>
                </a:solidFill>
              </a:rPr>
              <a:t>Edit code, compile, run, debug without leaving Eclipse</a:t>
            </a:r>
          </a:p>
          <a:p>
            <a:pPr lvl="1"/>
            <a:r>
              <a:rPr lang="en-US" dirty="0" smtClean="0">
                <a:solidFill>
                  <a:srgbClr val="6D6D6D"/>
                </a:solidFill>
              </a:rPr>
              <a:t>Graphical user interface</a:t>
            </a:r>
            <a:br>
              <a:rPr lang="en-US" dirty="0" smtClean="0">
                <a:solidFill>
                  <a:srgbClr val="6D6D6D"/>
                </a:solidFill>
              </a:rPr>
            </a:br>
            <a:endParaRPr lang="en-US" dirty="0" smtClean="0">
              <a:solidFill>
                <a:srgbClr val="6D6D6D"/>
              </a:solidFill>
            </a:endParaRPr>
          </a:p>
          <a:p>
            <a:r>
              <a:rPr lang="en-US" b="1" dirty="0" smtClean="0"/>
              <a:t>Plug-ins </a:t>
            </a:r>
            <a:r>
              <a:rPr lang="en-US" dirty="0" smtClean="0"/>
              <a:t>add new functionality to Eclipse</a:t>
            </a:r>
          </a:p>
          <a:p>
            <a:pPr lvl="1"/>
            <a:r>
              <a:rPr lang="en-US" dirty="0" smtClean="0"/>
              <a:t>Support languages: C/C++, Fortran, Python, …</a:t>
            </a:r>
          </a:p>
          <a:p>
            <a:pPr lvl="1"/>
            <a:r>
              <a:rPr lang="en-US" dirty="0" smtClean="0"/>
              <a:t>Support version control systems: </a:t>
            </a:r>
            <a:r>
              <a:rPr lang="en-US" dirty="0" err="1" smtClean="0"/>
              <a:t>Git</a:t>
            </a:r>
            <a:r>
              <a:rPr lang="en-US" dirty="0" smtClean="0"/>
              <a:t>, Subversion, …</a:t>
            </a:r>
          </a:p>
          <a:p>
            <a:pPr lvl="1"/>
            <a:r>
              <a:rPr lang="en-US" dirty="0" smtClean="0"/>
              <a:t>Support issue tracking systems: </a:t>
            </a:r>
            <a:r>
              <a:rPr lang="en-US" dirty="0" err="1" smtClean="0"/>
              <a:t>Bugzilla</a:t>
            </a:r>
            <a:r>
              <a:rPr lang="en-US" dirty="0" smtClean="0"/>
              <a:t>, </a:t>
            </a:r>
            <a:r>
              <a:rPr lang="en-US" dirty="0" err="1" smtClean="0"/>
              <a:t>Jira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Support HPC development (?!)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0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Tools Platform (PTP)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32" y="1549657"/>
            <a:ext cx="8113174" cy="5020028"/>
          </a:xfrm>
        </p:spPr>
        <p:txBody>
          <a:bodyPr/>
          <a:lstStyle/>
          <a:p>
            <a:r>
              <a:rPr lang="en-US" b="1" dirty="0" smtClean="0"/>
              <a:t>PTP:</a:t>
            </a:r>
            <a:r>
              <a:rPr lang="en-US" dirty="0" smtClean="0"/>
              <a:t> a set of plug-ins that extend Eclipse to support HPC development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Write code on your laptop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Build it on a remote HPC system using its compilers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Run it on the remote HPC system (</a:t>
            </a:r>
            <a:r>
              <a:rPr lang="en-US" dirty="0" err="1" smtClean="0"/>
              <a:t>qsub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Debug it on the remote system (MPI debugger)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Tune it for performance on the remote system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…all inside Eclipse!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3FB18-D894-4DF0-976C-1F824D623F1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1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846B455-FF6E-467D-A7DA-D4DCAB39D4FD}" type="slidenum">
              <a:rPr lang="en-US" sz="1400" smtClean="0">
                <a:latin typeface="Verdana" pitchFamily="34" charset="0"/>
              </a:rPr>
              <a:pPr/>
              <a:t>7</a:t>
            </a:fld>
            <a:endParaRPr lang="en-US" sz="1400" smtClean="0">
              <a:latin typeface="Verdana" pitchFamily="34" charset="0"/>
            </a:endParaRPr>
          </a:p>
        </p:txBody>
      </p:sp>
      <p:pic>
        <p:nvPicPr>
          <p:cNvPr id="38917" name="Picture 5" descr="ptp-mpi-3"/>
          <p:cNvPicPr preferRelativeResize="0"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346" y="1391528"/>
            <a:ext cx="3012715" cy="2151158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19250" y="465138"/>
            <a:ext cx="650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Verdana" pitchFamily="34" charset="0"/>
              </a:rPr>
              <a:t>Eclipse Parallel Tools Platform (PTP)</a:t>
            </a:r>
            <a:r>
              <a:rPr lang="en-US" sz="2000">
                <a:latin typeface="Verdana" pitchFamily="34" charset="0"/>
              </a:rPr>
              <a:t>  </a:t>
            </a:r>
          </a:p>
        </p:txBody>
      </p:sp>
      <p:sp>
        <p:nvSpPr>
          <p:cNvPr id="38923" name="Rectangle 3"/>
          <p:cNvSpPr txBox="1">
            <a:spLocks noChangeArrowheads="1"/>
          </p:cNvSpPr>
          <p:nvPr/>
        </p:nvSpPr>
        <p:spPr bwMode="auto">
          <a:xfrm>
            <a:off x="169684" y="1026270"/>
            <a:ext cx="337036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  <a:latin typeface="Verdana" pitchFamily="34" charset="0"/>
              </a:rPr>
              <a:t>Coding &amp; Analysis</a:t>
            </a:r>
          </a:p>
        </p:txBody>
      </p:sp>
      <p:pic>
        <p:nvPicPr>
          <p:cNvPr id="24" name="Picture 1" descr="opena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0" y="1366501"/>
            <a:ext cx="70977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" descr="openacc-templa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65" y="1146212"/>
            <a:ext cx="4236742" cy="2789188"/>
          </a:xfrm>
          <a:prstGeom prst="rect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5525471" y="3592136"/>
            <a:ext cx="2783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rgbClr val="0000FF"/>
                </a:solidFill>
                <a:latin typeface="Arial" charset="0"/>
              </a:rPr>
              <a:t>Code completion</a:t>
            </a:r>
            <a:endParaRPr lang="en-US" sz="1800" i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6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3846B455-FF6E-467D-A7DA-D4DCAB39D4FD}" type="slidenum">
              <a:rPr lang="en-US" sz="1400" smtClean="0">
                <a:latin typeface="Verdana" pitchFamily="34" charset="0"/>
              </a:rPr>
              <a:pPr/>
              <a:t>8</a:t>
            </a:fld>
            <a:endParaRPr lang="en-US" sz="1400" smtClean="0">
              <a:latin typeface="Verdan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5634350" y="985740"/>
            <a:ext cx="3428578" cy="5048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FFFF00"/>
                </a:solidFill>
              </a:rPr>
              <a:t>Launching &amp; Monitoring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3895" y="1443492"/>
            <a:ext cx="7415806" cy="5295082"/>
          </a:xfrm>
          <a:noFill/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19250" y="465138"/>
            <a:ext cx="650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Verdana" pitchFamily="34" charset="0"/>
              </a:rPr>
              <a:t>Eclipse Parallel Tools Platform (PTP)</a:t>
            </a:r>
            <a:r>
              <a:rPr lang="en-US" sz="2000">
                <a:latin typeface="Verdana" pitchFamily="34" charset="0"/>
              </a:rPr>
              <a:t>  </a:t>
            </a:r>
          </a:p>
        </p:txBody>
      </p:sp>
      <p:sp>
        <p:nvSpPr>
          <p:cNvPr id="38923" name="Rectangle 3"/>
          <p:cNvSpPr txBox="1">
            <a:spLocks noChangeArrowheads="1"/>
          </p:cNvSpPr>
          <p:nvPr/>
        </p:nvSpPr>
        <p:spPr bwMode="auto">
          <a:xfrm>
            <a:off x="169684" y="1026270"/>
            <a:ext cx="337036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Coding &amp; Analysis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7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umns">
  <a:themeElements>
    <a:clrScheme name="Columns 1">
      <a:dk1>
        <a:srgbClr val="000066"/>
      </a:dk1>
      <a:lt1>
        <a:srgbClr val="FFFFFF"/>
      </a:lt1>
      <a:dk2>
        <a:srgbClr val="5E6DA4"/>
      </a:dk2>
      <a:lt2>
        <a:srgbClr val="FFFFFF"/>
      </a:lt2>
      <a:accent1>
        <a:srgbClr val="6666FF"/>
      </a:accent1>
      <a:accent2>
        <a:srgbClr val="9999FF"/>
      </a:accent2>
      <a:accent3>
        <a:srgbClr val="B6BACF"/>
      </a:accent3>
      <a:accent4>
        <a:srgbClr val="DADADA"/>
      </a:accent4>
      <a:accent5>
        <a:srgbClr val="B8B8FF"/>
      </a:accent5>
      <a:accent6>
        <a:srgbClr val="8A8AE7"/>
      </a:accent6>
      <a:hlink>
        <a:srgbClr val="FF3300"/>
      </a:hlink>
      <a:folHlink>
        <a:srgbClr val="FF9900"/>
      </a:folHlink>
    </a:clrScheme>
    <a:fontScheme name="Columns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olumns 1">
        <a:dk1>
          <a:srgbClr val="000066"/>
        </a:dk1>
        <a:lt1>
          <a:srgbClr val="FFFFFF"/>
        </a:lt1>
        <a:dk2>
          <a:srgbClr val="5E6DA4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BAC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 2">
        <a:dk1>
          <a:srgbClr val="003366"/>
        </a:dk1>
        <a:lt1>
          <a:srgbClr val="FFFFFF"/>
        </a:lt1>
        <a:dk2>
          <a:srgbClr val="5E6DA4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6BACF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 3">
        <a:dk1>
          <a:srgbClr val="000000"/>
        </a:dk1>
        <a:lt1>
          <a:srgbClr val="FFFFFF"/>
        </a:lt1>
        <a:dk2>
          <a:srgbClr val="5E6DA4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6BACF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12733</TotalTime>
  <Words>1287</Words>
  <Application>Microsoft Office PowerPoint</Application>
  <PresentationFormat>On-screen Show (4:3)</PresentationFormat>
  <Paragraphs>231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ＭＳ Ｐゴシック</vt:lpstr>
      <vt:lpstr>Times</vt:lpstr>
      <vt:lpstr>Verdana</vt:lpstr>
      <vt:lpstr>Wingdings</vt:lpstr>
      <vt:lpstr>Columns</vt:lpstr>
      <vt:lpstr>Development Environments for HPC: The View from NCSA</vt:lpstr>
      <vt:lpstr>Acknowledgements</vt:lpstr>
      <vt:lpstr>Outline</vt:lpstr>
      <vt:lpstr>Eclipse</vt:lpstr>
      <vt:lpstr>Eclipse</vt:lpstr>
      <vt:lpstr>Eclipse</vt:lpstr>
      <vt:lpstr>Parallel Tools Platform (PTP)</vt:lpstr>
      <vt:lpstr>PowerPoint Presentation</vt:lpstr>
      <vt:lpstr>Launching &amp; Monitoring</vt:lpstr>
      <vt:lpstr>Launching &amp; Monitoring</vt:lpstr>
      <vt:lpstr>Launching &amp; Monitoring</vt:lpstr>
      <vt:lpstr>Launching &amp; Monitoring</vt:lpstr>
      <vt:lpstr>Motivation for Workbench for High Performance Computing (WHPC)</vt:lpstr>
      <vt:lpstr>Improvements</vt:lpstr>
      <vt:lpstr>Consider 2 possible types of users of Eclipse Parallel Tools …</vt:lpstr>
      <vt:lpstr>Science code users/modelers</vt:lpstr>
      <vt:lpstr>Navigating Computational Science Codes</vt:lpstr>
      <vt:lpstr>Eclipse aiding in a typical code workflow…</vt:lpstr>
      <vt:lpstr>Software Specialists enabling modeling projects</vt:lpstr>
      <vt:lpstr>Source Code Control: “Team” Features</vt:lpstr>
      <vt:lpstr>Issue Tracking</vt:lpstr>
      <vt:lpstr>Eclipse Documentation</vt:lpstr>
      <vt:lpstr>Performance Tuning: PTP TAU plug-ins  http://www.cs.uoregon.edu/research/tau</vt:lpstr>
      <vt:lpstr>Sustainability, Investment, Collaboration: Building Community</vt:lpstr>
      <vt:lpstr>Sustainability, Investment, Collaboration: Building Community II</vt:lpstr>
      <vt:lpstr>Challenges for DEHPC</vt:lpstr>
      <vt:lpstr>Opportunities (for discussion)</vt:lpstr>
      <vt:lpstr>Eclipse Parallel Tools Platform  www.eclipse.org/ptp</vt:lpstr>
    </vt:vector>
  </TitlesOfParts>
  <Company>xxx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Application Development Using Eclipse and the Parallel Tools Platform</dc:title>
  <dc:creator>Jay Alameda</dc:creator>
  <cp:lastModifiedBy>Jay Alameda</cp:lastModifiedBy>
  <cp:revision>428</cp:revision>
  <cp:lastPrinted>2010-11-12T20:29:57Z</cp:lastPrinted>
  <dcterms:created xsi:type="dcterms:W3CDTF">2015-01-07T17:48:22Z</dcterms:created>
  <dcterms:modified xsi:type="dcterms:W3CDTF">2015-10-17T21:51:49Z</dcterms:modified>
</cp:coreProperties>
</file>