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0" r:id="rId1"/>
    <p:sldMasterId id="2147483671" r:id="rId2"/>
  </p:sldMasterIdLst>
  <p:notesMasterIdLst>
    <p:notesMasterId r:id="rId19"/>
  </p:notesMasterIdLst>
  <p:sldIdLst>
    <p:sldId id="256" r:id="rId3"/>
    <p:sldId id="375" r:id="rId4"/>
    <p:sldId id="309" r:id="rId5"/>
    <p:sldId id="333" r:id="rId6"/>
    <p:sldId id="353" r:id="rId7"/>
    <p:sldId id="352" r:id="rId8"/>
    <p:sldId id="357" r:id="rId9"/>
    <p:sldId id="362" r:id="rId10"/>
    <p:sldId id="337" r:id="rId11"/>
    <p:sldId id="358" r:id="rId12"/>
    <p:sldId id="359" r:id="rId13"/>
    <p:sldId id="338" r:id="rId14"/>
    <p:sldId id="363" r:id="rId15"/>
    <p:sldId id="355" r:id="rId16"/>
    <p:sldId id="365" r:id="rId17"/>
    <p:sldId id="364" r:id="rId18"/>
  </p:sldIdLst>
  <p:sldSz cx="9144000" cy="5143500" type="screen16x9"/>
  <p:notesSz cx="6858000" cy="9144000"/>
  <p:embeddedFontLst>
    <p:embeddedFont>
      <p:font typeface="Montserrat" pitchFamily="2" charset="77"/>
      <p:regular r:id="rId20"/>
      <p:bold r:id="rId21"/>
      <p:italic r:id="rId22"/>
      <p:boldItalic r:id="rId23"/>
    </p:embeddedFont>
    <p:embeddedFont>
      <p:font typeface="Montserrat SemiBold" pitchFamily="2" charset="77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C54"/>
    <a:srgbClr val="F4D2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E90970-9B1F-4018-9A0D-D7AC9BA45143}">
  <a:tblStyle styleId="{8AE90970-9B1F-4018-9A0D-D7AC9BA451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0"/>
    <p:restoredTop sz="87259"/>
  </p:normalViewPr>
  <p:slideViewPr>
    <p:cSldViewPr snapToGrid="0">
      <p:cViewPr varScale="1">
        <p:scale>
          <a:sx n="146" d="100"/>
          <a:sy n="146" d="100"/>
        </p:scale>
        <p:origin x="512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0118f0c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0118f0c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55ed0543e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55ed0543e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1516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55ed0543e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55ed0543e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Pearson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sensível</a:t>
            </a:r>
            <a:r>
              <a:rPr lang="en-US" dirty="0"/>
              <a:t> a outliers;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-1 </a:t>
            </a:r>
            <a:r>
              <a:rPr lang="en-US" dirty="0" err="1"/>
              <a:t>inversamente</a:t>
            </a:r>
            <a:r>
              <a:rPr lang="en-US" dirty="0"/>
              <a:t> </a:t>
            </a:r>
            <a:r>
              <a:rPr lang="en-US" dirty="0" err="1"/>
              <a:t>correlacionados</a:t>
            </a:r>
            <a:r>
              <a:rPr lang="en-US" dirty="0"/>
              <a:t>; 1 </a:t>
            </a:r>
            <a:r>
              <a:rPr lang="en-US" dirty="0" err="1"/>
              <a:t>diretamente</a:t>
            </a:r>
            <a:r>
              <a:rPr lang="en-US" dirty="0"/>
              <a:t> </a:t>
            </a:r>
            <a:r>
              <a:rPr lang="en-US" dirty="0" err="1"/>
              <a:t>correlacionados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47185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55ed0543e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55ed0543e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5669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55ed0543e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55ed0543e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Pearson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sensível</a:t>
            </a:r>
            <a:r>
              <a:rPr lang="en-US" dirty="0"/>
              <a:t> a outliers;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-1 </a:t>
            </a:r>
            <a:r>
              <a:rPr lang="en-US" dirty="0" err="1"/>
              <a:t>inversamente</a:t>
            </a:r>
            <a:r>
              <a:rPr lang="en-US" dirty="0"/>
              <a:t> </a:t>
            </a:r>
            <a:r>
              <a:rPr lang="en-US" dirty="0" err="1"/>
              <a:t>correlacionados</a:t>
            </a:r>
            <a:r>
              <a:rPr lang="en-US" dirty="0"/>
              <a:t>; 1 </a:t>
            </a:r>
            <a:r>
              <a:rPr lang="en-US" dirty="0" err="1"/>
              <a:t>diretamente</a:t>
            </a:r>
            <a:r>
              <a:rPr lang="en-US" dirty="0"/>
              <a:t> </a:t>
            </a:r>
            <a:r>
              <a:rPr lang="en-US" dirty="0" err="1"/>
              <a:t>correlacionados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33649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55ed0543e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55ed0543e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12715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55ed0543e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55ed0543e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Pearson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sensível</a:t>
            </a:r>
            <a:r>
              <a:rPr lang="en-US" dirty="0"/>
              <a:t> a outliers;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-1 </a:t>
            </a:r>
            <a:r>
              <a:rPr lang="en-US" dirty="0" err="1"/>
              <a:t>inversamente</a:t>
            </a:r>
            <a:r>
              <a:rPr lang="en-US" dirty="0"/>
              <a:t> </a:t>
            </a:r>
            <a:r>
              <a:rPr lang="en-US" dirty="0" err="1"/>
              <a:t>correlacionados</a:t>
            </a:r>
            <a:r>
              <a:rPr lang="en-US" dirty="0"/>
              <a:t>; 1 </a:t>
            </a:r>
            <a:r>
              <a:rPr lang="en-US" dirty="0" err="1"/>
              <a:t>diretamente</a:t>
            </a:r>
            <a:r>
              <a:rPr lang="en-US" dirty="0"/>
              <a:t> </a:t>
            </a:r>
            <a:r>
              <a:rPr lang="en-US" dirty="0" err="1"/>
              <a:t>correlacionados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03154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55ed0543e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55ed0543e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Pearson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sensível</a:t>
            </a:r>
            <a:r>
              <a:rPr lang="en-US" dirty="0"/>
              <a:t> a outliers;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-1 </a:t>
            </a:r>
            <a:r>
              <a:rPr lang="en-US" dirty="0" err="1"/>
              <a:t>inversamente</a:t>
            </a:r>
            <a:r>
              <a:rPr lang="en-US" dirty="0"/>
              <a:t> </a:t>
            </a:r>
            <a:r>
              <a:rPr lang="en-US" dirty="0" err="1"/>
              <a:t>correlacionados</a:t>
            </a:r>
            <a:r>
              <a:rPr lang="en-US" dirty="0"/>
              <a:t>; 1 </a:t>
            </a:r>
            <a:r>
              <a:rPr lang="en-US" dirty="0" err="1"/>
              <a:t>diretamente</a:t>
            </a:r>
            <a:r>
              <a:rPr lang="en-US" dirty="0"/>
              <a:t> </a:t>
            </a:r>
            <a:r>
              <a:rPr lang="en-US" dirty="0" err="1"/>
              <a:t>correlacionados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0279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55ed0543e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55ed0543e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6497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55ed0543e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55ed0543e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3710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55ed0543e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55ed0543e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Postgree</a:t>
            </a:r>
            <a:r>
              <a:rPr lang="pt-BR" dirty="0"/>
              <a:t>; SQL Server (Microsoft); MySQL;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398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55ed0543e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55ed0543e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3283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55ed0543e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55ed0543e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 </a:t>
            </a:r>
            <a:r>
              <a:rPr lang="en-US" dirty="0" err="1"/>
              <a:t>refinamento</a:t>
            </a:r>
            <a:r>
              <a:rPr lang="en-US" dirty="0"/>
              <a:t> </a:t>
            </a:r>
            <a:r>
              <a:rPr lang="en-US" dirty="0" err="1"/>
              <a:t>depende</a:t>
            </a:r>
            <a:r>
              <a:rPr lang="en-US" dirty="0"/>
              <a:t> do </a:t>
            </a:r>
            <a:r>
              <a:rPr lang="en-US" dirty="0" err="1"/>
              <a:t>parâmetros</a:t>
            </a:r>
            <a:r>
              <a:rPr lang="en-US" dirty="0"/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Ambos </a:t>
            </a:r>
            <a:r>
              <a:rPr lang="en-US" dirty="0" err="1"/>
              <a:t>estão</a:t>
            </a:r>
            <a:r>
              <a:rPr lang="en-US" dirty="0"/>
              <a:t> </a:t>
            </a:r>
            <a:r>
              <a:rPr lang="en-US" dirty="0" err="1"/>
              <a:t>certos</a:t>
            </a:r>
            <a:r>
              <a:rPr lang="en-US" dirty="0"/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Validação</a:t>
            </a:r>
            <a:r>
              <a:rPr lang="en-US" dirty="0"/>
              <a:t> </a:t>
            </a:r>
            <a:r>
              <a:rPr lang="en-US" dirty="0" err="1"/>
              <a:t>auxilia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Medidas</a:t>
            </a:r>
            <a:r>
              <a:rPr lang="en-US" dirty="0"/>
              <a:t> de </a:t>
            </a:r>
            <a:r>
              <a:rPr lang="en-US" dirty="0" err="1"/>
              <a:t>validação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tendenciosa</a:t>
            </a:r>
            <a:r>
              <a:rPr lang="en-US" dirty="0"/>
              <a:t> – </a:t>
            </a:r>
            <a:r>
              <a:rPr lang="en-US" dirty="0" err="1"/>
              <a:t>várias</a:t>
            </a:r>
            <a:r>
              <a:rPr lang="en-US" dirty="0"/>
              <a:t> </a:t>
            </a:r>
            <a:r>
              <a:rPr lang="en-US" dirty="0" err="1"/>
              <a:t>devem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aplicadas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2717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55ed0543e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55ed0543e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1144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55ed0543e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55ed0543e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5274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55ed0543e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55ed0543e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4126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5825" y="1785875"/>
            <a:ext cx="1868945" cy="157177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5"/>
          <p:cNvSpPr txBox="1"/>
          <p:nvPr/>
        </p:nvSpPr>
        <p:spPr>
          <a:xfrm>
            <a:off x="4511600" y="1357339"/>
            <a:ext cx="3743400" cy="23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Clusterização</a:t>
            </a:r>
            <a:endParaRPr sz="36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/>
        </p:nvSpPr>
        <p:spPr>
          <a:xfrm>
            <a:off x="0" y="100850"/>
            <a:ext cx="91440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US" sz="3600" dirty="0" err="1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Fluxo</a:t>
            </a:r>
            <a:r>
              <a:rPr lang="en-US" sz="36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de </a:t>
            </a:r>
            <a:r>
              <a:rPr lang="en-US" sz="3600" dirty="0" err="1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Modelagem</a:t>
            </a:r>
            <a:endParaRPr lang="en-US" sz="36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78" name="Google Shape;178;p33"/>
          <p:cNvCxnSpPr/>
          <p:nvPr/>
        </p:nvCxnSpPr>
        <p:spPr>
          <a:xfrm>
            <a:off x="1244550" y="843956"/>
            <a:ext cx="7195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9" name="Google Shape;179;p33"/>
          <p:cNvSpPr txBox="1"/>
          <p:nvPr/>
        </p:nvSpPr>
        <p:spPr>
          <a:xfrm>
            <a:off x="452487" y="1031249"/>
            <a:ext cx="8447038" cy="366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50000"/>
              </a:lnSpc>
              <a:spcAft>
                <a:spcPts val="1200"/>
              </a:spcAft>
              <a:buClr>
                <a:srgbClr val="F4D222"/>
              </a:buClr>
              <a:buFont typeface="Wingdings" pitchFamily="2" charset="2"/>
              <a:buChar char="ü"/>
            </a:pP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Como </a:t>
            </a:r>
            <a:r>
              <a:rPr lang="en-US" sz="1800" i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representar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os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dados </a:t>
            </a: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em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algoritmos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agrupamentos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</a:p>
          <a:p>
            <a:pPr marL="285750" lvl="0" indent="-285750">
              <a:lnSpc>
                <a:spcPct val="150000"/>
              </a:lnSpc>
              <a:spcAft>
                <a:spcPts val="1200"/>
              </a:spcAft>
              <a:buClr>
                <a:srgbClr val="F4D222"/>
              </a:buClr>
              <a:buFont typeface="Wingdings" pitchFamily="2" charset="2"/>
              <a:buChar char="ü"/>
            </a:pP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Matriz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objetos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– similar </a:t>
            </a: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ao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visto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em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algoritmos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preditivos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</a:p>
          <a:p>
            <a:pPr marL="285750" lvl="0" indent="-285750">
              <a:lnSpc>
                <a:spcPct val="150000"/>
              </a:lnSpc>
              <a:spcAft>
                <a:spcPts val="1200"/>
              </a:spcAft>
              <a:buClr>
                <a:srgbClr val="F4D222"/>
              </a:buClr>
              <a:buFont typeface="Wingdings" pitchFamily="2" charset="2"/>
              <a:buChar char="ü"/>
            </a:pP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Matriz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similaridade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– </a:t>
            </a: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cada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elemento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da </a:t>
            </a: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matriz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>
                <a:solidFill>
                  <a:schemeClr val="lt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S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é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dado pela </a:t>
            </a: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distância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>
                <a:solidFill>
                  <a:schemeClr val="lt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d(x</a:t>
            </a:r>
            <a:r>
              <a:rPr lang="en-US" sz="1800" baseline="-25000" dirty="0">
                <a:solidFill>
                  <a:schemeClr val="lt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i</a:t>
            </a:r>
            <a:r>
              <a:rPr lang="en-US" sz="1800" dirty="0">
                <a:solidFill>
                  <a:schemeClr val="lt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, </a:t>
            </a:r>
            <a:r>
              <a:rPr lang="en-US" sz="1800" dirty="0" err="1">
                <a:solidFill>
                  <a:schemeClr val="lt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x</a:t>
            </a:r>
            <a:r>
              <a:rPr lang="en-US" sz="1800" baseline="-25000" dirty="0" err="1">
                <a:solidFill>
                  <a:schemeClr val="lt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j</a:t>
            </a:r>
            <a:r>
              <a:rPr lang="en-US" sz="1800" dirty="0">
                <a:solidFill>
                  <a:schemeClr val="lt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), </a:t>
            </a:r>
            <a:r>
              <a:rPr lang="en-US" sz="1800" dirty="0" err="1">
                <a:solidFill>
                  <a:schemeClr val="lt1"/>
                </a:solidFill>
                <a:latin typeface="Montserrat"/>
                <a:sym typeface="Montserrat"/>
              </a:rPr>
              <a:t>ou</a:t>
            </a:r>
            <a:r>
              <a:rPr lang="en-US" sz="1800" dirty="0">
                <a:solidFill>
                  <a:schemeClr val="lt1"/>
                </a:solidFill>
                <a:latin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Montserrat"/>
                <a:sym typeface="Montserrat"/>
              </a:rPr>
              <a:t>similaridade</a:t>
            </a:r>
            <a:r>
              <a:rPr lang="en-US" sz="1800" dirty="0">
                <a:solidFill>
                  <a:schemeClr val="lt1"/>
                </a:solidFill>
                <a:latin typeface="Montserrat"/>
                <a:sym typeface="Montserrat"/>
              </a:rPr>
              <a:t> </a:t>
            </a:r>
            <a:r>
              <a:rPr lang="en-US" sz="1800" dirty="0">
                <a:solidFill>
                  <a:schemeClr val="lt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s(x</a:t>
            </a:r>
            <a:r>
              <a:rPr lang="en-US" sz="1800" baseline="-25000" dirty="0">
                <a:solidFill>
                  <a:schemeClr val="lt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i</a:t>
            </a:r>
            <a:r>
              <a:rPr lang="en-US" sz="1800" dirty="0">
                <a:solidFill>
                  <a:schemeClr val="lt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, </a:t>
            </a:r>
            <a:r>
              <a:rPr lang="en-US" sz="1800" dirty="0" err="1">
                <a:solidFill>
                  <a:schemeClr val="lt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x</a:t>
            </a:r>
            <a:r>
              <a:rPr lang="en-US" sz="1800" baseline="-25000" dirty="0" err="1">
                <a:solidFill>
                  <a:schemeClr val="lt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j</a:t>
            </a:r>
            <a:r>
              <a:rPr lang="en-US" sz="1800" dirty="0">
                <a:solidFill>
                  <a:schemeClr val="lt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), </a:t>
            </a:r>
            <a:r>
              <a:rPr lang="en-US" sz="1800" dirty="0">
                <a:solidFill>
                  <a:schemeClr val="lt1"/>
                </a:solidFill>
                <a:latin typeface="Montserrat"/>
                <a:sym typeface="Montserrat"/>
              </a:rPr>
              <a:t>entre </a:t>
            </a:r>
            <a:r>
              <a:rPr lang="en-US" sz="1800" dirty="0" err="1">
                <a:solidFill>
                  <a:schemeClr val="lt1"/>
                </a:solidFill>
                <a:latin typeface="Montserrat"/>
                <a:sym typeface="Montserrat"/>
              </a:rPr>
              <a:t>os</a:t>
            </a:r>
            <a:r>
              <a:rPr lang="en-US" sz="1800" dirty="0">
                <a:solidFill>
                  <a:schemeClr val="lt1"/>
                </a:solidFill>
                <a:latin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Montserrat"/>
                <a:sym typeface="Montserrat"/>
              </a:rPr>
              <a:t>objetos</a:t>
            </a:r>
            <a:r>
              <a:rPr lang="en-US" sz="1800" dirty="0">
                <a:solidFill>
                  <a:schemeClr val="lt1"/>
                </a:solidFill>
                <a:latin typeface="Montserrat"/>
                <a:sym typeface="Montserrat"/>
              </a:rPr>
              <a:t> </a:t>
            </a:r>
            <a:r>
              <a:rPr lang="en-US" sz="1800" dirty="0">
                <a:solidFill>
                  <a:schemeClr val="lt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x</a:t>
            </a:r>
            <a:r>
              <a:rPr lang="en-US" sz="1800" baseline="-25000" dirty="0">
                <a:solidFill>
                  <a:schemeClr val="lt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i </a:t>
            </a:r>
            <a:r>
              <a:rPr lang="en-US" sz="1800" dirty="0">
                <a:solidFill>
                  <a:schemeClr val="lt1"/>
                </a:solidFill>
                <a:latin typeface="Montserrat"/>
                <a:sym typeface="Montserrat"/>
              </a:rPr>
              <a:t>e</a:t>
            </a:r>
            <a:r>
              <a:rPr lang="en-US" sz="1800" dirty="0">
                <a:solidFill>
                  <a:schemeClr val="lt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x</a:t>
            </a:r>
            <a:r>
              <a:rPr lang="en-US" sz="1800" baseline="-25000" dirty="0" err="1">
                <a:solidFill>
                  <a:schemeClr val="lt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j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</a:p>
          <a:p>
            <a:pPr marL="285750" lvl="0" indent="-285750">
              <a:lnSpc>
                <a:spcPct val="150000"/>
              </a:lnSpc>
              <a:spcAft>
                <a:spcPts val="1200"/>
              </a:spcAft>
              <a:buClr>
                <a:srgbClr val="F4D222"/>
              </a:buClr>
              <a:buFont typeface="Wingdings" pitchFamily="2" charset="2"/>
              <a:buChar char="ü"/>
            </a:pP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Grafo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similaridade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– </a:t>
            </a: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diversas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topologias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como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i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minimum spanning tree.</a:t>
            </a:r>
          </a:p>
        </p:txBody>
      </p:sp>
    </p:spTree>
    <p:extLst>
      <p:ext uri="{BB962C8B-B14F-4D97-AF65-F5344CB8AC3E}">
        <p14:creationId xmlns:p14="http://schemas.microsoft.com/office/powerpoint/2010/main" val="71034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/>
        </p:nvSpPr>
        <p:spPr>
          <a:xfrm>
            <a:off x="0" y="100850"/>
            <a:ext cx="91440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US" sz="3600" dirty="0" err="1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Fluxo</a:t>
            </a:r>
            <a:r>
              <a:rPr lang="en-US" sz="36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de </a:t>
            </a:r>
            <a:r>
              <a:rPr lang="en-US" sz="3600" dirty="0" err="1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Modelagem</a:t>
            </a:r>
            <a:endParaRPr lang="en-US" sz="36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78" name="Google Shape;178;p33"/>
          <p:cNvCxnSpPr/>
          <p:nvPr/>
        </p:nvCxnSpPr>
        <p:spPr>
          <a:xfrm>
            <a:off x="1244550" y="843956"/>
            <a:ext cx="7195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9" name="Google Shape;179;p33"/>
          <p:cNvSpPr txBox="1"/>
          <p:nvPr/>
        </p:nvSpPr>
        <p:spPr>
          <a:xfrm>
            <a:off x="460954" y="1031249"/>
            <a:ext cx="8447038" cy="366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50000"/>
              </a:lnSpc>
              <a:spcAft>
                <a:spcPts val="1200"/>
              </a:spcAft>
              <a:buClr>
                <a:srgbClr val="F4D222"/>
              </a:buClr>
              <a:buFont typeface="Wingdings" pitchFamily="2" charset="2"/>
              <a:buChar char="ü"/>
            </a:pP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Possíveis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medidas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proximidade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/</a:t>
            </a: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similaridade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</a:p>
          <a:p>
            <a:pPr marL="285750" lvl="0" indent="-285750">
              <a:lnSpc>
                <a:spcPct val="150000"/>
              </a:lnSpc>
              <a:spcAft>
                <a:spcPts val="1200"/>
              </a:spcAft>
              <a:buClr>
                <a:srgbClr val="F4D222"/>
              </a:buClr>
              <a:buFont typeface="Wingdings" pitchFamily="2" charset="2"/>
              <a:buChar char="ü"/>
            </a:pP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Distâncias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clássicas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Minkowski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Manhanttan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euclidiana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);</a:t>
            </a:r>
          </a:p>
          <a:p>
            <a:pPr marL="285750" lvl="0" indent="-285750">
              <a:lnSpc>
                <a:spcPct val="150000"/>
              </a:lnSpc>
              <a:spcAft>
                <a:spcPts val="1200"/>
              </a:spcAft>
              <a:buClr>
                <a:srgbClr val="F4D222"/>
              </a:buClr>
              <a:buFont typeface="Wingdings" pitchFamily="2" charset="2"/>
              <a:buChar char="ü"/>
            </a:pP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Cosseno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</a:p>
          <a:p>
            <a:pPr marL="285750" lvl="0" indent="-285750">
              <a:lnSpc>
                <a:spcPct val="150000"/>
              </a:lnSpc>
              <a:spcAft>
                <a:spcPts val="1200"/>
              </a:spcAft>
              <a:buClr>
                <a:srgbClr val="F4D222"/>
              </a:buClr>
              <a:buFont typeface="Wingdings" pitchFamily="2" charset="2"/>
              <a:buChar char="ü"/>
            </a:pP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Correlação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de Pearson;</a:t>
            </a:r>
          </a:p>
          <a:p>
            <a:pPr marL="285750" lvl="0" indent="-285750">
              <a:lnSpc>
                <a:spcPct val="150000"/>
              </a:lnSpc>
              <a:spcAft>
                <a:spcPts val="1200"/>
              </a:spcAft>
              <a:buClr>
                <a:srgbClr val="F4D222"/>
              </a:buClr>
              <a:buFont typeface="Wingdings" pitchFamily="2" charset="2"/>
              <a:buChar char="ü"/>
            </a:pP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Distância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de Hamming;</a:t>
            </a:r>
          </a:p>
          <a:p>
            <a:pPr marL="285750" lvl="0" indent="-285750">
              <a:lnSpc>
                <a:spcPct val="150000"/>
              </a:lnSpc>
              <a:spcAft>
                <a:spcPts val="1200"/>
              </a:spcAft>
              <a:buClr>
                <a:srgbClr val="F4D222"/>
              </a:buClr>
              <a:buFont typeface="Wingdings" pitchFamily="2" charset="2"/>
              <a:buChar char="ü"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>
              <a:lnSpc>
                <a:spcPct val="150000"/>
              </a:lnSpc>
              <a:spcAft>
                <a:spcPts val="1200"/>
              </a:spcAft>
              <a:buClr>
                <a:srgbClr val="F4D222"/>
              </a:buClr>
              <a:buFont typeface="Wingdings" pitchFamily="2" charset="2"/>
              <a:buChar char="ü"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>
              <a:lnSpc>
                <a:spcPct val="150000"/>
              </a:lnSpc>
              <a:spcAft>
                <a:spcPts val="1200"/>
              </a:spcAft>
              <a:buClr>
                <a:srgbClr val="F4D222"/>
              </a:buClr>
              <a:buFont typeface="Wingdings" pitchFamily="2" charset="2"/>
              <a:buChar char="ü"/>
            </a:pPr>
            <a:endParaRPr lang="en-US" sz="1800" dirty="0">
              <a:solidFill>
                <a:schemeClr val="lt1"/>
              </a:solidFill>
              <a:latin typeface="Courier New" panose="02070309020205020404" pitchFamily="49" charset="0"/>
              <a:ea typeface="Montserrat"/>
              <a:cs typeface="Courier New" panose="02070309020205020404" pitchFamily="49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066893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/>
        </p:nvSpPr>
        <p:spPr>
          <a:xfrm>
            <a:off x="0" y="100850"/>
            <a:ext cx="91440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US" sz="3600" dirty="0" err="1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Fluxo</a:t>
            </a:r>
            <a:r>
              <a:rPr lang="en-US" sz="36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de </a:t>
            </a:r>
            <a:r>
              <a:rPr lang="en-US" sz="3600" dirty="0" err="1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Modelagem</a:t>
            </a:r>
            <a:endParaRPr lang="en-US" sz="36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78" name="Google Shape;178;p33"/>
          <p:cNvCxnSpPr/>
          <p:nvPr/>
        </p:nvCxnSpPr>
        <p:spPr>
          <a:xfrm>
            <a:off x="1244550" y="843956"/>
            <a:ext cx="7195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9" name="Google Shape;179;p33"/>
          <p:cNvSpPr txBox="1"/>
          <p:nvPr/>
        </p:nvSpPr>
        <p:spPr>
          <a:xfrm>
            <a:off x="460954" y="1031249"/>
            <a:ext cx="8447038" cy="366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50000"/>
              </a:lnSpc>
              <a:spcAft>
                <a:spcPts val="1200"/>
              </a:spcAft>
              <a:buClr>
                <a:srgbClr val="F4D222"/>
              </a:buClr>
              <a:buFont typeface="Wingdings" pitchFamily="2" charset="2"/>
              <a:buChar char="ü"/>
            </a:pP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Na </a:t>
            </a: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etapa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sz="1800" i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agrupamento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(“</a:t>
            </a: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ajuste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”), </a:t>
            </a: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podemos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utilizar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dois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tipos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estruturas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principais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185476-F2C8-7043-9FAF-995BFA0F2785}"/>
              </a:ext>
            </a:extLst>
          </p:cNvPr>
          <p:cNvSpPr/>
          <p:nvPr/>
        </p:nvSpPr>
        <p:spPr>
          <a:xfrm>
            <a:off x="3115375" y="2044304"/>
            <a:ext cx="1800000" cy="540000"/>
          </a:xfrm>
          <a:prstGeom prst="rect">
            <a:avLst/>
          </a:prstGeom>
          <a:solidFill>
            <a:schemeClr val="bg1"/>
          </a:solidFill>
          <a:ln>
            <a:solidFill>
              <a:srgbClr val="2B3C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2B3C54"/>
                </a:solidFill>
              </a:rPr>
              <a:t>Algoritmo</a:t>
            </a:r>
            <a:r>
              <a:rPr lang="en-US" dirty="0">
                <a:solidFill>
                  <a:srgbClr val="2B3C54"/>
                </a:solidFill>
              </a:rPr>
              <a:t> de </a:t>
            </a:r>
            <a:r>
              <a:rPr lang="en-US" dirty="0" err="1">
                <a:solidFill>
                  <a:srgbClr val="2B3C54"/>
                </a:solidFill>
              </a:rPr>
              <a:t>Agrupamento</a:t>
            </a:r>
            <a:endParaRPr lang="en-US" dirty="0">
              <a:solidFill>
                <a:srgbClr val="2B3C54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D54725-C24A-814D-8407-A668B8050F71}"/>
              </a:ext>
            </a:extLst>
          </p:cNvPr>
          <p:cNvSpPr/>
          <p:nvPr/>
        </p:nvSpPr>
        <p:spPr>
          <a:xfrm>
            <a:off x="1723616" y="2898540"/>
            <a:ext cx="1800000" cy="540000"/>
          </a:xfrm>
          <a:prstGeom prst="rect">
            <a:avLst/>
          </a:prstGeom>
          <a:solidFill>
            <a:schemeClr val="bg1"/>
          </a:solidFill>
          <a:ln>
            <a:solidFill>
              <a:srgbClr val="2B3C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2B3C54"/>
                </a:solidFill>
              </a:rPr>
              <a:t>Não</a:t>
            </a:r>
            <a:r>
              <a:rPr lang="en-US" dirty="0">
                <a:solidFill>
                  <a:srgbClr val="2B3C54"/>
                </a:solidFill>
              </a:rPr>
              <a:t> </a:t>
            </a:r>
            <a:r>
              <a:rPr lang="en-US" dirty="0" err="1">
                <a:solidFill>
                  <a:srgbClr val="2B3C54"/>
                </a:solidFill>
              </a:rPr>
              <a:t>Exclusivo</a:t>
            </a:r>
            <a:endParaRPr lang="en-US" dirty="0">
              <a:solidFill>
                <a:srgbClr val="2B3C54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F22EDF-DD8B-8C43-960C-7287A52BB9A8}"/>
              </a:ext>
            </a:extLst>
          </p:cNvPr>
          <p:cNvSpPr/>
          <p:nvPr/>
        </p:nvSpPr>
        <p:spPr>
          <a:xfrm>
            <a:off x="4573627" y="2897259"/>
            <a:ext cx="1800000" cy="540000"/>
          </a:xfrm>
          <a:prstGeom prst="rect">
            <a:avLst/>
          </a:prstGeom>
          <a:solidFill>
            <a:schemeClr val="bg1"/>
          </a:solidFill>
          <a:ln>
            <a:solidFill>
              <a:srgbClr val="2B3C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2B3C54"/>
                </a:solidFill>
              </a:rPr>
              <a:t>Exclusivo</a:t>
            </a:r>
            <a:endParaRPr lang="en-US" dirty="0">
              <a:solidFill>
                <a:srgbClr val="2B3C54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943F78-E5D3-9D44-BA36-08B1B13C2947}"/>
              </a:ext>
            </a:extLst>
          </p:cNvPr>
          <p:cNvSpPr/>
          <p:nvPr/>
        </p:nvSpPr>
        <p:spPr>
          <a:xfrm>
            <a:off x="3115375" y="3950455"/>
            <a:ext cx="1800000" cy="540000"/>
          </a:xfrm>
          <a:prstGeom prst="rect">
            <a:avLst/>
          </a:prstGeom>
          <a:solidFill>
            <a:schemeClr val="bg1"/>
          </a:solidFill>
          <a:ln>
            <a:solidFill>
              <a:srgbClr val="2B3C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2B3C54"/>
                </a:solidFill>
              </a:rPr>
              <a:t>Hierárquico</a:t>
            </a:r>
            <a:endParaRPr lang="en-US" dirty="0">
              <a:solidFill>
                <a:srgbClr val="2B3C54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5AEB92-86A2-0343-9ECA-28785EFD4D3B}"/>
              </a:ext>
            </a:extLst>
          </p:cNvPr>
          <p:cNvSpPr/>
          <p:nvPr/>
        </p:nvSpPr>
        <p:spPr>
          <a:xfrm>
            <a:off x="6115748" y="3950455"/>
            <a:ext cx="1800000" cy="540000"/>
          </a:xfrm>
          <a:prstGeom prst="rect">
            <a:avLst/>
          </a:prstGeom>
          <a:solidFill>
            <a:schemeClr val="bg1"/>
          </a:solidFill>
          <a:ln>
            <a:solidFill>
              <a:srgbClr val="2B3C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2B3C54"/>
                </a:solidFill>
              </a:rPr>
              <a:t>Particional</a:t>
            </a:r>
            <a:endParaRPr lang="en-US" dirty="0">
              <a:solidFill>
                <a:srgbClr val="2B3C54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D2E01D3-3F25-4743-A684-F0B8FCE6DDA0}"/>
              </a:ext>
            </a:extLst>
          </p:cNvPr>
          <p:cNvCxnSpPr>
            <a:stCxn id="2" idx="2"/>
            <a:endCxn id="8" idx="3"/>
          </p:cNvCxnSpPr>
          <p:nvPr/>
        </p:nvCxnSpPr>
        <p:spPr>
          <a:xfrm flipH="1">
            <a:off x="3523616" y="2584304"/>
            <a:ext cx="491759" cy="584236"/>
          </a:xfrm>
          <a:prstGeom prst="straightConnector1">
            <a:avLst/>
          </a:prstGeom>
          <a:ln w="38100">
            <a:solidFill>
              <a:srgbClr val="F4D2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2AB77B-6F27-1243-938A-4FE02C98B610}"/>
              </a:ext>
            </a:extLst>
          </p:cNvPr>
          <p:cNvCxnSpPr>
            <a:stCxn id="2" idx="2"/>
            <a:endCxn id="9" idx="1"/>
          </p:cNvCxnSpPr>
          <p:nvPr/>
        </p:nvCxnSpPr>
        <p:spPr>
          <a:xfrm>
            <a:off x="4015375" y="2584304"/>
            <a:ext cx="558252" cy="582955"/>
          </a:xfrm>
          <a:prstGeom prst="straightConnector1">
            <a:avLst/>
          </a:prstGeom>
          <a:ln w="38100">
            <a:solidFill>
              <a:srgbClr val="F4D2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6348A7-1890-6848-9DF2-747F0275362F}"/>
              </a:ext>
            </a:extLst>
          </p:cNvPr>
          <p:cNvCxnSpPr>
            <a:stCxn id="9" idx="2"/>
            <a:endCxn id="10" idx="3"/>
          </p:cNvCxnSpPr>
          <p:nvPr/>
        </p:nvCxnSpPr>
        <p:spPr>
          <a:xfrm flipH="1">
            <a:off x="4915375" y="3437259"/>
            <a:ext cx="558252" cy="783196"/>
          </a:xfrm>
          <a:prstGeom prst="straightConnector1">
            <a:avLst/>
          </a:prstGeom>
          <a:ln w="38100">
            <a:solidFill>
              <a:srgbClr val="F4D2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3C94BE-0B2C-A04C-BEAC-A718A82B37AA}"/>
              </a:ext>
            </a:extLst>
          </p:cNvPr>
          <p:cNvCxnSpPr>
            <a:cxnSpLocks/>
            <a:stCxn id="9" idx="2"/>
            <a:endCxn id="11" idx="1"/>
          </p:cNvCxnSpPr>
          <p:nvPr/>
        </p:nvCxnSpPr>
        <p:spPr>
          <a:xfrm>
            <a:off x="5473627" y="3437259"/>
            <a:ext cx="642121" cy="783196"/>
          </a:xfrm>
          <a:prstGeom prst="straightConnector1">
            <a:avLst/>
          </a:prstGeom>
          <a:ln w="38100">
            <a:solidFill>
              <a:srgbClr val="F4D2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922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/>
        </p:nvSpPr>
        <p:spPr>
          <a:xfrm>
            <a:off x="0" y="100850"/>
            <a:ext cx="91440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US" sz="3600" dirty="0" err="1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Fluxo</a:t>
            </a:r>
            <a:r>
              <a:rPr lang="en-US" sz="36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de </a:t>
            </a:r>
            <a:r>
              <a:rPr lang="en-US" sz="3600" dirty="0" err="1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Modelagem</a:t>
            </a:r>
            <a:endParaRPr lang="en-US" sz="36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78" name="Google Shape;178;p33"/>
          <p:cNvCxnSpPr/>
          <p:nvPr/>
        </p:nvCxnSpPr>
        <p:spPr>
          <a:xfrm>
            <a:off x="1244550" y="843956"/>
            <a:ext cx="7195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9" name="Google Shape;179;p33"/>
          <p:cNvSpPr txBox="1"/>
          <p:nvPr/>
        </p:nvSpPr>
        <p:spPr>
          <a:xfrm>
            <a:off x="460954" y="1031249"/>
            <a:ext cx="8447038" cy="366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50000"/>
              </a:lnSpc>
              <a:spcAft>
                <a:spcPts val="1200"/>
              </a:spcAft>
              <a:buClr>
                <a:srgbClr val="F4D222"/>
              </a:buClr>
              <a:buFont typeface="Wingdings" pitchFamily="2" charset="2"/>
              <a:buChar char="ü"/>
            </a:pP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Na </a:t>
            </a: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penúltima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etapa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fazemos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 </a:t>
            </a:r>
            <a:r>
              <a:rPr lang="en-US" sz="1800" i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validação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do </a:t>
            </a: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modelo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determinando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se </a:t>
            </a: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os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clusters </a:t>
            </a: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são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significativos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</a:p>
          <a:p>
            <a:pPr marL="285750" lvl="0" indent="-285750">
              <a:lnSpc>
                <a:spcPct val="150000"/>
              </a:lnSpc>
              <a:spcAft>
                <a:spcPts val="1200"/>
              </a:spcAft>
              <a:buClr>
                <a:srgbClr val="F4D222"/>
              </a:buClr>
              <a:buFont typeface="Wingdings" pitchFamily="2" charset="2"/>
              <a:buChar char="ü"/>
            </a:pP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Maioria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dos </a:t>
            </a: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problemas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é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NP (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Non-Deterministic Polynomial time)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</a:p>
          <a:p>
            <a:pPr marL="285750" lvl="0" indent="-285750">
              <a:lnSpc>
                <a:spcPct val="150000"/>
              </a:lnSpc>
              <a:spcAft>
                <a:spcPts val="1200"/>
              </a:spcAft>
              <a:buClr>
                <a:srgbClr val="F4D222"/>
              </a:buClr>
              <a:buFont typeface="Wingdings" pitchFamily="2" charset="2"/>
              <a:buChar char="ü"/>
            </a:pP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Todas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as </a:t>
            </a: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abordagens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são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heurísticas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algn="ctr">
              <a:lnSpc>
                <a:spcPct val="150000"/>
              </a:lnSpc>
              <a:spcAft>
                <a:spcPts val="1200"/>
              </a:spcAft>
              <a:buClr>
                <a:srgbClr val="F4D222"/>
              </a:buClr>
            </a:pPr>
            <a:r>
              <a:rPr lang="en-US" sz="1800" i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lang="en-US" sz="1800" i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Diferentes</a:t>
            </a:r>
            <a:r>
              <a:rPr lang="en-US" sz="1800" i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i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agrupamentos</a:t>
            </a:r>
            <a:r>
              <a:rPr lang="en-US" sz="1800" i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i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são</a:t>
            </a:r>
            <a:r>
              <a:rPr lang="en-US" sz="1800" i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i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corretos</a:t>
            </a:r>
            <a:r>
              <a:rPr lang="en-US" sz="1800" i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para </a:t>
            </a:r>
            <a:r>
              <a:rPr lang="en-US" sz="1800" i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diferentes</a:t>
            </a:r>
            <a:r>
              <a:rPr lang="en-US" sz="1800" i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i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propósitos</a:t>
            </a:r>
            <a:r>
              <a:rPr lang="en-US" sz="1800" i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800" i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assim</a:t>
            </a:r>
            <a:r>
              <a:rPr lang="en-US" sz="1800" i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800" i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não</a:t>
            </a:r>
            <a:r>
              <a:rPr lang="en-US" sz="1800" i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i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podemos</a:t>
            </a:r>
            <a:r>
              <a:rPr lang="en-US" sz="1800" i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i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dizer</a:t>
            </a:r>
            <a:r>
              <a:rPr lang="en-US" sz="1800" i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que um </a:t>
            </a:r>
            <a:r>
              <a:rPr lang="en-US" sz="1800" i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agrupamento</a:t>
            </a:r>
            <a:r>
              <a:rPr lang="en-US" sz="1800" i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i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é</a:t>
            </a:r>
            <a:r>
              <a:rPr lang="en-US" sz="1800" i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i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melhor</a:t>
            </a:r>
            <a:r>
              <a:rPr lang="en-US" sz="1800" i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.” </a:t>
            </a:r>
          </a:p>
          <a:p>
            <a:pPr algn="r">
              <a:lnSpc>
                <a:spcPct val="150000"/>
              </a:lnSpc>
              <a:spcAft>
                <a:spcPts val="1200"/>
              </a:spcAft>
              <a:buClr>
                <a:srgbClr val="F4D222"/>
              </a:buClr>
            </a:pPr>
            <a:r>
              <a:rPr lang="en-US" sz="1800" i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(Hartigan, 1985).</a:t>
            </a:r>
          </a:p>
          <a:p>
            <a:pPr lvl="0">
              <a:lnSpc>
                <a:spcPct val="150000"/>
              </a:lnSpc>
              <a:spcAft>
                <a:spcPts val="1200"/>
              </a:spcAft>
              <a:buClr>
                <a:srgbClr val="F4D222"/>
              </a:buClr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38582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/>
        </p:nvSpPr>
        <p:spPr>
          <a:xfrm>
            <a:off x="0" y="100850"/>
            <a:ext cx="91440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2B3C5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Introdução a Agrupamento</a:t>
            </a:r>
            <a:endParaRPr sz="3600" dirty="0">
              <a:solidFill>
                <a:srgbClr val="2B3C5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78" name="Google Shape;178;p33"/>
          <p:cNvCxnSpPr/>
          <p:nvPr/>
        </p:nvCxnSpPr>
        <p:spPr>
          <a:xfrm>
            <a:off x="1244550" y="843956"/>
            <a:ext cx="7195200" cy="0"/>
          </a:xfrm>
          <a:prstGeom prst="straightConnector1">
            <a:avLst/>
          </a:prstGeom>
          <a:noFill/>
          <a:ln w="28575" cap="flat" cmpd="sng">
            <a:solidFill>
              <a:srgbClr val="2B3C5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074" name="Picture 2" descr="https://lh4.googleusercontent.com/MIRZDzKqHOVsMEdOqNMN683FRYTiHk-zSp-W7DzOu8YL4oAZ6L9iirznDkXKxuqf9nL_MTm_AZGhrnSCKXee9-w27HYCNnT-Bxy9S3RjFvrEaQnSUDGfxBI1vvBtl3duSJzSLk-jtQI">
            <a:extLst>
              <a:ext uri="{FF2B5EF4-FFF2-40B4-BE49-F238E27FC236}">
                <a16:creationId xmlns:a16="http://schemas.microsoft.com/office/drawing/2014/main" id="{2DDE0759-8D38-EB46-A2B6-B02B3EF299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27" b="13957"/>
          <a:stretch/>
        </p:blipFill>
        <p:spPr bwMode="auto">
          <a:xfrm>
            <a:off x="239612" y="1403498"/>
            <a:ext cx="8904388" cy="289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237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/>
        </p:nvSpPr>
        <p:spPr>
          <a:xfrm>
            <a:off x="0" y="100850"/>
            <a:ext cx="91440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US" sz="3600" dirty="0" err="1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Fluxo</a:t>
            </a:r>
            <a:r>
              <a:rPr lang="en-US" sz="36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de </a:t>
            </a:r>
            <a:r>
              <a:rPr lang="en-US" sz="3600" dirty="0" err="1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Modelagem</a:t>
            </a:r>
            <a:endParaRPr lang="en-US" sz="36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78" name="Google Shape;178;p33"/>
          <p:cNvCxnSpPr/>
          <p:nvPr/>
        </p:nvCxnSpPr>
        <p:spPr>
          <a:xfrm>
            <a:off x="1244550" y="843956"/>
            <a:ext cx="7195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9" name="Google Shape;179;p33"/>
          <p:cNvSpPr txBox="1"/>
          <p:nvPr/>
        </p:nvSpPr>
        <p:spPr>
          <a:xfrm>
            <a:off x="460954" y="1031249"/>
            <a:ext cx="8447038" cy="366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50000"/>
              </a:lnSpc>
              <a:spcAft>
                <a:spcPts val="1200"/>
              </a:spcAft>
              <a:buClr>
                <a:srgbClr val="F4D222"/>
              </a:buClr>
              <a:buFont typeface="Wingdings" pitchFamily="2" charset="2"/>
              <a:buChar char="ü"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>
              <a:lnSpc>
                <a:spcPct val="150000"/>
              </a:lnSpc>
              <a:spcAft>
                <a:spcPts val="1200"/>
              </a:spcAft>
              <a:buClr>
                <a:srgbClr val="F4D222"/>
              </a:buClr>
              <a:buFont typeface="Wingdings" pitchFamily="2" charset="2"/>
              <a:buChar char="ü"/>
            </a:pP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Finalmente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a </a:t>
            </a:r>
            <a:r>
              <a:rPr lang="en-US" sz="1800" i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interpretação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</a:p>
          <a:p>
            <a:pPr marL="285750" lvl="0" indent="-285750">
              <a:lnSpc>
                <a:spcPct val="150000"/>
              </a:lnSpc>
              <a:spcAft>
                <a:spcPts val="1200"/>
              </a:spcAft>
              <a:buClr>
                <a:srgbClr val="F4D222"/>
              </a:buClr>
              <a:buFont typeface="Wingdings" pitchFamily="2" charset="2"/>
              <a:buChar char="ü"/>
            </a:pP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interpretação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de um </a:t>
            </a:r>
            <a:r>
              <a:rPr lang="en-US" sz="1800" i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cluster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vai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além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da simples </a:t>
            </a: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rotulação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</a:p>
          <a:p>
            <a:pPr marL="285750" lvl="0" indent="-285750">
              <a:lnSpc>
                <a:spcPct val="150000"/>
              </a:lnSpc>
              <a:spcAft>
                <a:spcPts val="1200"/>
              </a:spcAft>
              <a:buClr>
                <a:srgbClr val="F4D222"/>
              </a:buClr>
              <a:buFont typeface="Wingdings" pitchFamily="2" charset="2"/>
              <a:buChar char="ü"/>
            </a:pP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 </a:t>
            </a: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apoio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de um </a:t>
            </a: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especialista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é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essencial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nessa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etapa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285750" lvl="0" indent="-285750">
              <a:lnSpc>
                <a:spcPct val="150000"/>
              </a:lnSpc>
              <a:spcAft>
                <a:spcPts val="1200"/>
              </a:spcAft>
              <a:buClr>
                <a:srgbClr val="F4D222"/>
              </a:buClr>
              <a:buFont typeface="Wingdings" pitchFamily="2" charset="2"/>
              <a:buChar char="ü"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951701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/>
        </p:nvSpPr>
        <p:spPr>
          <a:xfrm>
            <a:off x="0" y="2121041"/>
            <a:ext cx="91440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US" sz="3600" dirty="0" err="1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Vamos</a:t>
            </a:r>
            <a:r>
              <a:rPr lang="en-US" sz="36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-US" sz="3600" dirty="0" err="1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codar</a:t>
            </a:r>
            <a:r>
              <a:rPr lang="en-US" sz="36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?</a:t>
            </a:r>
          </a:p>
        </p:txBody>
      </p:sp>
      <p:cxnSp>
        <p:nvCxnSpPr>
          <p:cNvPr id="178" name="Google Shape;178;p33"/>
          <p:cNvCxnSpPr/>
          <p:nvPr/>
        </p:nvCxnSpPr>
        <p:spPr>
          <a:xfrm>
            <a:off x="1244550" y="2864147"/>
            <a:ext cx="7195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01506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/>
        </p:nvSpPr>
        <p:spPr>
          <a:xfrm>
            <a:off x="0" y="100850"/>
            <a:ext cx="91440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pt-BR" sz="36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Aplicações de </a:t>
            </a:r>
            <a:r>
              <a:rPr lang="pt-BR" sz="3600" dirty="0" err="1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Clusterização</a:t>
            </a:r>
            <a:endParaRPr lang="pt-BR" sz="36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78" name="Google Shape;178;p33"/>
          <p:cNvCxnSpPr/>
          <p:nvPr/>
        </p:nvCxnSpPr>
        <p:spPr>
          <a:xfrm>
            <a:off x="1244550" y="843956"/>
            <a:ext cx="7195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9" name="Google Shape;179;p33"/>
          <p:cNvSpPr txBox="1"/>
          <p:nvPr/>
        </p:nvSpPr>
        <p:spPr>
          <a:xfrm>
            <a:off x="452487" y="1031249"/>
            <a:ext cx="8447038" cy="366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50000"/>
              </a:lnSpc>
              <a:spcAft>
                <a:spcPts val="1200"/>
              </a:spcAft>
              <a:buClr>
                <a:srgbClr val="F4D222"/>
              </a:buClr>
            </a:pPr>
            <a:endParaRPr lang="en-US" sz="18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1" indent="-285750">
              <a:lnSpc>
                <a:spcPct val="150000"/>
              </a:lnSpc>
              <a:spcAft>
                <a:spcPts val="1200"/>
              </a:spcAft>
              <a:buClr>
                <a:srgbClr val="F4D222"/>
              </a:buClr>
              <a:buFont typeface="Wingdings" pitchFamily="2" charset="2"/>
              <a:buChar char="ü"/>
            </a:pP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Segmentar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clientes</a:t>
            </a: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1" indent="-285750">
              <a:lnSpc>
                <a:spcPct val="150000"/>
              </a:lnSpc>
              <a:spcAft>
                <a:spcPts val="1200"/>
              </a:spcAft>
              <a:buClr>
                <a:srgbClr val="F4D222"/>
              </a:buClr>
              <a:buFont typeface="Wingdings" pitchFamily="2" charset="2"/>
              <a:buChar char="ü"/>
            </a:pP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Definir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personas</a:t>
            </a:r>
          </a:p>
          <a:p>
            <a:pPr marL="285750" lvl="1" indent="-285750">
              <a:lnSpc>
                <a:spcPct val="150000"/>
              </a:lnSpc>
              <a:spcAft>
                <a:spcPts val="1200"/>
              </a:spcAft>
              <a:buClr>
                <a:srgbClr val="F4D222"/>
              </a:buClr>
              <a:buFont typeface="Wingdings" pitchFamily="2" charset="2"/>
              <a:buChar char="ü"/>
            </a:pP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Ofertar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os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produtos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mais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lvl="1">
              <a:lnSpc>
                <a:spcPct val="150000"/>
              </a:lnSpc>
              <a:spcAft>
                <a:spcPts val="1200"/>
              </a:spcAft>
              <a:buClr>
                <a:srgbClr val="F4D222"/>
              </a:buClr>
            </a:pP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adequados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para </a:t>
            </a: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cada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tipo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cliente</a:t>
            </a: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1" indent="-285750">
              <a:lnSpc>
                <a:spcPct val="150000"/>
              </a:lnSpc>
              <a:spcAft>
                <a:spcPts val="1200"/>
              </a:spcAft>
              <a:buClr>
                <a:srgbClr val="F4D222"/>
              </a:buClr>
              <a:buFont typeface="Wingdings" pitchFamily="2" charset="2"/>
              <a:buChar char="ü"/>
            </a:pP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Algoritmos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Clusterização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+ </a:t>
            </a:r>
          </a:p>
          <a:p>
            <a:pPr lvl="1">
              <a:lnSpc>
                <a:spcPct val="150000"/>
              </a:lnSpc>
              <a:spcAft>
                <a:spcPts val="1200"/>
              </a:spcAft>
              <a:buClr>
                <a:srgbClr val="F4D222"/>
              </a:buClr>
            </a:pP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Heurísticas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por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Experiência</a:t>
            </a: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878C6C-FF91-CD47-B445-D8E34BF637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19" r="15133"/>
          <a:stretch/>
        </p:blipFill>
        <p:spPr>
          <a:xfrm>
            <a:off x="4907280" y="1726248"/>
            <a:ext cx="392176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32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/>
        </p:nvSpPr>
        <p:spPr>
          <a:xfrm>
            <a:off x="0" y="100850"/>
            <a:ext cx="91440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pt-BR" sz="36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Introdução a Agrupamento</a:t>
            </a:r>
          </a:p>
        </p:txBody>
      </p:sp>
      <p:cxnSp>
        <p:nvCxnSpPr>
          <p:cNvPr id="178" name="Google Shape;178;p33"/>
          <p:cNvCxnSpPr/>
          <p:nvPr/>
        </p:nvCxnSpPr>
        <p:spPr>
          <a:xfrm>
            <a:off x="1244550" y="843956"/>
            <a:ext cx="7195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F6C9B8D-7DBA-584B-A498-4F7A36909910}"/>
              </a:ext>
            </a:extLst>
          </p:cNvPr>
          <p:cNvSpPr/>
          <p:nvPr/>
        </p:nvSpPr>
        <p:spPr>
          <a:xfrm>
            <a:off x="2057332" y="3648631"/>
            <a:ext cx="1339273" cy="749121"/>
          </a:xfrm>
          <a:prstGeom prst="rect">
            <a:avLst/>
          </a:prstGeom>
          <a:solidFill>
            <a:srgbClr val="F4D220"/>
          </a:solidFill>
          <a:ln>
            <a:solidFill>
              <a:srgbClr val="F4D2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F0659A-0CED-0849-8E16-B9BEFB03E92B}"/>
              </a:ext>
            </a:extLst>
          </p:cNvPr>
          <p:cNvSpPr/>
          <p:nvPr/>
        </p:nvSpPr>
        <p:spPr>
          <a:xfrm>
            <a:off x="2899854" y="1651839"/>
            <a:ext cx="679776" cy="1009239"/>
          </a:xfrm>
          <a:prstGeom prst="rect">
            <a:avLst/>
          </a:prstGeom>
          <a:noFill/>
          <a:ln>
            <a:solidFill>
              <a:srgbClr val="F4D2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77A6BE-E68A-E241-854C-0A0447996D9F}"/>
              </a:ext>
            </a:extLst>
          </p:cNvPr>
          <p:cNvSpPr/>
          <p:nvPr/>
        </p:nvSpPr>
        <p:spPr>
          <a:xfrm>
            <a:off x="4842150" y="3512419"/>
            <a:ext cx="1102079" cy="764738"/>
          </a:xfrm>
          <a:prstGeom prst="rect">
            <a:avLst/>
          </a:prstGeom>
          <a:solidFill>
            <a:srgbClr val="F4D220"/>
          </a:solidFill>
          <a:ln>
            <a:solidFill>
              <a:srgbClr val="F4D2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AA9A1EE-66F2-B247-A1CA-F774E30DC344}"/>
              </a:ext>
            </a:extLst>
          </p:cNvPr>
          <p:cNvSpPr/>
          <p:nvPr/>
        </p:nvSpPr>
        <p:spPr>
          <a:xfrm>
            <a:off x="4938617" y="2375248"/>
            <a:ext cx="1987510" cy="655782"/>
          </a:xfrm>
          <a:prstGeom prst="ellipse">
            <a:avLst/>
          </a:prstGeom>
          <a:noFill/>
          <a:ln>
            <a:solidFill>
              <a:srgbClr val="F4D2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E37874-EFD1-0F41-9007-2018A6A44C0A}"/>
              </a:ext>
            </a:extLst>
          </p:cNvPr>
          <p:cNvSpPr/>
          <p:nvPr/>
        </p:nvSpPr>
        <p:spPr>
          <a:xfrm>
            <a:off x="7303438" y="1665064"/>
            <a:ext cx="1136312" cy="655782"/>
          </a:xfrm>
          <a:prstGeom prst="ellipse">
            <a:avLst/>
          </a:prstGeom>
          <a:solidFill>
            <a:srgbClr val="F4D220"/>
          </a:solidFill>
          <a:ln>
            <a:solidFill>
              <a:srgbClr val="F4D2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EFFB2F-8790-4C4A-912E-395D5D1AE85F}"/>
              </a:ext>
            </a:extLst>
          </p:cNvPr>
          <p:cNvSpPr/>
          <p:nvPr/>
        </p:nvSpPr>
        <p:spPr>
          <a:xfrm>
            <a:off x="921020" y="1665064"/>
            <a:ext cx="1136312" cy="655782"/>
          </a:xfrm>
          <a:prstGeom prst="ellipse">
            <a:avLst/>
          </a:prstGeom>
          <a:solidFill>
            <a:srgbClr val="F4D220"/>
          </a:solidFill>
          <a:ln>
            <a:solidFill>
              <a:srgbClr val="F4D2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74DA89A-D2F2-D346-B5EE-D768111C35F0}"/>
              </a:ext>
            </a:extLst>
          </p:cNvPr>
          <p:cNvSpPr/>
          <p:nvPr/>
        </p:nvSpPr>
        <p:spPr>
          <a:xfrm>
            <a:off x="6711465" y="3621375"/>
            <a:ext cx="429325" cy="655782"/>
          </a:xfrm>
          <a:prstGeom prst="ellipse">
            <a:avLst/>
          </a:prstGeom>
          <a:noFill/>
          <a:ln>
            <a:solidFill>
              <a:srgbClr val="F4D2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8AFC4D-F8AB-9F49-84DC-8753A84348A3}"/>
              </a:ext>
            </a:extLst>
          </p:cNvPr>
          <p:cNvSpPr/>
          <p:nvPr/>
        </p:nvSpPr>
        <p:spPr>
          <a:xfrm>
            <a:off x="4547975" y="1807233"/>
            <a:ext cx="390642" cy="294748"/>
          </a:xfrm>
          <a:prstGeom prst="rect">
            <a:avLst/>
          </a:prstGeom>
          <a:noFill/>
          <a:ln>
            <a:solidFill>
              <a:srgbClr val="F4D2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10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/>
        </p:nvSpPr>
        <p:spPr>
          <a:xfrm>
            <a:off x="0" y="100850"/>
            <a:ext cx="91440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pt-BR" sz="36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Introdução a Agrupamento</a:t>
            </a:r>
          </a:p>
        </p:txBody>
      </p:sp>
      <p:cxnSp>
        <p:nvCxnSpPr>
          <p:cNvPr id="178" name="Google Shape;178;p33"/>
          <p:cNvCxnSpPr/>
          <p:nvPr/>
        </p:nvCxnSpPr>
        <p:spPr>
          <a:xfrm>
            <a:off x="1244550" y="843956"/>
            <a:ext cx="7195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050DA58-DE3F-9F44-9146-252A035C97DA}"/>
              </a:ext>
            </a:extLst>
          </p:cNvPr>
          <p:cNvSpPr/>
          <p:nvPr/>
        </p:nvSpPr>
        <p:spPr>
          <a:xfrm>
            <a:off x="830147" y="2129628"/>
            <a:ext cx="817941" cy="594947"/>
          </a:xfrm>
          <a:prstGeom prst="rect">
            <a:avLst/>
          </a:prstGeom>
          <a:solidFill>
            <a:srgbClr val="F4D220"/>
          </a:solidFill>
          <a:ln>
            <a:solidFill>
              <a:srgbClr val="F4D2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32485D-7142-AD41-8203-7072F99A2ED7}"/>
              </a:ext>
            </a:extLst>
          </p:cNvPr>
          <p:cNvSpPr/>
          <p:nvPr/>
        </p:nvSpPr>
        <p:spPr>
          <a:xfrm>
            <a:off x="927842" y="1196306"/>
            <a:ext cx="415163" cy="801531"/>
          </a:xfrm>
          <a:prstGeom prst="rect">
            <a:avLst/>
          </a:prstGeom>
          <a:noFill/>
          <a:ln>
            <a:solidFill>
              <a:srgbClr val="F4D2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8B3035-7234-1D4D-B126-2FFB97D44E60}"/>
              </a:ext>
            </a:extLst>
          </p:cNvPr>
          <p:cNvSpPr/>
          <p:nvPr/>
        </p:nvSpPr>
        <p:spPr>
          <a:xfrm>
            <a:off x="1482277" y="1288261"/>
            <a:ext cx="673078" cy="607350"/>
          </a:xfrm>
          <a:prstGeom prst="rect">
            <a:avLst/>
          </a:prstGeom>
          <a:solidFill>
            <a:srgbClr val="F4D220"/>
          </a:solidFill>
          <a:ln>
            <a:solidFill>
              <a:srgbClr val="F4D2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7CF9CE0-1CCB-8F42-863B-3F40E0AC57E2}"/>
              </a:ext>
            </a:extLst>
          </p:cNvPr>
          <p:cNvSpPr/>
          <p:nvPr/>
        </p:nvSpPr>
        <p:spPr>
          <a:xfrm>
            <a:off x="917651" y="4095572"/>
            <a:ext cx="1213842" cy="520818"/>
          </a:xfrm>
          <a:prstGeom prst="ellipse">
            <a:avLst/>
          </a:prstGeom>
          <a:noFill/>
          <a:ln>
            <a:solidFill>
              <a:srgbClr val="F4D2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80FF3BE-2BED-1C4B-BA2E-0413E0C59FA6}"/>
              </a:ext>
            </a:extLst>
          </p:cNvPr>
          <p:cNvSpPr/>
          <p:nvPr/>
        </p:nvSpPr>
        <p:spPr>
          <a:xfrm rot="5400000">
            <a:off x="344634" y="3553050"/>
            <a:ext cx="902452" cy="400509"/>
          </a:xfrm>
          <a:prstGeom prst="ellipse">
            <a:avLst/>
          </a:prstGeom>
          <a:solidFill>
            <a:srgbClr val="F4D220"/>
          </a:solidFill>
          <a:ln>
            <a:solidFill>
              <a:srgbClr val="F4D2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6471B9D-0111-1447-AA47-A42FE4523F16}"/>
              </a:ext>
            </a:extLst>
          </p:cNvPr>
          <p:cNvSpPr/>
          <p:nvPr/>
        </p:nvSpPr>
        <p:spPr>
          <a:xfrm>
            <a:off x="1124830" y="3394751"/>
            <a:ext cx="693986" cy="520818"/>
          </a:xfrm>
          <a:prstGeom prst="ellipse">
            <a:avLst/>
          </a:prstGeom>
          <a:solidFill>
            <a:srgbClr val="F4D220"/>
          </a:solidFill>
          <a:ln>
            <a:solidFill>
              <a:srgbClr val="F4D2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9B9BB4C-5936-6F41-B6EE-2975622E5E03}"/>
              </a:ext>
            </a:extLst>
          </p:cNvPr>
          <p:cNvSpPr/>
          <p:nvPr/>
        </p:nvSpPr>
        <p:spPr>
          <a:xfrm>
            <a:off x="1945756" y="3522589"/>
            <a:ext cx="262204" cy="520818"/>
          </a:xfrm>
          <a:prstGeom prst="ellipse">
            <a:avLst/>
          </a:prstGeom>
          <a:noFill/>
          <a:ln>
            <a:solidFill>
              <a:srgbClr val="F4D2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5859AB-BC60-4442-AD3F-32CAC2CA3C95}"/>
              </a:ext>
            </a:extLst>
          </p:cNvPr>
          <p:cNvSpPr/>
          <p:nvPr/>
        </p:nvSpPr>
        <p:spPr>
          <a:xfrm>
            <a:off x="1818816" y="2270840"/>
            <a:ext cx="238579" cy="234087"/>
          </a:xfrm>
          <a:prstGeom prst="rect">
            <a:avLst/>
          </a:prstGeom>
          <a:noFill/>
          <a:ln>
            <a:solidFill>
              <a:srgbClr val="F4D2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BCBC0A-1292-9343-84AC-6E87C823B459}"/>
              </a:ext>
            </a:extLst>
          </p:cNvPr>
          <p:cNvSpPr/>
          <p:nvPr/>
        </p:nvSpPr>
        <p:spPr>
          <a:xfrm>
            <a:off x="3833943" y="2101838"/>
            <a:ext cx="817941" cy="594947"/>
          </a:xfrm>
          <a:prstGeom prst="rect">
            <a:avLst/>
          </a:prstGeom>
          <a:solidFill>
            <a:srgbClr val="F4D220"/>
          </a:solidFill>
          <a:ln>
            <a:solidFill>
              <a:srgbClr val="F4D2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4FD672-ADE2-714E-B510-55164FA9FFA3}"/>
              </a:ext>
            </a:extLst>
          </p:cNvPr>
          <p:cNvSpPr/>
          <p:nvPr/>
        </p:nvSpPr>
        <p:spPr>
          <a:xfrm>
            <a:off x="3113485" y="3443270"/>
            <a:ext cx="415163" cy="801531"/>
          </a:xfrm>
          <a:prstGeom prst="rect">
            <a:avLst/>
          </a:prstGeom>
          <a:noFill/>
          <a:ln>
            <a:solidFill>
              <a:srgbClr val="F4D2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4C5A55-5AFF-D84E-B201-1FBFA9BDC119}"/>
              </a:ext>
            </a:extLst>
          </p:cNvPr>
          <p:cNvSpPr/>
          <p:nvPr/>
        </p:nvSpPr>
        <p:spPr>
          <a:xfrm>
            <a:off x="4486073" y="1260471"/>
            <a:ext cx="673078" cy="607350"/>
          </a:xfrm>
          <a:prstGeom prst="rect">
            <a:avLst/>
          </a:prstGeom>
          <a:solidFill>
            <a:srgbClr val="F4D220"/>
          </a:solidFill>
          <a:ln>
            <a:solidFill>
              <a:srgbClr val="F4D2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F17E381-E27D-3049-ABBB-DC9C84A04722}"/>
              </a:ext>
            </a:extLst>
          </p:cNvPr>
          <p:cNvSpPr/>
          <p:nvPr/>
        </p:nvSpPr>
        <p:spPr>
          <a:xfrm>
            <a:off x="3727831" y="3844036"/>
            <a:ext cx="1213842" cy="520818"/>
          </a:xfrm>
          <a:prstGeom prst="ellipse">
            <a:avLst/>
          </a:prstGeom>
          <a:noFill/>
          <a:ln>
            <a:solidFill>
              <a:srgbClr val="F4D2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0556E46-D14C-F84F-B547-A87A0B3F9C7A}"/>
              </a:ext>
            </a:extLst>
          </p:cNvPr>
          <p:cNvSpPr/>
          <p:nvPr/>
        </p:nvSpPr>
        <p:spPr>
          <a:xfrm rot="5400000">
            <a:off x="2862513" y="1769793"/>
            <a:ext cx="902452" cy="400509"/>
          </a:xfrm>
          <a:prstGeom prst="ellipse">
            <a:avLst/>
          </a:prstGeom>
          <a:solidFill>
            <a:srgbClr val="F4D220"/>
          </a:solidFill>
          <a:ln>
            <a:solidFill>
              <a:srgbClr val="F4D2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A139FF7-59FD-084A-8C6C-6C423878D9BE}"/>
              </a:ext>
            </a:extLst>
          </p:cNvPr>
          <p:cNvSpPr/>
          <p:nvPr/>
        </p:nvSpPr>
        <p:spPr>
          <a:xfrm>
            <a:off x="3607616" y="1288261"/>
            <a:ext cx="693986" cy="520818"/>
          </a:xfrm>
          <a:prstGeom prst="ellipse">
            <a:avLst/>
          </a:prstGeom>
          <a:solidFill>
            <a:srgbClr val="F4D220"/>
          </a:solidFill>
          <a:ln>
            <a:solidFill>
              <a:srgbClr val="F4D2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09A2D55-6E4A-494C-85BF-711CC8E72D4B}"/>
              </a:ext>
            </a:extLst>
          </p:cNvPr>
          <p:cNvSpPr/>
          <p:nvPr/>
        </p:nvSpPr>
        <p:spPr>
          <a:xfrm>
            <a:off x="3787093" y="3208881"/>
            <a:ext cx="262204" cy="520818"/>
          </a:xfrm>
          <a:prstGeom prst="ellipse">
            <a:avLst/>
          </a:prstGeom>
          <a:noFill/>
          <a:ln>
            <a:solidFill>
              <a:srgbClr val="F4D2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5DBD2A-F41F-BD47-95E3-A391D626CF8B}"/>
              </a:ext>
            </a:extLst>
          </p:cNvPr>
          <p:cNvSpPr/>
          <p:nvPr/>
        </p:nvSpPr>
        <p:spPr>
          <a:xfrm>
            <a:off x="4371342" y="3352246"/>
            <a:ext cx="238579" cy="234087"/>
          </a:xfrm>
          <a:prstGeom prst="rect">
            <a:avLst/>
          </a:prstGeom>
          <a:noFill/>
          <a:ln>
            <a:solidFill>
              <a:srgbClr val="F4D2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Google Shape;178;p33">
            <a:extLst>
              <a:ext uri="{FF2B5EF4-FFF2-40B4-BE49-F238E27FC236}">
                <a16:creationId xmlns:a16="http://schemas.microsoft.com/office/drawing/2014/main" id="{1F0D1209-0E51-FA45-BB81-E0A77892CA54}"/>
              </a:ext>
            </a:extLst>
          </p:cNvPr>
          <p:cNvCxnSpPr>
            <a:cxnSpLocks/>
          </p:cNvCxnSpPr>
          <p:nvPr/>
        </p:nvCxnSpPr>
        <p:spPr>
          <a:xfrm flipV="1">
            <a:off x="2561796" y="2094131"/>
            <a:ext cx="0" cy="1349139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178;p33">
            <a:extLst>
              <a:ext uri="{FF2B5EF4-FFF2-40B4-BE49-F238E27FC236}">
                <a16:creationId xmlns:a16="http://schemas.microsoft.com/office/drawing/2014/main" id="{77AC43D9-9EF6-874F-BC2B-6B1D6056FD9E}"/>
              </a:ext>
            </a:extLst>
          </p:cNvPr>
          <p:cNvCxnSpPr>
            <a:cxnSpLocks/>
          </p:cNvCxnSpPr>
          <p:nvPr/>
        </p:nvCxnSpPr>
        <p:spPr>
          <a:xfrm flipV="1">
            <a:off x="5752961" y="2094131"/>
            <a:ext cx="0" cy="1349139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FD52D7F2-068B-6D40-8D9E-FF65691CDF45}"/>
              </a:ext>
            </a:extLst>
          </p:cNvPr>
          <p:cNvSpPr/>
          <p:nvPr/>
        </p:nvSpPr>
        <p:spPr>
          <a:xfrm>
            <a:off x="6409154" y="1029925"/>
            <a:ext cx="817941" cy="594947"/>
          </a:xfrm>
          <a:prstGeom prst="rect">
            <a:avLst/>
          </a:prstGeom>
          <a:solidFill>
            <a:srgbClr val="F4D220"/>
          </a:solidFill>
          <a:ln>
            <a:solidFill>
              <a:srgbClr val="F4D2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61DA1C8-6512-CE48-A3A7-30B52E073178}"/>
              </a:ext>
            </a:extLst>
          </p:cNvPr>
          <p:cNvSpPr/>
          <p:nvPr/>
        </p:nvSpPr>
        <p:spPr>
          <a:xfrm>
            <a:off x="7444670" y="1036568"/>
            <a:ext cx="673078" cy="607350"/>
          </a:xfrm>
          <a:prstGeom prst="rect">
            <a:avLst/>
          </a:prstGeom>
          <a:solidFill>
            <a:srgbClr val="F4D220"/>
          </a:solidFill>
          <a:ln>
            <a:solidFill>
              <a:srgbClr val="F4D2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6A9F252-1A92-164B-8D8D-2FDA2207AB5A}"/>
              </a:ext>
            </a:extLst>
          </p:cNvPr>
          <p:cNvSpPr/>
          <p:nvPr/>
        </p:nvSpPr>
        <p:spPr>
          <a:xfrm>
            <a:off x="6733336" y="3986096"/>
            <a:ext cx="415163" cy="801531"/>
          </a:xfrm>
          <a:prstGeom prst="rect">
            <a:avLst/>
          </a:prstGeom>
          <a:noFill/>
          <a:ln>
            <a:solidFill>
              <a:srgbClr val="F4D2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1A3E94C-9F54-2640-8A2F-98848F308500}"/>
              </a:ext>
            </a:extLst>
          </p:cNvPr>
          <p:cNvSpPr/>
          <p:nvPr/>
        </p:nvSpPr>
        <p:spPr>
          <a:xfrm>
            <a:off x="7374170" y="4238937"/>
            <a:ext cx="238579" cy="234087"/>
          </a:xfrm>
          <a:prstGeom prst="rect">
            <a:avLst/>
          </a:prstGeom>
          <a:noFill/>
          <a:ln>
            <a:solidFill>
              <a:srgbClr val="F4D2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854BE4D-F9B3-8942-B420-F7852951BA25}"/>
              </a:ext>
            </a:extLst>
          </p:cNvPr>
          <p:cNvSpPr/>
          <p:nvPr/>
        </p:nvSpPr>
        <p:spPr>
          <a:xfrm rot="5400000">
            <a:off x="7161523" y="3131517"/>
            <a:ext cx="902452" cy="400509"/>
          </a:xfrm>
          <a:prstGeom prst="ellipse">
            <a:avLst/>
          </a:prstGeom>
          <a:solidFill>
            <a:srgbClr val="F4D220"/>
          </a:solidFill>
          <a:ln>
            <a:solidFill>
              <a:srgbClr val="F4D2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BACA15A-E285-A841-B238-B4581F114FF5}"/>
              </a:ext>
            </a:extLst>
          </p:cNvPr>
          <p:cNvSpPr/>
          <p:nvPr/>
        </p:nvSpPr>
        <p:spPr>
          <a:xfrm>
            <a:off x="6471132" y="3041669"/>
            <a:ext cx="693986" cy="520818"/>
          </a:xfrm>
          <a:prstGeom prst="ellipse">
            <a:avLst/>
          </a:prstGeom>
          <a:solidFill>
            <a:srgbClr val="F4D220"/>
          </a:solidFill>
          <a:ln>
            <a:solidFill>
              <a:srgbClr val="F4D2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85E924F-EA45-A745-9D40-B3D74F7B201D}"/>
              </a:ext>
            </a:extLst>
          </p:cNvPr>
          <p:cNvSpPr/>
          <p:nvPr/>
        </p:nvSpPr>
        <p:spPr>
          <a:xfrm>
            <a:off x="6805574" y="2086409"/>
            <a:ext cx="1213842" cy="520818"/>
          </a:xfrm>
          <a:prstGeom prst="ellipse">
            <a:avLst/>
          </a:prstGeom>
          <a:noFill/>
          <a:ln>
            <a:solidFill>
              <a:srgbClr val="F4D2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FB6DAED-F900-6E4B-9564-590EA6065B0B}"/>
              </a:ext>
            </a:extLst>
          </p:cNvPr>
          <p:cNvSpPr/>
          <p:nvPr/>
        </p:nvSpPr>
        <p:spPr>
          <a:xfrm>
            <a:off x="6471132" y="2086409"/>
            <a:ext cx="262204" cy="520818"/>
          </a:xfrm>
          <a:prstGeom prst="ellipse">
            <a:avLst/>
          </a:prstGeom>
          <a:noFill/>
          <a:ln>
            <a:solidFill>
              <a:srgbClr val="F4D2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38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/>
        </p:nvSpPr>
        <p:spPr>
          <a:xfrm>
            <a:off x="0" y="100850"/>
            <a:ext cx="91440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2B3C5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Introdução a Agrupamento</a:t>
            </a:r>
          </a:p>
        </p:txBody>
      </p:sp>
      <p:cxnSp>
        <p:nvCxnSpPr>
          <p:cNvPr id="178" name="Google Shape;178;p33"/>
          <p:cNvCxnSpPr/>
          <p:nvPr/>
        </p:nvCxnSpPr>
        <p:spPr>
          <a:xfrm>
            <a:off x="1244550" y="843956"/>
            <a:ext cx="7195200" cy="0"/>
          </a:xfrm>
          <a:prstGeom prst="straightConnector1">
            <a:avLst/>
          </a:prstGeom>
          <a:noFill/>
          <a:ln w="28575" cap="flat" cmpd="sng">
            <a:solidFill>
              <a:srgbClr val="2B3C5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6" name="Picture 2" descr="https://lh3.googleusercontent.com/Esk9v6DfWV_2QtBksg0XFp8stzpw26oVN7pf1bHPepey42GZUTKzH_lk1IBPK3vHF_V9U9ET45NFW7zp8Q6nWZ19SCfMMZjyU2wl8_3xlad9Bc43HUW4wVDyDA0xl_ad4h6GnCrdQTw">
            <a:extLst>
              <a:ext uri="{FF2B5EF4-FFF2-40B4-BE49-F238E27FC236}">
                <a16:creationId xmlns:a16="http://schemas.microsoft.com/office/drawing/2014/main" id="{A31B46DF-F3A5-F246-B2D0-B327F8616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83" y="2979956"/>
            <a:ext cx="2443378" cy="188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4.googleusercontent.com/Sa3gSoQdBPveqj49YTl7R4jpJD6ca3yxniA6a5CyphY0Bk2rQ6Y8Tn5cyM933tMLtTHAwHKG0KIjvL_nI0cpr4AxeBVZbhOuH97Y3xXL5EM6sHm1NImjeblc2Zmn1y_8y7qlvGlG3ZU">
            <a:extLst>
              <a:ext uri="{FF2B5EF4-FFF2-40B4-BE49-F238E27FC236}">
                <a16:creationId xmlns:a16="http://schemas.microsoft.com/office/drawing/2014/main" id="{EF416DBD-4854-FC46-B650-AD5E8531A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492" y="3015935"/>
            <a:ext cx="1923616" cy="1851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4.googleusercontent.com/0PIk5Wg5sRq0NP65fIU9Bpdse397vOQuj3UVVjXzyzz1oX19oZO_AfTvi0Qr7oG1kmiEkc5PhWrh6rUWoPBInO9Ql01llJdUAjsZV2UFSLbuPr-sq5d9tqLQKqGSWfmlkXe8iz3yBiY">
            <a:extLst>
              <a:ext uri="{FF2B5EF4-FFF2-40B4-BE49-F238E27FC236}">
                <a16:creationId xmlns:a16="http://schemas.microsoft.com/office/drawing/2014/main" id="{640391BE-D561-D541-9BC4-5B110CFB4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586" y="1084266"/>
            <a:ext cx="3341270" cy="1819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543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/>
        </p:nvSpPr>
        <p:spPr>
          <a:xfrm>
            <a:off x="452487" y="1031250"/>
            <a:ext cx="8447038" cy="1040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50000"/>
              </a:lnSpc>
              <a:spcAft>
                <a:spcPts val="1200"/>
              </a:spcAft>
              <a:buClr>
                <a:srgbClr val="F4D222"/>
              </a:buClr>
              <a:buFont typeface="Wingdings" pitchFamily="2" charset="2"/>
              <a:buChar char="ü"/>
            </a:pP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Os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algoritmos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agrupamento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podem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encontrar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diferentes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níveis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refinamento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</p:txBody>
      </p:sp>
      <p:sp>
        <p:nvSpPr>
          <p:cNvPr id="177" name="Google Shape;177;p33"/>
          <p:cNvSpPr txBox="1"/>
          <p:nvPr/>
        </p:nvSpPr>
        <p:spPr>
          <a:xfrm>
            <a:off x="0" y="100850"/>
            <a:ext cx="91440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pt-BR" sz="36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Introdução a Agrupamento</a:t>
            </a:r>
          </a:p>
        </p:txBody>
      </p:sp>
      <p:cxnSp>
        <p:nvCxnSpPr>
          <p:cNvPr id="178" name="Google Shape;178;p33"/>
          <p:cNvCxnSpPr/>
          <p:nvPr/>
        </p:nvCxnSpPr>
        <p:spPr>
          <a:xfrm>
            <a:off x="1244550" y="843956"/>
            <a:ext cx="7195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77EDF16-C739-D84A-8840-039316465266}"/>
              </a:ext>
            </a:extLst>
          </p:cNvPr>
          <p:cNvCxnSpPr>
            <a:cxnSpLocks/>
          </p:cNvCxnSpPr>
          <p:nvPr/>
        </p:nvCxnSpPr>
        <p:spPr>
          <a:xfrm flipV="1">
            <a:off x="3517148" y="2463666"/>
            <a:ext cx="0" cy="180000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9D69C8-94B1-0942-B8C4-0DCCF1C9E12D}"/>
              </a:ext>
            </a:extLst>
          </p:cNvPr>
          <p:cNvCxnSpPr>
            <a:cxnSpLocks/>
          </p:cNvCxnSpPr>
          <p:nvPr/>
        </p:nvCxnSpPr>
        <p:spPr>
          <a:xfrm>
            <a:off x="3517148" y="4263666"/>
            <a:ext cx="18000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riangle 5">
            <a:extLst>
              <a:ext uri="{FF2B5EF4-FFF2-40B4-BE49-F238E27FC236}">
                <a16:creationId xmlns:a16="http://schemas.microsoft.com/office/drawing/2014/main" id="{584498DF-31FD-A24A-987E-823D4E45DB8C}"/>
              </a:ext>
            </a:extLst>
          </p:cNvPr>
          <p:cNvSpPr/>
          <p:nvPr/>
        </p:nvSpPr>
        <p:spPr>
          <a:xfrm>
            <a:off x="3870075" y="3585511"/>
            <a:ext cx="108000" cy="108000"/>
          </a:xfrm>
          <a:prstGeom prst="triangle">
            <a:avLst/>
          </a:prstGeom>
          <a:solidFill>
            <a:srgbClr val="F4D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AA737C40-861F-BB4C-A9F4-DE6E51F5F15B}"/>
              </a:ext>
            </a:extLst>
          </p:cNvPr>
          <p:cNvSpPr/>
          <p:nvPr/>
        </p:nvSpPr>
        <p:spPr>
          <a:xfrm>
            <a:off x="4000275" y="3664189"/>
            <a:ext cx="108000" cy="108000"/>
          </a:xfrm>
          <a:prstGeom prst="triangle">
            <a:avLst/>
          </a:prstGeom>
          <a:solidFill>
            <a:srgbClr val="F4D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ED56ACF3-0EEB-7E4D-B189-59E661318957}"/>
              </a:ext>
            </a:extLst>
          </p:cNvPr>
          <p:cNvSpPr/>
          <p:nvPr/>
        </p:nvSpPr>
        <p:spPr>
          <a:xfrm>
            <a:off x="4004366" y="3516543"/>
            <a:ext cx="108000" cy="108000"/>
          </a:xfrm>
          <a:prstGeom prst="triangle">
            <a:avLst/>
          </a:prstGeom>
          <a:solidFill>
            <a:srgbClr val="F4D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9AD03EBE-1E01-DD4A-87BB-0B9F6C0E9CFD}"/>
              </a:ext>
            </a:extLst>
          </p:cNvPr>
          <p:cNvSpPr/>
          <p:nvPr/>
        </p:nvSpPr>
        <p:spPr>
          <a:xfrm>
            <a:off x="4327620" y="3794947"/>
            <a:ext cx="108000" cy="108000"/>
          </a:xfrm>
          <a:prstGeom prst="triangle">
            <a:avLst/>
          </a:prstGeom>
          <a:solidFill>
            <a:srgbClr val="F4D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4A7BDC9C-B5B8-C74C-A53D-B46C556C4B2C}"/>
              </a:ext>
            </a:extLst>
          </p:cNvPr>
          <p:cNvSpPr/>
          <p:nvPr/>
        </p:nvSpPr>
        <p:spPr>
          <a:xfrm>
            <a:off x="4265943" y="3684245"/>
            <a:ext cx="108000" cy="108000"/>
          </a:xfrm>
          <a:prstGeom prst="triangle">
            <a:avLst/>
          </a:prstGeom>
          <a:solidFill>
            <a:srgbClr val="F4D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CFED3D08-FA61-5F4F-999B-1A1F80B79E5E}"/>
              </a:ext>
            </a:extLst>
          </p:cNvPr>
          <p:cNvSpPr/>
          <p:nvPr/>
        </p:nvSpPr>
        <p:spPr>
          <a:xfrm>
            <a:off x="4207729" y="3796459"/>
            <a:ext cx="108000" cy="108000"/>
          </a:xfrm>
          <a:prstGeom prst="triangle">
            <a:avLst/>
          </a:prstGeom>
          <a:solidFill>
            <a:srgbClr val="F4D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riangle 32">
            <a:extLst>
              <a:ext uri="{FF2B5EF4-FFF2-40B4-BE49-F238E27FC236}">
                <a16:creationId xmlns:a16="http://schemas.microsoft.com/office/drawing/2014/main" id="{2E15FF35-24C1-1F43-BCA9-DE26C8969F7C}"/>
              </a:ext>
            </a:extLst>
          </p:cNvPr>
          <p:cNvSpPr/>
          <p:nvPr/>
        </p:nvSpPr>
        <p:spPr>
          <a:xfrm>
            <a:off x="4315729" y="3432765"/>
            <a:ext cx="108000" cy="108000"/>
          </a:xfrm>
          <a:prstGeom prst="triangle">
            <a:avLst/>
          </a:prstGeom>
          <a:solidFill>
            <a:srgbClr val="F4D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riangle 33">
            <a:extLst>
              <a:ext uri="{FF2B5EF4-FFF2-40B4-BE49-F238E27FC236}">
                <a16:creationId xmlns:a16="http://schemas.microsoft.com/office/drawing/2014/main" id="{C1ADB30A-2D73-BC4E-A72E-5014567C8C63}"/>
              </a:ext>
            </a:extLst>
          </p:cNvPr>
          <p:cNvSpPr/>
          <p:nvPr/>
        </p:nvSpPr>
        <p:spPr>
          <a:xfrm>
            <a:off x="4445929" y="3511443"/>
            <a:ext cx="108000" cy="108000"/>
          </a:xfrm>
          <a:prstGeom prst="triangle">
            <a:avLst/>
          </a:prstGeom>
          <a:solidFill>
            <a:srgbClr val="F4D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riangle 34">
            <a:extLst>
              <a:ext uri="{FF2B5EF4-FFF2-40B4-BE49-F238E27FC236}">
                <a16:creationId xmlns:a16="http://schemas.microsoft.com/office/drawing/2014/main" id="{B60A8D0A-38BF-7D4A-8AB9-2E316250F25E}"/>
              </a:ext>
            </a:extLst>
          </p:cNvPr>
          <p:cNvSpPr/>
          <p:nvPr/>
        </p:nvSpPr>
        <p:spPr>
          <a:xfrm>
            <a:off x="4450020" y="3363797"/>
            <a:ext cx="108000" cy="108000"/>
          </a:xfrm>
          <a:prstGeom prst="triangle">
            <a:avLst/>
          </a:prstGeom>
          <a:solidFill>
            <a:srgbClr val="F4D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4E9C6B-CBE9-BE48-AEC5-D5C45816D756}"/>
              </a:ext>
            </a:extLst>
          </p:cNvPr>
          <p:cNvSpPr/>
          <p:nvPr/>
        </p:nvSpPr>
        <p:spPr>
          <a:xfrm>
            <a:off x="5019727" y="2585134"/>
            <a:ext cx="72000" cy="72000"/>
          </a:xfrm>
          <a:prstGeom prst="rect">
            <a:avLst/>
          </a:prstGeom>
          <a:solidFill>
            <a:srgbClr val="F4D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1A49102-BA1A-4F43-AC06-157C7BE389FA}"/>
              </a:ext>
            </a:extLst>
          </p:cNvPr>
          <p:cNvSpPr/>
          <p:nvPr/>
        </p:nvSpPr>
        <p:spPr>
          <a:xfrm>
            <a:off x="4978085" y="2675887"/>
            <a:ext cx="72000" cy="72000"/>
          </a:xfrm>
          <a:prstGeom prst="rect">
            <a:avLst/>
          </a:prstGeom>
          <a:solidFill>
            <a:srgbClr val="F4D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077FF5E-8E75-DD41-9EFA-1A5ACA4494DB}"/>
              </a:ext>
            </a:extLst>
          </p:cNvPr>
          <p:cNvSpPr/>
          <p:nvPr/>
        </p:nvSpPr>
        <p:spPr>
          <a:xfrm>
            <a:off x="4551601" y="2813220"/>
            <a:ext cx="72000" cy="72000"/>
          </a:xfrm>
          <a:prstGeom prst="rect">
            <a:avLst/>
          </a:prstGeom>
          <a:solidFill>
            <a:srgbClr val="F4D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5BA883F-FF5E-EF45-90FB-33EA093BE837}"/>
              </a:ext>
            </a:extLst>
          </p:cNvPr>
          <p:cNvSpPr/>
          <p:nvPr/>
        </p:nvSpPr>
        <p:spPr>
          <a:xfrm>
            <a:off x="4663801" y="2849220"/>
            <a:ext cx="72000" cy="72000"/>
          </a:xfrm>
          <a:prstGeom prst="rect">
            <a:avLst/>
          </a:prstGeom>
          <a:solidFill>
            <a:srgbClr val="F4D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643EBAC-DF79-8846-A0AE-76996DD3AD48}"/>
              </a:ext>
            </a:extLst>
          </p:cNvPr>
          <p:cNvSpPr/>
          <p:nvPr/>
        </p:nvSpPr>
        <p:spPr>
          <a:xfrm>
            <a:off x="4638206" y="2719574"/>
            <a:ext cx="72000" cy="72000"/>
          </a:xfrm>
          <a:prstGeom prst="rect">
            <a:avLst/>
          </a:prstGeom>
          <a:solidFill>
            <a:srgbClr val="F4D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245FB39-523E-9B4B-A122-D0E20DFFB9CE}"/>
              </a:ext>
            </a:extLst>
          </p:cNvPr>
          <p:cNvSpPr/>
          <p:nvPr/>
        </p:nvSpPr>
        <p:spPr>
          <a:xfrm>
            <a:off x="4894355" y="2877250"/>
            <a:ext cx="72000" cy="72000"/>
          </a:xfrm>
          <a:prstGeom prst="rect">
            <a:avLst/>
          </a:prstGeom>
          <a:solidFill>
            <a:srgbClr val="F4D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BADB46F-B16F-D247-8870-E9F443C0E348}"/>
              </a:ext>
            </a:extLst>
          </p:cNvPr>
          <p:cNvSpPr/>
          <p:nvPr/>
        </p:nvSpPr>
        <p:spPr>
          <a:xfrm>
            <a:off x="4983727" y="2900251"/>
            <a:ext cx="72000" cy="72000"/>
          </a:xfrm>
          <a:prstGeom prst="rect">
            <a:avLst/>
          </a:prstGeom>
          <a:solidFill>
            <a:srgbClr val="F4D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0FDA229-2C8C-2E43-AF7B-739E7B0AC811}"/>
              </a:ext>
            </a:extLst>
          </p:cNvPr>
          <p:cNvSpPr/>
          <p:nvPr/>
        </p:nvSpPr>
        <p:spPr>
          <a:xfrm>
            <a:off x="4905429" y="2991004"/>
            <a:ext cx="72000" cy="72000"/>
          </a:xfrm>
          <a:prstGeom prst="rect">
            <a:avLst/>
          </a:prstGeom>
          <a:solidFill>
            <a:srgbClr val="F4D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93C9E61-A932-804F-A8AB-3D7785675C1B}"/>
              </a:ext>
            </a:extLst>
          </p:cNvPr>
          <p:cNvSpPr/>
          <p:nvPr/>
        </p:nvSpPr>
        <p:spPr>
          <a:xfrm>
            <a:off x="4930355" y="2550372"/>
            <a:ext cx="72000" cy="72000"/>
          </a:xfrm>
          <a:prstGeom prst="rect">
            <a:avLst/>
          </a:prstGeom>
          <a:solidFill>
            <a:srgbClr val="F4D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5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/>
        </p:nvSpPr>
        <p:spPr>
          <a:xfrm>
            <a:off x="0" y="100850"/>
            <a:ext cx="91440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dirty="0">
                <a:solidFill>
                  <a:srgbClr val="2B3C5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Introdução a Teórica</a:t>
            </a:r>
            <a:endParaRPr sz="3600" dirty="0">
              <a:solidFill>
                <a:srgbClr val="2B3C5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78" name="Google Shape;178;p33"/>
          <p:cNvCxnSpPr/>
          <p:nvPr/>
        </p:nvCxnSpPr>
        <p:spPr>
          <a:xfrm>
            <a:off x="1244550" y="843956"/>
            <a:ext cx="7195200" cy="0"/>
          </a:xfrm>
          <a:prstGeom prst="straightConnector1">
            <a:avLst/>
          </a:prstGeom>
          <a:noFill/>
          <a:ln w="28575" cap="flat" cmpd="sng">
            <a:solidFill>
              <a:srgbClr val="2B3C5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122" name="Picture 2" descr="https://lh6.googleusercontent.com/p4cyKIgv79bUsIDVZ7SKR0gWbNJBIgUqq_Qtkr-FJXDsTzSF-OOidfJowTZqlLtQbvJ5VdEeW1Itw101vCDztamMfORV6DwNJLjD6Tda2DqsluM3snG122a7Fxej_HlnkNkXVL2cMwc">
            <a:extLst>
              <a:ext uri="{FF2B5EF4-FFF2-40B4-BE49-F238E27FC236}">
                <a16:creationId xmlns:a16="http://schemas.microsoft.com/office/drawing/2014/main" id="{A162D2C6-961A-C240-9D48-3AC10EB755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006"/>
          <a:stretch/>
        </p:blipFill>
        <p:spPr bwMode="auto">
          <a:xfrm>
            <a:off x="0" y="1624678"/>
            <a:ext cx="9144000" cy="2415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394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/>
        </p:nvSpPr>
        <p:spPr>
          <a:xfrm>
            <a:off x="0" y="0"/>
            <a:ext cx="3564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>
                <a:solidFill>
                  <a:srgbClr val="293B5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Fluxo de Modelagem</a:t>
            </a:r>
            <a:endParaRPr sz="3600" dirty="0">
              <a:solidFill>
                <a:srgbClr val="293B5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7" name="Google Shape;117;p27"/>
          <p:cNvSpPr txBox="1"/>
          <p:nvPr/>
        </p:nvSpPr>
        <p:spPr>
          <a:xfrm>
            <a:off x="3072000" y="1593450"/>
            <a:ext cx="30000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Objetivos</a:t>
            </a:r>
            <a:endParaRPr sz="24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" name="Google Shape;109;p26">
            <a:extLst>
              <a:ext uri="{FF2B5EF4-FFF2-40B4-BE49-F238E27FC236}">
                <a16:creationId xmlns:a16="http://schemas.microsoft.com/office/drawing/2014/main" id="{82A05E11-9D58-C049-8BDE-A6ECE656C8F6}"/>
              </a:ext>
            </a:extLst>
          </p:cNvPr>
          <p:cNvSpPr txBox="1"/>
          <p:nvPr/>
        </p:nvSpPr>
        <p:spPr>
          <a:xfrm>
            <a:off x="4260915" y="2166174"/>
            <a:ext cx="4232810" cy="14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50000"/>
              </a:lnSpc>
              <a:buClr>
                <a:srgbClr val="F4D222"/>
              </a:buClr>
              <a:buFont typeface="Wingdings" pitchFamily="2" charset="2"/>
              <a:buChar char="ü"/>
            </a:pP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Introdução a Agrupamento;</a:t>
            </a:r>
          </a:p>
          <a:p>
            <a:pPr marL="285750" lvl="0" indent="-285750">
              <a:lnSpc>
                <a:spcPct val="150000"/>
              </a:lnSpc>
              <a:buClr>
                <a:srgbClr val="F4D222"/>
              </a:buClr>
              <a:buFont typeface="Wingdings" pitchFamily="2" charset="2"/>
              <a:buChar char="ü"/>
            </a:pPr>
            <a:r>
              <a:rPr lang="pt-BR" sz="180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Fluxo de Modelagem.</a:t>
            </a:r>
          </a:p>
        </p:txBody>
      </p:sp>
    </p:spTree>
    <p:extLst>
      <p:ext uri="{BB962C8B-B14F-4D97-AF65-F5344CB8AC3E}">
        <p14:creationId xmlns:p14="http://schemas.microsoft.com/office/powerpoint/2010/main" val="1137112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/>
        </p:nvSpPr>
        <p:spPr>
          <a:xfrm>
            <a:off x="0" y="100850"/>
            <a:ext cx="91440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 err="1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Fluxo</a:t>
            </a:r>
            <a:r>
              <a:rPr lang="en-US" sz="36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de </a:t>
            </a:r>
            <a:r>
              <a:rPr lang="en-US" sz="3600" dirty="0" err="1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Modelagem</a:t>
            </a:r>
            <a:endParaRPr sz="36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78" name="Google Shape;178;p33"/>
          <p:cNvCxnSpPr/>
          <p:nvPr/>
        </p:nvCxnSpPr>
        <p:spPr>
          <a:xfrm>
            <a:off x="1244550" y="843956"/>
            <a:ext cx="7195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9" name="Google Shape;179;p33"/>
          <p:cNvSpPr txBox="1"/>
          <p:nvPr/>
        </p:nvSpPr>
        <p:spPr>
          <a:xfrm>
            <a:off x="452487" y="1031249"/>
            <a:ext cx="8447038" cy="366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50000"/>
              </a:lnSpc>
              <a:spcAft>
                <a:spcPts val="1200"/>
              </a:spcAft>
              <a:buClr>
                <a:srgbClr val="F4D222"/>
              </a:buClr>
              <a:buFont typeface="Wingdings" pitchFamily="2" charset="2"/>
              <a:buChar char="ü"/>
            </a:pP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 </a:t>
            </a: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processo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modelagem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por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agrupamento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é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similar </a:t>
            </a: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ao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processo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usado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em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modelagem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predições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</a:p>
          <a:p>
            <a:pPr marL="285750" lvl="0" indent="-285750">
              <a:lnSpc>
                <a:spcPct val="150000"/>
              </a:lnSpc>
              <a:spcAft>
                <a:spcPts val="1200"/>
              </a:spcAft>
              <a:buClr>
                <a:srgbClr val="F4D222"/>
              </a:buClr>
              <a:buFont typeface="Wingdings" pitchFamily="2" charset="2"/>
              <a:buChar char="ü"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>
              <a:lnSpc>
                <a:spcPct val="150000"/>
              </a:lnSpc>
              <a:spcAft>
                <a:spcPts val="1200"/>
              </a:spcAft>
              <a:buClr>
                <a:srgbClr val="F4D222"/>
              </a:buClr>
              <a:buFont typeface="Wingdings" pitchFamily="2" charset="2"/>
              <a:buChar char="ü"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>
              <a:lnSpc>
                <a:spcPct val="150000"/>
              </a:lnSpc>
              <a:spcAft>
                <a:spcPts val="1200"/>
              </a:spcAft>
              <a:buClr>
                <a:srgbClr val="F4D222"/>
              </a:buClr>
              <a:buFont typeface="Wingdings" pitchFamily="2" charset="2"/>
              <a:buChar char="ü"/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lnSpc>
                <a:spcPct val="150000"/>
              </a:lnSpc>
              <a:spcAft>
                <a:spcPts val="1200"/>
              </a:spcAft>
              <a:buClr>
                <a:srgbClr val="F4D222"/>
              </a:buClr>
            </a:pPr>
            <a:endParaRPr lang="en-US"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>
              <a:lnSpc>
                <a:spcPct val="150000"/>
              </a:lnSpc>
              <a:spcAft>
                <a:spcPts val="1200"/>
              </a:spcAft>
              <a:buClr>
                <a:srgbClr val="F4D222"/>
              </a:buClr>
              <a:buFont typeface="Wingdings" pitchFamily="2" charset="2"/>
              <a:buChar char="ü"/>
            </a:pP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 um </a:t>
            </a: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adendo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en-US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interpretação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do </a:t>
            </a:r>
            <a:r>
              <a:rPr lang="en-US" sz="1800" i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cluster</a:t>
            </a:r>
            <a:r>
              <a:rPr lang="en-US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4DA94-A8A2-E548-8AF3-4B3A9AAF33B2}"/>
              </a:ext>
            </a:extLst>
          </p:cNvPr>
          <p:cNvSpPr/>
          <p:nvPr/>
        </p:nvSpPr>
        <p:spPr>
          <a:xfrm>
            <a:off x="0" y="1979976"/>
            <a:ext cx="9144000" cy="23932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D3E0A3-9571-E44C-8F51-C9C8F7D87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6722" y="1979976"/>
            <a:ext cx="5018566" cy="239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47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1879</TotalTime>
  <Words>402</Words>
  <Application>Microsoft Macintosh PowerPoint</Application>
  <PresentationFormat>On-screen Show (16:9)</PresentationFormat>
  <Paragraphs>72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Times New Roman</vt:lpstr>
      <vt:lpstr>Arial</vt:lpstr>
      <vt:lpstr>Wingdings</vt:lpstr>
      <vt:lpstr>Courier New</vt:lpstr>
      <vt:lpstr>Montserrat</vt:lpstr>
      <vt:lpstr>Montserrat SemiBold</vt:lpstr>
      <vt:lpstr>Simple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Rychard Guedes</cp:lastModifiedBy>
  <cp:revision>70</cp:revision>
  <dcterms:modified xsi:type="dcterms:W3CDTF">2022-09-21T22:04:29Z</dcterms:modified>
</cp:coreProperties>
</file>